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"/>
  </p:notesMasterIdLst>
  <p:sldIdLst>
    <p:sldId id="256" r:id="rId2"/>
    <p:sldId id="277" r:id="rId3"/>
    <p:sldId id="274" r:id="rId4"/>
    <p:sldId id="278" r:id="rId5"/>
    <p:sldId id="275" r:id="rId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48C43"/>
    <a:srgbClr val="225B8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8FD4443E-F989-4FC4-A0C8-D5A2AF1F390B}" styleName="Dark Style 1 - Accent 5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wholeTbl>
    <a:band1H>
      <a:tcStyle>
        <a:tcBdr/>
        <a:fill>
          <a:solidFill>
            <a:schemeClr val="accent5">
              <a:shade val="60000"/>
            </a:schemeClr>
          </a:solidFill>
        </a:fill>
      </a:tcStyle>
    </a:band1H>
    <a:band1V>
      <a:tcStyle>
        <a:tcBdr/>
        <a:fill>
          <a:solidFill>
            <a:schemeClr val="accent5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5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5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5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37CE84F3-28C3-443E-9E96-99CF82512B78}" styleName="Dark Style 1 - Accent 2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wholeTbl>
    <a:band1H>
      <a:tcStyle>
        <a:tcBdr/>
        <a:fill>
          <a:solidFill>
            <a:schemeClr val="accent2">
              <a:shade val="60000"/>
            </a:schemeClr>
          </a:solidFill>
        </a:fill>
      </a:tcStyle>
    </a:band1H>
    <a:band1V>
      <a:tcStyle>
        <a:tcBdr/>
        <a:fill>
          <a:solidFill>
            <a:schemeClr val="accent2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2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2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2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E929F9F4-4A8F-4326-A1B4-22849713DDAB}" styleName="Dark Style 1 - Accent 4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wholeTbl>
    <a:band1H>
      <a:tcStyle>
        <a:tcBdr/>
        <a:fill>
          <a:solidFill>
            <a:schemeClr val="accent4">
              <a:shade val="60000"/>
            </a:schemeClr>
          </a:solidFill>
        </a:fill>
      </a:tcStyle>
    </a:band1H>
    <a:band1V>
      <a:tcStyle>
        <a:tcBdr/>
        <a:fill>
          <a:solidFill>
            <a:schemeClr val="accent4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4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4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4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E8034E78-7F5D-4C2E-B375-FC64B27BC917}" styleName="Dark Style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34587" autoAdjust="0"/>
    <p:restoredTop sz="88844" autoAdjust="0"/>
  </p:normalViewPr>
  <p:slideViewPr>
    <p:cSldViewPr>
      <p:cViewPr varScale="1">
        <p:scale>
          <a:sx n="86" d="100"/>
          <a:sy n="86" d="100"/>
        </p:scale>
        <p:origin x="773" y="4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818A6F2-DD5C-40E5-87F8-C2DF158C5A72}" type="datetimeFigureOut">
              <a:rPr lang="en-US" smtClean="0"/>
              <a:t>10/3/2024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A4136BD-7B79-450C-81E8-22F777A14C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30155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Font typeface="Arial" pitchFamily="34" charset="0"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782391-1AB4-4A46-839F-A50C302795AD}" type="slidenum">
              <a:rPr lang="en-US" smtClean="0">
                <a:solidFill>
                  <a:prstClr val="black"/>
                </a:solidFill>
              </a:rPr>
              <a:pPr/>
              <a:t>2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37720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Font typeface="Arial" pitchFamily="34" charset="0"/>
              <a:buNone/>
            </a:pPr>
            <a:r>
              <a:rPr lang="en-US" baseline="0" dirty="0"/>
              <a:t>DOEE</a:t>
            </a:r>
            <a:r>
              <a:rPr lang="en-US" dirty="0"/>
              <a:t> received </a:t>
            </a:r>
            <a:r>
              <a:rPr lang="en-US" baseline="0" dirty="0"/>
              <a:t>funding to complete a citywide climate adaptation plan from the Sustainable DC Innovation Fund in FY2013. </a:t>
            </a:r>
          </a:p>
          <a:p>
            <a:pPr>
              <a:buFont typeface="Arial" pitchFamily="34" charset="0"/>
              <a:buNone/>
            </a:pPr>
            <a:endParaRPr lang="en-US" baseline="0" dirty="0"/>
          </a:p>
          <a:p>
            <a:pPr>
              <a:buFont typeface="Arial" pitchFamily="34" charset="0"/>
              <a:buNone/>
            </a:pPr>
            <a:r>
              <a:rPr lang="en-US" baseline="0" dirty="0"/>
              <a:t>DOEE then awarded a grant in April 2014 to develop a plan to include:</a:t>
            </a:r>
          </a:p>
          <a:p>
            <a:pPr>
              <a:buFont typeface="Arial" pitchFamily="34" charset="0"/>
              <a:buNone/>
            </a:pPr>
            <a:endParaRPr lang="en-US" baseline="0" dirty="0"/>
          </a:p>
          <a:p>
            <a:pPr>
              <a:buFont typeface="Arial" pitchFamily="34" charset="0"/>
              <a:buNone/>
            </a:pPr>
            <a:r>
              <a:rPr lang="en-US" baseline="0" dirty="0"/>
              <a:t>1)The development of local climate change scenarios</a:t>
            </a:r>
          </a:p>
          <a:p>
            <a:pPr>
              <a:buFont typeface="Arial" pitchFamily="34" charset="0"/>
              <a:buNone/>
            </a:pPr>
            <a:r>
              <a:rPr lang="en-US" baseline="0" dirty="0"/>
              <a:t>2)An assessment of risks and vulnerabilities with a focus on critical facilities and infrastructure</a:t>
            </a:r>
          </a:p>
          <a:p>
            <a:pPr>
              <a:buFont typeface="Arial" pitchFamily="34" charset="0"/>
              <a:buNone/>
            </a:pPr>
            <a:r>
              <a:rPr lang="en-US" baseline="0" dirty="0"/>
              <a:t>3)A plan that will identify and prioritize adaptation solutions </a:t>
            </a:r>
          </a:p>
          <a:p>
            <a:pPr>
              <a:buFont typeface="Arial" pitchFamily="34" charset="0"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782391-1AB4-4A46-839F-A50C302795AD}" type="slidenum">
              <a:rPr lang="en-US" smtClean="0">
                <a:solidFill>
                  <a:prstClr val="black"/>
                </a:solidFill>
              </a:rPr>
              <a:pPr/>
              <a:t>3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02020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Font typeface="Arial" pitchFamily="34" charset="0"/>
              <a:buNone/>
            </a:pPr>
            <a:r>
              <a:rPr lang="en-US" baseline="0" dirty="0"/>
              <a:t>DOEE</a:t>
            </a:r>
            <a:r>
              <a:rPr lang="en-US" dirty="0"/>
              <a:t> received </a:t>
            </a:r>
            <a:r>
              <a:rPr lang="en-US" baseline="0" dirty="0"/>
              <a:t>funding to complete a citywide climate adaptation plan from the Sustainable DC Innovation Fund in FY2013. </a:t>
            </a:r>
          </a:p>
          <a:p>
            <a:pPr>
              <a:buFont typeface="Arial" pitchFamily="34" charset="0"/>
              <a:buNone/>
            </a:pPr>
            <a:endParaRPr lang="en-US" baseline="0" dirty="0"/>
          </a:p>
          <a:p>
            <a:pPr>
              <a:buFont typeface="Arial" pitchFamily="34" charset="0"/>
              <a:buNone/>
            </a:pPr>
            <a:r>
              <a:rPr lang="en-US" baseline="0" dirty="0"/>
              <a:t>DOEE then awarded a grant in April 2014 to develop a plan to include:</a:t>
            </a:r>
          </a:p>
          <a:p>
            <a:pPr>
              <a:buFont typeface="Arial" pitchFamily="34" charset="0"/>
              <a:buNone/>
            </a:pPr>
            <a:endParaRPr lang="en-US" baseline="0" dirty="0"/>
          </a:p>
          <a:p>
            <a:pPr>
              <a:buFont typeface="Arial" pitchFamily="34" charset="0"/>
              <a:buNone/>
            </a:pPr>
            <a:r>
              <a:rPr lang="en-US" baseline="0" dirty="0"/>
              <a:t>1)The development of local climate change scenarios</a:t>
            </a:r>
          </a:p>
          <a:p>
            <a:pPr>
              <a:buFont typeface="Arial" pitchFamily="34" charset="0"/>
              <a:buNone/>
            </a:pPr>
            <a:r>
              <a:rPr lang="en-US" baseline="0" dirty="0"/>
              <a:t>2)An assessment of risks and vulnerabilities with a focus on critical facilities and infrastructure</a:t>
            </a:r>
          </a:p>
          <a:p>
            <a:pPr>
              <a:buFont typeface="Arial" pitchFamily="34" charset="0"/>
              <a:buNone/>
            </a:pPr>
            <a:r>
              <a:rPr lang="en-US" baseline="0" dirty="0"/>
              <a:t>3)A plan that will identify and prioritize adaptation solutions </a:t>
            </a:r>
          </a:p>
          <a:p>
            <a:pPr>
              <a:buFont typeface="Arial" pitchFamily="34" charset="0"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782391-1AB4-4A46-839F-A50C302795AD}" type="slidenum">
              <a:rPr lang="en-US" smtClean="0">
                <a:solidFill>
                  <a:prstClr val="black"/>
                </a:solidFill>
              </a:rPr>
              <a:pPr/>
              <a:t>4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985465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Font typeface="Arial" pitchFamily="34" charset="0"/>
              <a:buNone/>
            </a:pPr>
            <a:r>
              <a:rPr lang="en-US" dirty="0"/>
              <a:t>MPAS can provide precise forecasts of air pollution levels in different neighborhoods across D.C., particularly in areas known for high traffic and industrial activity.</a:t>
            </a:r>
          </a:p>
          <a:p>
            <a:pPr>
              <a:buFont typeface="Arial" pitchFamily="34" charset="0"/>
              <a:buNone/>
            </a:pPr>
            <a:endParaRPr lang="en-US" dirty="0"/>
          </a:p>
          <a:p>
            <a:pPr>
              <a:buFont typeface="Arial" pitchFamily="34" charset="0"/>
              <a:buNone/>
            </a:pPr>
            <a:r>
              <a:rPr lang="en-US" dirty="0"/>
              <a:t>the model can account for how the urban landscape, including buildings and roads, influences local air quality, allowing for targeted interventions.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782391-1AB4-4A46-839F-A50C302795AD}" type="slidenum">
              <a:rPr lang="en-US" smtClean="0">
                <a:solidFill>
                  <a:prstClr val="black"/>
                </a:solidFill>
              </a:rPr>
              <a:pPr/>
              <a:t>5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03521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2B5FF3-61FC-4D45-B141-5A43B152EC6C}" type="datetimeFigureOut">
              <a:rPr lang="en-US" smtClean="0"/>
              <a:t>10/3/2024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B9C002-5CE5-4EC2-A343-F5C003F303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81839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2B5FF3-61FC-4D45-B141-5A43B152EC6C}" type="datetimeFigureOut">
              <a:rPr lang="en-US" smtClean="0"/>
              <a:t>10/3/2024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B9C002-5CE5-4EC2-A343-F5C003F303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24014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2B5FF3-61FC-4D45-B141-5A43B152EC6C}" type="datetimeFigureOut">
              <a:rPr lang="en-US" smtClean="0"/>
              <a:t>10/3/2024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B9C002-5CE5-4EC2-A343-F5C003F303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06588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2B5FF3-61FC-4D45-B141-5A43B152EC6C}" type="datetimeFigureOut">
              <a:rPr lang="en-US" smtClean="0"/>
              <a:t>10/3/2024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B9C002-5CE5-4EC2-A343-F5C003F303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37370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2B5FF3-61FC-4D45-B141-5A43B152EC6C}" type="datetimeFigureOut">
              <a:rPr lang="en-US" smtClean="0"/>
              <a:t>10/3/2024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B9C002-5CE5-4EC2-A343-F5C003F303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91518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2B5FF3-61FC-4D45-B141-5A43B152EC6C}" type="datetimeFigureOut">
              <a:rPr lang="en-US" smtClean="0"/>
              <a:t>10/3/2024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B9C002-5CE5-4EC2-A343-F5C003F303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14554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2B5FF3-61FC-4D45-B141-5A43B152EC6C}" type="datetimeFigureOut">
              <a:rPr lang="en-US" smtClean="0"/>
              <a:t>10/3/2024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B9C002-5CE5-4EC2-A343-F5C003F303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63566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2B5FF3-61FC-4D45-B141-5A43B152EC6C}" type="datetimeFigureOut">
              <a:rPr lang="en-US" smtClean="0"/>
              <a:t>10/3/2024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B9C002-5CE5-4EC2-A343-F5C003F303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90055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2B5FF3-61FC-4D45-B141-5A43B152EC6C}" type="datetimeFigureOut">
              <a:rPr lang="en-US" smtClean="0"/>
              <a:t>10/3/2024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B9C002-5CE5-4EC2-A343-F5C003F303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31223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2B5FF3-61FC-4D45-B141-5A43B152EC6C}" type="datetimeFigureOut">
              <a:rPr lang="en-US" smtClean="0"/>
              <a:t>10/3/2024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B9C002-5CE5-4EC2-A343-F5C003F303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29337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2B5FF3-61FC-4D45-B141-5A43B152EC6C}" type="datetimeFigureOut">
              <a:rPr lang="en-US" smtClean="0"/>
              <a:t>10/3/2024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B9C002-5CE5-4EC2-A343-F5C003F303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0216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2B5FF3-61FC-4D45-B141-5A43B152EC6C}" type="datetimeFigureOut">
              <a:rPr lang="en-US" smtClean="0"/>
              <a:t>10/3/2024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B9C002-5CE5-4EC2-A343-F5C003F303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02777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720090" y="1246188"/>
            <a:ext cx="7772400" cy="1470025"/>
          </a:xfrm>
        </p:spPr>
        <p:txBody>
          <a:bodyPr>
            <a:noAutofit/>
          </a:bodyPr>
          <a:lstStyle/>
          <a:p>
            <a:r>
              <a:rPr lang="en-US" sz="3600" b="1" dirty="0">
                <a:latin typeface="Calibri" panose="020F0502020204030204" pitchFamily="34" charset="0"/>
                <a:cs typeface="Calibri" panose="020F0502020204030204" pitchFamily="34" charset="0"/>
              </a:rPr>
              <a:t>Air Quality Forecasting Updates for the District of Columbia</a:t>
            </a:r>
            <a:endParaRPr lang="en-US" sz="7200" b="1" dirty="0">
              <a:solidFill>
                <a:schemeClr val="accent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1371600" y="3352800"/>
            <a:ext cx="6400800" cy="1752600"/>
          </a:xfrm>
        </p:spPr>
        <p:txBody>
          <a:bodyPr>
            <a:normAutofit/>
          </a:bodyPr>
          <a:lstStyle/>
          <a:p>
            <a:r>
              <a:rPr lang="en-US" sz="2000" dirty="0">
                <a:solidFill>
                  <a:schemeClr val="tx1">
                    <a:lumMod val="90000"/>
                    <a:lumOff val="10000"/>
                  </a:schemeClr>
                </a:solidFill>
                <a:latin typeface="Trebuchet MS" panose="020B0603020202020204" pitchFamily="34" charset="0"/>
              </a:rPr>
              <a:t>NOAA Air Quality Forecasters Focus Group Workshop</a:t>
            </a:r>
          </a:p>
          <a:p>
            <a:r>
              <a:rPr lang="en-US" sz="2000" dirty="0">
                <a:solidFill>
                  <a:schemeClr val="tx1">
                    <a:lumMod val="90000"/>
                    <a:lumOff val="10000"/>
                  </a:schemeClr>
                </a:solidFill>
                <a:latin typeface="Trebuchet MS" panose="020B0603020202020204" pitchFamily="34" charset="0"/>
              </a:rPr>
              <a:t>Kane D. Samuel</a:t>
            </a:r>
          </a:p>
          <a:p>
            <a:r>
              <a:rPr lang="en-US" sz="2000" dirty="0">
                <a:solidFill>
                  <a:schemeClr val="tx1">
                    <a:lumMod val="90000"/>
                    <a:lumOff val="10000"/>
                  </a:schemeClr>
                </a:solidFill>
                <a:latin typeface="Trebuchet MS" panose="020B0603020202020204" pitchFamily="34" charset="0"/>
              </a:rPr>
              <a:t>Monae Scott</a:t>
            </a:r>
          </a:p>
          <a:p>
            <a:r>
              <a:rPr lang="en-US" sz="2000" dirty="0">
                <a:solidFill>
                  <a:schemeClr val="tx1">
                    <a:lumMod val="90000"/>
                    <a:lumOff val="10000"/>
                  </a:schemeClr>
                </a:solidFill>
                <a:latin typeface="Trebuchet MS" panose="020B0603020202020204" pitchFamily="34" charset="0"/>
              </a:rPr>
              <a:t>October 9, 2024</a:t>
            </a:r>
          </a:p>
        </p:txBody>
      </p:sp>
      <p:cxnSp>
        <p:nvCxnSpPr>
          <p:cNvPr id="7" name="Straight Connector 6"/>
          <p:cNvCxnSpPr>
            <a:cxnSpLocks/>
          </p:cNvCxnSpPr>
          <p:nvPr/>
        </p:nvCxnSpPr>
        <p:spPr>
          <a:xfrm>
            <a:off x="1602734" y="3733800"/>
            <a:ext cx="5941066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ectangle 16"/>
          <p:cNvSpPr/>
          <p:nvPr/>
        </p:nvSpPr>
        <p:spPr>
          <a:xfrm>
            <a:off x="-461010" y="6202680"/>
            <a:ext cx="10142220" cy="27432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Subtitle 4"/>
          <p:cNvSpPr txBox="1">
            <a:spLocks/>
          </p:cNvSpPr>
          <p:nvPr/>
        </p:nvSpPr>
        <p:spPr>
          <a:xfrm>
            <a:off x="-464820" y="6172200"/>
            <a:ext cx="10142220" cy="457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b="1" dirty="0">
                <a:solidFill>
                  <a:schemeClr val="bg1"/>
                </a:solidFill>
              </a:rPr>
              <a:t>TAG THIS PRESENTATION @DOEE_DC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1602734" y="5257800"/>
            <a:ext cx="6363794" cy="749071"/>
            <a:chOff x="1602734" y="5257800"/>
            <a:chExt cx="6363794" cy="749071"/>
          </a:xfrm>
        </p:grpSpPr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02734" y="5257800"/>
              <a:ext cx="2567170" cy="749071"/>
            </a:xfrm>
            <a:prstGeom prst="rect">
              <a:avLst/>
            </a:prstGeom>
          </p:spPr>
        </p:pic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25471" y="5257800"/>
              <a:ext cx="3741057" cy="72676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9447320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 idx="4294967295"/>
          </p:nvPr>
        </p:nvSpPr>
        <p:spPr>
          <a:xfrm>
            <a:off x="533400" y="228600"/>
            <a:ext cx="7360674" cy="990600"/>
          </a:xfrm>
        </p:spPr>
        <p:txBody>
          <a:bodyPr>
            <a:noAutofit/>
          </a:bodyPr>
          <a:lstStyle/>
          <a:p>
            <a:r>
              <a:rPr lang="en-US" sz="3600" dirty="0">
                <a:latin typeface="Calibri" panose="020F0502020204030204" pitchFamily="34" charset="0"/>
                <a:cs typeface="Calibri" panose="020F0502020204030204" pitchFamily="34" charset="0"/>
              </a:rPr>
              <a:t>Our newest staff forecaster</a:t>
            </a:r>
          </a:p>
        </p:txBody>
      </p:sp>
      <p:sp>
        <p:nvSpPr>
          <p:cNvPr id="5" name="Rectangle 8"/>
          <p:cNvSpPr>
            <a:spLocks/>
          </p:cNvSpPr>
          <p:nvPr/>
        </p:nvSpPr>
        <p:spPr bwMode="auto">
          <a:xfrm>
            <a:off x="533400" y="1524000"/>
            <a:ext cx="7772400" cy="434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ts val="600"/>
              </a:spcBef>
            </a:pPr>
            <a:endParaRPr lang="en-US" sz="2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609600" y="1143000"/>
            <a:ext cx="7620000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/>
          <p:cNvSpPr/>
          <p:nvPr/>
        </p:nvSpPr>
        <p:spPr>
          <a:xfrm>
            <a:off x="-228600" y="6317818"/>
            <a:ext cx="9829800" cy="616382"/>
          </a:xfrm>
          <a:prstGeom prst="rect">
            <a:avLst/>
          </a:prstGeom>
          <a:solidFill>
            <a:srgbClr val="248C4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7086600" y="6443246"/>
            <a:ext cx="13716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b="1" dirty="0">
                <a:solidFill>
                  <a:schemeClr val="bg1"/>
                </a:solidFill>
                <a:latin typeface="Century Gothic"/>
              </a:rPr>
              <a:t>@DOEE_DC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5650"/>
          <a:stretch/>
        </p:blipFill>
        <p:spPr>
          <a:xfrm>
            <a:off x="8458200" y="6358469"/>
            <a:ext cx="463296" cy="365760"/>
          </a:xfrm>
          <a:prstGeom prst="rect">
            <a:avLst/>
          </a:prstGeom>
        </p:spPr>
      </p:pic>
      <p:pic>
        <p:nvPicPr>
          <p:cNvPr id="2" name="Picture 2">
            <a:extLst>
              <a:ext uri="{FF2B5EF4-FFF2-40B4-BE49-F238E27FC236}">
                <a16:creationId xmlns:a16="http://schemas.microsoft.com/office/drawing/2014/main" id="{F188A24F-D767-27ED-8A4C-0FCF33009B6F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10" r="4510"/>
          <a:stretch/>
        </p:blipFill>
        <p:spPr bwMode="auto">
          <a:xfrm>
            <a:off x="3388779" y="1406309"/>
            <a:ext cx="2595042" cy="4724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1136188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 idx="4294967295"/>
          </p:nvPr>
        </p:nvSpPr>
        <p:spPr>
          <a:xfrm>
            <a:off x="533400" y="228600"/>
            <a:ext cx="7360674" cy="990600"/>
          </a:xfrm>
        </p:spPr>
        <p:txBody>
          <a:bodyPr>
            <a:noAutofit/>
          </a:bodyPr>
          <a:lstStyle/>
          <a:p>
            <a:r>
              <a:rPr lang="en-US" sz="3600" dirty="0">
                <a:latin typeface="Calibri" panose="020F0502020204030204" pitchFamily="34" charset="0"/>
                <a:cs typeface="Calibri" panose="020F0502020204030204" pitchFamily="34" charset="0"/>
              </a:rPr>
              <a:t>Bald Eagle Recreation Center</a:t>
            </a:r>
          </a:p>
        </p:txBody>
      </p:sp>
      <p:sp>
        <p:nvSpPr>
          <p:cNvPr id="5" name="Rectangle 8"/>
          <p:cNvSpPr>
            <a:spLocks/>
          </p:cNvSpPr>
          <p:nvPr/>
        </p:nvSpPr>
        <p:spPr bwMode="auto">
          <a:xfrm>
            <a:off x="533400" y="1524000"/>
            <a:ext cx="7772400" cy="434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ts val="600"/>
              </a:spcBef>
            </a:pPr>
            <a:endParaRPr lang="en-US" sz="2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609600" y="1143000"/>
            <a:ext cx="7620000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/>
          <p:cNvSpPr/>
          <p:nvPr/>
        </p:nvSpPr>
        <p:spPr>
          <a:xfrm>
            <a:off x="-228600" y="6317818"/>
            <a:ext cx="9829800" cy="616382"/>
          </a:xfrm>
          <a:prstGeom prst="rect">
            <a:avLst/>
          </a:prstGeom>
          <a:solidFill>
            <a:srgbClr val="248C4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7086600" y="6443246"/>
            <a:ext cx="13716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b="1" dirty="0">
                <a:solidFill>
                  <a:schemeClr val="bg1"/>
                </a:solidFill>
                <a:latin typeface="Century Gothic"/>
              </a:rPr>
              <a:t>@DOEE_DC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5650"/>
          <a:stretch/>
        </p:blipFill>
        <p:spPr>
          <a:xfrm>
            <a:off x="8458200" y="6358469"/>
            <a:ext cx="463296" cy="365760"/>
          </a:xfrm>
          <a:prstGeom prst="rect">
            <a:avLst/>
          </a:prstGeom>
        </p:spPr>
      </p:pic>
      <p:pic>
        <p:nvPicPr>
          <p:cNvPr id="2" name="Content Placeholder 4">
            <a:extLst>
              <a:ext uri="{FF2B5EF4-FFF2-40B4-BE49-F238E27FC236}">
                <a16:creationId xmlns:a16="http://schemas.microsoft.com/office/drawing/2014/main" id="{A9E92897-9023-8BAB-3FC5-0F165ECC626B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tretch/>
        </p:blipFill>
        <p:spPr>
          <a:xfrm>
            <a:off x="4453950" y="1524000"/>
            <a:ext cx="3775650" cy="4187609"/>
          </a:xfrm>
          <a:prstGeom prst="rect">
            <a:avLst/>
          </a:prstGeom>
          <a:noFill/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7EBF22DB-0152-B0A3-4168-BFC307217B7E}"/>
              </a:ext>
            </a:extLst>
          </p:cNvPr>
          <p:cNvSpPr/>
          <p:nvPr/>
        </p:nvSpPr>
        <p:spPr>
          <a:xfrm>
            <a:off x="4453950" y="4419600"/>
            <a:ext cx="2327850" cy="762000"/>
          </a:xfrm>
          <a:prstGeom prst="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DAC2F98-F065-1908-99E6-A15493201E85}"/>
              </a:ext>
            </a:extLst>
          </p:cNvPr>
          <p:cNvSpPr txBox="1"/>
          <p:nvPr/>
        </p:nvSpPr>
        <p:spPr>
          <a:xfrm>
            <a:off x="533400" y="1752600"/>
            <a:ext cx="32004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Strategically placed in ward 8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Residents were involved in the selection process of </a:t>
            </a:r>
            <a:r>
              <a:rPr lang="en-US"/>
              <a:t>the monitor</a:t>
            </a: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Currently measures PM2.5, with plans to expand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Real-time being integrated into our forecast models.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6854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 idx="4294967295"/>
          </p:nvPr>
        </p:nvSpPr>
        <p:spPr>
          <a:xfrm>
            <a:off x="533400" y="228600"/>
            <a:ext cx="7360674" cy="990600"/>
          </a:xfrm>
        </p:spPr>
        <p:txBody>
          <a:bodyPr>
            <a:noAutofit/>
          </a:bodyPr>
          <a:lstStyle/>
          <a:p>
            <a:r>
              <a:rPr lang="en-US" sz="3600" dirty="0"/>
              <a:t>Air Sensor Lending Program </a:t>
            </a:r>
            <a:endParaRPr lang="en-US" sz="3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Rectangle 8"/>
          <p:cNvSpPr>
            <a:spLocks/>
          </p:cNvSpPr>
          <p:nvPr/>
        </p:nvSpPr>
        <p:spPr bwMode="auto">
          <a:xfrm>
            <a:off x="533400" y="1524000"/>
            <a:ext cx="7772400" cy="434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ts val="600"/>
              </a:spcBef>
            </a:pPr>
            <a:endParaRPr lang="en-US" sz="2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609600" y="1143000"/>
            <a:ext cx="7620000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/>
          <p:cNvSpPr/>
          <p:nvPr/>
        </p:nvSpPr>
        <p:spPr>
          <a:xfrm>
            <a:off x="-228600" y="6317818"/>
            <a:ext cx="9829800" cy="616382"/>
          </a:xfrm>
          <a:prstGeom prst="rect">
            <a:avLst/>
          </a:prstGeom>
          <a:solidFill>
            <a:srgbClr val="248C4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7086600" y="6443246"/>
            <a:ext cx="13716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b="1" dirty="0">
                <a:solidFill>
                  <a:schemeClr val="bg1"/>
                </a:solidFill>
                <a:latin typeface="Century Gothic"/>
              </a:rPr>
              <a:t>@DOEE_DC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5650"/>
          <a:stretch/>
        </p:blipFill>
        <p:spPr>
          <a:xfrm>
            <a:off x="8458200" y="6358469"/>
            <a:ext cx="463296" cy="365760"/>
          </a:xfrm>
          <a:prstGeom prst="rect">
            <a:avLst/>
          </a:prstGeom>
        </p:spPr>
      </p:pic>
      <p:pic>
        <p:nvPicPr>
          <p:cNvPr id="11" name="Picture 2">
            <a:extLst>
              <a:ext uri="{FF2B5EF4-FFF2-40B4-BE49-F238E27FC236}">
                <a16:creationId xmlns:a16="http://schemas.microsoft.com/office/drawing/2014/main" id="{AD35E475-B547-687B-C33C-F26095B6FCF0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3103" y="1344628"/>
            <a:ext cx="5792993" cy="43447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86E77A07-36AF-778B-275E-2419BF426740}"/>
              </a:ext>
            </a:extLst>
          </p:cNvPr>
          <p:cNvSpPr txBox="1"/>
          <p:nvPr/>
        </p:nvSpPr>
        <p:spPr>
          <a:xfrm>
            <a:off x="2700726" y="5748878"/>
            <a:ext cx="39711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Calibri" panose="020F0502020204030204" pitchFamily="34" charset="0"/>
                <a:cs typeface="Calibri" panose="020F0502020204030204" pitchFamily="34" charset="0"/>
              </a:rPr>
              <a:t>It’s completely free!!!!</a:t>
            </a:r>
          </a:p>
        </p:txBody>
      </p:sp>
    </p:spTree>
    <p:extLst>
      <p:ext uri="{BB962C8B-B14F-4D97-AF65-F5344CB8AC3E}">
        <p14:creationId xmlns:p14="http://schemas.microsoft.com/office/powerpoint/2010/main" val="22650879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 idx="4294967295"/>
          </p:nvPr>
        </p:nvSpPr>
        <p:spPr>
          <a:xfrm>
            <a:off x="533400" y="228600"/>
            <a:ext cx="7360674" cy="990600"/>
          </a:xfrm>
        </p:spPr>
        <p:txBody>
          <a:bodyPr>
            <a:noAutofit/>
          </a:bodyPr>
          <a:lstStyle/>
          <a:p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Forecasting Model Enhancements for PM2.5 </a:t>
            </a:r>
            <a:endParaRPr lang="en-US" sz="1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Rectangle 8"/>
          <p:cNvSpPr>
            <a:spLocks/>
          </p:cNvSpPr>
          <p:nvPr/>
        </p:nvSpPr>
        <p:spPr bwMode="auto">
          <a:xfrm>
            <a:off x="533400" y="1524000"/>
            <a:ext cx="7772400" cy="434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ts val="600"/>
              </a:spcBef>
            </a:pPr>
            <a:endParaRPr lang="en-US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endParaRPr lang="en-US" sz="2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609600" y="1143000"/>
            <a:ext cx="7620000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/>
          <p:cNvSpPr/>
          <p:nvPr/>
        </p:nvSpPr>
        <p:spPr>
          <a:xfrm>
            <a:off x="-228600" y="6317818"/>
            <a:ext cx="9829800" cy="616382"/>
          </a:xfrm>
          <a:prstGeom prst="rect">
            <a:avLst/>
          </a:prstGeom>
          <a:solidFill>
            <a:srgbClr val="248C4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7086600" y="6443246"/>
            <a:ext cx="13716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b="1" dirty="0">
                <a:solidFill>
                  <a:schemeClr val="bg1"/>
                </a:solidFill>
                <a:latin typeface="Century Gothic"/>
              </a:rPr>
              <a:t>@DOEE_DC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5650"/>
          <a:stretch/>
        </p:blipFill>
        <p:spPr>
          <a:xfrm>
            <a:off x="8458200" y="6358469"/>
            <a:ext cx="463296" cy="365760"/>
          </a:xfrm>
          <a:prstGeom prst="rect">
            <a:avLst/>
          </a:prstGeom>
        </p:spPr>
      </p:pic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2BAB27E5-D614-0318-8203-117C1B38BE1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8610600" cy="4525963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Develop a tool to develop hourly PM2.5 concentrations using historical air quality data and weather forecasts.</a:t>
            </a:r>
          </a:p>
          <a:p>
            <a:pPr marL="0" indent="0">
              <a:buNone/>
            </a:pP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Using:</a:t>
            </a:r>
          </a:p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NOAA HRRR Forecasts</a:t>
            </a:r>
          </a:p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Historical Hourly PM2.5 Data</a:t>
            </a:r>
          </a:p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Appling Machine learning </a:t>
            </a:r>
          </a:p>
          <a:p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While its still in the testing phase, the tool could provide more localized real-time predictions. </a:t>
            </a:r>
          </a:p>
        </p:txBody>
      </p:sp>
    </p:spTree>
    <p:extLst>
      <p:ext uri="{BB962C8B-B14F-4D97-AF65-F5344CB8AC3E}">
        <p14:creationId xmlns:p14="http://schemas.microsoft.com/office/powerpoint/2010/main" val="319633583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</p:sld>
</file>

<file path=ppt/theme/theme1.xml><?xml version="1.0" encoding="utf-8"?>
<a:theme xmlns:a="http://schemas.openxmlformats.org/drawingml/2006/main" name="SIMPLE-TEMPLATE-4-3">
  <a:themeElements>
    <a:clrScheme name="DOEE Template 1">
      <a:dk1>
        <a:srgbClr val="262626"/>
      </a:dk1>
      <a:lt1>
        <a:sysClr val="window" lastClr="FFFFFF"/>
      </a:lt1>
      <a:dk2>
        <a:srgbClr val="3F3F3F"/>
      </a:dk2>
      <a:lt2>
        <a:srgbClr val="EEECE1"/>
      </a:lt2>
      <a:accent1>
        <a:srgbClr val="248C43"/>
      </a:accent1>
      <a:accent2>
        <a:srgbClr val="225B8B"/>
      </a:accent2>
      <a:accent3>
        <a:srgbClr val="BFEF25"/>
      </a:accent3>
      <a:accent4>
        <a:srgbClr val="1689CA"/>
      </a:accent4>
      <a:accent5>
        <a:srgbClr val="4BACC6"/>
      </a:accent5>
      <a:accent6>
        <a:srgbClr val="574370"/>
      </a:accent6>
      <a:hlink>
        <a:srgbClr val="7F7F7F"/>
      </a:hlink>
      <a:folHlink>
        <a:srgbClr val="B2A2C7"/>
      </a:folHlink>
    </a:clrScheme>
    <a:fontScheme name="DOEE">
      <a:majorFont>
        <a:latin typeface="Century Gothic"/>
        <a:ea typeface=""/>
        <a:cs typeface=""/>
      </a:majorFont>
      <a:minorFont>
        <a:latin typeface="Trebuchet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SIMPLE-TEMPLATE-4-3</Template>
  <TotalTime>1652</TotalTime>
  <Words>344</Words>
  <Application>Microsoft Office PowerPoint</Application>
  <PresentationFormat>On-screen Show (4:3)</PresentationFormat>
  <Paragraphs>48</Paragraphs>
  <Slides>5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0" baseType="lpstr">
      <vt:lpstr>Arial</vt:lpstr>
      <vt:lpstr>Calibri</vt:lpstr>
      <vt:lpstr>Century Gothic</vt:lpstr>
      <vt:lpstr>Trebuchet MS</vt:lpstr>
      <vt:lpstr>SIMPLE-TEMPLATE-4-3</vt:lpstr>
      <vt:lpstr>Air Quality Forecasting Updates for the District of Columbia</vt:lpstr>
      <vt:lpstr>Our newest staff forecaster</vt:lpstr>
      <vt:lpstr>Bald Eagle Recreation Center</vt:lpstr>
      <vt:lpstr>Air Sensor Lending Program </vt:lpstr>
      <vt:lpstr>Forecasting Model Enhancements for PM2.5 </vt:lpstr>
    </vt:vector>
  </TitlesOfParts>
  <Company>DC Government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 OF PRESENTATION</dc:title>
  <dc:creator>ServUS</dc:creator>
  <cp:lastModifiedBy>Samuel, Kane (DOEE)</cp:lastModifiedBy>
  <cp:revision>8</cp:revision>
  <dcterms:created xsi:type="dcterms:W3CDTF">2017-07-07T15:36:42Z</dcterms:created>
  <dcterms:modified xsi:type="dcterms:W3CDTF">2024-10-04T18:38:15Z</dcterms:modified>
</cp:coreProperties>
</file>