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embeddedFontLst>
    <p:embeddedFont>
      <p:font typeface="Arimo"/>
      <p:regular r:id="rId40"/>
      <p:bold r:id="rId41"/>
      <p:italic r:id="rId42"/>
      <p:boldItalic r:id="rId43"/>
    </p:embeddedFont>
    <p:embeddedFont>
      <p:font typeface="Libre Franklin Black"/>
      <p:bold r:id="rId44"/>
      <p:boldItalic r:id="rId45"/>
    </p:embeddedFont>
    <p:embeddedFont>
      <p:font typeface="Noto Sans Symbols"/>
      <p:regular r:id="rId46"/>
      <p:bold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2" roundtripDataSignature="AMtx7miLCrbCRUBARyZ3UC2HtweI2f+Z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5F9DF8-6B4B-48B6-998A-44F07D860EEF}">
  <a:tblStyle styleId="{8C5F9DF8-6B4B-48B6-998A-44F07D860EE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F0EF"/>
          </a:solidFill>
        </a:fill>
      </a:tcStyle>
    </a:wholeTbl>
    <a:band1H>
      <a:tcTxStyle/>
      <a:tcStyle>
        <a:fill>
          <a:solidFill>
            <a:srgbClr val="D2E1DE"/>
          </a:solidFill>
        </a:fill>
      </a:tcStyle>
    </a:band1H>
    <a:band2H>
      <a:tcTxStyle/>
    </a:band2H>
    <a:band1V>
      <a:tcTxStyle/>
      <a:tcStyle>
        <a:fill>
          <a:solidFill>
            <a:srgbClr val="D2E1D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06A4AAC-DD16-47D8-ADA2-DBF4C312D1C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regular.fntdata"/><Relationship Id="rId42" Type="http://schemas.openxmlformats.org/officeDocument/2006/relationships/font" Target="fonts/Arimo-italic.fntdata"/><Relationship Id="rId41" Type="http://schemas.openxmlformats.org/officeDocument/2006/relationships/font" Target="fonts/Arimo-bold.fntdata"/><Relationship Id="rId44" Type="http://schemas.openxmlformats.org/officeDocument/2006/relationships/font" Target="fonts/LibreFranklinBlack-bold.fntdata"/><Relationship Id="rId43" Type="http://schemas.openxmlformats.org/officeDocument/2006/relationships/font" Target="fonts/Arimo-boldItalic.fntdata"/><Relationship Id="rId46" Type="http://schemas.openxmlformats.org/officeDocument/2006/relationships/font" Target="fonts/NotoSansSymbols-regular.fntdata"/><Relationship Id="rId45" Type="http://schemas.openxmlformats.org/officeDocument/2006/relationships/font" Target="fonts/LibreFranklinBlack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regular.fntdata"/><Relationship Id="rId47" Type="http://schemas.openxmlformats.org/officeDocument/2006/relationships/font" Target="fonts/NotoSansSymbols-bold.fntdata"/><Relationship Id="rId4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Ohio EPA internally changed the name of Elyria monitoring station to "Sheffield" as of 7.24.2018</a:t>
            </a:r>
            <a:endParaRPr/>
          </a:p>
        </p:txBody>
      </p:sp>
      <p:sp>
        <p:nvSpPr>
          <p:cNvPr id="265" name="Google Shape;26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Ohio EPA internally changed the name of Elyria monitoring station to "Sheffield" as of 7.24.2018</a:t>
            </a:r>
            <a:endParaRPr/>
          </a:p>
        </p:txBody>
      </p:sp>
      <p:sp>
        <p:nvSpPr>
          <p:cNvPr id="277" name="Google Shape;27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GREEN – Both NOACA and NOAA correct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BLACK – One agency correct (either NOACA or NOAA)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 – Both NOACA and NOAA incorrect</a:t>
            </a:r>
            <a:endParaRPr/>
          </a:p>
        </p:txBody>
      </p:sp>
      <p:sp>
        <p:nvSpPr>
          <p:cNvPr id="320" name="Google Shape;32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NOACA is the metropolitan planning organization for Northeast Ohio, covering Cuyahoga, Geauga, Lake, Lorain &amp; Medina counties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Federally mandated agency that determines how transportation dollars will be spent within metropolitan area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Focuses on two main areas: transportation &amp; environmental planning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told, NOACA directly controls approximately $50 million in transportation projects within the region each year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funding intended to carry out our organization’s vision statement: </a:t>
            </a:r>
            <a:r>
              <a:rPr lang="en-US"/>
              <a:t>NOACA will STRENGTHEN regional cohesion, PRESERVE existing infrastructure, and BUILD a sustainable multimodal transportation system to SUPPORT economic development and ENHANCE quality of life in Northeast Ohio.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MPOs introduced by Federal Aid Highway Act in 1962, NOACA established as an agency in 1968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One of an MPOs main tasks is to develop a long-range transportation plan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20 year vision outlining transportation planning priorities for a region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NOACA developed its first LRTP in 1968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1968 LRTP projected that the population of the NOACA region would grow by 1 million people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Regional population peaked at 2.32 million people in 1970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By 2010, it had fallen to just 2.08 million residents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We designed a transportation system for a population 50% larger than what we have – this has had major consequences for our region</a:t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Our overbuilt transportation system has contributed to a number of our region’s persistent challenges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It contributed to suburban sprawl &amp; population loss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2007 study found that each new urban highway was associated with an 18% drop in center city population </a:t>
            </a:r>
            <a:r>
              <a:rPr lang="en-US">
                <a:solidFill>
                  <a:srgbClr val="0033CC"/>
                </a:solidFill>
              </a:rPr>
              <a:t>(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Baum-Snow, Nathaniel. "Did highways cause suburbanization?." </a:t>
            </a:r>
            <a:r>
              <a:rPr b="0"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Quarterly Journal of Economics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(2007): 775-805.</a:t>
            </a:r>
            <a:r>
              <a:rPr lang="en-US">
                <a:solidFill>
                  <a:srgbClr val="0033CC"/>
                </a:solidFill>
              </a:rPr>
              <a:t>)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Population density plummeted as region sprawled: average number of people per developed acre has fallen by one-fourth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As population spread out, alternative forms of transportation have become less reliable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Reliable transit requires a minimum of 7 residential units per acre, double that for high-frequency service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Makes transit unfeasible for much of the region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Greater Cleveland RTA relies on 1% sales tax for roughly 70% of its revenues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Cuyahoga County’s population decline since 1970 has cost RTA $68 million per year in revenues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This has contributed to our region’s heavy reliance on single-occupancy vehicles to get around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82.3% of commuters in NOACA region drive to work alone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Higher than national average (76.4%), up from 78.4% in just 1990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This mono-modal system undermines economic &amp; social mobility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Just 57% of residents have access to transit, 10% of households lack a car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The disconnect between jobs and housing is growing – Cleveland had the largest decrease in the number of jobs accessible within a typical commute of any city from 2000-2012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Nearest regional job hub is a 75 minute commute for transit users, just 20 minutes for drivers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Contributes to poor quality of life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Increases the financial burden on governments to maintain this infrastructure, even as tax base does not grow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Limits active transportation, contributing to obesity, other health issues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Increases impervious surface area, undermining water quality &amp; exacerbating stormwater runoff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Contribute to our region’s air quality issues, as I will discuss next</a:t>
            </a:r>
            <a:endParaRPr/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 want to focus briefly on the links btwn transportation &amp; air quality because, well, that’s my job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Portions of Northeast Ohio are currently in nonattainment for 4 of the EPA’s National Ambient Air Quality Standards: ground-level ozone, fine particulate matter, sulfur dioxide &amp; lead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Transportation is an important source of both ozone precursors &amp; PM2.5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Ozone precursors: 50% of NOx, 35% of VOCs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PM2.5: 15%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Transportation sector is also the 2</a:t>
            </a:r>
            <a:r>
              <a:rPr baseline="30000" lang="en-US"/>
              <a:t>nd</a:t>
            </a:r>
            <a:r>
              <a:rPr lang="en-US"/>
              <a:t> largest source of GHGs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Let’s focus specifically on one pollutant – fine particulate matter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It’s the single most harmful of the 6 criteria pollutants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Tied to a host of health issues, from asthma to heart attack to strokes to lung cancer to dementia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On-road vehicles released 2,200 tons of PM2.5 in 2011 – last year for which we have data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Using U.S. EPA estimates, this generated nearly $1.8 billion in social costs for the region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2013 study found that mobile emissions of PM2.5 account for 384 premature deaths per year in Greater Cleveland</a:t>
            </a:r>
            <a:endParaRPr/>
          </a:p>
        </p:txBody>
      </p:sp>
      <p:sp>
        <p:nvSpPr>
          <p:cNvPr id="197" name="Google Shape;19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5.png"/><Relationship Id="rId13" Type="http://schemas.openxmlformats.org/officeDocument/2006/relationships/image" Target="../media/image3.png"/><Relationship Id="rId1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.png"/><Relationship Id="rId1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5.png"/><Relationship Id="rId13" Type="http://schemas.openxmlformats.org/officeDocument/2006/relationships/image" Target="../media/image24.png"/><Relationship Id="rId1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5" Type="http://schemas.openxmlformats.org/officeDocument/2006/relationships/image" Target="../media/image33.png"/><Relationship Id="rId14" Type="http://schemas.openxmlformats.org/officeDocument/2006/relationships/image" Target="../media/image42.png"/><Relationship Id="rId16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.png"/><Relationship Id="rId13" Type="http://schemas.openxmlformats.org/officeDocument/2006/relationships/image" Target="../media/image25.png"/><Relationship Id="rId1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5.png"/><Relationship Id="rId13" Type="http://schemas.openxmlformats.org/officeDocument/2006/relationships/image" Target="../media/image3.png"/><Relationship Id="rId1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5.png"/><Relationship Id="rId13" Type="http://schemas.openxmlformats.org/officeDocument/2006/relationships/image" Target="../media/image3.png"/><Relationship Id="rId1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.png"/><Relationship Id="rId13" Type="http://schemas.openxmlformats.org/officeDocument/2006/relationships/image" Target="../media/image25.png"/><Relationship Id="rId1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dk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6"/>
          <p:cNvSpPr/>
          <p:nvPr/>
        </p:nvSpPr>
        <p:spPr>
          <a:xfrm>
            <a:off x="8914201" y="4169004"/>
            <a:ext cx="3277799" cy="3377682"/>
          </a:xfrm>
          <a:prstGeom prst="ellipse">
            <a:avLst/>
          </a:prstGeom>
          <a:blipFill rotWithShape="1">
            <a:blip r:embed="rId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6"/>
          <p:cNvSpPr/>
          <p:nvPr/>
        </p:nvSpPr>
        <p:spPr>
          <a:xfrm>
            <a:off x="4013503" y="4294711"/>
            <a:ext cx="2873828" cy="2803255"/>
          </a:xfrm>
          <a:prstGeom prst="ellipse">
            <a:avLst/>
          </a:prstGeom>
          <a:blipFill rotWithShape="1">
            <a:blip r:embed="rId3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6"/>
          <p:cNvSpPr/>
          <p:nvPr/>
        </p:nvSpPr>
        <p:spPr>
          <a:xfrm>
            <a:off x="-22675" y="3801021"/>
            <a:ext cx="3112503" cy="3056979"/>
          </a:xfrm>
          <a:prstGeom prst="ellipse">
            <a:avLst/>
          </a:prstGeom>
          <a:blipFill rotWithShape="1">
            <a:blip r:embed="rId4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5987088" y="3259014"/>
            <a:ext cx="3466071" cy="3172408"/>
          </a:xfrm>
          <a:prstGeom prst="ellipse">
            <a:avLst/>
          </a:prstGeom>
          <a:blipFill rotWithShape="1">
            <a:blip r:embed="rId5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6"/>
          <p:cNvSpPr/>
          <p:nvPr/>
        </p:nvSpPr>
        <p:spPr>
          <a:xfrm>
            <a:off x="4699621" y="-156010"/>
            <a:ext cx="4481701" cy="4325014"/>
          </a:xfrm>
          <a:prstGeom prst="ellipse">
            <a:avLst/>
          </a:prstGeom>
          <a:blipFill rotWithShape="1">
            <a:blip r:embed="rId6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6"/>
          <p:cNvSpPr/>
          <p:nvPr/>
        </p:nvSpPr>
        <p:spPr>
          <a:xfrm>
            <a:off x="1774972" y="509600"/>
            <a:ext cx="3075525" cy="3178414"/>
          </a:xfrm>
          <a:prstGeom prst="ellipse">
            <a:avLst/>
          </a:prstGeom>
          <a:blipFill rotWithShape="1">
            <a:blip r:embed="rId7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3167994" y="3375511"/>
            <a:ext cx="2501441" cy="2558758"/>
          </a:xfrm>
          <a:prstGeom prst="ellipse">
            <a:avLst/>
          </a:prstGeom>
          <a:blipFill rotWithShape="1">
            <a:blip r:embed="rId8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9411478" y="-229914"/>
            <a:ext cx="2780522" cy="2932442"/>
          </a:xfrm>
          <a:prstGeom prst="ellipse">
            <a:avLst/>
          </a:prstGeom>
          <a:blipFill rotWithShape="1">
            <a:blip r:embed="rId9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6"/>
          <p:cNvSpPr/>
          <p:nvPr/>
        </p:nvSpPr>
        <p:spPr>
          <a:xfrm>
            <a:off x="-22675" y="-156010"/>
            <a:ext cx="2306057" cy="2388637"/>
          </a:xfrm>
          <a:prstGeom prst="ellipse">
            <a:avLst/>
          </a:prstGeom>
          <a:blipFill rotWithShape="1">
            <a:blip r:embed="rId10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6"/>
          <p:cNvSpPr/>
          <p:nvPr/>
        </p:nvSpPr>
        <p:spPr>
          <a:xfrm>
            <a:off x="8914201" y="2146041"/>
            <a:ext cx="2403832" cy="2388637"/>
          </a:xfrm>
          <a:prstGeom prst="ellipse">
            <a:avLst/>
          </a:prstGeom>
          <a:blipFill rotWithShape="1">
            <a:blip r:embed="rId11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6"/>
          <p:cNvSpPr/>
          <p:nvPr/>
        </p:nvSpPr>
        <p:spPr>
          <a:xfrm>
            <a:off x="513669" y="2590159"/>
            <a:ext cx="1780357" cy="1704552"/>
          </a:xfrm>
          <a:prstGeom prst="ellipse">
            <a:avLst/>
          </a:prstGeom>
          <a:blipFill rotWithShape="1">
            <a:blip r:embed="rId1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6"/>
          <p:cNvSpPr/>
          <p:nvPr/>
        </p:nvSpPr>
        <p:spPr>
          <a:xfrm>
            <a:off x="0" y="6001154"/>
            <a:ext cx="12192000" cy="856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6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  <a:defRPr b="1"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236764" y="1296535"/>
            <a:ext cx="11693231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indent="-419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3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50529" y="6180298"/>
            <a:ext cx="1926115" cy="50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 Section Header">
  <p:cSld name="Announcements 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/>
          <p:nvPr/>
        </p:nvSpPr>
        <p:spPr>
          <a:xfrm>
            <a:off x="4699621" y="-156010"/>
            <a:ext cx="4481701" cy="4325014"/>
          </a:xfrm>
          <a:prstGeom prst="ellipse">
            <a:avLst/>
          </a:prstGeom>
          <a:blipFill rotWithShape="1">
            <a:blip r:embed="rId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7"/>
          <p:cNvSpPr/>
          <p:nvPr/>
        </p:nvSpPr>
        <p:spPr>
          <a:xfrm>
            <a:off x="1750137" y="622607"/>
            <a:ext cx="3075525" cy="3178414"/>
          </a:xfrm>
          <a:prstGeom prst="ellipse">
            <a:avLst/>
          </a:prstGeom>
          <a:blipFill rotWithShape="1">
            <a:blip r:embed="rId3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7"/>
          <p:cNvSpPr/>
          <p:nvPr/>
        </p:nvSpPr>
        <p:spPr>
          <a:xfrm>
            <a:off x="4013503" y="4294711"/>
            <a:ext cx="2873828" cy="2803255"/>
          </a:xfrm>
          <a:prstGeom prst="ellipse">
            <a:avLst/>
          </a:prstGeom>
          <a:blipFill rotWithShape="1">
            <a:blip r:embed="rId4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7"/>
          <p:cNvSpPr/>
          <p:nvPr/>
        </p:nvSpPr>
        <p:spPr>
          <a:xfrm>
            <a:off x="5987088" y="3259014"/>
            <a:ext cx="3466071" cy="3172408"/>
          </a:xfrm>
          <a:prstGeom prst="ellipse">
            <a:avLst/>
          </a:prstGeom>
          <a:blipFill rotWithShape="1">
            <a:blip r:embed="rId5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7"/>
          <p:cNvSpPr/>
          <p:nvPr/>
        </p:nvSpPr>
        <p:spPr>
          <a:xfrm>
            <a:off x="8914201" y="4169004"/>
            <a:ext cx="3277799" cy="3377682"/>
          </a:xfrm>
          <a:prstGeom prst="ellipse">
            <a:avLst/>
          </a:prstGeom>
          <a:blipFill rotWithShape="1">
            <a:blip r:embed="rId6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7"/>
          <p:cNvSpPr/>
          <p:nvPr/>
        </p:nvSpPr>
        <p:spPr>
          <a:xfrm>
            <a:off x="3167994" y="3375511"/>
            <a:ext cx="2501441" cy="2558758"/>
          </a:xfrm>
          <a:prstGeom prst="ellipse">
            <a:avLst/>
          </a:prstGeom>
          <a:blipFill rotWithShape="1">
            <a:blip r:embed="rId7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7"/>
          <p:cNvSpPr/>
          <p:nvPr/>
        </p:nvSpPr>
        <p:spPr>
          <a:xfrm>
            <a:off x="9411478" y="-229914"/>
            <a:ext cx="2780522" cy="2932442"/>
          </a:xfrm>
          <a:prstGeom prst="ellipse">
            <a:avLst/>
          </a:prstGeom>
          <a:blipFill rotWithShape="1">
            <a:blip r:embed="rId8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7"/>
          <p:cNvSpPr/>
          <p:nvPr/>
        </p:nvSpPr>
        <p:spPr>
          <a:xfrm>
            <a:off x="-22675" y="-156010"/>
            <a:ext cx="2306057" cy="2388637"/>
          </a:xfrm>
          <a:prstGeom prst="ellipse">
            <a:avLst/>
          </a:prstGeom>
          <a:blipFill rotWithShape="1">
            <a:blip r:embed="rId9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7"/>
          <p:cNvSpPr/>
          <p:nvPr/>
        </p:nvSpPr>
        <p:spPr>
          <a:xfrm>
            <a:off x="-22675" y="3801021"/>
            <a:ext cx="3112503" cy="3056979"/>
          </a:xfrm>
          <a:prstGeom prst="ellipse">
            <a:avLst/>
          </a:prstGeom>
          <a:blipFill rotWithShape="1">
            <a:blip r:embed="rId10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7"/>
          <p:cNvSpPr/>
          <p:nvPr/>
        </p:nvSpPr>
        <p:spPr>
          <a:xfrm>
            <a:off x="8914201" y="2146041"/>
            <a:ext cx="2403832" cy="2388637"/>
          </a:xfrm>
          <a:prstGeom prst="ellipse">
            <a:avLst/>
          </a:prstGeom>
          <a:blipFill rotWithShape="1">
            <a:blip r:embed="rId11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7"/>
          <p:cNvSpPr/>
          <p:nvPr/>
        </p:nvSpPr>
        <p:spPr>
          <a:xfrm>
            <a:off x="513669" y="2590159"/>
            <a:ext cx="1780357" cy="1704552"/>
          </a:xfrm>
          <a:prstGeom prst="ellipse">
            <a:avLst/>
          </a:prstGeom>
          <a:blipFill rotWithShape="1">
            <a:blip r:embed="rId1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7"/>
          <p:cNvSpPr/>
          <p:nvPr/>
        </p:nvSpPr>
        <p:spPr>
          <a:xfrm>
            <a:off x="-22675" y="891901"/>
            <a:ext cx="12214675" cy="233637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7"/>
          <p:cNvSpPr/>
          <p:nvPr/>
        </p:nvSpPr>
        <p:spPr>
          <a:xfrm>
            <a:off x="-226276" y="1033838"/>
            <a:ext cx="1312015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 Mobility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Arimo"/>
                <a:ea typeface="Arimo"/>
                <a:cs typeface="Arimo"/>
                <a:sym typeface="Arimo"/>
              </a:rPr>
              <a:t>vb </a:t>
            </a:r>
            <a:r>
              <a:rPr b="0" i="1" lang="en-US" sz="1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Achieving Increased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7"/>
          <p:cNvSpPr txBox="1"/>
          <p:nvPr>
            <p:ph type="title"/>
          </p:nvPr>
        </p:nvSpPr>
        <p:spPr>
          <a:xfrm>
            <a:off x="826862" y="14007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  <a:defRPr b="1"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e Info Slide">
  <p:cSld name="More Info Slide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/>
          <p:nvPr/>
        </p:nvSpPr>
        <p:spPr>
          <a:xfrm>
            <a:off x="8914201" y="4169004"/>
            <a:ext cx="3277799" cy="3377682"/>
          </a:xfrm>
          <a:prstGeom prst="ellipse">
            <a:avLst/>
          </a:prstGeom>
          <a:blipFill rotWithShape="1">
            <a:blip r:embed="rId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8"/>
          <p:cNvSpPr/>
          <p:nvPr/>
        </p:nvSpPr>
        <p:spPr>
          <a:xfrm>
            <a:off x="4013503" y="4294711"/>
            <a:ext cx="2873828" cy="2803255"/>
          </a:xfrm>
          <a:prstGeom prst="ellipse">
            <a:avLst/>
          </a:prstGeom>
          <a:blipFill rotWithShape="1">
            <a:blip r:embed="rId3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8"/>
          <p:cNvSpPr/>
          <p:nvPr/>
        </p:nvSpPr>
        <p:spPr>
          <a:xfrm>
            <a:off x="-22675" y="3801021"/>
            <a:ext cx="3112503" cy="3056979"/>
          </a:xfrm>
          <a:prstGeom prst="ellipse">
            <a:avLst/>
          </a:prstGeom>
          <a:blipFill rotWithShape="1">
            <a:blip r:embed="rId4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8"/>
          <p:cNvSpPr/>
          <p:nvPr/>
        </p:nvSpPr>
        <p:spPr>
          <a:xfrm>
            <a:off x="5987088" y="3259014"/>
            <a:ext cx="3466071" cy="3172408"/>
          </a:xfrm>
          <a:prstGeom prst="ellipse">
            <a:avLst/>
          </a:prstGeom>
          <a:blipFill rotWithShape="1">
            <a:blip r:embed="rId5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8"/>
          <p:cNvSpPr/>
          <p:nvPr/>
        </p:nvSpPr>
        <p:spPr>
          <a:xfrm>
            <a:off x="4699621" y="-156010"/>
            <a:ext cx="4481701" cy="4325014"/>
          </a:xfrm>
          <a:prstGeom prst="ellipse">
            <a:avLst/>
          </a:prstGeom>
          <a:blipFill rotWithShape="1">
            <a:blip r:embed="rId6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8"/>
          <p:cNvSpPr/>
          <p:nvPr/>
        </p:nvSpPr>
        <p:spPr>
          <a:xfrm>
            <a:off x="1750137" y="622607"/>
            <a:ext cx="3075525" cy="3178414"/>
          </a:xfrm>
          <a:prstGeom prst="ellipse">
            <a:avLst/>
          </a:prstGeom>
          <a:blipFill rotWithShape="1">
            <a:blip r:embed="rId7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8"/>
          <p:cNvSpPr/>
          <p:nvPr/>
        </p:nvSpPr>
        <p:spPr>
          <a:xfrm>
            <a:off x="3167994" y="3375511"/>
            <a:ext cx="2501441" cy="2558758"/>
          </a:xfrm>
          <a:prstGeom prst="ellipse">
            <a:avLst/>
          </a:prstGeom>
          <a:blipFill rotWithShape="1">
            <a:blip r:embed="rId8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8"/>
          <p:cNvSpPr/>
          <p:nvPr/>
        </p:nvSpPr>
        <p:spPr>
          <a:xfrm>
            <a:off x="9411478" y="-229914"/>
            <a:ext cx="2780522" cy="2932442"/>
          </a:xfrm>
          <a:prstGeom prst="ellipse">
            <a:avLst/>
          </a:prstGeom>
          <a:blipFill rotWithShape="1">
            <a:blip r:embed="rId9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8"/>
          <p:cNvSpPr/>
          <p:nvPr/>
        </p:nvSpPr>
        <p:spPr>
          <a:xfrm>
            <a:off x="-22675" y="-156010"/>
            <a:ext cx="2306057" cy="2388637"/>
          </a:xfrm>
          <a:prstGeom prst="ellipse">
            <a:avLst/>
          </a:prstGeom>
          <a:blipFill rotWithShape="1">
            <a:blip r:embed="rId10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8"/>
          <p:cNvSpPr/>
          <p:nvPr/>
        </p:nvSpPr>
        <p:spPr>
          <a:xfrm>
            <a:off x="8914201" y="2146041"/>
            <a:ext cx="2403832" cy="2388637"/>
          </a:xfrm>
          <a:prstGeom prst="ellipse">
            <a:avLst/>
          </a:prstGeom>
          <a:blipFill rotWithShape="1">
            <a:blip r:embed="rId11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8"/>
          <p:cNvSpPr/>
          <p:nvPr/>
        </p:nvSpPr>
        <p:spPr>
          <a:xfrm>
            <a:off x="513669" y="2590159"/>
            <a:ext cx="1780357" cy="1704552"/>
          </a:xfrm>
          <a:prstGeom prst="ellipse">
            <a:avLst/>
          </a:prstGeom>
          <a:blipFill rotWithShape="1">
            <a:blip r:embed="rId1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78628" y="3052674"/>
            <a:ext cx="1615337" cy="161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10597" y="3135677"/>
            <a:ext cx="1461837" cy="1456650"/>
          </a:xfrm>
          <a:prstGeom prst="roundRect">
            <a:avLst>
              <a:gd fmla="val 16667" name="adj"/>
            </a:avLst>
          </a:prstGeom>
          <a:noFill/>
          <a:ln cap="flat" cmpd="sng" w="666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3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385983" y="3121222"/>
            <a:ext cx="1469179" cy="1469179"/>
          </a:xfrm>
          <a:prstGeom prst="roundRect">
            <a:avLst>
              <a:gd fmla="val 16667" name="adj"/>
            </a:avLst>
          </a:prstGeom>
          <a:noFill/>
          <a:ln cap="flat" cmpd="sng" w="666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" name="Google Shape;58;p38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 sz="5400" cap="non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FOR MORE INFORMATION:</a:t>
            </a:r>
            <a:endParaRPr/>
          </a:p>
        </p:txBody>
      </p:sp>
      <p:sp>
        <p:nvSpPr>
          <p:cNvPr id="59" name="Google Shape;59;p38"/>
          <p:cNvSpPr txBox="1"/>
          <p:nvPr/>
        </p:nvSpPr>
        <p:spPr>
          <a:xfrm>
            <a:off x="0" y="1776366"/>
            <a:ext cx="12192000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www.noaca.org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8"/>
          <p:cNvSpPr/>
          <p:nvPr/>
        </p:nvSpPr>
        <p:spPr>
          <a:xfrm>
            <a:off x="0" y="6001154"/>
            <a:ext cx="12192000" cy="856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050529" y="6180298"/>
            <a:ext cx="1926115" cy="50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/>
          <p:nvPr/>
        </p:nvSpPr>
        <p:spPr>
          <a:xfrm>
            <a:off x="9411478" y="-229914"/>
            <a:ext cx="2780522" cy="2932442"/>
          </a:xfrm>
          <a:prstGeom prst="ellipse">
            <a:avLst/>
          </a:prstGeom>
          <a:blipFill rotWithShape="1">
            <a:blip r:embed="rId2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9"/>
          <p:cNvSpPr/>
          <p:nvPr/>
        </p:nvSpPr>
        <p:spPr>
          <a:xfrm>
            <a:off x="4699621" y="-156010"/>
            <a:ext cx="4481701" cy="4325014"/>
          </a:xfrm>
          <a:prstGeom prst="ellipse">
            <a:avLst/>
          </a:prstGeom>
          <a:blipFill rotWithShape="1">
            <a:blip r:embed="rId3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9"/>
          <p:cNvSpPr/>
          <p:nvPr/>
        </p:nvSpPr>
        <p:spPr>
          <a:xfrm>
            <a:off x="1750137" y="622607"/>
            <a:ext cx="3075525" cy="3178414"/>
          </a:xfrm>
          <a:prstGeom prst="ellipse">
            <a:avLst/>
          </a:prstGeom>
          <a:blipFill rotWithShape="1">
            <a:blip r:embed="rId4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9"/>
          <p:cNvSpPr/>
          <p:nvPr/>
        </p:nvSpPr>
        <p:spPr>
          <a:xfrm>
            <a:off x="4013503" y="4294711"/>
            <a:ext cx="2873828" cy="2803255"/>
          </a:xfrm>
          <a:prstGeom prst="ellipse">
            <a:avLst/>
          </a:prstGeom>
          <a:blipFill rotWithShape="1">
            <a:blip r:embed="rId5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9"/>
          <p:cNvSpPr/>
          <p:nvPr/>
        </p:nvSpPr>
        <p:spPr>
          <a:xfrm>
            <a:off x="5987088" y="3259014"/>
            <a:ext cx="3466071" cy="3172408"/>
          </a:xfrm>
          <a:prstGeom prst="ellipse">
            <a:avLst/>
          </a:prstGeom>
          <a:blipFill rotWithShape="1">
            <a:blip r:embed="rId6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9"/>
          <p:cNvSpPr/>
          <p:nvPr/>
        </p:nvSpPr>
        <p:spPr>
          <a:xfrm>
            <a:off x="8914201" y="4169004"/>
            <a:ext cx="3277799" cy="3377682"/>
          </a:xfrm>
          <a:prstGeom prst="ellipse">
            <a:avLst/>
          </a:prstGeom>
          <a:blipFill rotWithShape="1">
            <a:blip r:embed="rId7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9"/>
          <p:cNvSpPr/>
          <p:nvPr/>
        </p:nvSpPr>
        <p:spPr>
          <a:xfrm>
            <a:off x="3167994" y="3375511"/>
            <a:ext cx="2501441" cy="2558758"/>
          </a:xfrm>
          <a:prstGeom prst="ellipse">
            <a:avLst/>
          </a:prstGeom>
          <a:blipFill rotWithShape="1">
            <a:blip r:embed="rId8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9"/>
          <p:cNvSpPr/>
          <p:nvPr/>
        </p:nvSpPr>
        <p:spPr>
          <a:xfrm>
            <a:off x="-22675" y="-156010"/>
            <a:ext cx="2306057" cy="2388637"/>
          </a:xfrm>
          <a:prstGeom prst="ellipse">
            <a:avLst/>
          </a:prstGeom>
          <a:blipFill rotWithShape="1">
            <a:blip r:embed="rId9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-22675" y="3801021"/>
            <a:ext cx="3112503" cy="3056979"/>
          </a:xfrm>
          <a:prstGeom prst="ellipse">
            <a:avLst/>
          </a:prstGeom>
          <a:blipFill rotWithShape="1">
            <a:blip r:embed="rId10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8914201" y="2146041"/>
            <a:ext cx="2403832" cy="2388637"/>
          </a:xfrm>
          <a:prstGeom prst="ellipse">
            <a:avLst/>
          </a:prstGeom>
          <a:blipFill rotWithShape="1">
            <a:blip r:embed="rId11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9"/>
          <p:cNvSpPr/>
          <p:nvPr/>
        </p:nvSpPr>
        <p:spPr>
          <a:xfrm>
            <a:off x="513669" y="2590159"/>
            <a:ext cx="1780357" cy="1704552"/>
          </a:xfrm>
          <a:prstGeom prst="ellipse">
            <a:avLst/>
          </a:prstGeom>
          <a:blipFill rotWithShape="1">
            <a:blip r:embed="rId12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9"/>
          <p:cNvSpPr/>
          <p:nvPr/>
        </p:nvSpPr>
        <p:spPr>
          <a:xfrm>
            <a:off x="0" y="1309733"/>
            <a:ext cx="12214675" cy="41013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3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49636" y="1548251"/>
            <a:ext cx="5092728" cy="376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lexible Slide">
  <p:cSld name="Flexible Slide">
    <p:bg>
      <p:bgPr>
        <a:solidFill>
          <a:schemeClr val="dk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/>
          <p:nvPr>
            <p:ph idx="1" type="body"/>
          </p:nvPr>
        </p:nvSpPr>
        <p:spPr>
          <a:xfrm>
            <a:off x="121207" y="1200727"/>
            <a:ext cx="11790485" cy="4130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2" type="body"/>
          </p:nvPr>
        </p:nvSpPr>
        <p:spPr>
          <a:xfrm>
            <a:off x="121208" y="6230660"/>
            <a:ext cx="8169275" cy="391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0"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3" type="body"/>
          </p:nvPr>
        </p:nvSpPr>
        <p:spPr>
          <a:xfrm>
            <a:off x="121207" y="176213"/>
            <a:ext cx="11790485" cy="931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715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Char char="•"/>
              <a:defRPr sz="5400" cap="non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 cap="non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7C9048">
            <a:alpha val="80000"/>
          </a:srgbClr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/>
          <p:nvPr/>
        </p:nvSpPr>
        <p:spPr>
          <a:xfrm>
            <a:off x="8914201" y="4169004"/>
            <a:ext cx="3277799" cy="3377682"/>
          </a:xfrm>
          <a:prstGeom prst="ellipse">
            <a:avLst/>
          </a:prstGeom>
          <a:blipFill rotWithShape="1">
            <a:blip r:embed="rId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1"/>
          <p:cNvSpPr/>
          <p:nvPr/>
        </p:nvSpPr>
        <p:spPr>
          <a:xfrm>
            <a:off x="4013503" y="4294711"/>
            <a:ext cx="2873828" cy="2803255"/>
          </a:xfrm>
          <a:prstGeom prst="ellipse">
            <a:avLst/>
          </a:prstGeom>
          <a:blipFill rotWithShape="1">
            <a:blip r:embed="rId3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1"/>
          <p:cNvSpPr/>
          <p:nvPr/>
        </p:nvSpPr>
        <p:spPr>
          <a:xfrm>
            <a:off x="-22675" y="3801021"/>
            <a:ext cx="3112503" cy="3056979"/>
          </a:xfrm>
          <a:prstGeom prst="ellipse">
            <a:avLst/>
          </a:prstGeom>
          <a:blipFill rotWithShape="1">
            <a:blip r:embed="rId4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1"/>
          <p:cNvSpPr/>
          <p:nvPr/>
        </p:nvSpPr>
        <p:spPr>
          <a:xfrm>
            <a:off x="5987088" y="3259014"/>
            <a:ext cx="3466071" cy="3172408"/>
          </a:xfrm>
          <a:prstGeom prst="ellipse">
            <a:avLst/>
          </a:prstGeom>
          <a:blipFill rotWithShape="1">
            <a:blip r:embed="rId5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1"/>
          <p:cNvSpPr/>
          <p:nvPr/>
        </p:nvSpPr>
        <p:spPr>
          <a:xfrm>
            <a:off x="4699621" y="-156010"/>
            <a:ext cx="4481701" cy="4325014"/>
          </a:xfrm>
          <a:prstGeom prst="ellipse">
            <a:avLst/>
          </a:prstGeom>
          <a:blipFill rotWithShape="1">
            <a:blip r:embed="rId6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1"/>
          <p:cNvSpPr/>
          <p:nvPr/>
        </p:nvSpPr>
        <p:spPr>
          <a:xfrm>
            <a:off x="1774972" y="509600"/>
            <a:ext cx="3075525" cy="3178414"/>
          </a:xfrm>
          <a:prstGeom prst="ellipse">
            <a:avLst/>
          </a:prstGeom>
          <a:blipFill rotWithShape="1">
            <a:blip r:embed="rId7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1"/>
          <p:cNvSpPr/>
          <p:nvPr/>
        </p:nvSpPr>
        <p:spPr>
          <a:xfrm>
            <a:off x="3167994" y="3375511"/>
            <a:ext cx="2501441" cy="2558758"/>
          </a:xfrm>
          <a:prstGeom prst="ellipse">
            <a:avLst/>
          </a:prstGeom>
          <a:blipFill rotWithShape="1">
            <a:blip r:embed="rId8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1"/>
          <p:cNvSpPr/>
          <p:nvPr/>
        </p:nvSpPr>
        <p:spPr>
          <a:xfrm>
            <a:off x="9411478" y="-229914"/>
            <a:ext cx="2780522" cy="2932442"/>
          </a:xfrm>
          <a:prstGeom prst="ellipse">
            <a:avLst/>
          </a:prstGeom>
          <a:blipFill rotWithShape="1">
            <a:blip r:embed="rId9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1"/>
          <p:cNvSpPr/>
          <p:nvPr/>
        </p:nvSpPr>
        <p:spPr>
          <a:xfrm>
            <a:off x="-22675" y="-156010"/>
            <a:ext cx="2306057" cy="2388637"/>
          </a:xfrm>
          <a:prstGeom prst="ellipse">
            <a:avLst/>
          </a:prstGeom>
          <a:blipFill rotWithShape="1">
            <a:blip r:embed="rId10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1"/>
          <p:cNvSpPr/>
          <p:nvPr/>
        </p:nvSpPr>
        <p:spPr>
          <a:xfrm>
            <a:off x="8914201" y="2146041"/>
            <a:ext cx="2403832" cy="2388637"/>
          </a:xfrm>
          <a:prstGeom prst="ellipse">
            <a:avLst/>
          </a:prstGeom>
          <a:blipFill rotWithShape="1">
            <a:blip r:embed="rId11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1"/>
          <p:cNvSpPr/>
          <p:nvPr/>
        </p:nvSpPr>
        <p:spPr>
          <a:xfrm>
            <a:off x="513669" y="2590159"/>
            <a:ext cx="1780357" cy="1704552"/>
          </a:xfrm>
          <a:prstGeom prst="ellipse">
            <a:avLst/>
          </a:prstGeom>
          <a:blipFill rotWithShape="1">
            <a:blip r:embed="rId1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1"/>
          <p:cNvSpPr/>
          <p:nvPr/>
        </p:nvSpPr>
        <p:spPr>
          <a:xfrm>
            <a:off x="0" y="6001154"/>
            <a:ext cx="12192000" cy="856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1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  <a:defRPr b="1"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idx="1" type="body"/>
          </p:nvPr>
        </p:nvSpPr>
        <p:spPr>
          <a:xfrm>
            <a:off x="236764" y="1296535"/>
            <a:ext cx="11693231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indent="-419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5" name="Google Shape;95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50529" y="6180298"/>
            <a:ext cx="1926115" cy="50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solidFill>
          <a:srgbClr val="7C9048">
            <a:alpha val="80000"/>
          </a:srgbClr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/>
          <p:nvPr/>
        </p:nvSpPr>
        <p:spPr>
          <a:xfrm>
            <a:off x="8914201" y="4169004"/>
            <a:ext cx="3277799" cy="3377682"/>
          </a:xfrm>
          <a:prstGeom prst="ellipse">
            <a:avLst/>
          </a:prstGeom>
          <a:blipFill rotWithShape="1">
            <a:blip r:embed="rId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2"/>
          <p:cNvSpPr/>
          <p:nvPr/>
        </p:nvSpPr>
        <p:spPr>
          <a:xfrm>
            <a:off x="4013503" y="4294711"/>
            <a:ext cx="2873828" cy="2803255"/>
          </a:xfrm>
          <a:prstGeom prst="ellipse">
            <a:avLst/>
          </a:prstGeom>
          <a:blipFill rotWithShape="1">
            <a:blip r:embed="rId3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2"/>
          <p:cNvSpPr/>
          <p:nvPr/>
        </p:nvSpPr>
        <p:spPr>
          <a:xfrm>
            <a:off x="-22675" y="3801021"/>
            <a:ext cx="3112503" cy="3056979"/>
          </a:xfrm>
          <a:prstGeom prst="ellipse">
            <a:avLst/>
          </a:prstGeom>
          <a:blipFill rotWithShape="1">
            <a:blip r:embed="rId4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2"/>
          <p:cNvSpPr/>
          <p:nvPr/>
        </p:nvSpPr>
        <p:spPr>
          <a:xfrm>
            <a:off x="5987088" y="3259014"/>
            <a:ext cx="3466071" cy="3172408"/>
          </a:xfrm>
          <a:prstGeom prst="ellipse">
            <a:avLst/>
          </a:prstGeom>
          <a:blipFill rotWithShape="1">
            <a:blip r:embed="rId5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2"/>
          <p:cNvSpPr/>
          <p:nvPr/>
        </p:nvSpPr>
        <p:spPr>
          <a:xfrm>
            <a:off x="4699621" y="-156010"/>
            <a:ext cx="4481701" cy="4325014"/>
          </a:xfrm>
          <a:prstGeom prst="ellipse">
            <a:avLst/>
          </a:prstGeom>
          <a:blipFill rotWithShape="1">
            <a:blip r:embed="rId6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2"/>
          <p:cNvSpPr/>
          <p:nvPr/>
        </p:nvSpPr>
        <p:spPr>
          <a:xfrm>
            <a:off x="1774972" y="509600"/>
            <a:ext cx="3075525" cy="3178414"/>
          </a:xfrm>
          <a:prstGeom prst="ellipse">
            <a:avLst/>
          </a:prstGeom>
          <a:blipFill rotWithShape="1">
            <a:blip r:embed="rId7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2"/>
          <p:cNvSpPr/>
          <p:nvPr/>
        </p:nvSpPr>
        <p:spPr>
          <a:xfrm>
            <a:off x="3167994" y="3375511"/>
            <a:ext cx="2501441" cy="2558758"/>
          </a:xfrm>
          <a:prstGeom prst="ellipse">
            <a:avLst/>
          </a:prstGeom>
          <a:blipFill rotWithShape="1">
            <a:blip r:embed="rId8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2"/>
          <p:cNvSpPr/>
          <p:nvPr/>
        </p:nvSpPr>
        <p:spPr>
          <a:xfrm>
            <a:off x="9411478" y="-229914"/>
            <a:ext cx="2780522" cy="2932442"/>
          </a:xfrm>
          <a:prstGeom prst="ellipse">
            <a:avLst/>
          </a:prstGeom>
          <a:blipFill rotWithShape="1">
            <a:blip r:embed="rId9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2"/>
          <p:cNvSpPr/>
          <p:nvPr/>
        </p:nvSpPr>
        <p:spPr>
          <a:xfrm>
            <a:off x="-22675" y="-156010"/>
            <a:ext cx="2306057" cy="2388637"/>
          </a:xfrm>
          <a:prstGeom prst="ellipse">
            <a:avLst/>
          </a:prstGeom>
          <a:blipFill rotWithShape="1">
            <a:blip r:embed="rId10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2"/>
          <p:cNvSpPr/>
          <p:nvPr/>
        </p:nvSpPr>
        <p:spPr>
          <a:xfrm>
            <a:off x="8914201" y="2146041"/>
            <a:ext cx="2403832" cy="2388637"/>
          </a:xfrm>
          <a:prstGeom prst="ellipse">
            <a:avLst/>
          </a:prstGeom>
          <a:blipFill rotWithShape="1">
            <a:blip r:embed="rId11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2"/>
          <p:cNvSpPr/>
          <p:nvPr/>
        </p:nvSpPr>
        <p:spPr>
          <a:xfrm>
            <a:off x="513669" y="2590159"/>
            <a:ext cx="1780357" cy="1704552"/>
          </a:xfrm>
          <a:prstGeom prst="ellipse">
            <a:avLst/>
          </a:prstGeom>
          <a:blipFill rotWithShape="1">
            <a:blip r:embed="rId12">
              <a:alphaModFix amt="1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2"/>
          <p:cNvSpPr txBox="1"/>
          <p:nvPr>
            <p:ph idx="1" type="body"/>
          </p:nvPr>
        </p:nvSpPr>
        <p:spPr>
          <a:xfrm>
            <a:off x="236764" y="1296535"/>
            <a:ext cx="11693231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indent="-4191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42"/>
          <p:cNvSpPr/>
          <p:nvPr/>
        </p:nvSpPr>
        <p:spPr>
          <a:xfrm>
            <a:off x="0" y="6001154"/>
            <a:ext cx="12192000" cy="856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2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  <a:defRPr b="1"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1" name="Google Shape;111;p4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50529" y="6180298"/>
            <a:ext cx="1926115" cy="50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/>
          <p:nvPr/>
        </p:nvSpPr>
        <p:spPr>
          <a:xfrm>
            <a:off x="4699621" y="-156010"/>
            <a:ext cx="4481701" cy="4325014"/>
          </a:xfrm>
          <a:prstGeom prst="ellipse">
            <a:avLst/>
          </a:prstGeom>
          <a:blipFill rotWithShape="1">
            <a:blip r:embed="rId2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3"/>
          <p:cNvSpPr/>
          <p:nvPr/>
        </p:nvSpPr>
        <p:spPr>
          <a:xfrm>
            <a:off x="1750137" y="622607"/>
            <a:ext cx="3075525" cy="3178414"/>
          </a:xfrm>
          <a:prstGeom prst="ellipse">
            <a:avLst/>
          </a:prstGeom>
          <a:blipFill rotWithShape="1">
            <a:blip r:embed="rId3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3"/>
          <p:cNvSpPr/>
          <p:nvPr/>
        </p:nvSpPr>
        <p:spPr>
          <a:xfrm>
            <a:off x="4013503" y="4294711"/>
            <a:ext cx="2873828" cy="2803255"/>
          </a:xfrm>
          <a:prstGeom prst="ellipse">
            <a:avLst/>
          </a:prstGeom>
          <a:blipFill rotWithShape="1">
            <a:blip r:embed="rId4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3"/>
          <p:cNvSpPr/>
          <p:nvPr/>
        </p:nvSpPr>
        <p:spPr>
          <a:xfrm>
            <a:off x="5987088" y="3259014"/>
            <a:ext cx="3466071" cy="3172408"/>
          </a:xfrm>
          <a:prstGeom prst="ellipse">
            <a:avLst/>
          </a:prstGeom>
          <a:blipFill rotWithShape="1">
            <a:blip r:embed="rId5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3"/>
          <p:cNvSpPr/>
          <p:nvPr/>
        </p:nvSpPr>
        <p:spPr>
          <a:xfrm>
            <a:off x="8914201" y="4169004"/>
            <a:ext cx="3277799" cy="3377682"/>
          </a:xfrm>
          <a:prstGeom prst="ellipse">
            <a:avLst/>
          </a:prstGeom>
          <a:blipFill rotWithShape="1">
            <a:blip r:embed="rId6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3"/>
          <p:cNvSpPr/>
          <p:nvPr/>
        </p:nvSpPr>
        <p:spPr>
          <a:xfrm>
            <a:off x="3167994" y="3375511"/>
            <a:ext cx="2501441" cy="2558758"/>
          </a:xfrm>
          <a:prstGeom prst="ellipse">
            <a:avLst/>
          </a:prstGeom>
          <a:blipFill rotWithShape="1">
            <a:blip r:embed="rId7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3"/>
          <p:cNvSpPr/>
          <p:nvPr/>
        </p:nvSpPr>
        <p:spPr>
          <a:xfrm>
            <a:off x="9411478" y="-229914"/>
            <a:ext cx="2780522" cy="2932442"/>
          </a:xfrm>
          <a:prstGeom prst="ellipse">
            <a:avLst/>
          </a:prstGeom>
          <a:blipFill rotWithShape="1">
            <a:blip r:embed="rId8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3"/>
          <p:cNvSpPr/>
          <p:nvPr/>
        </p:nvSpPr>
        <p:spPr>
          <a:xfrm>
            <a:off x="-22675" y="-156010"/>
            <a:ext cx="2306057" cy="2388637"/>
          </a:xfrm>
          <a:prstGeom prst="ellipse">
            <a:avLst/>
          </a:prstGeom>
          <a:blipFill rotWithShape="1">
            <a:blip r:embed="rId9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3"/>
          <p:cNvSpPr/>
          <p:nvPr/>
        </p:nvSpPr>
        <p:spPr>
          <a:xfrm>
            <a:off x="-22675" y="3801021"/>
            <a:ext cx="3112503" cy="3056979"/>
          </a:xfrm>
          <a:prstGeom prst="ellipse">
            <a:avLst/>
          </a:prstGeom>
          <a:blipFill rotWithShape="1">
            <a:blip r:embed="rId10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3"/>
          <p:cNvSpPr/>
          <p:nvPr/>
        </p:nvSpPr>
        <p:spPr>
          <a:xfrm>
            <a:off x="8914201" y="2146041"/>
            <a:ext cx="2403832" cy="2388637"/>
          </a:xfrm>
          <a:prstGeom prst="ellipse">
            <a:avLst/>
          </a:prstGeom>
          <a:blipFill rotWithShape="1">
            <a:blip r:embed="rId11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3"/>
          <p:cNvSpPr/>
          <p:nvPr/>
        </p:nvSpPr>
        <p:spPr>
          <a:xfrm>
            <a:off x="513669" y="2590159"/>
            <a:ext cx="1780357" cy="1704552"/>
          </a:xfrm>
          <a:prstGeom prst="ellipse">
            <a:avLst/>
          </a:prstGeom>
          <a:blipFill rotWithShape="1">
            <a:blip r:embed="rId12">
              <a:alphaModFix amt="8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/>
          <p:nvPr/>
        </p:nvSpPr>
        <p:spPr>
          <a:xfrm>
            <a:off x="0" y="1738365"/>
            <a:ext cx="12214675" cy="3340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3"/>
          <p:cNvSpPr txBox="1"/>
          <p:nvPr/>
        </p:nvSpPr>
        <p:spPr>
          <a:xfrm>
            <a:off x="5873954" y="1828138"/>
            <a:ext cx="6209989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NOACA will </a:t>
            </a:r>
            <a:r>
              <a:rPr b="1"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STRENGTHEN</a:t>
            </a:r>
            <a:r>
              <a:rPr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 regional cohesion, </a:t>
            </a:r>
            <a:r>
              <a:rPr b="1"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PRESERVE</a:t>
            </a:r>
            <a:r>
              <a:rPr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 existing infrastructure, and </a:t>
            </a:r>
            <a:r>
              <a:rPr b="1"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BUILD</a:t>
            </a:r>
            <a:r>
              <a:rPr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 a sustainable multimodal transportation system to </a:t>
            </a:r>
            <a:r>
              <a:rPr b="1"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r>
              <a:rPr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 economic development and </a:t>
            </a:r>
            <a:r>
              <a:rPr b="1"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ENHANCE</a:t>
            </a:r>
            <a:r>
              <a:rPr lang="en-US" sz="2800">
                <a:solidFill>
                  <a:srgbClr val="4A70A9"/>
                </a:solidFill>
                <a:latin typeface="Arial"/>
                <a:ea typeface="Arial"/>
                <a:cs typeface="Arial"/>
                <a:sym typeface="Arial"/>
              </a:rPr>
              <a:t> quality of life in Northeast Ohio.</a:t>
            </a:r>
            <a:endParaRPr/>
          </a:p>
        </p:txBody>
      </p:sp>
      <p:pic>
        <p:nvPicPr>
          <p:cNvPr id="126" name="Google Shape;126;p4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2974" y="1859988"/>
            <a:ext cx="4008576" cy="296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  <a:defRPr b="0" i="0" sz="54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isites.harvard.edu/fs/docs/icb.topic1377262.files/Urbanization/Baum-Snow.pdf" TargetMode="External"/><Relationship Id="rId4" Type="http://schemas.openxmlformats.org/officeDocument/2006/relationships/hyperlink" Target="http://www.brookings.edu/research/reports2/2015/03/24-people-jobs-distance-metropolitan-areas-kneebone-holm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/>
          <p:nvPr>
            <p:ph type="title"/>
          </p:nvPr>
        </p:nvSpPr>
        <p:spPr>
          <a:xfrm>
            <a:off x="-113289" y="1208014"/>
            <a:ext cx="12192000" cy="1501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n-US"/>
              <a:t>2024 AIR QUALITY FORECAST ACCURACY FOR NORTHEAST OHIO</a:t>
            </a:r>
            <a:endParaRPr/>
          </a:p>
        </p:txBody>
      </p:sp>
      <p:sp>
        <p:nvSpPr>
          <p:cNvPr id="132" name="Google Shape;132;p1"/>
          <p:cNvSpPr txBox="1"/>
          <p:nvPr>
            <p:ph idx="1" type="body"/>
          </p:nvPr>
        </p:nvSpPr>
        <p:spPr>
          <a:xfrm>
            <a:off x="236764" y="2457973"/>
            <a:ext cx="11693231" cy="2916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National Oceanic and Atmospheric Administration (NOAA) Air Quality Forecasters Workshop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October 9-10, 2024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2400"/>
              <a:t>Northeast Ohio Areawide Coordinating Agency (NOACA)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2400"/>
              <a:t>Joe MacDonald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i="1" lang="en-US" sz="2400"/>
              <a:t>Kirk Kallenborn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type="title"/>
          </p:nvPr>
        </p:nvSpPr>
        <p:spPr>
          <a:xfrm>
            <a:off x="-77638" y="543465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100">
                <a:latin typeface="Arial"/>
                <a:ea typeface="Arial"/>
                <a:cs typeface="Arial"/>
                <a:sym typeface="Arial"/>
              </a:rPr>
              <a:t>THREE-YEAR ROLLING AVERAGES FOR ANNUAL PM</a:t>
            </a:r>
            <a:r>
              <a:rPr baseline="-25000" lang="en-US" sz="3100"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lang="en-US" sz="3100">
                <a:latin typeface="Arial"/>
                <a:ea typeface="Arial"/>
                <a:cs typeface="Arial"/>
                <a:sym typeface="Arial"/>
              </a:rPr>
              <a:t> IN NORTHEAST OHIO COUNTIES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A graph of different colored lines&#10;&#10;Description automatically generated" id="244" name="Google Shape;244;p10"/>
          <p:cNvPicPr preferRelativeResize="0"/>
          <p:nvPr/>
        </p:nvPicPr>
        <p:blipFill rotWithShape="1">
          <a:blip r:embed="rId3">
            <a:alphaModFix/>
          </a:blip>
          <a:srcRect b="221" l="349" r="300" t="324"/>
          <a:stretch/>
        </p:blipFill>
        <p:spPr>
          <a:xfrm>
            <a:off x="1109933" y="1303648"/>
            <a:ext cx="9972134" cy="460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/>
          <p:nvPr>
            <p:ph type="title"/>
          </p:nvPr>
        </p:nvSpPr>
        <p:spPr>
          <a:xfrm>
            <a:off x="826862" y="14007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AIR QUALITY MONITORS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/>
          <p:nvPr>
            <p:ph type="title"/>
          </p:nvPr>
        </p:nvSpPr>
        <p:spPr>
          <a:xfrm>
            <a:off x="0" y="300252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n-US"/>
              <a:t>AIR QUALITY MONITOR LOCATIONS IN NORTHEAST OHIO</a:t>
            </a:r>
            <a:endParaRPr/>
          </a:p>
        </p:txBody>
      </p:sp>
      <p:sp>
        <p:nvSpPr>
          <p:cNvPr id="255" name="Google Shape;255;p12"/>
          <p:cNvSpPr txBox="1"/>
          <p:nvPr>
            <p:ph idx="1" type="body"/>
          </p:nvPr>
        </p:nvSpPr>
        <p:spPr>
          <a:xfrm>
            <a:off x="327545" y="1705970"/>
            <a:ext cx="11586951" cy="3630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Ohio Environmental Protection Agency (Ohio EPA) monitors in Northeast Ohio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O</a:t>
            </a:r>
            <a:r>
              <a:rPr baseline="-25000" lang="en-US"/>
              <a:t>3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: 12 monitors for ground-level ozone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/>
              <a:t>PM</a:t>
            </a:r>
            <a:r>
              <a:rPr baseline="-25000" lang="en-US"/>
              <a:t>2.5</a:t>
            </a:r>
            <a:r>
              <a:rPr lang="en-US"/>
              <a:t>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Nine (9) monitors for fine particulate matter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Air Quality Monitoring Region includes: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NOACA counties (5): Cuyahoga, Geauga, Lake, Lorain, Medina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AMATS counties (2): Portage and Summit</a:t>
            </a:r>
            <a:endParaRPr/>
          </a:p>
          <a:p>
            <a:pPr indent="-457200" lvl="1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Ashtabula County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NORTHEAST OHIO O</a:t>
            </a:r>
            <a:r>
              <a:rPr baseline="-25000" lang="en-US"/>
              <a:t>3</a:t>
            </a:r>
            <a:r>
              <a:rPr lang="en-US"/>
              <a:t> MONITORS</a:t>
            </a:r>
            <a:endParaRPr/>
          </a:p>
        </p:txBody>
      </p:sp>
      <p:graphicFrame>
        <p:nvGraphicFramePr>
          <p:cNvPr id="261" name="Google Shape;261;p13"/>
          <p:cNvGraphicFramePr/>
          <p:nvPr/>
        </p:nvGraphicFramePr>
        <p:xfrm>
          <a:off x="766714" y="10666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{8C5F9DF8-6B4B-48B6-998A-44F07D860EEF}</a:tableStyleId>
              </a:tblPr>
              <a:tblGrid>
                <a:gridCol w="1166175"/>
                <a:gridCol w="1389600"/>
                <a:gridCol w="803675"/>
                <a:gridCol w="823050"/>
                <a:gridCol w="1266500"/>
                <a:gridCol w="1459150"/>
                <a:gridCol w="1601625"/>
                <a:gridCol w="2148825"/>
              </a:tblGrid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Monitor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County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FIPS ID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Site ID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Latitude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Longitude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Site Name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Address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Ashtabula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1001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41.95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-80.57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Conneaut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770 Lake Rd., Conneaut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Cuyahoga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0034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41.55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-81.57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District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891 E. 152 St.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61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0060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41.49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-81.67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GT Craig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GT Craig, E. 14</a:t>
                      </a:r>
                      <a:r>
                        <a:rPr baseline="30000" lang="en-US" sz="1200" u="none" cap="none" strike="noStrike"/>
                        <a:t>th</a:t>
                      </a:r>
                      <a:r>
                        <a:rPr lang="en-US" sz="1200" u="none" cap="none" strike="noStrike"/>
                        <a:t> St. &amp; Orange Ave., Cleveland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0064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41.36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-81.86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Berea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Board of Education, 390 Fair St., Berea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5002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41.53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-81.45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Mayfield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6116 Wilson Road, Mayfield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Geauga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0004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41.51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-81.24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Notre Dame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Notre Dame School, Munson TWP.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461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Lake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85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0003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41.67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-81.42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Eastlake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Jefferson School, Eastlake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0007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41.72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-81.24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Painesville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177 Main St., Painesville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Lorain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93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0018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41.42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-82.09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Elyria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4706 Detroit Rd., Sheffield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Medina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0004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41.06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-81.92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Chippewa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Ballash Rd., Lafayette Twp.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Portage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133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1001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41.18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-81.33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Lake Rockwell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1570 Ravenna Rd., Kent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  <a:tr h="303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Summit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153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0026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41.10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-81.49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North High 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985 Gorge Blvd., Akron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9575" marL="59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a large area with many cities&#10;&#10;Description automatically generated with medium confidence" id="267" name="Google Shape;2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3576" y="0"/>
            <a:ext cx="7764847" cy="600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 txBox="1"/>
          <p:nvPr>
            <p:ph type="title"/>
          </p:nvPr>
        </p:nvSpPr>
        <p:spPr>
          <a:xfrm>
            <a:off x="0" y="0"/>
            <a:ext cx="12192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n-US"/>
              <a:t>NORTHEAST OHIO PM</a:t>
            </a:r>
            <a:r>
              <a:rPr baseline="-25000" lang="en-US"/>
              <a:t>2.5 </a:t>
            </a:r>
            <a:r>
              <a:rPr lang="en-US"/>
              <a:t>MONITORS</a:t>
            </a:r>
            <a:endParaRPr/>
          </a:p>
        </p:txBody>
      </p:sp>
      <p:pic>
        <p:nvPicPr>
          <p:cNvPr id="273" name="Google Shape;27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105" y="1243219"/>
            <a:ext cx="11233800" cy="47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a large area with many squares&#10;&#10;Description automatically generated with medium confidence" id="279" name="Google Shape;2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3717" y="0"/>
            <a:ext cx="7864566" cy="6077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/>
          <p:nvPr>
            <p:ph type="title"/>
          </p:nvPr>
        </p:nvSpPr>
        <p:spPr>
          <a:xfrm>
            <a:off x="826862" y="14007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NOAA FORECAST ANALYSIS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type="title"/>
          </p:nvPr>
        </p:nvSpPr>
        <p:spPr>
          <a:xfrm>
            <a:off x="0" y="300252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n-US"/>
              <a:t>AIR QUALITY FORECASTS IN NORTHEAST OHIO</a:t>
            </a:r>
            <a:endParaRPr/>
          </a:p>
        </p:txBody>
      </p:sp>
      <p:sp>
        <p:nvSpPr>
          <p:cNvPr id="290" name="Google Shape;290;p18"/>
          <p:cNvSpPr txBox="1"/>
          <p:nvPr>
            <p:ph idx="1" type="body"/>
          </p:nvPr>
        </p:nvSpPr>
        <p:spPr>
          <a:xfrm>
            <a:off x="409432" y="1787857"/>
            <a:ext cx="11586951" cy="3630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NOACA forecasts daily peak fine particulate matter concentrations eight-hour ground-level ozone concentrations.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Daily forecasts for fine particulate matter are year-round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In 2024, daily forecasts for ozone began March 1 and will conclude October 31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NOACA posts daily air quality forecasts through AirNowTech, in affiliation with the United States Environmental Protection Agency (U.S. EPA)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type="title"/>
          </p:nvPr>
        </p:nvSpPr>
        <p:spPr>
          <a:xfrm>
            <a:off x="0" y="0"/>
            <a:ext cx="12192000" cy="17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 sz="4500"/>
              <a:t>O</a:t>
            </a:r>
            <a:r>
              <a:rPr baseline="-25000" lang="en-US" sz="4500"/>
              <a:t>3  </a:t>
            </a:r>
            <a:r>
              <a:rPr lang="en-US" sz="4500"/>
              <a:t>AND PM</a:t>
            </a:r>
            <a:r>
              <a:rPr baseline="-25000" lang="en-US" sz="4500"/>
              <a:t>2.5</a:t>
            </a:r>
            <a:r>
              <a:rPr lang="en-US" sz="4500"/>
              <a:t> ANALYSIS METHODOLOGY </a:t>
            </a:r>
            <a:endParaRPr sz="4500"/>
          </a:p>
        </p:txBody>
      </p:sp>
      <p:sp>
        <p:nvSpPr>
          <p:cNvPr id="296" name="Google Shape;296;p19"/>
          <p:cNvSpPr txBox="1"/>
          <p:nvPr>
            <p:ph idx="1" type="body"/>
          </p:nvPr>
        </p:nvSpPr>
        <p:spPr>
          <a:xfrm>
            <a:off x="302524" y="1509624"/>
            <a:ext cx="11586951" cy="442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300"/>
              <a:t>Analyzed O</a:t>
            </a:r>
            <a:r>
              <a:rPr baseline="-25000" lang="en-US" sz="3300"/>
              <a:t>3 </a:t>
            </a:r>
            <a:r>
              <a:rPr lang="en-US" sz="3300"/>
              <a:t>and PM</a:t>
            </a:r>
            <a:r>
              <a:rPr baseline="-25000" lang="en-US" sz="3300"/>
              <a:t>2.5</a:t>
            </a:r>
            <a:r>
              <a:rPr lang="en-US" sz="3300"/>
              <a:t> monitoring locations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300"/>
              <a:t>Technical support from NOAA and Division of Air Pollution Control within Tennessee Department of Environment and Conservation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300"/>
              <a:t>Staff previously collected NOAA forecast data manually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300"/>
              <a:t>Technical support helped staff develop scripts that automatically retrieve NOAA’s daily forecast data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300"/>
              <a:t>Retrieved archived forecast data from the National Centers for Environmental Information (NCEI)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300"/>
              <a:t>Collected daily Ohio EPA observation data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300"/>
              <a:t>Compared and analyzed forecast versus observation data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-113289" y="389308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38" name="Google Shape;138;p2"/>
          <p:cNvSpPr txBox="1"/>
          <p:nvPr>
            <p:ph idx="1" type="body"/>
          </p:nvPr>
        </p:nvSpPr>
        <p:spPr>
          <a:xfrm>
            <a:off x="236764" y="1296535"/>
            <a:ext cx="11693231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What is NOACA?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NAAQS History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Air Quality Monitors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NOAA Forecast Analysis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2024 Model Performance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PM</a:t>
            </a:r>
            <a:r>
              <a:rPr baseline="-25000" lang="en-US"/>
              <a:t>2.5</a:t>
            </a:r>
            <a:r>
              <a:rPr lang="en-US"/>
              <a:t> MONITOR CHALLENGES</a:t>
            </a:r>
            <a:endParaRPr/>
          </a:p>
        </p:txBody>
      </p:sp>
      <p:pic>
        <p:nvPicPr>
          <p:cNvPr descr="A map of a city" id="302" name="Google Shape;30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8239" y="954949"/>
            <a:ext cx="7067549" cy="494810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/>
        </p:nvSpPr>
        <p:spPr>
          <a:xfrm>
            <a:off x="255415" y="1145222"/>
            <a:ext cx="4087409" cy="4567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Duplicate data for multiple sites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Number of significant figures in latitude/longitude coordinates affects results 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/>
          <p:nvPr>
            <p:ph type="title"/>
          </p:nvPr>
        </p:nvSpPr>
        <p:spPr>
          <a:xfrm>
            <a:off x="826862" y="14007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2024 MODEL PERFORMANCE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/>
          <p:nvPr>
            <p:ph type="title"/>
          </p:nvPr>
        </p:nvSpPr>
        <p:spPr>
          <a:xfrm>
            <a:off x="0" y="300252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n-US"/>
              <a:t>NOACA AND NOAA 2024 FORECAST PERFORMANCE: O</a:t>
            </a:r>
            <a:r>
              <a:rPr baseline="-25000" lang="en-US"/>
              <a:t>3</a:t>
            </a:r>
            <a:endParaRPr/>
          </a:p>
        </p:txBody>
      </p:sp>
      <p:graphicFrame>
        <p:nvGraphicFramePr>
          <p:cNvPr id="315" name="Google Shape;315;p22"/>
          <p:cNvGraphicFramePr/>
          <p:nvPr/>
        </p:nvGraphicFramePr>
        <p:xfrm>
          <a:off x="1195769" y="16650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{906A4AAC-DD16-47D8-ADA2-DBF4C312D1CB}</a:tableStyleId>
              </a:tblPr>
              <a:tblGrid>
                <a:gridCol w="2853425"/>
                <a:gridCol w="2516500"/>
                <a:gridCol w="1655700"/>
                <a:gridCol w="2260075"/>
              </a:tblGrid>
              <a:tr h="1134325">
                <a:tc gridSpan="2"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FORECAST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THRESHOLD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 hMerge="1"/>
              </a:tr>
              <a:tr h="9982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50ppb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70ppb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</a:tr>
              <a:tr h="9982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AGENCY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NOACA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81%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93%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</a:tr>
              <a:tr h="998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NOAA 6Z (M/B)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 12Z (M/B)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(77/76)%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(78/77)%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(94/93)%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(93/93)%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</a:tr>
            </a:tbl>
          </a:graphicData>
        </a:graphic>
      </p:graphicFrame>
      <p:sp>
        <p:nvSpPr>
          <p:cNvPr id="316" name="Google Shape;316;p22"/>
          <p:cNvSpPr txBox="1"/>
          <p:nvPr/>
        </p:nvSpPr>
        <p:spPr>
          <a:xfrm>
            <a:off x="218089" y="609208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EXCEEDANCE DAYS FOR 2024 (O</a:t>
            </a:r>
            <a:r>
              <a:rPr baseline="-25000" lang="en-US"/>
              <a:t>3</a:t>
            </a:r>
            <a:r>
              <a:rPr lang="en-US"/>
              <a:t>)</a:t>
            </a:r>
            <a:endParaRPr/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5948" y="1996062"/>
            <a:ext cx="2525287" cy="29471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4" name="Google Shape;324;p23"/>
          <p:cNvGraphicFramePr/>
          <p:nvPr/>
        </p:nvGraphicFramePr>
        <p:xfrm>
          <a:off x="398066" y="1066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{8C5F9DF8-6B4B-48B6-998A-44F07D860EEF}</a:tableStyleId>
              </a:tblPr>
              <a:tblGrid>
                <a:gridCol w="2364950"/>
                <a:gridCol w="1599500"/>
                <a:gridCol w="1599500"/>
                <a:gridCol w="1599500"/>
                <a:gridCol w="1599500"/>
              </a:tblGrid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FORECAST AQI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OBSERVED AQI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 hMerge="1"/>
              </a:tr>
              <a:tr h="53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NOAA 6Z(M/B)/ 12Z(M/B)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NOACA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PEAK (ppb)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# STATIONS</a:t>
                      </a:r>
                      <a:endParaRPr b="1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20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2/2/2/2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(81)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21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2/2/2/2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(73)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 24</a:t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</a:t>
                      </a:r>
                      <a:r>
                        <a:rPr b="1" i="0" lang="en-US" sz="1600" u="none" cap="none" strike="noStrik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</a:t>
                      </a: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</a:t>
                      </a:r>
                      <a:r>
                        <a:rPr b="1" i="0" lang="en-US" sz="1600" u="none" cap="none" strike="noStrik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(72)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 19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</a:t>
                      </a: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</a:t>
                      </a:r>
                      <a:r>
                        <a:rPr b="1" i="0" lang="en-US" sz="1600" u="none" cap="none" strike="noStrik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</a:t>
                      </a: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(71)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 20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2/2/</a:t>
                      </a:r>
                      <a:r>
                        <a:rPr b="1" i="0" lang="en-US" sz="1600" u="none" cap="none" strike="noStrike">
                          <a:solidFill>
                            <a:srgbClr val="0099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3/</a:t>
                      </a: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(74)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 21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2/2/2/2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(73)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JUNE 22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2/2/2/2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(73)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JULY 31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2/1/2/1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(71)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AUGUST 24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2/2/2/2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(77)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0" marB="0" marR="0" marL="0" anchor="b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25" name="Google Shape;325;p23"/>
          <p:cNvSpPr txBox="1"/>
          <p:nvPr/>
        </p:nvSpPr>
        <p:spPr>
          <a:xfrm>
            <a:off x="233080" y="613097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/>
          <p:nvPr>
            <p:ph type="title"/>
          </p:nvPr>
        </p:nvSpPr>
        <p:spPr>
          <a:xfrm>
            <a:off x="-12621" y="288326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n-US" sz="5400"/>
              <a:t>NOAA VERSUS NOACA EXCEEDANCE FORECAST PERFORMANCE: O</a:t>
            </a:r>
            <a:r>
              <a:rPr baseline="-25000" lang="en-US" sz="5400"/>
              <a:t>3</a:t>
            </a:r>
            <a:endParaRPr sz="5400"/>
          </a:p>
        </p:txBody>
      </p:sp>
      <p:sp>
        <p:nvSpPr>
          <p:cNvPr id="331" name="Google Shape;331;p24"/>
          <p:cNvSpPr txBox="1"/>
          <p:nvPr>
            <p:ph idx="1" type="body"/>
          </p:nvPr>
        </p:nvSpPr>
        <p:spPr>
          <a:xfrm>
            <a:off x="236763" y="1718566"/>
            <a:ext cx="11693231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“Missed Opportunities” – Seven (7) days NOACA did not forecast observed categorical exceedance of 2015 eight-hour ozone standard (70 ppb); NOAA missed opportunities eight (8) days with 6Z M/B; seven (7) days with 12Z M; and eight (8) days with 12Z B.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“False Alarms” – Eight (8) days NOACA forecast categorical exceedance of 2015 eight-hour standard (70 ppb) when observed concentrations did not exceed. NOAA had false alarms four (4) days with 6Z M; seven (7) days with 6Z B; and six (6) days with 12Z M/B.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236763" y="6159788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"/>
          <p:cNvSpPr txBox="1"/>
          <p:nvPr>
            <p:ph type="title"/>
          </p:nvPr>
        </p:nvSpPr>
        <p:spPr>
          <a:xfrm>
            <a:off x="1" y="127819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EXCEEDANCE STATIONS</a:t>
            </a:r>
            <a:endParaRPr/>
          </a:p>
        </p:txBody>
      </p:sp>
      <p:sp>
        <p:nvSpPr>
          <p:cNvPr id="339" name="Google Shape;339;p25"/>
          <p:cNvSpPr txBox="1"/>
          <p:nvPr>
            <p:ph idx="1" type="body"/>
          </p:nvPr>
        </p:nvSpPr>
        <p:spPr>
          <a:xfrm>
            <a:off x="164892" y="1533832"/>
            <a:ext cx="11718991" cy="4306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39 exceedance stations (events when either the forecast, the observation, or both exceeded the 2015 O</a:t>
            </a:r>
            <a:r>
              <a:rPr baseline="-25000" lang="en-US"/>
              <a:t>3</a:t>
            </a:r>
            <a:r>
              <a:rPr lang="en-US"/>
              <a:t> NAAQS at individual monitors).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“Missed Opportunities” – </a:t>
            </a:r>
            <a:r>
              <a:rPr b="1" lang="en-US">
                <a:solidFill>
                  <a:srgbClr val="FF3399"/>
                </a:solidFill>
              </a:rPr>
              <a:t>Both the M and B Models missed observed exceedance at a station 15 times (39%).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“False Alarms” – </a:t>
            </a:r>
            <a:r>
              <a:rPr b="1" lang="en-US">
                <a:solidFill>
                  <a:srgbClr val="FFFF00"/>
                </a:solidFill>
              </a:rPr>
              <a:t>At least one model falsely predicted exceedance at a station 22 times (56%)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“Success” – </a:t>
            </a:r>
            <a:r>
              <a:rPr b="1" lang="en-US">
                <a:solidFill>
                  <a:srgbClr val="00FF00"/>
                </a:solidFill>
              </a:rPr>
              <a:t>Both M and B models predicted exceedance at a station two (2) times (5%)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40" name="Google Shape;340;p25"/>
          <p:cNvSpPr txBox="1"/>
          <p:nvPr/>
        </p:nvSpPr>
        <p:spPr>
          <a:xfrm>
            <a:off x="233080" y="613097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/>
          <p:nvPr>
            <p:ph type="title"/>
          </p:nvPr>
        </p:nvSpPr>
        <p:spPr>
          <a:xfrm>
            <a:off x="1" y="127819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EXCEEDANCE STATIONS</a:t>
            </a:r>
            <a:endParaRPr/>
          </a:p>
        </p:txBody>
      </p:sp>
      <p:sp>
        <p:nvSpPr>
          <p:cNvPr id="347" name="Google Shape;347;p26"/>
          <p:cNvSpPr txBox="1"/>
          <p:nvPr/>
        </p:nvSpPr>
        <p:spPr>
          <a:xfrm>
            <a:off x="233080" y="613097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  <p:graphicFrame>
        <p:nvGraphicFramePr>
          <p:cNvPr id="348" name="Google Shape;348;p26"/>
          <p:cNvGraphicFramePr/>
          <p:nvPr/>
        </p:nvGraphicFramePr>
        <p:xfrm>
          <a:off x="1628931" y="1194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{906A4AAC-DD16-47D8-ADA2-DBF4C312D1CB}</a:tableStyleId>
              </a:tblPr>
              <a:tblGrid>
                <a:gridCol w="1519525"/>
                <a:gridCol w="2471525"/>
                <a:gridCol w="2471525"/>
                <a:gridCol w="2471525"/>
              </a:tblGrid>
              <a:tr h="66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SUCCESSFUL PREDICTIONS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 hMerge="1"/>
                <a:tc hMerge="1"/>
              </a:tr>
              <a:tr h="66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YEAR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SUCCESS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</a:tr>
              <a:tr h="66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12.8%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</a:tr>
              <a:tr h="66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10.0%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</a:tr>
              <a:tr h="66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10.8%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</a:tr>
              <a:tr h="66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16.9%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</a:tr>
              <a:tr h="668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5.1%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F6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 txBox="1"/>
          <p:nvPr>
            <p:ph type="title"/>
          </p:nvPr>
        </p:nvSpPr>
        <p:spPr>
          <a:xfrm>
            <a:off x="0" y="300252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Franklin Black"/>
              <a:buNone/>
            </a:pPr>
            <a:r>
              <a:rPr lang="en-US"/>
              <a:t>NOACA AND NOAA 2024 FORECAST PERFORMANCE: PM</a:t>
            </a:r>
            <a:r>
              <a:rPr baseline="-25000" lang="en-US"/>
              <a:t>2.5</a:t>
            </a:r>
            <a:endParaRPr/>
          </a:p>
        </p:txBody>
      </p:sp>
      <p:graphicFrame>
        <p:nvGraphicFramePr>
          <p:cNvPr id="355" name="Google Shape;355;p27"/>
          <p:cNvGraphicFramePr/>
          <p:nvPr/>
        </p:nvGraphicFramePr>
        <p:xfrm>
          <a:off x="1195769" y="16650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{906A4AAC-DD16-47D8-ADA2-DBF4C312D1CB}</a:tableStyleId>
              </a:tblPr>
              <a:tblGrid>
                <a:gridCol w="2853425"/>
                <a:gridCol w="2516500"/>
                <a:gridCol w="1655700"/>
                <a:gridCol w="2260075"/>
              </a:tblGrid>
              <a:tr h="1134325">
                <a:tc gridSpan="2"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FORECAST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THRESHOLD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 hMerge="1"/>
              </a:tr>
              <a:tr h="9982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</a:t>
                      </a: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µg/m</a:t>
                      </a:r>
                      <a:r>
                        <a:rPr b="1" baseline="30000" lang="en-US" sz="24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 </a:t>
                      </a: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µg/m</a:t>
                      </a:r>
                      <a:r>
                        <a:rPr b="1" baseline="30000" lang="en-US" sz="2400" u="none" cap="none" strike="noStrike">
                          <a:solidFill>
                            <a:srgbClr val="000000"/>
                          </a:solidFill>
                        </a:rPr>
                        <a:t>3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</a:tr>
              <a:tr h="99820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AGENCY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NOACA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68%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100%</a:t>
                      </a:r>
                      <a:endParaRPr b="1" i="0" sz="2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</a:tr>
              <a:tr h="998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NOAA 6Z (M/B)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NOAA 12Z (M/B)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(75/72)%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(75/74)%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000000"/>
                          </a:solidFill>
                        </a:rPr>
                        <a:t>(100/100)%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(100/100)%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C3E0"/>
                    </a:solidFill>
                  </a:tcPr>
                </a:tc>
              </a:tr>
            </a:tbl>
          </a:graphicData>
        </a:graphic>
      </p:graphicFrame>
      <p:sp>
        <p:nvSpPr>
          <p:cNvPr id="356" name="Google Shape;356;p27"/>
          <p:cNvSpPr txBox="1"/>
          <p:nvPr/>
        </p:nvSpPr>
        <p:spPr>
          <a:xfrm>
            <a:off x="218089" y="609208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PM</a:t>
            </a:r>
            <a:r>
              <a:rPr baseline="-25000" lang="en-US"/>
              <a:t>2.5 </a:t>
            </a:r>
            <a:r>
              <a:rPr lang="en-US"/>
              <a:t>MONITOR PERFORMANCE</a:t>
            </a:r>
            <a:endParaRPr/>
          </a:p>
        </p:txBody>
      </p:sp>
      <p:sp>
        <p:nvSpPr>
          <p:cNvPr id="362" name="Google Shape;362;p28"/>
          <p:cNvSpPr txBox="1"/>
          <p:nvPr/>
        </p:nvSpPr>
        <p:spPr>
          <a:xfrm>
            <a:off x="218089" y="609208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  <p:pic>
        <p:nvPicPr>
          <p:cNvPr id="363" name="Google Shape;3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855" y="1066619"/>
            <a:ext cx="8600289" cy="490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PM</a:t>
            </a:r>
            <a:r>
              <a:rPr baseline="-25000" lang="en-US"/>
              <a:t>2.5 </a:t>
            </a:r>
            <a:r>
              <a:rPr lang="en-US"/>
              <a:t>MONITOR PERFORMANCE</a:t>
            </a:r>
            <a:endParaRPr/>
          </a:p>
        </p:txBody>
      </p:sp>
      <p:sp>
        <p:nvSpPr>
          <p:cNvPr id="369" name="Google Shape;369;p29"/>
          <p:cNvSpPr txBox="1"/>
          <p:nvPr/>
        </p:nvSpPr>
        <p:spPr>
          <a:xfrm>
            <a:off x="218089" y="609208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  <p:pic>
        <p:nvPicPr>
          <p:cNvPr id="370" name="Google Shape;3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287" y="1066619"/>
            <a:ext cx="8135426" cy="4907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b="1" lang="en-US"/>
              <a:t>WHAT IS NOACA?</a:t>
            </a:r>
            <a:endParaRPr/>
          </a:p>
        </p:txBody>
      </p:sp>
      <p:sp>
        <p:nvSpPr>
          <p:cNvPr id="145" name="Google Shape;145;p3"/>
          <p:cNvSpPr txBox="1"/>
          <p:nvPr>
            <p:ph idx="1" type="body"/>
          </p:nvPr>
        </p:nvSpPr>
        <p:spPr>
          <a:xfrm>
            <a:off x="339213" y="1296535"/>
            <a:ext cx="1151849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Metropolitan Planning Organization (MPO) and Areawide Agency for Northeast Ohio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Transportation, air &amp; water quality, economic development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Controls approximately $50M in spending per year</a:t>
            </a:r>
            <a:endParaRPr/>
          </a:p>
          <a:p>
            <a:pPr indent="-381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noaca_montage.jpg" id="146" name="Google Shape;146;p3"/>
          <p:cNvPicPr preferRelativeResize="0"/>
          <p:nvPr/>
        </p:nvPicPr>
        <p:blipFill rotWithShape="1">
          <a:blip r:embed="rId3">
            <a:alphaModFix/>
          </a:blip>
          <a:srcRect b="25338" l="0" r="0" t="9451"/>
          <a:stretch/>
        </p:blipFill>
        <p:spPr>
          <a:xfrm>
            <a:off x="1524000" y="3576078"/>
            <a:ext cx="91440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PM</a:t>
            </a:r>
            <a:r>
              <a:rPr baseline="-25000" lang="en-US"/>
              <a:t>2.5 </a:t>
            </a:r>
            <a:r>
              <a:rPr lang="en-US"/>
              <a:t>MONITOR PERFORMANCE</a:t>
            </a:r>
            <a:endParaRPr/>
          </a:p>
        </p:txBody>
      </p:sp>
      <p:sp>
        <p:nvSpPr>
          <p:cNvPr id="376" name="Google Shape;376;p30"/>
          <p:cNvSpPr txBox="1"/>
          <p:nvPr/>
        </p:nvSpPr>
        <p:spPr>
          <a:xfrm>
            <a:off x="218089" y="6092087"/>
            <a:ext cx="5278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= Model; B = Bias-Corrected Model</a:t>
            </a:r>
            <a:endParaRPr/>
          </a:p>
        </p:txBody>
      </p:sp>
      <p:pic>
        <p:nvPicPr>
          <p:cNvPr id="377" name="Google Shape;3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188" y="1066619"/>
            <a:ext cx="8565623" cy="489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 txBox="1"/>
          <p:nvPr>
            <p:ph type="title"/>
          </p:nvPr>
        </p:nvSpPr>
        <p:spPr>
          <a:xfrm>
            <a:off x="-12621" y="0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83" name="Google Shape;383;p31"/>
          <p:cNvSpPr txBox="1"/>
          <p:nvPr>
            <p:ph idx="1" type="body"/>
          </p:nvPr>
        </p:nvSpPr>
        <p:spPr>
          <a:xfrm>
            <a:off x="103517" y="1319842"/>
            <a:ext cx="11964837" cy="4597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NOAA models did not forecast ozone concentrations around the exceedance threshold quite as well this season</a:t>
            </a:r>
            <a:endParaRPr b="1"/>
          </a:p>
          <a:p>
            <a:pPr indent="-457200" lvl="1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Numerous, isolated, low-level exceedance events</a:t>
            </a:r>
            <a:endParaRPr b="1"/>
          </a:p>
          <a:p>
            <a:pPr indent="-457200" lvl="1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</a:rPr>
              <a:t>Low accuracy of exceedance prediction at individual stations (5%)</a:t>
            </a:r>
            <a:endParaRPr b="1" sz="24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 sz="2400"/>
              <a:t>NOAA’s PM</a:t>
            </a:r>
            <a:r>
              <a:rPr b="1" baseline="-25000" lang="en-US" sz="2400"/>
              <a:t>2.5</a:t>
            </a:r>
            <a:r>
              <a:rPr b="1" lang="en-US" sz="2400"/>
              <a:t> bias-corrected model (B) produced more accurate forecasts than the raw model (M)</a:t>
            </a:r>
            <a:endParaRPr b="1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 sz="2400"/>
              <a:t>NOAA’s PM</a:t>
            </a:r>
            <a:r>
              <a:rPr b="1" baseline="-25000" lang="en-US" sz="2400"/>
              <a:t>2.5</a:t>
            </a:r>
            <a:r>
              <a:rPr b="1" lang="en-US" sz="2400"/>
              <a:t> model forecast concentrations were generally higher than the observed concentrations </a:t>
            </a:r>
            <a:endParaRPr b="1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US" sz="2400"/>
              <a:t>NOAA’s PM</a:t>
            </a:r>
            <a:r>
              <a:rPr b="1" baseline="-25000" lang="en-US" sz="2400"/>
              <a:t>2.5</a:t>
            </a:r>
            <a:r>
              <a:rPr b="1" lang="en-US" sz="2400"/>
              <a:t> model forecast concentrations were substantially higher than observed concentrations during the warmer months (May-September)</a:t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2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ACKNOWLEDGEMENTS </a:t>
            </a:r>
            <a:endParaRPr/>
          </a:p>
        </p:txBody>
      </p:sp>
      <p:pic>
        <p:nvPicPr>
          <p:cNvPr id="389" name="Google Shape;38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335" y="1147228"/>
            <a:ext cx="4441970" cy="222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058" y="1147228"/>
            <a:ext cx="5519175" cy="216167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/>
        </p:nvSpPr>
        <p:spPr>
          <a:xfrm>
            <a:off x="682058" y="3589429"/>
            <a:ext cx="54397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Dave Miller, Research Associate, Programmer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Jack Kain, Senior Technical Program Manager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Youngsun Jung, Program Manager</a:t>
            </a:r>
            <a:endParaRPr/>
          </a:p>
        </p:txBody>
      </p:sp>
      <p:sp>
        <p:nvSpPr>
          <p:cNvPr id="392" name="Google Shape;392;p32"/>
          <p:cNvSpPr txBox="1"/>
          <p:nvPr/>
        </p:nvSpPr>
        <p:spPr>
          <a:xfrm>
            <a:off x="6719735" y="3609885"/>
            <a:ext cx="481378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Kyle Spangle, Environmental Consultant within the Division of Air Pollution Control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/>
          <p:nvPr>
            <p:ph type="title"/>
          </p:nvPr>
        </p:nvSpPr>
        <p:spPr>
          <a:xfrm>
            <a:off x="826862" y="14007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x on a black background&#10;&#10;Description automatically generated" id="402" name="Google Shape;4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692" y="3036358"/>
            <a:ext cx="1631790" cy="163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0" y="0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NOACA’S VISION STATEMENT</a:t>
            </a:r>
            <a:endParaRPr/>
          </a:p>
        </p:txBody>
      </p:sp>
      <p:sp>
        <p:nvSpPr>
          <p:cNvPr id="152" name="Google Shape;152;p4"/>
          <p:cNvSpPr txBox="1"/>
          <p:nvPr>
            <p:ph idx="1" type="body"/>
          </p:nvPr>
        </p:nvSpPr>
        <p:spPr>
          <a:xfrm>
            <a:off x="305363" y="1181948"/>
            <a:ext cx="11581274" cy="3068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000"/>
              <a:t>NOACA will STRENGTHEN regional cohesion, PRESERVE existing infrastructure, and </a:t>
            </a:r>
            <a:r>
              <a:rPr lang="en-US" sz="4000" u="sng"/>
              <a:t>BUILD a sustainable multimodal transportation system</a:t>
            </a:r>
            <a:r>
              <a:rPr lang="en-US" sz="4000"/>
              <a:t> to SUPPORT economic development and ENHANCE quality of life in Northeast Ohio.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4400"/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8664" y="3838897"/>
            <a:ext cx="5532120" cy="2627376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370800" y="78500"/>
            <a:ext cx="114504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b="1" lang="en-US"/>
              <a:t>TRANSPORTATION CHALLENGES</a:t>
            </a:r>
            <a:endParaRPr/>
          </a:p>
        </p:txBody>
      </p:sp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249458" y="1606233"/>
            <a:ext cx="116931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NOACA established in 1968, developed first Long-Range Transportation Plan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Assumed regional population would grow by one million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1970 Census: 2.32 million residents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2020 Census: 2.09 million residents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6"/>
          <p:cNvGrpSpPr/>
          <p:nvPr/>
        </p:nvGrpSpPr>
        <p:grpSpPr>
          <a:xfrm>
            <a:off x="2386866" y="202259"/>
            <a:ext cx="7477407" cy="5708541"/>
            <a:chOff x="833296" y="3229"/>
            <a:chExt cx="7477407" cy="5708541"/>
          </a:xfrm>
        </p:grpSpPr>
        <p:sp>
          <p:nvSpPr>
            <p:cNvPr id="167" name="Google Shape;167;p6"/>
            <p:cNvSpPr/>
            <p:nvPr/>
          </p:nvSpPr>
          <p:spPr>
            <a:xfrm>
              <a:off x="4184593" y="651862"/>
              <a:ext cx="74061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4535619" y="693725"/>
              <a:ext cx="38560" cy="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33296" y="3229"/>
              <a:ext cx="3353097" cy="1388705"/>
            </a:xfrm>
            <a:prstGeom prst="rect">
              <a:avLst/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833296" y="3229"/>
              <a:ext cx="3353097" cy="1388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Overbuilt Transportation System</a:t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64751" y="1372196"/>
              <a:ext cx="4124310" cy="7406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2771"/>
                  </a:lnTo>
                  <a:lnTo>
                    <a:pt x="0" y="6277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4354459" y="1739839"/>
              <a:ext cx="144895" cy="5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957606" y="3229"/>
              <a:ext cx="3353097" cy="1388705"/>
            </a:xfrm>
            <a:prstGeom prst="rect">
              <a:avLst/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4957606" y="3229"/>
              <a:ext cx="3353097" cy="1388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Suburban Spread, </a:t>
              </a:r>
              <a:r>
                <a:rPr b="0" i="0" lang="en-US" sz="2500" u="sng" cap="none" strike="noStrike">
                  <a:solidFill>
                    <a:srgbClr val="4D7DA9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Population Loss</a:t>
              </a:r>
              <a:endParaRPr b="0" i="0" sz="2500" u="none" cap="none" strike="noStrike">
                <a:solidFill>
                  <a:srgbClr val="4D7DA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4184593" y="2811780"/>
              <a:ext cx="74061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4541583" y="2854836"/>
              <a:ext cx="26632" cy="5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833296" y="2163147"/>
              <a:ext cx="3353097" cy="1388705"/>
            </a:xfrm>
            <a:prstGeom prst="rect">
              <a:avLst/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833296" y="2163147"/>
              <a:ext cx="3353097" cy="1388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Lack of Alternative Transportation Options</a:t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2509844" y="3550052"/>
              <a:ext cx="4124310" cy="7406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2771"/>
                  </a:lnTo>
                  <a:lnTo>
                    <a:pt x="0" y="62771"/>
                  </a:lnTo>
                  <a:lnTo>
                    <a:pt x="0" y="12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4499552" y="3917695"/>
              <a:ext cx="144895" cy="5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957606" y="2163147"/>
              <a:ext cx="3353097" cy="1388705"/>
            </a:xfrm>
            <a:prstGeom prst="rect">
              <a:avLst/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4957606" y="2163147"/>
              <a:ext cx="3353097" cy="1388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Reliance on Single-Occupancy Vehicles</a:t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4184593" y="4971697"/>
              <a:ext cx="740612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4535619" y="5013561"/>
              <a:ext cx="38560" cy="7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833296" y="4323065"/>
              <a:ext cx="3353097" cy="1388705"/>
            </a:xfrm>
            <a:prstGeom prst="rect">
              <a:avLst/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833296" y="4323065"/>
              <a:ext cx="3353097" cy="1388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Limited </a:t>
              </a:r>
              <a:r>
                <a:rPr b="0" i="0" lang="en-US" sz="2500" u="sng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Economic</a:t>
              </a: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Social Mobility</a:t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957606" y="4323065"/>
              <a:ext cx="3353097" cy="1388705"/>
            </a:xfrm>
            <a:prstGeom prst="rect">
              <a:avLst/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4957606" y="4323065"/>
              <a:ext cx="3353097" cy="1388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en-US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Poor Quality of Life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826862" y="14007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NAAQS HISTORY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425354" y="0"/>
            <a:ext cx="1134128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O</a:t>
            </a:r>
            <a:r>
              <a:rPr baseline="-25000" lang="en-US"/>
              <a:t>3  </a:t>
            </a:r>
            <a:r>
              <a:rPr lang="en-US"/>
              <a:t>NAAQS TIMELINE</a:t>
            </a:r>
            <a:endParaRPr b="1"/>
          </a:p>
        </p:txBody>
      </p:sp>
      <p:pic>
        <p:nvPicPr>
          <p:cNvPr descr="http://www.trbimg.com/img-54a423c7/turbine/sc-cons-0108-autocover-cars-idle-20141230"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6579" r="0" t="0"/>
          <a:stretch/>
        </p:blipFill>
        <p:spPr>
          <a:xfrm>
            <a:off x="4161892" y="3441310"/>
            <a:ext cx="3640763" cy="256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7802655" y="5719769"/>
            <a:ext cx="3334528" cy="284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Chicago Tribune</a:t>
            </a:r>
            <a:endParaRPr/>
          </a:p>
        </p:txBody>
      </p:sp>
      <p:grpSp>
        <p:nvGrpSpPr>
          <p:cNvPr id="202" name="Google Shape;202;p8"/>
          <p:cNvGrpSpPr/>
          <p:nvPr/>
        </p:nvGrpSpPr>
        <p:grpSpPr>
          <a:xfrm>
            <a:off x="720974" y="1223694"/>
            <a:ext cx="10750046" cy="1804807"/>
            <a:chOff x="4728" y="0"/>
            <a:chExt cx="10750046" cy="1804807"/>
          </a:xfrm>
        </p:grpSpPr>
        <p:sp>
          <p:nvSpPr>
            <p:cNvPr id="203" name="Google Shape;203;p8"/>
            <p:cNvSpPr/>
            <p:nvPr/>
          </p:nvSpPr>
          <p:spPr>
            <a:xfrm>
              <a:off x="4728" y="0"/>
              <a:ext cx="2067316" cy="1804807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57589" y="52861"/>
              <a:ext cx="1961594" cy="1699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April 30, 2018: U.S. EPA designated Northeast Ohio counties “marginal nonattainment” for 2015 eight-hour ozone NAAQS (70 ppb)</a:t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2278776" y="646056"/>
              <a:ext cx="438271" cy="51269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D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2278776" y="748595"/>
              <a:ext cx="306790" cy="30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898971" y="0"/>
              <a:ext cx="2067316" cy="1804807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2951832" y="52861"/>
              <a:ext cx="1961594" cy="1699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August 3, 2021: Missed deadline (“bump up” to moderate nonattainment)</a:t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173020" y="646056"/>
              <a:ext cx="438271" cy="51269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D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5173020" y="748595"/>
              <a:ext cx="306790" cy="30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793215" y="0"/>
              <a:ext cx="2067316" cy="1804807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5846076" y="52861"/>
              <a:ext cx="1961594" cy="1699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October 7, 2022: Determinations of Attainment posted to Federal Register</a:t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067263" y="646056"/>
              <a:ext cx="438271" cy="51269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D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8067263" y="748595"/>
              <a:ext cx="306790" cy="30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687458" y="0"/>
              <a:ext cx="2067316" cy="1804807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 txBox="1"/>
            <p:nvPr/>
          </p:nvSpPr>
          <p:spPr>
            <a:xfrm>
              <a:off x="8740319" y="52861"/>
              <a:ext cx="1961594" cy="1699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August 3, 2024: Missed deadline (anticipate “bump up” to serious nonattainment)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title"/>
          </p:nvPr>
        </p:nvSpPr>
        <p:spPr>
          <a:xfrm>
            <a:off x="0" y="1"/>
            <a:ext cx="12192000" cy="1066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ibre Franklin Black"/>
              <a:buNone/>
            </a:pPr>
            <a:r>
              <a:rPr lang="en-US"/>
              <a:t>PM</a:t>
            </a:r>
            <a:r>
              <a:rPr baseline="-25000" lang="en-US"/>
              <a:t>2.5  </a:t>
            </a:r>
            <a:r>
              <a:rPr lang="en-US"/>
              <a:t>NAAQS TIMELINE</a:t>
            </a:r>
            <a:endParaRPr/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3622" y="3035017"/>
            <a:ext cx="4364756" cy="2964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9"/>
          <p:cNvGrpSpPr/>
          <p:nvPr/>
        </p:nvGrpSpPr>
        <p:grpSpPr>
          <a:xfrm>
            <a:off x="792359" y="1284327"/>
            <a:ext cx="10607281" cy="1174584"/>
            <a:chOff x="7731" y="656501"/>
            <a:chExt cx="10607281" cy="1174584"/>
          </a:xfrm>
        </p:grpSpPr>
        <p:sp>
          <p:nvSpPr>
            <p:cNvPr id="224" name="Google Shape;224;p9"/>
            <p:cNvSpPr/>
            <p:nvPr/>
          </p:nvSpPr>
          <p:spPr>
            <a:xfrm>
              <a:off x="7731" y="656501"/>
              <a:ext cx="2167850" cy="1174584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42133" y="690903"/>
              <a:ext cx="2099046" cy="1105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2006: U.S. EPA strengthens PM</a:t>
              </a:r>
              <a:r>
                <a:rPr baseline="-25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2.5  </a:t>
              </a: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24hr standard from 65 µg/m</a:t>
              </a:r>
              <a:r>
                <a:rPr baseline="30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35 µg/m</a:t>
              </a:r>
              <a:r>
                <a:rPr baseline="30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335441" y="1045568"/>
              <a:ext cx="338901" cy="3964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D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2335441" y="1124858"/>
              <a:ext cx="237231" cy="237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815018" y="657389"/>
              <a:ext cx="2164365" cy="1172809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2849368" y="691739"/>
              <a:ext cx="2095665" cy="1104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2012: U.S. EPA strengthens PM</a:t>
              </a:r>
              <a:r>
                <a:rPr baseline="-25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2.5 </a:t>
              </a: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annual standard from 15 µg/m</a:t>
              </a:r>
              <a:r>
                <a:rPr baseline="30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12 µg/m</a:t>
              </a:r>
              <a:r>
                <a:rPr baseline="30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139243" y="1045568"/>
              <a:ext cx="338901" cy="3964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D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5139243" y="1124858"/>
              <a:ext cx="237231" cy="237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618821" y="656732"/>
              <a:ext cx="2171335" cy="1174122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5653210" y="691121"/>
              <a:ext cx="2102557" cy="110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2024: U.S. EPA strengthens PM</a:t>
              </a:r>
              <a:r>
                <a:rPr baseline="-25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2.5 </a:t>
              </a: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primary annual standard from 12 µg/m</a:t>
              </a:r>
              <a:r>
                <a:rPr baseline="30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9 µg/m</a:t>
              </a:r>
              <a:r>
                <a:rPr baseline="30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7950015" y="1045568"/>
              <a:ext cx="338901" cy="396450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6D0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7950015" y="1124858"/>
              <a:ext cx="237231" cy="237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429593" y="656732"/>
              <a:ext cx="2185419" cy="1174122"/>
            </a:xfrm>
            <a:prstGeom prst="roundRect">
              <a:avLst>
                <a:gd fmla="val 10000" name="adj"/>
              </a:avLst>
            </a:prstGeom>
            <a:solidFill>
              <a:srgbClr val="63A7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8463982" y="691121"/>
              <a:ext cx="2116641" cy="1105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 6, 2024: PM</a:t>
              </a:r>
              <a:r>
                <a:rPr baseline="-25000"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2.5 </a:t>
              </a: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primary annual standard takes effect. Cuyahoga County to exceed the standard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9"/>
          <p:cNvSpPr txBox="1"/>
          <p:nvPr/>
        </p:nvSpPr>
        <p:spPr>
          <a:xfrm>
            <a:off x="8278379" y="5768509"/>
            <a:ext cx="46725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i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Newsweek</a:t>
            </a:r>
            <a:endParaRPr i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NOACA">
      <a:dk1>
        <a:srgbClr val="000000"/>
      </a:dk1>
      <a:lt1>
        <a:srgbClr val="FFFFFF"/>
      </a:lt1>
      <a:dk2>
        <a:srgbClr val="003B5B"/>
      </a:dk2>
      <a:lt2>
        <a:srgbClr val="1DAA58"/>
      </a:lt2>
      <a:accent1>
        <a:srgbClr val="64A79B"/>
      </a:accent1>
      <a:accent2>
        <a:srgbClr val="035878"/>
      </a:accent2>
      <a:accent3>
        <a:srgbClr val="E6E3D5"/>
      </a:accent3>
      <a:accent4>
        <a:srgbClr val="331848"/>
      </a:accent4>
      <a:accent5>
        <a:srgbClr val="064468"/>
      </a:accent5>
      <a:accent6>
        <a:srgbClr val="1FA9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2023-02-10T19:44:35Z</dcterms:created>
  <dc:creator>Danielle Render</dc:creator>
</cp:coreProperties>
</file>