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2" r:id="rId5"/>
    <p:sldId id="271" r:id="rId6"/>
    <p:sldId id="259" r:id="rId7"/>
    <p:sldId id="260" r:id="rId8"/>
    <p:sldId id="261" r:id="rId9"/>
    <p:sldId id="262" r:id="rId10"/>
    <p:sldId id="263" r:id="rId11"/>
    <p:sldId id="273" r:id="rId12"/>
    <p:sldId id="274" r:id="rId13"/>
    <p:sldId id="277" r:id="rId14"/>
    <p:sldId id="276" r:id="rId15"/>
    <p:sldId id="275" r:id="rId16"/>
    <p:sldId id="27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55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13DD9-E671-428A-8263-21E512B776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94EE78-6211-4E84-9B27-A532AC6D5E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E1F7A-9959-4787-9565-49897CA09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07ADD-E884-4CBB-B249-8171462A67BC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B7B61-4BDA-4730-B367-69BA383FE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91D01-2177-4B55-8FD5-633630084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E7AF-F5AD-41D0-B1CE-F9A3274F7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27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21A48-9B56-4497-9D62-DB82D695B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9D8771-0BAC-4561-A19F-4F5799695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11792-42B0-4BB9-B0F6-8E4AE58DD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07ADD-E884-4CBB-B249-8171462A67BC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83251-BC55-4F3A-90D4-74C00A343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5941B-A626-4A3D-B105-6D7AC716C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E7AF-F5AD-41D0-B1CE-F9A3274F7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31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4E0254-AE6D-4199-B5A5-4D75673831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3A9C5E-5A4D-406D-B3C2-ADEEE5399A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CF87C-4059-4F63-BE54-83D8B3B81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07ADD-E884-4CBB-B249-8171462A67BC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77E85-0907-41EB-891C-049D6AC8F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A0DD7-23EC-4AAC-A314-3FB1E1E87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E7AF-F5AD-41D0-B1CE-F9A3274F7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9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7444C-1F94-400F-82A3-D9CC804E5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EEBC8-13E6-4DB1-AC15-06AA50B65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1ED618-9955-4A3F-A598-40911A1A7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07ADD-E884-4CBB-B249-8171462A67BC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432E1-F0FA-48C6-AA8E-27F80027C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9B7E5-1015-4466-BE6E-519C036B0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E7AF-F5AD-41D0-B1CE-F9A3274F7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781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59BF2-1C37-441C-BDA6-7742B5154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6CB632-BE10-4B6D-832E-6DE721C05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E6503-11BF-4FEC-812F-9FF50CA16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07ADD-E884-4CBB-B249-8171462A67BC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534D1-2D1F-47F1-9ECC-9BA945817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E387B-2FC4-4A21-9507-2243A081E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E7AF-F5AD-41D0-B1CE-F9A3274F7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8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5DC27-9D29-43CB-98EB-C706826E4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B6D78-98F3-4F2D-9CC9-9EC11856DE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746752-1898-422A-8BB6-50E11C8155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E4E59-4BD0-4266-8924-1632221CF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07ADD-E884-4CBB-B249-8171462A67BC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BBA3F-4624-457A-829C-6DD9CF4B6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CCF40C-2E71-4DFA-9A13-71697CA18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E7AF-F5AD-41D0-B1CE-F9A3274F7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ABB90-2036-44F4-9AA7-4D4859213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78A5B1-5696-4A83-8668-31E15D76F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F0A2B2-025C-47CC-9E47-D8D56E32D5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38DE3E-2EC0-4D8E-B658-A82A04381C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EA42F4-6A57-4AF6-84C7-6F9F9A555F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052FFF-1E07-43B7-A789-5898AFBFC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07ADD-E884-4CBB-B249-8171462A67BC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E10575-458D-4F01-ADC4-0107C42D2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A40E33-7ACB-4A2B-A0C3-4D8C39644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E7AF-F5AD-41D0-B1CE-F9A3274F7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65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2AB84-862E-478B-BDED-F6DEC0328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A15693-0035-48C5-AD1B-FAAD42990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07ADD-E884-4CBB-B249-8171462A67BC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032BFF-3BDF-492C-995B-F967B522A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585B0-2F6E-487E-B0E4-01F049FD8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E7AF-F5AD-41D0-B1CE-F9A3274F7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7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94E7E6-DC55-4487-8781-0606C4ED6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07ADD-E884-4CBB-B249-8171462A67BC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8CB73E-51FE-487C-B197-1449CCA18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A7DB25-B51C-4179-8F46-08094CE8A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E7AF-F5AD-41D0-B1CE-F9A3274F7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41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8761C-1DEB-4581-B7C8-193EFA385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E99BC-3E3A-4216-902E-83B170D2D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4FD636-7F33-4D54-A760-2383978E68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4D9385-8FB7-4F56-A694-A3BC7F93B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07ADD-E884-4CBB-B249-8171462A67BC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542B96-1757-43C6-9C1F-3F3818C0B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53DF9D-45CA-4C4A-A2FD-099206B83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E7AF-F5AD-41D0-B1CE-F9A3274F7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14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02D03-E37F-4214-832C-ADDB91B17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A01CEE-97BD-4C3E-9CF4-8F0616F315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8CAF62-87DB-4E81-B19A-3467D4405E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31D19B-FBF2-4C03-B885-79F93CD57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07ADD-E884-4CBB-B249-8171462A67BC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305AC-05A0-45EE-B474-6D7CA54C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4718C-B13B-4F3F-A53A-8C0BF3211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E7AF-F5AD-41D0-B1CE-F9A3274F7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373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9A62D8-AE69-43E1-9C29-1D3D9018C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CF0498-BC07-41C2-A3BE-27339B389D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9EF0F-0B14-4E5B-8F24-01450DAC65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07ADD-E884-4CBB-B249-8171462A67BC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F3348-4C7E-4BCE-9242-F158E49688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CBFFFC-8BCA-4683-8B2C-AE86D3478D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9E7AF-F5AD-41D0-B1CE-F9A3274F7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82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73C79-ED37-438B-B9E8-D704520223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0190" y="167163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CMAQ bias-correction </a:t>
            </a:r>
            <a:br>
              <a:rPr lang="en-US" dirty="0"/>
            </a:br>
            <a:r>
              <a:rPr lang="en-US" dirty="0"/>
              <a:t>for AQM v7.0.7 data</a:t>
            </a:r>
            <a:br>
              <a:rPr lang="en-US" dirty="0"/>
            </a:br>
            <a:br>
              <a:rPr lang="en-US" dirty="0"/>
            </a:br>
            <a:r>
              <a:rPr lang="en-US" sz="4400" dirty="0"/>
              <a:t>NOAA/PSL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A7B18E-4104-4DDB-943D-1A96D48010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0190" y="5202238"/>
            <a:ext cx="9144000" cy="1655762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October 7,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DAADBE-B253-43B2-BCBC-725E207FD8A9}"/>
              </a:ext>
            </a:extLst>
          </p:cNvPr>
          <p:cNvSpPr txBox="1"/>
          <p:nvPr/>
        </p:nvSpPr>
        <p:spPr>
          <a:xfrm>
            <a:off x="2594610" y="3992563"/>
            <a:ext cx="6995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Jim Wilczak, Irina </a:t>
            </a:r>
            <a:r>
              <a:rPr lang="en-US" sz="2400" dirty="0" err="1"/>
              <a:t>Djalalova</a:t>
            </a:r>
            <a:r>
              <a:rPr lang="en-US" sz="2400" dirty="0"/>
              <a:t>, Dave Allured </a:t>
            </a:r>
          </a:p>
        </p:txBody>
      </p:sp>
    </p:spTree>
    <p:extLst>
      <p:ext uri="{BB962C8B-B14F-4D97-AF65-F5344CB8AC3E}">
        <p14:creationId xmlns:p14="http://schemas.microsoft.com/office/powerpoint/2010/main" val="2280326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4C366-DEB1-4045-9FA1-9D9AEFAE6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3F840E7-C79E-486F-B342-7A8E46A1E5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736285" cy="68580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AA012CE-FD26-4E0C-BD6D-8E3F563A4655}"/>
              </a:ext>
            </a:extLst>
          </p:cNvPr>
          <p:cNvSpPr txBox="1"/>
          <p:nvPr/>
        </p:nvSpPr>
        <p:spPr>
          <a:xfrm>
            <a:off x="1443990" y="3510270"/>
            <a:ext cx="1940560" cy="923330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Spring, 2024 RMSE improvement</a:t>
            </a:r>
          </a:p>
          <a:p>
            <a:r>
              <a:rPr lang="en-US" dirty="0"/>
              <a:t>2.1%</a:t>
            </a:r>
          </a:p>
        </p:txBody>
      </p:sp>
    </p:spTree>
    <p:extLst>
      <p:ext uri="{BB962C8B-B14F-4D97-AF65-F5344CB8AC3E}">
        <p14:creationId xmlns:p14="http://schemas.microsoft.com/office/powerpoint/2010/main" val="4171062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D7522EF-9D31-4A66-AC54-F24119B2DFF9}"/>
              </a:ext>
            </a:extLst>
          </p:cNvPr>
          <p:cNvGrpSpPr/>
          <p:nvPr/>
        </p:nvGrpSpPr>
        <p:grpSpPr>
          <a:xfrm>
            <a:off x="8217877" y="4721976"/>
            <a:ext cx="2016369" cy="1454987"/>
            <a:chOff x="8217877" y="4721976"/>
            <a:chExt cx="2016369" cy="145498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85862AE-CC91-4C71-84C0-866FABB2EE25}"/>
                </a:ext>
              </a:extLst>
            </p:cNvPr>
            <p:cNvSpPr/>
            <p:nvPr/>
          </p:nvSpPr>
          <p:spPr>
            <a:xfrm>
              <a:off x="8323385" y="5122985"/>
              <a:ext cx="1441938" cy="105397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6AD83A7-CB92-4AD7-A6A1-D021E35DDA8C}"/>
                </a:ext>
              </a:extLst>
            </p:cNvPr>
            <p:cNvSpPr txBox="1"/>
            <p:nvPr/>
          </p:nvSpPr>
          <p:spPr>
            <a:xfrm>
              <a:off x="8217877" y="4721976"/>
              <a:ext cx="20163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Evaluation Period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959CAB-20FA-44A4-B4A0-C1E756972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900138" cy="1325563"/>
          </a:xfrm>
        </p:spPr>
        <p:txBody>
          <a:bodyPr/>
          <a:lstStyle/>
          <a:p>
            <a:pPr algn="ctr"/>
            <a:r>
              <a:rPr lang="en-US" dirty="0"/>
              <a:t>6 seasons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466ED-8A01-42AE-9CCC-D2FF8ADF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Winter 2022-2023,  	22DJF</a:t>
            </a:r>
          </a:p>
          <a:p>
            <a:r>
              <a:rPr lang="en-US" dirty="0"/>
              <a:t>Spring 2023, 		23MAM</a:t>
            </a:r>
          </a:p>
          <a:p>
            <a:r>
              <a:rPr lang="en-US" dirty="0"/>
              <a:t>Summer 2023, 		23JJA</a:t>
            </a:r>
          </a:p>
          <a:p>
            <a:r>
              <a:rPr lang="en-US" dirty="0"/>
              <a:t>Fall 2023, 			23SON</a:t>
            </a:r>
          </a:p>
          <a:p>
            <a:r>
              <a:rPr lang="en-US" dirty="0"/>
              <a:t>Winter 2023-2024, 	23DJF</a:t>
            </a:r>
          </a:p>
          <a:p>
            <a:r>
              <a:rPr lang="en-US" dirty="0"/>
              <a:t>Spring 2024, 		24MAM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2E4EDDB-5E67-465F-BCAB-C6DEF77321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98771"/>
              </p:ext>
            </p:extLst>
          </p:nvPr>
        </p:nvGraphicFramePr>
        <p:xfrm>
          <a:off x="1633415" y="5350280"/>
          <a:ext cx="8127999" cy="546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4123">
                  <a:extLst>
                    <a:ext uri="{9D8B030D-6E8A-4147-A177-3AD203B41FA5}">
                      <a16:colId xmlns:a16="http://schemas.microsoft.com/office/drawing/2014/main" val="1128655187"/>
                    </a:ext>
                  </a:extLst>
                </a:gridCol>
                <a:gridCol w="2714543">
                  <a:extLst>
                    <a:ext uri="{9D8B030D-6E8A-4147-A177-3AD203B41FA5}">
                      <a16:colId xmlns:a16="http://schemas.microsoft.com/office/drawing/2014/main" val="59900649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728465387"/>
                    </a:ext>
                  </a:extLst>
                </a:gridCol>
              </a:tblGrid>
              <a:tr h="546427">
                <a:tc>
                  <a:txBody>
                    <a:bodyPr/>
                    <a:lstStyle/>
                    <a:p>
                      <a:r>
                        <a:rPr lang="en-US" dirty="0"/>
                        <a:t>      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         Month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84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670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8755572-3839-4BBA-8774-F8243D77A4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45" y="365125"/>
            <a:ext cx="10401300" cy="640080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AAE52AB-54C9-4849-9119-18ABB73FF423}"/>
              </a:ext>
            </a:extLst>
          </p:cNvPr>
          <p:cNvSpPr txBox="1"/>
          <p:nvPr/>
        </p:nvSpPr>
        <p:spPr>
          <a:xfrm>
            <a:off x="2263140" y="0"/>
            <a:ext cx="739521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OZONE, 15 days evaluation period</a:t>
            </a:r>
          </a:p>
        </p:txBody>
      </p:sp>
    </p:spTree>
    <p:extLst>
      <p:ext uri="{BB962C8B-B14F-4D97-AF65-F5344CB8AC3E}">
        <p14:creationId xmlns:p14="http://schemas.microsoft.com/office/powerpoint/2010/main" val="3217823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F5369-0584-4708-90FA-AE8C24CE6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DE252EA-4663-43CB-94E5-6C5350270F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3" y="0"/>
            <a:ext cx="12736285" cy="68580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6016EBA-ED50-48FC-8040-19F256392B7B}"/>
              </a:ext>
            </a:extLst>
          </p:cNvPr>
          <p:cNvSpPr txBox="1"/>
          <p:nvPr/>
        </p:nvSpPr>
        <p:spPr>
          <a:xfrm>
            <a:off x="1376680" y="3429000"/>
            <a:ext cx="141032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Spring, 2023 </a:t>
            </a:r>
          </a:p>
          <a:p>
            <a:r>
              <a:rPr lang="fr-FR" dirty="0"/>
              <a:t>Ozone vs RH</a:t>
            </a:r>
          </a:p>
          <a:p>
            <a:r>
              <a:rPr lang="fr-FR" dirty="0" err="1"/>
              <a:t>correlation</a:t>
            </a:r>
            <a:r>
              <a:rPr lang="fr-FR" dirty="0"/>
              <a:t> </a:t>
            </a:r>
          </a:p>
          <a:p>
            <a:r>
              <a:rPr lang="fr-FR" dirty="0"/>
              <a:t>coefficients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4736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B2AB878-F8C2-4D0B-8E9C-A6D291D82E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565" y="457200"/>
            <a:ext cx="10401300" cy="6400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DA44DE8-1267-4275-97B8-B21B1067B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0" y="0"/>
            <a:ext cx="5116830" cy="58197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OZONE, 90 days evaluation period</a:t>
            </a:r>
          </a:p>
        </p:txBody>
      </p:sp>
    </p:spTree>
    <p:extLst>
      <p:ext uri="{BB962C8B-B14F-4D97-AF65-F5344CB8AC3E}">
        <p14:creationId xmlns:p14="http://schemas.microsoft.com/office/powerpoint/2010/main" val="2379667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615A9E9-EF88-4249-A0E8-9D99C5F98C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30" y="457200"/>
            <a:ext cx="10401300" cy="64008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66A77B-6534-4B62-ABC2-0DDA22CC20F7}"/>
              </a:ext>
            </a:extLst>
          </p:cNvPr>
          <p:cNvSpPr txBox="1"/>
          <p:nvPr/>
        </p:nvSpPr>
        <p:spPr>
          <a:xfrm>
            <a:off x="5349240" y="149553"/>
            <a:ext cx="150876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PM</a:t>
            </a:r>
            <a:r>
              <a:rPr lang="en-US" sz="2800" b="1" baseline="-25000" dirty="0"/>
              <a:t>2.5</a:t>
            </a:r>
          </a:p>
        </p:txBody>
      </p:sp>
    </p:spTree>
    <p:extLst>
      <p:ext uri="{BB962C8B-B14F-4D97-AF65-F5344CB8AC3E}">
        <p14:creationId xmlns:p14="http://schemas.microsoft.com/office/powerpoint/2010/main" val="1857330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2CD6F-29C9-495E-803D-9CAC619F5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C0F9C-CE54-4B0B-8211-2942388BF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150" y="1690688"/>
            <a:ext cx="96012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Ozone and RH are negatively correlated, both spatially and temporally;</a:t>
            </a:r>
          </a:p>
          <a:p>
            <a:r>
              <a:rPr lang="en-US" dirty="0"/>
              <a:t>Using RH as a new predictor for ozone bias-correction gives ~2% RMSE and ~1% correlation improvements;</a:t>
            </a:r>
          </a:p>
          <a:p>
            <a:r>
              <a:rPr lang="en-US" dirty="0"/>
              <a:t>Improvements vary by season, showing the highest improvement in spring;</a:t>
            </a:r>
          </a:p>
          <a:p>
            <a:r>
              <a:rPr lang="en-US" dirty="0"/>
              <a:t>The improvements are the largest over the eastern US;</a:t>
            </a:r>
          </a:p>
          <a:p>
            <a:r>
              <a:rPr lang="en-US" dirty="0"/>
              <a:t>Improvement of PM</a:t>
            </a:r>
            <a:r>
              <a:rPr lang="en-US" baseline="-25000" dirty="0"/>
              <a:t>2.5</a:t>
            </a:r>
            <a:r>
              <a:rPr lang="en-US" dirty="0"/>
              <a:t> forecast skill by including RH as a predictor is smaller and less consistent.</a:t>
            </a:r>
          </a:p>
          <a:p>
            <a:r>
              <a:rPr lang="en-US" dirty="0"/>
              <a:t>Further tests are being run using water vapor deficit as the analog search variable instead of RH.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713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AC7B6-CF97-4EF1-B6FD-52FD7689E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025" y="1291976"/>
            <a:ext cx="10058400" cy="4663053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sz="4000" dirty="0"/>
              <a:t> </a:t>
            </a:r>
            <a:r>
              <a:rPr lang="en-US" sz="3200" dirty="0"/>
              <a:t>AQMv7 bias correction currently uses 7 predictors:</a:t>
            </a:r>
          </a:p>
          <a:p>
            <a:pPr marL="0" indent="0">
              <a:buNone/>
            </a:pPr>
            <a:r>
              <a:rPr lang="en-US" sz="2000" dirty="0"/>
              <a:t>           </a:t>
            </a:r>
            <a:r>
              <a:rPr lang="en-US" dirty="0"/>
              <a:t>Ozone, </a:t>
            </a:r>
            <a:r>
              <a:rPr lang="en-US" dirty="0" err="1"/>
              <a:t>Hpbl</a:t>
            </a:r>
            <a:r>
              <a:rPr lang="en-US" dirty="0"/>
              <a:t>, </a:t>
            </a:r>
            <a:r>
              <a:rPr lang="en-US" dirty="0" err="1"/>
              <a:t>Dswrf</a:t>
            </a:r>
            <a:r>
              <a:rPr lang="en-US" dirty="0"/>
              <a:t>, Temp2m, Wdir10, Wspd10, </a:t>
            </a:r>
            <a:r>
              <a:rPr lang="en-US" dirty="0" err="1"/>
              <a:t>Nox</a:t>
            </a:r>
            <a:r>
              <a:rPr lang="en-US" dirty="0"/>
              <a:t>;</a:t>
            </a:r>
            <a:endParaRPr lang="en-US" sz="1800" dirty="0"/>
          </a:p>
          <a:p>
            <a:r>
              <a:rPr lang="en-US" sz="3200" dirty="0"/>
              <a:t>Tested new predictor, 2m Relative Humidity (RH), at the 1484 </a:t>
            </a:r>
            <a:r>
              <a:rPr lang="en-US" sz="3200" dirty="0" err="1"/>
              <a:t>AirNOW</a:t>
            </a:r>
            <a:r>
              <a:rPr lang="en-US" sz="3200" dirty="0"/>
              <a:t> site locations;</a:t>
            </a:r>
          </a:p>
          <a:p>
            <a:r>
              <a:rPr lang="en-US" sz="3200" dirty="0"/>
              <a:t>The following slides show a consistent skill improvement in the 2022 - 2024 time frame, both annually and seasonally;</a:t>
            </a:r>
          </a:p>
          <a:p>
            <a:r>
              <a:rPr lang="en-US" sz="3200" dirty="0"/>
              <a:t>The largest improvement is in regions with higher humidity;</a:t>
            </a:r>
          </a:p>
          <a:p>
            <a:r>
              <a:rPr lang="en-US" sz="3200" dirty="0"/>
              <a:t>RH as a predictor for PM</a:t>
            </a:r>
            <a:r>
              <a:rPr lang="en-US" sz="3200" baseline="-25000" dirty="0"/>
              <a:t>2.5</a:t>
            </a:r>
            <a:r>
              <a:rPr lang="en-US" sz="3200" dirty="0"/>
              <a:t> does not show a consistent improvement.</a:t>
            </a:r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05A7DB-5292-4738-8A1F-BABAE886D4CC}"/>
              </a:ext>
            </a:extLst>
          </p:cNvPr>
          <p:cNvSpPr txBox="1"/>
          <p:nvPr/>
        </p:nvSpPr>
        <p:spPr>
          <a:xfrm>
            <a:off x="1223010" y="171450"/>
            <a:ext cx="8503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prstClr val="black"/>
                </a:solidFill>
              </a:rPr>
              <a:t>Humidity as a new predictor for ozone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556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355D609-B90F-4688-8A9E-F893E65E92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410" y="0"/>
            <a:ext cx="12736286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AECCC9E-06B1-4D37-94D7-51C977EB5F85}"/>
              </a:ext>
            </a:extLst>
          </p:cNvPr>
          <p:cNvSpPr txBox="1"/>
          <p:nvPr/>
        </p:nvSpPr>
        <p:spPr>
          <a:xfrm>
            <a:off x="1391151" y="3924300"/>
            <a:ext cx="179654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Annual mean RH</a:t>
            </a:r>
          </a:p>
        </p:txBody>
      </p:sp>
    </p:spTree>
    <p:extLst>
      <p:ext uri="{BB962C8B-B14F-4D97-AF65-F5344CB8AC3E}">
        <p14:creationId xmlns:p14="http://schemas.microsoft.com/office/powerpoint/2010/main" val="1052274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50E0A-43B7-45F0-8605-C9BA6D244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3A66528-7FCE-42CF-A803-9355CB1AF6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610" y="0"/>
            <a:ext cx="12736285" cy="68580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ACE831D-0D00-4E07-A84A-62D6CAFE15A4}"/>
              </a:ext>
            </a:extLst>
          </p:cNvPr>
          <p:cNvSpPr txBox="1"/>
          <p:nvPr/>
        </p:nvSpPr>
        <p:spPr>
          <a:xfrm>
            <a:off x="1498601" y="3891911"/>
            <a:ext cx="208279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Annual mean Ozone</a:t>
            </a:r>
          </a:p>
        </p:txBody>
      </p:sp>
    </p:spTree>
    <p:extLst>
      <p:ext uri="{BB962C8B-B14F-4D97-AF65-F5344CB8AC3E}">
        <p14:creationId xmlns:p14="http://schemas.microsoft.com/office/powerpoint/2010/main" val="2656631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60B940A-D321-45B4-8A0B-02684BB958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3" y="0"/>
            <a:ext cx="12736286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1C7031-4D5D-49F4-BD8D-7A28997FA937}"/>
              </a:ext>
            </a:extLst>
          </p:cNvPr>
          <p:cNvSpPr txBox="1"/>
          <p:nvPr/>
        </p:nvSpPr>
        <p:spPr>
          <a:xfrm>
            <a:off x="1429789" y="3778801"/>
            <a:ext cx="266838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Ozone vs RH correlation coefficients:</a:t>
            </a:r>
          </a:p>
          <a:p>
            <a:r>
              <a:rPr lang="en-US" dirty="0"/>
              <a:t>strongly anti-correlated</a:t>
            </a:r>
          </a:p>
        </p:txBody>
      </p:sp>
    </p:spTree>
    <p:extLst>
      <p:ext uri="{BB962C8B-B14F-4D97-AF65-F5344CB8AC3E}">
        <p14:creationId xmlns:p14="http://schemas.microsoft.com/office/powerpoint/2010/main" val="1383501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5309929-5FEF-46BC-8E1D-F41E70F4B8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9" t="3637" r="2734" b="3820"/>
          <a:stretch/>
        </p:blipFill>
        <p:spPr>
          <a:xfrm>
            <a:off x="0" y="0"/>
            <a:ext cx="7406640" cy="4019242"/>
          </a:xfrm>
        </p:spPr>
      </p:pic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DE6133C9-C109-4C0A-B70A-39BF5B1F4D0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0" t="4224" r="2901" b="3233"/>
          <a:stretch/>
        </p:blipFill>
        <p:spPr>
          <a:xfrm>
            <a:off x="4547382" y="3133899"/>
            <a:ext cx="7406640" cy="401924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D10D6D-89E1-402F-9736-102EE3A7717F}"/>
              </a:ext>
            </a:extLst>
          </p:cNvPr>
          <p:cNvSpPr txBox="1"/>
          <p:nvPr/>
        </p:nvSpPr>
        <p:spPr>
          <a:xfrm>
            <a:off x="8055033" y="386862"/>
            <a:ext cx="3616035" cy="25545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Annual Improvements in %</a:t>
            </a:r>
          </a:p>
          <a:p>
            <a:r>
              <a:rPr lang="en-US" sz="3200" dirty="0"/>
              <a:t>RH (8 predictors) vs no RH (7 predictors)</a:t>
            </a:r>
          </a:p>
          <a:p>
            <a:r>
              <a:rPr lang="en-US" sz="3200" dirty="0" err="1"/>
              <a:t>frct</a:t>
            </a:r>
            <a:r>
              <a:rPr lang="en-US" sz="3200" dirty="0"/>
              <a:t> day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0A324D-61AE-4910-A6D5-6E1F5A3DB2D5}"/>
              </a:ext>
            </a:extLst>
          </p:cNvPr>
          <p:cNvSpPr txBox="1"/>
          <p:nvPr/>
        </p:nvSpPr>
        <p:spPr>
          <a:xfrm>
            <a:off x="518160" y="2018077"/>
            <a:ext cx="1797538" cy="923330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RMSE improvement</a:t>
            </a:r>
          </a:p>
          <a:p>
            <a:r>
              <a:rPr lang="en-US" dirty="0"/>
              <a:t>1.5%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4A9317-C16C-429C-8229-DC1A67D75CF0}"/>
              </a:ext>
            </a:extLst>
          </p:cNvPr>
          <p:cNvSpPr txBox="1"/>
          <p:nvPr/>
        </p:nvSpPr>
        <p:spPr>
          <a:xfrm>
            <a:off x="5275872" y="5248519"/>
            <a:ext cx="1550377" cy="92333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Correlation improvement</a:t>
            </a:r>
          </a:p>
          <a:p>
            <a:r>
              <a:rPr lang="en-US" dirty="0"/>
              <a:t>0.9%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7FF2FA-F427-45DC-A419-C109D32A3AB3}"/>
              </a:ext>
            </a:extLst>
          </p:cNvPr>
          <p:cNvSpPr txBox="1"/>
          <p:nvPr/>
        </p:nvSpPr>
        <p:spPr>
          <a:xfrm>
            <a:off x="518160" y="4741203"/>
            <a:ext cx="260017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Operational predictor set</a:t>
            </a:r>
          </a:p>
          <a:p>
            <a:r>
              <a:rPr lang="en-US" dirty="0"/>
              <a:t> plus RH, </a:t>
            </a:r>
          </a:p>
          <a:p>
            <a:r>
              <a:rPr lang="en-US" dirty="0"/>
              <a:t>equal predictor weights</a:t>
            </a:r>
          </a:p>
        </p:txBody>
      </p:sp>
    </p:spTree>
    <p:extLst>
      <p:ext uri="{BB962C8B-B14F-4D97-AF65-F5344CB8AC3E}">
        <p14:creationId xmlns:p14="http://schemas.microsoft.com/office/powerpoint/2010/main" val="2798204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C3E052F-92FD-4EF4-93BB-DBD05D1F4D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5" t="3636" r="2297" b="3820"/>
          <a:stretch/>
        </p:blipFill>
        <p:spPr>
          <a:xfrm>
            <a:off x="0" y="1"/>
            <a:ext cx="7406640" cy="3981503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E73CE49-619A-403E-AA21-34274F70ABD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6" t="4077" r="2542" b="3406"/>
          <a:stretch/>
        </p:blipFill>
        <p:spPr>
          <a:xfrm>
            <a:off x="4773168" y="3200399"/>
            <a:ext cx="7484505" cy="402336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F678363-E778-4102-865B-C9053353614F}"/>
              </a:ext>
            </a:extLst>
          </p:cNvPr>
          <p:cNvSpPr txBox="1"/>
          <p:nvPr/>
        </p:nvSpPr>
        <p:spPr>
          <a:xfrm>
            <a:off x="7983416" y="386862"/>
            <a:ext cx="3411416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/>
              <a:t>Annual Improvements </a:t>
            </a:r>
            <a:r>
              <a:rPr lang="en-US" sz="4000" dirty="0" err="1"/>
              <a:t>frct</a:t>
            </a:r>
            <a:r>
              <a:rPr lang="en-US" sz="4000" dirty="0"/>
              <a:t> day 2 in 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DAC73F-E73C-42A2-835E-7D655DE59765}"/>
              </a:ext>
            </a:extLst>
          </p:cNvPr>
          <p:cNvSpPr txBox="1"/>
          <p:nvPr/>
        </p:nvSpPr>
        <p:spPr>
          <a:xfrm>
            <a:off x="640862" y="2082800"/>
            <a:ext cx="1518138" cy="923330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RMSE improvement</a:t>
            </a:r>
          </a:p>
          <a:p>
            <a:r>
              <a:rPr lang="en-US" dirty="0"/>
              <a:t>1%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4C95B2-4C2A-42AE-8CF6-218DB8CC2215}"/>
              </a:ext>
            </a:extLst>
          </p:cNvPr>
          <p:cNvSpPr txBox="1"/>
          <p:nvPr/>
        </p:nvSpPr>
        <p:spPr>
          <a:xfrm>
            <a:off x="5447322" y="5212079"/>
            <a:ext cx="1480527" cy="92333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Correlation improvement</a:t>
            </a:r>
          </a:p>
          <a:p>
            <a:r>
              <a:rPr lang="en-US" dirty="0"/>
              <a:t>0.7%</a:t>
            </a:r>
          </a:p>
        </p:txBody>
      </p:sp>
    </p:spTree>
    <p:extLst>
      <p:ext uri="{BB962C8B-B14F-4D97-AF65-F5344CB8AC3E}">
        <p14:creationId xmlns:p14="http://schemas.microsoft.com/office/powerpoint/2010/main" val="2806703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DC5378C-2D6B-4E64-9AB1-B1E3963129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7" t="5253" r="2732" b="3011"/>
          <a:stretch/>
        </p:blipFill>
        <p:spPr>
          <a:xfrm>
            <a:off x="12192" y="24722"/>
            <a:ext cx="7431424" cy="3537817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2059F31-3D3A-4AC0-A929-77B197EEBC6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1" t="4450" r="1941" b="3736"/>
          <a:stretch/>
        </p:blipFill>
        <p:spPr>
          <a:xfrm>
            <a:off x="4773168" y="3200400"/>
            <a:ext cx="7406640" cy="392217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8C8CDBF-9FE2-4DE6-8B1C-03B9557C5811}"/>
              </a:ext>
            </a:extLst>
          </p:cNvPr>
          <p:cNvSpPr txBox="1"/>
          <p:nvPr/>
        </p:nvSpPr>
        <p:spPr>
          <a:xfrm>
            <a:off x="7983416" y="386862"/>
            <a:ext cx="3411416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/>
              <a:t>Annual</a:t>
            </a:r>
          </a:p>
          <a:p>
            <a:r>
              <a:rPr lang="en-US" sz="4000" dirty="0"/>
              <a:t>Improvements </a:t>
            </a:r>
            <a:r>
              <a:rPr lang="en-US" sz="4000" dirty="0" err="1"/>
              <a:t>frct</a:t>
            </a:r>
            <a:r>
              <a:rPr lang="en-US" sz="4000" dirty="0"/>
              <a:t> day 3 in 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3DC0F7-9038-4031-A1DF-F0C2027B1735}"/>
              </a:ext>
            </a:extLst>
          </p:cNvPr>
          <p:cNvSpPr txBox="1"/>
          <p:nvPr/>
        </p:nvSpPr>
        <p:spPr>
          <a:xfrm>
            <a:off x="684804" y="1744632"/>
            <a:ext cx="1575795" cy="923330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RMSE improvement</a:t>
            </a:r>
          </a:p>
          <a:p>
            <a:r>
              <a:rPr lang="en-US" dirty="0"/>
              <a:t>0.7%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0B1B3A-1407-42B6-A9A4-5E7B94D8C502}"/>
              </a:ext>
            </a:extLst>
          </p:cNvPr>
          <p:cNvSpPr txBox="1"/>
          <p:nvPr/>
        </p:nvSpPr>
        <p:spPr>
          <a:xfrm>
            <a:off x="5428273" y="5045319"/>
            <a:ext cx="1544028" cy="92333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Correlation improvement</a:t>
            </a:r>
          </a:p>
          <a:p>
            <a:r>
              <a:rPr lang="en-US" dirty="0"/>
              <a:t>0.5%</a:t>
            </a:r>
          </a:p>
        </p:txBody>
      </p:sp>
    </p:spTree>
    <p:extLst>
      <p:ext uri="{BB962C8B-B14F-4D97-AF65-F5344CB8AC3E}">
        <p14:creationId xmlns:p14="http://schemas.microsoft.com/office/powerpoint/2010/main" val="216978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B650C-DAF4-4F9E-AB33-D3BA669A7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069A529-0687-49C7-B875-F68D3C2132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3" y="0"/>
            <a:ext cx="12736285" cy="685800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C7FDE39-302E-4D73-95D5-0E43F784A2EE}"/>
              </a:ext>
            </a:extLst>
          </p:cNvPr>
          <p:cNvSpPr txBox="1"/>
          <p:nvPr/>
        </p:nvSpPr>
        <p:spPr>
          <a:xfrm>
            <a:off x="1454727" y="3951178"/>
            <a:ext cx="2144683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Mean RH for 80 days in spring, 2024</a:t>
            </a:r>
          </a:p>
        </p:txBody>
      </p:sp>
    </p:spTree>
    <p:extLst>
      <p:ext uri="{BB962C8B-B14F-4D97-AF65-F5344CB8AC3E}">
        <p14:creationId xmlns:p14="http://schemas.microsoft.com/office/powerpoint/2010/main" val="785413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8297</TotalTime>
  <Words>374</Words>
  <Application>Microsoft Office PowerPoint</Application>
  <PresentationFormat>Widescreen</PresentationFormat>
  <Paragraphs>65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CMAQ bias-correction  for AQM v7.0.7 data  NOAA/PSL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6 seasons test</vt:lpstr>
      <vt:lpstr>PowerPoint Presentation</vt:lpstr>
      <vt:lpstr>PowerPoint Presentation</vt:lpstr>
      <vt:lpstr>OZONE, 90 days evaluation period</vt:lpstr>
      <vt:lpstr>PowerPoint Presentation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CMAQ bias-correction PSL</dc:title>
  <dc:creator>Irina Djalalova</dc:creator>
  <cp:lastModifiedBy>Jim Wilczak</cp:lastModifiedBy>
  <cp:revision>49</cp:revision>
  <dcterms:created xsi:type="dcterms:W3CDTF">2024-09-10T16:57:41Z</dcterms:created>
  <dcterms:modified xsi:type="dcterms:W3CDTF">2024-10-04T17:06:43Z</dcterms:modified>
</cp:coreProperties>
</file>