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Arial Narrow"/>
      <p:regular r:id="rId27"/>
      <p:bold r:id="rId28"/>
      <p:italic r:id="rId29"/>
      <p:boldItalic r:id="rId30"/>
    </p:embeddedFont>
    <p:embeddedFont>
      <p:font typeface="Lato"/>
      <p:regular r:id="rId31"/>
      <p:bold r:id="rId32"/>
      <p:italic r:id="rId33"/>
      <p:boldItalic r:id="rId34"/>
    </p:embeddedFont>
    <p:embeddedFont>
      <p:font typeface="Gill Sans"/>
      <p:regular r:id="rId35"/>
      <p:bold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1" roundtripDataSignature="AMtx7mhDwPwwKFmwL4NVPhYCr8p2MLeS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9C6D38-1A52-4ED4-AF25-4F433540AFA1}">
  <a:tblStyle styleId="{AF9C6D38-1A52-4ED4-AF25-4F433540AFA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3.xml"/><Relationship Id="rId41"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ArialNarrow-bold.fntdata"/><Relationship Id="rId27" Type="http://schemas.openxmlformats.org/officeDocument/2006/relationships/font" Target="fonts/ArialNarrow-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ArialNarrow-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regular.fntdata"/><Relationship Id="rId30" Type="http://schemas.openxmlformats.org/officeDocument/2006/relationships/font" Target="fonts/ArialNarrow-boldItalic.fntdata"/><Relationship Id="rId11" Type="http://schemas.openxmlformats.org/officeDocument/2006/relationships/slide" Target="slides/slide4.xml"/><Relationship Id="rId33" Type="http://schemas.openxmlformats.org/officeDocument/2006/relationships/font" Target="fonts/Lato-italic.fntdata"/><Relationship Id="rId10" Type="http://schemas.openxmlformats.org/officeDocument/2006/relationships/slide" Target="slides/slide3.xml"/><Relationship Id="rId32" Type="http://schemas.openxmlformats.org/officeDocument/2006/relationships/font" Target="fonts/Lato-bold.fntdata"/><Relationship Id="rId13" Type="http://schemas.openxmlformats.org/officeDocument/2006/relationships/slide" Target="slides/slide6.xml"/><Relationship Id="rId35" Type="http://schemas.openxmlformats.org/officeDocument/2006/relationships/font" Target="fonts/GillSans-regular.fntdata"/><Relationship Id="rId12" Type="http://schemas.openxmlformats.org/officeDocument/2006/relationships/slide" Target="slides/slide5.xml"/><Relationship Id="rId34" Type="http://schemas.openxmlformats.org/officeDocument/2006/relationships/font" Target="fonts/Lato-boldItalic.fntdata"/><Relationship Id="rId15" Type="http://schemas.openxmlformats.org/officeDocument/2006/relationships/slide" Target="slides/slide8.xml"/><Relationship Id="rId37" Type="http://schemas.openxmlformats.org/officeDocument/2006/relationships/font" Target="fonts/OpenSans-regular.fntdata"/><Relationship Id="rId14" Type="http://schemas.openxmlformats.org/officeDocument/2006/relationships/slide" Target="slides/slide7.xml"/><Relationship Id="rId36" Type="http://schemas.openxmlformats.org/officeDocument/2006/relationships/font" Target="fonts/GillSans-bold.fntdata"/><Relationship Id="rId17" Type="http://schemas.openxmlformats.org/officeDocument/2006/relationships/slide" Target="slides/slide10.xml"/><Relationship Id="rId39" Type="http://schemas.openxmlformats.org/officeDocument/2006/relationships/font" Target="fonts/OpenSans-italic.fntdata"/><Relationship Id="rId16" Type="http://schemas.openxmlformats.org/officeDocument/2006/relationships/slide" Target="slides/slide9.xml"/><Relationship Id="rId38" Type="http://schemas.openxmlformats.org/officeDocument/2006/relationships/font" Target="fonts/Open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c7d1145b41_0_63:notes"/>
          <p:cNvSpPr txBox="1"/>
          <p:nvPr>
            <p:ph idx="1" type="body"/>
          </p:nvPr>
        </p:nvSpPr>
        <p:spPr>
          <a:xfrm>
            <a:off x="670891" y="4572000"/>
            <a:ext cx="5367000" cy="3747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Narrow"/>
              <a:ea typeface="Arial Narrow"/>
              <a:cs typeface="Arial Narrow"/>
              <a:sym typeface="Arial Narrow"/>
            </a:endParaRPr>
          </a:p>
        </p:txBody>
      </p:sp>
      <p:sp>
        <p:nvSpPr>
          <p:cNvPr id="216" name="Google Shape;216;g2c7d1145b41_0_63:notes"/>
          <p:cNvSpPr/>
          <p:nvPr>
            <p:ph idx="2" type="sldImg"/>
          </p:nvPr>
        </p:nvSpPr>
        <p:spPr>
          <a:xfrm>
            <a:off x="-242888" y="374650"/>
            <a:ext cx="7194600" cy="4048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00d393eb7f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300d393eb7f_0_4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00d393eb7f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300d393eb7f_0_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07de3b23e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307de3b23e4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07de3b23e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307de3b23e4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043f3002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3043f3002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00d393eb7f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300d393eb7f_0_4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07fb0983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307fb0983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06560b7c1d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RAVE:  Regional ABL and VIIRS fire emissions</a:t>
            </a:r>
            <a:endParaRPr/>
          </a:p>
        </p:txBody>
      </p:sp>
      <p:sp>
        <p:nvSpPr>
          <p:cNvPr id="359" name="Google Shape;359;g306560b7c1d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07de3b23e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307de3b23e4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07de3b23e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307de3b23e4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079f43e59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3079f43e59e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07c42110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307c42110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00d2947716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300d2947716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00d393eb7f_0_2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300d393eb7f_0_2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00d393eb7f_0_5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300d393eb7f_0_5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00d393eb7f_0_1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300d393eb7f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00d393eb7f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300d393eb7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00d2947716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300d2947716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commerce.gov/" TargetMode="External"/><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commerce.gov/" TargetMode="External"/><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p:cSld name="Dk Blue">
    <p:spTree>
      <p:nvGrpSpPr>
        <p:cNvPr id="9" name="Shape 9"/>
        <p:cNvGrpSpPr/>
        <p:nvPr/>
      </p:nvGrpSpPr>
      <p:grpSpPr>
        <a:xfrm>
          <a:off x="0" y="0"/>
          <a:ext cx="0" cy="0"/>
          <a:chOff x="0" y="0"/>
          <a:chExt cx="0" cy="0"/>
        </a:xfrm>
      </p:grpSpPr>
      <p:sp>
        <p:nvSpPr>
          <p:cNvPr id="10" name="Google Shape;10;p14"/>
          <p:cNvSpPr/>
          <p:nvPr/>
        </p:nvSpPr>
        <p:spPr>
          <a:xfrm>
            <a:off x="317575" y="0"/>
            <a:ext cx="8824200" cy="3200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4"/>
          <p:cNvSpPr/>
          <p:nvPr>
            <p:ph idx="2" type="pic"/>
          </p:nvPr>
        </p:nvSpPr>
        <p:spPr>
          <a:xfrm>
            <a:off x="412576" y="3200400"/>
            <a:ext cx="8729100" cy="1943100"/>
          </a:xfrm>
          <a:prstGeom prst="rect">
            <a:avLst/>
          </a:prstGeom>
          <a:solidFill>
            <a:srgbClr val="F2F2F2"/>
          </a:solidFill>
          <a:ln>
            <a:noFill/>
          </a:ln>
        </p:spPr>
      </p:sp>
      <p:sp>
        <p:nvSpPr>
          <p:cNvPr id="12" name="Google Shape;12;p14"/>
          <p:cNvSpPr txBox="1"/>
          <p:nvPr>
            <p:ph idx="1" type="body"/>
          </p:nvPr>
        </p:nvSpPr>
        <p:spPr>
          <a:xfrm>
            <a:off x="2310550" y="457209"/>
            <a:ext cx="6096000" cy="1019100"/>
          </a:xfrm>
          <a:prstGeom prst="rect">
            <a:avLst/>
          </a:prstGeom>
          <a:noFill/>
          <a:ln>
            <a:noFill/>
          </a:ln>
        </p:spPr>
        <p:txBody>
          <a:bodyPr anchorCtr="0" anchor="t" bIns="91425" lIns="91425" spcFirstLastPara="1" rIns="91425" wrap="square" tIns="91425">
            <a:normAutofit/>
          </a:bodyPr>
          <a:lstStyle>
            <a:lvl1pPr indent="-228600" lvl="0" marL="457200" marR="0" algn="l">
              <a:lnSpc>
                <a:spcPct val="100000"/>
              </a:lnSpc>
              <a:spcBef>
                <a:spcPts val="88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14"/>
          <p:cNvSpPr txBox="1"/>
          <p:nvPr>
            <p:ph idx="3" type="body"/>
          </p:nvPr>
        </p:nvSpPr>
        <p:spPr>
          <a:xfrm>
            <a:off x="2310562" y="1628103"/>
            <a:ext cx="6092400" cy="703500"/>
          </a:xfrm>
          <a:prstGeom prst="rect">
            <a:avLst/>
          </a:prstGeom>
          <a:noFill/>
          <a:ln>
            <a:noFill/>
          </a:ln>
        </p:spPr>
        <p:txBody>
          <a:bodyPr anchorCtr="0" anchor="t" bIns="91425" lIns="91425" spcFirstLastPara="1" rIns="91425" wrap="square" tIns="91425">
            <a:normAutofit/>
          </a:bodyPr>
          <a:lstStyle>
            <a:lvl1pPr indent="-228600" lvl="0" marL="457200" marR="0" algn="l">
              <a:lnSpc>
                <a:spcPct val="100000"/>
              </a:lnSpc>
              <a:spcBef>
                <a:spcPts val="560"/>
              </a:spcBef>
              <a:spcAft>
                <a:spcPts val="0"/>
              </a:spcAft>
              <a:buClr>
                <a:srgbClr val="C4EDFF"/>
              </a:buClr>
              <a:buSzPts val="2800"/>
              <a:buFont typeface="Arial"/>
              <a:buNone/>
              <a:defRPr b="0" i="0" sz="2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Google Shape;14;p14"/>
          <p:cNvSpPr txBox="1"/>
          <p:nvPr>
            <p:ph idx="4" type="body"/>
          </p:nvPr>
        </p:nvSpPr>
        <p:spPr>
          <a:xfrm>
            <a:off x="2514600" y="2483428"/>
            <a:ext cx="6096000" cy="519600"/>
          </a:xfrm>
          <a:prstGeom prst="rect">
            <a:avLst/>
          </a:prstGeom>
          <a:noFill/>
          <a:ln>
            <a:noFill/>
          </a:ln>
        </p:spPr>
        <p:txBody>
          <a:bodyPr anchorCtr="0" anchor="t" bIns="91425" lIns="91425" spcFirstLastPara="1" rIns="91425" wrap="square" tIns="91425">
            <a:normAutofit/>
          </a:bodyPr>
          <a:lstStyle>
            <a:lvl1pPr indent="-228600" lvl="0" marL="457200" marR="0" algn="l">
              <a:lnSpc>
                <a:spcPct val="100000"/>
              </a:lnSpc>
              <a:spcBef>
                <a:spcPts val="360"/>
              </a:spcBef>
              <a:spcAft>
                <a:spcPts val="0"/>
              </a:spcAft>
              <a:buClr>
                <a:srgbClr val="C4EDFF"/>
              </a:buClr>
              <a:buSzPts val="1800"/>
              <a:buFont typeface="Arial"/>
              <a:buNone/>
              <a:defRPr b="0" i="0" sz="1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5" name="Google Shape;15;p14"/>
          <p:cNvCxnSpPr/>
          <p:nvPr/>
        </p:nvCxnSpPr>
        <p:spPr>
          <a:xfrm>
            <a:off x="2079569" y="457200"/>
            <a:ext cx="0" cy="2604900"/>
          </a:xfrm>
          <a:prstGeom prst="straightConnector1">
            <a:avLst/>
          </a:prstGeom>
          <a:noFill/>
          <a:ln cap="flat" cmpd="sng" w="12700">
            <a:solidFill>
              <a:srgbClr val="3FAFFF"/>
            </a:solidFill>
            <a:prstDash val="solid"/>
            <a:round/>
            <a:headEnd len="sm" w="sm" type="none"/>
            <a:tailEnd len="sm" w="sm" type="none"/>
          </a:ln>
        </p:spPr>
      </p:cxnSp>
      <p:pic>
        <p:nvPicPr>
          <p:cNvPr id="16" name="Google Shape;16;p14"/>
          <p:cNvPicPr preferRelativeResize="0"/>
          <p:nvPr/>
        </p:nvPicPr>
        <p:blipFill rotWithShape="1">
          <a:blip r:embed="rId2">
            <a:alphaModFix/>
          </a:blip>
          <a:srcRect b="0" l="0" r="0" t="0"/>
          <a:stretch/>
        </p:blipFill>
        <p:spPr>
          <a:xfrm>
            <a:off x="663341" y="573027"/>
            <a:ext cx="1109050" cy="1109050"/>
          </a:xfrm>
          <a:prstGeom prst="rect">
            <a:avLst/>
          </a:prstGeom>
          <a:noFill/>
          <a:ln>
            <a:noFill/>
          </a:ln>
        </p:spPr>
      </p:pic>
      <p:pic>
        <p:nvPicPr>
          <p:cNvPr id="17" name="Google Shape;17;p14"/>
          <p:cNvPicPr preferRelativeResize="0"/>
          <p:nvPr/>
        </p:nvPicPr>
        <p:blipFill rotWithShape="1">
          <a:blip r:embed="rId3">
            <a:alphaModFix/>
          </a:blip>
          <a:srcRect b="0" l="0" r="0" t="0"/>
          <a:stretch/>
        </p:blipFill>
        <p:spPr>
          <a:xfrm>
            <a:off x="-18846" y="0"/>
            <a:ext cx="356299" cy="5143500"/>
          </a:xfrm>
          <a:prstGeom prst="rect">
            <a:avLst/>
          </a:prstGeom>
          <a:noFill/>
          <a:ln>
            <a:noFill/>
          </a:ln>
        </p:spPr>
      </p:pic>
      <p:sp>
        <p:nvSpPr>
          <p:cNvPr id="18" name="Google Shape;18;p14"/>
          <p:cNvSpPr txBox="1"/>
          <p:nvPr/>
        </p:nvSpPr>
        <p:spPr>
          <a:xfrm>
            <a:off x="596825" y="1731613"/>
            <a:ext cx="4256700" cy="496500"/>
          </a:xfrm>
          <a:prstGeom prst="rect">
            <a:avLst/>
          </a:prstGeom>
          <a:noFill/>
          <a:ln>
            <a:noFill/>
          </a:ln>
        </p:spPr>
        <p:txBody>
          <a:bodyPr anchorCtr="0" anchor="t" bIns="91425" lIns="91425" spcFirstLastPara="1" rIns="91425" wrap="square" tIns="91425">
            <a:noAutofit/>
          </a:bodyPr>
          <a:lstStyle/>
          <a:p>
            <a:pPr indent="0" lvl="0" marL="0" marR="0" rtl="0" algn="just">
              <a:lnSpc>
                <a:spcPct val="12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NATIONAL </a:t>
            </a:r>
            <a:endParaRPr b="1" i="0" sz="1800" u="none" cap="none" strike="noStrike">
              <a:solidFill>
                <a:srgbClr val="FFFFFF"/>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WEATHER </a:t>
            </a:r>
            <a:endParaRPr b="1" i="0" sz="1800" u="none" cap="none" strike="noStrike">
              <a:solidFill>
                <a:srgbClr val="FFFFFF"/>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SERVICE</a:t>
            </a:r>
            <a:endParaRPr b="1" i="0" sz="1800" u="none" cap="none" strike="noStrike">
              <a:solidFill>
                <a:srgbClr val="FFFFFF"/>
              </a:solidFill>
              <a:latin typeface="Arial"/>
              <a:ea typeface="Arial"/>
              <a:cs typeface="Arial"/>
              <a:sym typeface="Arial"/>
            </a:endParaRPr>
          </a:p>
        </p:txBody>
      </p:sp>
      <p:sp>
        <p:nvSpPr>
          <p:cNvPr id="19" name="Google Shape;19;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6" name="Shape 56"/>
        <p:cNvGrpSpPr/>
        <p:nvPr/>
      </p:nvGrpSpPr>
      <p:grpSpPr>
        <a:xfrm>
          <a:off x="0" y="0"/>
          <a:ext cx="0" cy="0"/>
          <a:chOff x="0" y="0"/>
          <a:chExt cx="0" cy="0"/>
        </a:xfrm>
      </p:grpSpPr>
      <p:sp>
        <p:nvSpPr>
          <p:cNvPr id="57" name="Google Shape;57;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8" name="Google Shape;58;p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9" name="Google Shape;5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0" name="Shape 60"/>
        <p:cNvGrpSpPr/>
        <p:nvPr/>
      </p:nvGrpSpPr>
      <p:grpSpPr>
        <a:xfrm>
          <a:off x="0" y="0"/>
          <a:ext cx="0" cy="0"/>
          <a:chOff x="0" y="0"/>
          <a:chExt cx="0" cy="0"/>
        </a:xfrm>
      </p:grpSpPr>
      <p:sp>
        <p:nvSpPr>
          <p:cNvPr id="61" name="Google Shape;61;p3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2" name="Google Shape;6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sp>
        <p:nvSpPr>
          <p:cNvPr id="64" name="Google Shape;64;p3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6" name="Google Shape;66;p3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7" name="Google Shape;67;p3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8" name="Google Shape;6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3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71" name="Google Shape;7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2" name="Shape 72"/>
        <p:cNvGrpSpPr/>
        <p:nvPr/>
      </p:nvGrpSpPr>
      <p:grpSpPr>
        <a:xfrm>
          <a:off x="0" y="0"/>
          <a:ext cx="0" cy="0"/>
          <a:chOff x="0" y="0"/>
          <a:chExt cx="0" cy="0"/>
        </a:xfrm>
      </p:grpSpPr>
      <p:sp>
        <p:nvSpPr>
          <p:cNvPr id="73" name="Google Shape;73;p3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4" name="Google Shape;74;p3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75" name="Google Shape;75;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g1f1b7e24746_0_46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1f1b7e24746_0_465"/>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g1f1b7e24746_0_46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g1f1b7e24746_0_46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g1f1b7e24746_0_46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93" name="Shape 93"/>
        <p:cNvGrpSpPr/>
        <p:nvPr/>
      </p:nvGrpSpPr>
      <p:grpSpPr>
        <a:xfrm>
          <a:off x="0" y="0"/>
          <a:ext cx="0" cy="0"/>
          <a:chOff x="0" y="0"/>
          <a:chExt cx="0" cy="0"/>
        </a:xfrm>
      </p:grpSpPr>
      <p:sp>
        <p:nvSpPr>
          <p:cNvPr id="94" name="Google Shape;94;p23"/>
          <p:cNvSpPr txBox="1"/>
          <p:nvPr>
            <p:ph idx="1" type="body"/>
          </p:nvPr>
        </p:nvSpPr>
        <p:spPr>
          <a:xfrm>
            <a:off x="311700" y="847675"/>
            <a:ext cx="8520600" cy="395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95" name="Google Shape;95;p23"/>
          <p:cNvSpPr txBox="1"/>
          <p:nvPr>
            <p:ph idx="12" type="sldNum"/>
          </p:nvPr>
        </p:nvSpPr>
        <p:spPr>
          <a:xfrm>
            <a:off x="8438108" y="476935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23"/>
          <p:cNvSpPr txBox="1"/>
          <p:nvPr>
            <p:ph type="title"/>
          </p:nvPr>
        </p:nvSpPr>
        <p:spPr>
          <a:xfrm>
            <a:off x="1371600" y="381000"/>
            <a:ext cx="6418200" cy="39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7" name="Shape 97"/>
        <p:cNvGrpSpPr/>
        <p:nvPr/>
      </p:nvGrpSpPr>
      <p:grpSpPr>
        <a:xfrm>
          <a:off x="0" y="0"/>
          <a:ext cx="0" cy="0"/>
          <a:chOff x="0" y="0"/>
          <a:chExt cx="0" cy="0"/>
        </a:xfrm>
      </p:grpSpPr>
      <p:sp>
        <p:nvSpPr>
          <p:cNvPr id="98" name="Google Shape;98;p5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9" name="Google Shape;99;p5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40"/>
              </a:spcBef>
              <a:spcAft>
                <a:spcPts val="0"/>
              </a:spcAft>
              <a:buSzPts val="2800"/>
              <a:buNone/>
              <a:defRPr sz="2800"/>
            </a:lvl1pPr>
            <a:lvl2pPr lvl="1" algn="ctr">
              <a:lnSpc>
                <a:spcPct val="100000"/>
              </a:lnSpc>
              <a:spcBef>
                <a:spcPts val="560"/>
              </a:spcBef>
              <a:spcAft>
                <a:spcPts val="0"/>
              </a:spcAft>
              <a:buSzPts val="2800"/>
              <a:buNone/>
              <a:defRPr sz="2800"/>
            </a:lvl2pPr>
            <a:lvl3pPr lvl="2" algn="ctr">
              <a:lnSpc>
                <a:spcPct val="100000"/>
              </a:lnSpc>
              <a:spcBef>
                <a:spcPts val="48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360"/>
              </a:spcBef>
              <a:spcAft>
                <a:spcPts val="0"/>
              </a:spcAft>
              <a:buSzPts val="2800"/>
              <a:buNone/>
              <a:defRPr sz="2800"/>
            </a:lvl5pPr>
            <a:lvl6pPr lvl="5" algn="ctr">
              <a:lnSpc>
                <a:spcPct val="100000"/>
              </a:lnSpc>
              <a:spcBef>
                <a:spcPts val="32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00" name="Google Shape;100;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1" name="Shape 101"/>
        <p:cNvGrpSpPr/>
        <p:nvPr/>
      </p:nvGrpSpPr>
      <p:grpSpPr>
        <a:xfrm>
          <a:off x="0" y="0"/>
          <a:ext cx="0" cy="0"/>
          <a:chOff x="0" y="0"/>
          <a:chExt cx="0" cy="0"/>
        </a:xfrm>
      </p:grpSpPr>
      <p:sp>
        <p:nvSpPr>
          <p:cNvPr id="102" name="Google Shape;102;p47"/>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3" name="Google Shape;103;p47"/>
          <p:cNvSpPr txBox="1"/>
          <p:nvPr>
            <p:ph idx="1" type="body"/>
          </p:nvPr>
        </p:nvSpPr>
        <p:spPr>
          <a:xfrm>
            <a:off x="457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47"/>
          <p:cNvSpPr txBox="1"/>
          <p:nvPr>
            <p:ph idx="2" type="body"/>
          </p:nvPr>
        </p:nvSpPr>
        <p:spPr>
          <a:xfrm>
            <a:off x="4648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47"/>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6" name="Google Shape;106;p47"/>
          <p:cNvSpPr txBox="1"/>
          <p:nvPr>
            <p:ph idx="11" type="ftr"/>
          </p:nvPr>
        </p:nvSpPr>
        <p:spPr>
          <a:xfrm>
            <a:off x="3124201" y="4767264"/>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7" name="Google Shape;107;p47"/>
          <p:cNvSpPr txBox="1"/>
          <p:nvPr>
            <p:ph idx="12" type="sldNum"/>
          </p:nvPr>
        </p:nvSpPr>
        <p:spPr>
          <a:xfrm>
            <a:off x="6553200" y="4767264"/>
            <a:ext cx="2133600" cy="273900"/>
          </a:xfrm>
          <a:prstGeom prst="rect">
            <a:avLst/>
          </a:prstGeom>
          <a:noFill/>
          <a:ln>
            <a:noFill/>
          </a:ln>
        </p:spPr>
        <p:txBody>
          <a:bodyPr anchorCtr="0" anchor="ctr" bIns="45675" lIns="91350" spcFirstLastPara="1" rIns="91350" wrap="square" tIns="4567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20" name="Shape 20"/>
        <p:cNvGrpSpPr/>
        <p:nvPr/>
      </p:nvGrpSpPr>
      <p:grpSpPr>
        <a:xfrm>
          <a:off x="0" y="0"/>
          <a:ext cx="0" cy="0"/>
          <a:chOff x="0" y="0"/>
          <a:chExt cx="0" cy="0"/>
        </a:xfrm>
      </p:grpSpPr>
      <p:sp>
        <p:nvSpPr>
          <p:cNvPr id="21" name="Google Shape;21;g268eb1b49be_1_352"/>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2" name="Google Shape;22;g268eb1b49be_1_352"/>
          <p:cNvSpPr txBox="1"/>
          <p:nvPr>
            <p:ph idx="1" type="body"/>
          </p:nvPr>
        </p:nvSpPr>
        <p:spPr>
          <a:xfrm>
            <a:off x="762000" y="914400"/>
            <a:ext cx="37428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 name="Google Shape;23;g268eb1b49be_1_352"/>
          <p:cNvSpPr txBox="1"/>
          <p:nvPr>
            <p:ph idx="2" type="body"/>
          </p:nvPr>
        </p:nvSpPr>
        <p:spPr>
          <a:xfrm>
            <a:off x="4953000" y="914400"/>
            <a:ext cx="37428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g268eb1b49be_1_35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07336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07336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07336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07336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07336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07336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07336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07336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07336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9"/>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0" name="Google Shape;110;p19"/>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1" name="Google Shape;111;p19"/>
          <p:cNvSpPr txBox="1"/>
          <p:nvPr>
            <p:ph idx="11" type="ftr"/>
          </p:nvPr>
        </p:nvSpPr>
        <p:spPr>
          <a:xfrm>
            <a:off x="3124200" y="4767264"/>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2" name="Google Shape;112;p1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
        <p:nvSpPr>
          <p:cNvPr id="114" name="Google Shape;114;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Dk Blue 1">
    <p:spTree>
      <p:nvGrpSpPr>
        <p:cNvPr id="115" name="Shape 115"/>
        <p:cNvGrpSpPr/>
        <p:nvPr/>
      </p:nvGrpSpPr>
      <p:grpSpPr>
        <a:xfrm>
          <a:off x="0" y="0"/>
          <a:ext cx="0" cy="0"/>
          <a:chOff x="0" y="0"/>
          <a:chExt cx="0" cy="0"/>
        </a:xfrm>
      </p:grpSpPr>
      <p:sp>
        <p:nvSpPr>
          <p:cNvPr id="116" name="Google Shape;116;p36"/>
          <p:cNvSpPr/>
          <p:nvPr/>
        </p:nvSpPr>
        <p:spPr>
          <a:xfrm>
            <a:off x="317575" y="0"/>
            <a:ext cx="8826600" cy="48372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p36"/>
          <p:cNvSpPr txBox="1"/>
          <p:nvPr>
            <p:ph type="title"/>
          </p:nvPr>
        </p:nvSpPr>
        <p:spPr>
          <a:xfrm>
            <a:off x="762000" y="800099"/>
            <a:ext cx="7933800" cy="971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8" name="Google Shape;118;p36"/>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9" name="Google Shape;119;p36">
            <a:hlinkClick r:id="rId2"/>
          </p:cNvPr>
          <p:cNvPicPr preferRelativeResize="0"/>
          <p:nvPr/>
        </p:nvPicPr>
        <p:blipFill rotWithShape="1">
          <a:blip r:embed="rId3">
            <a:alphaModFix/>
          </a:blip>
          <a:srcRect b="0" l="0" r="0" t="0"/>
          <a:stretch/>
        </p:blipFill>
        <p:spPr>
          <a:xfrm>
            <a:off x="228600" y="4832593"/>
            <a:ext cx="278916" cy="278916"/>
          </a:xfrm>
          <a:prstGeom prst="rect">
            <a:avLst/>
          </a:prstGeom>
          <a:noFill/>
          <a:ln>
            <a:noFill/>
          </a:ln>
        </p:spPr>
      </p:pic>
      <p:sp>
        <p:nvSpPr>
          <p:cNvPr id="120" name="Google Shape;120;p36"/>
          <p:cNvSpPr txBox="1"/>
          <p:nvPr/>
        </p:nvSpPr>
        <p:spPr>
          <a:xfrm>
            <a:off x="522146" y="4772984"/>
            <a:ext cx="3976800" cy="4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NATIONAL WEATHER SERVICE</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6"/>
          <p:cNvSpPr txBox="1"/>
          <p:nvPr/>
        </p:nvSpPr>
        <p:spPr>
          <a:xfrm>
            <a:off x="1447800" y="487926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B4596"/>
              </a:buClr>
              <a:buSzPts val="1000"/>
              <a:buFont typeface="Arial Narrow"/>
              <a:buNone/>
            </a:pPr>
            <a:r>
              <a:rPr b="1" i="0" lang="en" sz="1300" u="none" cap="none" strike="noStrike">
                <a:solidFill>
                  <a:srgbClr val="0B4596"/>
                </a:solidFill>
                <a:latin typeface="Arial Narrow"/>
                <a:ea typeface="Arial Narrow"/>
                <a:cs typeface="Arial Narrow"/>
                <a:sym typeface="Arial Narrow"/>
              </a:rPr>
              <a:t>Building a Weather-Ready Nation  //  </a:t>
            </a:r>
            <a:fld id="{00000000-1234-1234-1234-123412341234}" type="slidenum">
              <a:rPr b="1" i="0" lang="en" sz="1300" u="none" cap="none" strike="noStrike">
                <a:solidFill>
                  <a:srgbClr val="0B4596"/>
                </a:solidFill>
                <a:latin typeface="Arial Narrow"/>
                <a:ea typeface="Arial Narrow"/>
                <a:cs typeface="Arial Narrow"/>
                <a:sym typeface="Arial Narrow"/>
              </a:rPr>
              <a:t>‹#›</a:t>
            </a:fld>
            <a:endParaRPr b="1" i="0" sz="1300" u="none" cap="none" strike="noStrike">
              <a:solidFill>
                <a:srgbClr val="0B4596"/>
              </a:solidFill>
              <a:latin typeface="Arial Narrow"/>
              <a:ea typeface="Arial Narrow"/>
              <a:cs typeface="Arial Narrow"/>
              <a:sym typeface="Arial Narrow"/>
            </a:endParaRPr>
          </a:p>
        </p:txBody>
      </p:sp>
      <p:sp>
        <p:nvSpPr>
          <p:cNvPr id="122" name="Google Shape;122;p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p:cSld name="Dk Blue">
    <p:spTree>
      <p:nvGrpSpPr>
        <p:cNvPr id="123" name="Shape 123"/>
        <p:cNvGrpSpPr/>
        <p:nvPr/>
      </p:nvGrpSpPr>
      <p:grpSpPr>
        <a:xfrm>
          <a:off x="0" y="0"/>
          <a:ext cx="0" cy="0"/>
          <a:chOff x="0" y="0"/>
          <a:chExt cx="0" cy="0"/>
        </a:xfrm>
      </p:grpSpPr>
      <p:sp>
        <p:nvSpPr>
          <p:cNvPr id="124" name="Google Shape;124;p35"/>
          <p:cNvSpPr/>
          <p:nvPr/>
        </p:nvSpPr>
        <p:spPr>
          <a:xfrm>
            <a:off x="317575" y="0"/>
            <a:ext cx="8824200" cy="3200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35"/>
          <p:cNvSpPr/>
          <p:nvPr>
            <p:ph idx="2" type="pic"/>
          </p:nvPr>
        </p:nvSpPr>
        <p:spPr>
          <a:xfrm>
            <a:off x="412576" y="3200400"/>
            <a:ext cx="8729100" cy="1943100"/>
          </a:xfrm>
          <a:prstGeom prst="rect">
            <a:avLst/>
          </a:prstGeom>
          <a:solidFill>
            <a:srgbClr val="F2F2F2"/>
          </a:solidFill>
          <a:ln>
            <a:noFill/>
          </a:ln>
        </p:spPr>
      </p:sp>
      <p:sp>
        <p:nvSpPr>
          <p:cNvPr id="126" name="Google Shape;126;p35"/>
          <p:cNvSpPr txBox="1"/>
          <p:nvPr>
            <p:ph idx="1" type="body"/>
          </p:nvPr>
        </p:nvSpPr>
        <p:spPr>
          <a:xfrm>
            <a:off x="2310550" y="457209"/>
            <a:ext cx="6096000" cy="1019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8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 name="Google Shape;127;p35"/>
          <p:cNvSpPr txBox="1"/>
          <p:nvPr>
            <p:ph idx="3" type="body"/>
          </p:nvPr>
        </p:nvSpPr>
        <p:spPr>
          <a:xfrm>
            <a:off x="2310562" y="1628103"/>
            <a:ext cx="6092400" cy="7035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560"/>
              </a:spcBef>
              <a:spcAft>
                <a:spcPts val="0"/>
              </a:spcAft>
              <a:buClr>
                <a:srgbClr val="C4EDFF"/>
              </a:buClr>
              <a:buSzPts val="2800"/>
              <a:buFont typeface="Arial"/>
              <a:buNone/>
              <a:defRPr b="0" i="0" sz="2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35"/>
          <p:cNvSpPr txBox="1"/>
          <p:nvPr>
            <p:ph idx="4" type="body"/>
          </p:nvPr>
        </p:nvSpPr>
        <p:spPr>
          <a:xfrm>
            <a:off x="2514600" y="2483428"/>
            <a:ext cx="6096000" cy="519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360"/>
              </a:spcBef>
              <a:spcAft>
                <a:spcPts val="0"/>
              </a:spcAft>
              <a:buClr>
                <a:srgbClr val="C4EDFF"/>
              </a:buClr>
              <a:buSzPts val="1800"/>
              <a:buFont typeface="Arial"/>
              <a:buNone/>
              <a:defRPr b="0" i="0" sz="1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29" name="Google Shape;129;p35"/>
          <p:cNvCxnSpPr/>
          <p:nvPr/>
        </p:nvCxnSpPr>
        <p:spPr>
          <a:xfrm>
            <a:off x="2079569" y="457200"/>
            <a:ext cx="0" cy="2604900"/>
          </a:xfrm>
          <a:prstGeom prst="straightConnector1">
            <a:avLst/>
          </a:prstGeom>
          <a:noFill/>
          <a:ln cap="flat" cmpd="sng" w="12700">
            <a:solidFill>
              <a:srgbClr val="3FAFFF"/>
            </a:solidFill>
            <a:prstDash val="solid"/>
            <a:round/>
            <a:headEnd len="sm" w="sm" type="none"/>
            <a:tailEnd len="sm" w="sm" type="none"/>
          </a:ln>
        </p:spPr>
      </p:cxnSp>
      <p:pic>
        <p:nvPicPr>
          <p:cNvPr id="130" name="Google Shape;130;p35"/>
          <p:cNvPicPr preferRelativeResize="0"/>
          <p:nvPr/>
        </p:nvPicPr>
        <p:blipFill rotWithShape="1">
          <a:blip r:embed="rId2">
            <a:alphaModFix/>
          </a:blip>
          <a:srcRect b="0" l="0" r="0" t="0"/>
          <a:stretch/>
        </p:blipFill>
        <p:spPr>
          <a:xfrm>
            <a:off x="663341" y="573025"/>
            <a:ext cx="1109050" cy="1109050"/>
          </a:xfrm>
          <a:prstGeom prst="rect">
            <a:avLst/>
          </a:prstGeom>
          <a:noFill/>
          <a:ln>
            <a:noFill/>
          </a:ln>
        </p:spPr>
      </p:pic>
      <p:pic>
        <p:nvPicPr>
          <p:cNvPr id="131" name="Google Shape;131;p35"/>
          <p:cNvPicPr preferRelativeResize="0"/>
          <p:nvPr/>
        </p:nvPicPr>
        <p:blipFill rotWithShape="1">
          <a:blip r:embed="rId3">
            <a:alphaModFix/>
          </a:blip>
          <a:srcRect b="0" l="0" r="0" t="0"/>
          <a:stretch/>
        </p:blipFill>
        <p:spPr>
          <a:xfrm>
            <a:off x="-18846" y="0"/>
            <a:ext cx="356299" cy="5143500"/>
          </a:xfrm>
          <a:prstGeom prst="rect">
            <a:avLst/>
          </a:prstGeom>
          <a:noFill/>
          <a:ln>
            <a:noFill/>
          </a:ln>
        </p:spPr>
      </p:pic>
      <p:sp>
        <p:nvSpPr>
          <p:cNvPr id="132" name="Google Shape;132;p35"/>
          <p:cNvSpPr txBox="1"/>
          <p:nvPr/>
        </p:nvSpPr>
        <p:spPr>
          <a:xfrm>
            <a:off x="596825" y="1731613"/>
            <a:ext cx="4256700" cy="496500"/>
          </a:xfrm>
          <a:prstGeom prst="rect">
            <a:avLst/>
          </a:prstGeom>
          <a:noFill/>
          <a:ln>
            <a:noFill/>
          </a:ln>
        </p:spPr>
        <p:txBody>
          <a:bodyPr anchorCtr="0" anchor="t" bIns="91425" lIns="91425" spcFirstLastPara="1" rIns="91425" wrap="square" tIns="91425">
            <a:noAutofit/>
          </a:bodyPr>
          <a:lstStyle/>
          <a:p>
            <a:pPr indent="0" lvl="0" marL="0" marR="0" rtl="0" algn="just">
              <a:lnSpc>
                <a:spcPct val="12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NATIONAL </a:t>
            </a:r>
            <a:endParaRPr b="1" i="0" sz="1800" u="none" cap="none" strike="noStrike">
              <a:solidFill>
                <a:srgbClr val="FFFFFF"/>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WEATHER </a:t>
            </a:r>
            <a:endParaRPr b="1" i="0" sz="1800" u="none" cap="none" strike="noStrike">
              <a:solidFill>
                <a:srgbClr val="FFFFFF"/>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SERVICE</a:t>
            </a:r>
            <a:endParaRPr b="1" i="0" sz="1800" u="none" cap="none" strike="noStrike">
              <a:solidFill>
                <a:srgbClr val="FFFFFF"/>
              </a:solidFill>
              <a:latin typeface="Arial"/>
              <a:ea typeface="Arial"/>
              <a:cs typeface="Arial"/>
              <a:sym typeface="Arial"/>
            </a:endParaRPr>
          </a:p>
        </p:txBody>
      </p:sp>
      <p:sp>
        <p:nvSpPr>
          <p:cNvPr id="133" name="Google Shape;133;p3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34" name="Shape 134"/>
        <p:cNvGrpSpPr/>
        <p:nvPr/>
      </p:nvGrpSpPr>
      <p:grpSpPr>
        <a:xfrm>
          <a:off x="0" y="0"/>
          <a:ext cx="0" cy="0"/>
          <a:chOff x="0" y="0"/>
          <a:chExt cx="0" cy="0"/>
        </a:xfrm>
      </p:grpSpPr>
      <p:sp>
        <p:nvSpPr>
          <p:cNvPr id="135" name="Google Shape;135;p37"/>
          <p:cNvSpPr txBox="1"/>
          <p:nvPr>
            <p:ph type="title"/>
          </p:nvPr>
        </p:nvSpPr>
        <p:spPr>
          <a:xfrm>
            <a:off x="710550" y="205969"/>
            <a:ext cx="79761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7"/>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7" name="Google Shape;137;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Right">
  <p:cSld name="1 Column, Tall Pic Right">
    <p:spTree>
      <p:nvGrpSpPr>
        <p:cNvPr id="138" name="Shape 138"/>
        <p:cNvGrpSpPr/>
        <p:nvPr/>
      </p:nvGrpSpPr>
      <p:grpSpPr>
        <a:xfrm>
          <a:off x="0" y="0"/>
          <a:ext cx="0" cy="0"/>
          <a:chOff x="0" y="0"/>
          <a:chExt cx="0" cy="0"/>
        </a:xfrm>
      </p:grpSpPr>
      <p:sp>
        <p:nvSpPr>
          <p:cNvPr id="139" name="Google Shape;139;p38"/>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0" name="Google Shape;140;p38"/>
          <p:cNvSpPr/>
          <p:nvPr>
            <p:ph idx="2" type="pic"/>
          </p:nvPr>
        </p:nvSpPr>
        <p:spPr>
          <a:xfrm>
            <a:off x="6096000" y="914400"/>
            <a:ext cx="2590800" cy="3714900"/>
          </a:xfrm>
          <a:prstGeom prst="rect">
            <a:avLst/>
          </a:prstGeom>
          <a:solidFill>
            <a:srgbClr val="F2F2F2"/>
          </a:solidFill>
          <a:ln>
            <a:noFill/>
          </a:ln>
        </p:spPr>
      </p:sp>
      <p:sp>
        <p:nvSpPr>
          <p:cNvPr id="141" name="Google Shape;141;p38"/>
          <p:cNvSpPr txBox="1"/>
          <p:nvPr>
            <p:ph idx="1" type="body"/>
          </p:nvPr>
        </p:nvSpPr>
        <p:spPr>
          <a:xfrm>
            <a:off x="752888"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2" name="Google Shape;142;p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Left">
  <p:cSld name="1 Column, Tall Pic Left">
    <p:spTree>
      <p:nvGrpSpPr>
        <p:cNvPr id="143" name="Shape 143"/>
        <p:cNvGrpSpPr/>
        <p:nvPr/>
      </p:nvGrpSpPr>
      <p:grpSpPr>
        <a:xfrm>
          <a:off x="0" y="0"/>
          <a:ext cx="0" cy="0"/>
          <a:chOff x="0" y="0"/>
          <a:chExt cx="0" cy="0"/>
        </a:xfrm>
      </p:grpSpPr>
      <p:sp>
        <p:nvSpPr>
          <p:cNvPr id="144" name="Google Shape;144;p39"/>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5" name="Google Shape;145;p39"/>
          <p:cNvSpPr/>
          <p:nvPr>
            <p:ph idx="2" type="pic"/>
          </p:nvPr>
        </p:nvSpPr>
        <p:spPr>
          <a:xfrm>
            <a:off x="762000" y="914400"/>
            <a:ext cx="2590800" cy="3714900"/>
          </a:xfrm>
          <a:prstGeom prst="rect">
            <a:avLst/>
          </a:prstGeom>
          <a:solidFill>
            <a:srgbClr val="F2F2F2"/>
          </a:solidFill>
          <a:ln>
            <a:noFill/>
          </a:ln>
        </p:spPr>
      </p:sp>
      <p:sp>
        <p:nvSpPr>
          <p:cNvPr id="146" name="Google Shape;146;p39"/>
          <p:cNvSpPr txBox="1"/>
          <p:nvPr>
            <p:ph idx="1" type="body"/>
          </p:nvPr>
        </p:nvSpPr>
        <p:spPr>
          <a:xfrm>
            <a:off x="3505200"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7" name="Google Shape;147;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Wide Pic Top">
  <p:cSld name="1 Column, Wide Pic Top">
    <p:spTree>
      <p:nvGrpSpPr>
        <p:cNvPr id="148" name="Shape 148"/>
        <p:cNvGrpSpPr/>
        <p:nvPr/>
      </p:nvGrpSpPr>
      <p:grpSpPr>
        <a:xfrm>
          <a:off x="0" y="0"/>
          <a:ext cx="0" cy="0"/>
          <a:chOff x="0" y="0"/>
          <a:chExt cx="0" cy="0"/>
        </a:xfrm>
      </p:grpSpPr>
      <p:sp>
        <p:nvSpPr>
          <p:cNvPr id="149" name="Google Shape;149;p40"/>
          <p:cNvSpPr/>
          <p:nvPr>
            <p:ph idx="2" type="pic"/>
          </p:nvPr>
        </p:nvSpPr>
        <p:spPr>
          <a:xfrm>
            <a:off x="762000" y="914400"/>
            <a:ext cx="7921800" cy="1314600"/>
          </a:xfrm>
          <a:prstGeom prst="rect">
            <a:avLst/>
          </a:prstGeom>
          <a:solidFill>
            <a:srgbClr val="F2F2F2"/>
          </a:solidFill>
          <a:ln>
            <a:noFill/>
          </a:ln>
        </p:spPr>
      </p:sp>
      <p:sp>
        <p:nvSpPr>
          <p:cNvPr id="150" name="Google Shape;150;p40"/>
          <p:cNvSpPr txBox="1"/>
          <p:nvPr>
            <p:ph idx="1" type="body"/>
          </p:nvPr>
        </p:nvSpPr>
        <p:spPr>
          <a:xfrm>
            <a:off x="752888" y="2343150"/>
            <a:ext cx="7933800" cy="2286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1" name="Google Shape;151;p40"/>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52" name="Google Shape;152;p4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Wide Pic Bottom">
  <p:cSld name="1 Column, Wide Pic Bottom">
    <p:spTree>
      <p:nvGrpSpPr>
        <p:cNvPr id="153" name="Shape 153"/>
        <p:cNvGrpSpPr/>
        <p:nvPr/>
      </p:nvGrpSpPr>
      <p:grpSpPr>
        <a:xfrm>
          <a:off x="0" y="0"/>
          <a:ext cx="0" cy="0"/>
          <a:chOff x="0" y="0"/>
          <a:chExt cx="0" cy="0"/>
        </a:xfrm>
      </p:grpSpPr>
      <p:sp>
        <p:nvSpPr>
          <p:cNvPr id="154" name="Google Shape;154;p41"/>
          <p:cNvSpPr/>
          <p:nvPr>
            <p:ph idx="2" type="pic"/>
          </p:nvPr>
        </p:nvSpPr>
        <p:spPr>
          <a:xfrm>
            <a:off x="762000" y="3314700"/>
            <a:ext cx="7921800" cy="1314600"/>
          </a:xfrm>
          <a:prstGeom prst="rect">
            <a:avLst/>
          </a:prstGeom>
          <a:solidFill>
            <a:srgbClr val="F2F2F2"/>
          </a:solidFill>
          <a:ln>
            <a:noFill/>
          </a:ln>
        </p:spPr>
      </p:sp>
      <p:sp>
        <p:nvSpPr>
          <p:cNvPr id="155" name="Google Shape;155;p41"/>
          <p:cNvSpPr txBox="1"/>
          <p:nvPr>
            <p:ph idx="1" type="body"/>
          </p:nvPr>
        </p:nvSpPr>
        <p:spPr>
          <a:xfrm>
            <a:off x="752888" y="914400"/>
            <a:ext cx="7933800" cy="2286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6" name="Google Shape;156;p41"/>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57" name="Google Shape;157;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158" name="Shape 158"/>
        <p:cNvGrpSpPr/>
        <p:nvPr/>
      </p:nvGrpSpPr>
      <p:grpSpPr>
        <a:xfrm>
          <a:off x="0" y="0"/>
          <a:ext cx="0" cy="0"/>
          <a:chOff x="0" y="0"/>
          <a:chExt cx="0" cy="0"/>
        </a:xfrm>
      </p:grpSpPr>
      <p:sp>
        <p:nvSpPr>
          <p:cNvPr id="159" name="Google Shape;159;p42"/>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60" name="Google Shape;160;p42"/>
          <p:cNvSpPr txBox="1"/>
          <p:nvPr>
            <p:ph idx="1" type="body"/>
          </p:nvPr>
        </p:nvSpPr>
        <p:spPr>
          <a:xfrm>
            <a:off x="762000" y="914400"/>
            <a:ext cx="37428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1" name="Google Shape;161;p42"/>
          <p:cNvSpPr txBox="1"/>
          <p:nvPr>
            <p:ph idx="2" type="body"/>
          </p:nvPr>
        </p:nvSpPr>
        <p:spPr>
          <a:xfrm>
            <a:off x="4953000" y="914400"/>
            <a:ext cx="37428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2" name="Google Shape;162;p4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5" name="Shape 25"/>
        <p:cNvGrpSpPr/>
        <p:nvPr/>
      </p:nvGrpSpPr>
      <p:grpSpPr>
        <a:xfrm>
          <a:off x="0" y="0"/>
          <a:ext cx="0" cy="0"/>
          <a:chOff x="0" y="0"/>
          <a:chExt cx="0" cy="0"/>
        </a:xfrm>
      </p:grpSpPr>
      <p:sp>
        <p:nvSpPr>
          <p:cNvPr id="26" name="Google Shape;26;g268eb1b49be_1_349"/>
          <p:cNvSpPr txBox="1"/>
          <p:nvPr>
            <p:ph type="title"/>
          </p:nvPr>
        </p:nvSpPr>
        <p:spPr>
          <a:xfrm>
            <a:off x="710550" y="205969"/>
            <a:ext cx="79761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268eb1b49be_1_349"/>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g268eb1b49be_1_34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2 Pic">
  <p:cSld name="2 Column, 2 Pic">
    <p:spTree>
      <p:nvGrpSpPr>
        <p:cNvPr id="163" name="Shape 163"/>
        <p:cNvGrpSpPr/>
        <p:nvPr/>
      </p:nvGrpSpPr>
      <p:grpSpPr>
        <a:xfrm>
          <a:off x="0" y="0"/>
          <a:ext cx="0" cy="0"/>
          <a:chOff x="0" y="0"/>
          <a:chExt cx="0" cy="0"/>
        </a:xfrm>
      </p:grpSpPr>
      <p:sp>
        <p:nvSpPr>
          <p:cNvPr id="164" name="Google Shape;164;p43"/>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65" name="Google Shape;165;p43"/>
          <p:cNvSpPr/>
          <p:nvPr>
            <p:ph idx="2" type="pic"/>
          </p:nvPr>
        </p:nvSpPr>
        <p:spPr>
          <a:xfrm>
            <a:off x="762001" y="914400"/>
            <a:ext cx="3733800" cy="1200000"/>
          </a:xfrm>
          <a:prstGeom prst="rect">
            <a:avLst/>
          </a:prstGeom>
          <a:solidFill>
            <a:srgbClr val="F2F2F2"/>
          </a:solidFill>
          <a:ln>
            <a:noFill/>
          </a:ln>
        </p:spPr>
      </p:sp>
      <p:sp>
        <p:nvSpPr>
          <p:cNvPr id="166" name="Google Shape;166;p43"/>
          <p:cNvSpPr/>
          <p:nvPr>
            <p:ph idx="3" type="pic"/>
          </p:nvPr>
        </p:nvSpPr>
        <p:spPr>
          <a:xfrm>
            <a:off x="4953000" y="914400"/>
            <a:ext cx="3733800" cy="1200000"/>
          </a:xfrm>
          <a:prstGeom prst="rect">
            <a:avLst/>
          </a:prstGeom>
          <a:solidFill>
            <a:srgbClr val="F2F2F2"/>
          </a:solidFill>
          <a:ln>
            <a:noFill/>
          </a:ln>
        </p:spPr>
      </p:sp>
      <p:sp>
        <p:nvSpPr>
          <p:cNvPr id="167" name="Google Shape;167;p43"/>
          <p:cNvSpPr txBox="1"/>
          <p:nvPr>
            <p:ph idx="1" type="body"/>
          </p:nvPr>
        </p:nvSpPr>
        <p:spPr>
          <a:xfrm>
            <a:off x="752888" y="2286000"/>
            <a:ext cx="37428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8" name="Google Shape;168;p43"/>
          <p:cNvSpPr txBox="1"/>
          <p:nvPr>
            <p:ph idx="4" type="body"/>
          </p:nvPr>
        </p:nvSpPr>
        <p:spPr>
          <a:xfrm>
            <a:off x="4953000" y="2286000"/>
            <a:ext cx="37428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9" name="Google Shape;169;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70" name="Shape 170"/>
        <p:cNvGrpSpPr/>
        <p:nvPr/>
      </p:nvGrpSpPr>
      <p:grpSpPr>
        <a:xfrm>
          <a:off x="0" y="0"/>
          <a:ext cx="0" cy="0"/>
          <a:chOff x="0" y="0"/>
          <a:chExt cx="0" cy="0"/>
        </a:xfrm>
      </p:grpSpPr>
      <p:sp>
        <p:nvSpPr>
          <p:cNvPr id="171" name="Google Shape;171;p44"/>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2" name="Google Shape;172;p44"/>
          <p:cNvSpPr txBox="1"/>
          <p:nvPr>
            <p:ph idx="1" type="body"/>
          </p:nvPr>
        </p:nvSpPr>
        <p:spPr>
          <a:xfrm>
            <a:off x="752888"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3" name="Google Shape;173;p44"/>
          <p:cNvSpPr txBox="1"/>
          <p:nvPr>
            <p:ph idx="2" type="body"/>
          </p:nvPr>
        </p:nvSpPr>
        <p:spPr>
          <a:xfrm>
            <a:off x="6248400"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4" name="Google Shape;174;p44"/>
          <p:cNvSpPr txBox="1"/>
          <p:nvPr>
            <p:ph idx="3" type="body"/>
          </p:nvPr>
        </p:nvSpPr>
        <p:spPr>
          <a:xfrm>
            <a:off x="3500644"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5" name="Google Shape;175;p4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3 Pic">
  <p:cSld name="3 Column, 3 Pic">
    <p:spTree>
      <p:nvGrpSpPr>
        <p:cNvPr id="176" name="Shape 176"/>
        <p:cNvGrpSpPr/>
        <p:nvPr/>
      </p:nvGrpSpPr>
      <p:grpSpPr>
        <a:xfrm>
          <a:off x="0" y="0"/>
          <a:ext cx="0" cy="0"/>
          <a:chOff x="0" y="0"/>
          <a:chExt cx="0" cy="0"/>
        </a:xfrm>
      </p:grpSpPr>
      <p:sp>
        <p:nvSpPr>
          <p:cNvPr id="177" name="Google Shape;177;p45"/>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8" name="Google Shape;178;p45"/>
          <p:cNvSpPr/>
          <p:nvPr>
            <p:ph idx="2" type="pic"/>
          </p:nvPr>
        </p:nvSpPr>
        <p:spPr>
          <a:xfrm>
            <a:off x="762000" y="914400"/>
            <a:ext cx="2435400" cy="1200000"/>
          </a:xfrm>
          <a:prstGeom prst="rect">
            <a:avLst/>
          </a:prstGeom>
          <a:solidFill>
            <a:srgbClr val="F2F2F2"/>
          </a:solidFill>
          <a:ln>
            <a:noFill/>
          </a:ln>
        </p:spPr>
      </p:sp>
      <p:sp>
        <p:nvSpPr>
          <p:cNvPr id="179" name="Google Shape;179;p45"/>
          <p:cNvSpPr/>
          <p:nvPr>
            <p:ph idx="3" type="pic"/>
          </p:nvPr>
        </p:nvSpPr>
        <p:spPr>
          <a:xfrm>
            <a:off x="3508162" y="914400"/>
            <a:ext cx="2435400" cy="1200000"/>
          </a:xfrm>
          <a:prstGeom prst="rect">
            <a:avLst/>
          </a:prstGeom>
          <a:solidFill>
            <a:srgbClr val="F2F2F2"/>
          </a:solidFill>
          <a:ln>
            <a:noFill/>
          </a:ln>
        </p:spPr>
      </p:sp>
      <p:sp>
        <p:nvSpPr>
          <p:cNvPr id="180" name="Google Shape;180;p45"/>
          <p:cNvSpPr/>
          <p:nvPr>
            <p:ph idx="4" type="pic"/>
          </p:nvPr>
        </p:nvSpPr>
        <p:spPr>
          <a:xfrm>
            <a:off x="6251362" y="914400"/>
            <a:ext cx="2435400" cy="1200000"/>
          </a:xfrm>
          <a:prstGeom prst="rect">
            <a:avLst/>
          </a:prstGeom>
          <a:solidFill>
            <a:srgbClr val="F2F2F2"/>
          </a:solidFill>
          <a:ln>
            <a:noFill/>
          </a:ln>
        </p:spPr>
      </p:sp>
      <p:sp>
        <p:nvSpPr>
          <p:cNvPr id="181" name="Google Shape;181;p45"/>
          <p:cNvSpPr txBox="1"/>
          <p:nvPr>
            <p:ph idx="1" type="body"/>
          </p:nvPr>
        </p:nvSpPr>
        <p:spPr>
          <a:xfrm>
            <a:off x="752888"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2" name="Google Shape;182;p45"/>
          <p:cNvSpPr txBox="1"/>
          <p:nvPr>
            <p:ph idx="5" type="body"/>
          </p:nvPr>
        </p:nvSpPr>
        <p:spPr>
          <a:xfrm>
            <a:off x="6248400"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3" name="Google Shape;183;p45"/>
          <p:cNvSpPr txBox="1"/>
          <p:nvPr>
            <p:ph idx="6" type="body"/>
          </p:nvPr>
        </p:nvSpPr>
        <p:spPr>
          <a:xfrm>
            <a:off x="3500644"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4" name="Google Shape;184;p4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7336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Lg Pic">
  <p:cSld name="1 Lg Pic">
    <p:spTree>
      <p:nvGrpSpPr>
        <p:cNvPr id="185" name="Shape 185"/>
        <p:cNvGrpSpPr/>
        <p:nvPr/>
      </p:nvGrpSpPr>
      <p:grpSpPr>
        <a:xfrm>
          <a:off x="0" y="0"/>
          <a:ext cx="0" cy="0"/>
          <a:chOff x="0" y="0"/>
          <a:chExt cx="0" cy="0"/>
        </a:xfrm>
      </p:grpSpPr>
      <p:sp>
        <p:nvSpPr>
          <p:cNvPr id="186" name="Google Shape;186;p46"/>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87" name="Google Shape;187;p46"/>
          <p:cNvSpPr/>
          <p:nvPr>
            <p:ph idx="2" type="pic"/>
          </p:nvPr>
        </p:nvSpPr>
        <p:spPr>
          <a:xfrm>
            <a:off x="762000" y="914400"/>
            <a:ext cx="7924800" cy="3714900"/>
          </a:xfrm>
          <a:prstGeom prst="rect">
            <a:avLst/>
          </a:prstGeom>
          <a:solidFill>
            <a:srgbClr val="F2F2F2"/>
          </a:solidFill>
          <a:ln>
            <a:noFill/>
          </a:ln>
        </p:spPr>
      </p:sp>
      <p:sp>
        <p:nvSpPr>
          <p:cNvPr id="188" name="Google Shape;188;p4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Options">
  <p:cSld name="03 Options">
    <p:spTree>
      <p:nvGrpSpPr>
        <p:cNvPr id="189" name="Shape 189"/>
        <p:cNvGrpSpPr/>
        <p:nvPr/>
      </p:nvGrpSpPr>
      <p:grpSpPr>
        <a:xfrm>
          <a:off x="0" y="0"/>
          <a:ext cx="0" cy="0"/>
          <a:chOff x="0" y="0"/>
          <a:chExt cx="0" cy="0"/>
        </a:xfrm>
      </p:grpSpPr>
      <p:sp>
        <p:nvSpPr>
          <p:cNvPr id="190" name="Google Shape;190;p48"/>
          <p:cNvSpPr txBox="1"/>
          <p:nvPr>
            <p:ph idx="1" type="body"/>
          </p:nvPr>
        </p:nvSpPr>
        <p:spPr>
          <a:xfrm>
            <a:off x="5478304" y="1170383"/>
            <a:ext cx="2891700" cy="726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600"/>
              <a:buFont typeface="Arial"/>
              <a:buNone/>
              <a:defRPr b="0" i="0" sz="800" u="none" cap="none" strike="noStrike">
                <a:solidFill>
                  <a:schemeClr val="dk1"/>
                </a:solidFill>
                <a:latin typeface="Gill Sans"/>
                <a:ea typeface="Gill Sans"/>
                <a:cs typeface="Gill Sans"/>
                <a:sym typeface="Gill Sans"/>
              </a:defRPr>
            </a:lvl1pPr>
            <a:lvl2pPr indent="-317500" lvl="1" marL="9144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Open Sans"/>
                <a:ea typeface="Open Sans"/>
                <a:cs typeface="Open Sans"/>
                <a:sym typeface="Open Sans"/>
              </a:defRPr>
            </a:lvl2pPr>
            <a:lvl3pPr indent="-298450" lvl="2" marL="1371600" marR="0" algn="l">
              <a:lnSpc>
                <a:spcPct val="90000"/>
              </a:lnSpc>
              <a:spcBef>
                <a:spcPts val="400"/>
              </a:spcBef>
              <a:spcAft>
                <a:spcPts val="0"/>
              </a:spcAft>
              <a:buClr>
                <a:schemeClr val="dk1"/>
              </a:buClr>
              <a:buSzPts val="1100"/>
              <a:buFont typeface="Arial"/>
              <a:buChar char="•"/>
              <a:defRPr b="0" i="0" sz="1500" u="none" cap="none" strike="noStrike">
                <a:solidFill>
                  <a:schemeClr val="dk1"/>
                </a:solidFill>
                <a:latin typeface="Open Sans"/>
                <a:ea typeface="Open Sans"/>
                <a:cs typeface="Open Sans"/>
                <a:sym typeface="Open Sans"/>
              </a:defRPr>
            </a:lvl3pPr>
            <a:lvl4pPr indent="-317500" lvl="3" marL="18288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Open Sans"/>
                <a:ea typeface="Open Sans"/>
                <a:cs typeface="Open Sans"/>
                <a:sym typeface="Open Sans"/>
              </a:defRPr>
            </a:lvl4pPr>
            <a:lvl5pPr indent="-317500" lvl="4" marL="22860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Open Sans"/>
                <a:ea typeface="Open Sans"/>
                <a:cs typeface="Open Sans"/>
                <a:sym typeface="Open Sans"/>
              </a:defRPr>
            </a:lvl5pPr>
            <a:lvl6pPr indent="-292100" lvl="5" marL="27432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6pPr>
            <a:lvl7pPr indent="-292100" lvl="6" marL="32004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7pPr>
            <a:lvl8pPr indent="-292100" lvl="7" marL="36576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8pPr>
            <a:lvl9pPr indent="-292100" lvl="8" marL="41148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9pPr>
          </a:lstStyle>
          <a:p/>
        </p:txBody>
      </p:sp>
      <p:sp>
        <p:nvSpPr>
          <p:cNvPr id="191" name="Google Shape;191;p48"/>
          <p:cNvSpPr txBox="1"/>
          <p:nvPr>
            <p:ph idx="2" type="body"/>
          </p:nvPr>
        </p:nvSpPr>
        <p:spPr>
          <a:xfrm>
            <a:off x="5478304" y="864392"/>
            <a:ext cx="1898700" cy="4059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100"/>
              <a:buFont typeface="Arial"/>
              <a:buNone/>
              <a:defRPr b="1" i="0" sz="1500" u="none" cap="none" strike="noStrike">
                <a:solidFill>
                  <a:schemeClr val="dk1"/>
                </a:solidFill>
                <a:latin typeface="Gill Sans"/>
                <a:ea typeface="Gill Sans"/>
                <a:cs typeface="Gill Sans"/>
                <a:sym typeface="Gill Sans"/>
              </a:defRPr>
            </a:lvl1pPr>
            <a:lvl2pPr indent="-317500" lvl="1" marL="9144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2pPr>
            <a:lvl3pPr indent="-317500" lvl="2" marL="13716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3pPr>
            <a:lvl4pPr indent="-317500" lvl="3" marL="18288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4pPr>
            <a:lvl5pPr indent="-317500" lvl="4" marL="22860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5pPr>
            <a:lvl6pPr indent="-292100" lvl="5" marL="27432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6pPr>
            <a:lvl7pPr indent="-292100" lvl="6" marL="32004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7pPr>
            <a:lvl8pPr indent="-292100" lvl="7" marL="36576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8pPr>
            <a:lvl9pPr indent="-292100" lvl="8" marL="41148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9pPr>
          </a:lstStyle>
          <a:p/>
        </p:txBody>
      </p:sp>
      <p:sp>
        <p:nvSpPr>
          <p:cNvPr id="192" name="Google Shape;192;p48"/>
          <p:cNvSpPr txBox="1"/>
          <p:nvPr>
            <p:ph idx="3" type="body"/>
          </p:nvPr>
        </p:nvSpPr>
        <p:spPr>
          <a:xfrm>
            <a:off x="5478304" y="2516978"/>
            <a:ext cx="2891700" cy="726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600"/>
              <a:buFont typeface="Arial"/>
              <a:buNone/>
              <a:defRPr b="0" i="0" sz="800" u="none" cap="none" strike="noStrike">
                <a:solidFill>
                  <a:schemeClr val="dk1"/>
                </a:solidFill>
                <a:latin typeface="Gill Sans"/>
                <a:ea typeface="Gill Sans"/>
                <a:cs typeface="Gill Sans"/>
                <a:sym typeface="Gill Sans"/>
              </a:defRPr>
            </a:lvl1pPr>
            <a:lvl2pPr indent="-317500" lvl="1" marL="9144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Open Sans"/>
                <a:ea typeface="Open Sans"/>
                <a:cs typeface="Open Sans"/>
                <a:sym typeface="Open Sans"/>
              </a:defRPr>
            </a:lvl2pPr>
            <a:lvl3pPr indent="-298450" lvl="2" marL="1371600" marR="0" algn="l">
              <a:lnSpc>
                <a:spcPct val="90000"/>
              </a:lnSpc>
              <a:spcBef>
                <a:spcPts val="400"/>
              </a:spcBef>
              <a:spcAft>
                <a:spcPts val="0"/>
              </a:spcAft>
              <a:buClr>
                <a:schemeClr val="dk1"/>
              </a:buClr>
              <a:buSzPts val="1100"/>
              <a:buFont typeface="Arial"/>
              <a:buChar char="•"/>
              <a:defRPr b="0" i="0" sz="1500" u="none" cap="none" strike="noStrike">
                <a:solidFill>
                  <a:schemeClr val="dk1"/>
                </a:solidFill>
                <a:latin typeface="Open Sans"/>
                <a:ea typeface="Open Sans"/>
                <a:cs typeface="Open Sans"/>
                <a:sym typeface="Open Sans"/>
              </a:defRPr>
            </a:lvl3pPr>
            <a:lvl4pPr indent="-317500" lvl="3" marL="18288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Open Sans"/>
                <a:ea typeface="Open Sans"/>
                <a:cs typeface="Open Sans"/>
                <a:sym typeface="Open Sans"/>
              </a:defRPr>
            </a:lvl4pPr>
            <a:lvl5pPr indent="-317500" lvl="4" marL="22860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Open Sans"/>
                <a:ea typeface="Open Sans"/>
                <a:cs typeface="Open Sans"/>
                <a:sym typeface="Open Sans"/>
              </a:defRPr>
            </a:lvl5pPr>
            <a:lvl6pPr indent="-292100" lvl="5" marL="27432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6pPr>
            <a:lvl7pPr indent="-292100" lvl="6" marL="32004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7pPr>
            <a:lvl8pPr indent="-292100" lvl="7" marL="36576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8pPr>
            <a:lvl9pPr indent="-292100" lvl="8" marL="41148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9pPr>
          </a:lstStyle>
          <a:p/>
        </p:txBody>
      </p:sp>
      <p:sp>
        <p:nvSpPr>
          <p:cNvPr id="193" name="Google Shape;193;p48"/>
          <p:cNvSpPr txBox="1"/>
          <p:nvPr>
            <p:ph idx="4" type="body"/>
          </p:nvPr>
        </p:nvSpPr>
        <p:spPr>
          <a:xfrm>
            <a:off x="5478304" y="2210987"/>
            <a:ext cx="1898700" cy="4059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100"/>
              <a:buFont typeface="Arial"/>
              <a:buNone/>
              <a:defRPr b="1" i="0" sz="1500" u="none" cap="none" strike="noStrike">
                <a:solidFill>
                  <a:schemeClr val="dk1"/>
                </a:solidFill>
                <a:latin typeface="Gill Sans"/>
                <a:ea typeface="Gill Sans"/>
                <a:cs typeface="Gill Sans"/>
                <a:sym typeface="Gill Sans"/>
              </a:defRPr>
            </a:lvl1pPr>
            <a:lvl2pPr indent="-317500" lvl="1" marL="9144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2pPr>
            <a:lvl3pPr indent="-317500" lvl="2" marL="13716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3pPr>
            <a:lvl4pPr indent="-317500" lvl="3" marL="18288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4pPr>
            <a:lvl5pPr indent="-317500" lvl="4" marL="22860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5pPr>
            <a:lvl6pPr indent="-292100" lvl="5" marL="27432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6pPr>
            <a:lvl7pPr indent="-292100" lvl="6" marL="32004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7pPr>
            <a:lvl8pPr indent="-292100" lvl="7" marL="36576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8pPr>
            <a:lvl9pPr indent="-292100" lvl="8" marL="41148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9pPr>
          </a:lstStyle>
          <a:p/>
        </p:txBody>
      </p:sp>
      <p:sp>
        <p:nvSpPr>
          <p:cNvPr id="194" name="Google Shape;194;p48"/>
          <p:cNvSpPr txBox="1"/>
          <p:nvPr>
            <p:ph idx="5" type="body"/>
          </p:nvPr>
        </p:nvSpPr>
        <p:spPr>
          <a:xfrm>
            <a:off x="5478304" y="3863573"/>
            <a:ext cx="2891700" cy="726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600"/>
              <a:buFont typeface="Arial"/>
              <a:buNone/>
              <a:defRPr b="0" i="0" sz="800" u="none" cap="none" strike="noStrike">
                <a:solidFill>
                  <a:schemeClr val="dk1"/>
                </a:solidFill>
                <a:latin typeface="Gill Sans"/>
                <a:ea typeface="Gill Sans"/>
                <a:cs typeface="Gill Sans"/>
                <a:sym typeface="Gill Sans"/>
              </a:defRPr>
            </a:lvl1pPr>
            <a:lvl2pPr indent="-317500" lvl="1" marL="9144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Open Sans"/>
                <a:ea typeface="Open Sans"/>
                <a:cs typeface="Open Sans"/>
                <a:sym typeface="Open Sans"/>
              </a:defRPr>
            </a:lvl2pPr>
            <a:lvl3pPr indent="-298450" lvl="2" marL="1371600" marR="0" algn="l">
              <a:lnSpc>
                <a:spcPct val="90000"/>
              </a:lnSpc>
              <a:spcBef>
                <a:spcPts val="400"/>
              </a:spcBef>
              <a:spcAft>
                <a:spcPts val="0"/>
              </a:spcAft>
              <a:buClr>
                <a:schemeClr val="dk1"/>
              </a:buClr>
              <a:buSzPts val="1100"/>
              <a:buFont typeface="Arial"/>
              <a:buChar char="•"/>
              <a:defRPr b="0" i="0" sz="1500" u="none" cap="none" strike="noStrike">
                <a:solidFill>
                  <a:schemeClr val="dk1"/>
                </a:solidFill>
                <a:latin typeface="Open Sans"/>
                <a:ea typeface="Open Sans"/>
                <a:cs typeface="Open Sans"/>
                <a:sym typeface="Open Sans"/>
              </a:defRPr>
            </a:lvl3pPr>
            <a:lvl4pPr indent="-317500" lvl="3" marL="18288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Open Sans"/>
                <a:ea typeface="Open Sans"/>
                <a:cs typeface="Open Sans"/>
                <a:sym typeface="Open Sans"/>
              </a:defRPr>
            </a:lvl4pPr>
            <a:lvl5pPr indent="-317500" lvl="4" marL="22860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Open Sans"/>
                <a:ea typeface="Open Sans"/>
                <a:cs typeface="Open Sans"/>
                <a:sym typeface="Open Sans"/>
              </a:defRPr>
            </a:lvl5pPr>
            <a:lvl6pPr indent="-292100" lvl="5" marL="27432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6pPr>
            <a:lvl7pPr indent="-292100" lvl="6" marL="32004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7pPr>
            <a:lvl8pPr indent="-292100" lvl="7" marL="36576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8pPr>
            <a:lvl9pPr indent="-292100" lvl="8" marL="41148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9pPr>
          </a:lstStyle>
          <a:p/>
        </p:txBody>
      </p:sp>
      <p:sp>
        <p:nvSpPr>
          <p:cNvPr id="195" name="Google Shape;195;p48"/>
          <p:cNvSpPr txBox="1"/>
          <p:nvPr>
            <p:ph idx="6" type="body"/>
          </p:nvPr>
        </p:nvSpPr>
        <p:spPr>
          <a:xfrm>
            <a:off x="5478304" y="3557582"/>
            <a:ext cx="1898700" cy="4059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100"/>
              <a:buFont typeface="Arial"/>
              <a:buNone/>
              <a:defRPr b="1" i="0" sz="1500" u="none" cap="none" strike="noStrike">
                <a:solidFill>
                  <a:schemeClr val="dk1"/>
                </a:solidFill>
                <a:latin typeface="Gill Sans"/>
                <a:ea typeface="Gill Sans"/>
                <a:cs typeface="Gill Sans"/>
                <a:sym typeface="Gill Sans"/>
              </a:defRPr>
            </a:lvl1pPr>
            <a:lvl2pPr indent="-317500" lvl="1" marL="9144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2pPr>
            <a:lvl3pPr indent="-317500" lvl="2" marL="13716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3pPr>
            <a:lvl4pPr indent="-317500" lvl="3" marL="18288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4pPr>
            <a:lvl5pPr indent="-317500" lvl="4" marL="2286000" marR="0" algn="l">
              <a:lnSpc>
                <a:spcPct val="90000"/>
              </a:lnSpc>
              <a:spcBef>
                <a:spcPts val="400"/>
              </a:spcBef>
              <a:spcAft>
                <a:spcPts val="0"/>
              </a:spcAft>
              <a:buClr>
                <a:srgbClr val="FE2635"/>
              </a:buClr>
              <a:buSzPts val="1400"/>
              <a:buFont typeface="Arial"/>
              <a:buChar char="•"/>
              <a:defRPr b="1" i="0" sz="1800" u="none" cap="none" strike="noStrike">
                <a:solidFill>
                  <a:srgbClr val="FE2635"/>
                </a:solidFill>
                <a:latin typeface="Open Sans"/>
                <a:ea typeface="Open Sans"/>
                <a:cs typeface="Open Sans"/>
                <a:sym typeface="Open Sans"/>
              </a:defRPr>
            </a:lvl5pPr>
            <a:lvl6pPr indent="-292100" lvl="5" marL="27432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6pPr>
            <a:lvl7pPr indent="-292100" lvl="6" marL="32004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7pPr>
            <a:lvl8pPr indent="-292100" lvl="7" marL="36576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8pPr>
            <a:lvl9pPr indent="-292100" lvl="8" marL="4114800" marR="0" algn="l">
              <a:lnSpc>
                <a:spcPct val="90000"/>
              </a:lnSpc>
              <a:spcBef>
                <a:spcPts val="400"/>
              </a:spcBef>
              <a:spcAft>
                <a:spcPts val="0"/>
              </a:spcAft>
              <a:buClr>
                <a:schemeClr val="dk1"/>
              </a:buClr>
              <a:buSzPts val="1000"/>
              <a:buFont typeface="Arial"/>
              <a:buChar char="•"/>
              <a:defRPr b="0" i="0" sz="1400" u="none" cap="none" strike="noStrike">
                <a:solidFill>
                  <a:schemeClr val="dk1"/>
                </a:solidFill>
                <a:latin typeface="Calibri"/>
                <a:ea typeface="Calibri"/>
                <a:cs typeface="Calibri"/>
                <a:sym typeface="Calibri"/>
              </a:defRPr>
            </a:lvl9pPr>
          </a:lstStyle>
          <a:p/>
        </p:txBody>
      </p:sp>
      <p:sp>
        <p:nvSpPr>
          <p:cNvPr id="196" name="Google Shape;196;p4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p:bg>
      <p:bgPr>
        <a:solidFill>
          <a:schemeClr val="lt1"/>
        </a:solidFill>
      </p:bgPr>
    </p:bg>
    <p:spTree>
      <p:nvGrpSpPr>
        <p:cNvPr id="197" name="Shape 197"/>
        <p:cNvGrpSpPr/>
        <p:nvPr/>
      </p:nvGrpSpPr>
      <p:grpSpPr>
        <a:xfrm>
          <a:off x="0" y="0"/>
          <a:ext cx="0" cy="0"/>
          <a:chOff x="0" y="0"/>
          <a:chExt cx="0" cy="0"/>
        </a:xfrm>
      </p:grpSpPr>
      <p:sp>
        <p:nvSpPr>
          <p:cNvPr id="198" name="Google Shape;198;p49"/>
          <p:cNvSpPr txBox="1"/>
          <p:nvPr>
            <p:ph idx="1" type="body"/>
          </p:nvPr>
        </p:nvSpPr>
        <p:spPr>
          <a:xfrm>
            <a:off x="311700" y="847675"/>
            <a:ext cx="8520600" cy="3956400"/>
          </a:xfrm>
          <a:prstGeom prst="rect">
            <a:avLst/>
          </a:prstGeom>
          <a:noFill/>
          <a:ln>
            <a:noFill/>
          </a:ln>
        </p:spPr>
        <p:txBody>
          <a:bodyPr anchorCtr="0" anchor="t" bIns="68575" lIns="68575" spcFirstLastPara="1" rIns="68575" wrap="square" tIns="68575">
            <a:noAutofit/>
          </a:bodyPr>
          <a:lstStyle>
            <a:lvl1pPr indent="-228600" lvl="0" marL="457200" marR="0" algn="l">
              <a:lnSpc>
                <a:spcPct val="115000"/>
              </a:lnSpc>
              <a:spcBef>
                <a:spcPts val="0"/>
              </a:spcBef>
              <a:spcAft>
                <a:spcPts val="0"/>
              </a:spcAft>
              <a:buClr>
                <a:schemeClr val="dk2"/>
              </a:buClr>
              <a:buSzPts val="11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1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1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1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1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1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1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1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199" name="Google Shape;199;p49"/>
          <p:cNvSpPr txBox="1"/>
          <p:nvPr>
            <p:ph idx="12" type="sldNum"/>
          </p:nvPr>
        </p:nvSpPr>
        <p:spPr>
          <a:xfrm>
            <a:off x="8438108" y="4769350"/>
            <a:ext cx="548700" cy="393600"/>
          </a:xfrm>
          <a:prstGeom prst="rect">
            <a:avLst/>
          </a:prstGeom>
          <a:noFill/>
          <a:ln>
            <a:noFill/>
          </a:ln>
        </p:spPr>
        <p:txBody>
          <a:bodyPr anchorCtr="0" anchor="ctr" bIns="68575" lIns="68575" spcFirstLastPara="1" rIns="68575" wrap="square" tIns="68575">
            <a:noAutofit/>
          </a:bodyPr>
          <a:lstStyle>
            <a:lvl1pPr indent="0" lvl="0"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00" name="Google Shape;200;p4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1" name="Shape 201"/>
        <p:cNvGrpSpPr/>
        <p:nvPr/>
      </p:nvGrpSpPr>
      <p:grpSpPr>
        <a:xfrm>
          <a:off x="0" y="0"/>
          <a:ext cx="0" cy="0"/>
          <a:chOff x="0" y="0"/>
          <a:chExt cx="0" cy="0"/>
        </a:xfrm>
      </p:grpSpPr>
      <p:sp>
        <p:nvSpPr>
          <p:cNvPr id="202" name="Google Shape;202;p5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5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4" name="Google Shape;204;p5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5" name="Google Shape;205;p5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6" name="Google Shape;206;p5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7" name="Shape 207"/>
        <p:cNvGrpSpPr/>
        <p:nvPr/>
      </p:nvGrpSpPr>
      <p:grpSpPr>
        <a:xfrm>
          <a:off x="0" y="0"/>
          <a:ext cx="0" cy="0"/>
          <a:chOff x="0" y="0"/>
          <a:chExt cx="0" cy="0"/>
        </a:xfrm>
      </p:grpSpPr>
      <p:sp>
        <p:nvSpPr>
          <p:cNvPr id="208" name="Google Shape;208;p5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9" name="Google Shape;209;p5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10" name="Google Shape;210;p5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11" name="Google Shape;211;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12" name="Google Shape;212;p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13" name="Google Shape;213;p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Dk Blue 1">
    <p:spTree>
      <p:nvGrpSpPr>
        <p:cNvPr id="32" name="Shape 32"/>
        <p:cNvGrpSpPr/>
        <p:nvPr/>
      </p:nvGrpSpPr>
      <p:grpSpPr>
        <a:xfrm>
          <a:off x="0" y="0"/>
          <a:ext cx="0" cy="0"/>
          <a:chOff x="0" y="0"/>
          <a:chExt cx="0" cy="0"/>
        </a:xfrm>
      </p:grpSpPr>
      <p:sp>
        <p:nvSpPr>
          <p:cNvPr id="33" name="Google Shape;33;g268eb1b49be_1_356"/>
          <p:cNvSpPr/>
          <p:nvPr/>
        </p:nvSpPr>
        <p:spPr>
          <a:xfrm>
            <a:off x="317575" y="0"/>
            <a:ext cx="8826600" cy="48372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g268eb1b49be_1_356"/>
          <p:cNvSpPr txBox="1"/>
          <p:nvPr>
            <p:ph type="title"/>
          </p:nvPr>
        </p:nvSpPr>
        <p:spPr>
          <a:xfrm>
            <a:off x="762000" y="800099"/>
            <a:ext cx="7933800" cy="971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5" name="Google Shape;35;g268eb1b49be_1_356"/>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 name="Google Shape;36;g268eb1b49be_1_356">
            <a:hlinkClick r:id="rId2"/>
          </p:cNvPr>
          <p:cNvPicPr preferRelativeResize="0"/>
          <p:nvPr/>
        </p:nvPicPr>
        <p:blipFill rotWithShape="1">
          <a:blip r:embed="rId3">
            <a:alphaModFix/>
          </a:blip>
          <a:srcRect b="0" l="0" r="0" t="0"/>
          <a:stretch/>
        </p:blipFill>
        <p:spPr>
          <a:xfrm>
            <a:off x="228600" y="4832593"/>
            <a:ext cx="278916" cy="278916"/>
          </a:xfrm>
          <a:prstGeom prst="rect">
            <a:avLst/>
          </a:prstGeom>
          <a:noFill/>
          <a:ln>
            <a:noFill/>
          </a:ln>
        </p:spPr>
      </p:pic>
      <p:sp>
        <p:nvSpPr>
          <p:cNvPr id="37" name="Google Shape;37;g268eb1b49be_1_356"/>
          <p:cNvSpPr txBox="1"/>
          <p:nvPr/>
        </p:nvSpPr>
        <p:spPr>
          <a:xfrm>
            <a:off x="522146" y="4772984"/>
            <a:ext cx="3976800" cy="4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NATIONAL WEATHER SERVICE</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g268eb1b49be_1_356"/>
          <p:cNvSpPr txBox="1"/>
          <p:nvPr/>
        </p:nvSpPr>
        <p:spPr>
          <a:xfrm>
            <a:off x="1447800" y="487926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B4596"/>
              </a:buClr>
              <a:buSzPts val="1000"/>
              <a:buFont typeface="Arial Narrow"/>
              <a:buNone/>
            </a:pPr>
            <a:r>
              <a:rPr b="1" i="0" lang="en" sz="1300" u="none" cap="none" strike="noStrike">
                <a:solidFill>
                  <a:srgbClr val="0B4596"/>
                </a:solidFill>
                <a:latin typeface="Arial Narrow"/>
                <a:ea typeface="Arial Narrow"/>
                <a:cs typeface="Arial Narrow"/>
                <a:sym typeface="Arial Narrow"/>
              </a:rPr>
              <a:t>Building a Weather-Ready Nation  //  </a:t>
            </a:r>
            <a:fld id="{00000000-1234-1234-1234-123412341234}" type="slidenum">
              <a:rPr b="1" i="0" lang="en" sz="1300" u="none" cap="none" strike="noStrike">
                <a:solidFill>
                  <a:srgbClr val="0B4596"/>
                </a:solidFill>
                <a:latin typeface="Arial Narrow"/>
                <a:ea typeface="Arial Narrow"/>
                <a:cs typeface="Arial Narrow"/>
                <a:sym typeface="Arial Narrow"/>
              </a:rPr>
              <a:t>‹#›</a:t>
            </a:fld>
            <a:endParaRPr b="1" i="0" sz="1300" u="none" cap="none" strike="noStrike">
              <a:solidFill>
                <a:srgbClr val="0B4596"/>
              </a:solidFill>
              <a:latin typeface="Arial Narrow"/>
              <a:ea typeface="Arial Narrow"/>
              <a:cs typeface="Arial Narrow"/>
              <a:sym typeface="Arial Narrow"/>
            </a:endParaRPr>
          </a:p>
        </p:txBody>
      </p:sp>
      <p:sp>
        <p:nvSpPr>
          <p:cNvPr id="39" name="Google Shape;39;g268eb1b49be_1_35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 name="Shape 40"/>
        <p:cNvGrpSpPr/>
        <p:nvPr/>
      </p:nvGrpSpPr>
      <p:grpSpPr>
        <a:xfrm>
          <a:off x="0" y="0"/>
          <a:ext cx="0" cy="0"/>
          <a:chOff x="0" y="0"/>
          <a:chExt cx="0" cy="0"/>
        </a:xfrm>
      </p:grpSpPr>
      <p:sp>
        <p:nvSpPr>
          <p:cNvPr id="41" name="Google Shape;41;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2" name="Google Shape;42;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2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6" name="Google Shape;4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7" name="Shape 47"/>
        <p:cNvGrpSpPr/>
        <p:nvPr/>
      </p:nvGrpSpPr>
      <p:grpSpPr>
        <a:xfrm>
          <a:off x="0" y="0"/>
          <a:ext cx="0" cy="0"/>
          <a:chOff x="0" y="0"/>
          <a:chExt cx="0" cy="0"/>
        </a:xfrm>
      </p:grpSpPr>
      <p:sp>
        <p:nvSpPr>
          <p:cNvPr id="48" name="Google Shape;48;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9" name="Google Shape;49;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 name="Shape 51"/>
        <p:cNvGrpSpPr/>
        <p:nvPr/>
      </p:nvGrpSpPr>
      <p:grpSpPr>
        <a:xfrm>
          <a:off x="0" y="0"/>
          <a:ext cx="0" cy="0"/>
          <a:chOff x="0" y="0"/>
          <a:chExt cx="0" cy="0"/>
        </a:xfrm>
      </p:grpSpPr>
      <p:sp>
        <p:nvSpPr>
          <p:cNvPr id="52" name="Google Shape;52;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 name="Google Shape;53;p2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4" name="Google Shape;54;p2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5" name="Google Shape;5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image" Target="../media/image3.png"/><Relationship Id="rId2" Type="http://schemas.openxmlformats.org/officeDocument/2006/relationships/hyperlink" Target="https://www.commerce.gov/" TargetMode="External"/><Relationship Id="rId3"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25" Type="http://schemas.openxmlformats.org/officeDocument/2006/relationships/theme" Target="../theme/theme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pic>
        <p:nvPicPr>
          <p:cNvPr id="85" name="Google Shape;85;p18"/>
          <p:cNvPicPr preferRelativeResize="0"/>
          <p:nvPr/>
        </p:nvPicPr>
        <p:blipFill rotWithShape="1">
          <a:blip r:embed="rId1">
            <a:alphaModFix/>
          </a:blip>
          <a:srcRect b="0" l="0" r="0" t="0"/>
          <a:stretch/>
        </p:blipFill>
        <p:spPr>
          <a:xfrm>
            <a:off x="-20712" y="0"/>
            <a:ext cx="356299" cy="5143500"/>
          </a:xfrm>
          <a:prstGeom prst="rect">
            <a:avLst/>
          </a:prstGeom>
          <a:noFill/>
          <a:ln>
            <a:noFill/>
          </a:ln>
        </p:spPr>
      </p:pic>
      <p:sp>
        <p:nvSpPr>
          <p:cNvPr id="86" name="Google Shape;86;p18"/>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8"/>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p18"/>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4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indent="-381000" lvl="2" marL="13716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indent="-355600" lvl="3" marL="18288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indent="-342900" lvl="4" marL="22860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9" name="Google Shape;89;p18">
            <a:hlinkClick r:id="rId2"/>
          </p:cNvPr>
          <p:cNvPicPr preferRelativeResize="0"/>
          <p:nvPr/>
        </p:nvPicPr>
        <p:blipFill rotWithShape="1">
          <a:blip r:embed="rId3">
            <a:alphaModFix/>
          </a:blip>
          <a:srcRect b="0" l="0" r="0" t="0"/>
          <a:stretch/>
        </p:blipFill>
        <p:spPr>
          <a:xfrm>
            <a:off x="228600" y="4832593"/>
            <a:ext cx="278916" cy="278916"/>
          </a:xfrm>
          <a:prstGeom prst="rect">
            <a:avLst/>
          </a:prstGeom>
          <a:noFill/>
          <a:ln>
            <a:noFill/>
          </a:ln>
        </p:spPr>
      </p:pic>
      <p:sp>
        <p:nvSpPr>
          <p:cNvPr id="90" name="Google Shape;90;p18"/>
          <p:cNvSpPr txBox="1"/>
          <p:nvPr/>
        </p:nvSpPr>
        <p:spPr>
          <a:xfrm>
            <a:off x="1447800" y="487926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B4596"/>
              </a:buClr>
              <a:buSzPts val="1000"/>
              <a:buFont typeface="Arial Narrow"/>
              <a:buNone/>
            </a:pPr>
            <a:r>
              <a:rPr b="1" i="0" lang="en" sz="1300" u="none" cap="none" strike="noStrike">
                <a:solidFill>
                  <a:srgbClr val="0B4596"/>
                </a:solidFill>
                <a:latin typeface="Arial Narrow"/>
                <a:ea typeface="Arial Narrow"/>
                <a:cs typeface="Arial Narrow"/>
                <a:sym typeface="Arial Narrow"/>
              </a:rPr>
              <a:t>Building a Weather-Ready Nation  //  </a:t>
            </a:r>
            <a:fld id="{00000000-1234-1234-1234-123412341234}" type="slidenum">
              <a:rPr b="1" i="0" lang="en" sz="1300" u="none" cap="none" strike="noStrike">
                <a:solidFill>
                  <a:srgbClr val="0B4596"/>
                </a:solidFill>
                <a:latin typeface="Arial Narrow"/>
                <a:ea typeface="Arial Narrow"/>
                <a:cs typeface="Arial Narrow"/>
                <a:sym typeface="Arial Narrow"/>
              </a:rPr>
              <a:t>‹#›</a:t>
            </a:fld>
            <a:endParaRPr b="1" i="0" sz="1300" u="none" cap="none" strike="noStrike">
              <a:solidFill>
                <a:srgbClr val="0B4596"/>
              </a:solidFill>
              <a:latin typeface="Arial Narrow"/>
              <a:ea typeface="Arial Narrow"/>
              <a:cs typeface="Arial Narrow"/>
              <a:sym typeface="Arial Narrow"/>
            </a:endParaRPr>
          </a:p>
        </p:txBody>
      </p:sp>
      <p:sp>
        <p:nvSpPr>
          <p:cNvPr id="91" name="Google Shape;91;p18"/>
          <p:cNvSpPr txBox="1"/>
          <p:nvPr/>
        </p:nvSpPr>
        <p:spPr>
          <a:xfrm>
            <a:off x="522146" y="4772984"/>
            <a:ext cx="3976800" cy="4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NATIONAL WEATHER SERVICE</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25.png"/><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c7d1145b41_0_63"/>
          <p:cNvSpPr txBox="1"/>
          <p:nvPr>
            <p:ph idx="1" type="body"/>
          </p:nvPr>
        </p:nvSpPr>
        <p:spPr>
          <a:xfrm>
            <a:off x="2237100" y="58400"/>
            <a:ext cx="6906900" cy="744000"/>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Clr>
                <a:srgbClr val="000000"/>
              </a:buClr>
              <a:buSzPts val="4070"/>
              <a:buFont typeface="Arial"/>
              <a:buNone/>
            </a:pPr>
            <a:r>
              <a:rPr lang="en" sz="2216">
                <a:solidFill>
                  <a:srgbClr val="FFFFB0"/>
                </a:solidFill>
              </a:rPr>
              <a:t>Update of the AQM operational forecast systems for the National Air Quality Forecasting Capability</a:t>
            </a:r>
            <a:endParaRPr sz="2216">
              <a:solidFill>
                <a:srgbClr val="FFFFB0"/>
              </a:solidFill>
            </a:endParaRPr>
          </a:p>
        </p:txBody>
      </p:sp>
      <p:sp>
        <p:nvSpPr>
          <p:cNvPr id="219" name="Google Shape;219;g2c7d1145b41_0_63"/>
          <p:cNvSpPr txBox="1"/>
          <p:nvPr>
            <p:ph idx="3" type="body"/>
          </p:nvPr>
        </p:nvSpPr>
        <p:spPr>
          <a:xfrm>
            <a:off x="2200425" y="802400"/>
            <a:ext cx="3325800" cy="2254500"/>
          </a:xfrm>
          <a:prstGeom prst="rect">
            <a:avLst/>
          </a:prstGeom>
          <a:noFill/>
          <a:ln>
            <a:noFill/>
          </a:ln>
        </p:spPr>
        <p:txBody>
          <a:bodyPr anchorCtr="0" anchor="t" bIns="0" lIns="0" spcFirstLastPara="1" rIns="0" wrap="square" tIns="0">
            <a:normAutofit fontScale="77500" lnSpcReduction="10000"/>
          </a:bodyPr>
          <a:lstStyle/>
          <a:p>
            <a:pPr indent="0" lvl="0" marL="0" rtl="0" algn="l">
              <a:lnSpc>
                <a:spcPct val="115000"/>
              </a:lnSpc>
              <a:spcBef>
                <a:spcPts val="0"/>
              </a:spcBef>
              <a:spcAft>
                <a:spcPts val="0"/>
              </a:spcAft>
              <a:buSzPct val="140000"/>
              <a:buNone/>
            </a:pPr>
            <a:r>
              <a:rPr b="1" lang="en" sz="2000">
                <a:solidFill>
                  <a:schemeClr val="lt2"/>
                </a:solidFill>
                <a:latin typeface="Calibri"/>
                <a:ea typeface="Calibri"/>
                <a:cs typeface="Calibri"/>
                <a:sym typeface="Calibri"/>
              </a:rPr>
              <a:t>Jianping Huang (</a:t>
            </a:r>
            <a:r>
              <a:rPr b="1" lang="en" sz="1800">
                <a:solidFill>
                  <a:schemeClr val="lt2"/>
                </a:solidFill>
                <a:latin typeface="Calibri"/>
                <a:ea typeface="Calibri"/>
                <a:cs typeface="Calibri"/>
                <a:sym typeface="Calibri"/>
              </a:rPr>
              <a:t>NOAA/NWS/NCEP/EMC) </a:t>
            </a:r>
            <a:endParaRPr b="1" sz="1800">
              <a:solidFill>
                <a:schemeClr val="lt2"/>
              </a:solidFill>
              <a:latin typeface="Calibri"/>
              <a:ea typeface="Calibri"/>
              <a:cs typeface="Calibri"/>
              <a:sym typeface="Calibri"/>
            </a:endParaRPr>
          </a:p>
          <a:p>
            <a:pPr indent="0" lvl="0" marL="0" rtl="0" algn="l">
              <a:lnSpc>
                <a:spcPct val="115000"/>
              </a:lnSpc>
              <a:spcBef>
                <a:spcPts val="0"/>
              </a:spcBef>
              <a:spcAft>
                <a:spcPts val="0"/>
              </a:spcAft>
              <a:buSzPct val="85814"/>
              <a:buNone/>
            </a:pPr>
            <a:r>
              <a:t/>
            </a:r>
            <a:endParaRPr b="1" sz="1281">
              <a:solidFill>
                <a:schemeClr val="lt1"/>
              </a:solidFill>
              <a:latin typeface="Arial"/>
              <a:ea typeface="Arial"/>
              <a:cs typeface="Arial"/>
              <a:sym typeface="Arial"/>
            </a:endParaRPr>
          </a:p>
          <a:p>
            <a:pPr indent="0" lvl="0" marL="0" rtl="0" algn="l">
              <a:lnSpc>
                <a:spcPct val="115000"/>
              </a:lnSpc>
              <a:spcBef>
                <a:spcPts val="0"/>
              </a:spcBef>
              <a:spcAft>
                <a:spcPts val="0"/>
              </a:spcAft>
              <a:buSzPct val="78520"/>
              <a:buNone/>
            </a:pPr>
            <a:r>
              <a:rPr lang="en" sz="1400">
                <a:solidFill>
                  <a:schemeClr val="lt1"/>
                </a:solidFill>
                <a:latin typeface="Arial"/>
                <a:ea typeface="Arial"/>
                <a:cs typeface="Arial"/>
                <a:sym typeface="Arial"/>
              </a:rPr>
              <a:t>Fanglin Yang, Jeffrey McQueen, Cory Martin, Raffaele Montuoro (NWS/NCEP/EMC), Kai Wang, Ho-Chun Huang, Brian Curtis, Anna Smoot</a:t>
            </a:r>
            <a:endParaRPr sz="1400">
              <a:solidFill>
                <a:schemeClr val="lt1"/>
              </a:solidFill>
              <a:latin typeface="Arial"/>
              <a:ea typeface="Arial"/>
              <a:cs typeface="Arial"/>
              <a:sym typeface="Arial"/>
            </a:endParaRPr>
          </a:p>
          <a:p>
            <a:pPr indent="0" lvl="0" marL="0" rtl="0" algn="l">
              <a:lnSpc>
                <a:spcPct val="115000"/>
              </a:lnSpc>
              <a:spcBef>
                <a:spcPts val="0"/>
              </a:spcBef>
              <a:spcAft>
                <a:spcPts val="0"/>
              </a:spcAft>
              <a:buSzPct val="78520"/>
              <a:buNone/>
            </a:pPr>
            <a:r>
              <a:rPr lang="en" sz="1400">
                <a:solidFill>
                  <a:schemeClr val="lt1"/>
                </a:solidFill>
                <a:latin typeface="Arial"/>
                <a:ea typeface="Arial"/>
                <a:cs typeface="Arial"/>
                <a:sym typeface="Arial"/>
              </a:rPr>
              <a:t>Hyundeok Choi, Haixia Liu  (EMC, Lynker), </a:t>
            </a:r>
            <a:endParaRPr sz="1400">
              <a:solidFill>
                <a:schemeClr val="lt1"/>
              </a:solidFill>
              <a:latin typeface="Arial"/>
              <a:ea typeface="Arial"/>
              <a:cs typeface="Arial"/>
              <a:sym typeface="Arial"/>
            </a:endParaRPr>
          </a:p>
          <a:p>
            <a:pPr indent="0" lvl="0" marL="0" rtl="0" algn="l">
              <a:lnSpc>
                <a:spcPct val="115000"/>
              </a:lnSpc>
              <a:spcBef>
                <a:spcPts val="0"/>
              </a:spcBef>
              <a:spcAft>
                <a:spcPts val="0"/>
              </a:spcAft>
              <a:buSzPct val="78520"/>
              <a:buNone/>
            </a:pPr>
            <a:r>
              <a:rPr lang="en" sz="1400">
                <a:solidFill>
                  <a:schemeClr val="lt1"/>
                </a:solidFill>
                <a:latin typeface="Arial"/>
                <a:ea typeface="Arial"/>
                <a:cs typeface="Arial"/>
                <a:sym typeface="Arial"/>
              </a:rPr>
              <a:t>Barry Baker (OAR/ARL), Youhua Tang, Patrick Campbell(ARL, GMU). Daniel Tong (GMU)</a:t>
            </a:r>
            <a:endParaRPr sz="1400">
              <a:solidFill>
                <a:schemeClr val="lt1"/>
              </a:solidFill>
              <a:latin typeface="Arial"/>
              <a:ea typeface="Arial"/>
              <a:cs typeface="Arial"/>
              <a:sym typeface="Arial"/>
            </a:endParaRPr>
          </a:p>
          <a:p>
            <a:pPr indent="0" lvl="0" marL="0" rtl="0" algn="l">
              <a:lnSpc>
                <a:spcPct val="115000"/>
              </a:lnSpc>
              <a:spcBef>
                <a:spcPts val="0"/>
              </a:spcBef>
              <a:spcAft>
                <a:spcPts val="0"/>
              </a:spcAft>
              <a:buSzPct val="78520"/>
              <a:buNone/>
            </a:pPr>
            <a:r>
              <a:rPr lang="en" sz="1400">
                <a:solidFill>
                  <a:schemeClr val="lt1"/>
                </a:solidFill>
                <a:latin typeface="Arial"/>
                <a:ea typeface="Arial"/>
                <a:cs typeface="Arial"/>
                <a:sym typeface="Arial"/>
              </a:rPr>
              <a:t>Georg Grell (OAR/GSL)</a:t>
            </a:r>
            <a:endParaRPr sz="1400">
              <a:solidFill>
                <a:schemeClr val="lt1"/>
              </a:solidFill>
              <a:latin typeface="Arial"/>
              <a:ea typeface="Arial"/>
              <a:cs typeface="Arial"/>
              <a:sym typeface="Arial"/>
            </a:endParaRPr>
          </a:p>
          <a:p>
            <a:pPr indent="0" lvl="0" marL="0" rtl="0" algn="l">
              <a:lnSpc>
                <a:spcPct val="115000"/>
              </a:lnSpc>
              <a:spcBef>
                <a:spcPts val="0"/>
              </a:spcBef>
              <a:spcAft>
                <a:spcPts val="0"/>
              </a:spcAft>
              <a:buSzPct val="78520"/>
              <a:buNone/>
            </a:pPr>
            <a:r>
              <a:rPr lang="en" sz="1400">
                <a:solidFill>
                  <a:schemeClr val="lt1"/>
                </a:solidFill>
                <a:latin typeface="Arial"/>
                <a:ea typeface="Arial"/>
                <a:cs typeface="Arial"/>
                <a:sym typeface="Arial"/>
              </a:rPr>
              <a:t>Hongli Wang, Ruifang Li (GSL, CIRES)</a:t>
            </a:r>
            <a:endParaRPr sz="1400">
              <a:solidFill>
                <a:schemeClr val="lt1"/>
              </a:solidFill>
              <a:latin typeface="Arial"/>
              <a:ea typeface="Arial"/>
              <a:cs typeface="Arial"/>
              <a:sym typeface="Arial"/>
            </a:endParaRPr>
          </a:p>
          <a:p>
            <a:pPr indent="0" lvl="0" marL="0" rtl="0" algn="l">
              <a:lnSpc>
                <a:spcPct val="115000"/>
              </a:lnSpc>
              <a:spcBef>
                <a:spcPts val="0"/>
              </a:spcBef>
              <a:spcAft>
                <a:spcPts val="0"/>
              </a:spcAft>
              <a:buSzPct val="199999"/>
              <a:buNone/>
            </a:pPr>
            <a:r>
              <a:t/>
            </a:r>
            <a:endParaRPr sz="1400">
              <a:solidFill>
                <a:schemeClr val="lt2"/>
              </a:solidFill>
              <a:latin typeface="Calibri"/>
              <a:ea typeface="Calibri"/>
              <a:cs typeface="Calibri"/>
              <a:sym typeface="Calibri"/>
            </a:endParaRPr>
          </a:p>
          <a:p>
            <a:pPr indent="0" lvl="0" marL="0" rtl="0" algn="l">
              <a:lnSpc>
                <a:spcPct val="115000"/>
              </a:lnSpc>
              <a:spcBef>
                <a:spcPts val="0"/>
              </a:spcBef>
              <a:spcAft>
                <a:spcPts val="0"/>
              </a:spcAft>
              <a:buSzPct val="155470"/>
              <a:buNone/>
            </a:pPr>
            <a:r>
              <a:rPr lang="en" sz="1800">
                <a:solidFill>
                  <a:schemeClr val="lt2"/>
                </a:solidFill>
              </a:rPr>
              <a:t>2024 AQ Forecaster Focus Group Workshop</a:t>
            </a:r>
            <a:endParaRPr sz="1800">
              <a:solidFill>
                <a:schemeClr val="lt2"/>
              </a:solidFill>
            </a:endParaRPr>
          </a:p>
        </p:txBody>
      </p:sp>
      <p:pic>
        <p:nvPicPr>
          <p:cNvPr id="220" name="Google Shape;220;g2c7d1145b41_0_63"/>
          <p:cNvPicPr preferRelativeResize="0"/>
          <p:nvPr/>
        </p:nvPicPr>
        <p:blipFill rotWithShape="1">
          <a:blip r:embed="rId3">
            <a:alphaModFix/>
          </a:blip>
          <a:srcRect b="0" l="2580" r="-2576" t="0"/>
          <a:stretch/>
        </p:blipFill>
        <p:spPr>
          <a:xfrm>
            <a:off x="290150" y="3186975"/>
            <a:ext cx="9089136" cy="1956525"/>
          </a:xfrm>
          <a:prstGeom prst="rect">
            <a:avLst/>
          </a:prstGeom>
          <a:noFill/>
          <a:ln>
            <a:noFill/>
          </a:ln>
        </p:spPr>
      </p:pic>
      <p:sp>
        <p:nvSpPr>
          <p:cNvPr id="221" name="Google Shape;221;g2c7d1145b41_0_63"/>
          <p:cNvSpPr txBox="1"/>
          <p:nvPr>
            <p:ph idx="3" type="body"/>
          </p:nvPr>
        </p:nvSpPr>
        <p:spPr>
          <a:xfrm>
            <a:off x="5713550" y="1245775"/>
            <a:ext cx="3401100" cy="1765200"/>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Clr>
                <a:schemeClr val="dk1"/>
              </a:buClr>
              <a:buSzPts val="1099"/>
              <a:buFont typeface="Arial"/>
              <a:buNone/>
            </a:pPr>
            <a:r>
              <a:rPr lang="en" sz="1050">
                <a:solidFill>
                  <a:schemeClr val="lt1"/>
                </a:solidFill>
                <a:latin typeface="Arial"/>
                <a:ea typeface="Arial"/>
                <a:cs typeface="Arial"/>
                <a:sym typeface="Arial"/>
              </a:rPr>
              <a:t>James Wilczak (OAR/PSL)</a:t>
            </a:r>
            <a:endParaRPr sz="1050">
              <a:solidFill>
                <a:schemeClr val="lt1"/>
              </a:solidFill>
              <a:latin typeface="Arial"/>
              <a:ea typeface="Arial"/>
              <a:cs typeface="Arial"/>
              <a:sym typeface="Arial"/>
            </a:endParaRPr>
          </a:p>
          <a:p>
            <a:pPr indent="0" lvl="0" marL="0" rtl="0" algn="l">
              <a:lnSpc>
                <a:spcPct val="115000"/>
              </a:lnSpc>
              <a:spcBef>
                <a:spcPts val="0"/>
              </a:spcBef>
              <a:spcAft>
                <a:spcPts val="0"/>
              </a:spcAft>
              <a:buSzPts val="1099"/>
              <a:buNone/>
            </a:pPr>
            <a:r>
              <a:rPr lang="en" sz="1050">
                <a:solidFill>
                  <a:schemeClr val="lt1"/>
                </a:solidFill>
                <a:latin typeface="Arial"/>
                <a:ea typeface="Arial"/>
                <a:cs typeface="Arial"/>
                <a:sym typeface="Arial"/>
              </a:rPr>
              <a:t>Irina Djalalova, Dave Allured (PSL, CIRES)</a:t>
            </a:r>
            <a:endParaRPr sz="105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099"/>
              <a:buFont typeface="Arial"/>
              <a:buNone/>
            </a:pPr>
            <a:r>
              <a:rPr lang="en" sz="1050">
                <a:solidFill>
                  <a:schemeClr val="lt1"/>
                </a:solidFill>
                <a:latin typeface="Arial"/>
                <a:ea typeface="Arial"/>
                <a:cs typeface="Arial"/>
                <a:sym typeface="Arial"/>
              </a:rPr>
              <a:t>Shobha Kondragunta (NESDIS/STAR)</a:t>
            </a:r>
            <a:endParaRPr sz="105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099"/>
              <a:buFont typeface="Arial"/>
              <a:buNone/>
            </a:pPr>
            <a:r>
              <a:rPr lang="en" sz="1050">
                <a:solidFill>
                  <a:schemeClr val="lt1"/>
                </a:solidFill>
                <a:latin typeface="Arial"/>
                <a:ea typeface="Arial"/>
                <a:cs typeface="Arial"/>
                <a:sym typeface="Arial"/>
              </a:rPr>
              <a:t>Chuanyu Xu, Zigang Wei  (IMSG, NESDIS/STAR)</a:t>
            </a:r>
            <a:endParaRPr sz="105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099"/>
              <a:buFont typeface="Arial"/>
              <a:buNone/>
            </a:pPr>
            <a:r>
              <a:rPr lang="en" sz="1050">
                <a:solidFill>
                  <a:schemeClr val="lt1"/>
                </a:solidFill>
                <a:latin typeface="Arial"/>
                <a:ea typeface="Arial"/>
                <a:cs typeface="Arial"/>
                <a:sym typeface="Arial"/>
              </a:rPr>
              <a:t>Fangjun Li and Xiaoyang Zhang (SDSU)</a:t>
            </a:r>
            <a:endParaRPr sz="105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rgbClr val="FFFFFF"/>
                </a:solidFill>
                <a:latin typeface="Arial"/>
                <a:ea typeface="Arial"/>
                <a:cs typeface="Arial"/>
                <a:sym typeface="Arial"/>
              </a:rPr>
              <a:t>Jack Kain, Youngsun Jung (STI)</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800">
                <a:solidFill>
                  <a:schemeClr val="lt2"/>
                </a:solidFill>
              </a:rPr>
              <a:t>                         </a:t>
            </a:r>
            <a:r>
              <a:rPr lang="en" sz="1400">
                <a:solidFill>
                  <a:schemeClr val="lt2"/>
                </a:solidFill>
              </a:rPr>
              <a:t>                </a:t>
            </a:r>
            <a:endParaRPr sz="14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lt2"/>
                </a:solidFill>
              </a:rPr>
              <a:t>                College Park, MD,    October 10, 2024</a:t>
            </a:r>
            <a:endParaRPr sz="1400">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00d393eb7f_0_440"/>
          <p:cNvSpPr txBox="1"/>
          <p:nvPr/>
        </p:nvSpPr>
        <p:spPr>
          <a:xfrm>
            <a:off x="406575" y="127975"/>
            <a:ext cx="8113800" cy="71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AQMv7.0.8 Improves PM</a:t>
            </a:r>
            <a:r>
              <a:rPr b="1" baseline="-25000" i="0" lang="en" sz="2400" u="none" cap="none" strike="noStrike">
                <a:solidFill>
                  <a:schemeClr val="dk1"/>
                </a:solidFill>
                <a:latin typeface="Arial"/>
                <a:ea typeface="Arial"/>
                <a:cs typeface="Arial"/>
                <a:sym typeface="Arial"/>
              </a:rPr>
              <a:t>2.5</a:t>
            </a:r>
            <a:r>
              <a:rPr b="1" i="0" lang="en" sz="2400" u="none" cap="none" strike="noStrike">
                <a:solidFill>
                  <a:schemeClr val="dk1"/>
                </a:solidFill>
                <a:latin typeface="Arial"/>
                <a:ea typeface="Arial"/>
                <a:cs typeface="Arial"/>
                <a:sym typeface="Arial"/>
              </a:rPr>
              <a:t> Predictions in July 2024</a:t>
            </a:r>
            <a:endParaRPr b="1" i="0" sz="2400" u="none" cap="none" strike="noStrike">
              <a:solidFill>
                <a:schemeClr val="dk1"/>
              </a:solidFill>
              <a:latin typeface="Arial"/>
              <a:ea typeface="Arial"/>
              <a:cs typeface="Arial"/>
              <a:sym typeface="Arial"/>
            </a:endParaRPr>
          </a:p>
        </p:txBody>
      </p:sp>
      <p:pic>
        <p:nvPicPr>
          <p:cNvPr id="294" name="Google Shape;294;g300d393eb7f_0_440"/>
          <p:cNvPicPr preferRelativeResize="0"/>
          <p:nvPr/>
        </p:nvPicPr>
        <p:blipFill rotWithShape="1">
          <a:blip r:embed="rId3">
            <a:alphaModFix/>
          </a:blip>
          <a:srcRect b="0" l="0" r="0" t="0"/>
          <a:stretch/>
        </p:blipFill>
        <p:spPr>
          <a:xfrm>
            <a:off x="304800" y="583555"/>
            <a:ext cx="5212078" cy="2286000"/>
          </a:xfrm>
          <a:prstGeom prst="rect">
            <a:avLst/>
          </a:prstGeom>
          <a:noFill/>
          <a:ln>
            <a:noFill/>
          </a:ln>
        </p:spPr>
      </p:pic>
      <p:pic>
        <p:nvPicPr>
          <p:cNvPr id="295" name="Google Shape;295;g300d393eb7f_0_440"/>
          <p:cNvPicPr preferRelativeResize="0"/>
          <p:nvPr/>
        </p:nvPicPr>
        <p:blipFill rotWithShape="1">
          <a:blip r:embed="rId4">
            <a:alphaModFix/>
          </a:blip>
          <a:srcRect b="0" l="0" r="0" t="0"/>
          <a:stretch/>
        </p:blipFill>
        <p:spPr>
          <a:xfrm>
            <a:off x="3955500" y="2518084"/>
            <a:ext cx="5212078" cy="2285999"/>
          </a:xfrm>
          <a:prstGeom prst="rect">
            <a:avLst/>
          </a:prstGeom>
          <a:noFill/>
          <a:ln>
            <a:noFill/>
          </a:ln>
        </p:spPr>
      </p:pic>
      <p:sp>
        <p:nvSpPr>
          <p:cNvPr id="296" name="Google Shape;296;g300d393eb7f_0_440"/>
          <p:cNvSpPr/>
          <p:nvPr/>
        </p:nvSpPr>
        <p:spPr>
          <a:xfrm>
            <a:off x="6467200" y="2571750"/>
            <a:ext cx="1052400" cy="1173300"/>
          </a:xfrm>
          <a:prstGeom prst="ellipse">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7" name="Google Shape;297;g300d393eb7f_0_440"/>
          <p:cNvPicPr preferRelativeResize="0"/>
          <p:nvPr/>
        </p:nvPicPr>
        <p:blipFill rotWithShape="1">
          <a:blip r:embed="rId5">
            <a:alphaModFix/>
          </a:blip>
          <a:srcRect b="51458" l="8299" r="33414" t="0"/>
          <a:stretch/>
        </p:blipFill>
        <p:spPr>
          <a:xfrm>
            <a:off x="6224325" y="630975"/>
            <a:ext cx="2707200" cy="16692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300d393eb7f_0_448"/>
          <p:cNvSpPr txBox="1"/>
          <p:nvPr>
            <p:ph idx="1" type="subTitle"/>
          </p:nvPr>
        </p:nvSpPr>
        <p:spPr>
          <a:xfrm>
            <a:off x="359325" y="125275"/>
            <a:ext cx="81180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2800"/>
              <a:buNone/>
            </a:pPr>
            <a:r>
              <a:rPr b="1" lang="en" sz="2600"/>
              <a:t>Proposed Changes for AQM v8.0</a:t>
            </a:r>
            <a:endParaRPr b="1" sz="2600"/>
          </a:p>
        </p:txBody>
      </p:sp>
      <p:sp>
        <p:nvSpPr>
          <p:cNvPr id="303" name="Google Shape;303;g300d393eb7f_0_448"/>
          <p:cNvSpPr txBox="1"/>
          <p:nvPr/>
        </p:nvSpPr>
        <p:spPr>
          <a:xfrm>
            <a:off x="454000" y="613075"/>
            <a:ext cx="8616900" cy="38277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15000"/>
              </a:lnSpc>
              <a:spcBef>
                <a:spcPts val="1200"/>
              </a:spcBef>
              <a:spcAft>
                <a:spcPts val="0"/>
              </a:spcAft>
              <a:buClr>
                <a:srgbClr val="14191A"/>
              </a:buClr>
              <a:buSzPts val="1300"/>
              <a:buFont typeface="Arial"/>
              <a:buChar char="●"/>
            </a:pPr>
            <a:r>
              <a:rPr b="0" i="0" lang="en" sz="1700" u="none" cap="none" strike="noStrike">
                <a:solidFill>
                  <a:srgbClr val="0000FF"/>
                </a:solidFill>
                <a:latin typeface="Arial"/>
                <a:ea typeface="Arial"/>
                <a:cs typeface="Arial"/>
                <a:sym typeface="Arial"/>
              </a:rPr>
              <a:t>Increase model grid-spacing resolution from 13-km to 9-km</a:t>
            </a:r>
            <a:r>
              <a:rPr b="0" i="0" lang="en" sz="1700" u="none" cap="none" strike="noStrike">
                <a:solidFill>
                  <a:srgbClr val="14191A"/>
                </a:solidFill>
                <a:latin typeface="Arial"/>
                <a:ea typeface="Arial"/>
                <a:cs typeface="Arial"/>
                <a:sym typeface="Arial"/>
              </a:rPr>
              <a:t>.</a:t>
            </a:r>
            <a:endParaRPr b="0" i="0" sz="1700" u="none" cap="none" strike="noStrike">
              <a:solidFill>
                <a:srgbClr val="14191A"/>
              </a:solidFill>
              <a:latin typeface="Arial"/>
              <a:ea typeface="Arial"/>
              <a:cs typeface="Arial"/>
              <a:sym typeface="Arial"/>
            </a:endParaRPr>
          </a:p>
          <a:p>
            <a:pPr indent="-311150" lvl="0" marL="457200" marR="0" rtl="0" algn="l">
              <a:lnSpc>
                <a:spcPct val="115000"/>
              </a:lnSpc>
              <a:spcBef>
                <a:spcPts val="0"/>
              </a:spcBef>
              <a:spcAft>
                <a:spcPts val="0"/>
              </a:spcAft>
              <a:buClr>
                <a:srgbClr val="14191A"/>
              </a:buClr>
              <a:buSzPts val="1300"/>
              <a:buFont typeface="Arial"/>
              <a:buChar char="●"/>
            </a:pPr>
            <a:r>
              <a:rPr b="0" i="0" lang="en" sz="1700" u="none" cap="none" strike="noStrike">
                <a:solidFill>
                  <a:srgbClr val="14191A"/>
                </a:solidFill>
                <a:latin typeface="Arial"/>
                <a:ea typeface="Arial"/>
                <a:cs typeface="Arial"/>
                <a:sym typeface="Arial"/>
              </a:rPr>
              <a:t>Update the Finite-Volume Cubed-Sphere (FV3) dynamical core based UFS-Atmosphere model. </a:t>
            </a:r>
            <a:endParaRPr b="0" i="0" sz="1700" u="none" cap="none" strike="noStrike">
              <a:solidFill>
                <a:srgbClr val="14191A"/>
              </a:solidFill>
              <a:latin typeface="Arial"/>
              <a:ea typeface="Arial"/>
              <a:cs typeface="Arial"/>
              <a:sym typeface="Arial"/>
            </a:endParaRPr>
          </a:p>
          <a:p>
            <a:pPr indent="-311150" lvl="0" marL="457200" marR="0" rtl="0" algn="l">
              <a:lnSpc>
                <a:spcPct val="115000"/>
              </a:lnSpc>
              <a:spcBef>
                <a:spcPts val="0"/>
              </a:spcBef>
              <a:spcAft>
                <a:spcPts val="0"/>
              </a:spcAft>
              <a:buClr>
                <a:srgbClr val="14191A"/>
              </a:buClr>
              <a:buSzPts val="1300"/>
              <a:buFont typeface="Arial"/>
              <a:buChar char="●"/>
            </a:pPr>
            <a:r>
              <a:rPr b="0" i="0" lang="en" sz="1700" u="none" cap="none" strike="noStrike">
                <a:solidFill>
                  <a:srgbClr val="14191A"/>
                </a:solidFill>
                <a:latin typeface="Arial"/>
                <a:ea typeface="Arial"/>
                <a:cs typeface="Arial"/>
                <a:sym typeface="Arial"/>
              </a:rPr>
              <a:t>Upgrade the Common Community Physics Package (CCPP) to align with the version used in the Global Forecast System (GFS) v17.</a:t>
            </a:r>
            <a:endParaRPr b="0" i="0" sz="1700" u="none" cap="none" strike="noStrike">
              <a:solidFill>
                <a:srgbClr val="14191A"/>
              </a:solidFill>
              <a:latin typeface="Arial"/>
              <a:ea typeface="Arial"/>
              <a:cs typeface="Arial"/>
              <a:sym typeface="Arial"/>
            </a:endParaRPr>
          </a:p>
          <a:p>
            <a:pPr indent="-311150" lvl="0" marL="457200" marR="0" rtl="0" algn="l">
              <a:lnSpc>
                <a:spcPct val="115000"/>
              </a:lnSpc>
              <a:spcBef>
                <a:spcPts val="0"/>
              </a:spcBef>
              <a:spcAft>
                <a:spcPts val="0"/>
              </a:spcAft>
              <a:buClr>
                <a:srgbClr val="0000FF"/>
              </a:buClr>
              <a:buSzPts val="1300"/>
              <a:buFont typeface="Arial"/>
              <a:buChar char="●"/>
            </a:pPr>
            <a:r>
              <a:rPr b="0" i="0" lang="en" sz="1700" u="none" cap="none" strike="noStrike">
                <a:solidFill>
                  <a:srgbClr val="0000FF"/>
                </a:solidFill>
                <a:latin typeface="Arial"/>
                <a:ea typeface="Arial"/>
                <a:cs typeface="Arial"/>
                <a:sym typeface="Arial"/>
              </a:rPr>
              <a:t>Upgrade CMAQ from version 5.2.1 to version 5.4.</a:t>
            </a:r>
            <a:endParaRPr b="0" i="0" sz="1700" u="none" cap="none" strike="noStrike">
              <a:solidFill>
                <a:srgbClr val="0000FF"/>
              </a:solidFill>
              <a:latin typeface="Arial"/>
              <a:ea typeface="Arial"/>
              <a:cs typeface="Arial"/>
              <a:sym typeface="Arial"/>
            </a:endParaRPr>
          </a:p>
          <a:p>
            <a:pPr indent="-311150" lvl="0" marL="457200" marR="0" rtl="0" algn="l">
              <a:lnSpc>
                <a:spcPct val="115000"/>
              </a:lnSpc>
              <a:spcBef>
                <a:spcPts val="0"/>
              </a:spcBef>
              <a:spcAft>
                <a:spcPts val="0"/>
              </a:spcAft>
              <a:buClr>
                <a:srgbClr val="14191A"/>
              </a:buClr>
              <a:buSzPts val="1300"/>
              <a:buFont typeface="Arial"/>
              <a:buChar char="●"/>
            </a:pPr>
            <a:r>
              <a:rPr b="0" i="0" lang="en" sz="1700" u="none" cap="none" strike="noStrike">
                <a:solidFill>
                  <a:srgbClr val="0000FF"/>
                </a:solidFill>
                <a:latin typeface="Arial"/>
                <a:ea typeface="Arial"/>
                <a:cs typeface="Arial"/>
                <a:sym typeface="Arial"/>
              </a:rPr>
              <a:t>Update the National Emission Inventory (NEI) from 2016 to 2019</a:t>
            </a:r>
            <a:r>
              <a:rPr b="0" i="0" lang="en" sz="1700" u="none" cap="none" strike="noStrike">
                <a:solidFill>
                  <a:srgbClr val="14191A"/>
                </a:solidFill>
                <a:latin typeface="Arial"/>
                <a:ea typeface="Arial"/>
                <a:cs typeface="Arial"/>
                <a:sym typeface="Arial"/>
              </a:rPr>
              <a:t>.</a:t>
            </a:r>
            <a:endParaRPr b="0" i="0" sz="1700" u="none" cap="none" strike="noStrike">
              <a:solidFill>
                <a:srgbClr val="14191A"/>
              </a:solidFill>
              <a:latin typeface="Arial"/>
              <a:ea typeface="Arial"/>
              <a:cs typeface="Arial"/>
              <a:sym typeface="Arial"/>
            </a:endParaRPr>
          </a:p>
          <a:p>
            <a:pPr indent="-311150" lvl="0" marL="457200" marR="0" rtl="0" algn="l">
              <a:lnSpc>
                <a:spcPct val="115000"/>
              </a:lnSpc>
              <a:spcBef>
                <a:spcPts val="0"/>
              </a:spcBef>
              <a:spcAft>
                <a:spcPts val="0"/>
              </a:spcAft>
              <a:buClr>
                <a:srgbClr val="14191A"/>
              </a:buClr>
              <a:buSzPts val="1300"/>
              <a:buFont typeface="Arial"/>
              <a:buChar char="●"/>
            </a:pPr>
            <a:r>
              <a:rPr b="0" i="0" lang="en" sz="1700" u="none" cap="none" strike="noStrike">
                <a:solidFill>
                  <a:srgbClr val="14191A"/>
                </a:solidFill>
                <a:latin typeface="Arial"/>
                <a:ea typeface="Arial"/>
                <a:cs typeface="Arial"/>
                <a:sym typeface="Arial"/>
              </a:rPr>
              <a:t>Refine fire emission representations and activate Volatile Organic Compound (VOC) emissions from wildfires.</a:t>
            </a:r>
            <a:endParaRPr b="0" i="0" sz="1700" u="none" cap="none" strike="noStrike">
              <a:solidFill>
                <a:srgbClr val="14191A"/>
              </a:solidFill>
              <a:latin typeface="Arial"/>
              <a:ea typeface="Arial"/>
              <a:cs typeface="Arial"/>
              <a:sym typeface="Arial"/>
            </a:endParaRPr>
          </a:p>
          <a:p>
            <a:pPr indent="-311150" lvl="0" marL="457200" marR="0" rtl="0" algn="l">
              <a:lnSpc>
                <a:spcPct val="115000"/>
              </a:lnSpc>
              <a:spcBef>
                <a:spcPts val="0"/>
              </a:spcBef>
              <a:spcAft>
                <a:spcPts val="0"/>
              </a:spcAft>
              <a:buClr>
                <a:srgbClr val="14191A"/>
              </a:buClr>
              <a:buSzPts val="1300"/>
              <a:buFont typeface="Arial"/>
              <a:buChar char="●"/>
            </a:pPr>
            <a:r>
              <a:rPr b="0" i="0" lang="en" sz="1700" u="none" cap="none" strike="noStrike">
                <a:solidFill>
                  <a:srgbClr val="14191A"/>
                </a:solidFill>
                <a:latin typeface="Arial"/>
                <a:ea typeface="Arial"/>
                <a:cs typeface="Arial"/>
                <a:sym typeface="Arial"/>
              </a:rPr>
              <a:t>Implement a short training period for PM</a:t>
            </a:r>
            <a:r>
              <a:rPr b="0" baseline="-25000" i="0" lang="en" sz="1700" u="none" cap="none" strike="noStrike">
                <a:solidFill>
                  <a:srgbClr val="14191A"/>
                </a:solidFill>
                <a:latin typeface="Arial"/>
                <a:ea typeface="Arial"/>
                <a:cs typeface="Arial"/>
                <a:sym typeface="Arial"/>
              </a:rPr>
              <a:t>2.5</a:t>
            </a:r>
            <a:r>
              <a:rPr b="0" i="0" lang="en" sz="1700" u="none" cap="none" strike="noStrike">
                <a:solidFill>
                  <a:srgbClr val="14191A"/>
                </a:solidFill>
                <a:latin typeface="Arial"/>
                <a:ea typeface="Arial"/>
                <a:cs typeface="Arial"/>
                <a:sym typeface="Arial"/>
              </a:rPr>
              <a:t> bias correction during intense wildfire events.</a:t>
            </a:r>
            <a:endParaRPr b="0" i="0" sz="1700" u="none" cap="none" strike="noStrike">
              <a:solidFill>
                <a:srgbClr val="14191A"/>
              </a:solidFill>
              <a:latin typeface="Arial"/>
              <a:ea typeface="Arial"/>
              <a:cs typeface="Arial"/>
              <a:sym typeface="Arial"/>
            </a:endParaRPr>
          </a:p>
          <a:p>
            <a:pPr indent="-311150" lvl="0" marL="457200" marR="0" rtl="0" algn="l">
              <a:lnSpc>
                <a:spcPct val="115000"/>
              </a:lnSpc>
              <a:spcBef>
                <a:spcPts val="0"/>
              </a:spcBef>
              <a:spcAft>
                <a:spcPts val="0"/>
              </a:spcAft>
              <a:buClr>
                <a:srgbClr val="0000FF"/>
              </a:buClr>
              <a:buSzPts val="1300"/>
              <a:buFont typeface="Arial"/>
              <a:buChar char="●"/>
            </a:pPr>
            <a:r>
              <a:rPr b="0" i="0" lang="en" sz="1700" u="none" cap="none" strike="noStrike">
                <a:solidFill>
                  <a:srgbClr val="0000FF"/>
                </a:solidFill>
                <a:latin typeface="Arial"/>
                <a:ea typeface="Arial"/>
                <a:cs typeface="Arial"/>
                <a:sym typeface="Arial"/>
              </a:rPr>
              <a:t>The implementation is planned for December 2025.</a:t>
            </a:r>
            <a:endParaRPr b="0" i="0" sz="1700" u="none" cap="none" strike="noStrike">
              <a:solidFill>
                <a:srgbClr val="0000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g307de3b23e4_0_7"/>
          <p:cNvPicPr preferRelativeResize="0"/>
          <p:nvPr/>
        </p:nvPicPr>
        <p:blipFill rotWithShape="1">
          <a:blip r:embed="rId3">
            <a:alphaModFix/>
          </a:blip>
          <a:srcRect b="0" l="0" r="0" t="0"/>
          <a:stretch/>
        </p:blipFill>
        <p:spPr>
          <a:xfrm>
            <a:off x="636675" y="2627350"/>
            <a:ext cx="3657601" cy="2468880"/>
          </a:xfrm>
          <a:prstGeom prst="rect">
            <a:avLst/>
          </a:prstGeom>
          <a:noFill/>
          <a:ln>
            <a:noFill/>
          </a:ln>
        </p:spPr>
      </p:pic>
      <p:pic>
        <p:nvPicPr>
          <p:cNvPr id="309" name="Google Shape;309;g307de3b23e4_0_7"/>
          <p:cNvPicPr preferRelativeResize="0"/>
          <p:nvPr/>
        </p:nvPicPr>
        <p:blipFill rotWithShape="1">
          <a:blip r:embed="rId4">
            <a:alphaModFix/>
          </a:blip>
          <a:srcRect b="0" l="0" r="0" t="0"/>
          <a:stretch/>
        </p:blipFill>
        <p:spPr>
          <a:xfrm>
            <a:off x="4777438" y="2621275"/>
            <a:ext cx="3657599" cy="2468881"/>
          </a:xfrm>
          <a:prstGeom prst="rect">
            <a:avLst/>
          </a:prstGeom>
          <a:noFill/>
          <a:ln>
            <a:noFill/>
          </a:ln>
        </p:spPr>
      </p:pic>
      <p:sp>
        <p:nvSpPr>
          <p:cNvPr id="310" name="Google Shape;310;g307de3b23e4_0_7"/>
          <p:cNvSpPr txBox="1"/>
          <p:nvPr/>
        </p:nvSpPr>
        <p:spPr>
          <a:xfrm>
            <a:off x="4263275" y="3280975"/>
            <a:ext cx="803700" cy="33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Bias</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-8</a:t>
            </a:r>
            <a:r>
              <a:rPr b="1" lang="en" sz="900">
                <a:solidFill>
                  <a:schemeClr val="dk1"/>
                </a:solidFill>
              </a:rPr>
              <a:t>.</a:t>
            </a:r>
            <a:r>
              <a:rPr b="1" i="0" lang="en" sz="900" u="none" cap="none" strike="noStrike">
                <a:solidFill>
                  <a:schemeClr val="dk1"/>
                </a:solidFill>
                <a:latin typeface="Arial"/>
                <a:ea typeface="Arial"/>
                <a:cs typeface="Arial"/>
                <a:sym typeface="Arial"/>
              </a:rPr>
              <a:t>3%</a:t>
            </a:r>
            <a:endParaRPr b="1" i="0" sz="900" u="none" cap="none" strike="noStrike">
              <a:solidFill>
                <a:schemeClr val="dk1"/>
              </a:solidFill>
              <a:latin typeface="Arial"/>
              <a:ea typeface="Arial"/>
              <a:cs typeface="Arial"/>
              <a:sym typeface="Arial"/>
            </a:endParaRPr>
          </a:p>
        </p:txBody>
      </p:sp>
      <p:sp>
        <p:nvSpPr>
          <p:cNvPr id="311" name="Google Shape;311;g307de3b23e4_0_7"/>
          <p:cNvSpPr txBox="1"/>
          <p:nvPr/>
        </p:nvSpPr>
        <p:spPr>
          <a:xfrm>
            <a:off x="4862150" y="2420950"/>
            <a:ext cx="8859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WS10</a:t>
            </a:r>
            <a:endParaRPr b="1" i="0" sz="1200" u="none" cap="none" strike="noStrike">
              <a:solidFill>
                <a:schemeClr val="dk1"/>
              </a:solidFill>
              <a:latin typeface="Arial"/>
              <a:ea typeface="Arial"/>
              <a:cs typeface="Arial"/>
              <a:sym typeface="Arial"/>
            </a:endParaRPr>
          </a:p>
        </p:txBody>
      </p:sp>
      <p:sp>
        <p:nvSpPr>
          <p:cNvPr id="312" name="Google Shape;312;g307de3b23e4_0_7"/>
          <p:cNvSpPr txBox="1"/>
          <p:nvPr/>
        </p:nvSpPr>
        <p:spPr>
          <a:xfrm>
            <a:off x="8214950" y="2420950"/>
            <a:ext cx="9621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AQM v8</a:t>
            </a:r>
            <a:endParaRPr b="1" i="0" sz="1200" u="none" cap="none" strike="noStrike">
              <a:solidFill>
                <a:schemeClr val="dk1"/>
              </a:solidFill>
              <a:latin typeface="Arial"/>
              <a:ea typeface="Arial"/>
              <a:cs typeface="Arial"/>
              <a:sym typeface="Arial"/>
            </a:endParaRPr>
          </a:p>
        </p:txBody>
      </p:sp>
      <p:sp>
        <p:nvSpPr>
          <p:cNvPr id="313" name="Google Shape;313;g307de3b23e4_0_7"/>
          <p:cNvSpPr txBox="1"/>
          <p:nvPr/>
        </p:nvSpPr>
        <p:spPr>
          <a:xfrm>
            <a:off x="224675" y="3280975"/>
            <a:ext cx="803700" cy="33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Bias</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-11.2%</a:t>
            </a:r>
            <a:endParaRPr b="1" i="0" sz="900" u="none" cap="none" strike="noStrike">
              <a:solidFill>
                <a:schemeClr val="dk1"/>
              </a:solidFill>
              <a:latin typeface="Arial"/>
              <a:ea typeface="Arial"/>
              <a:cs typeface="Arial"/>
              <a:sym typeface="Arial"/>
            </a:endParaRPr>
          </a:p>
        </p:txBody>
      </p:sp>
      <p:pic>
        <p:nvPicPr>
          <p:cNvPr id="314" name="Google Shape;314;g307de3b23e4_0_7"/>
          <p:cNvPicPr preferRelativeResize="0"/>
          <p:nvPr/>
        </p:nvPicPr>
        <p:blipFill rotWithShape="1">
          <a:blip r:embed="rId5">
            <a:alphaModFix/>
          </a:blip>
          <a:srcRect b="0" l="0" r="0" t="0"/>
          <a:stretch/>
        </p:blipFill>
        <p:spPr>
          <a:xfrm>
            <a:off x="4793125" y="57850"/>
            <a:ext cx="3657600" cy="2468880"/>
          </a:xfrm>
          <a:prstGeom prst="rect">
            <a:avLst/>
          </a:prstGeom>
          <a:noFill/>
          <a:ln>
            <a:noFill/>
          </a:ln>
        </p:spPr>
      </p:pic>
      <p:sp>
        <p:nvSpPr>
          <p:cNvPr id="315" name="Google Shape;315;g307de3b23e4_0_7"/>
          <p:cNvSpPr txBox="1"/>
          <p:nvPr/>
        </p:nvSpPr>
        <p:spPr>
          <a:xfrm>
            <a:off x="4862150" y="-93650"/>
            <a:ext cx="9621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T2</a:t>
            </a:r>
            <a:endParaRPr b="1" i="0" sz="1200" u="none" cap="none" strike="noStrike">
              <a:solidFill>
                <a:schemeClr val="dk1"/>
              </a:solidFill>
              <a:latin typeface="Arial"/>
              <a:ea typeface="Arial"/>
              <a:cs typeface="Arial"/>
              <a:sym typeface="Arial"/>
            </a:endParaRPr>
          </a:p>
        </p:txBody>
      </p:sp>
      <p:pic>
        <p:nvPicPr>
          <p:cNvPr id="316" name="Google Shape;316;g307de3b23e4_0_7"/>
          <p:cNvPicPr preferRelativeResize="0"/>
          <p:nvPr/>
        </p:nvPicPr>
        <p:blipFill rotWithShape="1">
          <a:blip r:embed="rId6">
            <a:alphaModFix/>
          </a:blip>
          <a:srcRect b="0" l="0" r="0" t="0"/>
          <a:stretch/>
        </p:blipFill>
        <p:spPr>
          <a:xfrm>
            <a:off x="636675" y="57850"/>
            <a:ext cx="3657601" cy="2468881"/>
          </a:xfrm>
          <a:prstGeom prst="rect">
            <a:avLst/>
          </a:prstGeom>
          <a:noFill/>
          <a:ln>
            <a:noFill/>
          </a:ln>
        </p:spPr>
      </p:pic>
      <p:sp>
        <p:nvSpPr>
          <p:cNvPr id="317" name="Google Shape;317;g307de3b23e4_0_7"/>
          <p:cNvSpPr txBox="1"/>
          <p:nvPr/>
        </p:nvSpPr>
        <p:spPr>
          <a:xfrm>
            <a:off x="671150" y="2420950"/>
            <a:ext cx="8859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WS10</a:t>
            </a:r>
            <a:endParaRPr b="1" i="0" sz="1200" u="none" cap="none" strike="noStrike">
              <a:solidFill>
                <a:schemeClr val="dk1"/>
              </a:solidFill>
              <a:latin typeface="Arial"/>
              <a:ea typeface="Arial"/>
              <a:cs typeface="Arial"/>
              <a:sym typeface="Arial"/>
            </a:endParaRPr>
          </a:p>
        </p:txBody>
      </p:sp>
      <p:sp>
        <p:nvSpPr>
          <p:cNvPr id="318" name="Google Shape;318;g307de3b23e4_0_7"/>
          <p:cNvSpPr txBox="1"/>
          <p:nvPr/>
        </p:nvSpPr>
        <p:spPr>
          <a:xfrm>
            <a:off x="671150" y="-93650"/>
            <a:ext cx="9621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T2</a:t>
            </a:r>
            <a:endParaRPr b="1" i="0" sz="1200" u="none" cap="none" strike="noStrike">
              <a:solidFill>
                <a:schemeClr val="dk1"/>
              </a:solidFill>
              <a:latin typeface="Arial"/>
              <a:ea typeface="Arial"/>
              <a:cs typeface="Arial"/>
              <a:sym typeface="Arial"/>
            </a:endParaRPr>
          </a:p>
        </p:txBody>
      </p:sp>
      <p:sp>
        <p:nvSpPr>
          <p:cNvPr id="319" name="Google Shape;319;g307de3b23e4_0_7"/>
          <p:cNvSpPr txBox="1"/>
          <p:nvPr/>
        </p:nvSpPr>
        <p:spPr>
          <a:xfrm>
            <a:off x="3414350" y="2420950"/>
            <a:ext cx="9621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AQM v7</a:t>
            </a:r>
            <a:endParaRPr b="1" i="0" sz="1200" u="none" cap="none" strike="noStrike">
              <a:solidFill>
                <a:schemeClr val="dk1"/>
              </a:solidFill>
              <a:latin typeface="Arial"/>
              <a:ea typeface="Arial"/>
              <a:cs typeface="Arial"/>
              <a:sym typeface="Arial"/>
            </a:endParaRPr>
          </a:p>
        </p:txBody>
      </p:sp>
      <p:sp>
        <p:nvSpPr>
          <p:cNvPr id="320" name="Google Shape;320;g307de3b23e4_0_7"/>
          <p:cNvSpPr txBox="1"/>
          <p:nvPr/>
        </p:nvSpPr>
        <p:spPr>
          <a:xfrm>
            <a:off x="4263275" y="766375"/>
            <a:ext cx="803700" cy="33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Bias</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-0.04%</a:t>
            </a:r>
            <a:endParaRPr b="1" i="0" sz="900" u="none" cap="none" strike="noStrike">
              <a:solidFill>
                <a:schemeClr val="dk1"/>
              </a:solidFill>
              <a:latin typeface="Arial"/>
              <a:ea typeface="Arial"/>
              <a:cs typeface="Arial"/>
              <a:sym typeface="Arial"/>
            </a:endParaRPr>
          </a:p>
        </p:txBody>
      </p:sp>
      <p:sp>
        <p:nvSpPr>
          <p:cNvPr id="321" name="Google Shape;321;g307de3b23e4_0_7"/>
          <p:cNvSpPr txBox="1"/>
          <p:nvPr/>
        </p:nvSpPr>
        <p:spPr>
          <a:xfrm>
            <a:off x="300875" y="842575"/>
            <a:ext cx="803700" cy="33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Bias</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-0.03%</a:t>
            </a:r>
            <a:endParaRPr b="1" i="0" sz="9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g307de3b23e4_0_139"/>
          <p:cNvPicPr preferRelativeResize="0"/>
          <p:nvPr/>
        </p:nvPicPr>
        <p:blipFill rotWithShape="1">
          <a:blip r:embed="rId3">
            <a:alphaModFix/>
          </a:blip>
          <a:srcRect b="0" l="0" r="0" t="0"/>
          <a:stretch/>
        </p:blipFill>
        <p:spPr>
          <a:xfrm>
            <a:off x="304800" y="76200"/>
            <a:ext cx="4206240" cy="4663441"/>
          </a:xfrm>
          <a:prstGeom prst="rect">
            <a:avLst/>
          </a:prstGeom>
          <a:noFill/>
          <a:ln>
            <a:noFill/>
          </a:ln>
        </p:spPr>
      </p:pic>
      <p:sp>
        <p:nvSpPr>
          <p:cNvPr id="327" name="Google Shape;327;g307de3b23e4_0_139"/>
          <p:cNvSpPr txBox="1"/>
          <p:nvPr/>
        </p:nvSpPr>
        <p:spPr>
          <a:xfrm>
            <a:off x="1750850" y="1201750"/>
            <a:ext cx="13302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222222"/>
                </a:solidFill>
                <a:latin typeface="Arial"/>
                <a:ea typeface="Arial"/>
                <a:cs typeface="Arial"/>
                <a:sym typeface="Arial"/>
              </a:rPr>
              <a:t>Western US</a:t>
            </a:r>
            <a:endParaRPr b="1" i="0" sz="1200" u="none" cap="none" strike="noStrike">
              <a:solidFill>
                <a:srgbClr val="222222"/>
              </a:solidFill>
              <a:latin typeface="Arial"/>
              <a:ea typeface="Arial"/>
              <a:cs typeface="Arial"/>
              <a:sym typeface="Arial"/>
            </a:endParaRPr>
          </a:p>
        </p:txBody>
      </p:sp>
      <p:pic>
        <p:nvPicPr>
          <p:cNvPr id="328" name="Google Shape;328;g307de3b23e4_0_139"/>
          <p:cNvPicPr preferRelativeResize="0"/>
          <p:nvPr/>
        </p:nvPicPr>
        <p:blipFill rotWithShape="1">
          <a:blip r:embed="rId4">
            <a:alphaModFix/>
          </a:blip>
          <a:srcRect b="0" l="0" r="0" t="0"/>
          <a:stretch/>
        </p:blipFill>
        <p:spPr>
          <a:xfrm>
            <a:off x="4726250" y="76200"/>
            <a:ext cx="4206239" cy="4663440"/>
          </a:xfrm>
          <a:prstGeom prst="rect">
            <a:avLst/>
          </a:prstGeom>
          <a:noFill/>
          <a:ln>
            <a:noFill/>
          </a:ln>
        </p:spPr>
      </p:pic>
      <p:sp>
        <p:nvSpPr>
          <p:cNvPr id="329" name="Google Shape;329;g307de3b23e4_0_139"/>
          <p:cNvSpPr txBox="1"/>
          <p:nvPr/>
        </p:nvSpPr>
        <p:spPr>
          <a:xfrm>
            <a:off x="4481150" y="58750"/>
            <a:ext cx="473700" cy="293100"/>
          </a:xfrm>
          <a:prstGeom prst="rect">
            <a:avLst/>
          </a:prstGeom>
          <a:solidFill>
            <a:srgbClr val="C9DAF8"/>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Arial"/>
                <a:ea typeface="Arial"/>
                <a:cs typeface="Arial"/>
                <a:sym typeface="Arial"/>
              </a:rPr>
              <a:t>Q2</a:t>
            </a:r>
            <a:endParaRPr b="1" i="0" sz="1100" u="none" cap="none" strike="noStrike">
              <a:solidFill>
                <a:schemeClr val="dk1"/>
              </a:solidFill>
              <a:latin typeface="Arial"/>
              <a:ea typeface="Arial"/>
              <a:cs typeface="Arial"/>
              <a:sym typeface="Arial"/>
            </a:endParaRPr>
          </a:p>
        </p:txBody>
      </p:sp>
      <p:sp>
        <p:nvSpPr>
          <p:cNvPr id="330" name="Google Shape;330;g307de3b23e4_0_139"/>
          <p:cNvSpPr txBox="1"/>
          <p:nvPr/>
        </p:nvSpPr>
        <p:spPr>
          <a:xfrm>
            <a:off x="4481150" y="1582750"/>
            <a:ext cx="473700" cy="293100"/>
          </a:xfrm>
          <a:prstGeom prst="rect">
            <a:avLst/>
          </a:prstGeom>
          <a:solidFill>
            <a:srgbClr val="C9DAF8"/>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Arial"/>
                <a:ea typeface="Arial"/>
                <a:cs typeface="Arial"/>
                <a:sym typeface="Arial"/>
              </a:rPr>
              <a:t>T2</a:t>
            </a:r>
            <a:endParaRPr b="1" i="0" sz="1100" u="none" cap="none" strike="noStrike">
              <a:solidFill>
                <a:schemeClr val="dk1"/>
              </a:solidFill>
              <a:latin typeface="Arial"/>
              <a:ea typeface="Arial"/>
              <a:cs typeface="Arial"/>
              <a:sym typeface="Arial"/>
            </a:endParaRPr>
          </a:p>
        </p:txBody>
      </p:sp>
      <p:sp>
        <p:nvSpPr>
          <p:cNvPr id="331" name="Google Shape;331;g307de3b23e4_0_139"/>
          <p:cNvSpPr txBox="1"/>
          <p:nvPr/>
        </p:nvSpPr>
        <p:spPr>
          <a:xfrm>
            <a:off x="4481150" y="3182950"/>
            <a:ext cx="473700" cy="293100"/>
          </a:xfrm>
          <a:prstGeom prst="rect">
            <a:avLst/>
          </a:prstGeom>
          <a:solidFill>
            <a:srgbClr val="C9DAF8"/>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Arial"/>
                <a:ea typeface="Arial"/>
                <a:cs typeface="Arial"/>
                <a:sym typeface="Arial"/>
              </a:rPr>
              <a:t>W10</a:t>
            </a:r>
            <a:endParaRPr b="1" i="0" sz="1100" u="none" cap="none" strike="noStrike">
              <a:solidFill>
                <a:schemeClr val="dk1"/>
              </a:solidFill>
              <a:latin typeface="Arial"/>
              <a:ea typeface="Arial"/>
              <a:cs typeface="Arial"/>
              <a:sym typeface="Arial"/>
            </a:endParaRPr>
          </a:p>
        </p:txBody>
      </p:sp>
      <p:sp>
        <p:nvSpPr>
          <p:cNvPr id="332" name="Google Shape;332;g307de3b23e4_0_139"/>
          <p:cNvSpPr txBox="1"/>
          <p:nvPr/>
        </p:nvSpPr>
        <p:spPr>
          <a:xfrm>
            <a:off x="5486400" y="1219200"/>
            <a:ext cx="1954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Cody, Wyoming (KCOD)</a:t>
            </a:r>
            <a:endParaRPr b="0" i="0" sz="1200" u="none" cap="none" strike="noStrike">
              <a:solidFill>
                <a:srgbClr val="000000"/>
              </a:solidFill>
              <a:latin typeface="Arial"/>
              <a:ea typeface="Arial"/>
              <a:cs typeface="Arial"/>
              <a:sym typeface="Arial"/>
            </a:endParaRPr>
          </a:p>
        </p:txBody>
      </p:sp>
      <p:sp>
        <p:nvSpPr>
          <p:cNvPr id="333" name="Google Shape;333;g307de3b23e4_0_139"/>
          <p:cNvSpPr/>
          <p:nvPr/>
        </p:nvSpPr>
        <p:spPr>
          <a:xfrm>
            <a:off x="5077325" y="4596175"/>
            <a:ext cx="3706200" cy="143400"/>
          </a:xfrm>
          <a:prstGeom prst="rect">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g307de3b23e4_0_139"/>
          <p:cNvSpPr/>
          <p:nvPr/>
        </p:nvSpPr>
        <p:spPr>
          <a:xfrm>
            <a:off x="5077325" y="1471975"/>
            <a:ext cx="3706200" cy="143400"/>
          </a:xfrm>
          <a:prstGeom prst="rect">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307de3b23e4_0_139"/>
          <p:cNvSpPr/>
          <p:nvPr/>
        </p:nvSpPr>
        <p:spPr>
          <a:xfrm>
            <a:off x="5077325" y="3072175"/>
            <a:ext cx="3706200" cy="143400"/>
          </a:xfrm>
          <a:prstGeom prst="rect">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3043f3002c1_0_0"/>
          <p:cNvSpPr txBox="1"/>
          <p:nvPr/>
        </p:nvSpPr>
        <p:spPr>
          <a:xfrm>
            <a:off x="782300" y="3232675"/>
            <a:ext cx="2415600" cy="624900"/>
          </a:xfrm>
          <a:prstGeom prst="rect">
            <a:avLst/>
          </a:prstGeom>
          <a:solidFill>
            <a:srgbClr val="C9DAF8"/>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Arial"/>
                <a:ea typeface="Arial"/>
                <a:cs typeface="Arial"/>
                <a:sym typeface="Arial"/>
              </a:rPr>
              <a:t>v8.0: dust module requires refinement </a:t>
            </a:r>
            <a:endParaRPr b="0" i="0" sz="1500" u="none" cap="none" strike="noStrike">
              <a:solidFill>
                <a:schemeClr val="dk1"/>
              </a:solidFill>
              <a:latin typeface="Arial"/>
              <a:ea typeface="Arial"/>
              <a:cs typeface="Arial"/>
              <a:sym typeface="Arial"/>
            </a:endParaRPr>
          </a:p>
        </p:txBody>
      </p:sp>
      <p:pic>
        <p:nvPicPr>
          <p:cNvPr id="341" name="Google Shape;341;g3043f3002c1_0_0"/>
          <p:cNvPicPr preferRelativeResize="0"/>
          <p:nvPr/>
        </p:nvPicPr>
        <p:blipFill rotWithShape="1">
          <a:blip r:embed="rId3">
            <a:alphaModFix/>
          </a:blip>
          <a:srcRect b="0" l="0" r="0" t="0"/>
          <a:stretch/>
        </p:blipFill>
        <p:spPr>
          <a:xfrm>
            <a:off x="304800" y="25125"/>
            <a:ext cx="5303521" cy="2560319"/>
          </a:xfrm>
          <a:prstGeom prst="rect">
            <a:avLst/>
          </a:prstGeom>
          <a:noFill/>
          <a:ln>
            <a:noFill/>
          </a:ln>
        </p:spPr>
      </p:pic>
      <p:sp>
        <p:nvSpPr>
          <p:cNvPr id="342" name="Google Shape;342;g3043f3002c1_0_0"/>
          <p:cNvSpPr txBox="1"/>
          <p:nvPr/>
        </p:nvSpPr>
        <p:spPr>
          <a:xfrm>
            <a:off x="5049500" y="870475"/>
            <a:ext cx="4075200" cy="475500"/>
          </a:xfrm>
          <a:prstGeom prst="rect">
            <a:avLst/>
          </a:prstGeom>
          <a:solidFill>
            <a:srgbClr val="C9DAF8"/>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Arial"/>
                <a:ea typeface="Arial"/>
                <a:cs typeface="Arial"/>
                <a:sym typeface="Arial"/>
              </a:rPr>
              <a:t>v8.0 improves O</a:t>
            </a:r>
            <a:r>
              <a:rPr b="0" baseline="-25000" i="0" lang="en" sz="1500" u="none" cap="none" strike="noStrike">
                <a:solidFill>
                  <a:schemeClr val="dk1"/>
                </a:solidFill>
                <a:latin typeface="Arial"/>
                <a:ea typeface="Arial"/>
                <a:cs typeface="Arial"/>
                <a:sym typeface="Arial"/>
              </a:rPr>
              <a:t>3</a:t>
            </a:r>
            <a:r>
              <a:rPr b="0" i="0" lang="en" sz="1500" u="none" cap="none" strike="noStrike">
                <a:solidFill>
                  <a:schemeClr val="dk1"/>
                </a:solidFill>
                <a:latin typeface="Arial"/>
                <a:ea typeface="Arial"/>
                <a:cs typeface="Arial"/>
                <a:sym typeface="Arial"/>
              </a:rPr>
              <a:t> predictions (e.g., nighttime)</a:t>
            </a:r>
            <a:endParaRPr b="0" i="0" sz="1500" u="none" cap="none" strike="noStrike">
              <a:solidFill>
                <a:schemeClr val="dk1"/>
              </a:solidFill>
              <a:latin typeface="Arial"/>
              <a:ea typeface="Arial"/>
              <a:cs typeface="Arial"/>
              <a:sym typeface="Arial"/>
            </a:endParaRPr>
          </a:p>
        </p:txBody>
      </p:sp>
      <p:pic>
        <p:nvPicPr>
          <p:cNvPr id="343" name="Google Shape;343;g3043f3002c1_0_0"/>
          <p:cNvPicPr preferRelativeResize="0"/>
          <p:nvPr/>
        </p:nvPicPr>
        <p:blipFill rotWithShape="1">
          <a:blip r:embed="rId4">
            <a:alphaModFix/>
          </a:blip>
          <a:srcRect b="0" l="0" r="0" t="0"/>
          <a:stretch/>
        </p:blipFill>
        <p:spPr>
          <a:xfrm>
            <a:off x="3821175" y="2221975"/>
            <a:ext cx="5303521" cy="2560319"/>
          </a:xfrm>
          <a:prstGeom prst="rect">
            <a:avLst/>
          </a:prstGeom>
          <a:noFill/>
          <a:ln>
            <a:noFill/>
          </a:ln>
        </p:spPr>
      </p:pic>
      <p:sp>
        <p:nvSpPr>
          <p:cNvPr id="344" name="Google Shape;344;g3043f3002c1_0_0"/>
          <p:cNvSpPr/>
          <p:nvPr/>
        </p:nvSpPr>
        <p:spPr>
          <a:xfrm>
            <a:off x="6939950" y="2921575"/>
            <a:ext cx="330900" cy="1059000"/>
          </a:xfrm>
          <a:prstGeom prst="ellipse">
            <a:avLst/>
          </a:prstGeom>
          <a:noFill/>
          <a:ln cap="flat" cmpd="sng" w="28575">
            <a:solidFill>
              <a:srgbClr val="CC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00d393eb7f_0_430"/>
          <p:cNvSpPr txBox="1"/>
          <p:nvPr>
            <p:ph idx="1" type="body"/>
          </p:nvPr>
        </p:nvSpPr>
        <p:spPr>
          <a:xfrm>
            <a:off x="457200" y="971550"/>
            <a:ext cx="8619600" cy="35670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1200"/>
              </a:spcBef>
              <a:spcAft>
                <a:spcPts val="0"/>
              </a:spcAft>
              <a:buClr>
                <a:srgbClr val="0C343D"/>
              </a:buClr>
              <a:buSzPts val="2000"/>
              <a:buChar char="●"/>
            </a:pPr>
            <a:r>
              <a:rPr lang="en" sz="2000">
                <a:solidFill>
                  <a:srgbClr val="0C343D"/>
                </a:solidFill>
              </a:rPr>
              <a:t>The UFS based online-coupled </a:t>
            </a:r>
            <a:r>
              <a:rPr lang="en" sz="2000">
                <a:solidFill>
                  <a:srgbClr val="0000FF"/>
                </a:solidFill>
              </a:rPr>
              <a:t>AQMv7.0.7 </a:t>
            </a:r>
            <a:r>
              <a:rPr lang="en" sz="2000">
                <a:solidFill>
                  <a:srgbClr val="0C343D"/>
                </a:solidFill>
              </a:rPr>
              <a:t>was successfully implemented on May 14, 2024, showing substantial improvements in performance during intense wildfires and O</a:t>
            </a:r>
            <a:r>
              <a:rPr baseline="-25000" lang="en" sz="2000">
                <a:solidFill>
                  <a:srgbClr val="0C343D"/>
                </a:solidFill>
              </a:rPr>
              <a:t>3 </a:t>
            </a:r>
            <a:r>
              <a:rPr lang="en" sz="2000">
                <a:solidFill>
                  <a:srgbClr val="0C343D"/>
                </a:solidFill>
              </a:rPr>
              <a:t>exceedance events. </a:t>
            </a:r>
            <a:endParaRPr sz="2000">
              <a:solidFill>
                <a:srgbClr val="0C343D"/>
              </a:solidFill>
            </a:endParaRPr>
          </a:p>
          <a:p>
            <a:pPr indent="-355600" lvl="0" marL="457200" rtl="0" algn="l">
              <a:lnSpc>
                <a:spcPct val="115000"/>
              </a:lnSpc>
              <a:spcBef>
                <a:spcPts val="0"/>
              </a:spcBef>
              <a:spcAft>
                <a:spcPts val="0"/>
              </a:spcAft>
              <a:buClr>
                <a:srgbClr val="0C343D"/>
              </a:buClr>
              <a:buSzPts val="2000"/>
              <a:buChar char="●"/>
            </a:pPr>
            <a:r>
              <a:rPr lang="en" sz="2000">
                <a:solidFill>
                  <a:srgbClr val="0C343D"/>
                </a:solidFill>
              </a:rPr>
              <a:t>An updated version (</a:t>
            </a:r>
            <a:r>
              <a:rPr lang="en" sz="2000">
                <a:solidFill>
                  <a:srgbClr val="0000FF"/>
                </a:solidFill>
              </a:rPr>
              <a:t>AQMv7.0.8</a:t>
            </a:r>
            <a:r>
              <a:rPr lang="en" sz="2000">
                <a:solidFill>
                  <a:srgbClr val="0C343D"/>
                </a:solidFill>
              </a:rPr>
              <a:t>) was implemented along with code bug fixes to support the upgrade of RAVE v2 fire emission products on Oct. 1, 2024. </a:t>
            </a:r>
            <a:endParaRPr sz="2000">
              <a:solidFill>
                <a:srgbClr val="0C343D"/>
              </a:solidFill>
            </a:endParaRPr>
          </a:p>
          <a:p>
            <a:pPr indent="-355600" lvl="0" marL="457200" rtl="0" algn="l">
              <a:lnSpc>
                <a:spcPct val="115000"/>
              </a:lnSpc>
              <a:spcBef>
                <a:spcPts val="0"/>
              </a:spcBef>
              <a:spcAft>
                <a:spcPts val="0"/>
              </a:spcAft>
              <a:buClr>
                <a:srgbClr val="0C343D"/>
              </a:buClr>
              <a:buSzPts val="2000"/>
              <a:buChar char="●"/>
            </a:pPr>
            <a:r>
              <a:rPr lang="en" sz="2000">
                <a:solidFill>
                  <a:srgbClr val="0C343D"/>
                </a:solidFill>
              </a:rPr>
              <a:t>Development of </a:t>
            </a:r>
            <a:r>
              <a:rPr b="1" lang="en" sz="2000">
                <a:solidFill>
                  <a:srgbClr val="CC0000"/>
                </a:solidFill>
              </a:rPr>
              <a:t>AQM v8.0</a:t>
            </a:r>
            <a:r>
              <a:rPr lang="en" sz="2000">
                <a:solidFill>
                  <a:srgbClr val="0C343D"/>
                </a:solidFill>
              </a:rPr>
              <a:t> is underway by refining model grid-spacing, upgrading CMAQ, the UFS-Atmosphere model, and the National Emission Inventory, with implementation </a:t>
            </a:r>
            <a:r>
              <a:rPr b="1" lang="en" sz="2000">
                <a:solidFill>
                  <a:srgbClr val="0C343D"/>
                </a:solidFill>
              </a:rPr>
              <a:t>planned for Q1 FY 2026 with a possible delay</a:t>
            </a:r>
            <a:r>
              <a:rPr lang="en" sz="2000">
                <a:solidFill>
                  <a:srgbClr val="0C343D"/>
                </a:solidFill>
              </a:rPr>
              <a:t>.</a:t>
            </a:r>
            <a:endParaRPr sz="2600"/>
          </a:p>
        </p:txBody>
      </p:sp>
      <p:sp>
        <p:nvSpPr>
          <p:cNvPr id="350" name="Google Shape;350;g300d393eb7f_0_430"/>
          <p:cNvSpPr txBox="1"/>
          <p:nvPr>
            <p:ph type="title"/>
          </p:nvPr>
        </p:nvSpPr>
        <p:spPr>
          <a:xfrm>
            <a:off x="457200" y="129779"/>
            <a:ext cx="82296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400"/>
              <a:buNone/>
            </a:pPr>
            <a:r>
              <a:rPr lang="en"/>
              <a:t>Summary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307fb0983e6_0_0"/>
          <p:cNvSpPr txBox="1"/>
          <p:nvPr>
            <p:ph idx="1" type="body"/>
          </p:nvPr>
        </p:nvSpPr>
        <p:spPr>
          <a:xfrm>
            <a:off x="457200" y="1200150"/>
            <a:ext cx="8619600" cy="35670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2"/>
              </a:buClr>
              <a:buSzPts val="1600"/>
              <a:buChar char="●"/>
            </a:pPr>
            <a:r>
              <a:rPr lang="en" sz="1600">
                <a:solidFill>
                  <a:schemeClr val="dk2"/>
                </a:solidFill>
                <a:latin typeface="Arial"/>
                <a:ea typeface="Arial"/>
                <a:cs typeface="Arial"/>
                <a:sym typeface="Arial"/>
              </a:rPr>
              <a:t>Incorporate data assimilation (i.e., </a:t>
            </a:r>
            <a:r>
              <a:rPr b="1" lang="en" sz="1600">
                <a:solidFill>
                  <a:schemeClr val="dk2"/>
                </a:solidFill>
                <a:latin typeface="Arial"/>
                <a:ea typeface="Arial"/>
                <a:cs typeface="Arial"/>
                <a:sym typeface="Arial"/>
              </a:rPr>
              <a:t>JEDI</a:t>
            </a:r>
            <a:r>
              <a:rPr lang="en" sz="1600">
                <a:solidFill>
                  <a:schemeClr val="dk2"/>
                </a:solidFill>
                <a:latin typeface="Arial"/>
                <a:ea typeface="Arial"/>
                <a:cs typeface="Arial"/>
                <a:sym typeface="Arial"/>
              </a:rPr>
              <a:t>) to constrain chemical initial conditions. </a:t>
            </a:r>
            <a:endParaRPr sz="1600">
              <a:solidFill>
                <a:schemeClr val="dk2"/>
              </a:solidFill>
              <a:latin typeface="Arial"/>
              <a:ea typeface="Arial"/>
              <a:cs typeface="Arial"/>
              <a:sym typeface="Arial"/>
            </a:endParaRPr>
          </a:p>
          <a:p>
            <a:pPr indent="-330200" lvl="1" marL="914400" rtl="0" algn="l">
              <a:lnSpc>
                <a:spcPct val="150000"/>
              </a:lnSpc>
              <a:spcBef>
                <a:spcPts val="0"/>
              </a:spcBef>
              <a:spcAft>
                <a:spcPts val="0"/>
              </a:spcAft>
              <a:buClr>
                <a:schemeClr val="dk2"/>
              </a:buClr>
              <a:buSzPts val="1600"/>
              <a:buChar char="–"/>
            </a:pPr>
            <a:r>
              <a:rPr lang="en" sz="1600">
                <a:solidFill>
                  <a:schemeClr val="dk2"/>
                </a:solidFill>
                <a:latin typeface="Arial"/>
                <a:ea typeface="Arial"/>
                <a:cs typeface="Arial"/>
                <a:sym typeface="Arial"/>
              </a:rPr>
              <a:t>Use Tropospheric Monitoring Instrument (TROPOMI) and Tropospheric Emissions: Monitoring of Pollution (TEMPO) retrieval data to constrain ICs of NO</a:t>
            </a:r>
            <a:r>
              <a:rPr baseline="-25000" lang="en" sz="1600">
                <a:solidFill>
                  <a:schemeClr val="dk2"/>
                </a:solidFill>
                <a:latin typeface="Arial"/>
                <a:ea typeface="Arial"/>
                <a:cs typeface="Arial"/>
                <a:sym typeface="Arial"/>
              </a:rPr>
              <a:t>2</a:t>
            </a:r>
            <a:r>
              <a:rPr lang="en" sz="1600">
                <a:solidFill>
                  <a:schemeClr val="dk2"/>
                </a:solidFill>
                <a:latin typeface="Arial"/>
                <a:ea typeface="Arial"/>
                <a:cs typeface="Arial"/>
                <a:sym typeface="Arial"/>
              </a:rPr>
              <a:t>, O</a:t>
            </a:r>
            <a:r>
              <a:rPr baseline="-25000" lang="en" sz="1600">
                <a:solidFill>
                  <a:schemeClr val="dk2"/>
                </a:solidFill>
                <a:latin typeface="Arial"/>
                <a:ea typeface="Arial"/>
                <a:cs typeface="Arial"/>
                <a:sym typeface="Arial"/>
              </a:rPr>
              <a:t>3</a:t>
            </a:r>
            <a:r>
              <a:rPr lang="en" sz="1600">
                <a:solidFill>
                  <a:schemeClr val="dk2"/>
                </a:solidFill>
                <a:latin typeface="Arial"/>
                <a:ea typeface="Arial"/>
                <a:cs typeface="Arial"/>
                <a:sym typeface="Arial"/>
              </a:rPr>
              <a:t>, and other chemical species</a:t>
            </a:r>
            <a:endParaRPr sz="1600">
              <a:solidFill>
                <a:schemeClr val="dk2"/>
              </a:solidFill>
              <a:latin typeface="Arial"/>
              <a:ea typeface="Arial"/>
              <a:cs typeface="Arial"/>
              <a:sym typeface="Arial"/>
            </a:endParaRPr>
          </a:p>
          <a:p>
            <a:pPr indent="-330200" lvl="1" marL="914400" rtl="0" algn="l">
              <a:lnSpc>
                <a:spcPct val="150000"/>
              </a:lnSpc>
              <a:spcBef>
                <a:spcPts val="0"/>
              </a:spcBef>
              <a:spcAft>
                <a:spcPts val="0"/>
              </a:spcAft>
              <a:buClr>
                <a:schemeClr val="dk2"/>
              </a:buClr>
              <a:buSzPts val="1600"/>
              <a:buChar char="–"/>
            </a:pPr>
            <a:r>
              <a:rPr lang="en" sz="1600">
                <a:solidFill>
                  <a:schemeClr val="dk2"/>
                </a:solidFill>
                <a:latin typeface="Arial"/>
                <a:ea typeface="Arial"/>
                <a:cs typeface="Arial"/>
                <a:sym typeface="Arial"/>
              </a:rPr>
              <a:t>Use  AirNow surface PM</a:t>
            </a:r>
            <a:r>
              <a:rPr baseline="-25000" lang="en" sz="1600">
                <a:solidFill>
                  <a:schemeClr val="dk2"/>
                </a:solidFill>
                <a:latin typeface="Arial"/>
                <a:ea typeface="Arial"/>
                <a:cs typeface="Arial"/>
                <a:sym typeface="Arial"/>
              </a:rPr>
              <a:t>2.5</a:t>
            </a:r>
            <a:r>
              <a:rPr lang="en" sz="1600">
                <a:solidFill>
                  <a:schemeClr val="dk2"/>
                </a:solidFill>
                <a:latin typeface="Arial"/>
                <a:ea typeface="Arial"/>
                <a:cs typeface="Arial"/>
                <a:sym typeface="Arial"/>
              </a:rPr>
              <a:t>/O</a:t>
            </a:r>
            <a:r>
              <a:rPr baseline="-25000" lang="en" sz="1600">
                <a:solidFill>
                  <a:schemeClr val="dk2"/>
                </a:solidFill>
                <a:latin typeface="Arial"/>
                <a:ea typeface="Arial"/>
                <a:cs typeface="Arial"/>
                <a:sym typeface="Arial"/>
              </a:rPr>
              <a:t>3</a:t>
            </a:r>
            <a:r>
              <a:rPr lang="en" sz="1600">
                <a:solidFill>
                  <a:schemeClr val="dk2"/>
                </a:solidFill>
                <a:latin typeface="Arial"/>
                <a:ea typeface="Arial"/>
                <a:cs typeface="Arial"/>
                <a:sym typeface="Arial"/>
              </a:rPr>
              <a:t>  and satellite-retrieved AOD to constrain ICs of PM</a:t>
            </a:r>
            <a:r>
              <a:rPr baseline="-25000" lang="en" sz="1600">
                <a:solidFill>
                  <a:schemeClr val="dk2"/>
                </a:solidFill>
                <a:latin typeface="Arial"/>
                <a:ea typeface="Arial"/>
                <a:cs typeface="Arial"/>
                <a:sym typeface="Arial"/>
              </a:rPr>
              <a:t>2.5</a:t>
            </a:r>
            <a:r>
              <a:rPr lang="en" sz="1600">
                <a:solidFill>
                  <a:schemeClr val="dk2"/>
                </a:solidFill>
                <a:latin typeface="Arial"/>
                <a:ea typeface="Arial"/>
                <a:cs typeface="Arial"/>
                <a:sym typeface="Arial"/>
              </a:rPr>
              <a:t>/O</a:t>
            </a:r>
            <a:r>
              <a:rPr baseline="-25000" lang="en" sz="1600">
                <a:solidFill>
                  <a:schemeClr val="dk2"/>
                </a:solidFill>
                <a:latin typeface="Arial"/>
                <a:ea typeface="Arial"/>
                <a:cs typeface="Arial"/>
                <a:sym typeface="Arial"/>
              </a:rPr>
              <a:t>3</a:t>
            </a:r>
            <a:r>
              <a:rPr lang="en" sz="1600">
                <a:solidFill>
                  <a:schemeClr val="dk2"/>
                </a:solidFill>
                <a:latin typeface="Arial"/>
                <a:ea typeface="Arial"/>
                <a:cs typeface="Arial"/>
                <a:sym typeface="Arial"/>
              </a:rPr>
              <a:t>  </a:t>
            </a:r>
            <a:endParaRPr baseline="-25000" sz="1600">
              <a:solidFill>
                <a:schemeClr val="dk2"/>
              </a:solidFill>
              <a:latin typeface="Arial"/>
              <a:ea typeface="Arial"/>
              <a:cs typeface="Arial"/>
              <a:sym typeface="Arial"/>
            </a:endParaRPr>
          </a:p>
          <a:p>
            <a:pPr indent="-330200" lvl="0" marL="457200" rtl="0" algn="l">
              <a:lnSpc>
                <a:spcPct val="150000"/>
              </a:lnSpc>
              <a:spcBef>
                <a:spcPts val="0"/>
              </a:spcBef>
              <a:spcAft>
                <a:spcPts val="0"/>
              </a:spcAft>
              <a:buClr>
                <a:schemeClr val="dk2"/>
              </a:buClr>
              <a:buSzPts val="1600"/>
              <a:buChar char="●"/>
            </a:pPr>
            <a:r>
              <a:rPr lang="en" sz="1600">
                <a:solidFill>
                  <a:schemeClr val="dk2"/>
                </a:solidFill>
                <a:latin typeface="Arial"/>
                <a:ea typeface="Arial"/>
                <a:cs typeface="Arial"/>
                <a:sym typeface="Arial"/>
              </a:rPr>
              <a:t>Switch to the MPAS dynamic core.</a:t>
            </a:r>
            <a:endParaRPr sz="1600">
              <a:solidFill>
                <a:schemeClr val="dk2"/>
              </a:solidFill>
              <a:latin typeface="Arial"/>
              <a:ea typeface="Arial"/>
              <a:cs typeface="Arial"/>
              <a:sym typeface="Arial"/>
            </a:endParaRPr>
          </a:p>
          <a:p>
            <a:pPr indent="-330200" lvl="0" marL="457200" rtl="0" algn="l">
              <a:lnSpc>
                <a:spcPct val="150000"/>
              </a:lnSpc>
              <a:spcBef>
                <a:spcPts val="0"/>
              </a:spcBef>
              <a:spcAft>
                <a:spcPts val="0"/>
              </a:spcAft>
              <a:buClr>
                <a:schemeClr val="dk2"/>
              </a:buClr>
              <a:buSzPts val="1600"/>
              <a:buChar char="●"/>
            </a:pPr>
            <a:r>
              <a:rPr lang="en" sz="1600">
                <a:solidFill>
                  <a:schemeClr val="dk2"/>
                </a:solidFill>
                <a:latin typeface="Arial"/>
                <a:ea typeface="Arial"/>
                <a:cs typeface="Arial"/>
                <a:sym typeface="Arial"/>
              </a:rPr>
              <a:t>Employ higher resolution (e.g., 3-km) or nested domain for CONUS.</a:t>
            </a:r>
            <a:endParaRPr sz="1600">
              <a:solidFill>
                <a:schemeClr val="dk2"/>
              </a:solidFill>
              <a:latin typeface="Arial"/>
              <a:ea typeface="Arial"/>
              <a:cs typeface="Arial"/>
              <a:sym typeface="Arial"/>
            </a:endParaRPr>
          </a:p>
          <a:p>
            <a:pPr indent="-330200" lvl="0" marL="457200" rtl="0" algn="l">
              <a:lnSpc>
                <a:spcPct val="150000"/>
              </a:lnSpc>
              <a:spcBef>
                <a:spcPts val="0"/>
              </a:spcBef>
              <a:spcAft>
                <a:spcPts val="0"/>
              </a:spcAft>
              <a:buClr>
                <a:schemeClr val="dk2"/>
              </a:buClr>
              <a:buSzPts val="1600"/>
              <a:buChar char="●"/>
            </a:pPr>
            <a:r>
              <a:rPr lang="en" sz="1600">
                <a:solidFill>
                  <a:schemeClr val="dk2"/>
                </a:solidFill>
                <a:latin typeface="Arial"/>
                <a:ea typeface="Arial"/>
                <a:cs typeface="Arial"/>
                <a:sym typeface="Arial"/>
              </a:rPr>
              <a:t>Develop an AI/ML based forecast model for AQM.</a:t>
            </a:r>
            <a:endParaRPr sz="2700">
              <a:solidFill>
                <a:schemeClr val="dk2"/>
              </a:solidFill>
            </a:endParaRPr>
          </a:p>
        </p:txBody>
      </p:sp>
      <p:sp>
        <p:nvSpPr>
          <p:cNvPr id="356" name="Google Shape;356;g307fb0983e6_0_0"/>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400"/>
              <a:buNone/>
            </a:pPr>
            <a:r>
              <a:rPr lang="en"/>
              <a:t>Future Plans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0" name="Shape 360"/>
        <p:cNvGrpSpPr/>
        <p:nvPr/>
      </p:nvGrpSpPr>
      <p:grpSpPr>
        <a:xfrm>
          <a:off x="0" y="0"/>
          <a:ext cx="0" cy="0"/>
          <a:chOff x="0" y="0"/>
          <a:chExt cx="0" cy="0"/>
        </a:xfrm>
      </p:grpSpPr>
      <p:sp>
        <p:nvSpPr>
          <p:cNvPr id="361" name="Google Shape;361;g306560b7c1d_0_20"/>
          <p:cNvSpPr/>
          <p:nvPr/>
        </p:nvSpPr>
        <p:spPr>
          <a:xfrm>
            <a:off x="4866797" y="1815818"/>
            <a:ext cx="1343700" cy="754500"/>
          </a:xfrm>
          <a:prstGeom prst="rect">
            <a:avLst/>
          </a:prstGeom>
          <a:solidFill>
            <a:schemeClr val="lt1"/>
          </a:solidFill>
          <a:ln cap="flat" cmpd="sng" w="2540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en" sz="900" u="none" cap="none" strike="noStrike">
                <a:solidFill>
                  <a:srgbClr val="0000FF"/>
                </a:solidFill>
                <a:latin typeface="Calibri"/>
                <a:ea typeface="Calibri"/>
                <a:cs typeface="Calibri"/>
                <a:sym typeface="Calibri"/>
              </a:rPr>
              <a:t> </a:t>
            </a:r>
            <a:r>
              <a:rPr b="0" i="0" lang="en" sz="1800" u="none" cap="none" strike="noStrike">
                <a:solidFill>
                  <a:srgbClr val="0000FF"/>
                </a:solidFill>
                <a:latin typeface="Calibri"/>
                <a:ea typeface="Calibri"/>
                <a:cs typeface="Calibri"/>
                <a:sym typeface="Calibri"/>
              </a:rPr>
              <a:t>FV3 </a:t>
            </a:r>
            <a:r>
              <a:rPr b="0" i="0" lang="en" sz="1800" u="none" cap="none" strike="noStrike">
                <a:solidFill>
                  <a:srgbClr val="000000"/>
                </a:solidFill>
                <a:latin typeface="Calibri"/>
                <a:ea typeface="Calibri"/>
                <a:cs typeface="Calibri"/>
                <a:sym typeface="Calibri"/>
              </a:rPr>
              <a:t>Atmos.</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 sz="1100" u="none" cap="none" strike="noStrike">
                <a:solidFill>
                  <a:srgbClr val="000000"/>
                </a:solidFill>
                <a:latin typeface="Calibri"/>
                <a:ea typeface="Calibri"/>
                <a:cs typeface="Calibri"/>
                <a:sym typeface="Calibri"/>
              </a:rPr>
              <a:t>(transport/physics)</a:t>
            </a:r>
            <a:endParaRPr b="0" i="0" sz="1100" u="none" cap="none" strike="noStrike">
              <a:solidFill>
                <a:srgbClr val="000000"/>
              </a:solidFill>
              <a:latin typeface="Calibri"/>
              <a:ea typeface="Calibri"/>
              <a:cs typeface="Calibri"/>
              <a:sym typeface="Calibri"/>
            </a:endParaRPr>
          </a:p>
        </p:txBody>
      </p:sp>
      <p:sp>
        <p:nvSpPr>
          <p:cNvPr id="362" name="Google Shape;362;g306560b7c1d_0_20"/>
          <p:cNvSpPr/>
          <p:nvPr/>
        </p:nvSpPr>
        <p:spPr>
          <a:xfrm>
            <a:off x="1179486" y="1861262"/>
            <a:ext cx="1200300" cy="706200"/>
          </a:xfrm>
          <a:prstGeom prst="snipRoundRect">
            <a:avLst>
              <a:gd fmla="val 16667" name="adj1"/>
              <a:gd fmla="val 16667" name="adj2"/>
            </a:avLst>
          </a:prstGeom>
          <a:noFill/>
          <a:ln cap="flat" cmpd="sng" w="254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FF"/>
                </a:solidFill>
                <a:latin typeface="Calibri"/>
                <a:ea typeface="Calibri"/>
                <a:cs typeface="Calibri"/>
                <a:sym typeface="Calibri"/>
              </a:rPr>
              <a:t>NEXUS</a:t>
            </a:r>
            <a:endParaRPr b="0" i="0" sz="1800" u="none" cap="none" strike="noStrike">
              <a:solidFill>
                <a:srgbClr val="0000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 sz="900" u="none" cap="none" strike="noStrike">
                <a:solidFill>
                  <a:srgbClr val="000000"/>
                </a:solidFill>
                <a:latin typeface="Calibri"/>
                <a:ea typeface="Calibri"/>
                <a:cs typeface="Calibri"/>
                <a:sym typeface="Calibri"/>
              </a:rPr>
              <a:t>(NOAA Emission and Exchange Unified System) </a:t>
            </a:r>
            <a:endParaRPr b="0" i="0" sz="900" u="none" cap="none" strike="noStrike">
              <a:solidFill>
                <a:srgbClr val="000000"/>
              </a:solidFill>
              <a:latin typeface="Calibri"/>
              <a:ea typeface="Calibri"/>
              <a:cs typeface="Calibri"/>
              <a:sym typeface="Calibri"/>
            </a:endParaRPr>
          </a:p>
        </p:txBody>
      </p:sp>
      <p:sp>
        <p:nvSpPr>
          <p:cNvPr id="363" name="Google Shape;363;g306560b7c1d_0_20"/>
          <p:cNvSpPr/>
          <p:nvPr/>
        </p:nvSpPr>
        <p:spPr>
          <a:xfrm>
            <a:off x="3033913" y="1820043"/>
            <a:ext cx="1343700" cy="754500"/>
          </a:xfrm>
          <a:prstGeom prst="rect">
            <a:avLst/>
          </a:prstGeom>
          <a:solidFill>
            <a:schemeClr val="lt1"/>
          </a:solidFill>
          <a:ln cap="flat" cmpd="sng" w="2540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432FF"/>
                </a:solidFill>
                <a:latin typeface="Calibri"/>
                <a:ea typeface="Calibri"/>
                <a:cs typeface="Calibri"/>
                <a:sym typeface="Calibri"/>
              </a:rPr>
              <a:t>CMAQ</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100" u="none" cap="none" strike="noStrike">
                <a:solidFill>
                  <a:schemeClr val="dk1"/>
                </a:solidFill>
                <a:latin typeface="Calibri"/>
                <a:ea typeface="Calibri"/>
                <a:cs typeface="Calibri"/>
                <a:sym typeface="Calibri"/>
              </a:rPr>
              <a:t>(</a:t>
            </a:r>
            <a:r>
              <a:rPr b="0" i="0" lang="en" sz="1100" u="none" cap="none" strike="noStrike">
                <a:solidFill>
                  <a:srgbClr val="1F3864"/>
                </a:solidFill>
                <a:latin typeface="Calibri"/>
                <a:ea typeface="Calibri"/>
                <a:cs typeface="Calibri"/>
                <a:sym typeface="Calibri"/>
              </a:rPr>
              <a:t>gas-chem. and aerosols)</a:t>
            </a:r>
            <a:endParaRPr b="0" i="0" sz="1100" u="none" cap="none" strike="noStrike">
              <a:solidFill>
                <a:srgbClr val="1F3864"/>
              </a:solidFill>
              <a:latin typeface="Calibri"/>
              <a:ea typeface="Calibri"/>
              <a:cs typeface="Calibri"/>
              <a:sym typeface="Calibri"/>
            </a:endParaRPr>
          </a:p>
        </p:txBody>
      </p:sp>
      <p:sp>
        <p:nvSpPr>
          <p:cNvPr id="364" name="Google Shape;364;g306560b7c1d_0_20"/>
          <p:cNvSpPr/>
          <p:nvPr/>
        </p:nvSpPr>
        <p:spPr>
          <a:xfrm>
            <a:off x="2382525" y="2029832"/>
            <a:ext cx="480300" cy="334800"/>
          </a:xfrm>
          <a:prstGeom prst="rightArrow">
            <a:avLst>
              <a:gd fmla="val 50000" name="adj1"/>
              <a:gd fmla="val 50000" name="adj2"/>
            </a:avLst>
          </a:prstGeom>
          <a:solidFill>
            <a:schemeClr val="accent1">
              <a:alpha val="1176"/>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65" name="Google Shape;365;g306560b7c1d_0_20"/>
          <p:cNvSpPr/>
          <p:nvPr/>
        </p:nvSpPr>
        <p:spPr>
          <a:xfrm>
            <a:off x="1292528" y="744658"/>
            <a:ext cx="926700" cy="685800"/>
          </a:xfrm>
          <a:prstGeom prst="foldedCorner">
            <a:avLst>
              <a:gd fmla="val 16667" name="adj"/>
            </a:avLst>
          </a:prstGeom>
          <a:solidFill>
            <a:schemeClr val="lt1"/>
          </a:solidFill>
          <a:ln cap="flat" cmpd="sng" w="22225">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Anthrop.</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Emission</a:t>
            </a:r>
            <a:endParaRPr b="0" i="0" sz="1100" u="none" cap="none" strike="noStrike">
              <a:solidFill>
                <a:srgbClr val="000000"/>
              </a:solidFill>
              <a:latin typeface="Arial"/>
              <a:ea typeface="Arial"/>
              <a:cs typeface="Arial"/>
              <a:sym typeface="Arial"/>
            </a:endParaRPr>
          </a:p>
        </p:txBody>
      </p:sp>
      <p:sp>
        <p:nvSpPr>
          <p:cNvPr id="366" name="Google Shape;366;g306560b7c1d_0_20"/>
          <p:cNvSpPr/>
          <p:nvPr/>
        </p:nvSpPr>
        <p:spPr>
          <a:xfrm>
            <a:off x="3878794" y="582919"/>
            <a:ext cx="1343700" cy="685800"/>
          </a:xfrm>
          <a:prstGeom prst="foldedCorner">
            <a:avLst>
              <a:gd fmla="val 16667" name="adj"/>
            </a:avLst>
          </a:prstGeom>
          <a:solidFill>
            <a:schemeClr val="lt1"/>
          </a:solidFill>
          <a:ln cap="flat" cmpd="sng" w="22225">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WildFire</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Emission</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(RAVE)</a:t>
            </a:r>
            <a:endParaRPr b="0" i="0" sz="1100" u="none" cap="none" strike="noStrike">
              <a:solidFill>
                <a:srgbClr val="000000"/>
              </a:solidFill>
              <a:latin typeface="Arial"/>
              <a:ea typeface="Arial"/>
              <a:cs typeface="Arial"/>
              <a:sym typeface="Arial"/>
            </a:endParaRPr>
          </a:p>
        </p:txBody>
      </p:sp>
      <p:sp>
        <p:nvSpPr>
          <p:cNvPr id="367" name="Google Shape;367;g306560b7c1d_0_20"/>
          <p:cNvSpPr/>
          <p:nvPr/>
        </p:nvSpPr>
        <p:spPr>
          <a:xfrm>
            <a:off x="4342693" y="1265357"/>
            <a:ext cx="301800" cy="411600"/>
          </a:xfrm>
          <a:prstGeom prst="downArrow">
            <a:avLst>
              <a:gd fmla="val 50000" name="adj1"/>
              <a:gd fmla="val 50000" name="adj2"/>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68" name="Google Shape;368;g306560b7c1d_0_20"/>
          <p:cNvSpPr/>
          <p:nvPr/>
        </p:nvSpPr>
        <p:spPr>
          <a:xfrm>
            <a:off x="3097237" y="3124631"/>
            <a:ext cx="1310700" cy="696600"/>
          </a:xfrm>
          <a:prstGeom prst="snipRoundRect">
            <a:avLst>
              <a:gd fmla="val 16667" name="adj1"/>
              <a:gd fmla="val 16667" name="adj2"/>
            </a:avLst>
          </a:prstGeom>
          <a:noFill/>
          <a:ln cap="flat" cmpd="sng" w="254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UPP &amp; Post</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 sz="1400" u="none" cap="none" strike="noStrike">
                <a:solidFill>
                  <a:srgbClr val="000000"/>
                </a:solidFill>
                <a:latin typeface="Calibri"/>
                <a:ea typeface="Calibri"/>
                <a:cs typeface="Calibri"/>
                <a:sym typeface="Calibri"/>
              </a:rPr>
              <a:t>(PM</a:t>
            </a:r>
            <a:r>
              <a:rPr b="0" baseline="-25000" i="0" lang="en" sz="1400" u="none" cap="none" strike="noStrike">
                <a:solidFill>
                  <a:srgbClr val="000000"/>
                </a:solidFill>
                <a:latin typeface="Calibri"/>
                <a:ea typeface="Calibri"/>
                <a:cs typeface="Calibri"/>
                <a:sym typeface="Calibri"/>
              </a:rPr>
              <a:t>2.5</a:t>
            </a:r>
            <a:r>
              <a:rPr b="0" i="0" lang="en"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sp>
        <p:nvSpPr>
          <p:cNvPr id="369" name="Google Shape;369;g306560b7c1d_0_20"/>
          <p:cNvSpPr/>
          <p:nvPr/>
        </p:nvSpPr>
        <p:spPr>
          <a:xfrm>
            <a:off x="4906538" y="3124631"/>
            <a:ext cx="1343700" cy="703500"/>
          </a:xfrm>
          <a:prstGeom prst="snipRoundRect">
            <a:avLst>
              <a:gd fmla="val 16667" name="adj1"/>
              <a:gd fmla="val 16667" name="adj2"/>
            </a:avLst>
          </a:prstGeom>
          <a:noFill/>
          <a:ln cap="flat" cmpd="sng" w="254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600"/>
              <a:buFont typeface="Arial"/>
              <a:buNone/>
            </a:pPr>
            <a:r>
              <a:rPr b="0" i="0" lang="en" sz="1800" u="none" cap="none" strike="noStrike">
                <a:solidFill>
                  <a:srgbClr val="000000"/>
                </a:solidFill>
                <a:latin typeface="Calibri"/>
                <a:ea typeface="Calibri"/>
                <a:cs typeface="Calibri"/>
                <a:sym typeface="Calibri"/>
              </a:rPr>
              <a:t>Bias Correction</a:t>
            </a:r>
            <a:endParaRPr b="0" i="0" sz="1300" u="none" cap="none" strike="noStrike">
              <a:solidFill>
                <a:srgbClr val="000000"/>
              </a:solidFill>
              <a:latin typeface="Arial"/>
              <a:ea typeface="Arial"/>
              <a:cs typeface="Arial"/>
              <a:sym typeface="Arial"/>
            </a:endParaRPr>
          </a:p>
        </p:txBody>
      </p:sp>
      <p:sp>
        <p:nvSpPr>
          <p:cNvPr id="370" name="Google Shape;370;g306560b7c1d_0_20"/>
          <p:cNvSpPr/>
          <p:nvPr/>
        </p:nvSpPr>
        <p:spPr>
          <a:xfrm>
            <a:off x="1605009" y="2577935"/>
            <a:ext cx="301800" cy="411600"/>
          </a:xfrm>
          <a:prstGeom prst="upArrow">
            <a:avLst>
              <a:gd fmla="val 50000" name="adj1"/>
              <a:gd fmla="val 50000" name="adj2"/>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71" name="Google Shape;371;g306560b7c1d_0_20"/>
          <p:cNvSpPr/>
          <p:nvPr/>
        </p:nvSpPr>
        <p:spPr>
          <a:xfrm>
            <a:off x="6801001" y="4085475"/>
            <a:ext cx="1130100" cy="685800"/>
          </a:xfrm>
          <a:prstGeom prst="foldedCorner">
            <a:avLst>
              <a:gd fmla="val 16667" name="adj"/>
            </a:avLst>
          </a:prstGeom>
          <a:solidFill>
            <a:schemeClr val="lt1"/>
          </a:solidFill>
          <a:ln cap="flat" cmpd="sng" w="22225">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GFS outputs</a:t>
            </a:r>
            <a:endParaRPr b="0" i="0" sz="900" u="none" cap="none" strike="noStrike">
              <a:solidFill>
                <a:srgbClr val="000000"/>
              </a:solidFill>
              <a:latin typeface="Calibri"/>
              <a:ea typeface="Calibri"/>
              <a:cs typeface="Calibri"/>
              <a:sym typeface="Calibri"/>
            </a:endParaRPr>
          </a:p>
        </p:txBody>
      </p:sp>
      <p:sp>
        <p:nvSpPr>
          <p:cNvPr id="372" name="Google Shape;372;g306560b7c1d_0_20"/>
          <p:cNvSpPr/>
          <p:nvPr/>
        </p:nvSpPr>
        <p:spPr>
          <a:xfrm>
            <a:off x="1577771" y="1439953"/>
            <a:ext cx="301800" cy="411600"/>
          </a:xfrm>
          <a:prstGeom prst="downArrow">
            <a:avLst>
              <a:gd fmla="val 50000" name="adj1"/>
              <a:gd fmla="val 50000" name="adj2"/>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73" name="Google Shape;373;g306560b7c1d_0_20"/>
          <p:cNvSpPr/>
          <p:nvPr/>
        </p:nvSpPr>
        <p:spPr>
          <a:xfrm>
            <a:off x="6714049" y="638600"/>
            <a:ext cx="1524300" cy="685800"/>
          </a:xfrm>
          <a:prstGeom prst="foldedCorner">
            <a:avLst>
              <a:gd fmla="val 16667" name="adj"/>
            </a:avLst>
          </a:prstGeom>
          <a:solidFill>
            <a:schemeClr val="lt1"/>
          </a:solidFill>
          <a:ln cap="flat" cmpd="sng" w="22225">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GEFS/Aero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Chem. Climat. LBCs</a:t>
            </a:r>
            <a:endParaRPr b="0" i="0" sz="1100" u="none" cap="none" strike="noStrike">
              <a:solidFill>
                <a:srgbClr val="000000"/>
              </a:solidFill>
              <a:latin typeface="Arial"/>
              <a:ea typeface="Arial"/>
              <a:cs typeface="Arial"/>
              <a:sym typeface="Arial"/>
            </a:endParaRPr>
          </a:p>
        </p:txBody>
      </p:sp>
      <p:sp>
        <p:nvSpPr>
          <p:cNvPr id="374" name="Google Shape;374;g306560b7c1d_0_20"/>
          <p:cNvSpPr/>
          <p:nvPr/>
        </p:nvSpPr>
        <p:spPr>
          <a:xfrm>
            <a:off x="3146738" y="4262584"/>
            <a:ext cx="1310700" cy="685800"/>
          </a:xfrm>
          <a:prstGeom prst="foldedCorner">
            <a:avLst>
              <a:gd fmla="val 16667" name="adj"/>
            </a:avLst>
          </a:prstGeom>
          <a:solidFill>
            <a:schemeClr val="lt1"/>
          </a:solidFill>
          <a:ln cap="flat" cmpd="sng" w="22225">
            <a:solidFill>
              <a:srgbClr val="88888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600"/>
              <a:buFont typeface="Arial"/>
              <a:buNone/>
            </a:pPr>
            <a:r>
              <a:rPr b="0" i="0" lang="en" sz="1800" u="none" cap="none" strike="noStrike">
                <a:solidFill>
                  <a:srgbClr val="000000"/>
                </a:solidFill>
                <a:latin typeface="Calibri"/>
                <a:ea typeface="Calibri"/>
                <a:cs typeface="Calibri"/>
                <a:sym typeface="Calibri"/>
              </a:rPr>
              <a:t>Products</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 sz="1400" u="none" cap="none" strike="noStrike">
                <a:solidFill>
                  <a:srgbClr val="000000"/>
                </a:solidFill>
                <a:latin typeface="Calibri"/>
                <a:ea typeface="Calibri"/>
                <a:cs typeface="Calibri"/>
                <a:sym typeface="Calibri"/>
              </a:rPr>
              <a:t>(CS, AK,HI)</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100" u="none" cap="none" strike="noStrike">
              <a:solidFill>
                <a:srgbClr val="000000"/>
              </a:solidFill>
              <a:latin typeface="Arial"/>
              <a:ea typeface="Arial"/>
              <a:cs typeface="Arial"/>
              <a:sym typeface="Arial"/>
            </a:endParaRPr>
          </a:p>
        </p:txBody>
      </p:sp>
      <p:sp>
        <p:nvSpPr>
          <p:cNvPr id="375" name="Google Shape;375;g306560b7c1d_0_20"/>
          <p:cNvSpPr txBox="1"/>
          <p:nvPr/>
        </p:nvSpPr>
        <p:spPr>
          <a:xfrm>
            <a:off x="696200" y="35150"/>
            <a:ext cx="8160000" cy="4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0" i="0" lang="en" sz="2600" u="none" cap="none" strike="noStrike">
                <a:solidFill>
                  <a:srgbClr val="1C4587"/>
                </a:solidFill>
                <a:latin typeface="Arial"/>
                <a:ea typeface="Arial"/>
                <a:cs typeface="Arial"/>
                <a:sym typeface="Arial"/>
              </a:rPr>
              <a:t>A flowchart of the UFS-AQM online system (AQMv7.0) </a:t>
            </a:r>
            <a:endParaRPr b="0" i="0" sz="2600" u="none" cap="none" strike="noStrike">
              <a:solidFill>
                <a:srgbClr val="1C4587"/>
              </a:solidFill>
              <a:latin typeface="Arial"/>
              <a:ea typeface="Arial"/>
              <a:cs typeface="Arial"/>
              <a:sym typeface="Arial"/>
            </a:endParaRPr>
          </a:p>
        </p:txBody>
      </p:sp>
      <p:sp>
        <p:nvSpPr>
          <p:cNvPr id="376" name="Google Shape;376;g306560b7c1d_0_20"/>
          <p:cNvSpPr/>
          <p:nvPr/>
        </p:nvSpPr>
        <p:spPr>
          <a:xfrm>
            <a:off x="2886076" y="1693569"/>
            <a:ext cx="3457500" cy="1013400"/>
          </a:xfrm>
          <a:prstGeom prst="rect">
            <a:avLst/>
          </a:prstGeom>
          <a:noFill/>
          <a:ln cap="flat" cmpd="sng" w="28575">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377" name="Google Shape;377;g306560b7c1d_0_20"/>
          <p:cNvSpPr/>
          <p:nvPr/>
        </p:nvSpPr>
        <p:spPr>
          <a:xfrm>
            <a:off x="7236563" y="1311806"/>
            <a:ext cx="301800" cy="510000"/>
          </a:xfrm>
          <a:prstGeom prst="downArrow">
            <a:avLst>
              <a:gd fmla="val 50000" name="adj1"/>
              <a:gd fmla="val 50000" name="adj2"/>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78" name="Google Shape;378;g306560b7c1d_0_20"/>
          <p:cNvSpPr txBox="1"/>
          <p:nvPr/>
        </p:nvSpPr>
        <p:spPr>
          <a:xfrm>
            <a:off x="4780582" y="1311806"/>
            <a:ext cx="18954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F3864"/>
                </a:solidFill>
                <a:latin typeface="Arial"/>
                <a:ea typeface="Arial"/>
                <a:cs typeface="Arial"/>
                <a:sym typeface="Arial"/>
              </a:rPr>
              <a:t>UFS-AQM</a:t>
            </a:r>
            <a:endParaRPr b="1" i="0" sz="1100" u="none" cap="none" strike="noStrike">
              <a:solidFill>
                <a:srgbClr val="1F386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1F3864"/>
                </a:solidFill>
                <a:latin typeface="Arial"/>
                <a:ea typeface="Arial"/>
                <a:cs typeface="Arial"/>
                <a:sym typeface="Arial"/>
              </a:rPr>
              <a:t>Coupled forecast model</a:t>
            </a:r>
            <a:endParaRPr b="0" i="0" sz="1100" u="none" cap="none" strike="noStrike">
              <a:solidFill>
                <a:srgbClr val="1F3864"/>
              </a:solidFill>
              <a:latin typeface="Arial"/>
              <a:ea typeface="Arial"/>
              <a:cs typeface="Arial"/>
              <a:sym typeface="Arial"/>
            </a:endParaRPr>
          </a:p>
        </p:txBody>
      </p:sp>
      <p:sp>
        <p:nvSpPr>
          <p:cNvPr id="379" name="Google Shape;379;g306560b7c1d_0_20"/>
          <p:cNvSpPr/>
          <p:nvPr/>
        </p:nvSpPr>
        <p:spPr>
          <a:xfrm>
            <a:off x="1303496" y="2998352"/>
            <a:ext cx="926700" cy="685800"/>
          </a:xfrm>
          <a:prstGeom prst="foldedCorner">
            <a:avLst>
              <a:gd fmla="val 16667" name="adj"/>
            </a:avLst>
          </a:prstGeom>
          <a:solidFill>
            <a:schemeClr val="lt1"/>
          </a:solidFill>
          <a:ln cap="flat" cmpd="sng" w="22225">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Biogenic Emission</a:t>
            </a:r>
            <a:endParaRPr b="0" i="0" sz="1100" u="none" cap="none" strike="noStrike">
              <a:solidFill>
                <a:srgbClr val="000000"/>
              </a:solidFill>
              <a:latin typeface="Arial"/>
              <a:ea typeface="Arial"/>
              <a:cs typeface="Arial"/>
              <a:sym typeface="Arial"/>
            </a:endParaRPr>
          </a:p>
        </p:txBody>
      </p:sp>
      <p:sp>
        <p:nvSpPr>
          <p:cNvPr id="380" name="Google Shape;380;g306560b7c1d_0_20"/>
          <p:cNvSpPr/>
          <p:nvPr/>
        </p:nvSpPr>
        <p:spPr>
          <a:xfrm>
            <a:off x="3629180" y="2713160"/>
            <a:ext cx="253500" cy="411600"/>
          </a:xfrm>
          <a:prstGeom prst="downArrow">
            <a:avLst>
              <a:gd fmla="val 50000" name="adj1"/>
              <a:gd fmla="val 50000" name="adj2"/>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81" name="Google Shape;381;g306560b7c1d_0_20"/>
          <p:cNvSpPr/>
          <p:nvPr/>
        </p:nvSpPr>
        <p:spPr>
          <a:xfrm>
            <a:off x="6365645" y="2037545"/>
            <a:ext cx="480300" cy="335400"/>
          </a:xfrm>
          <a:prstGeom prst="leftArrow">
            <a:avLst>
              <a:gd fmla="val 50000" name="adj1"/>
              <a:gd fmla="val 50000" name="adj2"/>
            </a:avLst>
          </a:prstGeom>
          <a:solidFill>
            <a:schemeClr val="accent1">
              <a:alpha val="0"/>
            </a:schemeClr>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82" name="Google Shape;382;g306560b7c1d_0_20"/>
          <p:cNvSpPr/>
          <p:nvPr/>
        </p:nvSpPr>
        <p:spPr>
          <a:xfrm>
            <a:off x="4415677" y="3314839"/>
            <a:ext cx="480300" cy="334800"/>
          </a:xfrm>
          <a:prstGeom prst="rightArrow">
            <a:avLst>
              <a:gd fmla="val 50000" name="adj1"/>
              <a:gd fmla="val 50000" name="adj2"/>
            </a:avLst>
          </a:prstGeom>
          <a:solidFill>
            <a:schemeClr val="accent1">
              <a:alpha val="1176"/>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83" name="Google Shape;383;g306560b7c1d_0_20"/>
          <p:cNvSpPr/>
          <p:nvPr/>
        </p:nvSpPr>
        <p:spPr>
          <a:xfrm>
            <a:off x="4371380" y="2091023"/>
            <a:ext cx="495000" cy="245400"/>
          </a:xfrm>
          <a:prstGeom prst="leftRightArrow">
            <a:avLst>
              <a:gd fmla="val 50000" name="adj1"/>
              <a:gd fmla="val 50000" name="adj2"/>
            </a:avLst>
          </a:prstGeom>
          <a:solidFill>
            <a:schemeClr val="lt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384" name="Google Shape;384;g306560b7c1d_0_20"/>
          <p:cNvSpPr/>
          <p:nvPr/>
        </p:nvSpPr>
        <p:spPr>
          <a:xfrm>
            <a:off x="4895506" y="4239077"/>
            <a:ext cx="1310700" cy="685800"/>
          </a:xfrm>
          <a:prstGeom prst="foldedCorner">
            <a:avLst>
              <a:gd fmla="val 16667" name="adj"/>
            </a:avLst>
          </a:prstGeom>
          <a:solidFill>
            <a:schemeClr val="lt1"/>
          </a:solidFill>
          <a:ln cap="flat" cmpd="sng" w="22225">
            <a:solidFill>
              <a:srgbClr val="88888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V</a:t>
            </a:r>
            <a:r>
              <a:rPr b="0" i="0" lang="en" sz="1800" u="none" cap="none" strike="noStrike">
                <a:solidFill>
                  <a:srgbClr val="000000"/>
                </a:solidFill>
                <a:latin typeface="Calibri"/>
                <a:ea typeface="Calibri"/>
                <a:cs typeface="Calibri"/>
                <a:sym typeface="Calibri"/>
              </a:rPr>
              <a:t>erification</a:t>
            </a:r>
            <a:endParaRPr b="0" i="0" sz="1300" u="none" cap="none" strike="noStrike">
              <a:solidFill>
                <a:srgbClr val="000000"/>
              </a:solidFill>
              <a:latin typeface="Arial"/>
              <a:ea typeface="Arial"/>
              <a:cs typeface="Arial"/>
              <a:sym typeface="Arial"/>
            </a:endParaRPr>
          </a:p>
        </p:txBody>
      </p:sp>
      <p:sp>
        <p:nvSpPr>
          <p:cNvPr id="385" name="Google Shape;385;g306560b7c1d_0_20"/>
          <p:cNvSpPr/>
          <p:nvPr/>
        </p:nvSpPr>
        <p:spPr>
          <a:xfrm>
            <a:off x="5416421" y="2709699"/>
            <a:ext cx="253500" cy="411600"/>
          </a:xfrm>
          <a:prstGeom prst="downArrow">
            <a:avLst>
              <a:gd fmla="val 50000" name="adj1"/>
              <a:gd fmla="val 50000" name="adj2"/>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86" name="Google Shape;386;g306560b7c1d_0_20"/>
          <p:cNvSpPr/>
          <p:nvPr/>
        </p:nvSpPr>
        <p:spPr>
          <a:xfrm>
            <a:off x="3660356" y="3838841"/>
            <a:ext cx="253500" cy="411600"/>
          </a:xfrm>
          <a:prstGeom prst="downArrow">
            <a:avLst>
              <a:gd fmla="val 50000" name="adj1"/>
              <a:gd fmla="val 50000" name="adj2"/>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87" name="Google Shape;387;g306560b7c1d_0_20"/>
          <p:cNvSpPr/>
          <p:nvPr/>
        </p:nvSpPr>
        <p:spPr>
          <a:xfrm>
            <a:off x="5409494" y="3828455"/>
            <a:ext cx="253500" cy="411600"/>
          </a:xfrm>
          <a:prstGeom prst="downArrow">
            <a:avLst>
              <a:gd fmla="val 50000" name="adj1"/>
              <a:gd fmla="val 50000" name="adj2"/>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cxnSp>
        <p:nvCxnSpPr>
          <p:cNvPr id="388" name="Google Shape;388;g306560b7c1d_0_20"/>
          <p:cNvCxnSpPr/>
          <p:nvPr/>
        </p:nvCxnSpPr>
        <p:spPr>
          <a:xfrm>
            <a:off x="4377710" y="3838841"/>
            <a:ext cx="558000" cy="376800"/>
          </a:xfrm>
          <a:prstGeom prst="straightConnector1">
            <a:avLst/>
          </a:prstGeom>
          <a:noFill/>
          <a:ln cap="flat" cmpd="sng" w="31750">
            <a:solidFill>
              <a:schemeClr val="dk1"/>
            </a:solidFill>
            <a:prstDash val="solid"/>
            <a:round/>
            <a:headEnd len="sm" w="sm" type="none"/>
            <a:tailEnd len="med" w="med" type="triangle"/>
          </a:ln>
        </p:spPr>
      </p:cxnSp>
      <p:cxnSp>
        <p:nvCxnSpPr>
          <p:cNvPr id="389" name="Google Shape;389;g306560b7c1d_0_20"/>
          <p:cNvCxnSpPr/>
          <p:nvPr/>
        </p:nvCxnSpPr>
        <p:spPr>
          <a:xfrm flipH="1">
            <a:off x="4457506" y="3838841"/>
            <a:ext cx="438000" cy="423600"/>
          </a:xfrm>
          <a:prstGeom prst="straightConnector1">
            <a:avLst/>
          </a:prstGeom>
          <a:noFill/>
          <a:ln cap="flat" cmpd="sng" w="34925">
            <a:solidFill>
              <a:schemeClr val="dk1"/>
            </a:solidFill>
            <a:prstDash val="solid"/>
            <a:round/>
            <a:headEnd len="sm" w="sm" type="none"/>
            <a:tailEnd len="med" w="med" type="triangle"/>
          </a:ln>
        </p:spPr>
      </p:cxnSp>
      <p:sp>
        <p:nvSpPr>
          <p:cNvPr id="390" name="Google Shape;390;g306560b7c1d_0_20"/>
          <p:cNvSpPr/>
          <p:nvPr/>
        </p:nvSpPr>
        <p:spPr>
          <a:xfrm>
            <a:off x="916988" y="558600"/>
            <a:ext cx="1688400" cy="3280200"/>
          </a:xfrm>
          <a:prstGeom prst="rect">
            <a:avLst/>
          </a:prstGeom>
          <a:noFill/>
          <a:ln cap="flat" cmpd="sng" w="28575">
            <a:solidFill>
              <a:srgbClr val="FF0000"/>
            </a:solidFill>
            <a:prstDash val="lgDash"/>
            <a:miter lim="8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306560b7c1d_0_20"/>
          <p:cNvSpPr txBox="1"/>
          <p:nvPr/>
        </p:nvSpPr>
        <p:spPr>
          <a:xfrm>
            <a:off x="813195" y="4038075"/>
            <a:ext cx="18954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1F3864"/>
                </a:solidFill>
                <a:latin typeface="Arial"/>
                <a:ea typeface="Arial"/>
                <a:cs typeface="Arial"/>
                <a:sym typeface="Arial"/>
              </a:rPr>
              <a:t>New parallel emissions preprocessing system</a:t>
            </a:r>
            <a:endParaRPr b="0" i="0" sz="900" u="none" cap="none" strike="noStrike">
              <a:solidFill>
                <a:srgbClr val="1F3864"/>
              </a:solidFill>
              <a:latin typeface="Arial"/>
              <a:ea typeface="Arial"/>
              <a:cs typeface="Arial"/>
              <a:sym typeface="Arial"/>
            </a:endParaRPr>
          </a:p>
        </p:txBody>
      </p:sp>
      <p:sp>
        <p:nvSpPr>
          <p:cNvPr id="392" name="Google Shape;392;g306560b7c1d_0_20"/>
          <p:cNvSpPr/>
          <p:nvPr/>
        </p:nvSpPr>
        <p:spPr>
          <a:xfrm>
            <a:off x="6833063" y="1832588"/>
            <a:ext cx="1310700" cy="696600"/>
          </a:xfrm>
          <a:prstGeom prst="rect">
            <a:avLst/>
          </a:prstGeom>
          <a:solidFill>
            <a:schemeClr val="lt1"/>
          </a:solidFill>
          <a:ln cap="flat" cmpd="sng" w="28575">
            <a:solidFill>
              <a:srgbClr val="22222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ICs and BCs</a:t>
            </a:r>
            <a:endParaRPr b="0" i="0" sz="1600" u="none" cap="none" strike="noStrike">
              <a:solidFill>
                <a:srgbClr val="000000"/>
              </a:solidFill>
              <a:latin typeface="Arial"/>
              <a:ea typeface="Arial"/>
              <a:cs typeface="Arial"/>
              <a:sym typeface="Arial"/>
            </a:endParaRPr>
          </a:p>
        </p:txBody>
      </p:sp>
      <p:sp>
        <p:nvSpPr>
          <p:cNvPr id="393" name="Google Shape;393;g306560b7c1d_0_20"/>
          <p:cNvSpPr txBox="1"/>
          <p:nvPr/>
        </p:nvSpPr>
        <p:spPr>
          <a:xfrm>
            <a:off x="5567663" y="2700881"/>
            <a:ext cx="9267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Met fields</a:t>
            </a:r>
            <a:endParaRPr b="1" i="0" sz="1100" u="none" cap="none" strike="noStrike">
              <a:solidFill>
                <a:srgbClr val="000000"/>
              </a:solidFill>
              <a:latin typeface="Calibri"/>
              <a:ea typeface="Calibri"/>
              <a:cs typeface="Calibri"/>
              <a:sym typeface="Calibri"/>
            </a:endParaRPr>
          </a:p>
        </p:txBody>
      </p:sp>
      <p:sp>
        <p:nvSpPr>
          <p:cNvPr id="394" name="Google Shape;394;g306560b7c1d_0_20"/>
          <p:cNvSpPr/>
          <p:nvPr/>
        </p:nvSpPr>
        <p:spPr>
          <a:xfrm>
            <a:off x="6629550" y="2825438"/>
            <a:ext cx="1485900" cy="1013400"/>
          </a:xfrm>
          <a:prstGeom prst="rect">
            <a:avLst/>
          </a:prstGeom>
          <a:noFill/>
          <a:ln cap="flat" cmpd="sng" w="28575">
            <a:solidFill>
              <a:srgbClr val="FF0000"/>
            </a:solidFill>
            <a:prstDash val="lgDash"/>
            <a:miter lim="8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306560b7c1d_0_20"/>
          <p:cNvSpPr/>
          <p:nvPr/>
        </p:nvSpPr>
        <p:spPr>
          <a:xfrm>
            <a:off x="3772050" y="482288"/>
            <a:ext cx="1576500" cy="886800"/>
          </a:xfrm>
          <a:prstGeom prst="rect">
            <a:avLst/>
          </a:prstGeom>
          <a:noFill/>
          <a:ln cap="flat" cmpd="sng" w="28575">
            <a:solidFill>
              <a:srgbClr val="FF0000"/>
            </a:solidFill>
            <a:prstDash val="lgDash"/>
            <a:miter lim="8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g306560b7c1d_0_20"/>
          <p:cNvSpPr/>
          <p:nvPr/>
        </p:nvSpPr>
        <p:spPr>
          <a:xfrm>
            <a:off x="7205700" y="2520788"/>
            <a:ext cx="301800" cy="438900"/>
          </a:xfrm>
          <a:prstGeom prst="upArrow">
            <a:avLst>
              <a:gd fmla="val 50000" name="adj1"/>
              <a:gd fmla="val 50000" name="adj2"/>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97" name="Google Shape;397;g306560b7c1d_0_20"/>
          <p:cNvSpPr/>
          <p:nvPr/>
        </p:nvSpPr>
        <p:spPr>
          <a:xfrm>
            <a:off x="6718763" y="2975588"/>
            <a:ext cx="1310700" cy="696600"/>
          </a:xfrm>
          <a:prstGeom prst="rect">
            <a:avLst/>
          </a:prstGeom>
          <a:solidFill>
            <a:schemeClr val="lt1"/>
          </a:solidFill>
          <a:ln cap="flat" cmpd="sng" w="28575">
            <a:solidFill>
              <a:srgbClr val="22222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UFS_Utils</a:t>
            </a:r>
            <a:endParaRPr b="0" i="0" sz="1600" u="none" cap="none" strike="noStrike">
              <a:solidFill>
                <a:srgbClr val="000000"/>
              </a:solidFill>
              <a:latin typeface="Arial"/>
              <a:ea typeface="Arial"/>
              <a:cs typeface="Arial"/>
              <a:sym typeface="Arial"/>
            </a:endParaRPr>
          </a:p>
        </p:txBody>
      </p:sp>
      <p:sp>
        <p:nvSpPr>
          <p:cNvPr id="398" name="Google Shape;398;g306560b7c1d_0_20"/>
          <p:cNvSpPr/>
          <p:nvPr/>
        </p:nvSpPr>
        <p:spPr>
          <a:xfrm>
            <a:off x="7205700" y="3663788"/>
            <a:ext cx="301800" cy="438900"/>
          </a:xfrm>
          <a:prstGeom prst="upArrow">
            <a:avLst>
              <a:gd fmla="val 50000" name="adj1"/>
              <a:gd fmla="val 50000" name="adj2"/>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99" name="Google Shape;399;g306560b7c1d_0_20"/>
          <p:cNvSpPr/>
          <p:nvPr/>
        </p:nvSpPr>
        <p:spPr>
          <a:xfrm>
            <a:off x="2917238" y="2932313"/>
            <a:ext cx="1688400" cy="1077900"/>
          </a:xfrm>
          <a:prstGeom prst="rect">
            <a:avLst/>
          </a:prstGeom>
          <a:noFill/>
          <a:ln cap="flat" cmpd="sng" w="28575">
            <a:solidFill>
              <a:srgbClr val="FF0000"/>
            </a:solidFill>
            <a:prstDash val="lgDash"/>
            <a:miter lim="8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3" name="Shape 403"/>
        <p:cNvGrpSpPr/>
        <p:nvPr/>
      </p:nvGrpSpPr>
      <p:grpSpPr>
        <a:xfrm>
          <a:off x="0" y="0"/>
          <a:ext cx="0" cy="0"/>
          <a:chOff x="0" y="0"/>
          <a:chExt cx="0" cy="0"/>
        </a:xfrm>
      </p:grpSpPr>
      <p:sp>
        <p:nvSpPr>
          <p:cNvPr id="404" name="Google Shape;404;g307de3b23e4_0_121"/>
          <p:cNvSpPr txBox="1"/>
          <p:nvPr>
            <p:ph idx="12" type="sldNum"/>
          </p:nvPr>
        </p:nvSpPr>
        <p:spPr>
          <a:xfrm>
            <a:off x="8438108" y="4769350"/>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405" name="Google Shape;405;g307de3b23e4_0_121"/>
          <p:cNvPicPr preferRelativeResize="0"/>
          <p:nvPr/>
        </p:nvPicPr>
        <p:blipFill rotWithShape="1">
          <a:blip r:embed="rId3">
            <a:alphaModFix/>
          </a:blip>
          <a:srcRect b="0" l="0" r="0" t="0"/>
          <a:stretch/>
        </p:blipFill>
        <p:spPr>
          <a:xfrm>
            <a:off x="350950" y="227475"/>
            <a:ext cx="4206241" cy="4480561"/>
          </a:xfrm>
          <a:prstGeom prst="rect">
            <a:avLst/>
          </a:prstGeom>
          <a:noFill/>
          <a:ln>
            <a:noFill/>
          </a:ln>
        </p:spPr>
      </p:pic>
      <p:pic>
        <p:nvPicPr>
          <p:cNvPr id="406" name="Google Shape;406;g307de3b23e4_0_121"/>
          <p:cNvPicPr preferRelativeResize="0"/>
          <p:nvPr/>
        </p:nvPicPr>
        <p:blipFill rotWithShape="1">
          <a:blip r:embed="rId4">
            <a:alphaModFix/>
          </a:blip>
          <a:srcRect b="-346" l="0" r="0" t="-1734"/>
          <a:stretch/>
        </p:blipFill>
        <p:spPr>
          <a:xfrm>
            <a:off x="4742751" y="151275"/>
            <a:ext cx="4206241" cy="44805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0" name="Shape 410"/>
        <p:cNvGrpSpPr/>
        <p:nvPr/>
      </p:nvGrpSpPr>
      <p:grpSpPr>
        <a:xfrm>
          <a:off x="0" y="0"/>
          <a:ext cx="0" cy="0"/>
          <a:chOff x="0" y="0"/>
          <a:chExt cx="0" cy="0"/>
        </a:xfrm>
      </p:grpSpPr>
      <p:sp>
        <p:nvSpPr>
          <p:cNvPr id="411" name="Google Shape;411;g307de3b23e4_0_103"/>
          <p:cNvSpPr txBox="1"/>
          <p:nvPr>
            <p:ph idx="12" type="sldNum"/>
          </p:nvPr>
        </p:nvSpPr>
        <p:spPr>
          <a:xfrm>
            <a:off x="8438108" y="4769350"/>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en" sz="1200">
                <a:solidFill>
                  <a:srgbClr val="FFFFFF"/>
                </a:solidFill>
              </a:rPr>
              <a:t>‹#›</a:t>
            </a:fld>
            <a:endParaRPr sz="1200">
              <a:solidFill>
                <a:srgbClr val="FFFFFF"/>
              </a:solidFill>
            </a:endParaRPr>
          </a:p>
        </p:txBody>
      </p:sp>
      <p:pic>
        <p:nvPicPr>
          <p:cNvPr id="412" name="Google Shape;412;g307de3b23e4_0_103"/>
          <p:cNvPicPr preferRelativeResize="0"/>
          <p:nvPr/>
        </p:nvPicPr>
        <p:blipFill rotWithShape="1">
          <a:blip r:embed="rId3">
            <a:alphaModFix/>
          </a:blip>
          <a:srcRect b="0" l="0" r="0" t="0"/>
          <a:stretch/>
        </p:blipFill>
        <p:spPr>
          <a:xfrm>
            <a:off x="4800600" y="2316479"/>
            <a:ext cx="3840480" cy="2468879"/>
          </a:xfrm>
          <a:prstGeom prst="rect">
            <a:avLst/>
          </a:prstGeom>
          <a:noFill/>
          <a:ln>
            <a:noFill/>
          </a:ln>
        </p:spPr>
      </p:pic>
      <p:sp>
        <p:nvSpPr>
          <p:cNvPr id="413" name="Google Shape;413;g307de3b23e4_0_103"/>
          <p:cNvSpPr txBox="1"/>
          <p:nvPr/>
        </p:nvSpPr>
        <p:spPr>
          <a:xfrm>
            <a:off x="5090750" y="2420950"/>
            <a:ext cx="8859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WS10</a:t>
            </a:r>
            <a:endParaRPr b="1" i="0" sz="1500" u="none" cap="none" strike="noStrike">
              <a:solidFill>
                <a:schemeClr val="dk1"/>
              </a:solidFill>
              <a:latin typeface="Arial"/>
              <a:ea typeface="Arial"/>
              <a:cs typeface="Arial"/>
              <a:sym typeface="Arial"/>
            </a:endParaRPr>
          </a:p>
        </p:txBody>
      </p:sp>
      <p:pic>
        <p:nvPicPr>
          <p:cNvPr id="414" name="Google Shape;414;g307de3b23e4_0_103"/>
          <p:cNvPicPr preferRelativeResize="0"/>
          <p:nvPr/>
        </p:nvPicPr>
        <p:blipFill rotWithShape="1">
          <a:blip r:embed="rId4">
            <a:alphaModFix/>
          </a:blip>
          <a:srcRect b="0" l="0" r="0" t="0"/>
          <a:stretch/>
        </p:blipFill>
        <p:spPr>
          <a:xfrm>
            <a:off x="4746012" y="47979"/>
            <a:ext cx="3840480" cy="2468879"/>
          </a:xfrm>
          <a:prstGeom prst="rect">
            <a:avLst/>
          </a:prstGeom>
          <a:noFill/>
          <a:ln>
            <a:noFill/>
          </a:ln>
        </p:spPr>
      </p:pic>
      <p:sp>
        <p:nvSpPr>
          <p:cNvPr id="415" name="Google Shape;415;g307de3b23e4_0_103"/>
          <p:cNvSpPr txBox="1"/>
          <p:nvPr/>
        </p:nvSpPr>
        <p:spPr>
          <a:xfrm>
            <a:off x="5014550" y="134950"/>
            <a:ext cx="9621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T2</a:t>
            </a:r>
            <a:endParaRPr b="1" i="0" sz="1500" u="none" cap="none" strike="noStrike">
              <a:solidFill>
                <a:schemeClr val="dk1"/>
              </a:solidFill>
              <a:latin typeface="Arial"/>
              <a:ea typeface="Arial"/>
              <a:cs typeface="Arial"/>
              <a:sym typeface="Arial"/>
            </a:endParaRPr>
          </a:p>
        </p:txBody>
      </p:sp>
      <p:sp>
        <p:nvSpPr>
          <p:cNvPr id="416" name="Google Shape;416;g307de3b23e4_0_103"/>
          <p:cNvSpPr txBox="1"/>
          <p:nvPr/>
        </p:nvSpPr>
        <p:spPr>
          <a:xfrm>
            <a:off x="7757750" y="2420950"/>
            <a:ext cx="8859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WUS</a:t>
            </a:r>
            <a:endParaRPr b="1" i="0" sz="1500" u="none" cap="none" strike="noStrike">
              <a:solidFill>
                <a:schemeClr val="dk1"/>
              </a:solidFill>
              <a:latin typeface="Arial"/>
              <a:ea typeface="Arial"/>
              <a:cs typeface="Arial"/>
              <a:sym typeface="Arial"/>
            </a:endParaRPr>
          </a:p>
        </p:txBody>
      </p:sp>
      <p:sp>
        <p:nvSpPr>
          <p:cNvPr id="417" name="Google Shape;417;g307de3b23e4_0_103"/>
          <p:cNvSpPr txBox="1"/>
          <p:nvPr/>
        </p:nvSpPr>
        <p:spPr>
          <a:xfrm>
            <a:off x="7681550" y="134950"/>
            <a:ext cx="8859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WUS</a:t>
            </a:r>
            <a:endParaRPr b="1" i="0" sz="1500" u="none" cap="none" strike="noStrike">
              <a:solidFill>
                <a:schemeClr val="dk1"/>
              </a:solidFill>
              <a:latin typeface="Arial"/>
              <a:ea typeface="Arial"/>
              <a:cs typeface="Arial"/>
              <a:sym typeface="Arial"/>
            </a:endParaRPr>
          </a:p>
        </p:txBody>
      </p:sp>
      <p:sp>
        <p:nvSpPr>
          <p:cNvPr id="418" name="Google Shape;418;g307de3b23e4_0_103"/>
          <p:cNvSpPr txBox="1"/>
          <p:nvPr/>
        </p:nvSpPr>
        <p:spPr>
          <a:xfrm>
            <a:off x="7224350" y="2116150"/>
            <a:ext cx="9621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AQM v8</a:t>
            </a:r>
            <a:endParaRPr b="1" i="0" sz="1500" u="none" cap="none" strike="noStrike">
              <a:solidFill>
                <a:schemeClr val="dk1"/>
              </a:solidFill>
              <a:latin typeface="Arial"/>
              <a:ea typeface="Arial"/>
              <a:cs typeface="Arial"/>
              <a:sym typeface="Arial"/>
            </a:endParaRPr>
          </a:p>
        </p:txBody>
      </p:sp>
      <p:pic>
        <p:nvPicPr>
          <p:cNvPr id="419" name="Google Shape;419;g307de3b23e4_0_103"/>
          <p:cNvPicPr preferRelativeResize="0"/>
          <p:nvPr/>
        </p:nvPicPr>
        <p:blipFill rotWithShape="1">
          <a:blip r:embed="rId5">
            <a:alphaModFix/>
          </a:blip>
          <a:srcRect b="0" l="0" r="0" t="0"/>
          <a:stretch/>
        </p:blipFill>
        <p:spPr>
          <a:xfrm>
            <a:off x="304800" y="2344829"/>
            <a:ext cx="3840480" cy="2468879"/>
          </a:xfrm>
          <a:prstGeom prst="rect">
            <a:avLst/>
          </a:prstGeom>
          <a:noFill/>
          <a:ln>
            <a:noFill/>
          </a:ln>
        </p:spPr>
      </p:pic>
      <p:pic>
        <p:nvPicPr>
          <p:cNvPr id="420" name="Google Shape;420;g307de3b23e4_0_103"/>
          <p:cNvPicPr preferRelativeResize="0"/>
          <p:nvPr/>
        </p:nvPicPr>
        <p:blipFill rotWithShape="1">
          <a:blip r:embed="rId6">
            <a:alphaModFix/>
          </a:blip>
          <a:srcRect b="0" l="0" r="0" t="0"/>
          <a:stretch/>
        </p:blipFill>
        <p:spPr>
          <a:xfrm>
            <a:off x="304800" y="104550"/>
            <a:ext cx="3840480" cy="2468879"/>
          </a:xfrm>
          <a:prstGeom prst="rect">
            <a:avLst/>
          </a:prstGeom>
          <a:noFill/>
          <a:ln>
            <a:noFill/>
          </a:ln>
        </p:spPr>
      </p:pic>
      <p:sp>
        <p:nvSpPr>
          <p:cNvPr id="421" name="Google Shape;421;g307de3b23e4_0_103"/>
          <p:cNvSpPr txBox="1"/>
          <p:nvPr/>
        </p:nvSpPr>
        <p:spPr>
          <a:xfrm>
            <a:off x="594950" y="287350"/>
            <a:ext cx="9621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T2</a:t>
            </a:r>
            <a:endParaRPr b="1" i="0" sz="1500" u="none" cap="none" strike="noStrike">
              <a:solidFill>
                <a:schemeClr val="dk1"/>
              </a:solidFill>
              <a:latin typeface="Arial"/>
              <a:ea typeface="Arial"/>
              <a:cs typeface="Arial"/>
              <a:sym typeface="Arial"/>
            </a:endParaRPr>
          </a:p>
        </p:txBody>
      </p:sp>
      <p:sp>
        <p:nvSpPr>
          <p:cNvPr id="422" name="Google Shape;422;g307de3b23e4_0_103"/>
          <p:cNvSpPr txBox="1"/>
          <p:nvPr/>
        </p:nvSpPr>
        <p:spPr>
          <a:xfrm>
            <a:off x="3261950" y="2116150"/>
            <a:ext cx="9621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AQM v7</a:t>
            </a:r>
            <a:endParaRPr b="1" i="0" sz="1500" u="none" cap="none" strike="noStrike">
              <a:solidFill>
                <a:schemeClr val="dk1"/>
              </a:solidFill>
              <a:latin typeface="Arial"/>
              <a:ea typeface="Arial"/>
              <a:cs typeface="Arial"/>
              <a:sym typeface="Arial"/>
            </a:endParaRPr>
          </a:p>
        </p:txBody>
      </p:sp>
      <p:sp>
        <p:nvSpPr>
          <p:cNvPr id="423" name="Google Shape;423;g307de3b23e4_0_103"/>
          <p:cNvSpPr txBox="1"/>
          <p:nvPr/>
        </p:nvSpPr>
        <p:spPr>
          <a:xfrm>
            <a:off x="671150" y="2497150"/>
            <a:ext cx="8859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WS10</a:t>
            </a:r>
            <a:endParaRPr b="1" i="0" sz="15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079f43e59e_0_16"/>
          <p:cNvSpPr txBox="1"/>
          <p:nvPr>
            <p:ph idx="1" type="body"/>
          </p:nvPr>
        </p:nvSpPr>
        <p:spPr>
          <a:xfrm>
            <a:off x="311700" y="619075"/>
            <a:ext cx="8520600" cy="39564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3C78D8"/>
              </a:buClr>
              <a:buSzPts val="1600"/>
              <a:buChar char="●"/>
            </a:pPr>
            <a:r>
              <a:rPr lang="en">
                <a:solidFill>
                  <a:srgbClr val="3C78D8"/>
                </a:solidFill>
              </a:rPr>
              <a:t>AQM v7.0.7 Implementation (May 14, 2024)</a:t>
            </a:r>
            <a:endParaRPr>
              <a:solidFill>
                <a:srgbClr val="3C78D8"/>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Major Changes </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Model Configurations</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Performance Highlights</a:t>
            </a:r>
            <a:endParaRPr>
              <a:solidFill>
                <a:srgbClr val="000000"/>
              </a:solidFill>
            </a:endParaRPr>
          </a:p>
          <a:p>
            <a:pPr indent="-317500" lvl="0" marL="457200" rtl="0" algn="l">
              <a:lnSpc>
                <a:spcPct val="150000"/>
              </a:lnSpc>
              <a:spcBef>
                <a:spcPts val="0"/>
              </a:spcBef>
              <a:spcAft>
                <a:spcPts val="0"/>
              </a:spcAft>
              <a:buClr>
                <a:srgbClr val="3C78D8"/>
              </a:buClr>
              <a:buSzPts val="1400"/>
              <a:buChar char="●"/>
            </a:pPr>
            <a:r>
              <a:rPr lang="en">
                <a:solidFill>
                  <a:srgbClr val="3C78D8"/>
                </a:solidFill>
              </a:rPr>
              <a:t>AQM v7.0.8 Implementation (October 1, 2024)</a:t>
            </a:r>
            <a:endParaRPr>
              <a:solidFill>
                <a:srgbClr val="3C78D8"/>
              </a:solidFill>
            </a:endParaRPr>
          </a:p>
          <a:p>
            <a:pPr indent="-317500" lvl="1" marL="914400" rtl="0" algn="l">
              <a:lnSpc>
                <a:spcPct val="150000"/>
              </a:lnSpc>
              <a:spcBef>
                <a:spcPts val="0"/>
              </a:spcBef>
              <a:spcAft>
                <a:spcPts val="0"/>
              </a:spcAft>
              <a:buSzPts val="1400"/>
              <a:buChar char="○"/>
            </a:pPr>
            <a:r>
              <a:rPr lang="en"/>
              <a:t>Major Changes </a:t>
            </a:r>
            <a:endParaRPr/>
          </a:p>
          <a:p>
            <a:pPr indent="-317500" lvl="1" marL="914400" rtl="0" algn="l">
              <a:lnSpc>
                <a:spcPct val="150000"/>
              </a:lnSpc>
              <a:spcBef>
                <a:spcPts val="0"/>
              </a:spcBef>
              <a:spcAft>
                <a:spcPts val="0"/>
              </a:spcAft>
              <a:buSzPts val="1400"/>
              <a:buChar char="○"/>
            </a:pPr>
            <a:r>
              <a:rPr lang="en"/>
              <a:t>Performance Highlights</a:t>
            </a:r>
            <a:endParaRPr/>
          </a:p>
          <a:p>
            <a:pPr indent="-317500" lvl="0" marL="457200" rtl="0" algn="l">
              <a:lnSpc>
                <a:spcPct val="150000"/>
              </a:lnSpc>
              <a:spcBef>
                <a:spcPts val="0"/>
              </a:spcBef>
              <a:spcAft>
                <a:spcPts val="0"/>
              </a:spcAft>
              <a:buClr>
                <a:srgbClr val="1155CC"/>
              </a:buClr>
              <a:buSzPts val="1400"/>
              <a:buChar char="●"/>
            </a:pPr>
            <a:r>
              <a:rPr lang="en">
                <a:solidFill>
                  <a:srgbClr val="3C78D8"/>
                </a:solidFill>
              </a:rPr>
              <a:t>AQM v8.0 </a:t>
            </a:r>
            <a:r>
              <a:rPr lang="en">
                <a:solidFill>
                  <a:srgbClr val="1155CC"/>
                </a:solidFill>
              </a:rPr>
              <a:t>Development (Planed for Q1 2026)</a:t>
            </a:r>
            <a:endParaRPr>
              <a:solidFill>
                <a:srgbClr val="1155CC"/>
              </a:solidFill>
            </a:endParaRPr>
          </a:p>
          <a:p>
            <a:pPr indent="-317500" lvl="1" marL="914400" rtl="0" algn="l">
              <a:lnSpc>
                <a:spcPct val="150000"/>
              </a:lnSpc>
              <a:spcBef>
                <a:spcPts val="0"/>
              </a:spcBef>
              <a:spcAft>
                <a:spcPts val="0"/>
              </a:spcAft>
              <a:buSzPts val="1400"/>
              <a:buChar char="○"/>
            </a:pPr>
            <a:r>
              <a:rPr lang="en"/>
              <a:t>Major Changes Proposed </a:t>
            </a:r>
            <a:endParaRPr/>
          </a:p>
          <a:p>
            <a:pPr indent="-317500" lvl="1" marL="914400" rtl="0" algn="l">
              <a:lnSpc>
                <a:spcPct val="150000"/>
              </a:lnSpc>
              <a:spcBef>
                <a:spcPts val="0"/>
              </a:spcBef>
              <a:spcAft>
                <a:spcPts val="0"/>
              </a:spcAft>
              <a:buSzPts val="1400"/>
              <a:buChar char="○"/>
            </a:pPr>
            <a:r>
              <a:rPr lang="en"/>
              <a:t>Preliminary Results </a:t>
            </a:r>
            <a:endParaRPr/>
          </a:p>
          <a:p>
            <a:pPr indent="-317500" lvl="0" marL="457200" rtl="0" algn="l">
              <a:lnSpc>
                <a:spcPct val="150000"/>
              </a:lnSpc>
              <a:spcBef>
                <a:spcPts val="0"/>
              </a:spcBef>
              <a:spcAft>
                <a:spcPts val="0"/>
              </a:spcAft>
              <a:buSzPts val="1400"/>
              <a:buChar char="●"/>
            </a:pPr>
            <a:r>
              <a:rPr lang="en">
                <a:solidFill>
                  <a:srgbClr val="3C78D8"/>
                </a:solidFill>
              </a:rPr>
              <a:t>Future Plans</a:t>
            </a:r>
            <a:endParaRPr/>
          </a:p>
        </p:txBody>
      </p:sp>
      <p:sp>
        <p:nvSpPr>
          <p:cNvPr id="227" name="Google Shape;227;g3079f43e59e_0_16"/>
          <p:cNvSpPr txBox="1"/>
          <p:nvPr>
            <p:ph type="title"/>
          </p:nvPr>
        </p:nvSpPr>
        <p:spPr>
          <a:xfrm>
            <a:off x="580475" y="76200"/>
            <a:ext cx="77565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sz="2400">
                <a:solidFill>
                  <a:srgbClr val="1C4587"/>
                </a:solidFill>
              </a:rPr>
              <a:t>Outline </a:t>
            </a:r>
            <a:endParaRPr sz="2400">
              <a:solidFill>
                <a:srgbClr val="1C4587"/>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07c421104a_0_0"/>
          <p:cNvSpPr txBox="1"/>
          <p:nvPr>
            <p:ph idx="1" type="body"/>
          </p:nvPr>
        </p:nvSpPr>
        <p:spPr>
          <a:xfrm>
            <a:off x="311700" y="619075"/>
            <a:ext cx="8520600" cy="3956400"/>
          </a:xfrm>
          <a:prstGeom prst="rect">
            <a:avLst/>
          </a:prstGeom>
          <a:noFill/>
          <a:ln>
            <a:noFill/>
          </a:ln>
        </p:spPr>
        <p:txBody>
          <a:bodyPr anchorCtr="0" anchor="t" bIns="91425" lIns="91425" spcFirstLastPara="1" rIns="91425" wrap="square" tIns="91425">
            <a:noAutofit/>
          </a:bodyPr>
          <a:lstStyle/>
          <a:p>
            <a:pPr indent="-323850" lvl="0" marL="457200" marR="92148" rtl="0" algn="l">
              <a:lnSpc>
                <a:spcPct val="115000"/>
              </a:lnSpc>
              <a:spcBef>
                <a:spcPts val="0"/>
              </a:spcBef>
              <a:spcAft>
                <a:spcPts val="0"/>
              </a:spcAft>
              <a:buSzPts val="1500"/>
              <a:buChar char="●"/>
            </a:pPr>
            <a:r>
              <a:rPr lang="en" sz="1500">
                <a:solidFill>
                  <a:srgbClr val="0000FF"/>
                </a:solidFill>
              </a:rPr>
              <a:t>Transition operational AQM from the GFS-CMAQ offline-coupled system to a UFS-based online-coupled atmosphere-air quality system, UFS-AQM</a:t>
            </a:r>
            <a:r>
              <a:rPr lang="en" sz="1500">
                <a:solidFill>
                  <a:srgbClr val="000000"/>
                </a:solidFill>
              </a:rPr>
              <a:t>. </a:t>
            </a:r>
            <a:endParaRPr sz="1500">
              <a:solidFill>
                <a:srgbClr val="000000"/>
              </a:solidFill>
            </a:endParaRPr>
          </a:p>
          <a:p>
            <a:pPr indent="-323850" lvl="0" marL="457200" marR="400053" rtl="0" algn="just">
              <a:lnSpc>
                <a:spcPct val="115000"/>
              </a:lnSpc>
              <a:spcBef>
                <a:spcPts val="0"/>
              </a:spcBef>
              <a:spcAft>
                <a:spcPts val="0"/>
              </a:spcAft>
              <a:buClr>
                <a:srgbClr val="0000FF"/>
              </a:buClr>
              <a:buSzPts val="1500"/>
              <a:buChar char="●"/>
            </a:pPr>
            <a:r>
              <a:rPr lang="en" sz="1500">
                <a:solidFill>
                  <a:srgbClr val="0000FF"/>
                </a:solidFill>
              </a:rPr>
              <a:t>Replace individual model domains for CONUS, Alaska, and Hawaii with a single unified domain at 13-km horizontal resolution. </a:t>
            </a:r>
            <a:endParaRPr sz="1500">
              <a:solidFill>
                <a:srgbClr val="0000FF"/>
              </a:solidFill>
            </a:endParaRPr>
          </a:p>
          <a:p>
            <a:pPr indent="-323850" lvl="0" marL="457200" marR="400050" rtl="0" algn="l">
              <a:lnSpc>
                <a:spcPct val="115000"/>
              </a:lnSpc>
              <a:spcBef>
                <a:spcPts val="0"/>
              </a:spcBef>
              <a:spcAft>
                <a:spcPts val="0"/>
              </a:spcAft>
              <a:buSzPts val="1500"/>
              <a:buChar char="●"/>
            </a:pPr>
            <a:r>
              <a:rPr lang="en" sz="1500">
                <a:solidFill>
                  <a:srgbClr val="000000"/>
                </a:solidFill>
              </a:rPr>
              <a:t>Increase the model’s vertical levels from 35 to 65 and extending the model’s top from 60 hPa to 0.2 hPa. </a:t>
            </a:r>
            <a:endParaRPr sz="1500">
              <a:solidFill>
                <a:srgbClr val="000000"/>
              </a:solidFill>
            </a:endParaRPr>
          </a:p>
          <a:p>
            <a:pPr indent="-323850" lvl="0" marL="457200" marR="160023" rtl="0" algn="l">
              <a:lnSpc>
                <a:spcPct val="115000"/>
              </a:lnSpc>
              <a:spcBef>
                <a:spcPts val="0"/>
              </a:spcBef>
              <a:spcAft>
                <a:spcPts val="0"/>
              </a:spcAft>
              <a:buSzPts val="1500"/>
              <a:buChar char="●"/>
            </a:pPr>
            <a:r>
              <a:rPr lang="en" sz="1500">
                <a:solidFill>
                  <a:srgbClr val="0000FF"/>
                </a:solidFill>
              </a:rPr>
              <a:t>Replace daily Blended Global Biomass Burning Emissions Product (GBBEPx) inputs with hourly Regional ABI and VIIRS fire Emissions (RAVE) data at higher horizontal resolution (0.03 degrees) to improve diurnal variation, intensity, and vertical distribution of wildfire emissions.</a:t>
            </a:r>
            <a:r>
              <a:rPr lang="en" sz="1500">
                <a:solidFill>
                  <a:srgbClr val="000000"/>
                </a:solidFill>
              </a:rPr>
              <a:t> </a:t>
            </a:r>
            <a:endParaRPr sz="1500">
              <a:solidFill>
                <a:srgbClr val="000000"/>
              </a:solidFill>
            </a:endParaRPr>
          </a:p>
          <a:p>
            <a:pPr indent="-323850" lvl="0" marL="457200" marR="80015" rtl="0" algn="l">
              <a:lnSpc>
                <a:spcPct val="115000"/>
              </a:lnSpc>
              <a:spcBef>
                <a:spcPts val="0"/>
              </a:spcBef>
              <a:spcAft>
                <a:spcPts val="0"/>
              </a:spcAft>
              <a:buSzPts val="1500"/>
              <a:buChar char="●"/>
            </a:pPr>
            <a:r>
              <a:rPr lang="en" sz="1500">
                <a:solidFill>
                  <a:srgbClr val="000000"/>
                </a:solidFill>
              </a:rPr>
              <a:t>Replace the Biogenic Emissions Inventory System (BEIS) with aerosol and gaseous emissions estimated using the Model of Emissions of Gases and  Aerosols from Nature (MEGAN). </a:t>
            </a:r>
            <a:endParaRPr sz="1500">
              <a:solidFill>
                <a:srgbClr val="000000"/>
              </a:solidFill>
            </a:endParaRPr>
          </a:p>
          <a:p>
            <a:pPr indent="-323850" lvl="0" marL="457200" marR="80015" rtl="0" algn="l">
              <a:lnSpc>
                <a:spcPct val="115000"/>
              </a:lnSpc>
              <a:spcBef>
                <a:spcPts val="0"/>
              </a:spcBef>
              <a:spcAft>
                <a:spcPts val="0"/>
              </a:spcAft>
              <a:buSzPts val="1500"/>
              <a:buChar char="●"/>
            </a:pPr>
            <a:r>
              <a:rPr lang="en" sz="1500">
                <a:solidFill>
                  <a:srgbClr val="000000"/>
                </a:solidFill>
              </a:rPr>
              <a:t>Apply the Kalman Filter Analog (KFAN) bias correction technique over the large unified domain to improve near-surface ozone (O</a:t>
            </a:r>
            <a:r>
              <a:rPr baseline="-25000" lang="en" sz="1500">
                <a:solidFill>
                  <a:srgbClr val="000000"/>
                </a:solidFill>
              </a:rPr>
              <a:t>3</a:t>
            </a:r>
            <a:r>
              <a:rPr lang="en" sz="1500">
                <a:solidFill>
                  <a:srgbClr val="000000"/>
                </a:solidFill>
              </a:rPr>
              <a:t>) and fine  particulate matter (PM</a:t>
            </a:r>
            <a:r>
              <a:rPr baseline="-25000" lang="en" sz="1500">
                <a:solidFill>
                  <a:srgbClr val="000000"/>
                </a:solidFill>
              </a:rPr>
              <a:t>2.5</a:t>
            </a:r>
            <a:r>
              <a:rPr lang="en" sz="1500">
                <a:solidFill>
                  <a:srgbClr val="000000"/>
                </a:solidFill>
              </a:rPr>
              <a:t>) predictions.</a:t>
            </a:r>
            <a:endParaRPr sz="1500"/>
          </a:p>
        </p:txBody>
      </p:sp>
      <p:sp>
        <p:nvSpPr>
          <p:cNvPr id="233" name="Google Shape;233;g307c421104a_0_0"/>
          <p:cNvSpPr txBox="1"/>
          <p:nvPr>
            <p:ph type="title"/>
          </p:nvPr>
        </p:nvSpPr>
        <p:spPr>
          <a:xfrm>
            <a:off x="580475" y="76200"/>
            <a:ext cx="77565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sz="2400">
                <a:solidFill>
                  <a:srgbClr val="1C4587"/>
                </a:solidFill>
              </a:rPr>
              <a:t>Major Changes for AQM v7.0.7 </a:t>
            </a:r>
            <a:endParaRPr sz="2400">
              <a:solidFill>
                <a:srgbClr val="1C458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g300d2947716_0_139"/>
          <p:cNvPicPr preferRelativeResize="0"/>
          <p:nvPr/>
        </p:nvPicPr>
        <p:blipFill rotWithShape="1">
          <a:blip r:embed="rId3">
            <a:alphaModFix/>
          </a:blip>
          <a:srcRect b="0" l="0" r="0" t="9908"/>
          <a:stretch/>
        </p:blipFill>
        <p:spPr>
          <a:xfrm>
            <a:off x="4181700" y="573075"/>
            <a:ext cx="4962299" cy="2560326"/>
          </a:xfrm>
          <a:prstGeom prst="rect">
            <a:avLst/>
          </a:prstGeom>
          <a:noFill/>
          <a:ln>
            <a:noFill/>
          </a:ln>
        </p:spPr>
      </p:pic>
      <p:sp>
        <p:nvSpPr>
          <p:cNvPr id="239" name="Google Shape;239;g300d2947716_0_139"/>
          <p:cNvSpPr txBox="1"/>
          <p:nvPr/>
        </p:nvSpPr>
        <p:spPr>
          <a:xfrm>
            <a:off x="288552" y="23000"/>
            <a:ext cx="8774100" cy="417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A4595"/>
              </a:buClr>
              <a:buSzPts val="1400"/>
              <a:buFont typeface="Arial"/>
              <a:buNone/>
            </a:pPr>
            <a:r>
              <a:rPr b="0" i="0" lang="en" sz="2600" u="none" cap="none" strike="noStrike">
                <a:solidFill>
                  <a:srgbClr val="1C4587"/>
                </a:solidFill>
                <a:latin typeface="Arial"/>
                <a:ea typeface="Arial"/>
                <a:cs typeface="Arial"/>
                <a:sym typeface="Arial"/>
              </a:rPr>
              <a:t>Model Configurations for the AQMv7.0.7 Implementation</a:t>
            </a:r>
            <a:endParaRPr b="0" i="0" sz="2600" u="none" cap="none" strike="noStrike">
              <a:solidFill>
                <a:srgbClr val="1C4587"/>
              </a:solidFill>
              <a:latin typeface="Lato"/>
              <a:ea typeface="Lato"/>
              <a:cs typeface="Lato"/>
              <a:sym typeface="Lato"/>
            </a:endParaRPr>
          </a:p>
        </p:txBody>
      </p:sp>
      <p:sp>
        <p:nvSpPr>
          <p:cNvPr id="240" name="Google Shape;240;g300d2947716_0_139"/>
          <p:cNvSpPr txBox="1"/>
          <p:nvPr/>
        </p:nvSpPr>
        <p:spPr>
          <a:xfrm>
            <a:off x="4282550" y="3126825"/>
            <a:ext cx="4473300" cy="13053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0"/>
              </a:spcBef>
              <a:spcAft>
                <a:spcPts val="0"/>
              </a:spcAft>
              <a:buClr>
                <a:srgbClr val="000000"/>
              </a:buClr>
              <a:buSzPts val="1100"/>
              <a:buFont typeface="Arial"/>
              <a:buChar char="●"/>
            </a:pPr>
            <a:r>
              <a:rPr b="1" i="0" lang="en" sz="1300" u="none" cap="none" strike="noStrike">
                <a:solidFill>
                  <a:srgbClr val="000000"/>
                </a:solidFill>
                <a:latin typeface="Arial"/>
                <a:ea typeface="Arial"/>
                <a:cs typeface="Arial"/>
                <a:sym typeface="Arial"/>
              </a:rPr>
              <a:t>A single large North American domain covers three operational product domains (i.e., CONUS, AK and HI</a:t>
            </a:r>
            <a:r>
              <a:rPr b="1" i="0" lang="en" sz="1300" u="none" cap="none" strike="noStrike">
                <a:solidFill>
                  <a:srgbClr val="0A4595"/>
                </a:solidFill>
                <a:latin typeface="Arial"/>
                <a:ea typeface="Arial"/>
                <a:cs typeface="Arial"/>
                <a:sym typeface="Arial"/>
              </a:rPr>
              <a:t>)</a:t>
            </a:r>
            <a:endParaRPr b="1" i="0" sz="1300" u="none" cap="none" strike="noStrike">
              <a:solidFill>
                <a:srgbClr val="0A4595"/>
              </a:solidFill>
              <a:latin typeface="Arial"/>
              <a:ea typeface="Arial"/>
              <a:cs typeface="Arial"/>
              <a:sym typeface="Arial"/>
            </a:endParaRPr>
          </a:p>
          <a:p>
            <a:pPr indent="-311150" lvl="0" marL="457200" marR="0" rtl="0" algn="l">
              <a:lnSpc>
                <a:spcPct val="115000"/>
              </a:lnSpc>
              <a:spcBef>
                <a:spcPts val="0"/>
              </a:spcBef>
              <a:spcAft>
                <a:spcPts val="0"/>
              </a:spcAft>
              <a:buClr>
                <a:srgbClr val="0A4595"/>
              </a:buClr>
              <a:buSzPts val="1300"/>
              <a:buFont typeface="Arial"/>
              <a:buChar char="●"/>
            </a:pPr>
            <a:r>
              <a:rPr b="1" i="0" lang="en" sz="1300" u="none" cap="none" strike="noStrike">
                <a:solidFill>
                  <a:srgbClr val="FF0000"/>
                </a:solidFill>
                <a:latin typeface="Arial"/>
                <a:ea typeface="Arial"/>
                <a:cs typeface="Arial"/>
                <a:sym typeface="Arial"/>
              </a:rPr>
              <a:t>NOAA’s UFS-AQM based AQMv7.0.7 was implemented on May 14, 2024</a:t>
            </a:r>
            <a:endParaRPr b="1" i="0" sz="1300" u="none" cap="none" strike="noStrike">
              <a:solidFill>
                <a:srgbClr val="0A4595"/>
              </a:solidFill>
              <a:latin typeface="Arial"/>
              <a:ea typeface="Arial"/>
              <a:cs typeface="Arial"/>
              <a:sym typeface="Arial"/>
            </a:endParaRPr>
          </a:p>
        </p:txBody>
      </p:sp>
      <p:graphicFrame>
        <p:nvGraphicFramePr>
          <p:cNvPr id="241" name="Google Shape;241;g300d2947716_0_139"/>
          <p:cNvGraphicFramePr/>
          <p:nvPr/>
        </p:nvGraphicFramePr>
        <p:xfrm>
          <a:off x="304800" y="561884"/>
          <a:ext cx="3000000" cy="3000000"/>
        </p:xfrm>
        <a:graphic>
          <a:graphicData uri="http://schemas.openxmlformats.org/drawingml/2006/table">
            <a:tbl>
              <a:tblPr>
                <a:noFill/>
                <a:tableStyleId>{AF9C6D38-1A52-4ED4-AF25-4F433540AFA1}</a:tableStyleId>
              </a:tblPr>
              <a:tblGrid>
                <a:gridCol w="1469225"/>
                <a:gridCol w="2461250"/>
              </a:tblGrid>
              <a:tr h="497175">
                <a:tc>
                  <a:txBody>
                    <a:bodyPr/>
                    <a:lstStyle/>
                    <a:p>
                      <a:pPr indent="0" lvl="0" marL="0" marR="0" rtl="0" algn="l">
                        <a:lnSpc>
                          <a:spcPct val="100000"/>
                        </a:lnSpc>
                        <a:spcBef>
                          <a:spcPts val="0"/>
                        </a:spcBef>
                        <a:spcAft>
                          <a:spcPts val="0"/>
                        </a:spcAft>
                        <a:buClr>
                          <a:srgbClr val="000000"/>
                        </a:buClr>
                        <a:buSzPts val="1100"/>
                        <a:buFont typeface="Arial"/>
                        <a:buNone/>
                      </a:pPr>
                      <a:r>
                        <a:rPr b="1" lang="en" sz="1050" u="none" cap="none" strike="noStrike">
                          <a:solidFill>
                            <a:srgbClr val="14191A"/>
                          </a:solidFill>
                        </a:rPr>
                        <a:t>Atmos. &amp; air quality models</a:t>
                      </a:r>
                      <a:endParaRPr b="1" sz="1050" u="none" cap="none" strike="noStrike">
                        <a:solidFill>
                          <a:srgbClr val="14191A"/>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8E8E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050" u="none" cap="none" strike="noStrike">
                          <a:solidFill>
                            <a:srgbClr val="0000FF"/>
                          </a:solidFill>
                        </a:rPr>
                        <a:t>UFS-Atmos + CMAQv5.2</a:t>
                      </a:r>
                      <a:endParaRPr sz="1050" u="none" cap="none" strike="noStrike">
                        <a:solidFill>
                          <a:srgbClr val="0000FF"/>
                        </a:solidFill>
                      </a:endParaRPr>
                    </a:p>
                    <a:p>
                      <a:pPr indent="0" lvl="0" marL="0" marR="0" rtl="0" algn="l">
                        <a:lnSpc>
                          <a:spcPct val="100000"/>
                        </a:lnSpc>
                        <a:spcBef>
                          <a:spcPts val="0"/>
                        </a:spcBef>
                        <a:spcAft>
                          <a:spcPts val="0"/>
                        </a:spcAft>
                        <a:buClr>
                          <a:srgbClr val="000000"/>
                        </a:buClr>
                        <a:buSzPts val="1100"/>
                        <a:buFont typeface="Arial"/>
                        <a:buNone/>
                      </a:pPr>
                      <a:r>
                        <a:rPr lang="en" sz="1050" u="none" cap="none" strike="noStrike">
                          <a:solidFill>
                            <a:srgbClr val="0000FF"/>
                          </a:solidFill>
                        </a:rPr>
                        <a:t> </a:t>
                      </a:r>
                      <a:r>
                        <a:rPr lang="en" sz="1050" u="none" cap="none" strike="noStrike">
                          <a:solidFill>
                            <a:srgbClr val="FF0000"/>
                          </a:solidFill>
                        </a:rPr>
                        <a:t>Online-coupling </a:t>
                      </a:r>
                      <a:endParaRPr sz="1050" u="none" cap="none" strike="noStrike">
                        <a:solidFill>
                          <a:srgbClr val="FF0000"/>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B1CDFB"/>
                    </a:solidFill>
                  </a:tcPr>
                </a:tc>
              </a:tr>
              <a:tr h="497175">
                <a:tc>
                  <a:txBody>
                    <a:bodyPr/>
                    <a:lstStyle/>
                    <a:p>
                      <a:pPr indent="0" lvl="0" marL="0" marR="0" rtl="0" algn="l">
                        <a:lnSpc>
                          <a:spcPct val="100000"/>
                        </a:lnSpc>
                        <a:spcBef>
                          <a:spcPts val="0"/>
                        </a:spcBef>
                        <a:spcAft>
                          <a:spcPts val="0"/>
                        </a:spcAft>
                        <a:buClr>
                          <a:schemeClr val="dk1"/>
                        </a:buClr>
                        <a:buSzPts val="1400"/>
                        <a:buFont typeface="Calibri"/>
                        <a:buNone/>
                      </a:pPr>
                      <a:r>
                        <a:rPr b="1" lang="en" sz="1050" u="none" cap="none" strike="noStrike">
                          <a:solidFill>
                            <a:srgbClr val="14191A"/>
                          </a:solidFill>
                        </a:rPr>
                        <a:t>Gas mechanism &amp; aerosol model</a:t>
                      </a:r>
                      <a:endParaRPr b="1" sz="1050" u="none" cap="none" strike="noStrike">
                        <a:solidFill>
                          <a:srgbClr val="14191A"/>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8E8E8"/>
                    </a:solidFill>
                  </a:tcPr>
                </a:tc>
                <a:tc>
                  <a:txBody>
                    <a:bodyPr/>
                    <a:lstStyle/>
                    <a:p>
                      <a:pPr indent="0" lvl="0" marL="0" marR="0" rtl="0" algn="l">
                        <a:lnSpc>
                          <a:spcPct val="100000"/>
                        </a:lnSpc>
                        <a:spcBef>
                          <a:spcPts val="0"/>
                        </a:spcBef>
                        <a:spcAft>
                          <a:spcPts val="0"/>
                        </a:spcAft>
                        <a:buClr>
                          <a:schemeClr val="dk1"/>
                        </a:buClr>
                        <a:buSzPts val="800"/>
                        <a:buFont typeface="Arial"/>
                        <a:buNone/>
                      </a:pPr>
                      <a:r>
                        <a:rPr lang="en" sz="1050" u="none" cap="none" strike="noStrike">
                          <a:solidFill>
                            <a:srgbClr val="0000FF"/>
                          </a:solidFill>
                        </a:rPr>
                        <a:t>CB6r3 + Aero6</a:t>
                      </a:r>
                      <a:endParaRPr sz="1050" u="none" cap="none" strike="noStrike">
                        <a:solidFill>
                          <a:srgbClr val="0000FF"/>
                        </a:solidFill>
                      </a:endParaRPr>
                    </a:p>
                    <a:p>
                      <a:pPr indent="0" lvl="0" marL="0" marR="0" rtl="0" algn="l">
                        <a:lnSpc>
                          <a:spcPct val="100000"/>
                        </a:lnSpc>
                        <a:spcBef>
                          <a:spcPts val="0"/>
                        </a:spcBef>
                        <a:spcAft>
                          <a:spcPts val="0"/>
                        </a:spcAft>
                        <a:buClr>
                          <a:srgbClr val="000000"/>
                        </a:buClr>
                        <a:buSzPts val="1100"/>
                        <a:buFont typeface="Arial"/>
                        <a:buNone/>
                      </a:pPr>
                      <a:r>
                        <a:t/>
                      </a:r>
                      <a:endParaRPr sz="1050" u="none" cap="none" strike="noStrike">
                        <a:solidFill>
                          <a:srgbClr val="0000FF"/>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B1CDFB"/>
                    </a:solidFill>
                  </a:tcPr>
                </a:tc>
              </a:tr>
              <a:tr h="497175">
                <a:tc>
                  <a:txBody>
                    <a:bodyPr/>
                    <a:lstStyle/>
                    <a:p>
                      <a:pPr indent="0" lvl="0" marL="0" marR="0" rtl="0" algn="l">
                        <a:lnSpc>
                          <a:spcPct val="100000"/>
                        </a:lnSpc>
                        <a:spcBef>
                          <a:spcPts val="0"/>
                        </a:spcBef>
                        <a:spcAft>
                          <a:spcPts val="0"/>
                        </a:spcAft>
                        <a:buClr>
                          <a:srgbClr val="000000"/>
                        </a:buClr>
                        <a:buSzPts val="1000"/>
                        <a:buFont typeface="Arial"/>
                        <a:buNone/>
                      </a:pPr>
                      <a:r>
                        <a:rPr b="1" lang="en" sz="1050" u="none" cap="none" strike="noStrike">
                          <a:solidFill>
                            <a:srgbClr val="14191A"/>
                          </a:solidFill>
                        </a:rPr>
                        <a:t>Grid_spacing &amp; vertical levels</a:t>
                      </a:r>
                      <a:endParaRPr b="1" sz="1050" u="none" cap="none" strike="noStrike">
                        <a:solidFill>
                          <a:srgbClr val="14191A"/>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8E8E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050" u="none" cap="none" strike="noStrike">
                          <a:solidFill>
                            <a:srgbClr val="0000FF"/>
                          </a:solidFill>
                        </a:rPr>
                        <a:t>13 km &amp; 65 levels (topped at 0.2 hpa)</a:t>
                      </a:r>
                      <a:endParaRPr sz="1050" u="none" cap="none" strike="noStrike">
                        <a:solidFill>
                          <a:srgbClr val="0000FF"/>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B1CDFB"/>
                    </a:solidFill>
                  </a:tcPr>
                </a:tc>
              </a:tr>
              <a:tr h="655400">
                <a:tc>
                  <a:txBody>
                    <a:bodyPr/>
                    <a:lstStyle/>
                    <a:p>
                      <a:pPr indent="0" lvl="0" marL="0" marR="0" rtl="0" algn="l">
                        <a:lnSpc>
                          <a:spcPct val="100000"/>
                        </a:lnSpc>
                        <a:spcBef>
                          <a:spcPts val="0"/>
                        </a:spcBef>
                        <a:spcAft>
                          <a:spcPts val="0"/>
                        </a:spcAft>
                        <a:buClr>
                          <a:srgbClr val="000000"/>
                        </a:buClr>
                        <a:buSzPts val="1100"/>
                        <a:buFont typeface="Arial"/>
                        <a:buNone/>
                      </a:pPr>
                      <a:r>
                        <a:rPr b="1" lang="en" sz="1050" u="none" cap="none" strike="noStrike">
                          <a:solidFill>
                            <a:srgbClr val="14191A"/>
                          </a:solidFill>
                        </a:rPr>
                        <a:t>Anthropogenic emissions</a:t>
                      </a:r>
                      <a:endParaRPr b="1" sz="1050" u="none" cap="none" strike="noStrike">
                        <a:solidFill>
                          <a:srgbClr val="14191A"/>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8E8E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050" u="none" cap="none" strike="noStrike">
                          <a:solidFill>
                            <a:srgbClr val="0000FF"/>
                          </a:solidFill>
                        </a:rPr>
                        <a:t>NEI 2016v1 for CONUS + EDGAR-for-HTAPv2, CEDSv2 &amp; OMI-HTAP for O-CONUS</a:t>
                      </a:r>
                      <a:endParaRPr sz="1050" u="none" cap="none" strike="noStrike">
                        <a:solidFill>
                          <a:srgbClr val="0000FF"/>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B1CDFB"/>
                    </a:solidFill>
                  </a:tcPr>
                </a:tc>
              </a:tr>
              <a:tr h="655400">
                <a:tc>
                  <a:txBody>
                    <a:bodyPr/>
                    <a:lstStyle/>
                    <a:p>
                      <a:pPr indent="0" lvl="0" marL="0" marR="0" rtl="0" algn="l">
                        <a:lnSpc>
                          <a:spcPct val="100000"/>
                        </a:lnSpc>
                        <a:spcBef>
                          <a:spcPts val="0"/>
                        </a:spcBef>
                        <a:spcAft>
                          <a:spcPts val="0"/>
                        </a:spcAft>
                        <a:buClr>
                          <a:srgbClr val="000000"/>
                        </a:buClr>
                        <a:buSzPts val="1100"/>
                        <a:buFont typeface="Arial"/>
                        <a:buNone/>
                      </a:pPr>
                      <a:r>
                        <a:rPr b="1" lang="en" sz="1050" u="none" cap="none" strike="noStrike">
                          <a:solidFill>
                            <a:srgbClr val="14191A"/>
                          </a:solidFill>
                        </a:rPr>
                        <a:t>Fire emissions</a:t>
                      </a:r>
                      <a:endParaRPr b="1" sz="1050" u="none" cap="none" strike="noStrike">
                        <a:solidFill>
                          <a:srgbClr val="14191A"/>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8E8E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050" u="none" cap="none" strike="noStrike">
                          <a:solidFill>
                            <a:srgbClr val="FF0000"/>
                          </a:solidFill>
                        </a:rPr>
                        <a:t>RAVE v1 (hourly, 0.03 deg) </a:t>
                      </a:r>
                      <a:r>
                        <a:rPr lang="en" sz="1050" u="none" cap="none" strike="noStrike">
                          <a:solidFill>
                            <a:srgbClr val="0000FF"/>
                          </a:solidFill>
                        </a:rPr>
                        <a:t>+ Sofiev plumerise algorithm, linearly-distributed, VOCs off</a:t>
                      </a:r>
                      <a:endParaRPr sz="1050" u="none" cap="none" strike="noStrike">
                        <a:solidFill>
                          <a:srgbClr val="0000FF"/>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B1CDFB"/>
                    </a:solidFill>
                  </a:tcPr>
                </a:tc>
              </a:tr>
              <a:tr h="497175">
                <a:tc>
                  <a:txBody>
                    <a:bodyPr/>
                    <a:lstStyle/>
                    <a:p>
                      <a:pPr indent="0" lvl="0" marL="0" marR="0" rtl="0" algn="l">
                        <a:lnSpc>
                          <a:spcPct val="100000"/>
                        </a:lnSpc>
                        <a:spcBef>
                          <a:spcPts val="0"/>
                        </a:spcBef>
                        <a:spcAft>
                          <a:spcPts val="0"/>
                        </a:spcAft>
                        <a:buClr>
                          <a:srgbClr val="000000"/>
                        </a:buClr>
                        <a:buSzPts val="1100"/>
                        <a:buFont typeface="Arial"/>
                        <a:buNone/>
                      </a:pPr>
                      <a:r>
                        <a:rPr b="1" lang="en" sz="1050" u="none" cap="none" strike="noStrike">
                          <a:solidFill>
                            <a:srgbClr val="14191A"/>
                          </a:solidFill>
                        </a:rPr>
                        <a:t>Biogenic &amp; dust emissions</a:t>
                      </a:r>
                      <a:endParaRPr b="1" sz="1050" u="none" cap="none" strike="noStrike">
                        <a:solidFill>
                          <a:srgbClr val="14191A"/>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8E8E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050" u="none" cap="none" strike="noStrike">
                          <a:solidFill>
                            <a:srgbClr val="0000FF"/>
                          </a:solidFill>
                        </a:rPr>
                        <a:t>MEGANv2 &amp; Fengsha</a:t>
                      </a:r>
                      <a:endParaRPr sz="1050" u="none" cap="none" strike="noStrike">
                        <a:solidFill>
                          <a:srgbClr val="0000FF"/>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B1CDFB"/>
                    </a:solidFill>
                  </a:tcPr>
                </a:tc>
              </a:tr>
              <a:tr h="489350">
                <a:tc>
                  <a:txBody>
                    <a:bodyPr/>
                    <a:lstStyle/>
                    <a:p>
                      <a:pPr indent="0" lvl="0" marL="0" marR="0" rtl="0" algn="l">
                        <a:lnSpc>
                          <a:spcPct val="100000"/>
                        </a:lnSpc>
                        <a:spcBef>
                          <a:spcPts val="0"/>
                        </a:spcBef>
                        <a:spcAft>
                          <a:spcPts val="0"/>
                        </a:spcAft>
                        <a:buClr>
                          <a:srgbClr val="000000"/>
                        </a:buClr>
                        <a:buSzPts val="1100"/>
                        <a:buFont typeface="Arial"/>
                        <a:buNone/>
                      </a:pPr>
                      <a:r>
                        <a:rPr b="1" lang="en" sz="1050" u="none" cap="none" strike="noStrike">
                          <a:solidFill>
                            <a:srgbClr val="14191A"/>
                          </a:solidFill>
                        </a:rPr>
                        <a:t>Dynamics &amp; physics</a:t>
                      </a:r>
                      <a:endParaRPr b="1" sz="1050" u="none" cap="none" strike="noStrike">
                        <a:solidFill>
                          <a:srgbClr val="14191A"/>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8E8E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050" u="none" cap="none" strike="noStrike">
                          <a:solidFill>
                            <a:srgbClr val="0000FF"/>
                          </a:solidFill>
                        </a:rPr>
                        <a:t>FV3 &amp; CCPP GFSv16 suite</a:t>
                      </a:r>
                      <a:endParaRPr sz="1050" u="none" cap="none" strike="noStrike">
                        <a:solidFill>
                          <a:srgbClr val="0000FF"/>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B1CDFB"/>
                    </a:solidFill>
                  </a:tcPr>
                </a:tc>
              </a:tr>
              <a:tr h="338975">
                <a:tc>
                  <a:txBody>
                    <a:bodyPr/>
                    <a:lstStyle/>
                    <a:p>
                      <a:pPr indent="0" lvl="0" marL="0" marR="0" rtl="0" algn="l">
                        <a:lnSpc>
                          <a:spcPct val="100000"/>
                        </a:lnSpc>
                        <a:spcBef>
                          <a:spcPts val="0"/>
                        </a:spcBef>
                        <a:spcAft>
                          <a:spcPts val="0"/>
                        </a:spcAft>
                        <a:buClr>
                          <a:srgbClr val="000000"/>
                        </a:buClr>
                        <a:buSzPts val="1100"/>
                        <a:buFont typeface="Arial"/>
                        <a:buNone/>
                      </a:pPr>
                      <a:r>
                        <a:rPr b="1" lang="en" sz="1050" u="none" cap="none" strike="noStrike">
                          <a:solidFill>
                            <a:srgbClr val="14191A"/>
                          </a:solidFill>
                        </a:rPr>
                        <a:t>Chem-LBCs</a:t>
                      </a:r>
                      <a:endParaRPr b="1" sz="1050" u="none" cap="none" strike="noStrike">
                        <a:solidFill>
                          <a:srgbClr val="14191A"/>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8E8E8"/>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1050" u="none" cap="none" strike="noStrike">
                          <a:solidFill>
                            <a:srgbClr val="0000FF"/>
                          </a:solidFill>
                        </a:rPr>
                        <a:t>AM4 for gases + GEFS for aerosols</a:t>
                      </a:r>
                      <a:endParaRPr sz="1050" u="none" cap="none" strike="noStrike">
                        <a:solidFill>
                          <a:srgbClr val="0000FF"/>
                        </a:solidFill>
                      </a:endParaRPr>
                    </a:p>
                  </a:txBody>
                  <a:tcPr marT="91425" marB="91425" marR="91425" marL="914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B1CDFB"/>
                    </a:solidFill>
                  </a:tcPr>
                </a:tc>
              </a:tr>
            </a:tbl>
          </a:graphicData>
        </a:graphic>
      </p:graphicFrame>
      <p:sp>
        <p:nvSpPr>
          <p:cNvPr id="242" name="Google Shape;242;g300d2947716_0_139"/>
          <p:cNvSpPr txBox="1"/>
          <p:nvPr/>
        </p:nvSpPr>
        <p:spPr>
          <a:xfrm>
            <a:off x="4369650" y="2570300"/>
            <a:ext cx="1296000" cy="41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222222"/>
                </a:solidFill>
                <a:latin typeface="Arial"/>
                <a:ea typeface="Arial"/>
                <a:cs typeface="Arial"/>
                <a:sym typeface="Arial"/>
              </a:rPr>
              <a:t>Huang et al. (BAMS in review)</a:t>
            </a:r>
            <a:endParaRPr b="1" i="0" sz="1000" u="none" cap="none" strike="noStrike">
              <a:solidFill>
                <a:srgbClr val="222222"/>
              </a:solidFill>
              <a:latin typeface="Arial"/>
              <a:ea typeface="Arial"/>
              <a:cs typeface="Arial"/>
              <a:sym typeface="Arial"/>
            </a:endParaRPr>
          </a:p>
        </p:txBody>
      </p:sp>
      <p:sp>
        <p:nvSpPr>
          <p:cNvPr id="243" name="Google Shape;243;g300d2947716_0_139"/>
          <p:cNvSpPr txBox="1"/>
          <p:nvPr/>
        </p:nvSpPr>
        <p:spPr>
          <a:xfrm>
            <a:off x="6467225" y="1660250"/>
            <a:ext cx="715200" cy="31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432FF"/>
                </a:solidFill>
                <a:latin typeface="Arial"/>
                <a:ea typeface="Arial"/>
                <a:cs typeface="Arial"/>
                <a:sym typeface="Arial"/>
              </a:rPr>
              <a:t>CONUS</a:t>
            </a:r>
            <a:endParaRPr b="1" i="0" sz="1100" u="none" cap="none" strike="noStrike">
              <a:solidFill>
                <a:srgbClr val="0432FF"/>
              </a:solidFill>
              <a:latin typeface="Arial"/>
              <a:ea typeface="Arial"/>
              <a:cs typeface="Arial"/>
              <a:sym typeface="Arial"/>
            </a:endParaRPr>
          </a:p>
        </p:txBody>
      </p:sp>
      <p:sp>
        <p:nvSpPr>
          <p:cNvPr id="244" name="Google Shape;244;g300d2947716_0_139"/>
          <p:cNvSpPr txBox="1"/>
          <p:nvPr/>
        </p:nvSpPr>
        <p:spPr>
          <a:xfrm>
            <a:off x="5705225" y="898250"/>
            <a:ext cx="421500" cy="31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432FF"/>
                </a:solidFill>
                <a:latin typeface="Arial"/>
                <a:ea typeface="Arial"/>
                <a:cs typeface="Arial"/>
                <a:sym typeface="Arial"/>
              </a:rPr>
              <a:t>AK</a:t>
            </a:r>
            <a:endParaRPr b="1" i="0" sz="1100" u="none" cap="none" strike="noStrike">
              <a:solidFill>
                <a:srgbClr val="0432FF"/>
              </a:solidFill>
              <a:latin typeface="Arial"/>
              <a:ea typeface="Arial"/>
              <a:cs typeface="Arial"/>
              <a:sym typeface="Arial"/>
            </a:endParaRPr>
          </a:p>
        </p:txBody>
      </p:sp>
      <p:sp>
        <p:nvSpPr>
          <p:cNvPr id="245" name="Google Shape;245;g300d2947716_0_139"/>
          <p:cNvSpPr txBox="1"/>
          <p:nvPr/>
        </p:nvSpPr>
        <p:spPr>
          <a:xfrm>
            <a:off x="5248025" y="2422250"/>
            <a:ext cx="421500" cy="31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432FF"/>
                </a:solidFill>
                <a:latin typeface="Arial"/>
                <a:ea typeface="Arial"/>
                <a:cs typeface="Arial"/>
                <a:sym typeface="Arial"/>
              </a:rPr>
              <a:t>HI</a:t>
            </a:r>
            <a:endParaRPr b="1" i="0" sz="1100" u="none" cap="none" strike="noStrike">
              <a:solidFill>
                <a:srgbClr val="0432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00d393eb7f_0_280"/>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1" name="Google Shape;251;g300d393eb7f_0_280"/>
          <p:cNvPicPr preferRelativeResize="0"/>
          <p:nvPr/>
        </p:nvPicPr>
        <p:blipFill rotWithShape="1">
          <a:blip r:embed="rId3">
            <a:alphaModFix/>
          </a:blip>
          <a:srcRect b="2199" l="0" r="68" t="-2200"/>
          <a:stretch/>
        </p:blipFill>
        <p:spPr>
          <a:xfrm>
            <a:off x="356075" y="777425"/>
            <a:ext cx="8412477" cy="3465774"/>
          </a:xfrm>
          <a:prstGeom prst="rect">
            <a:avLst/>
          </a:prstGeom>
          <a:noFill/>
          <a:ln>
            <a:noFill/>
          </a:ln>
        </p:spPr>
      </p:pic>
      <p:sp>
        <p:nvSpPr>
          <p:cNvPr id="252" name="Google Shape;252;g300d393eb7f_0_280"/>
          <p:cNvSpPr txBox="1"/>
          <p:nvPr/>
        </p:nvSpPr>
        <p:spPr>
          <a:xfrm>
            <a:off x="384750" y="114375"/>
            <a:ext cx="8636400" cy="477000"/>
          </a:xfrm>
          <a:prstGeom prst="rect">
            <a:avLst/>
          </a:prstGeom>
          <a:noFill/>
          <a:ln>
            <a:noFill/>
          </a:ln>
        </p:spPr>
        <p:txBody>
          <a:bodyPr anchorCtr="0" anchor="t" bIns="60925" lIns="121875" spcFirstLastPara="1" rIns="121875" wrap="square" tIns="60925">
            <a:spAutoFit/>
          </a:bodyPr>
          <a:lstStyle/>
          <a:p>
            <a:pPr indent="0" lvl="0" marL="0" marR="0" rtl="0" algn="l">
              <a:lnSpc>
                <a:spcPct val="100000"/>
              </a:lnSpc>
              <a:spcBef>
                <a:spcPts val="0"/>
              </a:spcBef>
              <a:spcAft>
                <a:spcPts val="0"/>
              </a:spcAft>
              <a:buClr>
                <a:schemeClr val="dk1"/>
              </a:buClr>
              <a:buSzPts val="2600"/>
              <a:buFont typeface="Arial"/>
              <a:buNone/>
            </a:pPr>
            <a:r>
              <a:rPr b="1" i="0" lang="en" sz="2300" u="none" cap="none" strike="noStrike">
                <a:solidFill>
                  <a:schemeClr val="accent2"/>
                </a:solidFill>
                <a:latin typeface="Arial"/>
                <a:ea typeface="Arial"/>
                <a:cs typeface="Arial"/>
                <a:sym typeface="Arial"/>
              </a:rPr>
              <a:t>AQMv6 (</a:t>
            </a:r>
            <a:r>
              <a:rPr b="1" i="0" lang="en" sz="2000" u="none" cap="none" strike="noStrike">
                <a:solidFill>
                  <a:schemeClr val="accent2"/>
                </a:solidFill>
                <a:latin typeface="Arial"/>
                <a:ea typeface="Arial"/>
                <a:cs typeface="Arial"/>
                <a:sym typeface="Arial"/>
              </a:rPr>
              <a:t>GBBEPx</a:t>
            </a:r>
            <a:r>
              <a:rPr b="1" i="0" lang="en" sz="2300" u="none" cap="none" strike="noStrike">
                <a:solidFill>
                  <a:schemeClr val="accent2"/>
                </a:solidFill>
                <a:latin typeface="Arial"/>
                <a:ea typeface="Arial"/>
                <a:cs typeface="Arial"/>
                <a:sym typeface="Arial"/>
              </a:rPr>
              <a:t>) vs. </a:t>
            </a:r>
            <a:r>
              <a:rPr b="1" i="0" lang="en" sz="2300" u="none" cap="none" strike="noStrike">
                <a:solidFill>
                  <a:schemeClr val="dk1"/>
                </a:solidFill>
                <a:latin typeface="Arial"/>
                <a:ea typeface="Arial"/>
                <a:cs typeface="Arial"/>
                <a:sym typeface="Arial"/>
              </a:rPr>
              <a:t>AQMv7.0.7 (</a:t>
            </a:r>
            <a:r>
              <a:rPr b="1" i="0" lang="en" sz="2000" u="none" cap="none" strike="noStrike">
                <a:solidFill>
                  <a:schemeClr val="dk1"/>
                </a:solidFill>
                <a:latin typeface="Arial"/>
                <a:ea typeface="Arial"/>
                <a:cs typeface="Arial"/>
                <a:sym typeface="Arial"/>
              </a:rPr>
              <a:t>RAVE v1</a:t>
            </a:r>
            <a:r>
              <a:rPr b="1" i="0" lang="en" sz="2300" u="none" cap="none" strike="noStrike">
                <a:solidFill>
                  <a:schemeClr val="dk1"/>
                </a:solidFill>
                <a:latin typeface="Arial"/>
                <a:ea typeface="Arial"/>
                <a:cs typeface="Arial"/>
                <a:sym typeface="Arial"/>
              </a:rPr>
              <a:t>)</a:t>
            </a:r>
            <a:r>
              <a:rPr b="1" i="0" lang="en" sz="2300" u="none" cap="none" strike="noStrike">
                <a:solidFill>
                  <a:schemeClr val="accent2"/>
                </a:solidFill>
                <a:latin typeface="Arial"/>
                <a:ea typeface="Arial"/>
                <a:cs typeface="Arial"/>
                <a:sym typeface="Arial"/>
              </a:rPr>
              <a:t>: PM</a:t>
            </a:r>
            <a:r>
              <a:rPr b="1" baseline="-25000" i="0" lang="en" sz="2300" u="none" cap="none" strike="noStrike">
                <a:solidFill>
                  <a:schemeClr val="accent2"/>
                </a:solidFill>
                <a:latin typeface="Arial"/>
                <a:ea typeface="Arial"/>
                <a:cs typeface="Arial"/>
                <a:sym typeface="Arial"/>
              </a:rPr>
              <a:t>2.5</a:t>
            </a:r>
            <a:r>
              <a:rPr b="1" i="0" lang="en" sz="2300" u="none" cap="none" strike="noStrike">
                <a:solidFill>
                  <a:schemeClr val="accent2"/>
                </a:solidFill>
                <a:latin typeface="Arial"/>
                <a:ea typeface="Arial"/>
                <a:cs typeface="Arial"/>
                <a:sym typeface="Arial"/>
              </a:rPr>
              <a:t> Predictions</a:t>
            </a:r>
            <a:endParaRPr b="1" i="0" sz="2300" u="none" cap="none" strike="noStrike">
              <a:solidFill>
                <a:schemeClr val="accent2"/>
              </a:solidFill>
              <a:latin typeface="Arial"/>
              <a:ea typeface="Arial"/>
              <a:cs typeface="Arial"/>
              <a:sym typeface="Arial"/>
            </a:endParaRPr>
          </a:p>
        </p:txBody>
      </p:sp>
      <p:sp>
        <p:nvSpPr>
          <p:cNvPr id="253" name="Google Shape;253;g300d393eb7f_0_280"/>
          <p:cNvSpPr txBox="1"/>
          <p:nvPr/>
        </p:nvSpPr>
        <p:spPr>
          <a:xfrm>
            <a:off x="4900525" y="4380125"/>
            <a:ext cx="4243500" cy="38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1" lang="en" sz="1600" u="none" cap="none" strike="noStrike">
                <a:solidFill>
                  <a:schemeClr val="dk1"/>
                </a:solidFill>
                <a:latin typeface="Arial"/>
                <a:ea typeface="Arial"/>
                <a:cs typeface="Arial"/>
                <a:sym typeface="Arial"/>
              </a:rPr>
              <a:t>Huang et al. (BAMS submission, 2024)</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00d393eb7f_0_594"/>
          <p:cNvSpPr txBox="1"/>
          <p:nvPr/>
        </p:nvSpPr>
        <p:spPr>
          <a:xfrm>
            <a:off x="42902" y="137609"/>
            <a:ext cx="9156600" cy="492600"/>
          </a:xfrm>
          <a:prstGeom prst="rect">
            <a:avLst/>
          </a:prstGeom>
          <a:noFill/>
          <a:ln>
            <a:noFill/>
          </a:ln>
        </p:spPr>
        <p:txBody>
          <a:bodyPr anchorCtr="0" anchor="t" bIns="60925" lIns="121875" spcFirstLastPara="1" rIns="121875" wrap="square" tIns="60925">
            <a:spAutoFit/>
          </a:bodyPr>
          <a:lstStyle/>
          <a:p>
            <a:pPr indent="0" lvl="0" marL="0" marR="0" rtl="0" algn="ctr">
              <a:lnSpc>
                <a:spcPct val="100000"/>
              </a:lnSpc>
              <a:spcBef>
                <a:spcPts val="0"/>
              </a:spcBef>
              <a:spcAft>
                <a:spcPts val="0"/>
              </a:spcAft>
              <a:buClr>
                <a:srgbClr val="000000"/>
              </a:buClr>
              <a:buSzPts val="2600"/>
              <a:buFont typeface="Arial"/>
              <a:buNone/>
            </a:pPr>
            <a:r>
              <a:rPr b="1" i="0" lang="en" sz="2400" u="none" cap="none" strike="noStrike">
                <a:solidFill>
                  <a:schemeClr val="dk1"/>
                </a:solidFill>
                <a:latin typeface="Arial"/>
                <a:ea typeface="Arial"/>
                <a:cs typeface="Arial"/>
                <a:sym typeface="Arial"/>
              </a:rPr>
              <a:t>AQMv7 Improves PM</a:t>
            </a:r>
            <a:r>
              <a:rPr b="1" baseline="-25000" i="0" lang="en" sz="2400" u="none" cap="none" strike="noStrike">
                <a:solidFill>
                  <a:schemeClr val="dk1"/>
                </a:solidFill>
                <a:latin typeface="Arial"/>
                <a:ea typeface="Arial"/>
                <a:cs typeface="Arial"/>
                <a:sym typeface="Arial"/>
              </a:rPr>
              <a:t>2.5</a:t>
            </a:r>
            <a:r>
              <a:rPr b="1" i="0" lang="en" sz="2400" u="none" cap="none" strike="noStrike">
                <a:solidFill>
                  <a:schemeClr val="dk1"/>
                </a:solidFill>
                <a:latin typeface="Arial"/>
                <a:ea typeface="Arial"/>
                <a:cs typeface="Arial"/>
                <a:sym typeface="Arial"/>
              </a:rPr>
              <a:t> during Quebec Fire 2023</a:t>
            </a:r>
            <a:endParaRPr b="0" i="0" sz="2400" u="none" cap="none" strike="noStrike">
              <a:solidFill>
                <a:schemeClr val="dk1"/>
              </a:solidFill>
              <a:latin typeface="Arial"/>
              <a:ea typeface="Arial"/>
              <a:cs typeface="Arial"/>
              <a:sym typeface="Arial"/>
            </a:endParaRPr>
          </a:p>
        </p:txBody>
      </p:sp>
      <p:pic>
        <p:nvPicPr>
          <p:cNvPr id="259" name="Google Shape;259;g300d393eb7f_0_594"/>
          <p:cNvPicPr preferRelativeResize="0"/>
          <p:nvPr/>
        </p:nvPicPr>
        <p:blipFill rotWithShape="1">
          <a:blip r:embed="rId3">
            <a:alphaModFix/>
          </a:blip>
          <a:srcRect b="0" l="0" r="0" t="0"/>
          <a:stretch/>
        </p:blipFill>
        <p:spPr>
          <a:xfrm>
            <a:off x="4810387" y="841625"/>
            <a:ext cx="4389121" cy="3840481"/>
          </a:xfrm>
          <a:prstGeom prst="rect">
            <a:avLst/>
          </a:prstGeom>
          <a:noFill/>
          <a:ln>
            <a:noFill/>
          </a:ln>
        </p:spPr>
      </p:pic>
      <p:sp>
        <p:nvSpPr>
          <p:cNvPr id="260" name="Google Shape;260;g300d393eb7f_0_594"/>
          <p:cNvSpPr/>
          <p:nvPr/>
        </p:nvSpPr>
        <p:spPr>
          <a:xfrm>
            <a:off x="8780700" y="1034625"/>
            <a:ext cx="228600" cy="228600"/>
          </a:xfrm>
          <a:prstGeom prst="star5">
            <a:avLst>
              <a:gd fmla="val 19098" name="adj"/>
              <a:gd fmla="val 105146" name="hf"/>
              <a:gd fmla="val 110557" name="vf"/>
            </a:avLst>
          </a:prstGeom>
          <a:solidFill>
            <a:srgbClr val="FE2635"/>
          </a:solidFill>
          <a:ln cap="flat" cmpd="sng" w="9525">
            <a:solidFill>
              <a:srgbClr val="FE26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E2635"/>
              </a:solidFill>
              <a:latin typeface="Arial"/>
              <a:ea typeface="Arial"/>
              <a:cs typeface="Arial"/>
              <a:sym typeface="Arial"/>
            </a:endParaRPr>
          </a:p>
        </p:txBody>
      </p:sp>
      <p:pic>
        <p:nvPicPr>
          <p:cNvPr id="261" name="Google Shape;261;g300d393eb7f_0_594"/>
          <p:cNvPicPr preferRelativeResize="0"/>
          <p:nvPr/>
        </p:nvPicPr>
        <p:blipFill rotWithShape="1">
          <a:blip r:embed="rId4">
            <a:alphaModFix/>
          </a:blip>
          <a:srcRect b="0" l="0" r="0" t="0"/>
          <a:stretch/>
        </p:blipFill>
        <p:spPr>
          <a:xfrm>
            <a:off x="385550" y="765425"/>
            <a:ext cx="4389120" cy="3840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00d393eb7f_0_141"/>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g300d393eb7f_0_141"/>
          <p:cNvSpPr txBox="1"/>
          <p:nvPr/>
        </p:nvSpPr>
        <p:spPr>
          <a:xfrm>
            <a:off x="310550" y="114375"/>
            <a:ext cx="8769900" cy="523200"/>
          </a:xfrm>
          <a:prstGeom prst="rect">
            <a:avLst/>
          </a:prstGeom>
          <a:noFill/>
          <a:ln>
            <a:noFill/>
          </a:ln>
        </p:spPr>
        <p:txBody>
          <a:bodyPr anchorCtr="0" anchor="t" bIns="60925" lIns="121875" spcFirstLastPara="1" rIns="121875" wrap="square" tIns="60925">
            <a:sp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chemeClr val="dk1"/>
                </a:solidFill>
                <a:latin typeface="Arial"/>
                <a:ea typeface="Arial"/>
                <a:cs typeface="Arial"/>
                <a:sym typeface="Arial"/>
              </a:rPr>
              <a:t>A</a:t>
            </a:r>
            <a:r>
              <a:rPr b="1" i="0" lang="en" sz="2400" u="none" cap="none" strike="noStrike">
                <a:solidFill>
                  <a:schemeClr val="dk1"/>
                </a:solidFill>
                <a:latin typeface="Arial"/>
                <a:ea typeface="Arial"/>
                <a:cs typeface="Arial"/>
                <a:sym typeface="Arial"/>
              </a:rPr>
              <a:t>QMv7.0.7 Improves 24-hr ave. PM</a:t>
            </a:r>
            <a:r>
              <a:rPr b="1" baseline="-25000" i="0" lang="en" sz="2400" u="none" cap="none" strike="noStrike">
                <a:solidFill>
                  <a:schemeClr val="dk1"/>
                </a:solidFill>
                <a:latin typeface="Arial"/>
                <a:ea typeface="Arial"/>
                <a:cs typeface="Arial"/>
                <a:sym typeface="Arial"/>
              </a:rPr>
              <a:t>2.5 </a:t>
            </a:r>
            <a:r>
              <a:rPr b="1" i="0" lang="en" sz="2400" u="none" cap="none" strike="noStrike">
                <a:solidFill>
                  <a:schemeClr val="dk1"/>
                </a:solidFill>
                <a:latin typeface="Arial"/>
                <a:ea typeface="Arial"/>
                <a:cs typeface="Arial"/>
                <a:sym typeface="Arial"/>
              </a:rPr>
              <a:t>in Summer</a:t>
            </a:r>
            <a:endParaRPr b="0" i="0" sz="2400" u="none" cap="none" strike="noStrike">
              <a:solidFill>
                <a:schemeClr val="dk1"/>
              </a:solidFill>
              <a:latin typeface="Arial"/>
              <a:ea typeface="Arial"/>
              <a:cs typeface="Arial"/>
              <a:sym typeface="Arial"/>
            </a:endParaRPr>
          </a:p>
        </p:txBody>
      </p:sp>
      <p:sp>
        <p:nvSpPr>
          <p:cNvPr id="268" name="Google Shape;268;g300d393eb7f_0_141"/>
          <p:cNvSpPr txBox="1"/>
          <p:nvPr/>
        </p:nvSpPr>
        <p:spPr>
          <a:xfrm>
            <a:off x="472450" y="989950"/>
            <a:ext cx="2199600" cy="3533700"/>
          </a:xfrm>
          <a:prstGeom prst="rect">
            <a:avLst/>
          </a:prstGeom>
          <a:solidFill>
            <a:srgbClr val="E9EEF4"/>
          </a:solidFill>
          <a:ln cap="flat" cmpd="sng" w="28575">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3048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AQMv7 demonstrates higher CSI values for 24-hr ave. PM</a:t>
            </a:r>
            <a:r>
              <a:rPr b="0" baseline="-25000" i="0" lang="en" sz="1200" u="none" cap="none" strike="noStrike">
                <a:solidFill>
                  <a:srgbClr val="000000"/>
                </a:solidFill>
                <a:latin typeface="Arial"/>
                <a:ea typeface="Arial"/>
                <a:cs typeface="Arial"/>
                <a:sym typeface="Arial"/>
              </a:rPr>
              <a:t>2.5</a:t>
            </a:r>
            <a:r>
              <a:rPr b="0" i="0" lang="en" sz="1200" u="none" cap="none" strike="noStrike">
                <a:solidFill>
                  <a:srgbClr val="000000"/>
                </a:solidFill>
                <a:latin typeface="Arial"/>
                <a:ea typeface="Arial"/>
                <a:cs typeface="Arial"/>
                <a:sym typeface="Arial"/>
              </a:rPr>
              <a:t> for both the raw model and bias-corrected (BC) products (dashed) than AQMv6.</a:t>
            </a:r>
            <a:endParaRPr b="0" i="0" sz="1200" u="none" cap="none" strike="noStrike">
              <a:solidFill>
                <a:srgbClr val="000000"/>
              </a:solidFill>
              <a:latin typeface="Arial"/>
              <a:ea typeface="Arial"/>
              <a:cs typeface="Arial"/>
              <a:sym typeface="Arial"/>
            </a:endParaRPr>
          </a:p>
          <a:p>
            <a:pPr indent="-3048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AQMv7 exhibits enhanced predictive capabilities for PM</a:t>
            </a:r>
            <a:r>
              <a:rPr b="0" baseline="-25000" i="0" lang="en" sz="1200" u="none" cap="none" strike="noStrike">
                <a:solidFill>
                  <a:srgbClr val="000000"/>
                </a:solidFill>
                <a:latin typeface="Arial"/>
                <a:ea typeface="Arial"/>
                <a:cs typeface="Arial"/>
                <a:sym typeface="Arial"/>
              </a:rPr>
              <a:t>2.5</a:t>
            </a:r>
            <a:r>
              <a:rPr b="0" i="0" lang="en" sz="1200" u="none" cap="none" strike="noStrike">
                <a:solidFill>
                  <a:srgbClr val="000000"/>
                </a:solidFill>
                <a:latin typeface="Arial"/>
                <a:ea typeface="Arial"/>
                <a:cs typeface="Arial"/>
                <a:sym typeface="Arial"/>
              </a:rPr>
              <a:t> exceedance events (≥35 ug/m</a:t>
            </a:r>
            <a:r>
              <a:rPr b="0" baseline="30000" i="0" lang="en" sz="1200" u="none" cap="none" strike="noStrike">
                <a:solidFill>
                  <a:srgbClr val="000000"/>
                </a:solidFill>
                <a:latin typeface="Arial"/>
                <a:ea typeface="Arial"/>
                <a:cs typeface="Arial"/>
                <a:sym typeface="Arial"/>
              </a:rPr>
              <a:t>3</a:t>
            </a:r>
            <a:r>
              <a:rPr b="0" i="0" lang="en"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269" name="Google Shape;269;g300d393eb7f_0_141"/>
          <p:cNvPicPr preferRelativeResize="0"/>
          <p:nvPr/>
        </p:nvPicPr>
        <p:blipFill rotWithShape="1">
          <a:blip r:embed="rId3">
            <a:alphaModFix/>
          </a:blip>
          <a:srcRect b="0" l="0" r="0" t="0"/>
          <a:stretch/>
        </p:blipFill>
        <p:spPr>
          <a:xfrm>
            <a:off x="3195115" y="837555"/>
            <a:ext cx="5943600" cy="3657600"/>
          </a:xfrm>
          <a:prstGeom prst="rect">
            <a:avLst/>
          </a:prstGeom>
          <a:noFill/>
          <a:ln>
            <a:noFill/>
          </a:ln>
        </p:spPr>
      </p:pic>
      <p:cxnSp>
        <p:nvCxnSpPr>
          <p:cNvPr id="270" name="Google Shape;270;g300d393eb7f_0_141"/>
          <p:cNvCxnSpPr/>
          <p:nvPr/>
        </p:nvCxnSpPr>
        <p:spPr>
          <a:xfrm>
            <a:off x="4910775" y="1567325"/>
            <a:ext cx="0" cy="2448900"/>
          </a:xfrm>
          <a:prstGeom prst="straightConnector1">
            <a:avLst/>
          </a:prstGeom>
          <a:noFill/>
          <a:ln cap="flat" cmpd="sng" w="19050">
            <a:solidFill>
              <a:srgbClr val="741B47"/>
            </a:solidFill>
            <a:prstDash val="solid"/>
            <a:round/>
            <a:headEnd len="sm" w="sm" type="none"/>
            <a:tailEnd len="sm" w="sm" type="none"/>
          </a:ln>
        </p:spPr>
      </p:cxnSp>
      <p:cxnSp>
        <p:nvCxnSpPr>
          <p:cNvPr id="271" name="Google Shape;271;g300d393eb7f_0_141"/>
          <p:cNvCxnSpPr/>
          <p:nvPr/>
        </p:nvCxnSpPr>
        <p:spPr>
          <a:xfrm>
            <a:off x="6891975" y="1567325"/>
            <a:ext cx="0" cy="2448900"/>
          </a:xfrm>
          <a:prstGeom prst="straightConnector1">
            <a:avLst/>
          </a:prstGeom>
          <a:noFill/>
          <a:ln cap="flat" cmpd="sng" w="19050">
            <a:solidFill>
              <a:srgbClr val="741B47"/>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00d393eb7f_0_1"/>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g300d393eb7f_0_1"/>
          <p:cNvSpPr txBox="1"/>
          <p:nvPr/>
        </p:nvSpPr>
        <p:spPr>
          <a:xfrm>
            <a:off x="304800" y="114375"/>
            <a:ext cx="8716200" cy="892800"/>
          </a:xfrm>
          <a:prstGeom prst="rect">
            <a:avLst/>
          </a:prstGeom>
          <a:noFill/>
          <a:ln>
            <a:noFill/>
          </a:ln>
        </p:spPr>
        <p:txBody>
          <a:bodyPr anchorCtr="0" anchor="t" bIns="60925" lIns="121875" spcFirstLastPara="1" rIns="121875" wrap="square" tIns="60925">
            <a:sp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chemeClr val="dk1"/>
                </a:solidFill>
                <a:latin typeface="Arial"/>
                <a:ea typeface="Arial"/>
                <a:cs typeface="Arial"/>
                <a:sym typeface="Arial"/>
              </a:rPr>
              <a:t>A</a:t>
            </a:r>
            <a:r>
              <a:rPr b="1" i="0" lang="en" sz="2400" u="none" cap="none" strike="noStrike">
                <a:solidFill>
                  <a:schemeClr val="dk1"/>
                </a:solidFill>
                <a:latin typeface="Arial"/>
                <a:ea typeface="Arial"/>
                <a:cs typeface="Arial"/>
                <a:sym typeface="Arial"/>
              </a:rPr>
              <a:t>QMv7.0.7 Improves O</a:t>
            </a:r>
            <a:r>
              <a:rPr b="1" baseline="-25000" i="0" lang="en" sz="2400" u="none" cap="none" strike="noStrike">
                <a:solidFill>
                  <a:schemeClr val="dk1"/>
                </a:solidFill>
                <a:latin typeface="Arial"/>
                <a:ea typeface="Arial"/>
                <a:cs typeface="Arial"/>
                <a:sym typeface="Arial"/>
              </a:rPr>
              <a:t>3</a:t>
            </a:r>
            <a:r>
              <a:rPr b="1" i="0" lang="en" sz="2400" u="none" cap="none" strike="noStrike">
                <a:solidFill>
                  <a:schemeClr val="dk1"/>
                </a:solidFill>
                <a:latin typeface="Arial"/>
                <a:ea typeface="Arial"/>
                <a:cs typeface="Arial"/>
                <a:sym typeface="Arial"/>
              </a:rPr>
              <a:t> Exceedance Predictions</a:t>
            </a:r>
            <a:r>
              <a:rPr b="1" baseline="-25000" i="0" lang="en" sz="2400" u="none" cap="none" strike="noStrike">
                <a:solidFill>
                  <a:schemeClr val="dk1"/>
                </a:solidFill>
                <a:latin typeface="Arial"/>
                <a:ea typeface="Arial"/>
                <a:cs typeface="Arial"/>
                <a:sym typeface="Arial"/>
              </a:rPr>
              <a:t> </a:t>
            </a:r>
            <a:r>
              <a:rPr b="1" i="0" lang="en" sz="2400" u="none" cap="none" strike="noStrike">
                <a:solidFill>
                  <a:schemeClr val="dk1"/>
                </a:solidFill>
                <a:latin typeface="Arial"/>
                <a:ea typeface="Arial"/>
                <a:cs typeface="Arial"/>
                <a:sym typeface="Arial"/>
              </a:rPr>
              <a:t>in Summer</a:t>
            </a:r>
            <a:endParaRPr b="0" i="0" sz="2400" u="none" cap="none" strike="noStrike">
              <a:solidFill>
                <a:schemeClr val="dk1"/>
              </a:solidFill>
              <a:latin typeface="Arial"/>
              <a:ea typeface="Arial"/>
              <a:cs typeface="Arial"/>
              <a:sym typeface="Arial"/>
            </a:endParaRPr>
          </a:p>
        </p:txBody>
      </p:sp>
      <p:sp>
        <p:nvSpPr>
          <p:cNvPr id="278" name="Google Shape;278;g300d393eb7f_0_1"/>
          <p:cNvSpPr txBox="1"/>
          <p:nvPr/>
        </p:nvSpPr>
        <p:spPr>
          <a:xfrm>
            <a:off x="472450" y="837550"/>
            <a:ext cx="2199600" cy="3898800"/>
          </a:xfrm>
          <a:prstGeom prst="rect">
            <a:avLst/>
          </a:prstGeom>
          <a:solidFill>
            <a:srgbClr val="E9EEF4"/>
          </a:solidFill>
          <a:ln cap="flat" cmpd="sng" w="28575">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3048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AQMv7 demonstrates higher Critical Success Index (CSI) values for daily max. 8-hour ave. O</a:t>
            </a:r>
            <a:r>
              <a:rPr b="0" baseline="-25000" i="0" lang="en" sz="1200" u="none" cap="none" strike="noStrike">
                <a:solidFill>
                  <a:srgbClr val="000000"/>
                </a:solidFill>
                <a:latin typeface="Arial"/>
                <a:ea typeface="Arial"/>
                <a:cs typeface="Arial"/>
                <a:sym typeface="Arial"/>
              </a:rPr>
              <a:t>3</a:t>
            </a:r>
            <a:r>
              <a:rPr b="0" i="0" lang="en" sz="1200" u="none" cap="none" strike="noStrike">
                <a:solidFill>
                  <a:srgbClr val="000000"/>
                </a:solidFill>
                <a:latin typeface="Arial"/>
                <a:ea typeface="Arial"/>
                <a:cs typeface="Arial"/>
                <a:sym typeface="Arial"/>
              </a:rPr>
              <a:t> for both the raw model (solid) and bias-corrected (BC) products (dashed) than AQMv6.</a:t>
            </a:r>
            <a:endParaRPr b="0" i="0" sz="1200" u="none" cap="none" strike="noStrike">
              <a:solidFill>
                <a:srgbClr val="000000"/>
              </a:solidFill>
              <a:latin typeface="Arial"/>
              <a:ea typeface="Arial"/>
              <a:cs typeface="Arial"/>
              <a:sym typeface="Arial"/>
            </a:endParaRPr>
          </a:p>
          <a:p>
            <a:pPr indent="-304800" lvl="0" marL="457200" marR="0" rtl="0" algn="l">
              <a:lnSpc>
                <a:spcPct val="15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AQMv7 exhibits enhanced predictive capabilities for O</a:t>
            </a:r>
            <a:r>
              <a:rPr b="0" baseline="-25000" i="0" lang="en" sz="1200" u="none" cap="none" strike="noStrike">
                <a:solidFill>
                  <a:srgbClr val="000000"/>
                </a:solidFill>
                <a:latin typeface="Arial"/>
                <a:ea typeface="Arial"/>
                <a:cs typeface="Arial"/>
                <a:sym typeface="Arial"/>
              </a:rPr>
              <a:t>3</a:t>
            </a:r>
            <a:r>
              <a:rPr b="0" i="0" lang="en" sz="1200" u="none" cap="none" strike="noStrike">
                <a:solidFill>
                  <a:srgbClr val="000000"/>
                </a:solidFill>
                <a:latin typeface="Arial"/>
                <a:ea typeface="Arial"/>
                <a:cs typeface="Arial"/>
                <a:sym typeface="Arial"/>
              </a:rPr>
              <a:t> exceedance events (≥70 ppb).</a:t>
            </a:r>
            <a:endParaRPr b="0" i="0" sz="1200" u="none" cap="none" strike="noStrike">
              <a:solidFill>
                <a:srgbClr val="000000"/>
              </a:solidFill>
              <a:latin typeface="Arial"/>
              <a:ea typeface="Arial"/>
              <a:cs typeface="Arial"/>
              <a:sym typeface="Arial"/>
            </a:endParaRPr>
          </a:p>
        </p:txBody>
      </p:sp>
      <p:sp>
        <p:nvSpPr>
          <p:cNvPr id="279" name="Google Shape;279;g300d393eb7f_0_1"/>
          <p:cNvSpPr txBox="1"/>
          <p:nvPr/>
        </p:nvSpPr>
        <p:spPr>
          <a:xfrm rot="-5400000">
            <a:off x="2531800" y="2499225"/>
            <a:ext cx="68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better</a:t>
            </a:r>
            <a:endParaRPr b="0" i="0" sz="1400" u="none" cap="none" strike="noStrike">
              <a:solidFill>
                <a:srgbClr val="000000"/>
              </a:solidFill>
              <a:latin typeface="Arial"/>
              <a:ea typeface="Arial"/>
              <a:cs typeface="Arial"/>
              <a:sym typeface="Arial"/>
            </a:endParaRPr>
          </a:p>
        </p:txBody>
      </p:sp>
      <p:pic>
        <p:nvPicPr>
          <p:cNvPr id="280" name="Google Shape;280;g300d393eb7f_0_1"/>
          <p:cNvPicPr preferRelativeResize="0"/>
          <p:nvPr/>
        </p:nvPicPr>
        <p:blipFill rotWithShape="1">
          <a:blip r:embed="rId3">
            <a:alphaModFix/>
          </a:blip>
          <a:srcRect b="0" l="0" r="0" t="0"/>
          <a:stretch/>
        </p:blipFill>
        <p:spPr>
          <a:xfrm>
            <a:off x="3200402" y="913830"/>
            <a:ext cx="5943600" cy="3657600"/>
          </a:xfrm>
          <a:prstGeom prst="rect">
            <a:avLst/>
          </a:prstGeom>
          <a:noFill/>
          <a:ln>
            <a:noFill/>
          </a:ln>
        </p:spPr>
      </p:pic>
      <p:cxnSp>
        <p:nvCxnSpPr>
          <p:cNvPr id="281" name="Google Shape;281;g300d393eb7f_0_1"/>
          <p:cNvCxnSpPr/>
          <p:nvPr/>
        </p:nvCxnSpPr>
        <p:spPr>
          <a:xfrm flipH="1" rot="10800000">
            <a:off x="3130350" y="1801850"/>
            <a:ext cx="2400" cy="1972500"/>
          </a:xfrm>
          <a:prstGeom prst="straightConnector1">
            <a:avLst/>
          </a:prstGeom>
          <a:noFill/>
          <a:ln cap="flat" cmpd="sng" w="9525">
            <a:solidFill>
              <a:schemeClr val="dk2"/>
            </a:solidFill>
            <a:prstDash val="solid"/>
            <a:round/>
            <a:headEnd len="sm" w="sm" type="none"/>
            <a:tailEnd len="med" w="med" type="triangle"/>
          </a:ln>
        </p:spPr>
      </p:cxnSp>
      <p:cxnSp>
        <p:nvCxnSpPr>
          <p:cNvPr id="282" name="Google Shape;282;g300d393eb7f_0_1"/>
          <p:cNvCxnSpPr/>
          <p:nvPr/>
        </p:nvCxnSpPr>
        <p:spPr>
          <a:xfrm>
            <a:off x="5593975" y="1626325"/>
            <a:ext cx="0" cy="2448900"/>
          </a:xfrm>
          <a:prstGeom prst="straightConnector1">
            <a:avLst/>
          </a:prstGeom>
          <a:noFill/>
          <a:ln cap="flat" cmpd="sng" w="19050">
            <a:solidFill>
              <a:srgbClr val="741B47"/>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300d2947716_0_270"/>
          <p:cNvSpPr txBox="1"/>
          <p:nvPr>
            <p:ph idx="1" type="body"/>
          </p:nvPr>
        </p:nvSpPr>
        <p:spPr>
          <a:xfrm>
            <a:off x="311700" y="619075"/>
            <a:ext cx="8520600" cy="395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lang="en">
                <a:solidFill>
                  <a:srgbClr val="1C4587"/>
                </a:solidFill>
              </a:rPr>
              <a:t>Major Changes</a:t>
            </a:r>
            <a:r>
              <a:rPr lang="en"/>
              <a:t>: </a:t>
            </a:r>
            <a:endParaRPr/>
          </a:p>
          <a:p>
            <a:pPr indent="-330200" lvl="1" marL="914400" rtl="0" algn="l">
              <a:lnSpc>
                <a:spcPct val="115000"/>
              </a:lnSpc>
              <a:spcBef>
                <a:spcPts val="0"/>
              </a:spcBef>
              <a:spcAft>
                <a:spcPts val="0"/>
              </a:spcAft>
              <a:buClr>
                <a:srgbClr val="0000FF"/>
              </a:buClr>
              <a:buSzPts val="1600"/>
              <a:buChar char="○"/>
            </a:pPr>
            <a:r>
              <a:rPr lang="en" sz="1600">
                <a:solidFill>
                  <a:srgbClr val="0000FF"/>
                </a:solidFill>
              </a:rPr>
              <a:t>Update the Regional hourly Advanced Baseline Imager (ABI) and Visible Infrared Imaging Radiometer Suite (VIIRS) Emissions (RAVE) input datasets from version 1.3 to version 2.0, which use observations from NOAA's latest generation of U.S. polar-orbiting satellites (NOAA-21). </a:t>
            </a:r>
            <a:endParaRPr sz="1600">
              <a:solidFill>
                <a:srgbClr val="0000FF"/>
              </a:solidFill>
            </a:endParaRPr>
          </a:p>
          <a:p>
            <a:pPr indent="-330200" lvl="1" marL="914400" rtl="0" algn="l">
              <a:lnSpc>
                <a:spcPct val="115000"/>
              </a:lnSpc>
              <a:spcBef>
                <a:spcPts val="0"/>
              </a:spcBef>
              <a:spcAft>
                <a:spcPts val="0"/>
              </a:spcAft>
              <a:buSzPts val="1600"/>
              <a:buChar char="○"/>
            </a:pPr>
            <a:r>
              <a:rPr lang="en" sz="1600"/>
              <a:t>Update the list of AirNow's observational surface sites for ozone (O</a:t>
            </a:r>
            <a:r>
              <a:rPr baseline="-25000" lang="en" sz="1600"/>
              <a:t>3</a:t>
            </a:r>
            <a:r>
              <a:rPr lang="en" sz="1600"/>
              <a:t>) and fine particulate matter (PM</a:t>
            </a:r>
            <a:r>
              <a:rPr baseline="-25000" lang="en" sz="1600"/>
              <a:t>2.5</a:t>
            </a:r>
            <a:r>
              <a:rPr lang="en" sz="1600"/>
              <a:t>) to improve bias-corrected products. </a:t>
            </a:r>
            <a:endParaRPr sz="1600"/>
          </a:p>
          <a:p>
            <a:pPr indent="-330200" lvl="1" marL="914400" rtl="0" algn="l">
              <a:lnSpc>
                <a:spcPct val="115000"/>
              </a:lnSpc>
              <a:spcBef>
                <a:spcPts val="0"/>
              </a:spcBef>
              <a:spcAft>
                <a:spcPts val="0"/>
              </a:spcAft>
              <a:buSzPts val="1600"/>
              <a:buChar char="○"/>
            </a:pPr>
            <a:r>
              <a:rPr lang="en" sz="1600"/>
              <a:t>Mitigate overprediction of fugitive dust. </a:t>
            </a:r>
            <a:endParaRPr sz="1600"/>
          </a:p>
          <a:p>
            <a:pPr indent="-330200" lvl="1" marL="914400" rtl="0" algn="l">
              <a:lnSpc>
                <a:spcPct val="115000"/>
              </a:lnSpc>
              <a:spcBef>
                <a:spcPts val="0"/>
              </a:spcBef>
              <a:spcAft>
                <a:spcPts val="0"/>
              </a:spcAft>
              <a:buSzPts val="1600"/>
              <a:buChar char="○"/>
            </a:pPr>
            <a:r>
              <a:rPr lang="en" sz="1600"/>
              <a:t>Increase accuracy of predicted dry deposition velocities for small gravitational settling and aerodynamic resistance values. </a:t>
            </a:r>
            <a:endParaRPr sz="1600"/>
          </a:p>
          <a:p>
            <a:pPr indent="-330200" lvl="1" marL="914400" rtl="0" algn="l">
              <a:lnSpc>
                <a:spcPct val="115000"/>
              </a:lnSpc>
              <a:spcBef>
                <a:spcPts val="0"/>
              </a:spcBef>
              <a:spcAft>
                <a:spcPts val="0"/>
              </a:spcAft>
              <a:buClr>
                <a:srgbClr val="0000FF"/>
              </a:buClr>
              <a:buSzPts val="1600"/>
              <a:buChar char="○"/>
            </a:pPr>
            <a:r>
              <a:rPr lang="en" sz="1600">
                <a:solidFill>
                  <a:srgbClr val="0000FF"/>
                </a:solidFill>
              </a:rPr>
              <a:t>Implement bug fixes and other code improvements.</a:t>
            </a:r>
            <a:endParaRPr sz="1600">
              <a:solidFill>
                <a:srgbClr val="0000FF"/>
              </a:solidFill>
            </a:endParaRPr>
          </a:p>
          <a:p>
            <a:pPr indent="-330200" lvl="0" marL="457200" rtl="0" algn="l">
              <a:lnSpc>
                <a:spcPct val="115000"/>
              </a:lnSpc>
              <a:spcBef>
                <a:spcPts val="0"/>
              </a:spcBef>
              <a:spcAft>
                <a:spcPts val="0"/>
              </a:spcAft>
              <a:buClr>
                <a:srgbClr val="0000FF"/>
              </a:buClr>
              <a:buSzPts val="1600"/>
              <a:buChar char="●"/>
            </a:pPr>
            <a:r>
              <a:rPr b="1" lang="en">
                <a:solidFill>
                  <a:srgbClr val="1C4587"/>
                </a:solidFill>
              </a:rPr>
              <a:t>Implemented:</a:t>
            </a:r>
            <a:r>
              <a:rPr lang="en" sz="1600">
                <a:solidFill>
                  <a:srgbClr val="0000FF"/>
                </a:solidFill>
              </a:rPr>
              <a:t>  Oct. 1, 2024 </a:t>
            </a:r>
            <a:endParaRPr sz="1600">
              <a:solidFill>
                <a:srgbClr val="0000FF"/>
              </a:solidFill>
            </a:endParaRPr>
          </a:p>
        </p:txBody>
      </p:sp>
      <p:sp>
        <p:nvSpPr>
          <p:cNvPr id="288" name="Google Shape;288;g300d2947716_0_270"/>
          <p:cNvSpPr txBox="1"/>
          <p:nvPr>
            <p:ph type="title"/>
          </p:nvPr>
        </p:nvSpPr>
        <p:spPr>
          <a:xfrm>
            <a:off x="580475" y="76200"/>
            <a:ext cx="77565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sz="2400">
                <a:solidFill>
                  <a:srgbClr val="1C4587"/>
                </a:solidFill>
              </a:rPr>
              <a:t>Upgrade of the AQM Operational System: v7.0.8</a:t>
            </a:r>
            <a:endParaRPr sz="2400">
              <a:solidFill>
                <a:srgbClr val="1C4587"/>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 Content Slide - no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