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1" r:id="rId4"/>
    <p:sldId id="267" r:id="rId5"/>
    <p:sldId id="263" r:id="rId6"/>
    <p:sldId id="272" r:id="rId7"/>
    <p:sldId id="273" r:id="rId8"/>
    <p:sldId id="274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2497" autoAdjust="0"/>
  </p:normalViewPr>
  <p:slideViewPr>
    <p:cSldViewPr snapToGrid="0">
      <p:cViewPr>
        <p:scale>
          <a:sx n="100" d="100"/>
          <a:sy n="100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F833B-1992-4F68-A187-2E87E42897AD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2B578-3D6F-42A0-A27B-D33147A45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7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5249e60d7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g275249e60d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9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provide feedback on</a:t>
            </a:r>
            <a:r>
              <a:rPr lang="en-US" baseline="0" dirty="0" smtClean="0"/>
              <a:t> the EVS for both operational and developmental verification and validation – on any additional statistics metrics figures you are interested and users-defined regions to facilitate your assessments.  EMC will try our best to provide the requested materials with the consideration of available disk space and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B578-3D6F-42A0-A27B-D33147A457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DBCD0-A3D4-428B-AD3A-9443096D4712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36E105-0DFE-4668-BC81-1EF56F349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C0990-05EE-4764-849B-53156C786F4B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3441-A171-4F41-A67C-BF493E32AFFB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0" y="0"/>
            <a:ext cx="5486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F5756-B08D-4642-8748-4908458FB61E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68C8C-EA19-4D94-B858-7F9C3084420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13CF6-03C5-447F-878A-FC5C010E2237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4545F-C9B5-4304-AAD7-99D70157BF3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E4B55-4419-40B6-A41A-E383555ABC17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F8495E9B-6CB2-4A72-B45A-E8FC8F1453D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B8770F8C-2D51-4FD6-8190-151850E9459F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5E36E105-0DFE-4668-BC81-1EF56F3492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  <a:latin typeface="Trebuchet MS" panose="020B0603020202020204" pitchFamily="34" charset="0"/>
              </a:defRPr>
            </a:lvl1pPr>
          </a:lstStyle>
          <a:p>
            <a:fld id="{1113E579-095C-4733-A2AA-B0E9AFD317BB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00"/>
                </a:solidFill>
                <a:latin typeface="Trebuchet MS" panose="020B0603020202020204" pitchFamily="34" charset="0"/>
              </a:defRPr>
            </a:lvl1pPr>
          </a:lstStyle>
          <a:p>
            <a:fld id="{5E36E105-0DFE-4668-BC81-1EF56F349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0">
              <a:srgbClr val="000066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rebuchet MS" panose="020B0603020202020204" pitchFamily="34" charset="0"/>
              </a:defRPr>
            </a:lvl1pPr>
          </a:lstStyle>
          <a:p>
            <a:fld id="{A84C7A3F-FE71-446D-8C74-3F1C91D6049F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5E36E105-0DFE-4668-BC81-1EF56F349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0" y="91440"/>
            <a:ext cx="731520" cy="5486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40"/>
            <a:ext cx="7315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FFFF"/>
          </a:solidFill>
          <a:latin typeface="Trebuchet MS" panose="020B0603020202020204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Trebuchet MS" panose="020B0603020202020204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Trebuchet MS" panose="020B0603020202020204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FF00"/>
          </a:solidFill>
          <a:latin typeface="Trebuchet MS" panose="020B060302020202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FF00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FF00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FF00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FF00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mc.ncep.noaa.gov/emc/pages/vpppgb-description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.ncep.noaa.gov/users/verification/" TargetMode="External"/><Relationship Id="rId2" Type="http://schemas.openxmlformats.org/officeDocument/2006/relationships/hyperlink" Target="https://dtcenter.org/community-code/model-evaluation-tools-m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mc.ncep.noaa.gov/users/verification/air_quality/aqm/pro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ccap.ucar.edu/contrib/bukovsk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2130430"/>
            <a:ext cx="10424160" cy="1470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latin typeface="Trebuchet MS" panose="020B0603020202020204" pitchFamily="34" charset="0"/>
              </a:rPr>
              <a:t>Verification and Validation of Operational AQMv7.0.7 and </a:t>
            </a:r>
            <a:r>
              <a:rPr lang="en-US" b="1" dirty="0" smtClean="0">
                <a:latin typeface="Trebuchet MS" panose="020B0603020202020204" pitchFamily="34" charset="0"/>
              </a:rPr>
              <a:t>AQMv7.0.8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Ho-Chun Huang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EMC VPPPG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Branch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10 2024, NCWCP, College Park,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Outline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The </a:t>
            </a:r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 smtClean="0"/>
              <a:t>Air Quality Model (AQM) </a:t>
            </a:r>
            <a:r>
              <a:rPr lang="en-US" dirty="0" smtClean="0"/>
              <a:t>verification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Comparison of model performance between AQMv7.0.7 and </a:t>
            </a:r>
            <a:r>
              <a:rPr lang="en-US" dirty="0" smtClean="0"/>
              <a:t>AQMv7.0.8 in </a:t>
            </a:r>
            <a:r>
              <a:rPr lang="en-US" dirty="0" smtClean="0"/>
              <a:t>the summer 2024.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AQM O</a:t>
            </a:r>
            <a:r>
              <a:rPr lang="en-US" baseline="-25000" dirty="0" smtClean="0">
                <a:latin typeface="Trebuchet MS" panose="020B0603020202020204" pitchFamily="34" charset="0"/>
              </a:rPr>
              <a:t>3</a:t>
            </a:r>
            <a:r>
              <a:rPr lang="en-US" dirty="0" smtClean="0">
                <a:latin typeface="Trebuchet MS" panose="020B0603020202020204" pitchFamily="34" charset="0"/>
              </a:rPr>
              <a:t>/PM</a:t>
            </a:r>
            <a:r>
              <a:rPr lang="en-US" baseline="-25000" dirty="0" smtClean="0">
                <a:latin typeface="Trebuchet MS" panose="020B0603020202020204" pitchFamily="34" charset="0"/>
              </a:rPr>
              <a:t>25</a:t>
            </a:r>
            <a:r>
              <a:rPr lang="en-US" dirty="0" smtClean="0">
                <a:latin typeface="Trebuchet MS" panose="020B0603020202020204" pitchFamily="34" charset="0"/>
              </a:rPr>
              <a:t> Verification by the EVS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EMC Verification </a:t>
            </a:r>
            <a:r>
              <a:rPr lang="en-US" sz="2800" dirty="0" smtClean="0"/>
              <a:t>System</a:t>
            </a:r>
            <a:r>
              <a:rPr lang="en-US" sz="2400" dirty="0" smtClean="0"/>
              <a:t> (EVS) was implemented on March 26, 2024, i.e., EVSv1.0.7 for AQMv6 verification.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EVSv1.0.8 was implemented to support </a:t>
            </a:r>
            <a:r>
              <a:rPr lang="en-US" sz="2400" dirty="0" smtClean="0"/>
              <a:t>AQMv7.0.7 verification.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EVS provides 24/7 operational support for all NCEP modeling </a:t>
            </a:r>
            <a:r>
              <a:rPr lang="en-US" sz="2400" dirty="0" smtClean="0"/>
              <a:t>suites including AQM.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community-based </a:t>
            </a:r>
            <a:r>
              <a:rPr lang="en-US" sz="2400" dirty="0">
                <a:hlinkClick r:id="rId2"/>
              </a:rPr>
              <a:t>METplus </a:t>
            </a:r>
            <a:r>
              <a:rPr lang="en-US" sz="2400" dirty="0"/>
              <a:t>verification software </a:t>
            </a:r>
            <a:r>
              <a:rPr lang="en-US" sz="2400" dirty="0" smtClean="0"/>
              <a:t>system is the core of the EVS.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Verification graphics are displayed on </a:t>
            </a:r>
            <a:r>
              <a:rPr lang="en-US" sz="2400" dirty="0" smtClean="0">
                <a:hlinkClick r:id="rId3"/>
              </a:rPr>
              <a:t>the EMC website </a:t>
            </a:r>
            <a:r>
              <a:rPr lang="en-US" sz="2400" dirty="0" smtClean="0"/>
              <a:t>for real-time updates.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Operational AQM O</a:t>
            </a:r>
            <a:r>
              <a:rPr lang="en-US" baseline="-25000" dirty="0" smtClean="0">
                <a:latin typeface="Trebuchet MS" panose="020B0603020202020204" pitchFamily="34" charset="0"/>
              </a:rPr>
              <a:t>3</a:t>
            </a:r>
            <a:r>
              <a:rPr lang="en-US" dirty="0" smtClean="0">
                <a:latin typeface="Trebuchet MS" panose="020B0603020202020204" pitchFamily="34" charset="0"/>
              </a:rPr>
              <a:t>/PM</a:t>
            </a:r>
            <a:r>
              <a:rPr lang="en-US" baseline="-25000" dirty="0" smtClean="0">
                <a:latin typeface="Trebuchet MS" panose="020B0603020202020204" pitchFamily="34" charset="0"/>
              </a:rPr>
              <a:t>25</a:t>
            </a:r>
            <a:r>
              <a:rPr lang="en-US" dirty="0" smtClean="0">
                <a:latin typeface="Trebuchet MS" panose="020B0603020202020204" pitchFamily="34" charset="0"/>
              </a:rPr>
              <a:t> Verification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Location: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www.emc.ncep.noaa.gov/users/verification/air_quality/aqm/prod/</a:t>
            </a:r>
            <a:endParaRPr lang="en-US" sz="2000" dirty="0" smtClean="0"/>
          </a:p>
          <a:p>
            <a:r>
              <a:rPr lang="en-US" sz="2000" dirty="0" smtClean="0"/>
              <a:t>Statistic metrics for a period of last 31 days are updated daily.</a:t>
            </a:r>
          </a:p>
          <a:p>
            <a:r>
              <a:rPr lang="en-US" sz="2000" dirty="0" smtClean="0"/>
              <a:t>Multiple </a:t>
            </a:r>
            <a:r>
              <a:rPr lang="en-US" sz="2000" dirty="0"/>
              <a:t>verification regions </a:t>
            </a:r>
            <a:r>
              <a:rPr lang="en-US" sz="2000" dirty="0" smtClean="0"/>
              <a:t>(Bukovsky Regions and grouped regions)</a:t>
            </a:r>
            <a:endParaRPr lang="en-US" sz="2000" dirty="0"/>
          </a:p>
          <a:p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/PM</a:t>
            </a:r>
            <a:r>
              <a:rPr lang="en-US" sz="2000" baseline="-25000" dirty="0" smtClean="0"/>
              <a:t>25</a:t>
            </a:r>
            <a:r>
              <a:rPr lang="en-US" sz="2000" dirty="0" smtClean="0"/>
              <a:t> </a:t>
            </a:r>
            <a:r>
              <a:rPr lang="en-US" sz="2000" dirty="0"/>
              <a:t>mean concentration </a:t>
            </a:r>
            <a:r>
              <a:rPr lang="en-US" sz="2000" dirty="0" smtClean="0"/>
              <a:t>of observed, raw model, and bias corrected by predicted hours</a:t>
            </a:r>
          </a:p>
          <a:p>
            <a:r>
              <a:rPr lang="en-US" sz="2000" dirty="0" smtClean="0"/>
              <a:t>Performance diagram for daily </a:t>
            </a:r>
            <a:r>
              <a:rPr lang="en-US" sz="2000" dirty="0" smtClean="0"/>
              <a:t>Max 8HR-AVG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24HR-AVG PM</a:t>
            </a:r>
            <a:r>
              <a:rPr lang="en-US" sz="2000" baseline="-25000" dirty="0" smtClean="0"/>
              <a:t>25 </a:t>
            </a:r>
            <a:r>
              <a:rPr lang="en-US" sz="2000" dirty="0" smtClean="0"/>
              <a:t>(day 1-3 prediction)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39800" y="3840480"/>
            <a:ext cx="9621520" cy="2743200"/>
            <a:chOff x="939800" y="4114800"/>
            <a:chExt cx="9621520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4114800"/>
              <a:ext cx="5486400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5120" y="4137660"/>
              <a:ext cx="3886200" cy="2720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/>
        </p:nvSpPr>
        <p:spPr>
          <a:xfrm>
            <a:off x="1798320" y="558912"/>
            <a:ext cx="8595360" cy="9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00" tIns="81233" rIns="162500" bIns="812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smtClean="0">
                <a:solidFill>
                  <a:srgbClr val="FFC000"/>
                </a:solidFill>
                <a:latin typeface="Trebuchet MS" panose="020B0603020202020204" pitchFamily="34" charset="0"/>
                <a:cs typeface="Arial"/>
                <a:sym typeface="Arial"/>
              </a:rPr>
              <a:t>EVS Verification </a:t>
            </a:r>
            <a:r>
              <a:rPr lang="en-US" sz="4800" b="1" kern="0" dirty="0">
                <a:solidFill>
                  <a:srgbClr val="FFC000"/>
                </a:solidFill>
                <a:latin typeface="Trebuchet MS" panose="020B0603020202020204" pitchFamily="34" charset="0"/>
                <a:cs typeface="Arial"/>
                <a:sym typeface="Arial"/>
              </a:rPr>
              <a:t>Regions</a:t>
            </a:r>
            <a:endParaRPr sz="4800" b="1" kern="0" dirty="0">
              <a:solidFill>
                <a:srgbClr val="FFC000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326" name="Google Shape;326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/>
              <a:pPr defTabSz="1219170">
                <a:buClr>
                  <a:srgbClr val="000000"/>
                </a:buClr>
              </a:pPr>
              <a:t>5</a:t>
            </a:fld>
            <a:endParaRPr kern="0" dirty="0"/>
          </a:p>
        </p:txBody>
      </p:sp>
      <p:sp>
        <p:nvSpPr>
          <p:cNvPr id="330" name="Google Shape;330;p29"/>
          <p:cNvSpPr txBox="1"/>
          <p:nvPr/>
        </p:nvSpPr>
        <p:spPr>
          <a:xfrm>
            <a:off x="609600" y="5394567"/>
            <a:ext cx="10972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u="sng" kern="0" dirty="0">
                <a:solidFill>
                  <a:schemeClr val="bg1"/>
                </a:solidFill>
                <a:latin typeface="Arial"/>
                <a:cs typeface="Arial"/>
                <a:sym typeface="Arial"/>
                <a:hlinkClick r:id="rId3"/>
              </a:rPr>
              <a:t>Bukovsky Regions</a:t>
            </a:r>
            <a:r>
              <a:rPr lang="en-US" sz="1867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were developed to group areas of similar regional </a:t>
            </a:r>
            <a:r>
              <a:rPr lang="en-US" sz="1867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climatologies.</a:t>
            </a:r>
            <a:endParaRPr sz="1867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02" y="2011680"/>
            <a:ext cx="5165878" cy="3300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" y="2011680"/>
            <a:ext cx="5166360" cy="32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Model Performance Comparison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Trebuchet MS" panose="020B0603020202020204" pitchFamily="34" charset="0"/>
              </a:rPr>
              <a:t>AQMv7.0.7 and AQMv7.0.8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Trebuchet MS" panose="020B0603020202020204" pitchFamily="34" charset="0"/>
              </a:rPr>
              <a:t>Ozone and </a:t>
            </a:r>
            <a:r>
              <a:rPr lang="en-US" sz="2800" dirty="0" smtClean="0">
                <a:latin typeface="Trebuchet MS" panose="020B0603020202020204" pitchFamily="34" charset="0"/>
              </a:rPr>
              <a:t>PM</a:t>
            </a:r>
            <a:r>
              <a:rPr lang="en-US" sz="2800" baseline="-25000" dirty="0" smtClean="0">
                <a:latin typeface="Trebuchet MS" panose="020B0603020202020204" pitchFamily="34" charset="0"/>
              </a:rPr>
              <a:t>2.5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June-August 2024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12z cycle run and day 2 forecast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err="1" smtClean="0"/>
              <a:t>CONUS_East</a:t>
            </a:r>
            <a:r>
              <a:rPr lang="en-US" sz="2800" dirty="0" smtClean="0"/>
              <a:t>, </a:t>
            </a:r>
            <a:r>
              <a:rPr lang="en-US" sz="2800" dirty="0" err="1" smtClean="0"/>
              <a:t>CONUS_Central</a:t>
            </a:r>
            <a:r>
              <a:rPr lang="en-US" sz="2800" dirty="0" smtClean="0"/>
              <a:t>, </a:t>
            </a:r>
            <a:r>
              <a:rPr lang="en-US" sz="2800" dirty="0" err="1" smtClean="0"/>
              <a:t>CONUS_South</a:t>
            </a:r>
            <a:r>
              <a:rPr lang="en-US" sz="2800" dirty="0" smtClean="0"/>
              <a:t>, and </a:t>
            </a:r>
            <a:r>
              <a:rPr lang="en-US" sz="2800" dirty="0" err="1" smtClean="0"/>
              <a:t>CONUS_West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2229691"/>
            <a:ext cx="11704320" cy="2119745"/>
            <a:chOff x="243840" y="2369128"/>
            <a:chExt cx="11704320" cy="21197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" y="2369128"/>
              <a:ext cx="2743200" cy="21197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880" y="2369128"/>
              <a:ext cx="2743200" cy="2119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20" y="2369128"/>
              <a:ext cx="2743200" cy="21197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4960" y="2369128"/>
              <a:ext cx="2743200" cy="2119745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64741"/>
            <a:ext cx="10972800" cy="1143000"/>
          </a:xfrm>
        </p:spPr>
        <p:txBody>
          <a:bodyPr/>
          <a:lstStyle/>
          <a:p>
            <a:r>
              <a:rPr lang="en-US" dirty="0" smtClean="0"/>
              <a:t>Daily </a:t>
            </a:r>
            <a:r>
              <a:rPr lang="en-US" dirty="0"/>
              <a:t>Maximum</a:t>
            </a:r>
            <a:r>
              <a:rPr lang="en-US" dirty="0" smtClean="0"/>
              <a:t> </a:t>
            </a:r>
            <a:r>
              <a:rPr lang="en-US" dirty="0"/>
              <a:t>8HR-AVG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34256" y="2621422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349071" y="2621422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0314432" y="2621422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212911" y="2456953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324344" y="2621422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243840" y="4480560"/>
            <a:ext cx="11704320" cy="2119745"/>
            <a:chOff x="243840" y="2369128"/>
            <a:chExt cx="11704320" cy="21197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" y="2369128"/>
              <a:ext cx="2743200" cy="21197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0880" y="2369128"/>
              <a:ext cx="2743200" cy="21197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7920" y="2369128"/>
              <a:ext cx="2743200" cy="21197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4960" y="2369128"/>
              <a:ext cx="2743200" cy="211974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94730" y="1672482"/>
            <a:ext cx="10432516" cy="369332"/>
            <a:chOff x="894730" y="1313155"/>
            <a:chExt cx="1043251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894730" y="1313155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0705" y="1313155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Conus_Central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25873" y="1313155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8278" y="131315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Conus_South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 flipH="1">
            <a:off x="9690957" y="4667416"/>
            <a:ext cx="2086515" cy="16716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825873" y="2740653"/>
            <a:ext cx="2223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  <a:latin typeface="Trebuchet MS" panose="020B0603020202020204" pitchFamily="34" charset="0"/>
              </a:rPr>
              <a:t>Slightly better in higher threshold</a:t>
            </a:r>
            <a:endParaRPr lang="en-US" sz="1000" b="1" dirty="0">
              <a:solidFill>
                <a:srgbClr val="660066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4247" y="2740653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  <a:latin typeface="Trebuchet MS" panose="020B0603020202020204" pitchFamily="34" charset="0"/>
              </a:rPr>
              <a:t>Slightly worse in higher threshold</a:t>
            </a:r>
            <a:endParaRPr lang="en-US" sz="1000" b="1" dirty="0">
              <a:solidFill>
                <a:srgbClr val="660066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24160" y="6100367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Underestimates events</a:t>
            </a:r>
            <a:endParaRPr lang="en-US" sz="1000" b="1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8835" y="6223477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Underestimates events</a:t>
            </a:r>
            <a:endParaRPr lang="en-US" sz="1000" b="1" dirty="0">
              <a:solidFill>
                <a:srgbClr val="660066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840" y="2231136"/>
            <a:ext cx="11704320" cy="2119745"/>
            <a:chOff x="243840" y="2369128"/>
            <a:chExt cx="11704320" cy="21197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" y="2369128"/>
              <a:ext cx="2743200" cy="21197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880" y="2369128"/>
              <a:ext cx="2743200" cy="2119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20" y="2369128"/>
              <a:ext cx="2743200" cy="21197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4960" y="2369128"/>
              <a:ext cx="2743200" cy="211974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43840" y="4480560"/>
            <a:ext cx="11704320" cy="2119745"/>
            <a:chOff x="243840" y="2369128"/>
            <a:chExt cx="11704320" cy="21197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" y="2369128"/>
              <a:ext cx="2743200" cy="21197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0880" y="2369128"/>
              <a:ext cx="2743200" cy="21197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7920" y="2369128"/>
              <a:ext cx="2743200" cy="21197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4960" y="2369128"/>
              <a:ext cx="2743200" cy="2119745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65176"/>
            <a:ext cx="10972800" cy="1143000"/>
          </a:xfrm>
        </p:spPr>
        <p:txBody>
          <a:bodyPr/>
          <a:lstStyle/>
          <a:p>
            <a:r>
              <a:rPr lang="en-US" dirty="0"/>
              <a:t>24HR-AVG PM25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923598" y="2624328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938413" y="2624328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903774" y="2624328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913686" y="2624328"/>
            <a:ext cx="0" cy="144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894730" y="1673352"/>
            <a:ext cx="10432516" cy="369332"/>
            <a:chOff x="894730" y="1313155"/>
            <a:chExt cx="1043251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894730" y="1313155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0705" y="1313155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Conus_Central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5873" y="1313155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8278" y="131315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Conus_South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10710408" y="3458818"/>
            <a:ext cx="1041621" cy="715617"/>
          </a:xfrm>
          <a:prstGeom prst="ellipse">
            <a:avLst/>
          </a:prstGeom>
          <a:noFill/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9690957" y="4667416"/>
            <a:ext cx="2086515" cy="16716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9825873" y="2740653"/>
            <a:ext cx="2223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  <a:latin typeface="Trebuchet MS" panose="020B0603020202020204" pitchFamily="34" charset="0"/>
              </a:rPr>
              <a:t>Slightly better in higher threshold</a:t>
            </a:r>
            <a:endParaRPr lang="en-US" sz="1000" b="1" dirty="0">
              <a:solidFill>
                <a:srgbClr val="660066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9730" y="2740653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  <a:latin typeface="Trebuchet MS" panose="020B0603020202020204" pitchFamily="34" charset="0"/>
              </a:rPr>
              <a:t>Slightly worse in higher threshold</a:t>
            </a:r>
            <a:endParaRPr lang="en-US" sz="1000" b="1" dirty="0">
              <a:solidFill>
                <a:srgbClr val="660066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3730752" y="4663440"/>
            <a:ext cx="2086515" cy="16716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391596" y="6098379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Underestimates events</a:t>
            </a:r>
            <a:endParaRPr lang="en-US" sz="1000" b="1" dirty="0">
              <a:solidFill>
                <a:srgbClr val="6600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8720" y="6098379"/>
            <a:ext cx="1867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Events prediction improved</a:t>
            </a:r>
            <a:endParaRPr lang="en-US" sz="1000" b="1" dirty="0">
              <a:solidFill>
                <a:srgbClr val="660066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Summary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Trebuchet MS" panose="020B0603020202020204" pitchFamily="34" charset="0"/>
              </a:rPr>
              <a:t>NCEP's </a:t>
            </a:r>
            <a:r>
              <a:rPr lang="en-US" sz="2400" dirty="0">
                <a:latin typeface="Trebuchet MS" panose="020B0603020202020204" pitchFamily="34" charset="0"/>
              </a:rPr>
              <a:t>operational </a:t>
            </a:r>
            <a:r>
              <a:rPr lang="en-US" sz="2400" dirty="0" smtClean="0">
                <a:latin typeface="Trebuchet MS" panose="020B0603020202020204" pitchFamily="34" charset="0"/>
              </a:rPr>
              <a:t>AQM model is verified with the EMC Verification System (EVSv1.0).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Trebuchet MS" panose="020B0603020202020204" pitchFamily="34" charset="0"/>
              </a:rPr>
              <a:t>The operational website/products </a:t>
            </a:r>
            <a:r>
              <a:rPr lang="en-US" sz="2400" dirty="0" smtClean="0">
                <a:latin typeface="Trebuchet MS" panose="020B0603020202020204" pitchFamily="34" charset="0"/>
              </a:rPr>
              <a:t>reveal </a:t>
            </a:r>
            <a:r>
              <a:rPr lang="en-US" sz="2400" dirty="0" smtClean="0">
                <a:latin typeface="Trebuchet MS" panose="020B0603020202020204" pitchFamily="34" charset="0"/>
              </a:rPr>
              <a:t>the mean performance of </a:t>
            </a:r>
            <a:r>
              <a:rPr lang="en-US" sz="2400" smtClean="0">
                <a:latin typeface="Trebuchet MS" panose="020B0603020202020204" pitchFamily="34" charset="0"/>
              </a:rPr>
              <a:t>operational </a:t>
            </a:r>
            <a:r>
              <a:rPr lang="en-US" sz="2400" smtClean="0">
                <a:latin typeface="Trebuchet MS" panose="020B0603020202020204" pitchFamily="34" charset="0"/>
              </a:rPr>
              <a:t>AQM </a:t>
            </a:r>
            <a:r>
              <a:rPr lang="en-US" sz="2400" dirty="0" smtClean="0">
                <a:latin typeface="Trebuchet MS" panose="020B0603020202020204" pitchFamily="34" charset="0"/>
              </a:rPr>
              <a:t>of previous 31 days in near </a:t>
            </a:r>
            <a:r>
              <a:rPr lang="en-US" sz="2400" dirty="0" smtClean="0">
                <a:latin typeface="Trebuchet MS" panose="020B0603020202020204" pitchFamily="34" charset="0"/>
              </a:rPr>
              <a:t>real-time.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Trebuchet MS" panose="020B0603020202020204" pitchFamily="34" charset="0"/>
              </a:rPr>
              <a:t>AQMv7.0.8 was implemented on October 1 2024.  It has a similar model performance as compared to AQMv7.0.7, but with a slightly better performance in the </a:t>
            </a:r>
            <a:r>
              <a:rPr lang="en-US" sz="2400" dirty="0" smtClean="0">
                <a:latin typeface="Trebuchet MS" panose="020B0603020202020204" pitchFamily="34" charset="0"/>
              </a:rPr>
              <a:t>CONUS_West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EVSv2.0 will include more AQM verification graphics and performance metrics as well as last 90 days performance in AQM operational websites. EVSv2.0 is scheduled to be implemented in Fall 2025.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105-0DFE-4668-BC81-1EF56F3492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Blue Dark Bk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 new NOAA Dark Bkg 2023" id="{C1411855-2C94-454C-99FC-19BFD011D5BB}" vid="{8CBC461C-8186-4251-9A2F-9EBAFCE34D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424</Words>
  <Application>Microsoft Office PowerPoint</Application>
  <PresentationFormat>Widescreen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NOAA Blue Dark Bkg</vt:lpstr>
      <vt:lpstr>Verification and Validation of Operational AQMv7.0.7 and AQMv7.0.8</vt:lpstr>
      <vt:lpstr>Outline</vt:lpstr>
      <vt:lpstr>AQM O3/PM25 Verification by the EVS</vt:lpstr>
      <vt:lpstr>Operational AQM O3/PM25 Verification</vt:lpstr>
      <vt:lpstr>PowerPoint Presentation</vt:lpstr>
      <vt:lpstr>Model Performance Comparison</vt:lpstr>
      <vt:lpstr>Daily Maximum 8HR-AVG O3</vt:lpstr>
      <vt:lpstr>24HR-AVG PM25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and Validation of Operational AQMv6 and Developmental AQMv7</dc:title>
  <dc:creator>Ho-Chun Huang</dc:creator>
  <cp:lastModifiedBy>Ho-Chun Huang</cp:lastModifiedBy>
  <cp:revision>66</cp:revision>
  <dcterms:created xsi:type="dcterms:W3CDTF">2023-10-10T13:16:55Z</dcterms:created>
  <dcterms:modified xsi:type="dcterms:W3CDTF">2024-10-07T14:25:28Z</dcterms:modified>
</cp:coreProperties>
</file>