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NAQFC</a:t>
            </a:r>
            <a:endParaRPr/>
          </a:p>
        </p:txBody>
      </p:sp>
      <p:sp>
        <p:nvSpPr>
          <p:cNvPr id="243" name="Google Shape;24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NAQFC</a:t>
            </a:r>
            <a:endParaRPr/>
          </a:p>
        </p:txBody>
      </p:sp>
      <p:sp>
        <p:nvSpPr>
          <p:cNvPr id="263" name="Google Shape;26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NAQFC</a:t>
            </a:r>
            <a:endParaRPr/>
          </a:p>
        </p:txBody>
      </p:sp>
      <p:sp>
        <p:nvSpPr>
          <p:cNvPr id="284" name="Google Shape;28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NAQFC</a:t>
            </a:r>
            <a:endParaRPr/>
          </a:p>
        </p:txBody>
      </p:sp>
      <p:sp>
        <p:nvSpPr>
          <p:cNvPr id="307" name="Google Shape;30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Hourly National Mean Concentration</a:t>
            </a:r>
            <a:endParaRPr/>
          </a:p>
        </p:txBody>
      </p:sp>
      <p:sp>
        <p:nvSpPr>
          <p:cNvPr id="351" name="Google Shape;351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Standard Deviation</a:t>
            </a:r>
            <a:endParaRPr/>
          </a:p>
        </p:txBody>
      </p:sp>
      <p:sp>
        <p:nvSpPr>
          <p:cNvPr id="368" name="Google Shape;368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*Correction was developed from daily averages, so investigating update to correction.</a:t>
            </a:r>
            <a:endParaRPr/>
          </a:p>
        </p:txBody>
      </p:sp>
      <p:sp>
        <p:nvSpPr>
          <p:cNvPr id="384" name="Google Shape;38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*Groups are called reporting areas and their scope changes from day to day.</a:t>
            </a:r>
            <a:endParaRPr/>
          </a:p>
        </p:txBody>
      </p:sp>
      <p:sp>
        <p:nvSpPr>
          <p:cNvPr id="126" name="Google Shape;126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EPA Fire and Smoke Map</a:t>
            </a:r>
            <a:endParaRPr/>
          </a:p>
        </p:txBody>
      </p:sp>
      <p:sp>
        <p:nvSpPr>
          <p:cNvPr id="159" name="Google Shape;159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i="0" lang="en-US"/>
              <a:t>Available on AirNowTech</a:t>
            </a:r>
            <a:endParaRPr i="0"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Geostationary satellites are home bodies while polar satellites are globe trotters.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Geostationary Operational Environmental Satellites (GOES) stare at the US all day long.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Not like polar satellites passing once at 10am and once at 2pm (if you have two satellites)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From an US perspective, GOES satellites view the western US from the pacific and the eastern US from the atlantic.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Shobha Kondragunta and Hai Zhang fused with AirNow monitors by a geographic weighted regression.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Pawan led a tiger team to connect that data back to EPA.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There are a lot of technical details, but the upshot is simple.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We extensively evaluated the data, applied machine learning corrections, and we’re putting that data into various airnow systems like AirNowTech.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This is a great idea: federal agencies working together to provide tangible benefits to the American people from satellite data.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This project is taking that data a step further.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i="0" lang="en-US"/>
              <a:t>We’re going to bring the satellite data</a:t>
            </a:r>
            <a:endParaRPr/>
          </a:p>
        </p:txBody>
      </p:sp>
      <p:sp>
        <p:nvSpPr>
          <p:cNvPr id="193" name="Google Shape;19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Relationship Id="rId7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airnowtech.org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airnowtech.org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1" Type="http://schemas.openxmlformats.org/officeDocument/2006/relationships/image" Target="../media/image17.png"/><Relationship Id="rId10" Type="http://schemas.openxmlformats.org/officeDocument/2006/relationships/image" Target="../media/image20.jpg"/><Relationship Id="rId9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hyperlink" Target="https://haqast.org/wp-content/uploads/sites/91/2022/09/emplusq322_bratburd-final.pdf" TargetMode="External"/><Relationship Id="rId8" Type="http://schemas.openxmlformats.org/officeDocument/2006/relationships/hyperlink" Target="https://doi.org/10.1175/WAF-D-22-0114.1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airnowtech.org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PA logo green"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19920" y="4958080"/>
            <a:ext cx="2590800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type="ctrTitle"/>
          </p:nvPr>
        </p:nvSpPr>
        <p:spPr>
          <a:xfrm>
            <a:off x="1311442" y="281115"/>
            <a:ext cx="9541042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AirFuse</a:t>
            </a:r>
            <a:br>
              <a:rPr lang="en-US"/>
            </a:br>
            <a:r>
              <a:rPr lang="en-US" sz="4000"/>
              <a:t>A multi-pollutant fusion system</a:t>
            </a:r>
            <a:endParaRPr/>
          </a:p>
        </p:txBody>
      </p:sp>
      <p:sp>
        <p:nvSpPr>
          <p:cNvPr id="90" name="Google Shape;90;p13"/>
          <p:cNvSpPr txBox="1"/>
          <p:nvPr>
            <p:ph idx="1" type="subTitle"/>
          </p:nvPr>
        </p:nvSpPr>
        <p:spPr>
          <a:xfrm>
            <a:off x="1524000" y="2760789"/>
            <a:ext cx="9144000" cy="2960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Barron H. Henderson</a:t>
            </a:r>
            <a:r>
              <a:rPr baseline="30000" lang="en-US"/>
              <a:t>1,4</a:t>
            </a:r>
            <a:r>
              <a:rPr lang="en-US"/>
              <a:t> and Phil Dickerson</a:t>
            </a:r>
            <a:r>
              <a:rPr baseline="30000" lang="en-US"/>
              <a:t>1,4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Co-authors: Pawan Gupta</a:t>
            </a:r>
            <a:r>
              <a:rPr baseline="30000" lang="en-US"/>
              <a:t>2,4</a:t>
            </a:r>
            <a:r>
              <a:rPr lang="en-US"/>
              <a:t>, Shobha Kondragunta</a:t>
            </a:r>
            <a:r>
              <a:rPr baseline="30000" lang="en-US"/>
              <a:t>3,4</a:t>
            </a:r>
            <a:r>
              <a:rPr lang="en-US"/>
              <a:t>, Yang Liu</a:t>
            </a:r>
            <a:r>
              <a:rPr baseline="30000" lang="en-US"/>
              <a:t>4,5</a:t>
            </a:r>
            <a:r>
              <a:rPr lang="en-US"/>
              <a:t>, Alqamah Sayeed, Hai Zhang</a:t>
            </a:r>
            <a:r>
              <a:rPr baseline="30000" lang="en-US"/>
              <a:t>3,4</a:t>
            </a:r>
            <a:r>
              <a:rPr lang="en-US"/>
              <a:t>, Janica Gordon</a:t>
            </a:r>
            <a:r>
              <a:rPr baseline="30000" lang="en-US"/>
              <a:t>5</a:t>
            </a:r>
            <a:r>
              <a:rPr lang="en-US"/>
              <a:t>, Halil Cakir</a:t>
            </a:r>
            <a:r>
              <a:rPr baseline="30000" lang="en-US"/>
              <a:t>1</a:t>
            </a:r>
            <a:r>
              <a:rPr lang="en-US"/>
              <a:t>, Brett Gantt</a:t>
            </a:r>
            <a:r>
              <a:rPr baseline="30000" lang="en-US"/>
              <a:t>1</a:t>
            </a:r>
            <a:r>
              <a:rPr lang="en-US"/>
              <a:t>, Benjamin Wells</a:t>
            </a:r>
            <a:r>
              <a:rPr baseline="30000" lang="en-US"/>
              <a:t>1</a:t>
            </a:r>
            <a:r>
              <a:rPr lang="en-US"/>
              <a:t>, Marcus Proctor</a:t>
            </a:r>
            <a:r>
              <a:rPr baseline="30000" lang="en-US"/>
              <a:t>6,7</a:t>
            </a:r>
            <a:r>
              <a:rPr lang="en-US"/>
              <a:t>, Steven Proctor</a:t>
            </a:r>
            <a:r>
              <a:rPr baseline="30000" lang="en-US"/>
              <a:t>6,8</a:t>
            </a:r>
            <a:r>
              <a:rPr lang="en-US"/>
              <a:t>, Youngsun Jung</a:t>
            </a:r>
            <a:r>
              <a:rPr baseline="30000" lang="en-US"/>
              <a:t>9</a:t>
            </a:r>
            <a:r>
              <a:rPr lang="en-US"/>
              <a:t>, and the HAQAST AirNow Teams</a:t>
            </a:r>
            <a:r>
              <a:rPr baseline="30000" lang="en-US"/>
              <a:t>4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aseline="30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aseline="30000" lang="en-US"/>
              <a:t>1</a:t>
            </a:r>
            <a:r>
              <a:rPr lang="en-US"/>
              <a:t>US EPA Office of Air Quality Planning and Standards; </a:t>
            </a:r>
            <a:r>
              <a:rPr baseline="30000" lang="en-US"/>
              <a:t>2</a:t>
            </a:r>
            <a:r>
              <a:rPr b="0" i="0" lang="en-US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National Aeronautics and Space Administration; </a:t>
            </a:r>
            <a:r>
              <a:rPr baseline="30000" lang="en-US"/>
              <a:t>3</a:t>
            </a:r>
            <a:r>
              <a:rPr b="0" i="0" lang="en-US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National Oceanic and Atmospheric Administration / National Environmental Satellite, Data, and Information Service; </a:t>
            </a:r>
            <a:r>
              <a:rPr baseline="30000" lang="en-US"/>
              <a:t>4</a:t>
            </a:r>
            <a:r>
              <a:rPr lang="en-US"/>
              <a:t>NASA Health and Air Quality Applied Sciences Team and Tiger Teams; </a:t>
            </a:r>
            <a:r>
              <a:rPr baseline="30000" lang="en-US"/>
              <a:t>5</a:t>
            </a:r>
            <a:r>
              <a:rPr b="0" i="0" lang="en-US">
                <a:solidFill>
                  <a:srgbClr val="040C28"/>
                </a:solidFill>
                <a:latin typeface="Arial"/>
                <a:ea typeface="Arial"/>
                <a:cs typeface="Arial"/>
                <a:sym typeface="Arial"/>
              </a:rPr>
              <a:t>North Carolina Agricultural and Technical State University;</a:t>
            </a:r>
            <a:r>
              <a:rPr lang="en-US"/>
              <a:t> </a:t>
            </a:r>
            <a:r>
              <a:rPr baseline="30000" lang="en-US"/>
              <a:t>6</a:t>
            </a:r>
            <a:r>
              <a:rPr lang="en-US"/>
              <a:t>AirNow Data Management Center; </a:t>
            </a:r>
            <a:r>
              <a:rPr baseline="30000" lang="en-US"/>
              <a:t>7</a:t>
            </a:r>
            <a:r>
              <a:rPr lang="en-US"/>
              <a:t>Tantus Technologies Inc.; </a:t>
            </a:r>
            <a:r>
              <a:rPr baseline="30000" lang="en-US"/>
              <a:t>8</a:t>
            </a:r>
            <a:r>
              <a:rPr lang="en-US"/>
              <a:t>GoldSystems Inc.; </a:t>
            </a:r>
            <a:r>
              <a:rPr baseline="30000" lang="en-US"/>
              <a:t>9</a:t>
            </a:r>
            <a:r>
              <a:rPr lang="en-US"/>
              <a:t>N</a:t>
            </a:r>
            <a:r>
              <a:rPr b="0" i="0" lang="en-US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ational Oceanic and Atmospheric Administration / National Weather Service</a:t>
            </a:r>
            <a:endParaRPr/>
          </a:p>
        </p:txBody>
      </p:sp>
      <p:pic>
        <p:nvPicPr>
          <p:cNvPr descr="EPA logo blue" id="91" name="Google Shape;9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31" y="250720"/>
            <a:ext cx="2476817" cy="165121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500513" y="5757110"/>
            <a:ext cx="9019407" cy="790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Disclaimer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 views expressed in this presentation are those of the authors and do not necessarily reflect the views or policies of the U.S. Environmental Protection Agency.</a:t>
            </a:r>
            <a:endParaRPr b="1" i="1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0" y="6680200"/>
            <a:ext cx="554182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3"/>
          <p:cNvSpPr/>
          <p:nvPr/>
        </p:nvSpPr>
        <p:spPr>
          <a:xfrm>
            <a:off x="0" y="0"/>
            <a:ext cx="554182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 txBox="1"/>
          <p:nvPr>
            <p:ph idx="1" type="body"/>
          </p:nvPr>
        </p:nvSpPr>
        <p:spPr>
          <a:xfrm>
            <a:off x="838199" y="1418897"/>
            <a:ext cx="8358353" cy="4758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AirNow monitor (</a:t>
            </a:r>
            <a:r>
              <a:rPr lang="en-US" sz="1800">
                <a:solidFill>
                  <a:schemeClr val="lt1"/>
                </a:solidFill>
                <a:highlight>
                  <a:srgbClr val="008000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008000"/>
                </a:highlight>
              </a:rPr>
              <a:t>M</a:t>
            </a:r>
            <a:r>
              <a:rPr lang="en-US" sz="1800"/>
              <a:t>) </a:t>
            </a:r>
            <a:r>
              <a:rPr b="1" i="1" lang="en-US" sz="1800"/>
              <a:t>observations</a:t>
            </a:r>
            <a:r>
              <a:rPr lang="en-US" sz="1800"/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mostly regulatory grade hourly observations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paired with collocated grid cell.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id="246" name="Google Shape;2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3933" y="3373272"/>
            <a:ext cx="3106056" cy="186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Hourly National-scale Fusion Ensemble</a:t>
            </a:r>
            <a:endParaRPr/>
          </a:p>
        </p:txBody>
      </p:sp>
      <p:sp>
        <p:nvSpPr>
          <p:cNvPr id="248" name="Google Shape;248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22"/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 multiplicative corrector of this type is called extended VNA (eVNA)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**Piece-wise regression as in Fire and Smoke Map</a:t>
            </a:r>
            <a:endParaRPr/>
          </a:p>
        </p:txBody>
      </p:sp>
      <p:sp>
        <p:nvSpPr>
          <p:cNvPr id="250" name="Google Shape;25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pic>
        <p:nvPicPr>
          <p:cNvPr id="251" name="Google Shape;25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2"/>
          <p:cNvSpPr txBox="1"/>
          <p:nvPr/>
        </p:nvSpPr>
        <p:spPr>
          <a:xfrm>
            <a:off x="147090" y="4392469"/>
            <a:ext cx="2977484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f(model, monitor)</a:t>
            </a:r>
            <a:endParaRPr/>
          </a:p>
        </p:txBody>
      </p:sp>
      <p:pic>
        <p:nvPicPr>
          <p:cNvPr id="253" name="Google Shape;25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2"/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2"/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 Bias</a:t>
            </a:r>
            <a:endParaRPr/>
          </a:p>
        </p:txBody>
      </p:sp>
      <p:cxnSp>
        <p:nvCxnSpPr>
          <p:cNvPr id="256" name="Google Shape;256;p22"/>
          <p:cNvCxnSpPr>
            <a:stCxn id="257" idx="1"/>
          </p:cNvCxnSpPr>
          <p:nvPr/>
        </p:nvCxnSpPr>
        <p:spPr>
          <a:xfrm flipH="1">
            <a:off x="3124582" y="3207168"/>
            <a:ext cx="5364900" cy="1946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57" name="Google Shape;257;p22"/>
          <p:cNvSpPr/>
          <p:nvPr/>
        </p:nvSpPr>
        <p:spPr>
          <a:xfrm>
            <a:off x="8489482" y="1351447"/>
            <a:ext cx="289711" cy="3711441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2"/>
          <p:cNvSpPr/>
          <p:nvPr/>
        </p:nvSpPr>
        <p:spPr>
          <a:xfrm>
            <a:off x="0" y="6680200"/>
            <a:ext cx="5541818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2"/>
          <p:cNvSpPr/>
          <p:nvPr/>
        </p:nvSpPr>
        <p:spPr>
          <a:xfrm>
            <a:off x="0" y="0"/>
            <a:ext cx="5541818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 txBox="1"/>
          <p:nvPr>
            <p:ph idx="1" type="body"/>
          </p:nvPr>
        </p:nvSpPr>
        <p:spPr>
          <a:xfrm>
            <a:off x="838199" y="1418897"/>
            <a:ext cx="8358353" cy="4758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AirNow monitor (</a:t>
            </a:r>
            <a:r>
              <a:rPr lang="en-US" sz="1800">
                <a:solidFill>
                  <a:schemeClr val="lt1"/>
                </a:solidFill>
                <a:highlight>
                  <a:srgbClr val="008000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008000"/>
                </a:highlight>
              </a:rPr>
              <a:t>M</a:t>
            </a:r>
            <a:r>
              <a:rPr lang="en-US" sz="1800"/>
              <a:t>) </a:t>
            </a:r>
            <a:r>
              <a:rPr b="1" i="1" lang="en-US" sz="1800"/>
              <a:t>observations</a:t>
            </a:r>
            <a:r>
              <a:rPr lang="en-US" sz="1800"/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mostly regulatory grade hourly observations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paired with collocated grid cell.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PurpleAir (</a:t>
            </a:r>
            <a:r>
              <a:rPr lang="en-US" sz="1800">
                <a:solidFill>
                  <a:schemeClr val="lt1"/>
                </a:solidFill>
                <a:highlight>
                  <a:srgbClr val="800080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800080"/>
                </a:highlight>
              </a:rPr>
              <a:t>P</a:t>
            </a:r>
            <a:r>
              <a:rPr lang="en-US" sz="1800"/>
              <a:t>) </a:t>
            </a:r>
            <a:r>
              <a:rPr b="1" i="1" lang="en-US" sz="1800"/>
              <a:t>observations</a:t>
            </a:r>
            <a:r>
              <a:rPr lang="en-US" sz="1800"/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low-cost sensor hourly observations with calibration**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Aggregated within grid cells to create a pseudo-observation</a:t>
            </a:r>
            <a:endParaRPr/>
          </a:p>
        </p:txBody>
      </p:sp>
      <p:pic>
        <p:nvPicPr>
          <p:cNvPr id="266" name="Google Shape;26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3933" y="1490066"/>
            <a:ext cx="3106055" cy="186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3933" y="3421149"/>
            <a:ext cx="3106055" cy="186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Hourly National-scale Fusion Ensemble</a:t>
            </a:r>
            <a:endParaRPr/>
          </a:p>
        </p:txBody>
      </p:sp>
      <p:sp>
        <p:nvSpPr>
          <p:cNvPr id="269" name="Google Shape;26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8883933" y="1351447"/>
            <a:ext cx="2233247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3"/>
          <p:cNvSpPr txBox="1"/>
          <p:nvPr/>
        </p:nvSpPr>
        <p:spPr>
          <a:xfrm>
            <a:off x="8883934" y="3222045"/>
            <a:ext cx="2233246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PurpleAir Bias</a:t>
            </a:r>
            <a:endParaRPr/>
          </a:p>
        </p:txBody>
      </p:sp>
      <p:sp>
        <p:nvSpPr>
          <p:cNvPr id="272" name="Google Shape;27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cxnSp>
        <p:nvCxnSpPr>
          <p:cNvPr id="273" name="Google Shape;273;p23"/>
          <p:cNvCxnSpPr>
            <a:stCxn id="274" idx="1"/>
            <a:endCxn id="275" idx="3"/>
          </p:cNvCxnSpPr>
          <p:nvPr/>
        </p:nvCxnSpPr>
        <p:spPr>
          <a:xfrm flipH="1">
            <a:off x="5896582" y="3207168"/>
            <a:ext cx="2592900" cy="2299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74" name="Google Shape;274;p23"/>
          <p:cNvSpPr/>
          <p:nvPr/>
        </p:nvSpPr>
        <p:spPr>
          <a:xfrm>
            <a:off x="8489482" y="1351447"/>
            <a:ext cx="289711" cy="3711441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3"/>
          <p:cNvSpPr txBox="1"/>
          <p:nvPr/>
        </p:nvSpPr>
        <p:spPr>
          <a:xfrm>
            <a:off x="322445" y="4761264"/>
            <a:ext cx="411013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pic>
        <p:nvPicPr>
          <p:cNvPr id="275" name="Google Shape;27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3"/>
          <p:cNvSpPr txBox="1"/>
          <p:nvPr/>
        </p:nvSpPr>
        <p:spPr>
          <a:xfrm>
            <a:off x="2597360" y="4391932"/>
            <a:ext cx="2729997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=f(model, sensors)</a:t>
            </a:r>
            <a:endParaRPr/>
          </a:p>
        </p:txBody>
      </p:sp>
      <p:sp>
        <p:nvSpPr>
          <p:cNvPr id="279" name="Google Shape;279;p23"/>
          <p:cNvSpPr/>
          <p:nvPr/>
        </p:nvSpPr>
        <p:spPr>
          <a:xfrm>
            <a:off x="0" y="6680200"/>
            <a:ext cx="6096000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3"/>
          <p:cNvSpPr/>
          <p:nvPr/>
        </p:nvSpPr>
        <p:spPr>
          <a:xfrm>
            <a:off x="0" y="0"/>
            <a:ext cx="6096000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>
            <p:ph idx="1" type="body"/>
          </p:nvPr>
        </p:nvSpPr>
        <p:spPr>
          <a:xfrm>
            <a:off x="838199" y="1418897"/>
            <a:ext cx="8358353" cy="47580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AirNow monitor (</a:t>
            </a:r>
            <a:r>
              <a:rPr lang="en-US" sz="1800">
                <a:solidFill>
                  <a:schemeClr val="lt1"/>
                </a:solidFill>
                <a:highlight>
                  <a:srgbClr val="008000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008000"/>
                </a:highlight>
              </a:rPr>
              <a:t>M</a:t>
            </a:r>
            <a:r>
              <a:rPr lang="en-US" sz="1800"/>
              <a:t>) </a:t>
            </a:r>
            <a:r>
              <a:rPr b="1" i="1" lang="en-US" sz="1800"/>
              <a:t>observations</a:t>
            </a:r>
            <a:r>
              <a:rPr lang="en-US" sz="1800"/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mostly regulatory grade hourly observations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paired with collocated grid cell.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PurpleAir (</a:t>
            </a:r>
            <a:r>
              <a:rPr lang="en-US" sz="1800">
                <a:solidFill>
                  <a:schemeClr val="lt1"/>
                </a:solidFill>
                <a:highlight>
                  <a:srgbClr val="800080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800080"/>
                </a:highlight>
              </a:rPr>
              <a:t>P</a:t>
            </a:r>
            <a:r>
              <a:rPr lang="en-US" sz="1800"/>
              <a:t>) </a:t>
            </a:r>
            <a:r>
              <a:rPr b="1" i="1" lang="en-US" sz="1800"/>
              <a:t>observations</a:t>
            </a:r>
            <a:r>
              <a:rPr lang="en-US" sz="1800"/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low-cost sensor hourly observations with calibration**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Aggregated within grid cells to create a pseudo-observation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GOES-PM25 (</a:t>
            </a:r>
            <a:r>
              <a:rPr lang="en-US" sz="1800">
                <a:solidFill>
                  <a:schemeClr val="lt1"/>
                </a:solidFill>
                <a:highlight>
                  <a:srgbClr val="0000FF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0000FF"/>
                </a:highlight>
              </a:rPr>
              <a:t>G</a:t>
            </a:r>
            <a:r>
              <a:rPr lang="en-US" sz="1800"/>
              <a:t>) “</a:t>
            </a:r>
            <a:r>
              <a:rPr b="1" i="1" lang="en-US" sz="1800"/>
              <a:t>observations</a:t>
            </a:r>
            <a:r>
              <a:rPr lang="en-US" sz="1800"/>
              <a:t>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Geostationary Operational Environmental Satellite (GOES)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Not clustered like monitors, so VNA interpolation is not necessary.</a:t>
            </a:r>
            <a:endParaRPr/>
          </a:p>
        </p:txBody>
      </p:sp>
      <p:pic>
        <p:nvPicPr>
          <p:cNvPr id="287" name="Google Shape;28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5154" y="1490141"/>
            <a:ext cx="3106056" cy="186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63574" y="3383435"/>
            <a:ext cx="3106056" cy="186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Hourly National-scale Fusion Ensemble</a:t>
            </a:r>
            <a:endParaRPr/>
          </a:p>
        </p:txBody>
      </p:sp>
      <p:sp>
        <p:nvSpPr>
          <p:cNvPr id="290" name="Google Shape;29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p24"/>
          <p:cNvSpPr txBox="1"/>
          <p:nvPr/>
        </p:nvSpPr>
        <p:spPr>
          <a:xfrm>
            <a:off x="8854364" y="1418897"/>
            <a:ext cx="2227018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8854364" y="3215399"/>
            <a:ext cx="2236228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GOES-PM25 Bias</a:t>
            </a:r>
            <a:endParaRPr/>
          </a:p>
        </p:txBody>
      </p:sp>
      <p:sp>
        <p:nvSpPr>
          <p:cNvPr id="293" name="Google Shape;293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pic>
        <p:nvPicPr>
          <p:cNvPr id="294" name="Google Shape;29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4"/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pic>
        <p:nvPicPr>
          <p:cNvPr id="296" name="Google Shape;29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4"/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pic>
        <p:nvPicPr>
          <p:cNvPr id="298" name="Google Shape;29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37810" y="4513215"/>
            <a:ext cx="3317265" cy="199035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4"/>
          <p:cNvSpPr txBox="1"/>
          <p:nvPr/>
        </p:nvSpPr>
        <p:spPr>
          <a:xfrm>
            <a:off x="5055920" y="4402400"/>
            <a:ext cx="2805224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f(model, satellite)</a:t>
            </a:r>
            <a:endParaRPr/>
          </a:p>
        </p:txBody>
      </p:sp>
      <p:cxnSp>
        <p:nvCxnSpPr>
          <p:cNvPr id="300" name="Google Shape;300;p24"/>
          <p:cNvCxnSpPr>
            <a:stCxn id="301" idx="1"/>
            <a:endCxn id="299" idx="3"/>
          </p:cNvCxnSpPr>
          <p:nvPr/>
        </p:nvCxnSpPr>
        <p:spPr>
          <a:xfrm flipH="1">
            <a:off x="7861282" y="3207168"/>
            <a:ext cx="628200" cy="1380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01" name="Google Shape;301;p24"/>
          <p:cNvSpPr/>
          <p:nvPr/>
        </p:nvSpPr>
        <p:spPr>
          <a:xfrm>
            <a:off x="8489482" y="1351447"/>
            <a:ext cx="289711" cy="3711441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0" y="6680200"/>
            <a:ext cx="6650182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0" y="0"/>
            <a:ext cx="6650182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Hourly National-scale Fusion Ensemble</a:t>
            </a:r>
            <a:endParaRPr/>
          </a:p>
        </p:txBody>
      </p:sp>
      <p:sp>
        <p:nvSpPr>
          <p:cNvPr id="310" name="Google Shape;31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pic>
        <p:nvPicPr>
          <p:cNvPr id="312" name="Google Shape;3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458" y="4510454"/>
            <a:ext cx="3317265" cy="199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9290" y="4511529"/>
            <a:ext cx="3317265" cy="199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/>
          <p:cNvPicPr preferRelativeResize="0"/>
          <p:nvPr/>
        </p:nvPicPr>
        <p:blipFill rotWithShape="1">
          <a:blip r:embed="rId5">
            <a:alphaModFix/>
          </a:blip>
          <a:srcRect b="0" l="12771" r="12772" t="0"/>
          <a:stretch/>
        </p:blipFill>
        <p:spPr>
          <a:xfrm>
            <a:off x="5037811" y="4513215"/>
            <a:ext cx="2469894" cy="1990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25"/>
          <p:cNvCxnSpPr>
            <a:stCxn id="316" idx="1"/>
            <a:endCxn id="317" idx="1"/>
          </p:cNvCxnSpPr>
          <p:nvPr/>
        </p:nvCxnSpPr>
        <p:spPr>
          <a:xfrm flipH="1" rot="10800000">
            <a:off x="6471848" y="3857549"/>
            <a:ext cx="1224900" cy="653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16" name="Google Shape;316;p25"/>
          <p:cNvSpPr/>
          <p:nvPr/>
        </p:nvSpPr>
        <p:spPr>
          <a:xfrm rot="5400000">
            <a:off x="3652607" y="904482"/>
            <a:ext cx="248330" cy="7461864"/>
          </a:xfrm>
          <a:prstGeom prst="leftBrace">
            <a:avLst>
              <a:gd fmla="val 8333" name="adj1"/>
              <a:gd fmla="val 13882" name="adj2"/>
            </a:avLst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96691" y="2584714"/>
            <a:ext cx="4243136" cy="25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/>
          <p:nvPr/>
        </p:nvSpPr>
        <p:spPr>
          <a:xfrm>
            <a:off x="7696690" y="2525189"/>
            <a:ext cx="3141355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Fused = mY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pY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gY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5"/>
          <p:cNvSpPr txBox="1"/>
          <p:nvPr>
            <p:ph idx="1" type="body"/>
          </p:nvPr>
        </p:nvSpPr>
        <p:spPr>
          <a:xfrm>
            <a:off x="838199" y="1418897"/>
            <a:ext cx="8358353" cy="3215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AirNow monitor (</a:t>
            </a:r>
            <a:r>
              <a:rPr lang="en-US" sz="1800">
                <a:solidFill>
                  <a:schemeClr val="lt1"/>
                </a:solidFill>
                <a:highlight>
                  <a:srgbClr val="008000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008000"/>
                </a:highlight>
              </a:rPr>
              <a:t>M</a:t>
            </a:r>
            <a:r>
              <a:rPr lang="en-US" sz="1800"/>
              <a:t>) </a:t>
            </a:r>
            <a:r>
              <a:rPr b="1" i="1" lang="en-US" sz="1800"/>
              <a:t>observations</a:t>
            </a:r>
            <a:r>
              <a:rPr lang="en-US" sz="1800"/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mostly regulatory grade hourly observations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paired with collocated grid cell.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PurpleAir (</a:t>
            </a:r>
            <a:r>
              <a:rPr lang="en-US" sz="1800">
                <a:solidFill>
                  <a:schemeClr val="lt1"/>
                </a:solidFill>
                <a:highlight>
                  <a:srgbClr val="800080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800080"/>
                </a:highlight>
              </a:rPr>
              <a:t>P</a:t>
            </a:r>
            <a:r>
              <a:rPr lang="en-US" sz="1800"/>
              <a:t>) </a:t>
            </a:r>
            <a:r>
              <a:rPr b="1" i="1" lang="en-US" sz="1800"/>
              <a:t>observations</a:t>
            </a:r>
            <a:r>
              <a:rPr lang="en-US" sz="1800"/>
              <a:t>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low-cost sensor hourly observations with calibration**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Aggregated within grid cells to create a pseudo-observation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One layer from GOES-PM25 (</a:t>
            </a:r>
            <a:r>
              <a:rPr lang="en-US" sz="1800">
                <a:solidFill>
                  <a:schemeClr val="lt1"/>
                </a:solidFill>
                <a:highlight>
                  <a:srgbClr val="0000FF"/>
                </a:highlight>
              </a:rPr>
              <a:t>Y</a:t>
            </a:r>
            <a:r>
              <a:rPr baseline="-25000" lang="en-US" sz="1800">
                <a:solidFill>
                  <a:schemeClr val="lt1"/>
                </a:solidFill>
                <a:highlight>
                  <a:srgbClr val="0000FF"/>
                </a:highlight>
              </a:rPr>
              <a:t>G</a:t>
            </a:r>
            <a:r>
              <a:rPr lang="en-US" sz="1800"/>
              <a:t>) “</a:t>
            </a:r>
            <a:r>
              <a:rPr b="1" i="1" lang="en-US" sz="1800"/>
              <a:t>observations</a:t>
            </a:r>
            <a:r>
              <a:rPr lang="en-US" sz="1800"/>
              <a:t>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Geostationary Operational Environmental Satellite (GOES)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Not clustered like monitors, so VNA interpolation is not necessary.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Weight based on distance (m, p, g)</a:t>
            </a:r>
            <a:endParaRPr/>
          </a:p>
        </p:txBody>
      </p:sp>
      <p:sp>
        <p:nvSpPr>
          <p:cNvPr id="320" name="Google Shape;320;p25"/>
          <p:cNvSpPr txBox="1"/>
          <p:nvPr/>
        </p:nvSpPr>
        <p:spPr>
          <a:xfrm>
            <a:off x="322445" y="4761264"/>
            <a:ext cx="449793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/>
          </a:p>
        </p:txBody>
      </p:sp>
      <p:sp>
        <p:nvSpPr>
          <p:cNvPr id="321" name="Google Shape;321;p25"/>
          <p:cNvSpPr txBox="1"/>
          <p:nvPr/>
        </p:nvSpPr>
        <p:spPr>
          <a:xfrm>
            <a:off x="2772107" y="4761264"/>
            <a:ext cx="371663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/>
          </a:p>
        </p:txBody>
      </p:sp>
      <p:sp>
        <p:nvSpPr>
          <p:cNvPr id="322" name="Google Shape;322;p25"/>
          <p:cNvSpPr txBox="1"/>
          <p:nvPr/>
        </p:nvSpPr>
        <p:spPr>
          <a:xfrm>
            <a:off x="5191813" y="4759579"/>
            <a:ext cx="371663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/>
          </a:p>
        </p:txBody>
      </p:sp>
      <p:sp>
        <p:nvSpPr>
          <p:cNvPr id="323" name="Google Shape;323;p25"/>
          <p:cNvSpPr/>
          <p:nvPr/>
        </p:nvSpPr>
        <p:spPr>
          <a:xfrm>
            <a:off x="0" y="6680200"/>
            <a:ext cx="7204363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5"/>
          <p:cNvSpPr/>
          <p:nvPr/>
        </p:nvSpPr>
        <p:spPr>
          <a:xfrm>
            <a:off x="0" y="0"/>
            <a:ext cx="7204363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6"/>
          <p:cNvPicPr preferRelativeResize="0"/>
          <p:nvPr/>
        </p:nvPicPr>
        <p:blipFill rotWithShape="1">
          <a:blip r:embed="rId3">
            <a:alphaModFix/>
          </a:blip>
          <a:srcRect b="61242" l="0" r="9082" t="9915"/>
          <a:stretch/>
        </p:blipFill>
        <p:spPr>
          <a:xfrm>
            <a:off x="5605271" y="3734841"/>
            <a:ext cx="6575169" cy="31288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Weight the ensemble of surfaces on distance</a:t>
            </a:r>
            <a:endParaRPr/>
          </a:p>
        </p:txBody>
      </p:sp>
      <p:sp>
        <p:nvSpPr>
          <p:cNvPr id="331" name="Google Shape;331;p26"/>
          <p:cNvSpPr txBox="1"/>
          <p:nvPr>
            <p:ph idx="1" type="body"/>
          </p:nvPr>
        </p:nvSpPr>
        <p:spPr>
          <a:xfrm>
            <a:off x="838201" y="1825625"/>
            <a:ext cx="5842640" cy="214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Y = mY</a:t>
            </a:r>
            <a:r>
              <a:rPr baseline="-25000" lang="en-US"/>
              <a:t>M</a:t>
            </a:r>
            <a:r>
              <a:rPr lang="en-US"/>
              <a:t> + pY</a:t>
            </a:r>
            <a:r>
              <a:rPr baseline="-25000" lang="en-US"/>
              <a:t>P</a:t>
            </a:r>
            <a:r>
              <a:rPr lang="en-US"/>
              <a:t> + gY</a:t>
            </a:r>
            <a:r>
              <a:rPr baseline="-25000" lang="en-US"/>
              <a:t>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m' = (1 x d</a:t>
            </a:r>
            <a:r>
              <a:rPr baseline="-25000" lang="en-US"/>
              <a:t>AN</a:t>
            </a:r>
            <a:r>
              <a:rPr lang="en-US"/>
              <a:t>)</a:t>
            </a:r>
            <a:r>
              <a:rPr baseline="30000" lang="en-US"/>
              <a:t>-2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p' = (2 x d'</a:t>
            </a:r>
            <a:r>
              <a:rPr baseline="-25000" lang="en-US"/>
              <a:t>PA</a:t>
            </a:r>
            <a:r>
              <a:rPr lang="en-US"/>
              <a:t>)</a:t>
            </a:r>
            <a:r>
              <a:rPr baseline="30000" lang="en-US"/>
              <a:t>-2</a:t>
            </a:r>
            <a:r>
              <a:rPr lang="en-US"/>
              <a:t> : d'</a:t>
            </a:r>
            <a:r>
              <a:rPr baseline="-25000" lang="en-US"/>
              <a:t>PA</a:t>
            </a:r>
            <a:r>
              <a:rPr lang="en-US"/>
              <a:t> = max(d</a:t>
            </a:r>
            <a:r>
              <a:rPr baseline="-25000" lang="en-US"/>
              <a:t>PA</a:t>
            </a:r>
            <a:r>
              <a:rPr lang="en-US"/>
              <a:t>, 3.6)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g' = 0 # </a:t>
            </a:r>
            <a:r>
              <a:rPr b="1" lang="en-US"/>
              <a:t>Not yet!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Normalize : e.g., m  = m' / (m' + p' + g')</a:t>
            </a:r>
            <a:endParaRPr/>
          </a:p>
        </p:txBody>
      </p:sp>
      <p:sp>
        <p:nvSpPr>
          <p:cNvPr id="332" name="Google Shape;33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334" name="Google Shape;334;p26"/>
          <p:cNvSpPr/>
          <p:nvPr/>
        </p:nvSpPr>
        <p:spPr>
          <a:xfrm>
            <a:off x="0" y="6680200"/>
            <a:ext cx="7758546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0" y="0"/>
            <a:ext cx="7758546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Validation Methodology</a:t>
            </a:r>
            <a:endParaRPr/>
          </a:p>
        </p:txBody>
      </p:sp>
      <p:pic>
        <p:nvPicPr>
          <p:cNvPr id="341" name="Google Shape;341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6177" y="2842809"/>
            <a:ext cx="9459645" cy="350568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343" name="Google Shape;34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p27"/>
          <p:cNvSpPr txBox="1"/>
          <p:nvPr/>
        </p:nvSpPr>
        <p:spPr>
          <a:xfrm>
            <a:off x="5383530" y="1493761"/>
            <a:ext cx="609447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by 10-fold cross validation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by Leave-One-Out (LOO) validation</a:t>
            </a:r>
            <a:endParaRPr/>
          </a:p>
        </p:txBody>
      </p:sp>
      <p:sp>
        <p:nvSpPr>
          <p:cNvPr id="345" name="Google Shape;345;p27"/>
          <p:cNvSpPr txBox="1"/>
          <p:nvPr/>
        </p:nvSpPr>
        <p:spPr>
          <a:xfrm>
            <a:off x="713994" y="1536001"/>
            <a:ext cx="609447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 hourly since March 6</a:t>
            </a:r>
            <a:r>
              <a:rPr baseline="30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~30k obs/model pairs per day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~4M obs/model pairs so far</a:t>
            </a:r>
            <a:endParaRPr/>
          </a:p>
        </p:txBody>
      </p:sp>
      <p:sp>
        <p:nvSpPr>
          <p:cNvPr id="346" name="Google Shape;346;p27"/>
          <p:cNvSpPr/>
          <p:nvPr/>
        </p:nvSpPr>
        <p:spPr>
          <a:xfrm>
            <a:off x="0" y="6680200"/>
            <a:ext cx="8312727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0" y="0"/>
            <a:ext cx="8312727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8"/>
          <p:cNvSpPr txBox="1"/>
          <p:nvPr>
            <p:ph type="title"/>
          </p:nvPr>
        </p:nvSpPr>
        <p:spPr>
          <a:xfrm>
            <a:off x="839787" y="457200"/>
            <a:ext cx="10353730" cy="5902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Pilot Validation Summary</a:t>
            </a:r>
            <a:endParaRPr/>
          </a:p>
        </p:txBody>
      </p:sp>
      <p:sp>
        <p:nvSpPr>
          <p:cNvPr id="354" name="Google Shape;354;p28"/>
          <p:cNvSpPr txBox="1"/>
          <p:nvPr>
            <p:ph idx="2" type="body"/>
          </p:nvPr>
        </p:nvSpPr>
        <p:spPr>
          <a:xfrm>
            <a:off x="514350" y="1163782"/>
            <a:ext cx="5703929" cy="3001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Using only </a:t>
            </a:r>
            <a:r>
              <a:rPr lang="en-US" sz="2800">
                <a:solidFill>
                  <a:schemeClr val="lt1"/>
                </a:solidFill>
                <a:highlight>
                  <a:srgbClr val="008000"/>
                </a:highlight>
              </a:rPr>
              <a:t>monitors</a:t>
            </a:r>
            <a:r>
              <a:rPr lang="en-US" sz="2800"/>
              <a:t> aVNA performing worse than IDW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Including </a:t>
            </a:r>
            <a:r>
              <a:rPr lang="en-US" sz="2800">
                <a:solidFill>
                  <a:schemeClr val="lt1"/>
                </a:solidFill>
                <a:highlight>
                  <a:srgbClr val="800080"/>
                </a:highlight>
              </a:rPr>
              <a:t>PurpleAir</a:t>
            </a:r>
            <a:r>
              <a:rPr lang="en-US" sz="2800"/>
              <a:t>  improves: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Prediction standard deviation,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Prediction correlation, and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Root mean squared error.</a:t>
            </a:r>
            <a:endParaRPr/>
          </a:p>
        </p:txBody>
      </p:sp>
      <p:sp>
        <p:nvSpPr>
          <p:cNvPr id="355" name="Google Shape;35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28"/>
          <p:cNvSpPr/>
          <p:nvPr/>
        </p:nvSpPr>
        <p:spPr>
          <a:xfrm>
            <a:off x="5387075" y="3318260"/>
            <a:ext cx="374927" cy="334978"/>
          </a:xfrm>
          <a:prstGeom prst="smileyFace">
            <a:avLst>
              <a:gd fmla="val 4653" name="adj"/>
            </a:avLst>
          </a:prstGeom>
          <a:solidFill>
            <a:srgbClr val="8000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8"/>
          <p:cNvSpPr/>
          <p:nvPr/>
        </p:nvSpPr>
        <p:spPr>
          <a:xfrm>
            <a:off x="5387075" y="2956841"/>
            <a:ext cx="374927" cy="334978"/>
          </a:xfrm>
          <a:prstGeom prst="smileyFace">
            <a:avLst>
              <a:gd fmla="val 4653" name="adj"/>
            </a:avLst>
          </a:prstGeom>
          <a:solidFill>
            <a:srgbClr val="8000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8"/>
          <p:cNvSpPr/>
          <p:nvPr/>
        </p:nvSpPr>
        <p:spPr>
          <a:xfrm>
            <a:off x="5387075" y="2596925"/>
            <a:ext cx="374927" cy="334978"/>
          </a:xfrm>
          <a:prstGeom prst="smileyFace">
            <a:avLst>
              <a:gd fmla="val 4653" name="adj"/>
            </a:avLst>
          </a:prstGeom>
          <a:solidFill>
            <a:srgbClr val="8000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pic>
        <p:nvPicPr>
          <p:cNvPr id="360" name="Google Shape;360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4745" y="232662"/>
            <a:ext cx="4282589" cy="642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77671"/>
            <a:ext cx="6753741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8"/>
          <p:cNvSpPr txBox="1"/>
          <p:nvPr/>
        </p:nvSpPr>
        <p:spPr>
          <a:xfrm>
            <a:off x="514350" y="4165300"/>
            <a:ext cx="36187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Hourly National Mean Concentration</a:t>
            </a:r>
            <a:endParaRPr/>
          </a:p>
        </p:txBody>
      </p:sp>
      <p:sp>
        <p:nvSpPr>
          <p:cNvPr id="363" name="Google Shape;363;p28"/>
          <p:cNvSpPr/>
          <p:nvPr/>
        </p:nvSpPr>
        <p:spPr>
          <a:xfrm>
            <a:off x="0" y="6680200"/>
            <a:ext cx="8866909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8"/>
          <p:cNvSpPr/>
          <p:nvPr/>
        </p:nvSpPr>
        <p:spPr>
          <a:xfrm>
            <a:off x="0" y="0"/>
            <a:ext cx="8866909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Leave-1-out Validation: National Correlation</a:t>
            </a:r>
            <a:endParaRPr/>
          </a:p>
        </p:txBody>
      </p:sp>
      <p:sp>
        <p:nvSpPr>
          <p:cNvPr id="371" name="Google Shape;37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372" name="Google Shape;37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29"/>
          <p:cNvSpPr txBox="1"/>
          <p:nvPr>
            <p:ph idx="1" type="body"/>
          </p:nvPr>
        </p:nvSpPr>
        <p:spPr>
          <a:xfrm>
            <a:off x="838200" y="1825625"/>
            <a:ext cx="3989832" cy="412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/>
              <a:t>Days with large spatial variability are hard for any technique.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Especially with mobile monitors in fires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NAQFC has a few days with spotty huge concentrations (1000s).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Adding PurpleAir “tacks” prevents large deviations.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Longer-term NAQFC filtering is probably necessary and results like these would not reach the public.</a:t>
            </a:r>
            <a:endParaRPr/>
          </a:p>
        </p:txBody>
      </p:sp>
      <p:pic>
        <p:nvPicPr>
          <p:cNvPr id="374" name="Google Shape;3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1728" y="3926618"/>
            <a:ext cx="7510272" cy="25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1728" y="1526890"/>
            <a:ext cx="7510272" cy="250342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9"/>
          <p:cNvSpPr txBox="1"/>
          <p:nvPr/>
        </p:nvSpPr>
        <p:spPr>
          <a:xfrm>
            <a:off x="5276469" y="1651739"/>
            <a:ext cx="21556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 Deviation</a:t>
            </a:r>
            <a:endParaRPr/>
          </a:p>
        </p:txBody>
      </p:sp>
      <p:sp>
        <p:nvSpPr>
          <p:cNvPr id="377" name="Google Shape;377;p29"/>
          <p:cNvSpPr txBox="1"/>
          <p:nvPr/>
        </p:nvSpPr>
        <p:spPr>
          <a:xfrm>
            <a:off x="5511165" y="5685903"/>
            <a:ext cx="21556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Correlation</a:t>
            </a:r>
            <a:endParaRPr/>
          </a:p>
        </p:txBody>
      </p:sp>
      <p:sp>
        <p:nvSpPr>
          <p:cNvPr id="378" name="Google Shape;378;p29"/>
          <p:cNvSpPr/>
          <p:nvPr/>
        </p:nvSpPr>
        <p:spPr>
          <a:xfrm>
            <a:off x="10607040" y="1526890"/>
            <a:ext cx="539496" cy="4692935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9"/>
          <p:cNvSpPr/>
          <p:nvPr/>
        </p:nvSpPr>
        <p:spPr>
          <a:xfrm>
            <a:off x="0" y="6680200"/>
            <a:ext cx="9421091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9"/>
          <p:cNvSpPr/>
          <p:nvPr/>
        </p:nvSpPr>
        <p:spPr>
          <a:xfrm>
            <a:off x="0" y="0"/>
            <a:ext cx="9421091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Diurnal Variation of PM and AirFuse</a:t>
            </a:r>
            <a:endParaRPr/>
          </a:p>
        </p:txBody>
      </p:sp>
      <p:sp>
        <p:nvSpPr>
          <p:cNvPr id="387" name="Google Shape;38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388" name="Google Shape;38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p30"/>
          <p:cNvSpPr txBox="1"/>
          <p:nvPr>
            <p:ph idx="1" type="body"/>
          </p:nvPr>
        </p:nvSpPr>
        <p:spPr>
          <a:xfrm>
            <a:off x="838200" y="1825625"/>
            <a:ext cx="3989832" cy="4127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857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/>
              <a:t>Hourly particulate matter is highest </a:t>
            </a:r>
            <a:r>
              <a:rPr lang="en-US"/>
              <a:t>at night during high humidity.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/>
              <a:t>CMAQ forecast over does the variability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/>
              <a:t>IDW and AirFuse w/out PurpleAir capture that variability.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Adding PurpleAir mutes the diurnal variability.*</a:t>
            </a:r>
            <a:endParaRPr/>
          </a:p>
        </p:txBody>
      </p:sp>
      <p:pic>
        <p:nvPicPr>
          <p:cNvPr id="390" name="Google Shape;39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1728" y="3926618"/>
            <a:ext cx="7510272" cy="25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1728" y="1526890"/>
            <a:ext cx="7510272" cy="250342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0"/>
          <p:cNvSpPr txBox="1"/>
          <p:nvPr/>
        </p:nvSpPr>
        <p:spPr>
          <a:xfrm>
            <a:off x="5314950" y="3244334"/>
            <a:ext cx="31219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Conc Hour of Day [LST]</a:t>
            </a:r>
            <a:endParaRPr/>
          </a:p>
        </p:txBody>
      </p:sp>
      <p:sp>
        <p:nvSpPr>
          <p:cNvPr id="393" name="Google Shape;393;p30"/>
          <p:cNvSpPr txBox="1"/>
          <p:nvPr/>
        </p:nvSpPr>
        <p:spPr>
          <a:xfrm>
            <a:off x="5314950" y="5687671"/>
            <a:ext cx="31219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Normalized Mean Bias</a:t>
            </a:r>
            <a:endParaRPr/>
          </a:p>
        </p:txBody>
      </p:sp>
      <p:sp>
        <p:nvSpPr>
          <p:cNvPr id="394" name="Google Shape;394;p30"/>
          <p:cNvSpPr txBox="1"/>
          <p:nvPr/>
        </p:nvSpPr>
        <p:spPr>
          <a:xfrm>
            <a:off x="1780794" y="6367494"/>
            <a:ext cx="87165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*Correction was developed from daily averages, so investigating update to correction.</a:t>
            </a:r>
            <a:endParaRPr/>
          </a:p>
        </p:txBody>
      </p:sp>
      <p:sp>
        <p:nvSpPr>
          <p:cNvPr id="395" name="Google Shape;395;p30"/>
          <p:cNvSpPr/>
          <p:nvPr/>
        </p:nvSpPr>
        <p:spPr>
          <a:xfrm>
            <a:off x="0" y="6680200"/>
            <a:ext cx="9975273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0"/>
          <p:cNvSpPr/>
          <p:nvPr/>
        </p:nvSpPr>
        <p:spPr>
          <a:xfrm>
            <a:off x="0" y="0"/>
            <a:ext cx="9975273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402" name="Google Shape;402;p31"/>
          <p:cNvSpPr txBox="1"/>
          <p:nvPr>
            <p:ph idx="1" type="body"/>
          </p:nvPr>
        </p:nvSpPr>
        <p:spPr>
          <a:xfrm>
            <a:off x="838200" y="1399032"/>
            <a:ext cx="10515600" cy="4777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AirNow needs an updated interpolation method.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EPA has long used models and statistical fusion to fill gaps with regulatory but has not incorporated these methods into AirNow.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Schulte et al. demonstrated including models and PurpleAir improved on simple interpolations and applied it in an AirNow-like system.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HAQAST Tiger Team evaluated GOES PM25 for real-time-applications.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Fusion with PurpleAir is ready.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Discontinuities are less stark than GOES because datasets are more spatially consistent (ie sparse in the same places).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Value of PurpleAir is obvious because they are dense near monitors.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Fusion with GOES PM25 ongoing work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HAQAST Tiger Team 2021 (Gupta) – now 2023 (Yang Liu)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Conceptually, the satellite value is highest away from monitors and sensors… making it hard to evaluate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~5% of monitors are further than 30km from their nearest withheld monitor…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Need your feedback!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Statistics will only tell us so much.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How does your area look?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When does AirFuse give weird answers?</a:t>
            </a:r>
            <a:endParaRPr/>
          </a:p>
        </p:txBody>
      </p:sp>
      <p:sp>
        <p:nvSpPr>
          <p:cNvPr id="403" name="Google Shape;40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" name="Google Shape;404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405" name="Google Shape;405;p31"/>
          <p:cNvSpPr/>
          <p:nvPr/>
        </p:nvSpPr>
        <p:spPr>
          <a:xfrm>
            <a:off x="0" y="6680200"/>
            <a:ext cx="10529454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1"/>
          <p:cNvSpPr/>
          <p:nvPr/>
        </p:nvSpPr>
        <p:spPr>
          <a:xfrm>
            <a:off x="0" y="0"/>
            <a:ext cx="10529454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AirFuse: better air quality maps for AirNow</a:t>
            </a:r>
            <a:endParaRPr/>
          </a:p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838200" y="1825625"/>
            <a:ext cx="73533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AirFuse is a method of combining multiple observation 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 OAQPS (AQAD &amp; OID) collaborative product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Developed with input from NOAA and NASA collaborators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Tests show provides better skill than current AirNow mapping methods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AirFuse brings together data from multiple sources to improve estimates over any single data source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Pilot will include NOAA forecast modeling, AQ monitors and PurpleAir PM</a:t>
            </a:r>
            <a:r>
              <a:rPr baseline="-25000" lang="en-US"/>
              <a:t>2.5</a:t>
            </a:r>
            <a:r>
              <a:rPr lang="en-US"/>
              <a:t> sensors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Future enhancements could include incorporation of satellite data to cover unmonitored areas</a:t>
            </a:r>
            <a:endParaRPr/>
          </a:p>
        </p:txBody>
      </p:sp>
      <p:sp>
        <p:nvSpPr>
          <p:cNvPr id="103" name="Google Shape;10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b="0" l="0" r="14273" t="0"/>
          <a:stretch/>
        </p:blipFill>
        <p:spPr>
          <a:xfrm>
            <a:off x="7034529" y="989591"/>
            <a:ext cx="5053840" cy="577950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/>
          <p:nvPr/>
        </p:nvSpPr>
        <p:spPr>
          <a:xfrm>
            <a:off x="10699459" y="711224"/>
            <a:ext cx="1308682" cy="1325563"/>
          </a:xfrm>
          <a:prstGeom prst="ellipse">
            <a:avLst/>
          </a:prstGeom>
          <a:solidFill>
            <a:srgbClr val="D8E2F3"/>
          </a:solidFill>
          <a:ln cap="flat" cmpd="sng" w="127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Satellite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(not yet)</a:t>
            </a: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0" y="6680200"/>
            <a:ext cx="1108364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0" y="0"/>
            <a:ext cx="1108364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 txBox="1"/>
          <p:nvPr>
            <p:ph type="title"/>
          </p:nvPr>
        </p:nvSpPr>
        <p:spPr>
          <a:xfrm>
            <a:off x="719328" y="267169"/>
            <a:ext cx="6934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How-to: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https://airnowtech.org/</a:t>
            </a:r>
            <a:endParaRPr/>
          </a:p>
        </p:txBody>
      </p:sp>
      <p:sp>
        <p:nvSpPr>
          <p:cNvPr id="413" name="Google Shape;413;p32"/>
          <p:cNvSpPr txBox="1"/>
          <p:nvPr>
            <p:ph idx="1" type="body"/>
          </p:nvPr>
        </p:nvSpPr>
        <p:spPr>
          <a:xfrm>
            <a:off x="230687" y="1825625"/>
            <a:ext cx="253270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Login to ANT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Choose Navigator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 Navigator, choose the Data Fusion tab.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Select an AirFuse or GOES Layer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14" name="Google Shape;41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5" name="Google Shape;41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6569" y="358371"/>
            <a:ext cx="5334744" cy="114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9446" y="1568703"/>
            <a:ext cx="9005814" cy="468277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0" y="6680200"/>
            <a:ext cx="11083637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2"/>
          <p:cNvSpPr/>
          <p:nvPr/>
        </p:nvSpPr>
        <p:spPr>
          <a:xfrm>
            <a:off x="0" y="0"/>
            <a:ext cx="11083637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2"/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 AirNow team!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Piloting AirFuse</a:t>
            </a:r>
            <a:endParaRPr/>
          </a:p>
        </p:txBody>
      </p:sp>
      <p:sp>
        <p:nvSpPr>
          <p:cNvPr id="426" name="Google Shape;426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/>
              <a:t>AirFuse maps are available in AirNowTech!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Running hourly from now until March 2025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Preloaded back to Mar 1, 2024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Download outputs to investigate further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/>
              <a:t>Get your feedback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Collect feedback from forecasters and SLTs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Like it? Great. Don’t like it? Even better.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/>
              <a:t>Your input can help us make this better.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4000"/>
              <a:t>Currently, updated once per hour – may not include lately submitted data.</a:t>
            </a:r>
            <a:endParaRPr/>
          </a:p>
        </p:txBody>
      </p:sp>
      <p:sp>
        <p:nvSpPr>
          <p:cNvPr id="427" name="Google Shape;427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428" name="Google Shape;42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33"/>
          <p:cNvSpPr/>
          <p:nvPr/>
        </p:nvSpPr>
        <p:spPr>
          <a:xfrm>
            <a:off x="0" y="6680200"/>
            <a:ext cx="11637818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3"/>
          <p:cNvSpPr/>
          <p:nvPr/>
        </p:nvSpPr>
        <p:spPr>
          <a:xfrm>
            <a:off x="0" y="0"/>
            <a:ext cx="11637818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436" name="Google Shape;436;p3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rPr lang="en-US"/>
              <a:t>henderson.barron@epa.gov</a:t>
            </a:r>
            <a:endParaRPr/>
          </a:p>
        </p:txBody>
      </p:sp>
      <p:sp>
        <p:nvSpPr>
          <p:cNvPr id="437" name="Google Shape;43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EPA logo blue" id="438" name="Google Shape;4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31" y="250720"/>
            <a:ext cx="2476817" cy="1651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PA logo green" id="439" name="Google Shape;43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9920" y="4958080"/>
            <a:ext cx="2590800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441" name="Google Shape;441;p3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4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title"/>
          </p:nvPr>
        </p:nvSpPr>
        <p:spPr>
          <a:xfrm>
            <a:off x="719328" y="267169"/>
            <a:ext cx="6934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How-to: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https://airnowtech.org/</a:t>
            </a:r>
            <a:endParaRPr/>
          </a:p>
        </p:txBody>
      </p:sp>
      <p:sp>
        <p:nvSpPr>
          <p:cNvPr id="115" name="Google Shape;115;p15"/>
          <p:cNvSpPr txBox="1"/>
          <p:nvPr>
            <p:ph idx="1" type="body"/>
          </p:nvPr>
        </p:nvSpPr>
        <p:spPr>
          <a:xfrm>
            <a:off x="230687" y="1825625"/>
            <a:ext cx="253270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Login to ANT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Choose Navigator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 Navigator, choose the Data Fusion tab.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Select an AirFuse Layer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6" name="Google Shape;11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6569" y="358371"/>
            <a:ext cx="5334744" cy="114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59446" y="1568874"/>
            <a:ext cx="9005814" cy="468243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0" y="6680200"/>
            <a:ext cx="1662545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/>
          <p:nvPr/>
        </p:nvSpPr>
        <p:spPr>
          <a:xfrm>
            <a:off x="0" y="0"/>
            <a:ext cx="1662545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 AirNow team!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Calibri"/>
              <a:buNone/>
            </a:pPr>
            <a:r>
              <a:rPr lang="en-US" sz="4900"/>
              <a:t>Pilot Goals</a:t>
            </a:r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Pilot AirFuse in AirNowTech from March 2023 to March 2024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State/Local/Tribal Agency input is critical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What is working well?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What needs improvement?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We want your feedback to ensure there are no surprises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During the pilot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Investigate incorporation into other parts of AirNow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AirNow reports highest-monitor AQI in SLT defined groups*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Better AQI maps may allow for more local information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i="1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So, what is AirFuse and how does it work?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•"/>
            </a:pPr>
            <a:r>
              <a:rPr i="1"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Okay, but how has AirFuse been doing?</a:t>
            </a:r>
            <a:endParaRPr i="1">
              <a:solidFill>
                <a:schemeClr val="accent1"/>
              </a:solidFill>
            </a:endParaRPr>
          </a:p>
        </p:txBody>
      </p:sp>
      <p:sp>
        <p:nvSpPr>
          <p:cNvPr id="130" name="Google Shape;13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131" name="Google Shape;13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3936318" y="6311900"/>
            <a:ext cx="74174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*Groups are called reporting areas and their scope changes from day to day.</a:t>
            </a:r>
            <a:endParaRPr/>
          </a:p>
        </p:txBody>
      </p:sp>
      <p:sp>
        <p:nvSpPr>
          <p:cNvPr id="133" name="Google Shape;133;p16"/>
          <p:cNvSpPr/>
          <p:nvPr/>
        </p:nvSpPr>
        <p:spPr>
          <a:xfrm>
            <a:off x="0" y="6680200"/>
            <a:ext cx="2216727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0" y="0"/>
            <a:ext cx="2216727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AirFuse</a:t>
            </a:r>
            <a:endParaRPr/>
          </a:p>
        </p:txBody>
      </p:sp>
      <p:sp>
        <p:nvSpPr>
          <p:cNvPr id="141" name="Google Shape;141;p17"/>
          <p:cNvSpPr txBox="1"/>
          <p:nvPr>
            <p:ph idx="1" type="body"/>
          </p:nvPr>
        </p:nvSpPr>
        <p:spPr>
          <a:xfrm>
            <a:off x="362138" y="1825625"/>
            <a:ext cx="617431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AirFuse uses a NOAA’s forecast and integrates multiple sources of observations.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8x+ more PurpleAir sensors than monitors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Increased the spatial coverage of monitored particulate matter.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Spoiler alert: sensor data improves predictions.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ct val="100000"/>
              <a:buChar char="•"/>
            </a:pPr>
            <a:r>
              <a:rPr lang="en-US">
                <a:solidFill>
                  <a:srgbClr val="BFBFBF"/>
                </a:solidFill>
              </a:rPr>
              <a:t>Near-real-time satellite observations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ct val="100000"/>
              <a:buChar char="•"/>
            </a:pPr>
            <a:r>
              <a:rPr lang="en-US">
                <a:solidFill>
                  <a:srgbClr val="BFBFBF"/>
                </a:solidFill>
              </a:rPr>
              <a:t>Recent development by NOAA/NESDIS/STAR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ct val="100000"/>
              <a:buChar char="•"/>
            </a:pPr>
            <a:r>
              <a:rPr lang="en-US">
                <a:solidFill>
                  <a:srgbClr val="BFBFBF"/>
                </a:solidFill>
              </a:rPr>
              <a:t>NASA HAQAST project connecting AirNow to NOAA geostationary satellite data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Ideally, use similar methods for ozone too.</a:t>
            </a:r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2681" y="3850005"/>
            <a:ext cx="5274751" cy="264287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/>
          <p:nvPr/>
        </p:nvSpPr>
        <p:spPr>
          <a:xfrm>
            <a:off x="8496300" y="6123543"/>
            <a:ext cx="18669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2023-06-14 11:53</a:t>
            </a:r>
            <a:endParaRPr/>
          </a:p>
        </p:txBody>
      </p:sp>
      <p:sp>
        <p:nvSpPr>
          <p:cNvPr id="144" name="Google Shape;1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7115175" y="512473"/>
            <a:ext cx="45074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Day in AirNow and Aerosol Watch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6438900" y="230188"/>
            <a:ext cx="5676900" cy="6491287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17"/>
          <p:cNvCxnSpPr/>
          <p:nvPr/>
        </p:nvCxnSpPr>
        <p:spPr>
          <a:xfrm rot="10800000">
            <a:off x="6600825" y="3543300"/>
            <a:ext cx="0" cy="2143125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7143750" y="6005830"/>
            <a:ext cx="2133600" cy="793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-3449" y="50873"/>
                </a:moveTo>
                <a:lnTo>
                  <a:pt x="-30095" y="-41155"/>
                </a:lnTo>
                <a:lnTo>
                  <a:pt x="75234" y="-86047"/>
                </a:lnTo>
              </a:path>
            </a:pathLst>
          </a:cu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Yellow in between green monitors must be from fusion.</a:t>
            </a:r>
            <a:endParaRPr/>
          </a:p>
        </p:txBody>
      </p:sp>
      <p:pic>
        <p:nvPicPr>
          <p:cNvPr id="149" name="Google Shape;14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8884" y="3916720"/>
            <a:ext cx="5318680" cy="288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8969" y="906526"/>
            <a:ext cx="5382021" cy="294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2681" y="2877333"/>
            <a:ext cx="1412337" cy="802464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69543" y="3965809"/>
            <a:ext cx="20955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154" name="Google Shape;154;p17"/>
          <p:cNvSpPr/>
          <p:nvPr/>
        </p:nvSpPr>
        <p:spPr>
          <a:xfrm>
            <a:off x="0" y="6680200"/>
            <a:ext cx="2770909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0" y="0"/>
            <a:ext cx="2770909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/>
          <p:nvPr>
            <p:ph type="title"/>
          </p:nvPr>
        </p:nvSpPr>
        <p:spPr>
          <a:xfrm>
            <a:off x="838200" y="365125"/>
            <a:ext cx="696163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Starts with a numerical forecast.</a:t>
            </a:r>
            <a:endParaRPr/>
          </a:p>
        </p:txBody>
      </p:sp>
      <p:pic>
        <p:nvPicPr>
          <p:cNvPr id="162" name="Google Shape;162;p18"/>
          <p:cNvPicPr preferRelativeResize="0"/>
          <p:nvPr/>
        </p:nvPicPr>
        <p:blipFill rotWithShape="1">
          <a:blip r:embed="rId3">
            <a:alphaModFix/>
          </a:blip>
          <a:srcRect b="0" l="15717" r="0" t="0"/>
          <a:stretch/>
        </p:blipFill>
        <p:spPr>
          <a:xfrm>
            <a:off x="6777577" y="2054895"/>
            <a:ext cx="5299483" cy="304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8705972" y="4660932"/>
            <a:ext cx="3371088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https://digital.mdl.nws.noaa.gov/</a:t>
            </a:r>
            <a:endParaRPr/>
          </a:p>
        </p:txBody>
      </p:sp>
      <p:sp>
        <p:nvSpPr>
          <p:cNvPr id="164" name="Google Shape;164;p18"/>
          <p:cNvSpPr txBox="1"/>
          <p:nvPr>
            <p:ph idx="1" type="body"/>
          </p:nvPr>
        </p:nvSpPr>
        <p:spPr>
          <a:xfrm>
            <a:off x="442812" y="1481329"/>
            <a:ext cx="6368217" cy="30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All models are wrong, some are useful.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NOAA reports a bias corrected forecast.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Forecasts concentration with CMAQ.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Forecast bias at monitors (</a:t>
            </a:r>
            <a:r>
              <a:rPr lang="en-US" u="sng"/>
              <a:t>K</a:t>
            </a:r>
            <a:r>
              <a:rPr lang="en-US"/>
              <a:t>alman </a:t>
            </a:r>
            <a:r>
              <a:rPr lang="en-US" u="sng"/>
              <a:t>F</a:t>
            </a:r>
            <a:r>
              <a:rPr lang="en-US"/>
              <a:t>ilter </a:t>
            </a:r>
            <a:r>
              <a:rPr lang="en-US" u="sng"/>
              <a:t>An</a:t>
            </a:r>
            <a:r>
              <a:rPr lang="en-US"/>
              <a:t>alog)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Interpolates bias to grid cells and correct model.</a:t>
            </a:r>
            <a:endParaRPr/>
          </a:p>
        </p:txBody>
      </p:sp>
      <p:sp>
        <p:nvSpPr>
          <p:cNvPr id="165" name="Google Shape;16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166" name="Google Shape;16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6349392" y="1415555"/>
            <a:ext cx="22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George Box</a:t>
            </a:r>
            <a:endParaRPr/>
          </a:p>
        </p:txBody>
      </p:sp>
      <p:sp>
        <p:nvSpPr>
          <p:cNvPr id="168" name="Google Shape;168;p18"/>
          <p:cNvSpPr txBox="1"/>
          <p:nvPr/>
        </p:nvSpPr>
        <p:spPr>
          <a:xfrm>
            <a:off x="442813" y="4709159"/>
            <a:ext cx="11483511" cy="1572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not use this directly?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don’t have to forecast the bias, it already happened.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Correcting based on multiple observations.</a:t>
            </a:r>
            <a:endParaRPr/>
          </a:p>
        </p:txBody>
      </p:sp>
      <p:pic>
        <p:nvPicPr>
          <p:cNvPr id="169" name="Google Shape;169;p18"/>
          <p:cNvPicPr preferRelativeResize="0"/>
          <p:nvPr/>
        </p:nvPicPr>
        <p:blipFill rotWithShape="1">
          <a:blip r:embed="rId3">
            <a:alphaModFix/>
          </a:blip>
          <a:srcRect b="92332" l="-1" r="73152" t="0"/>
          <a:stretch/>
        </p:blipFill>
        <p:spPr>
          <a:xfrm>
            <a:off x="6777577" y="2083879"/>
            <a:ext cx="3262387" cy="4513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/>
          <p:nvPr/>
        </p:nvSpPr>
        <p:spPr>
          <a:xfrm>
            <a:off x="0" y="6680200"/>
            <a:ext cx="3325091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8"/>
          <p:cNvSpPr/>
          <p:nvPr/>
        </p:nvSpPr>
        <p:spPr>
          <a:xfrm>
            <a:off x="0" y="0"/>
            <a:ext cx="3325091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97170" y="34413"/>
            <a:ext cx="4375375" cy="262268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>
            <p:ph type="title"/>
          </p:nvPr>
        </p:nvSpPr>
        <p:spPr>
          <a:xfrm>
            <a:off x="838200" y="365125"/>
            <a:ext cx="106870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Monitors and PurpleAir sensors</a:t>
            </a:r>
            <a:endParaRPr/>
          </a:p>
        </p:txBody>
      </p:sp>
      <p:sp>
        <p:nvSpPr>
          <p:cNvPr id="179" name="Google Shape;179;p19"/>
          <p:cNvSpPr txBox="1"/>
          <p:nvPr>
            <p:ph idx="1" type="body"/>
          </p:nvPr>
        </p:nvSpPr>
        <p:spPr>
          <a:xfrm>
            <a:off x="838200" y="1481328"/>
            <a:ext cx="6640067" cy="46956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Many agencies report monitor data to AirNow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~1000 reporting monitors per hour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Publicly available thru AirNowAPI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Gold standard data!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PurpleAir low-cost sensors with EPA correction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/>
              <a:t>Barkjohn et al. 2021 developed a national correction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200"/>
              <a:t>When PurpleAir is less than 210 micrograms/m3, PM is reduced by 0.0862 x Relative Humidity% (50%: -4.31 and 35%: -3.02)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South Coast uses a similar system with PurpleAir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Schulte et al (2020) residual Kriging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NOAA Forecast model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Model Correction : Y = M</a:t>
            </a:r>
            <a:r>
              <a:rPr baseline="-25000" lang="en-US"/>
              <a:t>n</a:t>
            </a:r>
            <a:r>
              <a:rPr lang="en-US"/>
              <a:t> - Krig(M</a:t>
            </a:r>
            <a:r>
              <a:rPr baseline="-25000" lang="en-US"/>
              <a:t>n</a:t>
            </a:r>
            <a:r>
              <a:rPr lang="en-US"/>
              <a:t> – O</a:t>
            </a:r>
            <a:r>
              <a:rPr baseline="-25000" lang="en-US"/>
              <a:t>n</a:t>
            </a:r>
            <a:r>
              <a:rPr lang="en-US"/>
              <a:t>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Observations (O) from both AirNow and PurpleAir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Improved performance of PM2.5 in leave-one-out validation and compared to Federal Reference Monitors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600"/>
              <a:t>What about satellites?</a:t>
            </a:r>
            <a:endParaRPr/>
          </a:p>
        </p:txBody>
      </p:sp>
      <p:sp>
        <p:nvSpPr>
          <p:cNvPr id="180" name="Google Shape;18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Schulte et al 2020 (10.1088/1748-9326/abb62b)</a:t>
            </a:r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57794" y="2855119"/>
            <a:ext cx="4352765" cy="334662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/>
          <p:nvPr/>
        </p:nvSpPr>
        <p:spPr>
          <a:xfrm>
            <a:off x="9982200" y="439666"/>
            <a:ext cx="1985736" cy="369332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Way more in RTP</a:t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8283920" y="48427"/>
            <a:ext cx="2115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and Smoke Map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 rot="-5400000">
            <a:off x="6170163" y="4343763"/>
            <a:ext cx="2805931" cy="369332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RMSE in Los Angeles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7630668" y="1394778"/>
            <a:ext cx="1349505" cy="646331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in Greensboro</a:t>
            </a:r>
            <a:endParaRPr/>
          </a:p>
        </p:txBody>
      </p:sp>
      <p:sp>
        <p:nvSpPr>
          <p:cNvPr id="187" name="Google Shape;18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0" y="6680200"/>
            <a:ext cx="3879273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9"/>
          <p:cNvSpPr/>
          <p:nvPr/>
        </p:nvSpPr>
        <p:spPr>
          <a:xfrm>
            <a:off x="0" y="0"/>
            <a:ext cx="3879273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OAA, HAQAST, EPA partnershiop"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5087" y="147417"/>
            <a:ext cx="2477315" cy="2036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ang Liu headshot." id="196" name="Google Shape;196;p20"/>
          <p:cNvPicPr preferRelativeResize="0"/>
          <p:nvPr/>
        </p:nvPicPr>
        <p:blipFill rotWithShape="1">
          <a:blip r:embed="rId4">
            <a:alphaModFix/>
          </a:blip>
          <a:srcRect b="0" l="17650" r="16062" t="0"/>
          <a:stretch/>
        </p:blipFill>
        <p:spPr>
          <a:xfrm>
            <a:off x="8189927" y="312616"/>
            <a:ext cx="1231129" cy="165872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GOES-PM25</a:t>
            </a:r>
            <a:endParaRPr/>
          </a:p>
        </p:txBody>
      </p:sp>
      <p:sp>
        <p:nvSpPr>
          <p:cNvPr id="198" name="Google Shape;19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GEOS-PM25 with machine learning bias correction as shown in AirNowTech navigator." id="199" name="Google Shape;199;p20"/>
          <p:cNvPicPr preferRelativeResize="0"/>
          <p:nvPr/>
        </p:nvPicPr>
        <p:blipFill rotWithShape="1">
          <a:blip r:embed="rId5">
            <a:alphaModFix/>
          </a:blip>
          <a:srcRect b="0" l="0" r="26090" t="15744"/>
          <a:stretch/>
        </p:blipFill>
        <p:spPr>
          <a:xfrm>
            <a:off x="7470225" y="2583652"/>
            <a:ext cx="4555468" cy="2681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ES satellite positions and geographic weighted regression symbolic representation." id="200" name="Google Shape;20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544039"/>
            <a:ext cx="3991860" cy="164626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1" name="Google Shape;201;p20"/>
          <p:cNvSpPr/>
          <p:nvPr/>
        </p:nvSpPr>
        <p:spPr>
          <a:xfrm>
            <a:off x="10343144" y="4575928"/>
            <a:ext cx="1641551" cy="676815"/>
          </a:xfrm>
          <a:prstGeom prst="rect">
            <a:avLst/>
          </a:prstGeom>
          <a:solidFill>
            <a:srgbClr val="000000">
              <a:alpha val="49803"/>
            </a:srgb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Hourly product with gaps</a:t>
            </a:r>
            <a:endParaRPr/>
          </a:p>
        </p:txBody>
      </p:sp>
      <p:sp>
        <p:nvSpPr>
          <p:cNvPr id="202" name="Google Shape;20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6924749" y="2056634"/>
            <a:ext cx="2823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 Team led by Yang Liu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63946" y="5804085"/>
            <a:ext cx="7287374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1440" lvl="0" marL="9144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AutoNum type="arabicPeriod"/>
            </a:pPr>
            <a:r>
              <a:rPr b="0" i="0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Bratburd et al.: Air Quality Data When You Need It: Incorporating Satellite Data Updates into AirNow, </a:t>
            </a:r>
            <a:r>
              <a:rPr b="0" i="0" lang="en-US" sz="9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EM Plus</a:t>
            </a:r>
            <a:r>
              <a:rPr b="0" i="0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2022.</a:t>
            </a:r>
            <a:endParaRPr/>
          </a:p>
          <a:p>
            <a:pPr indent="-34289" lvl="0" marL="9144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t/>
            </a:r>
            <a:endParaRPr b="0" i="0" sz="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1440" lvl="0" marL="9144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AutoNum type="arabicPeriod"/>
            </a:pPr>
            <a:r>
              <a:rPr b="0" i="0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Zhang et al.: Nowcasting Applications of Geostationary Satellite Hourly Surface PM2.5 Data. Weather and Forecasting, 37(12), 2313-2329, 2022. </a:t>
            </a:r>
            <a:r>
              <a:rPr b="0" i="0" lang="en-US" sz="9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doi: 10.1175/WAF-D-22-0114.1</a:t>
            </a:r>
            <a:endParaRPr b="0" i="0" sz="9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91440" lvl="0" marL="9144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AutoNum type="arabicPeriod"/>
            </a:pPr>
            <a:r>
              <a:rPr b="0" i="0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Sayeed et al: Deep Neural Network bias corrections (submitted); </a:t>
            </a:r>
            <a:endParaRPr/>
          </a:p>
          <a:p>
            <a:pPr indent="-91440" lvl="0" marL="9144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AutoNum type="arabicPeriod"/>
            </a:pPr>
            <a:r>
              <a:rPr b="0" i="0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O'Dell</a:t>
            </a:r>
            <a:r>
              <a:rPr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al.: </a:t>
            </a:r>
            <a:r>
              <a:rPr b="0" i="0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Public Health Benefits from Improved Identification of Severe Air Pollution Events with Geostationary Satellite Data, </a:t>
            </a:r>
            <a:r>
              <a:rPr b="0" i="1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GeoHealth</a:t>
            </a:r>
            <a:r>
              <a:rPr b="0" i="0" lang="en-US" sz="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2023.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281473" y="166149"/>
            <a:ext cx="6544142" cy="6348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HAQAST “AirNow” Tiger Team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63946" y="675940"/>
            <a:ext cx="6355904" cy="1815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Team Lead:</a:t>
            </a:r>
            <a:r>
              <a:rPr b="0" i="0" lang="en-US" sz="1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HAQAST investigator Pawan Gupta</a:t>
            </a:r>
            <a:endParaRPr b="0" i="1" sz="16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Partners:</a:t>
            </a:r>
            <a:r>
              <a:rPr b="0" i="0" lang="en-US" sz="1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Phil Dickerson and Barron Henderson with the US Environmental Protection Agency (EPA), and Shobha Kondragunta with the National Oceanic and Atmospheric Administration (NOAA)</a:t>
            </a:r>
            <a:endParaRPr b="0" i="1" sz="16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HAQAST Members and Collaborators:</a:t>
            </a:r>
            <a:r>
              <a:rPr b="0" i="0" lang="en-US" sz="16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 Jingqiu Mao, Yang Liu, Kel Markert, Robert Levy, Randall Martin, Amber J. Soja, Martin Stuefer, Jenny Bratburd, Emily Gargulinksi, Yanshun Li, and Daniel Tong also contribute to this team.</a:t>
            </a:r>
            <a:endParaRPr b="0" i="1" sz="16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0"/>
          <p:cNvSpPr/>
          <p:nvPr/>
        </p:nvSpPr>
        <p:spPr>
          <a:xfrm>
            <a:off x="63946" y="968443"/>
            <a:ext cx="6355904" cy="75572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eadshot of Pawan Gupta" id="208" name="Google Shape;208;p20"/>
          <p:cNvPicPr preferRelativeResize="0"/>
          <p:nvPr/>
        </p:nvPicPr>
        <p:blipFill rotWithShape="1">
          <a:blip r:embed="rId9">
            <a:alphaModFix/>
          </a:blip>
          <a:srcRect b="0" l="8217" r="7938" t="0"/>
          <a:stretch/>
        </p:blipFill>
        <p:spPr>
          <a:xfrm>
            <a:off x="6591376" y="500971"/>
            <a:ext cx="1368868" cy="148571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0"/>
          <p:cNvSpPr txBox="1"/>
          <p:nvPr/>
        </p:nvSpPr>
        <p:spPr>
          <a:xfrm>
            <a:off x="6588352" y="1744618"/>
            <a:ext cx="146196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Pawan Gupta</a:t>
            </a:r>
            <a:endParaRPr b="0" i="1" sz="18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8281941" y="1582951"/>
            <a:ext cx="98345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Yang Liu</a:t>
            </a:r>
            <a:endParaRPr b="0" i="1" sz="18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0"/>
          <p:cNvSpPr/>
          <p:nvPr/>
        </p:nvSpPr>
        <p:spPr>
          <a:xfrm>
            <a:off x="4580389" y="2855174"/>
            <a:ext cx="3359217" cy="1402882"/>
          </a:xfrm>
          <a:prstGeom prst="flowChartPredefinedProcess">
            <a:avLst/>
          </a:prstGeom>
          <a:solidFill>
            <a:srgbClr val="BFBFB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Blended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 Neural Networks</a:t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 rot="-1831468">
            <a:off x="3761285" y="3963888"/>
            <a:ext cx="1062469" cy="7289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0"/>
          <p:cNvSpPr/>
          <p:nvPr/>
        </p:nvSpPr>
        <p:spPr>
          <a:xfrm rot="1445233">
            <a:off x="3729788" y="2948159"/>
            <a:ext cx="986589" cy="7289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3208953" y="3831967"/>
            <a:ext cx="8300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[2,3]</a:t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9513070" y="1705466"/>
            <a:ext cx="8300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</a:t>
            </a:r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7319332" y="3870586"/>
            <a:ext cx="8300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[4]</a:t>
            </a:r>
            <a:endParaRPr/>
          </a:p>
        </p:txBody>
      </p:sp>
      <p:pic>
        <p:nvPicPr>
          <p:cNvPr descr="NOAA's Highest-Res Weather Forecast Yet Is Also Its Most Beautiful | WIRED" id="217" name="Google Shape;217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8762" y="4174150"/>
            <a:ext cx="2889672" cy="162399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0"/>
          <p:cNvSpPr txBox="1"/>
          <p:nvPr/>
        </p:nvSpPr>
        <p:spPr>
          <a:xfrm>
            <a:off x="1098762" y="5416496"/>
            <a:ext cx="2889672" cy="369332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i="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HRRR Model (3km)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9441219" y="2597593"/>
            <a:ext cx="2543476" cy="369332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i="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Available on AirNow Tech</a:t>
            </a:r>
            <a:endParaRPr/>
          </a:p>
        </p:txBody>
      </p:sp>
      <p:sp>
        <p:nvSpPr>
          <p:cNvPr id="220" name="Google Shape;220;p20"/>
          <p:cNvSpPr/>
          <p:nvPr/>
        </p:nvSpPr>
        <p:spPr>
          <a:xfrm>
            <a:off x="0" y="6680200"/>
            <a:ext cx="9144000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0" y="0"/>
            <a:ext cx="9144000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gure showing number of days with an observation" id="222" name="Google Shape;222;p20"/>
          <p:cNvPicPr preferRelativeResize="0"/>
          <p:nvPr/>
        </p:nvPicPr>
        <p:blipFill rotWithShape="1">
          <a:blip r:embed="rId11">
            <a:alphaModFix/>
          </a:blip>
          <a:srcRect b="13534" l="0" r="51255" t="0"/>
          <a:stretch/>
        </p:blipFill>
        <p:spPr>
          <a:xfrm>
            <a:off x="7605657" y="4498082"/>
            <a:ext cx="2151648" cy="212035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0"/>
          <p:cNvSpPr txBox="1"/>
          <p:nvPr/>
        </p:nvSpPr>
        <p:spPr>
          <a:xfrm>
            <a:off x="8948422" y="4883411"/>
            <a:ext cx="8300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endParaRPr/>
          </a:p>
        </p:txBody>
      </p:sp>
      <p:sp>
        <p:nvSpPr>
          <p:cNvPr id="224" name="Google Shape;224;p20"/>
          <p:cNvSpPr txBox="1"/>
          <p:nvPr/>
        </p:nvSpPr>
        <p:spPr>
          <a:xfrm rot="-5400000">
            <a:off x="6594193" y="5265868"/>
            <a:ext cx="212035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i="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Population-weighted N Days with Observations</a:t>
            </a:r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170435" y="2942362"/>
            <a:ext cx="1510881" cy="369332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i="0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GOES AOD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/>
          <p:nvPr>
            <p:ph type="title"/>
          </p:nvPr>
        </p:nvSpPr>
        <p:spPr>
          <a:xfrm>
            <a:off x="719328" y="267169"/>
            <a:ext cx="69342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How-to: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https://airnowtech.org/</a:t>
            </a:r>
            <a:endParaRPr/>
          </a:p>
        </p:txBody>
      </p:sp>
      <p:sp>
        <p:nvSpPr>
          <p:cNvPr id="232" name="Google Shape;232;p21"/>
          <p:cNvSpPr txBox="1"/>
          <p:nvPr>
            <p:ph idx="1" type="body"/>
          </p:nvPr>
        </p:nvSpPr>
        <p:spPr>
          <a:xfrm>
            <a:off x="230687" y="1825625"/>
            <a:ext cx="253270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Login to ANT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Choose Navigator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 Navigator, choose the Data Fusion tab.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Select an AirFuse or GOES Layer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33" name="Google Shape;23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" name="Google Shape;23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6569" y="358371"/>
            <a:ext cx="5334744" cy="114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1011" y="1591392"/>
            <a:ext cx="8982683" cy="4637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 txBox="1"/>
          <p:nvPr/>
        </p:nvSpPr>
        <p:spPr>
          <a:xfrm>
            <a:off x="3645407" y="6287443"/>
            <a:ext cx="314591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 AirNow team!</a:t>
            </a:r>
            <a:endParaRPr/>
          </a:p>
        </p:txBody>
      </p:sp>
      <p:sp>
        <p:nvSpPr>
          <p:cNvPr id="237" name="Google Shape;23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2024-10-09</a:t>
            </a:r>
            <a:endParaRPr/>
          </a:p>
        </p:txBody>
      </p:sp>
      <p:sp>
        <p:nvSpPr>
          <p:cNvPr id="238" name="Google Shape;238;p21"/>
          <p:cNvSpPr/>
          <p:nvPr/>
        </p:nvSpPr>
        <p:spPr>
          <a:xfrm>
            <a:off x="0" y="6680200"/>
            <a:ext cx="4987636" cy="177800"/>
          </a:xfrm>
          <a:prstGeom prst="rect">
            <a:avLst/>
          </a:prstGeom>
          <a:solidFill>
            <a:srgbClr val="62C342"/>
          </a:solidFill>
          <a:ln cap="flat" cmpd="sng" w="12700">
            <a:solidFill>
              <a:srgbClr val="62C3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1"/>
          <p:cNvSpPr/>
          <p:nvPr/>
        </p:nvSpPr>
        <p:spPr>
          <a:xfrm>
            <a:off x="0" y="0"/>
            <a:ext cx="4987636" cy="177800"/>
          </a:xfrm>
          <a:prstGeom prst="rect">
            <a:avLst/>
          </a:prstGeom>
          <a:solidFill>
            <a:srgbClr val="0E6CB6"/>
          </a:solidFill>
          <a:ln cap="flat" cmpd="sng" w="12700">
            <a:solidFill>
              <a:srgbClr val="0E6CB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