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Roboto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7" roundtripDataSignature="AMtx7miW5mds27IyIgR5Og5ZMAUdNuqC7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7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-2159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 txBox="1"/>
          <p:nvPr>
            <p:ph idx="12" type="sldNum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25" lIns="91300" spcFirstLastPara="1" rIns="91300" wrap="square" tIns="456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300" spcFirstLastPara="1" rIns="91300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p5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9" name="Google Shape;139;p6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2" name="Google Shape;152;p7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" name="Google Shape;14;p20"/>
          <p:cNvSpPr txBox="1"/>
          <p:nvPr>
            <p:ph idx="1" type="subTitle"/>
          </p:nvPr>
        </p:nvSpPr>
        <p:spPr>
          <a:xfrm>
            <a:off x="1165303" y="2715322"/>
            <a:ext cx="6813600" cy="12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21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50" name="Google Shape;50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2984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indent="-2984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indent="-2984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indent="-2984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indent="-2984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indent="-2984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/>
        </p:txBody>
      </p:sp>
      <p:sp>
        <p:nvSpPr>
          <p:cNvPr id="51" name="Google Shape;51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1" name="Google Shape;61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2" name="Google Shape;6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5" name="Google Shape;6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2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2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p2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1" name="Google Shape;8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5" name="Google Shape;85;p3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6" name="Google Shape;86;p3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0" name="Google Shape;90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type="title"/>
          </p:nvPr>
        </p:nvSpPr>
        <p:spPr>
          <a:xfrm>
            <a:off x="628650" y="77139"/>
            <a:ext cx="78867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" type="body"/>
          </p:nvPr>
        </p:nvSpPr>
        <p:spPr>
          <a:xfrm>
            <a:off x="628650" y="942762"/>
            <a:ext cx="78867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8" name="Google Shape;18;p21"/>
          <p:cNvCxnSpPr/>
          <p:nvPr/>
        </p:nvCxnSpPr>
        <p:spPr>
          <a:xfrm>
            <a:off x="628650" y="819704"/>
            <a:ext cx="7886700" cy="0"/>
          </a:xfrm>
          <a:prstGeom prst="straightConnector1">
            <a:avLst/>
          </a:prstGeom>
          <a:noFill/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3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 txBox="1"/>
          <p:nvPr>
            <p:ph type="title"/>
          </p:nvPr>
        </p:nvSpPr>
        <p:spPr>
          <a:xfrm>
            <a:off x="617765" y="67015"/>
            <a:ext cx="78867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/>
          <p:nvPr>
            <p:ph type="title"/>
          </p:nvPr>
        </p:nvSpPr>
        <p:spPr>
          <a:xfrm>
            <a:off x="628650" y="116018"/>
            <a:ext cx="78867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2400"/>
              <a:buFont typeface="Arial"/>
              <a:buNone/>
              <a:defRPr sz="2400">
                <a:solidFill>
                  <a:srgbClr val="374C8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" name="Google Shape;23;p35"/>
          <p:cNvSpPr txBox="1"/>
          <p:nvPr>
            <p:ph idx="1" type="body"/>
          </p:nvPr>
        </p:nvSpPr>
        <p:spPr>
          <a:xfrm>
            <a:off x="628650" y="954157"/>
            <a:ext cx="3886200" cy="3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" name="Google Shape;24;p35"/>
          <p:cNvSpPr txBox="1"/>
          <p:nvPr>
            <p:ph idx="2" type="body"/>
          </p:nvPr>
        </p:nvSpPr>
        <p:spPr>
          <a:xfrm>
            <a:off x="4629150" y="954157"/>
            <a:ext cx="3886200" cy="3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 txBox="1"/>
          <p:nvPr>
            <p:ph type="title"/>
          </p:nvPr>
        </p:nvSpPr>
        <p:spPr>
          <a:xfrm>
            <a:off x="629841" y="273844"/>
            <a:ext cx="7886700" cy="9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Google Shape;27;p36"/>
          <p:cNvSpPr txBox="1"/>
          <p:nvPr>
            <p:ph idx="1" type="body"/>
          </p:nvPr>
        </p:nvSpPr>
        <p:spPr>
          <a:xfrm>
            <a:off x="629841" y="1260872"/>
            <a:ext cx="3868500" cy="49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8" name="Google Shape;28;p36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b="0"/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b="0"/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b="0"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9" name="Google Shape;29;p36"/>
          <p:cNvSpPr txBox="1"/>
          <p:nvPr>
            <p:ph idx="3" type="body"/>
          </p:nvPr>
        </p:nvSpPr>
        <p:spPr>
          <a:xfrm>
            <a:off x="4629150" y="1260872"/>
            <a:ext cx="3887400" cy="49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0" name="Google Shape;30;p36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" name="Google Shape;33;p37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4" name="Google Shape;34;p37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8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" name="Google Shape;37;p38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38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9"/>
          <p:cNvSpPr txBox="1"/>
          <p:nvPr>
            <p:ph type="title"/>
          </p:nvPr>
        </p:nvSpPr>
        <p:spPr>
          <a:xfrm>
            <a:off x="605279" y="147751"/>
            <a:ext cx="7886700" cy="50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" name="Google Shape;41;p39"/>
          <p:cNvSpPr txBox="1"/>
          <p:nvPr>
            <p:ph idx="1" type="body"/>
          </p:nvPr>
        </p:nvSpPr>
        <p:spPr>
          <a:xfrm rot="5400000">
            <a:off x="2697780" y="-1287637"/>
            <a:ext cx="37017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" name="Google Shape;42;p3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3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3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0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40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.xml"/><Relationship Id="rId10" Type="http://schemas.openxmlformats.org/officeDocument/2006/relationships/slideLayout" Target="../slideLayouts/slideLayout5.xml"/><Relationship Id="rId1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7.xml"/><Relationship Id="rId1" Type="http://schemas.openxmlformats.org/officeDocument/2006/relationships/image" Target="../media/image13.png"/><Relationship Id="rId2" Type="http://schemas.openxmlformats.org/officeDocument/2006/relationships/hyperlink" Target="https://www.commerce.gov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noaa.gov/" TargetMode="External"/><Relationship Id="rId9" Type="http://schemas.openxmlformats.org/officeDocument/2006/relationships/slideLayout" Target="../slideLayouts/slideLayout4.xml"/><Relationship Id="rId15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9.xml"/><Relationship Id="rId16" Type="http://schemas.openxmlformats.org/officeDocument/2006/relationships/theme" Target="../theme/theme1.xml"/><Relationship Id="rId5" Type="http://schemas.openxmlformats.org/officeDocument/2006/relationships/image" Target="../media/image5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9"/>
          <p:cNvPicPr preferRelativeResize="0"/>
          <p:nvPr/>
        </p:nvPicPr>
        <p:blipFill rotWithShape="1">
          <a:blip r:embed="rId1">
            <a:alphaModFix/>
          </a:blip>
          <a:srcRect b="-49" l="25272" r="39171" t="50"/>
          <a:stretch/>
        </p:blipFill>
        <p:spPr>
          <a:xfrm flipH="1">
            <a:off x="1" y="0"/>
            <a:ext cx="3800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9"/>
          <p:cNvSpPr txBox="1"/>
          <p:nvPr>
            <p:ph type="title"/>
          </p:nvPr>
        </p:nvSpPr>
        <p:spPr>
          <a:xfrm>
            <a:off x="605279" y="147751"/>
            <a:ext cx="7886700" cy="50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374C8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" type="body"/>
          </p:nvPr>
        </p:nvSpPr>
        <p:spPr>
          <a:xfrm>
            <a:off x="605279" y="804863"/>
            <a:ext cx="7886700" cy="3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1" i="0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G:\STALL\ST Comms\Templates &amp; Resources\Logos\Other Emblems\DOC Logo\DOC Color.png" id="9" name="Google Shape;9;p1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279" y="4713758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1955" y="4734628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9"/>
          <p:cNvSpPr txBox="1"/>
          <p:nvPr/>
        </p:nvSpPr>
        <p:spPr>
          <a:xfrm>
            <a:off x="589946" y="4863281"/>
            <a:ext cx="7902000" cy="1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200"/>
              <a:buFont typeface="Arial Narrow"/>
              <a:buNone/>
            </a:pPr>
            <a:r>
              <a:rPr b="0" i="0" lang="en" sz="800" u="none" cap="none" strike="noStrik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rPr>
              <a:t>NOAA Air Resources Laboratory  </a:t>
            </a:r>
            <a:fld id="{00000000-1234-1234-1234-123412341234}" type="slidenum">
              <a:rPr b="0" i="0" lang="en" sz="800" u="none" cap="none" strike="noStrik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0B459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hAOUPWvZZEIEiYMpXKHMlG7c6fZq7t9X/view" TargetMode="External"/><Relationship Id="rId4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gif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5" Type="http://schemas.openxmlformats.org/officeDocument/2006/relationships/hyperlink" Target="https://www.ready.noaa.gov/HYSPLIT_disp.php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2400"/>
              <a:buFont typeface="Arial"/>
              <a:buNone/>
            </a:pPr>
            <a:r>
              <a:rPr lang="en"/>
              <a:t>Wildfire R&amp;D with HYSPLIT</a:t>
            </a:r>
            <a:endParaRPr/>
          </a:p>
        </p:txBody>
      </p:sp>
      <p:sp>
        <p:nvSpPr>
          <p:cNvPr id="102" name="Google Shape;102;p1"/>
          <p:cNvSpPr txBox="1"/>
          <p:nvPr/>
        </p:nvSpPr>
        <p:spPr>
          <a:xfrm>
            <a:off x="1143000" y="2461029"/>
            <a:ext cx="7385100" cy="17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66700" lvl="0" marL="3429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Hyun Cheol Kim </a:t>
            </a:r>
            <a:r>
              <a:rPr b="1" baseline="30000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1,2</a:t>
            </a:r>
            <a:r>
              <a:rPr b="1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Charles Fite</a:t>
            </a:r>
            <a:r>
              <a:rPr b="1" baseline="30000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1,3</a:t>
            </a:r>
            <a:r>
              <a:rPr b="1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Sonny Zinn </a:t>
            </a:r>
            <a:r>
              <a:rPr b="1" baseline="30000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b="1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Tianfeng Chai </a:t>
            </a:r>
            <a:r>
              <a:rPr b="1" baseline="30000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b="1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Christopher Loughner</a:t>
            </a:r>
            <a:r>
              <a:rPr b="1" baseline="30000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b="1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Ravan Ahmadov</a:t>
            </a:r>
            <a:r>
              <a:rPr b="1" baseline="30000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b="1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Shobha Kondragunta </a:t>
            </a:r>
            <a:r>
              <a:rPr b="1" baseline="30000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b="1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Daniel Tong </a:t>
            </a:r>
            <a:r>
              <a:rPr b="1" baseline="30000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b="1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Mark Cohen </a:t>
            </a:r>
            <a:r>
              <a:rPr b="1" baseline="30000" i="0" lang="en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1" i="0" sz="15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66700" lvl="0" marL="3429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baseline="30000" i="0" lang="en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b="0" i="0" lang="en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Air Resources Laboratory, National Oceanic and Atmospheric Administration, College Park, MD</a:t>
            </a:r>
            <a:endParaRPr b="0"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66700" lvl="0" marL="3429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baseline="30000"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b="0"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Cooperative Institute for Climate and Satellite, University of Maryland, College Park, MD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3429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baseline="30000"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b="0"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Dept. of Atmospheric, Oceanic and Earth Sciences, George Mason University, Fairfax, VA</a:t>
            </a:r>
            <a:endParaRPr b="0"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66700" lvl="0" marL="3429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baseline="30000" i="0" lang="en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b="0" i="0" lang="en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Global Systems Laboratory, National Oceanic and Atmospheric Administration, Boulder, CO</a:t>
            </a:r>
            <a:endParaRPr b="0"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66700" lvl="0" marL="3429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baseline="30000"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b="0"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National Environmental Satellite, Data, and Information Service, National Oceanic and Atmospheric Administration, College Park, MD</a:t>
            </a:r>
            <a:endParaRPr b="0"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342900" marR="0" rtl="0" algn="ctr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00" y="1599450"/>
            <a:ext cx="5114349" cy="322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1"/>
          <p:cNvSpPr txBox="1"/>
          <p:nvPr>
            <p:ph type="title"/>
          </p:nvPr>
        </p:nvSpPr>
        <p:spPr>
          <a:xfrm>
            <a:off x="89500" y="66500"/>
            <a:ext cx="4311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/>
              <a:t>Fuel Consumption by IGBP land cover type</a:t>
            </a:r>
            <a:endParaRPr b="1"/>
          </a:p>
        </p:txBody>
      </p:sp>
      <p:sp>
        <p:nvSpPr>
          <p:cNvPr id="193" name="Google Shape;193;p11"/>
          <p:cNvSpPr txBox="1"/>
          <p:nvPr/>
        </p:nvSpPr>
        <p:spPr>
          <a:xfrm>
            <a:off x="89500" y="899025"/>
            <a:ext cx="6087900" cy="4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Western US is defined as west of 102°W </a:t>
            </a:r>
            <a:endParaRPr b="0" i="0" sz="15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(western border of Kansas)</a:t>
            </a:r>
            <a:endParaRPr b="0" i="0" sz="15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1"/>
          <p:cNvSpPr txBox="1"/>
          <p:nvPr/>
        </p:nvSpPr>
        <p:spPr>
          <a:xfrm>
            <a:off x="2303475" y="1980225"/>
            <a:ext cx="2044200" cy="193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1"/>
          <p:cNvSpPr txBox="1"/>
          <p:nvPr/>
        </p:nvSpPr>
        <p:spPr>
          <a:xfrm>
            <a:off x="691775" y="4765475"/>
            <a:ext cx="21696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van Wees et al. (2022)</a:t>
            </a:r>
            <a:endParaRPr b="1" i="0" sz="1200" u="none" cap="none" strike="noStrike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900" y="76200"/>
            <a:ext cx="3688901" cy="245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6275" y="2608050"/>
            <a:ext cx="3681525" cy="24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1"/>
          <p:cNvSpPr txBox="1"/>
          <p:nvPr/>
        </p:nvSpPr>
        <p:spPr>
          <a:xfrm>
            <a:off x="7107600" y="1267550"/>
            <a:ext cx="19602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Western US: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13,500 kg/acre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1"/>
          <p:cNvSpPr txBox="1"/>
          <p:nvPr/>
        </p:nvSpPr>
        <p:spPr>
          <a:xfrm>
            <a:off x="7195800" y="4020775"/>
            <a:ext cx="18720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Eastern US: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6,446 kg/acre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1"/>
          <p:cNvSpPr txBox="1"/>
          <p:nvPr/>
        </p:nvSpPr>
        <p:spPr>
          <a:xfrm>
            <a:off x="5573600" y="2285400"/>
            <a:ext cx="3306900" cy="404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Evergreen Needleleaf Forest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"/>
          <p:cNvSpPr txBox="1"/>
          <p:nvPr>
            <p:ph type="title"/>
          </p:nvPr>
        </p:nvSpPr>
        <p:spPr>
          <a:xfrm>
            <a:off x="6200075" y="327875"/>
            <a:ext cx="2875500" cy="12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/>
              <a:t>RAVE FRE-based Burned Area Estimate</a:t>
            </a:r>
            <a:endParaRPr b="1"/>
          </a:p>
        </p:txBody>
      </p:sp>
      <p:sp>
        <p:nvSpPr>
          <p:cNvPr id="206" name="Google Shape;206;p13"/>
          <p:cNvSpPr txBox="1"/>
          <p:nvPr/>
        </p:nvSpPr>
        <p:spPr>
          <a:xfrm>
            <a:off x="5132275" y="3958800"/>
            <a:ext cx="3943500" cy="9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Where “A” is original burned area estimate, “C” is grid cell area from RAVE, and</a:t>
            </a:r>
            <a:endParaRPr b="0" i="0" sz="15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“A</a:t>
            </a:r>
            <a:r>
              <a:rPr b="0" baseline="-2500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adj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” is the </a:t>
            </a:r>
            <a:r>
              <a:rPr b="1" i="1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adjusted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burned area estimate </a:t>
            </a:r>
            <a:endParaRPr b="0" i="0" sz="15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00" y="3807500"/>
            <a:ext cx="4993626" cy="11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625" y="0"/>
            <a:ext cx="5675950" cy="37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3"/>
          <p:cNvSpPr txBox="1"/>
          <p:nvPr/>
        </p:nvSpPr>
        <p:spPr>
          <a:xfrm>
            <a:off x="5987575" y="2065950"/>
            <a:ext cx="30882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sng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Totals Acres:</a:t>
            </a:r>
            <a:endParaRPr b="1" i="0" sz="1500" u="sng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Original estimate.: </a:t>
            </a:r>
            <a:r>
              <a:rPr b="1" i="0" lang="en" sz="15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1,127,889</a:t>
            </a:r>
            <a:endParaRPr b="1" i="0" sz="15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Adjusted estimate:   </a:t>
            </a:r>
            <a:r>
              <a:rPr b="1" i="0" lang="en" sz="15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525,227</a:t>
            </a:r>
            <a:endParaRPr b="1" i="0" sz="15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NIFC Record:  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b="1" i="0" lang="en" sz="15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429,387</a:t>
            </a:r>
            <a:endParaRPr b="1" i="0" sz="12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3"/>
          <p:cNvSpPr txBox="1"/>
          <p:nvPr/>
        </p:nvSpPr>
        <p:spPr>
          <a:xfrm>
            <a:off x="2895000" y="1165275"/>
            <a:ext cx="12852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Park Fire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"/>
          <p:cNvSpPr txBox="1"/>
          <p:nvPr>
            <p:ph type="title"/>
          </p:nvPr>
        </p:nvSpPr>
        <p:spPr>
          <a:xfrm>
            <a:off x="6029675" y="445025"/>
            <a:ext cx="2802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/>
              <a:t>FRE-based burned area (adjusted)</a:t>
            </a:r>
            <a:endParaRPr b="1"/>
          </a:p>
        </p:txBody>
      </p:sp>
      <p:sp>
        <p:nvSpPr>
          <p:cNvPr id="216" name="Google Shape;216;p14"/>
          <p:cNvSpPr txBox="1"/>
          <p:nvPr/>
        </p:nvSpPr>
        <p:spPr>
          <a:xfrm>
            <a:off x="5668100" y="1794850"/>
            <a:ext cx="3056400" cy="1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Some of our overestimation after area-adjustment could be due to edges of burn scar where grid cell indicates more burned area than reality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14" title="ParkFire_BurnedArea-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"/>
          <p:cNvSpPr txBox="1"/>
          <p:nvPr>
            <p:ph type="title"/>
          </p:nvPr>
        </p:nvSpPr>
        <p:spPr>
          <a:xfrm>
            <a:off x="5423175" y="285300"/>
            <a:ext cx="3652500" cy="13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/>
              <a:t>Bluesky PM2.5 emissions estimate using burned area</a:t>
            </a:r>
            <a:endParaRPr b="1"/>
          </a:p>
        </p:txBody>
      </p:sp>
      <p:sp>
        <p:nvSpPr>
          <p:cNvPr id="223" name="Google Shape;223;p15"/>
          <p:cNvSpPr txBox="1"/>
          <p:nvPr/>
        </p:nvSpPr>
        <p:spPr>
          <a:xfrm>
            <a:off x="5484500" y="2150175"/>
            <a:ext cx="3251700" cy="10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Bluesky based estimate is lower than RAVE v2, could be due to model fuel consumption processes, default configuration, or differences in emission factors…etc.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25975"/>
            <a:ext cx="5306275" cy="46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5"/>
          <p:cNvSpPr txBox="1"/>
          <p:nvPr/>
        </p:nvSpPr>
        <p:spPr>
          <a:xfrm>
            <a:off x="2026125" y="42575"/>
            <a:ext cx="22683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Park Fire</a:t>
            </a:r>
            <a:endParaRPr b="1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"/>
          <p:cNvSpPr txBox="1"/>
          <p:nvPr>
            <p:ph type="title"/>
          </p:nvPr>
        </p:nvSpPr>
        <p:spPr>
          <a:xfrm>
            <a:off x="311700" y="95025"/>
            <a:ext cx="37164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/>
              <a:t>Daily Emissions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/>
              <a:t>CONUS sum 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5856"/>
              <a:buNone/>
            </a:pPr>
            <a:r>
              <a:rPr b="1" lang="en" sz="2133"/>
              <a:t>(May 11-June 14, 2024)</a:t>
            </a:r>
            <a:endParaRPr b="1" sz="2133"/>
          </a:p>
        </p:txBody>
      </p:sp>
      <p:sp>
        <p:nvSpPr>
          <p:cNvPr id="231" name="Google Shape;231;p16"/>
          <p:cNvSpPr txBox="1"/>
          <p:nvPr/>
        </p:nvSpPr>
        <p:spPr>
          <a:xfrm>
            <a:off x="228300" y="1503725"/>
            <a:ext cx="3480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Bluesky is within range of all inventories (good to see!)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16"/>
          <p:cNvPicPr preferRelativeResize="0"/>
          <p:nvPr/>
        </p:nvPicPr>
        <p:blipFill rotWithShape="1">
          <a:blip r:embed="rId3">
            <a:alphaModFix/>
          </a:blip>
          <a:srcRect b="31220" l="34853" r="11244" t="33483"/>
          <a:stretch/>
        </p:blipFill>
        <p:spPr>
          <a:xfrm>
            <a:off x="188175" y="2404825"/>
            <a:ext cx="3839923" cy="2095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6"/>
          <p:cNvPicPr preferRelativeResize="0"/>
          <p:nvPr/>
        </p:nvPicPr>
        <p:blipFill rotWithShape="1">
          <a:blip r:embed="rId4">
            <a:alphaModFix/>
          </a:blip>
          <a:srcRect b="0" l="2787" r="6698" t="8079"/>
          <a:stretch/>
        </p:blipFill>
        <p:spPr>
          <a:xfrm>
            <a:off x="4123975" y="474400"/>
            <a:ext cx="4956124" cy="419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/>
              <a:t>Future Steps</a:t>
            </a:r>
            <a:endParaRPr b="1"/>
          </a:p>
        </p:txBody>
      </p:sp>
      <p:sp>
        <p:nvSpPr>
          <p:cNvPr id="239" name="Google Shape;239;p17"/>
          <p:cNvSpPr txBox="1"/>
          <p:nvPr/>
        </p:nvSpPr>
        <p:spPr>
          <a:xfrm>
            <a:off x="418200" y="1304600"/>
            <a:ext cx="7839600" cy="3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Validate burned area estimates against observations for additional wildfires, and for eastern US prescribed fires against burn permit records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Feed multi-fire BlueSky emissions estimates into HYSPLIT dispersion simulations for CONUS evaluation </a:t>
            </a:r>
            <a:r>
              <a:rPr lang="en" sz="1800">
                <a:solidFill>
                  <a:schemeClr val="dk2"/>
                </a:solidFill>
              </a:rPr>
              <a:t>against AirNow PM2.5 observations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"/>
          <p:cNvSpPr txBox="1"/>
          <p:nvPr>
            <p:ph type="title"/>
          </p:nvPr>
        </p:nvSpPr>
        <p:spPr>
          <a:xfrm>
            <a:off x="311700" y="135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/>
              <a:t>Conclusions/Applications</a:t>
            </a:r>
            <a:endParaRPr b="1"/>
          </a:p>
        </p:txBody>
      </p:sp>
      <p:sp>
        <p:nvSpPr>
          <p:cNvPr id="245" name="Google Shape;245;p18"/>
          <p:cNvSpPr txBox="1"/>
          <p:nvPr/>
        </p:nvSpPr>
        <p:spPr>
          <a:xfrm>
            <a:off x="258300" y="823150"/>
            <a:ext cx="8627400" cy="40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</a:pP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At ARL, we have developed a methodology to estimate </a:t>
            </a:r>
            <a:r>
              <a:rPr b="1" i="0" lang="en" sz="1600" u="sng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burned area</a:t>
            </a: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using NRT satellite thermal detections (FRP), useful for </a:t>
            </a:r>
            <a:r>
              <a:rPr b="1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bottom-up</a:t>
            </a: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emissions estimates.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</a:pP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This method is </a:t>
            </a:r>
            <a:r>
              <a:rPr b="0" i="1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most</a:t>
            </a: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novel for representing burned area of </a:t>
            </a:r>
            <a:r>
              <a:rPr b="1" i="0" lang="en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small </a:t>
            </a: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b="1" i="0" lang="en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low intensity</a:t>
            </a: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fires that are smaller than the representative grid cell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</a:pP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Bottom-up fire emissions estimates are rare to have for air quality </a:t>
            </a:r>
            <a:r>
              <a:rPr b="1" i="1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forecasting</a:t>
            </a:r>
            <a:r>
              <a:rPr b="0" i="1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applications, so this can be a good addition to other top-down fire emissions inventories developed by NOAA (e.g., RAVE, GBBEPx)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</a:pP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BlueSky provides </a:t>
            </a:r>
            <a:r>
              <a:rPr b="1" i="1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more</a:t>
            </a: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outputs than traditional FRP-based inventories: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</a:pP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Numerous chemical species (PM2.5, CO, CO2, NOx, VOCs etc.)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</a:pP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 breakdown of fuel consumption and emissions into </a:t>
            </a:r>
            <a:r>
              <a:rPr b="1" i="1" lang="en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flaming </a:t>
            </a:r>
            <a:r>
              <a:rPr b="0" i="1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vs.</a:t>
            </a:r>
            <a:r>
              <a:rPr b="1" i="1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smoldering</a:t>
            </a: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combustion, meaning custom emissions factors (EFs) can be applied based on combustion phase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</a:pPr>
            <a:r>
              <a:rPr b="1" i="0" lang="en" sz="1600" u="sng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Heat release</a:t>
            </a: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which can be used for determining </a:t>
            </a:r>
            <a:r>
              <a:rPr b="1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plume rise height</a:t>
            </a: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in dispersion modeling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>
            <p:ph type="title"/>
          </p:nvPr>
        </p:nvSpPr>
        <p:spPr>
          <a:xfrm>
            <a:off x="628650" y="77139"/>
            <a:ext cx="78867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Upgrading HYSPLIT fire modeling system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"/>
          <p:cNvSpPr txBox="1"/>
          <p:nvPr>
            <p:ph idx="1" type="body"/>
          </p:nvPr>
        </p:nvSpPr>
        <p:spPr>
          <a:xfrm>
            <a:off x="628650" y="942762"/>
            <a:ext cx="78867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254000" lvl="0" marL="342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>
                <a:solidFill>
                  <a:schemeClr val="dk2"/>
                </a:solidFill>
              </a:rPr>
              <a:t>Why HYSPLIT?</a:t>
            </a:r>
            <a:endParaRPr/>
          </a:p>
          <a:p>
            <a:pPr indent="-254000" lvl="1" marL="685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solidFill>
                  <a:schemeClr val="dk2"/>
                </a:solidFill>
              </a:rPr>
              <a:t>Fast &amp; Linearized Lagrangian processes</a:t>
            </a:r>
            <a:endParaRPr/>
          </a:p>
          <a:p>
            <a:pPr indent="-254000" lvl="1" marL="685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solidFill>
                  <a:schemeClr val="dk2"/>
                </a:solidFill>
              </a:rPr>
              <a:t>TCM-based emissions inverse modeling</a:t>
            </a:r>
            <a:endParaRPr>
              <a:solidFill>
                <a:schemeClr val="dk2"/>
              </a:solidFill>
            </a:endParaRPr>
          </a:p>
          <a:p>
            <a:pPr indent="-254000" lvl="1" marL="685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solidFill>
                  <a:schemeClr val="dk2"/>
                </a:solidFill>
              </a:rPr>
              <a:t>Ensemble fire modeling</a:t>
            </a:r>
            <a:endParaRPr/>
          </a:p>
          <a:p>
            <a:pPr indent="-254000" lvl="1" marL="685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solidFill>
                  <a:schemeClr val="dk2"/>
                </a:solidFill>
              </a:rPr>
              <a:t>Comprehensive fire modeling testbed</a:t>
            </a:r>
            <a:endParaRPr>
              <a:solidFill>
                <a:schemeClr val="dk2"/>
              </a:solidFill>
            </a:endParaRPr>
          </a:p>
          <a:p>
            <a:pPr indent="-254000" lvl="0" marL="342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>
                <a:solidFill>
                  <a:schemeClr val="dk2"/>
                </a:solidFill>
              </a:rPr>
              <a:t>Coverage </a:t>
            </a:r>
            <a:endParaRPr/>
          </a:p>
          <a:p>
            <a:pPr indent="-254000" lvl="1" marL="685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solidFill>
                  <a:schemeClr val="dk2"/>
                </a:solidFill>
              </a:rPr>
              <a:t>Spatial: Local to global</a:t>
            </a:r>
            <a:endParaRPr/>
          </a:p>
          <a:p>
            <a:pPr indent="-254000" lvl="1" marL="685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solidFill>
                  <a:schemeClr val="dk2"/>
                </a:solidFill>
              </a:rPr>
              <a:t>Temporal: Real-time (forecast) and retrospective (research) runs</a:t>
            </a:r>
            <a:endParaRPr>
              <a:solidFill>
                <a:schemeClr val="dk2"/>
              </a:solidFill>
            </a:endParaRPr>
          </a:p>
          <a:p>
            <a:pPr indent="-254000" lvl="1" marL="685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solidFill>
                  <a:schemeClr val="dk2"/>
                </a:solidFill>
              </a:rPr>
              <a:t>Emission: Wild to prescribed (Satellite &amp; BlueSky)</a:t>
            </a:r>
            <a:endParaRPr>
              <a:solidFill>
                <a:schemeClr val="dk2"/>
              </a:solidFill>
            </a:endParaRPr>
          </a:p>
          <a:p>
            <a:pPr indent="-254000" lvl="0" marL="342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>
                <a:solidFill>
                  <a:schemeClr val="dk2"/>
                </a:solidFill>
              </a:rPr>
              <a:t>Fire science</a:t>
            </a:r>
            <a:endParaRPr/>
          </a:p>
          <a:p>
            <a:pPr indent="-254000" lvl="1" marL="685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solidFill>
                  <a:schemeClr val="dk2"/>
                </a:solidFill>
              </a:rPr>
              <a:t>Plume rise algorithms – Briggs, Sofiev &amp; Freitas schemes</a:t>
            </a:r>
            <a:endParaRPr>
              <a:solidFill>
                <a:schemeClr val="dk2"/>
              </a:solidFill>
            </a:endParaRPr>
          </a:p>
          <a:p>
            <a:pPr indent="-254000" lvl="1" marL="685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solidFill>
                  <a:schemeClr val="dk2"/>
                </a:solidFill>
              </a:rPr>
              <a:t>Emissions inverse modeling (spatial, vertical and temporal) </a:t>
            </a:r>
            <a:endParaRPr>
              <a:solidFill>
                <a:schemeClr val="dk2"/>
              </a:solidFill>
            </a:endParaRPr>
          </a:p>
          <a:p>
            <a:pPr indent="-254000" lvl="0" marL="342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>
                <a:solidFill>
                  <a:schemeClr val="dk2"/>
                </a:solidFill>
              </a:rPr>
              <a:t>Evaluation &amp; Impact assessment</a:t>
            </a:r>
            <a:endParaRPr/>
          </a:p>
          <a:p>
            <a:pPr indent="-254000" lvl="1" marL="685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solidFill>
                  <a:schemeClr val="dk2"/>
                </a:solidFill>
              </a:rPr>
              <a:t>Surface and satellite inter-comparisons</a:t>
            </a:r>
            <a:endParaRPr/>
          </a:p>
          <a:p>
            <a:pPr indent="-254000" lvl="1" marL="685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solidFill>
                  <a:schemeClr val="dk2"/>
                </a:solidFill>
              </a:rPr>
              <a:t>Burn permit guidance &amp; cross-border impacts assessment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/>
          <p:nvPr>
            <p:ph type="title"/>
          </p:nvPr>
        </p:nvSpPr>
        <p:spPr>
          <a:xfrm>
            <a:off x="628650" y="77139"/>
            <a:ext cx="78867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1400"/>
              <a:buNone/>
            </a:pPr>
            <a:r>
              <a:rPr lang="en"/>
              <a:t>HYSPLIT fire System – Wildfire forecasts</a:t>
            </a:r>
            <a:endParaRPr/>
          </a:p>
        </p:txBody>
      </p:sp>
      <p:sp>
        <p:nvSpPr>
          <p:cNvPr id="115" name="Google Shape;115;p4"/>
          <p:cNvSpPr txBox="1"/>
          <p:nvPr>
            <p:ph idx="1" type="body"/>
          </p:nvPr>
        </p:nvSpPr>
        <p:spPr>
          <a:xfrm>
            <a:off x="628649" y="942762"/>
            <a:ext cx="4011600" cy="3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88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"/>
              <a:t>HYSPLIT fire modeling system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b="0" lang="en"/>
              <a:t>HYSPLIT dispersion model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b="0" lang="en"/>
              <a:t>Fire emissions inventories</a:t>
            </a:r>
            <a:endParaRPr/>
          </a:p>
          <a:p>
            <a:pPr indent="-254000" lvl="1" marL="596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b="0" lang="en"/>
              <a:t>GBBEPx – FRP, daily</a:t>
            </a:r>
            <a:endParaRPr/>
          </a:p>
          <a:p>
            <a:pPr indent="-254000" lvl="1" marL="596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n"/>
              <a:t>RAVE – FRP, hourly</a:t>
            </a:r>
            <a:endParaRPr/>
          </a:p>
          <a:p>
            <a:pPr indent="-254000" lvl="1" marL="596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n"/>
              <a:t>FINN – MODIS/VIIRS fire detection, daily</a:t>
            </a:r>
            <a:endParaRPr/>
          </a:p>
          <a:p>
            <a:pPr indent="-254000" lvl="1" marL="596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n">
                <a:solidFill>
                  <a:srgbClr val="FF0000"/>
                </a:solidFill>
              </a:rPr>
              <a:t>Emissions inverse modeling </a:t>
            </a:r>
            <a:endParaRPr/>
          </a:p>
          <a:p>
            <a:pPr indent="-254000" lvl="1" marL="596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n">
                <a:solidFill>
                  <a:srgbClr val="FF0000"/>
                </a:solidFill>
              </a:rPr>
              <a:t>BlueSky – Bottom up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b="0" lang="en"/>
              <a:t>AQS surface observations</a:t>
            </a:r>
            <a:endParaRPr/>
          </a:p>
          <a:p>
            <a:pPr indent="-165100" lvl="0" marL="342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6316" y="2736890"/>
            <a:ext cx="3460587" cy="241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4">
            <a:alphaModFix/>
          </a:blip>
          <a:srcRect b="12158" l="26025" r="10092" t="29331"/>
          <a:stretch/>
        </p:blipFill>
        <p:spPr>
          <a:xfrm>
            <a:off x="5267092" y="948448"/>
            <a:ext cx="3319034" cy="178844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 txBox="1"/>
          <p:nvPr/>
        </p:nvSpPr>
        <p:spPr>
          <a:xfrm>
            <a:off x="1551596" y="4832990"/>
            <a:ext cx="2109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New Smoke Forecast System</a:t>
            </a:r>
            <a:endParaRPr b="0" i="0" sz="11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/>
          <p:nvPr>
            <p:ph type="title"/>
          </p:nvPr>
        </p:nvSpPr>
        <p:spPr>
          <a:xfrm>
            <a:off x="628650" y="77139"/>
            <a:ext cx="78867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1400"/>
              <a:buNone/>
            </a:pPr>
            <a:r>
              <a:rPr lang="en"/>
              <a:t>Inverse modeling of fire emissions</a:t>
            </a:r>
            <a:endParaRPr/>
          </a:p>
        </p:txBody>
      </p:sp>
      <p:sp>
        <p:nvSpPr>
          <p:cNvPr id="124" name="Google Shape;124;p5"/>
          <p:cNvSpPr txBox="1"/>
          <p:nvPr>
            <p:ph idx="1" type="body"/>
          </p:nvPr>
        </p:nvSpPr>
        <p:spPr>
          <a:xfrm>
            <a:off x="628650" y="942762"/>
            <a:ext cx="44964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5400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An independent HYSPLIT simulation starting at each HMS fire </a:t>
            </a:r>
            <a:r>
              <a:rPr lang="en" sz="1400" u="sng">
                <a:latin typeface="Arial"/>
                <a:ea typeface="Arial"/>
                <a:cs typeface="Arial"/>
                <a:sym typeface="Arial"/>
              </a:rPr>
              <a:t>location 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with given starting </a:t>
            </a:r>
            <a:r>
              <a:rPr lang="en" sz="1400" u="sng">
                <a:latin typeface="Arial"/>
                <a:ea typeface="Arial"/>
                <a:cs typeface="Arial"/>
                <a:sym typeface="Arial"/>
              </a:rPr>
              <a:t>time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 and duration is run with a </a:t>
            </a:r>
            <a:r>
              <a:rPr lang="en" sz="1400" u="sng">
                <a:latin typeface="Arial"/>
                <a:ea typeface="Arial"/>
                <a:cs typeface="Arial"/>
                <a:sym typeface="Arial"/>
              </a:rPr>
              <a:t>unit source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, at several possible release </a:t>
            </a:r>
            <a:r>
              <a:rPr lang="en" sz="1400" u="sng">
                <a:latin typeface="Arial"/>
                <a:ea typeface="Arial"/>
                <a:cs typeface="Arial"/>
                <a:sym typeface="Arial"/>
              </a:rPr>
              <a:t>height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 to generate a </a:t>
            </a:r>
            <a:r>
              <a:rPr i="1" lang="en" sz="1400">
                <a:latin typeface="Arial"/>
                <a:ea typeface="Arial"/>
                <a:cs typeface="Arial"/>
                <a:sym typeface="Arial"/>
              </a:rPr>
              <a:t>Transfer Coefficient Matrix (TCM)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.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Source terms are solved by minimizing a cost function based primarily on the differences between model predictions and observations, following a general data assimilation approach.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165100" lvl="0" marL="342900" rtl="0" algn="l">
              <a:lnSpc>
                <a:spcPct val="100000"/>
              </a:lnSpc>
              <a:spcBef>
                <a:spcPts val="1800"/>
              </a:spcBef>
              <a:spcAft>
                <a:spcPts val="90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" name="Google Shape;125;p5"/>
          <p:cNvGrpSpPr/>
          <p:nvPr/>
        </p:nvGrpSpPr>
        <p:grpSpPr>
          <a:xfrm>
            <a:off x="1075531" y="3506972"/>
            <a:ext cx="3342455" cy="802172"/>
            <a:chOff x="1536291" y="3885898"/>
            <a:chExt cx="5228304" cy="1456641"/>
          </a:xfrm>
        </p:grpSpPr>
        <p:pic>
          <p:nvPicPr>
            <p:cNvPr id="126" name="Google Shape;126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36291" y="3885898"/>
              <a:ext cx="5228304" cy="78040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7" name="Google Shape;127;p5"/>
            <p:cNvCxnSpPr/>
            <p:nvPr/>
          </p:nvCxnSpPr>
          <p:spPr>
            <a:xfrm>
              <a:off x="3721310" y="4338972"/>
              <a:ext cx="119100" cy="584400"/>
            </a:xfrm>
            <a:prstGeom prst="straightConnector1">
              <a:avLst/>
            </a:prstGeom>
            <a:noFill/>
            <a:ln cap="flat" cmpd="sng" w="9525">
              <a:solidFill>
                <a:srgbClr val="4561AA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8" name="Google Shape;128;p5"/>
            <p:cNvSpPr txBox="1"/>
            <p:nvPr/>
          </p:nvSpPr>
          <p:spPr>
            <a:xfrm>
              <a:off x="3286685" y="4909339"/>
              <a:ext cx="1727400" cy="43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First guess</a:t>
              </a:r>
              <a:endParaRPr b="0" i="0" sz="1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 txBox="1"/>
            <p:nvPr/>
          </p:nvSpPr>
          <p:spPr>
            <a:xfrm>
              <a:off x="4645552" y="4727389"/>
              <a:ext cx="1310400" cy="43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HYSPLIT</a:t>
              </a:r>
              <a:endParaRPr b="0" i="0" sz="1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0" name="Google Shape;130;p5"/>
            <p:cNvCxnSpPr/>
            <p:nvPr/>
          </p:nvCxnSpPr>
          <p:spPr>
            <a:xfrm>
              <a:off x="5032973" y="4339065"/>
              <a:ext cx="127200" cy="388200"/>
            </a:xfrm>
            <a:prstGeom prst="straightConnector1">
              <a:avLst/>
            </a:prstGeom>
            <a:noFill/>
            <a:ln cap="flat" cmpd="sng" w="9525">
              <a:solidFill>
                <a:srgbClr val="4561A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1" name="Google Shape;131;p5"/>
            <p:cNvCxnSpPr/>
            <p:nvPr/>
          </p:nvCxnSpPr>
          <p:spPr>
            <a:xfrm>
              <a:off x="5658115" y="4334951"/>
              <a:ext cx="200400" cy="383700"/>
            </a:xfrm>
            <a:prstGeom prst="straightConnector1">
              <a:avLst/>
            </a:prstGeom>
            <a:noFill/>
            <a:ln cap="flat" cmpd="sng" w="9525">
              <a:solidFill>
                <a:srgbClr val="4561AA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2" name="Google Shape;132;p5"/>
            <p:cNvSpPr txBox="1"/>
            <p:nvPr/>
          </p:nvSpPr>
          <p:spPr>
            <a:xfrm>
              <a:off x="5658115" y="4697731"/>
              <a:ext cx="870600" cy="43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OBS</a:t>
              </a:r>
              <a:endParaRPr b="0" i="0" sz="1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3644" y="942763"/>
            <a:ext cx="3327700" cy="190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5"/>
          <p:cNvSpPr txBox="1"/>
          <p:nvPr/>
        </p:nvSpPr>
        <p:spPr>
          <a:xfrm>
            <a:off x="5665304" y="2882527"/>
            <a:ext cx="29121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Scatterplot comparison between initial and assimilated smoke mass loading using adjusted fire emissions.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64706" y="3263906"/>
            <a:ext cx="4103711" cy="121906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/>
          <p:cNvSpPr txBox="1"/>
          <p:nvPr/>
        </p:nvSpPr>
        <p:spPr>
          <a:xfrm>
            <a:off x="4945660" y="4551854"/>
            <a:ext cx="4198200" cy="56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Fire emissions (HEIMS-f):  Smoke forecasts have been challenged by high uncertainty in fire emission estimates. The HEIMS-f is designed to assimilate wildfire emissions based on the GOES Aerosol/Smoke Product (GASP) and HYSPLIT dispersion simulations (Kim et al., 2020)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 txBox="1"/>
          <p:nvPr>
            <p:ph type="title"/>
          </p:nvPr>
        </p:nvSpPr>
        <p:spPr>
          <a:xfrm>
            <a:off x="617765" y="67015"/>
            <a:ext cx="78867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Wildfire events and emissions adjustment</a:t>
            </a:r>
            <a:endParaRPr/>
          </a:p>
        </p:txBody>
      </p:sp>
      <p:pic>
        <p:nvPicPr>
          <p:cNvPr id="142" name="Google Shape;14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5735" y="1223439"/>
            <a:ext cx="4457702" cy="1486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5735" y="3079871"/>
            <a:ext cx="4457702" cy="1486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565" y="3079871"/>
            <a:ext cx="4457702" cy="1486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0565" y="1223439"/>
            <a:ext cx="4457702" cy="1486727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/>
        </p:nvSpPr>
        <p:spPr>
          <a:xfrm>
            <a:off x="617765" y="914100"/>
            <a:ext cx="3450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Canadian fires (2023)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6"/>
          <p:cNvSpPr txBox="1"/>
          <p:nvPr/>
        </p:nvSpPr>
        <p:spPr>
          <a:xfrm>
            <a:off x="617765" y="2802872"/>
            <a:ext cx="3450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Central American fires (2024)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6"/>
          <p:cNvSpPr txBox="1"/>
          <p:nvPr/>
        </p:nvSpPr>
        <p:spPr>
          <a:xfrm>
            <a:off x="4862934" y="942331"/>
            <a:ext cx="3450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Canadian fires (2023)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"/>
          <p:cNvSpPr txBox="1"/>
          <p:nvPr/>
        </p:nvSpPr>
        <p:spPr>
          <a:xfrm>
            <a:off x="4862934" y="2802872"/>
            <a:ext cx="3450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Wyoming/Idaho fires (2024)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/>
          <p:nvPr>
            <p:ph type="title"/>
          </p:nvPr>
        </p:nvSpPr>
        <p:spPr>
          <a:xfrm>
            <a:off x="617765" y="67015"/>
            <a:ext cx="78867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Emission adjustment (single source &amp; multi source)</a:t>
            </a:r>
            <a:endParaRPr/>
          </a:p>
        </p:txBody>
      </p:sp>
      <p:pic>
        <p:nvPicPr>
          <p:cNvPr descr="텍스트, 도표, 라인, 그래프이(가) 표시된 사진&#10;&#10;자동 생성된 설명" id="155" name="Google Shape;15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8394" y="2972347"/>
            <a:ext cx="6168771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8394" y="876996"/>
            <a:ext cx="6168771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 txBox="1"/>
          <p:nvPr/>
        </p:nvSpPr>
        <p:spPr>
          <a:xfrm>
            <a:off x="617765" y="2009244"/>
            <a:ext cx="35898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Single source adjustment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7"/>
          <p:cNvSpPr txBox="1"/>
          <p:nvPr/>
        </p:nvSpPr>
        <p:spPr>
          <a:xfrm>
            <a:off x="617765" y="4001047"/>
            <a:ext cx="3589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Multi source adjustment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(daily)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/>
          <p:nvPr>
            <p:ph type="title"/>
          </p:nvPr>
        </p:nvSpPr>
        <p:spPr>
          <a:xfrm>
            <a:off x="311700" y="112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/>
              <a:t>Current HYSPLIT Prescribed Burn Capability</a:t>
            </a:r>
            <a:endParaRPr b="1"/>
          </a:p>
        </p:txBody>
      </p:sp>
      <p:pic>
        <p:nvPicPr>
          <p:cNvPr id="164" name="Google Shape;164;p8"/>
          <p:cNvPicPr preferRelativeResize="0"/>
          <p:nvPr/>
        </p:nvPicPr>
        <p:blipFill rotWithShape="1">
          <a:blip r:embed="rId3">
            <a:alphaModFix/>
          </a:blip>
          <a:srcRect b="24935" l="0" r="0" t="26550"/>
          <a:stretch/>
        </p:blipFill>
        <p:spPr>
          <a:xfrm>
            <a:off x="0" y="2648950"/>
            <a:ext cx="5529351" cy="249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9350" y="2800549"/>
            <a:ext cx="3648524" cy="219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8"/>
          <p:cNvSpPr txBox="1"/>
          <p:nvPr/>
        </p:nvSpPr>
        <p:spPr>
          <a:xfrm>
            <a:off x="311700" y="684925"/>
            <a:ext cx="8722800" cy="1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ARL has a current capability to calculate prescribed fire emissions estimates and run either a retrospective </a:t>
            </a:r>
            <a:r>
              <a:rPr b="0" i="1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b="0" i="0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forecast HYSPLIT dispersion simulation for a </a:t>
            </a:r>
            <a:r>
              <a:rPr b="1" i="1" lang="en" sz="17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single</a:t>
            </a:r>
            <a:r>
              <a:rPr b="0" i="0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fire using the BlueSky emissions modeling framework (</a:t>
            </a:r>
            <a:r>
              <a:rPr b="0" i="0" lang="en" sz="17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https://www.ready.noaa.gov/HYSPLIT_disp.php</a:t>
            </a:r>
            <a:r>
              <a:rPr b="0" i="0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19C119"/>
                </a:solidFill>
                <a:latin typeface="Arial"/>
                <a:ea typeface="Arial"/>
                <a:cs typeface="Arial"/>
                <a:sym typeface="Arial"/>
              </a:rPr>
              <a:t>Pros:</a:t>
            </a:r>
            <a:r>
              <a:rPr b="0" i="0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bottom-up emissions estimate, easy to use, adjustable fuel/fire info knobs.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Cons:</a:t>
            </a:r>
            <a:r>
              <a:rPr b="0" i="0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only one fire can be run at a time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/>
          <p:nvPr>
            <p:ph type="title"/>
          </p:nvPr>
        </p:nvSpPr>
        <p:spPr>
          <a:xfrm>
            <a:off x="439650" y="226975"/>
            <a:ext cx="8927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/>
              <a:t>A multi-fire BlueSky-based emissions forecast methodology</a:t>
            </a:r>
            <a:endParaRPr b="1"/>
          </a:p>
        </p:txBody>
      </p:sp>
      <p:sp>
        <p:nvSpPr>
          <p:cNvPr id="172" name="Google Shape;172;p9"/>
          <p:cNvSpPr txBox="1"/>
          <p:nvPr/>
        </p:nvSpPr>
        <p:spPr>
          <a:xfrm>
            <a:off x="347850" y="1351250"/>
            <a:ext cx="7528800" cy="3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-"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BlueSky framework from the USFS takes inputs of burned area, fuel load information, and meteorology to model the fuel consumption and emissions process in a bottom-up manor.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-"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Bottom-up emissions estimates can be informative, but more difficult to use for air quality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forecasts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due to longer data latency times compared to NRT FRP-based emissions estimates.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800"/>
              <a:buFont typeface="Arial"/>
              <a:buChar char="-"/>
            </a:pPr>
            <a:r>
              <a:rPr b="1" i="0" lang="en" sz="1800" u="none" cap="none" strike="noStrike">
                <a:solidFill>
                  <a:srgbClr val="A61C00"/>
                </a:solidFill>
                <a:latin typeface="Arial"/>
                <a:ea typeface="Arial"/>
                <a:cs typeface="Arial"/>
                <a:sym typeface="Arial"/>
              </a:rPr>
              <a:t>We are trying to use a hybrid methodology that uses NRT FRP measurements to derive </a:t>
            </a:r>
            <a:r>
              <a:rPr b="1" i="0" lang="en" sz="1800" u="sng" cap="none" strike="noStrike">
                <a:solidFill>
                  <a:srgbClr val="A61C00"/>
                </a:solidFill>
                <a:latin typeface="Arial"/>
                <a:ea typeface="Arial"/>
                <a:cs typeface="Arial"/>
                <a:sym typeface="Arial"/>
              </a:rPr>
              <a:t>burned area</a:t>
            </a:r>
            <a:r>
              <a:rPr b="1" i="0" lang="en" sz="1800" u="none" cap="none" strike="noStrike">
                <a:solidFill>
                  <a:srgbClr val="A61C00"/>
                </a:solidFill>
                <a:latin typeface="Arial"/>
                <a:ea typeface="Arial"/>
                <a:cs typeface="Arial"/>
                <a:sym typeface="Arial"/>
              </a:rPr>
              <a:t> estimates that can be fed into BlueSky to estimate emissions for HYSPLIT dispersion simulations</a:t>
            </a:r>
            <a:endParaRPr b="1" i="0" sz="1800" u="none" cap="none" strike="noStrike">
              <a:solidFill>
                <a:srgbClr val="A61C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NRT Burned area estimation from FRP</a:t>
            </a:r>
            <a:endParaRPr/>
          </a:p>
        </p:txBody>
      </p:sp>
      <p:sp>
        <p:nvSpPr>
          <p:cNvPr id="178" name="Google Shape;178;p10"/>
          <p:cNvSpPr txBox="1"/>
          <p:nvPr/>
        </p:nvSpPr>
        <p:spPr>
          <a:xfrm>
            <a:off x="375750" y="1496900"/>
            <a:ext cx="8700300" cy="10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FRP   x  duration   x   DM factor   /   Fuel Consumption Rate (FC)  = burned area 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MW    </a:t>
            </a:r>
            <a:r>
              <a:rPr b="0" i="0" lang="en" sz="18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b="0" i="1" lang="en" sz="18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    sec.        </a:t>
            </a:r>
            <a:r>
              <a:rPr b="0" i="0" lang="en" sz="18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b="0" i="1" lang="en" sz="18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    kg/MJ     </a:t>
            </a:r>
            <a:r>
              <a:rPr b="0" i="0" lang="en" sz="18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b="0" i="1" lang="en" sz="18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          kg/acre                            </a:t>
            </a:r>
            <a:r>
              <a:rPr b="0" i="0" lang="en" sz="18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r>
              <a:rPr b="0" i="1" lang="en" sz="18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acres</a:t>
            </a:r>
            <a:endParaRPr b="0" i="1" sz="18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             </a:t>
            </a:r>
            <a:endParaRPr b="0" i="1" sz="18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0"/>
          <p:cNvSpPr txBox="1"/>
          <p:nvPr/>
        </p:nvSpPr>
        <p:spPr>
          <a:xfrm>
            <a:off x="590475" y="2507875"/>
            <a:ext cx="15957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Using hourly FRE from RAVE v2</a:t>
            </a:r>
            <a:endParaRPr b="1" i="1" sz="12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0"/>
          <p:cNvSpPr txBox="1"/>
          <p:nvPr/>
        </p:nvSpPr>
        <p:spPr>
          <a:xfrm>
            <a:off x="2493350" y="2495550"/>
            <a:ext cx="16761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0.368 kg/MJ from Wooster et al. (2005)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0"/>
          <p:cNvSpPr txBox="1"/>
          <p:nvPr/>
        </p:nvSpPr>
        <p:spPr>
          <a:xfrm>
            <a:off x="4265500" y="2495550"/>
            <a:ext cx="21696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Field studies compilation from van Wees et al. (2022), IGBP land cover dependent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0"/>
          <p:cNvSpPr/>
          <p:nvPr/>
        </p:nvSpPr>
        <p:spPr>
          <a:xfrm rot="-1973385">
            <a:off x="525583" y="1638828"/>
            <a:ext cx="1096084" cy="754991"/>
          </a:xfrm>
          <a:prstGeom prst="arc">
            <a:avLst>
              <a:gd fmla="val 16200000" name="adj1"/>
              <a:gd fmla="val 437627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0"/>
          <p:cNvSpPr txBox="1"/>
          <p:nvPr/>
        </p:nvSpPr>
        <p:spPr>
          <a:xfrm>
            <a:off x="908200" y="1188775"/>
            <a:ext cx="883800" cy="2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FRE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0"/>
          <p:cNvSpPr txBox="1"/>
          <p:nvPr/>
        </p:nvSpPr>
        <p:spPr>
          <a:xfrm>
            <a:off x="311850" y="3334875"/>
            <a:ext cx="8520600" cy="10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en" sz="1800" u="none" cap="none" strike="noStrike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Burned area can then be fed into BlueSky emissions framework</a:t>
            </a:r>
            <a:endParaRPr b="1" i="1" sz="1800" u="none" cap="none" strike="noStrike">
              <a:solidFill>
                <a:srgbClr val="99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First step is to IGBP classify each fire, and then map other conversion factors by IGBP type.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If using FRE from RAVE, would have FRE resolved hourly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0"/>
          <p:cNvSpPr txBox="1"/>
          <p:nvPr/>
        </p:nvSpPr>
        <p:spPr>
          <a:xfrm>
            <a:off x="7142950" y="2495550"/>
            <a:ext cx="15957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Capped at RAVE grid cell size</a:t>
            </a:r>
            <a:endParaRPr b="1" i="1" sz="12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0"/>
          <p:cNvSpPr txBox="1"/>
          <p:nvPr/>
        </p:nvSpPr>
        <p:spPr>
          <a:xfrm>
            <a:off x="4042600" y="1796450"/>
            <a:ext cx="3006600" cy="1362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