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embeddedFontLst>
    <p:embeddedFont>
      <p:font typeface="Play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i0ooSg78QifqgNlQMdJX4V0Tug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CCA0ED9-2715-45FD-B4AA-285D2E37A9A9}">
  <a:tblStyle styleId="{9CCA0ED9-2715-45FD-B4AA-285D2E37A9A9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fill>
          <a:solidFill>
            <a:srgbClr val="CAD1D8"/>
          </a:solidFill>
        </a:fill>
      </a:tcStyle>
    </a:band1H>
    <a:band2H>
      <a:tcTxStyle/>
    </a:band2H>
    <a:band1V>
      <a:tcTxStyle/>
      <a:tcStyle>
        <a:fill>
          <a:solidFill>
            <a:srgbClr val="CAD1D8"/>
          </a:solidFill>
        </a:fill>
      </a:tcStyle>
    </a:band1V>
    <a:band2V>
      <a:tcTxStyle/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Pl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UPq8He0Jm2DDVN9-UEwvwXtXIbUUabCJ/view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19.jpg"/><Relationship Id="rId6" Type="http://schemas.openxmlformats.org/officeDocument/2006/relationships/image" Target="../media/image29.gif"/><Relationship Id="rId7" Type="http://schemas.openxmlformats.org/officeDocument/2006/relationships/image" Target="../media/image27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3.jpg"/><Relationship Id="rId6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gif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forest fire with smoke coming out of it&#10;&#10;Description automatically generated" id="90" name="Google Shape;90;p1"/>
          <p:cNvPicPr preferRelativeResize="0"/>
          <p:nvPr/>
        </p:nvPicPr>
        <p:blipFill rotWithShape="1">
          <a:blip r:embed="rId3">
            <a:alphaModFix amt="50000"/>
          </a:blip>
          <a:srcRect b="0" l="0" r="-1" t="15708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>
            <p:ph type="ctrTitle"/>
          </p:nvPr>
        </p:nvSpPr>
        <p:spPr>
          <a:xfrm>
            <a:off x="1524000" y="1122363"/>
            <a:ext cx="9050448" cy="2930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Hourly RAVE Emissions for Air Quality Forecast</a:t>
            </a:r>
            <a:endParaRPr sz="5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 txBox="1"/>
          <p:nvPr>
            <p:ph idx="1" type="subTitle"/>
          </p:nvPr>
        </p:nvSpPr>
        <p:spPr>
          <a:xfrm>
            <a:off x="1792575" y="4647450"/>
            <a:ext cx="8781900" cy="19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4200">
                <a:solidFill>
                  <a:schemeClr val="lt1"/>
                </a:solidFill>
              </a:rPr>
              <a:t>Fangjun Li (SDSU)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i="1" lang="en-US" sz="3300">
                <a:solidFill>
                  <a:schemeClr val="lt1"/>
                </a:solidFill>
              </a:rPr>
              <a:t>Science Team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26596"/>
              <a:buNone/>
            </a:pPr>
            <a:r>
              <a:rPr i="1" lang="en-US" sz="2211">
                <a:solidFill>
                  <a:schemeClr val="lt1"/>
                </a:solidFill>
              </a:rPr>
              <a:t>Xiaoyang Zhang (SDSU), Shobha Kondragunta (NOAA), Chuanyu Xu (NOAA)</a:t>
            </a:r>
            <a:endParaRPr sz="1811"/>
          </a:p>
        </p:txBody>
      </p:sp>
      <p:sp>
        <p:nvSpPr>
          <p:cNvPr id="93" name="Google Shape;93;p1"/>
          <p:cNvSpPr/>
          <p:nvPr/>
        </p:nvSpPr>
        <p:spPr>
          <a:xfrm>
            <a:off x="3974206" y="4368623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4901"/>
            </a:srgbClr>
          </a:solidFill>
          <a:ln cap="rnd" cmpd="sng" w="44450">
            <a:solidFill>
              <a:schemeClr val="lt1">
                <a:alpha val="74901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5857592" y="6565612"/>
            <a:ext cx="6331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NOAA Air Quality Forecasters Focus Group Workshop October 9, 2024</a:t>
            </a:r>
            <a:endParaRPr sz="1300"/>
          </a:p>
        </p:txBody>
      </p:sp>
      <p:sp>
        <p:nvSpPr>
          <p:cNvPr id="95" name="Google Shape;95;p1"/>
          <p:cNvSpPr txBox="1"/>
          <p:nvPr/>
        </p:nvSpPr>
        <p:spPr>
          <a:xfrm>
            <a:off x="10668000" y="0"/>
            <a:ext cx="163566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Image credit: CAL FIRE</a:t>
            </a:r>
            <a:endParaRPr sz="11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/>
          <p:nvPr>
            <p:ph type="title"/>
          </p:nvPr>
        </p:nvSpPr>
        <p:spPr>
          <a:xfrm>
            <a:off x="838200" y="1"/>
            <a:ext cx="10515600" cy="862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Parallax Correction - </a:t>
            </a:r>
            <a:r>
              <a:rPr lang="en-US" sz="4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Examples </a:t>
            </a:r>
            <a:r>
              <a:rPr b="1" lang="en-US" sz="2800">
                <a:latin typeface="Arial"/>
                <a:ea typeface="Arial"/>
                <a:cs typeface="Arial"/>
                <a:sym typeface="Arial"/>
              </a:rPr>
              <a:t>(California)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0"/>
          <p:cNvSpPr txBox="1"/>
          <p:nvPr/>
        </p:nvSpPr>
        <p:spPr>
          <a:xfrm>
            <a:off x="187700" y="1386125"/>
            <a:ext cx="2828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 Pixels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VIIRS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ABI (before correction)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ABI (after correction)</a:t>
            </a:r>
            <a:endParaRPr/>
          </a:p>
        </p:txBody>
      </p:sp>
      <p:grpSp>
        <p:nvGrpSpPr>
          <p:cNvPr id="216" name="Google Shape;216;p10"/>
          <p:cNvGrpSpPr/>
          <p:nvPr/>
        </p:nvGrpSpPr>
        <p:grpSpPr>
          <a:xfrm>
            <a:off x="3176880" y="1110614"/>
            <a:ext cx="6298846" cy="5013032"/>
            <a:chOff x="-148211" y="1077217"/>
            <a:chExt cx="6298846" cy="5013032"/>
          </a:xfrm>
        </p:grpSpPr>
        <p:pic>
          <p:nvPicPr>
            <p:cNvPr id="217" name="Google Shape;217;p10"/>
            <p:cNvPicPr preferRelativeResize="0"/>
            <p:nvPr/>
          </p:nvPicPr>
          <p:blipFill rotWithShape="1">
            <a:blip r:embed="rId3">
              <a:alphaModFix/>
            </a:blip>
            <a:srcRect b="10914" l="7662" r="4676" t="0"/>
            <a:stretch/>
          </p:blipFill>
          <p:spPr>
            <a:xfrm>
              <a:off x="-148211" y="1446549"/>
              <a:ext cx="2983709" cy="4632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0"/>
            <p:cNvPicPr preferRelativeResize="0"/>
            <p:nvPr/>
          </p:nvPicPr>
          <p:blipFill rotWithShape="1">
            <a:blip r:embed="rId4">
              <a:alphaModFix/>
            </a:blip>
            <a:srcRect b="0" l="6573" r="0" t="0"/>
            <a:stretch/>
          </p:blipFill>
          <p:spPr>
            <a:xfrm>
              <a:off x="3147845" y="1457447"/>
              <a:ext cx="3002790" cy="4632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0"/>
            <p:cNvSpPr/>
            <p:nvPr/>
          </p:nvSpPr>
          <p:spPr>
            <a:xfrm>
              <a:off x="752226" y="1077217"/>
              <a:ext cx="10111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GOES-16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4143653" y="1088115"/>
              <a:ext cx="10111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GOES-17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10"/>
          <p:cNvSpPr/>
          <p:nvPr/>
        </p:nvSpPr>
        <p:spPr>
          <a:xfrm rot="5400000">
            <a:off x="6309509" y="5368968"/>
            <a:ext cx="267419" cy="2248020"/>
          </a:xfrm>
          <a:prstGeom prst="rect">
            <a:avLst/>
          </a:prstGeom>
          <a:gradFill>
            <a:gsLst>
              <a:gs pos="0">
                <a:schemeClr val="lt1"/>
              </a:gs>
              <a:gs pos="90000">
                <a:schemeClr val="dk1"/>
              </a:gs>
              <a:gs pos="99000">
                <a:srgbClr val="3F3F3F"/>
              </a:gs>
              <a:gs pos="100000">
                <a:srgbClr val="7F7F7F"/>
              </a:gs>
            </a:gsLst>
            <a:lin ang="5400000" scaled="0"/>
          </a:gra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0"/>
          <p:cNvSpPr txBox="1"/>
          <p:nvPr/>
        </p:nvSpPr>
        <p:spPr>
          <a:xfrm>
            <a:off x="4795599" y="6308300"/>
            <a:ext cx="63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</a:t>
            </a:r>
            <a:endParaRPr/>
          </a:p>
        </p:txBody>
      </p:sp>
      <p:sp>
        <p:nvSpPr>
          <p:cNvPr id="223" name="Google Shape;223;p10"/>
          <p:cNvSpPr txBox="1"/>
          <p:nvPr/>
        </p:nvSpPr>
        <p:spPr>
          <a:xfrm>
            <a:off x="7585527" y="6290625"/>
            <a:ext cx="72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</a:t>
            </a:r>
            <a:endParaRPr/>
          </a:p>
        </p:txBody>
      </p:sp>
      <p:sp>
        <p:nvSpPr>
          <p:cNvPr id="224" name="Google Shape;224;p10"/>
          <p:cNvSpPr txBox="1"/>
          <p:nvPr/>
        </p:nvSpPr>
        <p:spPr>
          <a:xfrm>
            <a:off x="3176874" y="6308300"/>
            <a:ext cx="169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(Altitude)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/>
          <p:nvPr>
            <p:ph idx="1" type="body"/>
          </p:nvPr>
        </p:nvSpPr>
        <p:spPr>
          <a:xfrm>
            <a:off x="473119" y="1358020"/>
            <a:ext cx="5622881" cy="3259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22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1" lang="en-US" sz="2300"/>
              <a:t>V1 - Shifting FRP diurnal Climatology</a:t>
            </a:r>
            <a:endParaRPr sz="27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urier New"/>
              <a:buChar char="o"/>
            </a:pPr>
            <a:r>
              <a:rPr lang="en-US" sz="1900"/>
              <a:t>Negative FRP predictions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urier New"/>
              <a:buChar char="o"/>
            </a:pPr>
            <a:r>
              <a:rPr lang="en-US" sz="1900"/>
              <a:t>FRP overpredictions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095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b="1" lang="en-US" sz="2300"/>
              <a:t>V2 -Fitting with normalized FRP  diurnal climatology</a:t>
            </a:r>
            <a:endParaRPr sz="25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ourier New"/>
              <a:buChar char="o"/>
            </a:pPr>
            <a:r>
              <a:rPr lang="en-US" sz="1900"/>
              <a:t>Fix negative predictions and overpredictions</a:t>
            </a:r>
            <a:endParaRPr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0836" y="4132047"/>
            <a:ext cx="5511859" cy="21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 txBox="1"/>
          <p:nvPr/>
        </p:nvSpPr>
        <p:spPr>
          <a:xfrm>
            <a:off x="9047323" y="3767347"/>
            <a:ext cx="5573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V2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11"/>
          <p:cNvGrpSpPr/>
          <p:nvPr/>
        </p:nvGrpSpPr>
        <p:grpSpPr>
          <a:xfrm>
            <a:off x="6306292" y="980583"/>
            <a:ext cx="5526403" cy="2521529"/>
            <a:chOff x="326403" y="978980"/>
            <a:chExt cx="5526403" cy="2521529"/>
          </a:xfrm>
        </p:grpSpPr>
        <p:pic>
          <p:nvPicPr>
            <p:cNvPr id="233" name="Google Shape;233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6403" y="1327784"/>
              <a:ext cx="5526403" cy="217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11"/>
            <p:cNvSpPr txBox="1"/>
            <p:nvPr/>
          </p:nvSpPr>
          <p:spPr>
            <a:xfrm>
              <a:off x="3089604" y="978980"/>
              <a:ext cx="5573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V1</a:t>
              </a:r>
              <a:endPara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1"/>
            <p:cNvSpPr/>
            <p:nvPr/>
          </p:nvSpPr>
          <p:spPr>
            <a:xfrm rot="544487">
              <a:off x="2985523" y="2660833"/>
              <a:ext cx="776133" cy="465914"/>
            </a:xfrm>
            <a:prstGeom prst="ellipse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1"/>
            <p:cNvSpPr/>
            <p:nvPr/>
          </p:nvSpPr>
          <p:spPr>
            <a:xfrm rot="-1529650">
              <a:off x="4692266" y="2180324"/>
              <a:ext cx="1078633" cy="465914"/>
            </a:xfrm>
            <a:prstGeom prst="ellipse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" name="Google Shape;237;p11"/>
          <p:cNvSpPr txBox="1"/>
          <p:nvPr>
            <p:ph type="title"/>
          </p:nvPr>
        </p:nvSpPr>
        <p:spPr>
          <a:xfrm>
            <a:off x="569597" y="0"/>
            <a:ext cx="10784203" cy="1043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Update FRP Fitting Algorithm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1"/>
          <p:cNvSpPr/>
          <p:nvPr/>
        </p:nvSpPr>
        <p:spPr>
          <a:xfrm rot="-5400000">
            <a:off x="8049065" y="2448377"/>
            <a:ext cx="268350" cy="20136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 txBox="1"/>
          <p:nvPr>
            <p:ph type="title"/>
          </p:nvPr>
        </p:nvSpPr>
        <p:spPr>
          <a:xfrm>
            <a:off x="838200" y="1"/>
            <a:ext cx="10515600" cy="9393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V2 vs. V1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5321" y="1423425"/>
            <a:ext cx="5292433" cy="216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467" y="1423425"/>
            <a:ext cx="5292434" cy="209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52458" y="4071017"/>
            <a:ext cx="3169171" cy="270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49683" y="4071017"/>
            <a:ext cx="3169172" cy="269802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2"/>
          <p:cNvSpPr txBox="1"/>
          <p:nvPr/>
        </p:nvSpPr>
        <p:spPr>
          <a:xfrm>
            <a:off x="8394701" y="1054093"/>
            <a:ext cx="26621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Western US 2020</a:t>
            </a:r>
            <a:endParaRPr/>
          </a:p>
        </p:txBody>
      </p:sp>
      <p:sp>
        <p:nvSpPr>
          <p:cNvPr id="249" name="Google Shape;249;p12"/>
          <p:cNvSpPr txBox="1"/>
          <p:nvPr/>
        </p:nvSpPr>
        <p:spPr>
          <a:xfrm>
            <a:off x="2069748" y="1047736"/>
            <a:ext cx="22058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Quebec Fires 2023</a:t>
            </a:r>
            <a:endParaRPr/>
          </a:p>
        </p:txBody>
      </p:sp>
      <p:sp>
        <p:nvSpPr>
          <p:cNvPr id="250" name="Google Shape;250;p12"/>
          <p:cNvSpPr txBox="1"/>
          <p:nvPr/>
        </p:nvSpPr>
        <p:spPr>
          <a:xfrm>
            <a:off x="5084612" y="4071017"/>
            <a:ext cx="251800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~30% difference</a:t>
            </a:r>
            <a:endParaRPr sz="2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 txBox="1"/>
          <p:nvPr>
            <p:ph idx="1" type="body"/>
          </p:nvPr>
        </p:nvSpPr>
        <p:spPr>
          <a:xfrm>
            <a:off x="655608" y="1013403"/>
            <a:ext cx="10698192" cy="5414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22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-US" sz="2700"/>
              <a:t>RAVE CO and TROPOMI CO are generally comparable over a total of 61 fresh smoke plumes</a:t>
            </a:r>
            <a:endParaRPr sz="2700"/>
          </a:p>
        </p:txBody>
      </p:sp>
      <p:sp>
        <p:nvSpPr>
          <p:cNvPr id="256" name="Google Shape;256;p13"/>
          <p:cNvSpPr txBox="1"/>
          <p:nvPr/>
        </p:nvSpPr>
        <p:spPr>
          <a:xfrm>
            <a:off x="655600" y="0"/>
            <a:ext cx="112623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3700">
                <a:solidFill>
                  <a:schemeClr val="dk1"/>
                </a:solidFill>
              </a:rPr>
              <a:t>Evaluation of RAVE Emission with TROPOMI CO</a:t>
            </a:r>
            <a:endParaRPr sz="3700"/>
          </a:p>
        </p:txBody>
      </p:sp>
      <p:sp>
        <p:nvSpPr>
          <p:cNvPr id="257" name="Google Shape;257;p13"/>
          <p:cNvSpPr/>
          <p:nvPr/>
        </p:nvSpPr>
        <p:spPr>
          <a:xfrm>
            <a:off x="5115026" y="6503800"/>
            <a:ext cx="1675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 et al. 2024 in review.</a:t>
            </a:r>
            <a:endParaRPr i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175" y="1998471"/>
            <a:ext cx="3920150" cy="198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7758" y="2026805"/>
            <a:ext cx="4940174" cy="446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4893" y="3985340"/>
            <a:ext cx="4004715" cy="2719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 title="202407251430-202407260210_g18_meso_geocolorfiretemp_park-fire-explodes_labels-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1143600"/>
            <a:ext cx="4671125" cy="261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860079" y="1"/>
            <a:ext cx="10619716" cy="1013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solidFill>
                  <a:schemeClr val="dk1"/>
                </a:solidFill>
              </a:rPr>
              <a:t>RAVE Examples: Park Fire, California 2024</a:t>
            </a:r>
            <a:endParaRPr/>
          </a:p>
        </p:txBody>
      </p:sp>
      <p:pic>
        <p:nvPicPr>
          <p:cNvPr descr="A cloud of smoke in the sky&#10;&#10;Description automatically generated" id="268" name="Google Shape;26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081" y="3976682"/>
            <a:ext cx="4649247" cy="261520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4"/>
          <p:cNvSpPr txBox="1"/>
          <p:nvPr/>
        </p:nvSpPr>
        <p:spPr>
          <a:xfrm>
            <a:off x="838200" y="3429000"/>
            <a:ext cx="161378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July 25, 2024</a:t>
            </a:r>
            <a:endParaRPr/>
          </a:p>
        </p:txBody>
      </p:sp>
      <p:pic>
        <p:nvPicPr>
          <p:cNvPr descr="A white background with black numbers&#10;&#10;Description automatically generated" id="270" name="Google Shape;27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25493" y="1082954"/>
            <a:ext cx="5564863" cy="28937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background with black numbers&#10;&#10;Description automatically generated" id="271" name="Google Shape;271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14931" y="3908015"/>
            <a:ext cx="5585989" cy="290471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 txBox="1"/>
          <p:nvPr/>
        </p:nvSpPr>
        <p:spPr>
          <a:xfrm>
            <a:off x="6541875" y="1209575"/>
            <a:ext cx="267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10min FRP time series</a:t>
            </a:r>
            <a:endParaRPr/>
          </a:p>
        </p:txBody>
      </p:sp>
      <p:sp>
        <p:nvSpPr>
          <p:cNvPr id="273" name="Google Shape;273;p14"/>
          <p:cNvSpPr txBox="1"/>
          <p:nvPr/>
        </p:nvSpPr>
        <p:spPr>
          <a:xfrm>
            <a:off x="6541883" y="4034628"/>
            <a:ext cx="2520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hourly PM2.5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"/>
          <p:cNvSpPr txBox="1"/>
          <p:nvPr>
            <p:ph idx="1" type="body"/>
          </p:nvPr>
        </p:nvSpPr>
        <p:spPr>
          <a:xfrm>
            <a:off x="655608" y="1095469"/>
            <a:ext cx="10698192" cy="5332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Hourly RAVE PM2.5 emissions on 18 May 2023</a:t>
            </a:r>
            <a:endParaRPr/>
          </a:p>
        </p:txBody>
      </p:sp>
      <p:sp>
        <p:nvSpPr>
          <p:cNvPr id="280" name="Google Shape;280;p15"/>
          <p:cNvSpPr txBox="1"/>
          <p:nvPr/>
        </p:nvSpPr>
        <p:spPr>
          <a:xfrm>
            <a:off x="860079" y="1"/>
            <a:ext cx="10619716" cy="1013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solidFill>
                  <a:schemeClr val="dk1"/>
                </a:solidFill>
              </a:rPr>
              <a:t>RAVE Examples: Canadian Wildfires 2023</a:t>
            </a:r>
            <a:endParaRPr/>
          </a:p>
        </p:txBody>
      </p:sp>
      <p:pic>
        <p:nvPicPr>
          <p:cNvPr id="281" name="Google Shape;28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6952" y="1564507"/>
            <a:ext cx="8178095" cy="5062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"/>
          <p:cNvSpPr txBox="1"/>
          <p:nvPr>
            <p:ph idx="1" type="body"/>
          </p:nvPr>
        </p:nvSpPr>
        <p:spPr>
          <a:xfrm>
            <a:off x="655608" y="1013403"/>
            <a:ext cx="11536392" cy="5414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22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-US" sz="2700"/>
              <a:t>Testing RAVE product in NOAA’s AQM-CMAQ and RRFS-CMAQ models</a:t>
            </a:r>
            <a:endParaRPr sz="2700"/>
          </a:p>
        </p:txBody>
      </p:sp>
      <p:sp>
        <p:nvSpPr>
          <p:cNvPr id="287" name="Google Shape;287;p16"/>
          <p:cNvSpPr txBox="1"/>
          <p:nvPr/>
        </p:nvSpPr>
        <p:spPr>
          <a:xfrm>
            <a:off x="860079" y="1"/>
            <a:ext cx="10619716" cy="1013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solidFill>
                  <a:schemeClr val="dk1"/>
                </a:solidFill>
              </a:rPr>
              <a:t>RAVE Product Applications</a:t>
            </a:r>
            <a:endParaRPr/>
          </a:p>
        </p:txBody>
      </p:sp>
      <p:pic>
        <p:nvPicPr>
          <p:cNvPr id="288" name="Google Shape;2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608" y="1920456"/>
            <a:ext cx="4962525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9937" y="2113994"/>
            <a:ext cx="5015992" cy="350820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6"/>
          <p:cNvSpPr/>
          <p:nvPr/>
        </p:nvSpPr>
        <p:spPr>
          <a:xfrm>
            <a:off x="2200499" y="5789775"/>
            <a:ext cx="163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AQM-CMAQ</a:t>
            </a:r>
            <a:endParaRPr/>
          </a:p>
        </p:txBody>
      </p:sp>
      <p:sp>
        <p:nvSpPr>
          <p:cNvPr id="291" name="Google Shape;291;p16"/>
          <p:cNvSpPr/>
          <p:nvPr/>
        </p:nvSpPr>
        <p:spPr>
          <a:xfrm>
            <a:off x="8369252" y="5705575"/>
            <a:ext cx="158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RRFS-CMAQ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"/>
          <p:cNvSpPr txBox="1"/>
          <p:nvPr>
            <p:ph type="title"/>
          </p:nvPr>
        </p:nvSpPr>
        <p:spPr>
          <a:xfrm>
            <a:off x="570368" y="1"/>
            <a:ext cx="4284265" cy="12967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Product Access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7"/>
          <p:cNvSpPr txBox="1"/>
          <p:nvPr>
            <p:ph idx="1" type="body"/>
          </p:nvPr>
        </p:nvSpPr>
        <p:spPr>
          <a:xfrm>
            <a:off x="570368" y="1429790"/>
            <a:ext cx="5525631" cy="4747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lay"/>
              <a:buAutoNum type="arabicPeriod"/>
            </a:pPr>
            <a:r>
              <a:rPr lang="en-US" sz="2700"/>
              <a:t>Near-real time product</a:t>
            </a:r>
            <a:endParaRPr sz="27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NOAA CLASS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NOAA NESDIS/STAR (shobha.kondragunta@noaa.gov)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50800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lay"/>
              <a:buAutoNum type="arabicPeriod"/>
            </a:pPr>
            <a:r>
              <a:rPr lang="en-US" sz="2700"/>
              <a:t>Reprocessed data (2019-2023) </a:t>
            </a:r>
            <a:endParaRPr sz="27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RAVE Science Team</a:t>
            </a:r>
            <a:endParaRPr/>
          </a:p>
        </p:txBody>
      </p:sp>
      <p:pic>
        <p:nvPicPr>
          <p:cNvPr id="298" name="Google Shape;29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3409" y="505471"/>
            <a:ext cx="5916614" cy="541549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99" name="Google Shape;299;p17"/>
          <p:cNvSpPr txBox="1"/>
          <p:nvPr/>
        </p:nvSpPr>
        <p:spPr>
          <a:xfrm>
            <a:off x="5392275" y="6288850"/>
            <a:ext cx="6799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https://www.class.noaa.gov/saa/products/search?datatype_family=FIRES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forest fire with smoke and clouds&#10;&#10;Description automatically generated" id="305" name="Google Shape;305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157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8"/>
          <p:cNvSpPr txBox="1"/>
          <p:nvPr/>
        </p:nvSpPr>
        <p:spPr>
          <a:xfrm>
            <a:off x="162674" y="2932125"/>
            <a:ext cx="5577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000"/>
          </a:p>
        </p:txBody>
      </p:sp>
      <p:sp>
        <p:nvSpPr>
          <p:cNvPr id="307" name="Google Shape;307;p18"/>
          <p:cNvSpPr txBox="1"/>
          <p:nvPr/>
        </p:nvSpPr>
        <p:spPr>
          <a:xfrm>
            <a:off x="10658947" y="6596390"/>
            <a:ext cx="163566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Image credit: CAL FIRE</a:t>
            </a:r>
            <a:endParaRPr sz="11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>
            <p:ph idx="1" type="body"/>
          </p:nvPr>
        </p:nvSpPr>
        <p:spPr>
          <a:xfrm>
            <a:off x="736161" y="974785"/>
            <a:ext cx="10617639" cy="5202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Wildfires emit massive amounts of trace gases and aerosol emissions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Smoke pollutants degrade downwind air quality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Exposure to wildfire smoke causes health issues</a:t>
            </a:r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0974" y="2892127"/>
            <a:ext cx="3066752" cy="172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 b="6083" l="7973" r="1894" t="7204"/>
          <a:stretch/>
        </p:blipFill>
        <p:spPr>
          <a:xfrm>
            <a:off x="4280973" y="4636383"/>
            <a:ext cx="3066753" cy="1729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2"/>
          <p:cNvGrpSpPr/>
          <p:nvPr/>
        </p:nvGrpSpPr>
        <p:grpSpPr>
          <a:xfrm>
            <a:off x="736161" y="2899791"/>
            <a:ext cx="2727699" cy="3473183"/>
            <a:chOff x="463934" y="2263383"/>
            <a:chExt cx="3001156" cy="4132053"/>
          </a:xfrm>
        </p:grpSpPr>
        <p:pic>
          <p:nvPicPr>
            <p:cNvPr id="104" name="Google Shape;104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3934" y="2263383"/>
              <a:ext cx="2934873" cy="41320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2"/>
            <p:cNvSpPr txBox="1"/>
            <p:nvPr/>
          </p:nvSpPr>
          <p:spPr>
            <a:xfrm>
              <a:off x="1271899" y="2436809"/>
              <a:ext cx="6702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CO</a:t>
              </a:r>
              <a:r>
                <a:rPr baseline="-25000"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2</a:t>
              </a:r>
              <a:endParaRPr sz="1600">
                <a:solidFill>
                  <a:schemeClr val="accent4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1061613" y="2876755"/>
              <a:ext cx="7740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PM</a:t>
              </a:r>
              <a:r>
                <a:rPr b="1" baseline="-25000"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2.5</a:t>
              </a:r>
              <a:endParaRPr b="1" sz="1600">
                <a:solidFill>
                  <a:schemeClr val="accent4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09704" y="2856053"/>
              <a:ext cx="5613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OC</a:t>
              </a:r>
              <a:endParaRPr sz="1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265702" y="2810872"/>
              <a:ext cx="5613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BC</a:t>
              </a:r>
              <a:endParaRPr sz="1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427193" y="3139426"/>
              <a:ext cx="6702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TPM</a:t>
              </a:r>
              <a:endParaRPr sz="1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615003" y="3508760"/>
              <a:ext cx="7473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VOCs</a:t>
              </a:r>
              <a:endParaRPr/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632411" y="2411288"/>
              <a:ext cx="6219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CO</a:t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0731" y="2908998"/>
              <a:ext cx="6240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CH</a:t>
              </a:r>
              <a:r>
                <a:rPr baseline="-25000"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4</a:t>
              </a:r>
              <a:endParaRPr sz="1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967873" y="2344066"/>
              <a:ext cx="6702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NO</a:t>
              </a:r>
              <a:r>
                <a:rPr baseline="-25000"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x</a:t>
              </a:r>
              <a:endParaRPr sz="1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794890" y="2816732"/>
              <a:ext cx="6702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SO</a:t>
              </a:r>
              <a:r>
                <a:rPr baseline="-25000"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2</a:t>
              </a:r>
              <a:endParaRPr sz="1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614920" y="2472680"/>
              <a:ext cx="6702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NH</a:t>
              </a:r>
              <a:r>
                <a:rPr baseline="-25000" lang="en-US" sz="1600">
                  <a:solidFill>
                    <a:schemeClr val="accent4"/>
                  </a:solidFill>
                  <a:latin typeface="Play"/>
                  <a:ea typeface="Play"/>
                  <a:cs typeface="Play"/>
                  <a:sym typeface="Play"/>
                </a:rPr>
                <a:t>3</a:t>
              </a:r>
              <a:endParaRPr sz="16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pic>
        <p:nvPicPr>
          <p:cNvPr id="116" name="Google Shape;116;p2"/>
          <p:cNvPicPr preferRelativeResize="0"/>
          <p:nvPr/>
        </p:nvPicPr>
        <p:blipFill rotWithShape="1">
          <a:blip r:embed="rId6">
            <a:alphaModFix/>
          </a:blip>
          <a:srcRect b="0" l="16428" r="23296" t="0"/>
          <a:stretch/>
        </p:blipFill>
        <p:spPr>
          <a:xfrm>
            <a:off x="8270742" y="2892127"/>
            <a:ext cx="3141038" cy="347416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/>
          <p:nvPr/>
        </p:nvSpPr>
        <p:spPr>
          <a:xfrm>
            <a:off x="10337447" y="2874893"/>
            <a:ext cx="1085362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</a:rPr>
              <a:t>Coughing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</a:rPr>
              <a:t>Asthma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</a:rPr>
              <a:t>Heart failure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</a:rPr>
              <a:t>Heart attack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</a:rPr>
              <a:t>Stroke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</a:rPr>
              <a:t>…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8216449" y="6185275"/>
            <a:ext cx="1992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the New York Times</a:t>
            </a: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3603885" y="4412096"/>
            <a:ext cx="522477" cy="43223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95959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7547995" y="4399748"/>
            <a:ext cx="522477" cy="44457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95959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5330952" y="4539225"/>
            <a:ext cx="1468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July 2023</a:t>
            </a: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4236325" y="6067425"/>
            <a:ext cx="679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AQI</a:t>
            </a: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4202701" y="4339175"/>
            <a:ext cx="85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VIIRS</a:t>
            </a:r>
            <a:endParaRPr/>
          </a:p>
        </p:txBody>
      </p:sp>
      <p:sp>
        <p:nvSpPr>
          <p:cNvPr id="124" name="Google Shape;124;p2"/>
          <p:cNvSpPr txBox="1"/>
          <p:nvPr/>
        </p:nvSpPr>
        <p:spPr>
          <a:xfrm>
            <a:off x="655608" y="1"/>
            <a:ext cx="10698192" cy="1013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90"/>
              <a:buFont typeface="Play"/>
              <a:buNone/>
            </a:pPr>
            <a:r>
              <a:rPr b="1" lang="en-US" sz="4000">
                <a:solidFill>
                  <a:schemeClr val="dk1"/>
                </a:solidFill>
              </a:rPr>
              <a:t>Wildfire Smoke Impacts Human Health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/>
          <p:nvPr>
            <p:ph type="title"/>
          </p:nvPr>
        </p:nvSpPr>
        <p:spPr>
          <a:xfrm>
            <a:off x="655600" y="0"/>
            <a:ext cx="111618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Increasing Fire Activities in the United States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 txBox="1"/>
          <p:nvPr>
            <p:ph idx="1" type="body"/>
          </p:nvPr>
        </p:nvSpPr>
        <p:spPr>
          <a:xfrm>
            <a:off x="655608" y="1138687"/>
            <a:ext cx="10698192" cy="5038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Fire activity has increased in the past few decades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i="1" lang="en-US" sz="2000">
                <a:latin typeface="Times New Roman"/>
                <a:ea typeface="Times New Roman"/>
                <a:cs typeface="Times New Roman"/>
                <a:sym typeface="Times New Roman"/>
              </a:rPr>
              <a:t>fire area, fire season length, and frequency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Smoke contributions to PM</a:t>
            </a:r>
            <a:r>
              <a:rPr baseline="-25000" lang="en-US" sz="2200">
                <a:latin typeface="Times New Roman"/>
                <a:ea typeface="Times New Roman"/>
                <a:cs typeface="Times New Roman"/>
                <a:sym typeface="Times New Roman"/>
              </a:rPr>
              <a:t>2.5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 has increased since 2016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Fire activity is projected to increase in the next few decades</a:t>
            </a:r>
            <a:endParaRPr/>
          </a:p>
        </p:txBody>
      </p:sp>
      <p:grpSp>
        <p:nvGrpSpPr>
          <p:cNvPr id="131" name="Google Shape;131;p3"/>
          <p:cNvGrpSpPr/>
          <p:nvPr/>
        </p:nvGrpSpPr>
        <p:grpSpPr>
          <a:xfrm>
            <a:off x="655608" y="3238714"/>
            <a:ext cx="3180207" cy="2544086"/>
            <a:chOff x="655608" y="3238714"/>
            <a:chExt cx="3180207" cy="2544086"/>
          </a:xfrm>
        </p:grpSpPr>
        <p:pic>
          <p:nvPicPr>
            <p:cNvPr id="132" name="Google Shape;132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55608" y="3238714"/>
              <a:ext cx="3180207" cy="1041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5608" y="4356708"/>
              <a:ext cx="3180207" cy="1031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3"/>
            <p:cNvSpPr/>
            <p:nvPr/>
          </p:nvSpPr>
          <p:spPr>
            <a:xfrm>
              <a:off x="1211774" y="5475000"/>
              <a:ext cx="2005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Westerling et al. 2006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35" name="Google Shape;135;p3"/>
          <p:cNvGrpSpPr/>
          <p:nvPr/>
        </p:nvGrpSpPr>
        <p:grpSpPr>
          <a:xfrm>
            <a:off x="8837502" y="3143003"/>
            <a:ext cx="2516298" cy="2691424"/>
            <a:chOff x="4625593" y="3115202"/>
            <a:chExt cx="2553659" cy="2793151"/>
          </a:xfrm>
        </p:grpSpPr>
        <p:pic>
          <p:nvPicPr>
            <p:cNvPr id="136" name="Google Shape;136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25593" y="3115202"/>
              <a:ext cx="2553659" cy="239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3"/>
            <p:cNvSpPr/>
            <p:nvPr/>
          </p:nvSpPr>
          <p:spPr>
            <a:xfrm>
              <a:off x="5182277" y="5600553"/>
              <a:ext cx="1938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Abatzoglou et al. 2021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4746555" y="3143000"/>
            <a:ext cx="3314545" cy="2691550"/>
            <a:chOff x="4635625" y="3113427"/>
            <a:chExt cx="3314545" cy="2691550"/>
          </a:xfrm>
        </p:grpSpPr>
        <p:grpSp>
          <p:nvGrpSpPr>
            <p:cNvPr id="139" name="Google Shape;139;p3"/>
            <p:cNvGrpSpPr/>
            <p:nvPr/>
          </p:nvGrpSpPr>
          <p:grpSpPr>
            <a:xfrm>
              <a:off x="4635625" y="3238714"/>
              <a:ext cx="3180207" cy="2566263"/>
              <a:chOff x="8516898" y="3967512"/>
              <a:chExt cx="3180207" cy="2566263"/>
            </a:xfrm>
          </p:grpSpPr>
          <p:pic>
            <p:nvPicPr>
              <p:cNvPr id="140" name="Google Shape;140;p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8516898" y="3967512"/>
                <a:ext cx="3180207" cy="20000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1" name="Google Shape;141;p3"/>
              <p:cNvSpPr/>
              <p:nvPr/>
            </p:nvSpPr>
            <p:spPr>
              <a:xfrm>
                <a:off x="9483593" y="6225975"/>
                <a:ext cx="15618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n-US" sz="12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Childs et al. 2022</a:t>
                </a:r>
                <a:endParaRPr sz="1200"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42" name="Google Shape;142;p3"/>
            <p:cNvSpPr/>
            <p:nvPr/>
          </p:nvSpPr>
          <p:spPr>
            <a:xfrm>
              <a:off x="6876770" y="3113427"/>
              <a:ext cx="10734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2006–2010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2016–2020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 txBox="1"/>
          <p:nvPr>
            <p:ph idx="1" type="body"/>
          </p:nvPr>
        </p:nvSpPr>
        <p:spPr>
          <a:xfrm>
            <a:off x="655608" y="1149790"/>
            <a:ext cx="10698192" cy="52781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Fire emissions are essential inputs for air quality models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hourly fire emissions (for aerosol species)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hourly fire intensity (FRP) for modeling plume injection height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sp>
        <p:nvSpPr>
          <p:cNvPr id="149" name="Google Shape;149;p4"/>
          <p:cNvSpPr txBox="1"/>
          <p:nvPr/>
        </p:nvSpPr>
        <p:spPr>
          <a:xfrm>
            <a:off x="655608" y="1"/>
            <a:ext cx="10698192" cy="1013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solidFill>
                  <a:schemeClr val="dk1"/>
                </a:solidFill>
              </a:rPr>
              <a:t>Fire Emissions for Air Quality Forecasting</a:t>
            </a:r>
            <a:endParaRPr/>
          </a:p>
        </p:txBody>
      </p:sp>
      <p:graphicFrame>
        <p:nvGraphicFramePr>
          <p:cNvPr id="150" name="Google Shape;150;p4"/>
          <p:cNvGraphicFramePr/>
          <p:nvPr/>
        </p:nvGraphicFramePr>
        <p:xfrm>
          <a:off x="959654" y="26613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{9CCA0ED9-2715-45FD-B4AA-285D2E37A9A9}</a:tableStyleId>
              </a:tblPr>
              <a:tblGrid>
                <a:gridCol w="1268025"/>
                <a:gridCol w="1349150"/>
                <a:gridCol w="1887100"/>
                <a:gridCol w="3064450"/>
                <a:gridCol w="2521400"/>
              </a:tblGrid>
              <a:tr h="361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Inventory</a:t>
                      </a:r>
                      <a:endParaRPr sz="16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Approach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Resolution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Parameters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Forecast Applications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49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GFED5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Conventional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0.25°  monthly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 u="none" cap="none" strike="noStrike"/>
                        <a:t>MODIS burned area and MODIS/VIIRS fire detections; modeled fuel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 anchor="ctr"/>
                </a:tc>
              </a:tr>
              <a:tr h="447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FINN2.5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Conventional</a:t>
                      </a:r>
                      <a:endParaRPr b="0"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fire point daily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 u="none" cap="none" strike="noStrike"/>
                        <a:t>MODIS/VIIRS fire detections; </a:t>
                      </a:r>
                      <a:r>
                        <a:rPr b="0" lang="en-US" sz="1200" u="none" cap="none" strike="noStrike"/>
                        <a:t>fuel</a:t>
                      </a:r>
                      <a:r>
                        <a:rPr lang="en-US" sz="1200" u="none" cap="none" strike="noStrike"/>
                        <a:t> compiled from published literature </a:t>
                      </a:r>
                      <a:endParaRPr sz="12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CMAQ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383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FLAMBE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Conventional</a:t>
                      </a:r>
                      <a:endParaRPr b="0"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fire point daily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 u="none" cap="none" strike="noStrike"/>
                        <a:t>MODIS &amp; GEO satellites fire detections </a:t>
                      </a:r>
                      <a:endParaRPr sz="12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NAAPS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33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GFAS1.4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FRP-based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0.1° daily/hourly</a:t>
                      </a:r>
                      <a:endParaRPr b="0"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 u="none" cap="none" strike="noStrike"/>
                        <a:t>MODIS FRP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ECMWF CAMS 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363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/>
                        <a:t>FEER1.0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FRP-based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0.1° daily</a:t>
                      </a:r>
                      <a:endParaRPr b="0"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 u="none" cap="none" strike="noStrike"/>
                        <a:t>MODIS FRP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 anchor="ctr"/>
                </a:tc>
              </a:tr>
              <a:tr h="335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/>
                        <a:t>QFED2.5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FRP-based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0.1° &amp; 0.25° daily</a:t>
                      </a:r>
                      <a:endParaRPr b="0"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 u="none" cap="none" strike="noStrike"/>
                        <a:t>MODIS FRP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NASA GEOS-5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371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/>
                        <a:t>GBBEPx4/5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/>
                        <a:t>FRP-based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b="0" lang="en-US" sz="1200" u="none" cap="none" strike="noStrike"/>
                        <a:t>0.1° &amp; 0.25° &amp; FV3 </a:t>
                      </a:r>
                      <a:r>
                        <a:rPr b="0" lang="en-US" sz="1400" u="none" cap="none" strike="noStrike"/>
                        <a:t>daily</a:t>
                      </a:r>
                      <a:endParaRPr b="0" sz="12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 u="none" cap="none" strike="noStrike"/>
                        <a:t>VIIRS FRP</a:t>
                      </a:r>
                      <a:endParaRPr sz="12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NWS global aerosol models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503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0000"/>
                          </a:solidFill>
                        </a:rPr>
                        <a:t>RAVE1.2/2.0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4F14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FF0000"/>
                          </a:solidFill>
                        </a:rPr>
                        <a:t>FRP-based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F4F14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FF0000"/>
                          </a:solidFill>
                        </a:rPr>
                        <a:t>3km &amp; 13km, hourly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 u="none" cap="none" strike="noStrike">
                          <a:solidFill>
                            <a:srgbClr val="FF0000"/>
                          </a:solidFill>
                        </a:rPr>
                        <a:t>ABI and VIIRS FRP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FF0000"/>
                          </a:solidFill>
                        </a:rPr>
                        <a:t>NOAA EMC AQM/CMAQ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FF0000"/>
                          </a:solidFill>
                        </a:rPr>
                        <a:t>NOAA RRFS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151" name="Google Shape;151;p4"/>
          <p:cNvSpPr/>
          <p:nvPr/>
        </p:nvSpPr>
        <p:spPr>
          <a:xfrm>
            <a:off x="3503700" y="2589301"/>
            <a:ext cx="2019000" cy="4000200"/>
          </a:xfrm>
          <a:prstGeom prst="rect">
            <a:avLst/>
          </a:prstGeom>
          <a:noFill/>
          <a:ln cap="flat" cmpd="sng" w="28575">
            <a:solidFill>
              <a:srgbClr val="D86CC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 txBox="1"/>
          <p:nvPr>
            <p:ph idx="1" type="body"/>
          </p:nvPr>
        </p:nvSpPr>
        <p:spPr>
          <a:xfrm>
            <a:off x="655608" y="1158844"/>
            <a:ext cx="10698192" cy="5269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Data gap - lack of hourly fire emissions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Two common strategies </a:t>
            </a:r>
            <a:endParaRPr/>
          </a:p>
          <a:p>
            <a:pPr indent="-355600" lvl="2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persistent emissions </a:t>
            </a:r>
            <a:endParaRPr sz="2200"/>
          </a:p>
          <a:p>
            <a:pPr indent="-355600" lvl="2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redistribute daily emissions using a shape-fixed climatology</a:t>
            </a:r>
            <a:endParaRPr sz="2200"/>
          </a:p>
          <a:p>
            <a:pPr indent="-1143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Challenges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Misrepresent diurnal patterns of fire emissions.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Result in underprediction or overprediction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655608" y="1"/>
            <a:ext cx="10698192" cy="1013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solidFill>
                  <a:schemeClr val="dk1"/>
                </a:solidFill>
              </a:rPr>
              <a:t>Fire Emissions for Air Quality Forecasting</a:t>
            </a:r>
            <a:endParaRPr/>
          </a:p>
        </p:txBody>
      </p:sp>
      <p:grpSp>
        <p:nvGrpSpPr>
          <p:cNvPr id="158" name="Google Shape;158;p5"/>
          <p:cNvGrpSpPr/>
          <p:nvPr/>
        </p:nvGrpSpPr>
        <p:grpSpPr>
          <a:xfrm>
            <a:off x="6762939" y="2755875"/>
            <a:ext cx="5169576" cy="3935500"/>
            <a:chOff x="6934955" y="2737768"/>
            <a:chExt cx="5169576" cy="3935500"/>
          </a:xfrm>
        </p:grpSpPr>
        <p:pic>
          <p:nvPicPr>
            <p:cNvPr id="159" name="Google Shape;159;p5"/>
            <p:cNvPicPr preferRelativeResize="0"/>
            <p:nvPr/>
          </p:nvPicPr>
          <p:blipFill rotWithShape="1">
            <a:blip r:embed="rId3">
              <a:alphaModFix/>
            </a:blip>
            <a:srcRect b="32268" l="0" r="0" t="0"/>
            <a:stretch/>
          </p:blipFill>
          <p:spPr>
            <a:xfrm>
              <a:off x="6934955" y="3107101"/>
              <a:ext cx="5169576" cy="3196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5"/>
            <p:cNvSpPr/>
            <p:nvPr/>
          </p:nvSpPr>
          <p:spPr>
            <a:xfrm>
              <a:off x="8958190" y="6334868"/>
              <a:ext cx="14226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3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Ye et al. 2021</a:t>
              </a:r>
              <a:endParaRPr i="1" sz="11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8283866" y="2737768"/>
              <a:ext cx="2645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Williams Flat Fire 2019</a:t>
              </a:r>
              <a:endParaRPr/>
            </a:p>
          </p:txBody>
        </p:sp>
        <p:cxnSp>
          <p:nvCxnSpPr>
            <p:cNvPr id="162" name="Google Shape;162;p5"/>
            <p:cNvCxnSpPr/>
            <p:nvPr/>
          </p:nvCxnSpPr>
          <p:spPr>
            <a:xfrm>
              <a:off x="8083777" y="3152138"/>
              <a:ext cx="0" cy="223867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63" name="Google Shape;163;p5"/>
            <p:cNvCxnSpPr/>
            <p:nvPr/>
          </p:nvCxnSpPr>
          <p:spPr>
            <a:xfrm>
              <a:off x="9132105" y="3214369"/>
              <a:ext cx="0" cy="223867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64" name="Google Shape;164;p5"/>
            <p:cNvCxnSpPr/>
            <p:nvPr/>
          </p:nvCxnSpPr>
          <p:spPr>
            <a:xfrm>
              <a:off x="10342068" y="3447472"/>
              <a:ext cx="0" cy="223867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8083777" y="4481729"/>
              <a:ext cx="0" cy="223867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66" name="Google Shape;166;p5"/>
            <p:cNvCxnSpPr/>
            <p:nvPr/>
          </p:nvCxnSpPr>
          <p:spPr>
            <a:xfrm>
              <a:off x="9159813" y="4593662"/>
              <a:ext cx="0" cy="223867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67" name="Google Shape;167;p5"/>
            <p:cNvCxnSpPr/>
            <p:nvPr/>
          </p:nvCxnSpPr>
          <p:spPr>
            <a:xfrm>
              <a:off x="10280042" y="4575190"/>
              <a:ext cx="0" cy="223867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68" name="Google Shape;168;p5"/>
            <p:cNvCxnSpPr/>
            <p:nvPr/>
          </p:nvCxnSpPr>
          <p:spPr>
            <a:xfrm rot="10800000">
              <a:off x="11233377" y="4257848"/>
              <a:ext cx="0" cy="223881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/>
        </p:nvSpPr>
        <p:spPr>
          <a:xfrm>
            <a:off x="612350" y="0"/>
            <a:ext cx="114333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3600">
                <a:solidFill>
                  <a:schemeClr val="dk1"/>
                </a:solidFill>
              </a:rPr>
              <a:t>ABI and VIIRS Sensors Provide New Opportunities</a:t>
            </a:r>
            <a:endParaRPr sz="3600"/>
          </a:p>
        </p:txBody>
      </p:sp>
      <p:graphicFrame>
        <p:nvGraphicFramePr>
          <p:cNvPr id="174" name="Google Shape;174;p6"/>
          <p:cNvGraphicFramePr/>
          <p:nvPr/>
        </p:nvGraphicFramePr>
        <p:xfrm>
          <a:off x="655608" y="123127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{9CCA0ED9-2715-45FD-B4AA-285D2E37A9A9}</a:tableStyleId>
              </a:tblPr>
              <a:tblGrid>
                <a:gridCol w="1785700"/>
                <a:gridCol w="2755375"/>
                <a:gridCol w="2960475"/>
                <a:gridCol w="3132500"/>
              </a:tblGrid>
              <a:tr h="499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Sensor</a:t>
                      </a:r>
                      <a:endParaRPr sz="20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Footprint Size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Frequency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/>
                        <a:t>Detection Capability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677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ABI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0" lang="en-US" sz="1800" u="none" cap="none" strike="noStrike"/>
                        <a:t>2 km (nadir)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lang="en-US" sz="1800" u="none" cap="none" strike="noStrike"/>
                        <a:t>CONUS: 5 min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lang="en-US" sz="1800" u="none" cap="none" strike="noStrike"/>
                        <a:t>Full-disk: 10 min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detect fires ≥ 34 MW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535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800" u="none" cap="none" strike="noStrike"/>
                        <a:t>VIIRS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0" lang="en-US" sz="1800" u="none" cap="none" strike="noStrike"/>
                        <a:t>0.375 km</a:t>
                      </a:r>
                      <a:endParaRPr b="0" sz="18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lang="en-US" sz="1800" u="none" cap="none" strike="noStrike"/>
                        <a:t>twice daily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detect fires ≥ 1 MW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175" name="Google Shape;17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21" y="3653811"/>
            <a:ext cx="3599521" cy="254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4550" y="3593028"/>
            <a:ext cx="6519250" cy="242331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"/>
          <p:cNvSpPr/>
          <p:nvPr/>
        </p:nvSpPr>
        <p:spPr>
          <a:xfrm>
            <a:off x="850635" y="3330646"/>
            <a:ext cx="3608574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GOES-16 ABI, Southeast US, 11/28/2017</a:t>
            </a:r>
            <a:endParaRPr/>
          </a:p>
        </p:txBody>
      </p:sp>
      <p:sp>
        <p:nvSpPr>
          <p:cNvPr id="178" name="Google Shape;178;p6"/>
          <p:cNvSpPr/>
          <p:nvPr/>
        </p:nvSpPr>
        <p:spPr>
          <a:xfrm>
            <a:off x="9952850" y="5964600"/>
            <a:ext cx="14010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 et al. 2020</a:t>
            </a:r>
            <a:endParaRPr i="1"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5205744" y="3330646"/>
            <a:ext cx="6319319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Prescribed burn permits and satellite detections during Jan - Apr 2018 in Florida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/>
          <p:nvPr/>
        </p:nvSpPr>
        <p:spPr>
          <a:xfrm>
            <a:off x="655608" y="1"/>
            <a:ext cx="10698192" cy="1013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solidFill>
                  <a:schemeClr val="dk1"/>
                </a:solidFill>
              </a:rPr>
              <a:t>RAVE Algorithm</a:t>
            </a:r>
            <a:endParaRPr sz="4000"/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1920" y="1537706"/>
            <a:ext cx="8262537" cy="47239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7"/>
          <p:cNvGrpSpPr/>
          <p:nvPr/>
        </p:nvGrpSpPr>
        <p:grpSpPr>
          <a:xfrm>
            <a:off x="543199" y="1409291"/>
            <a:ext cx="4136100" cy="2842030"/>
            <a:chOff x="398344" y="1155754"/>
            <a:chExt cx="4136100" cy="2432888"/>
          </a:xfrm>
        </p:grpSpPr>
        <p:grpSp>
          <p:nvGrpSpPr>
            <p:cNvPr id="187" name="Google Shape;187;p7"/>
            <p:cNvGrpSpPr/>
            <p:nvPr/>
          </p:nvGrpSpPr>
          <p:grpSpPr>
            <a:xfrm>
              <a:off x="398344" y="1759760"/>
              <a:ext cx="4136100" cy="1828882"/>
              <a:chOff x="307809" y="1795974"/>
              <a:chExt cx="4136100" cy="1828882"/>
            </a:xfrm>
          </p:grpSpPr>
          <p:sp>
            <p:nvSpPr>
              <p:cNvPr id="188" name="Google Shape;188;p7"/>
              <p:cNvSpPr txBox="1"/>
              <p:nvPr/>
            </p:nvSpPr>
            <p:spPr>
              <a:xfrm>
                <a:off x="307809" y="1795974"/>
                <a:ext cx="2472900" cy="3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① Grid FRP at 3km</a:t>
                </a:r>
                <a:endParaRPr/>
              </a:p>
            </p:txBody>
          </p:sp>
          <p:sp>
            <p:nvSpPr>
              <p:cNvPr id="189" name="Google Shape;189;p7"/>
              <p:cNvSpPr txBox="1"/>
              <p:nvPr/>
            </p:nvSpPr>
            <p:spPr>
              <a:xfrm>
                <a:off x="307810" y="2299633"/>
                <a:ext cx="3414300" cy="3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② Fusing ABI &amp; VIIRS FRP</a:t>
                </a:r>
                <a:endParaRPr/>
              </a:p>
            </p:txBody>
          </p:sp>
          <p:sp>
            <p:nvSpPr>
              <p:cNvPr id="190" name="Google Shape;190;p7"/>
              <p:cNvSpPr txBox="1"/>
              <p:nvPr/>
            </p:nvSpPr>
            <p:spPr>
              <a:xfrm>
                <a:off x="307810" y="2799034"/>
                <a:ext cx="4136100" cy="3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③ Reconstruct FRP diurnal cycles</a:t>
                </a:r>
                <a:endParaRPr/>
              </a:p>
            </p:txBody>
          </p:sp>
          <p:sp>
            <p:nvSpPr>
              <p:cNvPr id="191" name="Google Shape;191;p7"/>
              <p:cNvSpPr txBox="1"/>
              <p:nvPr/>
            </p:nvSpPr>
            <p:spPr>
              <a:xfrm>
                <a:off x="307809" y="3282256"/>
                <a:ext cx="3734100" cy="34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④ Estimate hourly emissions</a:t>
                </a:r>
                <a:endParaRPr/>
              </a:p>
            </p:txBody>
          </p:sp>
        </p:grpSp>
        <p:sp>
          <p:nvSpPr>
            <p:cNvPr id="192" name="Google Shape;192;p7"/>
            <p:cNvSpPr/>
            <p:nvPr/>
          </p:nvSpPr>
          <p:spPr>
            <a:xfrm>
              <a:off x="490645" y="1155754"/>
              <a:ext cx="31848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Processing steps</a:t>
              </a:r>
              <a:endParaRPr sz="2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93" name="Google Shape;193;p7"/>
          <p:cNvCxnSpPr>
            <a:stCxn id="188" idx="1"/>
            <a:endCxn id="189" idx="1"/>
          </p:cNvCxnSpPr>
          <p:nvPr/>
        </p:nvCxnSpPr>
        <p:spPr>
          <a:xfrm>
            <a:off x="543199" y="2314982"/>
            <a:ext cx="600" cy="588300"/>
          </a:xfrm>
          <a:prstGeom prst="curvedConnector3">
            <a:avLst>
              <a:gd fmla="val -39687500" name="adj1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4" name="Google Shape;194;p7"/>
          <p:cNvCxnSpPr>
            <a:stCxn id="189" idx="1"/>
            <a:endCxn id="190" idx="1"/>
          </p:cNvCxnSpPr>
          <p:nvPr/>
        </p:nvCxnSpPr>
        <p:spPr>
          <a:xfrm>
            <a:off x="543200" y="2903342"/>
            <a:ext cx="600" cy="583500"/>
          </a:xfrm>
          <a:prstGeom prst="curvedConnector3">
            <a:avLst>
              <a:gd fmla="val -39687587" name="adj1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5" name="Google Shape;195;p7"/>
          <p:cNvCxnSpPr>
            <a:stCxn id="190" idx="1"/>
            <a:endCxn id="191" idx="1"/>
          </p:cNvCxnSpPr>
          <p:nvPr/>
        </p:nvCxnSpPr>
        <p:spPr>
          <a:xfrm>
            <a:off x="543200" y="3486727"/>
            <a:ext cx="600" cy="564600"/>
          </a:xfrm>
          <a:prstGeom prst="curvedConnector3">
            <a:avLst>
              <a:gd fmla="val -39687539" name="adj1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>
            <p:ph idx="1" type="body"/>
          </p:nvPr>
        </p:nvSpPr>
        <p:spPr>
          <a:xfrm>
            <a:off x="655607" y="1197621"/>
            <a:ext cx="11409617" cy="342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Hourly estimates</a:t>
            </a:r>
            <a:endParaRPr/>
          </a:p>
          <a:p>
            <a:pPr indent="-228600" lvl="1" marL="685800" rtl="0" algn="l">
              <a:lnSpc>
                <a:spcPct val="4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o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Emission mass for 11 chemical species</a:t>
            </a:r>
            <a:r>
              <a:rPr lang="en-US" sz="17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(CO2, CO, PM2.5, BC, OC, NOx, CH4, NH3, SO2, TPM, and VOCs)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4950" lvl="1" marL="685800" rtl="0" algn="l">
              <a:lnSpc>
                <a:spcPct val="4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o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Scaled emission mass for aerosol species 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4950" lvl="1" marL="685800" rtl="0" algn="l">
              <a:lnSpc>
                <a:spcPct val="4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o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FRP (Mean &amp; SD) and FRE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4950" lvl="1" marL="685800" rtl="0" algn="l">
              <a:lnSpc>
                <a:spcPct val="4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o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FRP prediction flag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4950" lvl="1" marL="685800" rtl="0" algn="l">
              <a:lnSpc>
                <a:spcPct val="4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o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Cloud fraction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4950" lvl="1" marL="685800" rtl="0" algn="l">
              <a:lnSpc>
                <a:spcPct val="4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Char char="o"/>
            </a:pPr>
            <a:r>
              <a:rPr lang="en-US" sz="2100">
                <a:latin typeface="Times New Roman"/>
                <a:ea typeface="Times New Roman"/>
                <a:cs typeface="Times New Roman"/>
                <a:sym typeface="Times New Roman"/>
              </a:rPr>
              <a:t>QA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8"/>
          <p:cNvSpPr txBox="1"/>
          <p:nvPr/>
        </p:nvSpPr>
        <p:spPr>
          <a:xfrm>
            <a:off x="860079" y="1"/>
            <a:ext cx="10619716" cy="1013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solidFill>
                  <a:schemeClr val="dk1"/>
                </a:solidFill>
              </a:rPr>
              <a:t>RAVE Product (3km &amp; 13km)</a:t>
            </a:r>
            <a:endParaRPr sz="4000"/>
          </a:p>
        </p:txBody>
      </p:sp>
      <p:pic>
        <p:nvPicPr>
          <p:cNvPr id="202" name="Google Shape;20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4321" y="2490921"/>
            <a:ext cx="5880050" cy="4041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the north america&#10;&#10;Description automatically generated" id="203" name="Google Shape;20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607" y="4249457"/>
            <a:ext cx="5207672" cy="2283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/>
          <p:nvPr>
            <p:ph type="title"/>
          </p:nvPr>
        </p:nvSpPr>
        <p:spPr>
          <a:xfrm>
            <a:off x="838200" y="1"/>
            <a:ext cx="10515600" cy="979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b="1" lang="en-US" sz="4000">
                <a:latin typeface="Arial"/>
                <a:ea typeface="Arial"/>
                <a:cs typeface="Arial"/>
                <a:sym typeface="Arial"/>
              </a:rPr>
              <a:t>Upgrade from V1 to V2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9"/>
          <p:cNvSpPr txBox="1"/>
          <p:nvPr>
            <p:ph idx="1" type="body"/>
          </p:nvPr>
        </p:nvSpPr>
        <p:spPr>
          <a:xfrm>
            <a:off x="838200" y="1213175"/>
            <a:ext cx="10942500" cy="49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Updates in V2</a:t>
            </a:r>
            <a:endParaRPr/>
          </a:p>
          <a:p>
            <a:pPr indent="-222250" lvl="0" marL="2286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•"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Use NOAA’s new VIIRS active fire products – NOAA-20 and NOAA-21 EFIRE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2250" lvl="0" marL="2286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•"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Correct terrain-caused parallax errors in the ABI fire pixel locations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225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•"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Update the FRP </a:t>
            </a: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time series</a:t>
            </a: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 fitting algorithm to avoid negative predictions and overpredictions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2024-09-08T16:35:06Z</dcterms:created>
  <dc:creator>Li, Fangjun</dc:creator>
</cp:coreProperties>
</file>