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6858000" cx="9144000"/>
  <p:notesSz cx="7010400" cy="9296400"/>
  <p:embeddedFontLst>
    <p:embeddedFont>
      <p:font typeface="Century Schoolbook"/>
      <p:regular r:id="rId14"/>
      <p:bold r:id="rId15"/>
      <p:italic r:id="rId16"/>
      <p:boldItalic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18" roundtripDataSignature="AMtx7mh9s6SpN3iZsCIqwpdL/gu4mHF+F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CenturySchoolbook-bold.fntdata"/><Relationship Id="rId14" Type="http://schemas.openxmlformats.org/officeDocument/2006/relationships/font" Target="fonts/CenturySchoolbook-regular.fntdata"/><Relationship Id="rId17" Type="http://schemas.openxmlformats.org/officeDocument/2006/relationships/font" Target="fonts/CenturySchoolbook-boldItalic.fntdata"/><Relationship Id="rId16" Type="http://schemas.openxmlformats.org/officeDocument/2006/relationships/font" Target="fonts/CenturySchoolbook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customschemas.google.com/relationships/presentationmetadata" Target="meta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2" name="Google Shape;112;p1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6" name="Google Shape;126;p4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2" name="Google Shape;132;p2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9" name="Google Shape;149;p3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6448be1fc1_0_0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" name="Google Shape;155;g16448be1fc1_0_0:notes"/>
          <p:cNvSpPr txBox="1"/>
          <p:nvPr>
            <p:ph idx="1" type="body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1" name="Google Shape;161;p5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9a81199a46_0_0:notes"/>
          <p:cNvSpPr txBox="1"/>
          <p:nvPr>
            <p:ph idx="1" type="body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6" name="Google Shape;166;g9a81199a46_0_0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6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3" name="Google Shape;173;p6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lip Art and Text" type="clipArtAndTx">
  <p:cSld name="CLIPART_AND_TEX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 txBox="1"/>
          <p:nvPr>
            <p:ph type="title"/>
          </p:nvPr>
        </p:nvSpPr>
        <p:spPr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8"/>
          <p:cNvSpPr/>
          <p:nvPr>
            <p:ph idx="2" type="clipArt"/>
          </p:nvPr>
        </p:nvSpPr>
        <p:spPr>
          <a:xfrm>
            <a:off x="457200" y="1981200"/>
            <a:ext cx="4038600" cy="3886200"/>
          </a:xfrm>
          <a:prstGeom prst="rect">
            <a:avLst/>
          </a:prstGeom>
          <a:noFill/>
          <a:ln>
            <a:noFill/>
          </a:ln>
        </p:spPr>
      </p:sp>
      <p:sp>
        <p:nvSpPr>
          <p:cNvPr id="18" name="Google Shape;18;p8"/>
          <p:cNvSpPr txBox="1"/>
          <p:nvPr>
            <p:ph idx="1" type="body"/>
          </p:nvPr>
        </p:nvSpPr>
        <p:spPr>
          <a:xfrm>
            <a:off x="4648200" y="1981200"/>
            <a:ext cx="4038600" cy="38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719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1pPr>
            <a:lvl2pPr indent="-37719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2pPr>
            <a:lvl3pPr indent="-377189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3pPr>
            <a:lvl4pPr indent="-377189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4pPr>
            <a:lvl5pPr indent="-377189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5pPr>
            <a:lvl6pPr indent="-377189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6pPr>
            <a:lvl7pPr indent="-377189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7pPr>
            <a:lvl8pPr indent="-37719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8pPr>
            <a:lvl9pPr indent="-377190" lvl="8" marL="4114800" algn="l">
              <a:lnSpc>
                <a:spcPct val="100000"/>
              </a:lnSpc>
              <a:spcBef>
                <a:spcPts val="360"/>
              </a:spcBef>
              <a:spcAft>
                <a:spcPts val="300"/>
              </a:spcAft>
              <a:buSzPts val="2340"/>
              <a:buChar char="*"/>
              <a:defRPr/>
            </a:lvl9pPr>
          </a:lstStyle>
          <a:p/>
        </p:txBody>
      </p:sp>
      <p:sp>
        <p:nvSpPr>
          <p:cNvPr id="19" name="Google Shape;19;p8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8"/>
          <p:cNvSpPr txBox="1"/>
          <p:nvPr>
            <p:ph idx="12" type="sldNum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" name="Google Shape;21;p8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type="title"/>
          </p:nvPr>
        </p:nvSpPr>
        <p:spPr>
          <a:xfrm>
            <a:off x="839095" y="2209800"/>
            <a:ext cx="3636085" cy="125849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84"/>
              <a:buChar char="*"/>
              <a:defRPr b="1" sz="28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7"/>
          <p:cNvSpPr txBox="1"/>
          <p:nvPr>
            <p:ph idx="1" type="body"/>
          </p:nvPr>
        </p:nvSpPr>
        <p:spPr>
          <a:xfrm>
            <a:off x="4593515" y="731520"/>
            <a:ext cx="4017085" cy="48947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10210" lvl="0" marL="45720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860"/>
              <a:buChar char="*"/>
              <a:defRPr sz="2200"/>
            </a:lvl1pPr>
            <a:lvl2pPr indent="-3937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600"/>
              <a:buChar char="*"/>
              <a:defRPr sz="2000"/>
            </a:lvl2pPr>
            <a:lvl3pPr indent="-377189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 sz="1800"/>
            </a:lvl3pPr>
            <a:lvl4pPr indent="-36068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4pPr>
            <a:lvl5pPr indent="-34417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20"/>
              <a:buChar char="*"/>
              <a:defRPr sz="1400"/>
            </a:lvl5pPr>
            <a:lvl6pPr indent="-3937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600"/>
              <a:buChar char="*"/>
              <a:defRPr sz="2000"/>
            </a:lvl6pPr>
            <a:lvl7pPr indent="-3937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600"/>
              <a:buChar char="*"/>
              <a:defRPr sz="2000"/>
            </a:lvl7pPr>
            <a:lvl8pPr indent="-3937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600"/>
              <a:buChar char="*"/>
              <a:defRPr sz="2000"/>
            </a:lvl8pPr>
            <a:lvl9pPr indent="-393700" lvl="8" marL="4114800" algn="l">
              <a:lnSpc>
                <a:spcPct val="100000"/>
              </a:lnSpc>
              <a:spcBef>
                <a:spcPts val="400"/>
              </a:spcBef>
              <a:spcAft>
                <a:spcPts val="300"/>
              </a:spcAft>
              <a:buSzPts val="2600"/>
              <a:buChar char="*"/>
              <a:defRPr sz="2000"/>
            </a:lvl9pPr>
          </a:lstStyle>
          <a:p/>
        </p:txBody>
      </p:sp>
      <p:sp>
        <p:nvSpPr>
          <p:cNvPr id="83" name="Google Shape;83;p17"/>
          <p:cNvSpPr txBox="1"/>
          <p:nvPr>
            <p:ph idx="2" type="body"/>
          </p:nvPr>
        </p:nvSpPr>
        <p:spPr>
          <a:xfrm>
            <a:off x="1075765" y="3497802"/>
            <a:ext cx="3388660" cy="21395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82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6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3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ts val="1170"/>
              <a:buNone/>
              <a:defRPr sz="900"/>
            </a:lvl9pPr>
          </a:lstStyle>
          <a:p/>
        </p:txBody>
      </p:sp>
      <p:sp>
        <p:nvSpPr>
          <p:cNvPr id="84" name="Google Shape;84;p17"/>
          <p:cNvSpPr txBox="1"/>
          <p:nvPr>
            <p:ph idx="10" type="dt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7"/>
          <p:cNvSpPr txBox="1"/>
          <p:nvPr>
            <p:ph idx="11" type="ftr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7"/>
          <p:cNvSpPr txBox="1"/>
          <p:nvPr>
            <p:ph idx="12" type="sldNum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 type="picTx">
  <p:cSld name="PICTURE_WITH_CAPTION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rgbClr val="FFFFFF">
                  <a:alpha val="89803"/>
                </a:srgbClr>
              </a:gs>
              <a:gs pos="37000">
                <a:srgbClr val="FFFFFF">
                  <a:alpha val="74901"/>
                </a:srgbClr>
              </a:gs>
              <a:gs pos="100000">
                <a:srgbClr val="B4DCFA">
                  <a:alpha val="8000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>
            <a:gsLst>
              <a:gs pos="0">
                <a:srgbClr val="FFFFFF">
                  <a:alpha val="87843"/>
                </a:srgbClr>
              </a:gs>
              <a:gs pos="48000">
                <a:srgbClr val="FFFFFF">
                  <a:alpha val="60784"/>
                </a:srgbClr>
              </a:gs>
              <a:gs pos="100000">
                <a:srgbClr val="B4DCFA">
                  <a:alpha val="8000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9000">
                <a:srgbClr val="FFFFFF">
                  <a:alpha val="27843"/>
                </a:srgbClr>
              </a:gs>
              <a:gs pos="45000">
                <a:srgbClr val="B4DCFA">
                  <a:alpha val="40000"/>
                </a:srgbClr>
              </a:gs>
              <a:gs pos="55000">
                <a:srgbClr val="FFFFFF">
                  <a:alpha val="23921"/>
                </a:srgbClr>
              </a:gs>
              <a:gs pos="65000">
                <a:srgbClr val="B4DCFA">
                  <a:alpha val="6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8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8"/>
          <p:cNvSpPr/>
          <p:nvPr>
            <p:ph idx="2" type="pic"/>
          </p:nvPr>
        </p:nvSpPr>
        <p:spPr>
          <a:xfrm>
            <a:off x="4475175" y="1143000"/>
            <a:ext cx="4114800" cy="3127806"/>
          </a:xfrm>
          <a:prstGeom prst="roundRect">
            <a:avLst>
              <a:gd fmla="val 4230" name="adj"/>
            </a:avLst>
          </a:prstGeom>
          <a:solidFill>
            <a:srgbClr val="8BC9F7"/>
          </a:solidFill>
          <a:ln>
            <a:noFill/>
          </a:ln>
          <a:effectLst>
            <a:reflection blurRad="0" dir="0" dist="0" endA="300" endPos="28000" kx="0" rotWithShape="0" algn="bl" stA="23000" stPos="0" sy="-100000" ky="0"/>
          </a:effectLst>
        </p:spPr>
      </p:sp>
      <p:sp>
        <p:nvSpPr>
          <p:cNvPr id="93" name="Google Shape;93;p18"/>
          <p:cNvSpPr txBox="1"/>
          <p:nvPr>
            <p:ph idx="1" type="body"/>
          </p:nvPr>
        </p:nvSpPr>
        <p:spPr>
          <a:xfrm>
            <a:off x="877887" y="1010486"/>
            <a:ext cx="3694114" cy="21630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360680" lvl="0" marL="457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Font typeface="Georgia"/>
              <a:buChar char="*"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6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3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ts val="1170"/>
              <a:buNone/>
              <a:defRPr sz="900"/>
            </a:lvl9pPr>
          </a:lstStyle>
          <a:p/>
        </p:txBody>
      </p:sp>
      <p:sp>
        <p:nvSpPr>
          <p:cNvPr id="94" name="Google Shape;94;p18"/>
          <p:cNvSpPr txBox="1"/>
          <p:nvPr>
            <p:ph type="title"/>
          </p:nvPr>
        </p:nvSpPr>
        <p:spPr>
          <a:xfrm>
            <a:off x="727268" y="4464421"/>
            <a:ext cx="6383538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88"/>
              <a:buChar char="*"/>
              <a:defRPr b="1" sz="46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8"/>
          <p:cNvSpPr txBox="1"/>
          <p:nvPr>
            <p:ph idx="10" type="dt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8"/>
          <p:cNvSpPr txBox="1"/>
          <p:nvPr>
            <p:ph idx="11" type="ftr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8"/>
          <p:cNvSpPr txBox="1"/>
          <p:nvPr>
            <p:ph idx="12" type="sldNum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/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9"/>
          <p:cNvSpPr txBox="1"/>
          <p:nvPr>
            <p:ph idx="1" type="body"/>
          </p:nvPr>
        </p:nvSpPr>
        <p:spPr>
          <a:xfrm rot="5400000">
            <a:off x="3368040" y="-731521"/>
            <a:ext cx="3474720" cy="64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719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1pPr>
            <a:lvl2pPr indent="-37719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2pPr>
            <a:lvl3pPr indent="-377189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3pPr>
            <a:lvl4pPr indent="-377189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4pPr>
            <a:lvl5pPr indent="-377189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5pPr>
            <a:lvl6pPr indent="-377189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6pPr>
            <a:lvl7pPr indent="-377189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7pPr>
            <a:lvl8pPr indent="-37719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8pPr>
            <a:lvl9pPr indent="-377190" lvl="8" marL="4114800" algn="l">
              <a:lnSpc>
                <a:spcPct val="100000"/>
              </a:lnSpc>
              <a:spcBef>
                <a:spcPts val="360"/>
              </a:spcBef>
              <a:spcAft>
                <a:spcPts val="300"/>
              </a:spcAft>
              <a:buSzPts val="2340"/>
              <a:buChar char="*"/>
              <a:defRPr/>
            </a:lvl9pPr>
          </a:lstStyle>
          <a:p/>
        </p:txBody>
      </p:sp>
      <p:sp>
        <p:nvSpPr>
          <p:cNvPr id="101" name="Google Shape;101;p19"/>
          <p:cNvSpPr txBox="1"/>
          <p:nvPr>
            <p:ph idx="10" type="dt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9"/>
          <p:cNvSpPr txBox="1"/>
          <p:nvPr>
            <p:ph idx="11" type="ftr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19"/>
          <p:cNvSpPr txBox="1"/>
          <p:nvPr>
            <p:ph idx="12" type="sldNum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/>
          <p:nvPr>
            <p:ph type="title"/>
          </p:nvPr>
        </p:nvSpPr>
        <p:spPr>
          <a:xfrm rot="5400000">
            <a:off x="-436711" y="1966986"/>
            <a:ext cx="5238339" cy="20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88"/>
              <a:buChar char="*"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20"/>
          <p:cNvSpPr txBox="1"/>
          <p:nvPr>
            <p:ph idx="1" type="body"/>
          </p:nvPr>
        </p:nvSpPr>
        <p:spPr>
          <a:xfrm rot="5400000">
            <a:off x="3291392" y="764240"/>
            <a:ext cx="4894729" cy="4829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719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1pPr>
            <a:lvl2pPr indent="-37719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2pPr>
            <a:lvl3pPr indent="-377189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3pPr>
            <a:lvl4pPr indent="-377189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4pPr>
            <a:lvl5pPr indent="-377189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5pPr>
            <a:lvl6pPr indent="-377189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6pPr>
            <a:lvl7pPr indent="-377189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7pPr>
            <a:lvl8pPr indent="-37719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8pPr>
            <a:lvl9pPr indent="-377190" lvl="8" marL="4114800" algn="l">
              <a:lnSpc>
                <a:spcPct val="100000"/>
              </a:lnSpc>
              <a:spcBef>
                <a:spcPts val="360"/>
              </a:spcBef>
              <a:spcAft>
                <a:spcPts val="300"/>
              </a:spcAft>
              <a:buSzPts val="2340"/>
              <a:buChar char="*"/>
              <a:defRPr/>
            </a:lvl9pPr>
          </a:lstStyle>
          <a:p/>
        </p:txBody>
      </p:sp>
      <p:sp>
        <p:nvSpPr>
          <p:cNvPr id="107" name="Google Shape;107;p20"/>
          <p:cNvSpPr txBox="1"/>
          <p:nvPr>
            <p:ph idx="10" type="dt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20"/>
          <p:cNvSpPr txBox="1"/>
          <p:nvPr>
            <p:ph idx="11" type="ftr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20"/>
          <p:cNvSpPr txBox="1"/>
          <p:nvPr>
            <p:ph idx="12" type="sldNum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hart and Text" type="chartAndTx">
  <p:cSld name="CHART_AND_TEX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9"/>
          <p:cNvSpPr txBox="1"/>
          <p:nvPr>
            <p:ph type="title"/>
          </p:nvPr>
        </p:nvSpPr>
        <p:spPr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9"/>
          <p:cNvSpPr/>
          <p:nvPr>
            <p:ph idx="2" type="chart"/>
          </p:nvPr>
        </p:nvSpPr>
        <p:spPr>
          <a:xfrm>
            <a:off x="457200" y="1981200"/>
            <a:ext cx="4038600" cy="38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C3260C"/>
              </a:buClr>
              <a:buSzPts val="2860"/>
              <a:buFont typeface="Georgia"/>
              <a:buChar char="*"/>
              <a:defRPr b="0" i="0" sz="2200" u="none" cap="none" strike="noStrike">
                <a:solidFill>
                  <a:srgbClr val="404040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C3260C"/>
              </a:buClr>
              <a:buSzPts val="2600"/>
              <a:buFont typeface="Georgia"/>
              <a:buChar char="*"/>
              <a:defRPr b="0" i="0" sz="2000" u="none" cap="none" strike="noStrike">
                <a:solidFill>
                  <a:srgbClr val="404040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lvl="2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3260C"/>
              </a:buClr>
              <a:buSzPts val="2340"/>
              <a:buFont typeface="Georgia"/>
              <a:buChar char="*"/>
              <a:defRPr b="0" i="0" sz="1800" u="none" cap="none" strike="noStrike">
                <a:solidFill>
                  <a:srgbClr val="404040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lvl="3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C3260C"/>
              </a:buClr>
              <a:buSzPts val="2080"/>
              <a:buFont typeface="Georgia"/>
              <a:buChar char="*"/>
              <a:defRPr b="0" i="0" sz="1600" u="none" cap="none" strike="noStrike">
                <a:solidFill>
                  <a:srgbClr val="404040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lvl="4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3260C"/>
              </a:buClr>
              <a:buSzPts val="1820"/>
              <a:buFont typeface="Georgia"/>
              <a:buChar char="*"/>
              <a:defRPr b="0" i="0" sz="1400" u="none" cap="none" strike="noStrike">
                <a:solidFill>
                  <a:srgbClr val="404040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lvl="5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3260C"/>
              </a:buClr>
              <a:buSzPts val="1820"/>
              <a:buFont typeface="Georgia"/>
              <a:buChar char="*"/>
              <a:defRPr b="0" i="0" sz="1400" u="none" cap="none" strike="noStrike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lvl="6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3260C"/>
              </a:buClr>
              <a:buSzPts val="1820"/>
              <a:buFont typeface="Georgia"/>
              <a:buChar char="*"/>
              <a:defRPr b="0" i="0" sz="1400" u="none" cap="none" strike="noStrike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lvl="7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3260C"/>
              </a:buClr>
              <a:buSzPts val="1820"/>
              <a:buFont typeface="Georgia"/>
              <a:buChar char="*"/>
              <a:defRPr b="0" i="0" sz="1400" u="none" cap="none" strike="noStrike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lvl="8" marR="0" rtl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C3260C"/>
              </a:buClr>
              <a:buSzPts val="1820"/>
              <a:buFont typeface="Georgia"/>
              <a:buChar char="*"/>
              <a:defRPr b="0" i="0" sz="1400" u="none" cap="none" strike="noStrike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25" name="Google Shape;25;p9"/>
          <p:cNvSpPr txBox="1"/>
          <p:nvPr>
            <p:ph idx="1" type="body"/>
          </p:nvPr>
        </p:nvSpPr>
        <p:spPr>
          <a:xfrm>
            <a:off x="4648200" y="1981200"/>
            <a:ext cx="4038600" cy="38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719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1pPr>
            <a:lvl2pPr indent="-37719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2pPr>
            <a:lvl3pPr indent="-377189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3pPr>
            <a:lvl4pPr indent="-377189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4pPr>
            <a:lvl5pPr indent="-377189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5pPr>
            <a:lvl6pPr indent="-377189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6pPr>
            <a:lvl7pPr indent="-377189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7pPr>
            <a:lvl8pPr indent="-37719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8pPr>
            <a:lvl9pPr indent="-377190" lvl="8" marL="4114800" algn="l">
              <a:lnSpc>
                <a:spcPct val="100000"/>
              </a:lnSpc>
              <a:spcBef>
                <a:spcPts val="360"/>
              </a:spcBef>
              <a:spcAft>
                <a:spcPts val="300"/>
              </a:spcAft>
              <a:buSzPts val="2340"/>
              <a:buChar char="*"/>
              <a:defRPr/>
            </a:lvl9pPr>
          </a:lstStyle>
          <a:p/>
        </p:txBody>
      </p:sp>
      <p:sp>
        <p:nvSpPr>
          <p:cNvPr id="26" name="Google Shape;26;p9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9"/>
          <p:cNvSpPr txBox="1"/>
          <p:nvPr>
            <p:ph idx="12" type="sldNum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" name="Google Shape;28;p9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0"/>
          <p:cNvSpPr txBox="1"/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0"/>
          <p:cNvSpPr txBox="1"/>
          <p:nvPr>
            <p:ph idx="1" type="body"/>
          </p:nvPr>
        </p:nvSpPr>
        <p:spPr>
          <a:xfrm>
            <a:off x="1143000" y="731520"/>
            <a:ext cx="6400800" cy="3474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719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1pPr>
            <a:lvl2pPr indent="-37719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2pPr>
            <a:lvl3pPr indent="-377189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3pPr>
            <a:lvl4pPr indent="-377189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4pPr>
            <a:lvl5pPr indent="-377189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5pPr>
            <a:lvl6pPr indent="-377189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6pPr>
            <a:lvl7pPr indent="-377189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7pPr>
            <a:lvl8pPr indent="-37719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8pPr>
            <a:lvl9pPr indent="-377190" lvl="8" marL="4114800" algn="l">
              <a:lnSpc>
                <a:spcPct val="100000"/>
              </a:lnSpc>
              <a:spcBef>
                <a:spcPts val="360"/>
              </a:spcBef>
              <a:spcAft>
                <a:spcPts val="300"/>
              </a:spcAft>
              <a:buSzPts val="2340"/>
              <a:buChar char="*"/>
              <a:defRPr/>
            </a:lvl9pPr>
          </a:lstStyle>
          <a:p/>
        </p:txBody>
      </p:sp>
      <p:sp>
        <p:nvSpPr>
          <p:cNvPr id="32" name="Google Shape;32;p10"/>
          <p:cNvSpPr txBox="1"/>
          <p:nvPr>
            <p:ph idx="10" type="dt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0"/>
          <p:cNvSpPr txBox="1"/>
          <p:nvPr>
            <p:ph idx="11" type="ftr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0"/>
          <p:cNvSpPr txBox="1"/>
          <p:nvPr>
            <p:ph idx="12" type="sldNum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1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rgbClr val="FFFFFF">
                  <a:alpha val="89019"/>
                </a:srgbClr>
              </a:gs>
              <a:gs pos="37000">
                <a:srgbClr val="FFFFFF">
                  <a:alpha val="73725"/>
                </a:srgbClr>
              </a:gs>
              <a:gs pos="100000">
                <a:srgbClr val="B4DCFA">
                  <a:alpha val="76862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>
            <a:gsLst>
              <a:gs pos="0">
                <a:srgbClr val="FFFFFF">
                  <a:alpha val="86666"/>
                </a:srgbClr>
              </a:gs>
              <a:gs pos="48000">
                <a:srgbClr val="FFFFFF">
                  <a:alpha val="60000"/>
                </a:srgbClr>
              </a:gs>
              <a:gs pos="100000">
                <a:srgbClr val="B4DCFA">
                  <a:alpha val="76862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11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9000">
                <a:srgbClr val="FFFFFF">
                  <a:alpha val="27843"/>
                </a:srgbClr>
              </a:gs>
              <a:gs pos="45000">
                <a:srgbClr val="B4DCFA">
                  <a:alpha val="40000"/>
                </a:srgbClr>
              </a:gs>
              <a:gs pos="55000">
                <a:srgbClr val="FFFFFF">
                  <a:alpha val="23921"/>
                </a:srgbClr>
              </a:gs>
              <a:gs pos="65000">
                <a:srgbClr val="B4DCFA">
                  <a:alpha val="6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11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11"/>
          <p:cNvSpPr txBox="1"/>
          <p:nvPr>
            <p:ph idx="1" type="subTitle"/>
          </p:nvPr>
        </p:nvSpPr>
        <p:spPr>
          <a:xfrm>
            <a:off x="1473795" y="5052545"/>
            <a:ext cx="5637010" cy="8821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860"/>
              <a:buNone/>
              <a:defRPr sz="22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6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2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2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2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2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ts val="182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1" name="Google Shape;41;p11"/>
          <p:cNvSpPr txBox="1"/>
          <p:nvPr>
            <p:ph type="ctrTitle"/>
          </p:nvPr>
        </p:nvSpPr>
        <p:spPr>
          <a:xfrm>
            <a:off x="817581" y="3132290"/>
            <a:ext cx="7175351" cy="17931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12"/>
              <a:buChar char="*"/>
              <a:defRPr sz="54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1"/>
          <p:cNvSpPr txBox="1"/>
          <p:nvPr>
            <p:ph idx="10" type="dt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1"/>
          <p:cNvSpPr txBox="1"/>
          <p:nvPr>
            <p:ph idx="11" type="ftr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1"/>
          <p:cNvSpPr txBox="1"/>
          <p:nvPr>
            <p:ph idx="12" type="sldNum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rgbClr val="FFFFFF">
                  <a:alpha val="89803"/>
                </a:srgbClr>
              </a:gs>
              <a:gs pos="37000">
                <a:srgbClr val="FFFFFF">
                  <a:alpha val="74901"/>
                </a:srgbClr>
              </a:gs>
              <a:gs pos="100000">
                <a:srgbClr val="B4DCFA">
                  <a:alpha val="8000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12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>
            <a:gsLst>
              <a:gs pos="0">
                <a:srgbClr val="FFFFFF">
                  <a:alpha val="87843"/>
                </a:srgbClr>
              </a:gs>
              <a:gs pos="48000">
                <a:srgbClr val="FFFFFF">
                  <a:alpha val="60784"/>
                </a:srgbClr>
              </a:gs>
              <a:gs pos="100000">
                <a:srgbClr val="B4DCFA">
                  <a:alpha val="8000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9000">
                <a:srgbClr val="FFFFFF">
                  <a:alpha val="27843"/>
                </a:srgbClr>
              </a:gs>
              <a:gs pos="45000">
                <a:srgbClr val="B4DCFA">
                  <a:alpha val="40000"/>
                </a:srgbClr>
              </a:gs>
              <a:gs pos="55000">
                <a:srgbClr val="FFFFFF">
                  <a:alpha val="23921"/>
                </a:srgbClr>
              </a:gs>
              <a:gs pos="65000">
                <a:srgbClr val="B4DCFA">
                  <a:alpha val="6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12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12"/>
          <p:cNvSpPr txBox="1"/>
          <p:nvPr>
            <p:ph type="title"/>
          </p:nvPr>
        </p:nvSpPr>
        <p:spPr>
          <a:xfrm>
            <a:off x="2033195" y="2172648"/>
            <a:ext cx="5966666" cy="242334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88"/>
              <a:buChar char="*"/>
              <a:defRPr b="1" sz="4600" cap="none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2"/>
          <p:cNvSpPr txBox="1"/>
          <p:nvPr>
            <p:ph idx="1" type="body"/>
          </p:nvPr>
        </p:nvSpPr>
        <p:spPr>
          <a:xfrm>
            <a:off x="2022438" y="4607511"/>
            <a:ext cx="5970494" cy="8354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600"/>
              <a:buNone/>
              <a:defRPr sz="20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2" name="Google Shape;52;p12"/>
          <p:cNvSpPr txBox="1"/>
          <p:nvPr>
            <p:ph idx="10" type="dt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2"/>
          <p:cNvSpPr txBox="1"/>
          <p:nvPr>
            <p:ph idx="11" type="ftr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3"/>
          <p:cNvSpPr txBox="1"/>
          <p:nvPr>
            <p:ph idx="1" type="body"/>
          </p:nvPr>
        </p:nvSpPr>
        <p:spPr>
          <a:xfrm>
            <a:off x="1142999" y="731519"/>
            <a:ext cx="3346704" cy="3474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719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1pPr>
            <a:lvl2pPr indent="-37719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2pPr>
            <a:lvl3pPr indent="-377189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3pPr>
            <a:lvl4pPr indent="-377189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4pPr>
            <a:lvl5pPr indent="-377189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5pPr>
            <a:lvl6pPr indent="-377189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6pPr>
            <a:lvl7pPr indent="-377189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7pPr>
            <a:lvl8pPr indent="-37719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8pPr>
            <a:lvl9pPr indent="-377190" lvl="8" marL="4114800" algn="l">
              <a:lnSpc>
                <a:spcPct val="100000"/>
              </a:lnSpc>
              <a:spcBef>
                <a:spcPts val="360"/>
              </a:spcBef>
              <a:spcAft>
                <a:spcPts val="300"/>
              </a:spcAft>
              <a:buSzPts val="2340"/>
              <a:buChar char="*"/>
              <a:defRPr/>
            </a:lvl9pPr>
          </a:lstStyle>
          <a:p/>
        </p:txBody>
      </p:sp>
      <p:sp>
        <p:nvSpPr>
          <p:cNvPr id="58" name="Google Shape;58;p13"/>
          <p:cNvSpPr txBox="1"/>
          <p:nvPr>
            <p:ph idx="2" type="body"/>
          </p:nvPr>
        </p:nvSpPr>
        <p:spPr>
          <a:xfrm>
            <a:off x="4645152" y="731520"/>
            <a:ext cx="3346704" cy="3474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719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1pPr>
            <a:lvl2pPr indent="-37719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2pPr>
            <a:lvl3pPr indent="-377189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3pPr>
            <a:lvl4pPr indent="-377189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4pPr>
            <a:lvl5pPr indent="-377189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5pPr>
            <a:lvl6pPr indent="-377189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6pPr>
            <a:lvl7pPr indent="-377189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7pPr>
            <a:lvl8pPr indent="-37719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8pPr>
            <a:lvl9pPr indent="-377190" lvl="8" marL="4114800" algn="l">
              <a:lnSpc>
                <a:spcPct val="100000"/>
              </a:lnSpc>
              <a:spcBef>
                <a:spcPts val="360"/>
              </a:spcBef>
              <a:spcAft>
                <a:spcPts val="300"/>
              </a:spcAft>
              <a:buSzPts val="2340"/>
              <a:buChar char="*"/>
              <a:defRPr/>
            </a:lvl9pPr>
          </a:lstStyle>
          <a:p/>
        </p:txBody>
      </p:sp>
      <p:sp>
        <p:nvSpPr>
          <p:cNvPr id="59" name="Google Shape;59;p13"/>
          <p:cNvSpPr txBox="1"/>
          <p:nvPr>
            <p:ph idx="10" type="dt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3"/>
          <p:cNvSpPr txBox="1"/>
          <p:nvPr>
            <p:ph idx="11" type="ftr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3"/>
          <p:cNvSpPr txBox="1"/>
          <p:nvPr>
            <p:ph idx="12" type="sldNum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1143000" y="731520"/>
            <a:ext cx="3346704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3120"/>
              <a:buNone/>
              <a:defRPr b="1" i="0" sz="24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6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300"/>
              </a:spcAft>
              <a:buSzPts val="2080"/>
              <a:buNone/>
              <a:defRPr b="1" sz="1600"/>
            </a:lvl9pPr>
          </a:lstStyle>
          <a:p/>
        </p:txBody>
      </p:sp>
      <p:sp>
        <p:nvSpPr>
          <p:cNvPr id="64" name="Google Shape;64;p14"/>
          <p:cNvSpPr txBox="1"/>
          <p:nvPr>
            <p:ph idx="2" type="body"/>
          </p:nvPr>
        </p:nvSpPr>
        <p:spPr>
          <a:xfrm>
            <a:off x="1156447" y="1400327"/>
            <a:ext cx="3346704" cy="27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719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 sz="1800"/>
            </a:lvl1pPr>
            <a:lvl2pPr indent="-37719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 sz="1800"/>
            </a:lvl2pPr>
            <a:lvl3pPr indent="-36068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3pPr>
            <a:lvl4pPr indent="-36068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4pPr>
            <a:lvl5pPr indent="-360679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5pPr>
            <a:lvl6pPr indent="-360679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6pPr>
            <a:lvl7pPr indent="-360679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7pPr>
            <a:lvl8pPr indent="-360679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8pPr>
            <a:lvl9pPr indent="-360679" lvl="8" marL="4114800" algn="l">
              <a:lnSpc>
                <a:spcPct val="100000"/>
              </a:lnSpc>
              <a:spcBef>
                <a:spcPts val="320"/>
              </a:spcBef>
              <a:spcAft>
                <a:spcPts val="300"/>
              </a:spcAft>
              <a:buSzPts val="2080"/>
              <a:buChar char="*"/>
              <a:defRPr sz="1600"/>
            </a:lvl9pPr>
          </a:lstStyle>
          <a:p/>
        </p:txBody>
      </p:sp>
      <p:sp>
        <p:nvSpPr>
          <p:cNvPr id="65" name="Google Shape;65;p14"/>
          <p:cNvSpPr txBox="1"/>
          <p:nvPr>
            <p:ph idx="3" type="body"/>
          </p:nvPr>
        </p:nvSpPr>
        <p:spPr>
          <a:xfrm>
            <a:off x="4647302" y="731520"/>
            <a:ext cx="3346704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3120"/>
              <a:buNone/>
              <a:defRPr b="1" i="0" sz="24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6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300"/>
              </a:spcAft>
              <a:buSzPts val="2080"/>
              <a:buNone/>
              <a:defRPr b="1" sz="1600"/>
            </a:lvl9pPr>
          </a:lstStyle>
          <a:p/>
        </p:txBody>
      </p:sp>
      <p:sp>
        <p:nvSpPr>
          <p:cNvPr id="66" name="Google Shape;66;p14"/>
          <p:cNvSpPr txBox="1"/>
          <p:nvPr>
            <p:ph idx="4" type="body"/>
          </p:nvPr>
        </p:nvSpPr>
        <p:spPr>
          <a:xfrm>
            <a:off x="4645025" y="1399032"/>
            <a:ext cx="3346704" cy="27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719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 sz="1800"/>
            </a:lvl1pPr>
            <a:lvl2pPr indent="-37719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 sz="1800"/>
            </a:lvl2pPr>
            <a:lvl3pPr indent="-36068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3pPr>
            <a:lvl4pPr indent="-36068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4pPr>
            <a:lvl5pPr indent="-360679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5pPr>
            <a:lvl6pPr indent="-360679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6pPr>
            <a:lvl7pPr indent="-360679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7pPr>
            <a:lvl8pPr indent="-360679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8pPr>
            <a:lvl9pPr indent="-360679" lvl="8" marL="4114800" algn="l">
              <a:lnSpc>
                <a:spcPct val="100000"/>
              </a:lnSpc>
              <a:spcBef>
                <a:spcPts val="320"/>
              </a:spcBef>
              <a:spcAft>
                <a:spcPts val="300"/>
              </a:spcAft>
              <a:buSzPts val="2080"/>
              <a:buChar char="*"/>
              <a:defRPr sz="1600"/>
            </a:lvl9pPr>
          </a:lstStyle>
          <a:p/>
        </p:txBody>
      </p:sp>
      <p:sp>
        <p:nvSpPr>
          <p:cNvPr id="67" name="Google Shape;67;p14"/>
          <p:cNvSpPr txBox="1"/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4"/>
          <p:cNvSpPr txBox="1"/>
          <p:nvPr>
            <p:ph idx="10" type="dt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4"/>
          <p:cNvSpPr txBox="1"/>
          <p:nvPr>
            <p:ph idx="11" type="ftr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4"/>
          <p:cNvSpPr txBox="1"/>
          <p:nvPr>
            <p:ph idx="12" type="sldNum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5"/>
          <p:cNvSpPr txBox="1"/>
          <p:nvPr>
            <p:ph idx="10" type="dt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5"/>
          <p:cNvSpPr txBox="1"/>
          <p:nvPr>
            <p:ph idx="11" type="ftr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5"/>
          <p:cNvSpPr txBox="1"/>
          <p:nvPr>
            <p:ph idx="12" type="sldNum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idx="10" type="dt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6"/>
          <p:cNvSpPr txBox="1"/>
          <p:nvPr>
            <p:ph idx="11" type="ftr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6"/>
          <p:cNvSpPr txBox="1"/>
          <p:nvPr>
            <p:ph idx="12" type="sldNum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rgbClr val="FFFFFF">
                  <a:alpha val="89019"/>
                </a:srgbClr>
              </a:gs>
              <a:gs pos="37000">
                <a:srgbClr val="FFFFFF">
                  <a:alpha val="73725"/>
                </a:srgbClr>
              </a:gs>
              <a:gs pos="100000">
                <a:srgbClr val="B4DCFA">
                  <a:alpha val="76862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p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>
            <a:gsLst>
              <a:gs pos="0">
                <a:srgbClr val="FFFFFF">
                  <a:alpha val="86666"/>
                </a:srgbClr>
              </a:gs>
              <a:gs pos="48000">
                <a:srgbClr val="FFFFFF">
                  <a:alpha val="60000"/>
                </a:srgbClr>
              </a:gs>
              <a:gs pos="100000">
                <a:srgbClr val="B4DCFA">
                  <a:alpha val="76862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8;p7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9000">
                <a:srgbClr val="FFFFFF">
                  <a:alpha val="27843"/>
                </a:srgbClr>
              </a:gs>
              <a:gs pos="45000">
                <a:srgbClr val="B4DCFA">
                  <a:alpha val="40000"/>
                </a:srgbClr>
              </a:gs>
              <a:gs pos="55000">
                <a:srgbClr val="FFFFFF">
                  <a:alpha val="23921"/>
                </a:srgbClr>
              </a:gs>
              <a:gs pos="65000">
                <a:srgbClr val="B4DCFA">
                  <a:alpha val="6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;p7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lt1"/>
              </a:gs>
              <a:gs pos="56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7"/>
          <p:cNvSpPr txBox="1"/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ts val="5888"/>
              <a:buFont typeface="Georgia"/>
              <a:buChar char="*"/>
              <a:defRPr b="1" i="0" sz="4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ts val="5888"/>
              <a:buFont typeface="Georgia"/>
              <a:buChar char="*"/>
              <a:defRPr b="1" i="0" sz="4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lvl="2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ts val="5888"/>
              <a:buFont typeface="Georgia"/>
              <a:buChar char="*"/>
              <a:defRPr b="1" i="0" sz="4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lvl="3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ts val="5888"/>
              <a:buFont typeface="Georgia"/>
              <a:buChar char="*"/>
              <a:defRPr b="1" i="0" sz="4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lvl="4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ts val="5888"/>
              <a:buFont typeface="Georgia"/>
              <a:buChar char="*"/>
              <a:defRPr b="1" i="0" sz="4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7"/>
          <p:cNvSpPr txBox="1"/>
          <p:nvPr>
            <p:ph idx="1" type="body"/>
          </p:nvPr>
        </p:nvSpPr>
        <p:spPr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10210" lvl="0" marL="45720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C3260C"/>
              </a:buClr>
              <a:buSzPts val="2860"/>
              <a:buFont typeface="Georgia"/>
              <a:buChar char="*"/>
              <a:defRPr b="0" i="0" sz="2200" u="none" cap="none" strike="noStrike">
                <a:solidFill>
                  <a:srgbClr val="404040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-3937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C3260C"/>
              </a:buClr>
              <a:buSzPts val="2600"/>
              <a:buFont typeface="Georgia"/>
              <a:buChar char="*"/>
              <a:defRPr b="0" i="0" sz="2000" u="none" cap="none" strike="noStrike">
                <a:solidFill>
                  <a:srgbClr val="404040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-377189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3260C"/>
              </a:buClr>
              <a:buSzPts val="2340"/>
              <a:buFont typeface="Georgia"/>
              <a:buChar char="*"/>
              <a:defRPr b="0" i="0" sz="1800" u="none" cap="none" strike="noStrike">
                <a:solidFill>
                  <a:srgbClr val="404040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-36068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C3260C"/>
              </a:buClr>
              <a:buSzPts val="2080"/>
              <a:buFont typeface="Georgia"/>
              <a:buChar char="*"/>
              <a:defRPr b="0" i="0" sz="1600" u="none" cap="none" strike="noStrike">
                <a:solidFill>
                  <a:srgbClr val="404040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-34417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3260C"/>
              </a:buClr>
              <a:buSzPts val="1820"/>
              <a:buFont typeface="Georgia"/>
              <a:buChar char="*"/>
              <a:defRPr b="0" i="0" sz="1400" u="none" cap="none" strike="noStrike">
                <a:solidFill>
                  <a:srgbClr val="404040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-34417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3260C"/>
              </a:buClr>
              <a:buSzPts val="1820"/>
              <a:buFont typeface="Georgia"/>
              <a:buChar char="*"/>
              <a:defRPr b="0" i="0" sz="1400" u="none" cap="none" strike="noStrike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-34417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3260C"/>
              </a:buClr>
              <a:buSzPts val="1820"/>
              <a:buFont typeface="Georgia"/>
              <a:buChar char="*"/>
              <a:defRPr b="0" i="0" sz="1400" u="none" cap="none" strike="noStrike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-34417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3260C"/>
              </a:buClr>
              <a:buSzPts val="1820"/>
              <a:buFont typeface="Georgia"/>
              <a:buChar char="*"/>
              <a:defRPr b="0" i="0" sz="1400" u="none" cap="none" strike="noStrike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-34417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C3260C"/>
              </a:buClr>
              <a:buSzPts val="1820"/>
              <a:buFont typeface="Georgia"/>
              <a:buChar char="*"/>
              <a:defRPr b="0" i="0" sz="1400" u="none" cap="none" strike="noStrike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12" name="Google Shape;12;p7"/>
          <p:cNvSpPr txBox="1"/>
          <p:nvPr>
            <p:ph idx="10" type="dt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7"/>
          <p:cNvSpPr txBox="1"/>
          <p:nvPr>
            <p:ph idx="11" type="ftr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7"/>
          <p:cNvSpPr txBox="1"/>
          <p:nvPr>
            <p:ph idx="12" type="sldNum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5.png"/><Relationship Id="rId5" Type="http://schemas.openxmlformats.org/officeDocument/2006/relationships/image" Target="../media/image9.png"/><Relationship Id="rId6" Type="http://schemas.openxmlformats.org/officeDocument/2006/relationships/image" Target="../media/image3.png"/><Relationship Id="rId7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0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.png"/><Relationship Id="rId5" Type="http://schemas.openxmlformats.org/officeDocument/2006/relationships/image" Target="../media/image14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airquality.weather.gov/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0" Type="http://schemas.openxmlformats.org/officeDocument/2006/relationships/hyperlink" Target="https://vlab.noaa.gov/web/osti-modeling/contact-us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airquality.weather.gov/" TargetMode="External"/><Relationship Id="rId4" Type="http://schemas.openxmlformats.org/officeDocument/2006/relationships/hyperlink" Target="https://tgftp.nws.noaa.gov/SL.us008001/ST.opnl/DF.gr2/DC.ndgd/GT.aq/AR.conus" TargetMode="External"/><Relationship Id="rId9" Type="http://schemas.openxmlformats.org/officeDocument/2006/relationships/hyperlink" Target="https://www.ncei.noaa.gov/products/weather-climate-models/national-digital-guidance-database" TargetMode="External"/><Relationship Id="rId5" Type="http://schemas.openxmlformats.org/officeDocument/2006/relationships/hyperlink" Target="https://tgftp.nws.noaa.gov/SL.us008001/ST.opnl/DF.gr2/DC.ndgd/GT.aq/AR.conus" TargetMode="External"/><Relationship Id="rId6" Type="http://schemas.openxmlformats.org/officeDocument/2006/relationships/hyperlink" Target="https://tgftp.nws.noaa.gov/SL.us008001/ST.opnl/DF.gr2/DC.ndgd/GT.aq/AR.alaska" TargetMode="External"/><Relationship Id="rId7" Type="http://schemas.openxmlformats.org/officeDocument/2006/relationships/hyperlink" Target="https://tgftp.nws.noaa.gov/SL.us008001/ST.opnl/DF.gr2/DC.ndgd/GT.aq/AR.hawaii" TargetMode="External"/><Relationship Id="rId8" Type="http://schemas.openxmlformats.org/officeDocument/2006/relationships/hyperlink" Target="https://tgftp.nws.noaa.gov/SL.us008001/ST.expr/DF.gr2/DC.ndgd/GT.aq/AR.conus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"/>
          <p:cNvSpPr txBox="1"/>
          <p:nvPr>
            <p:ph type="title"/>
          </p:nvPr>
        </p:nvSpPr>
        <p:spPr>
          <a:xfrm>
            <a:off x="377825" y="194407"/>
            <a:ext cx="8153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ct val="142206"/>
              <a:buNone/>
            </a:pPr>
            <a:r>
              <a:rPr lang="en-US" sz="2880"/>
              <a:t>Display of NOAA’s Air Quality Forecast Guidance</a:t>
            </a:r>
            <a:br>
              <a:rPr lang="en-US" sz="2880">
                <a:latin typeface="Century Schoolbook"/>
                <a:ea typeface="Century Schoolbook"/>
                <a:cs typeface="Century Schoolbook"/>
                <a:sym typeface="Century Schoolbook"/>
              </a:rPr>
            </a:br>
            <a:br>
              <a:rPr lang="en-US" sz="1440">
                <a:latin typeface="Century Schoolbook"/>
                <a:ea typeface="Century Schoolbook"/>
                <a:cs typeface="Century Schoolbook"/>
                <a:sym typeface="Century Schoolbook"/>
              </a:rPr>
            </a:br>
            <a:r>
              <a:rPr lang="en-US" sz="2328">
                <a:solidFill>
                  <a:schemeClr val="accent1"/>
                </a:solidFill>
              </a:rPr>
              <a:t>https://airquality.weather.gov/</a:t>
            </a:r>
            <a:r>
              <a:rPr lang="en-US" sz="1440">
                <a:solidFill>
                  <a:srgbClr val="3366CC"/>
                </a:solidFill>
              </a:rPr>
              <a:t> </a:t>
            </a:r>
            <a:br>
              <a:rPr lang="en-US" sz="1440">
                <a:solidFill>
                  <a:schemeClr val="hlink"/>
                </a:solidFill>
              </a:rPr>
            </a:br>
            <a:endParaRPr sz="1440">
              <a:solidFill>
                <a:schemeClr val="hlink"/>
              </a:solidFill>
            </a:endParaRPr>
          </a:p>
        </p:txBody>
      </p:sp>
      <p:sp>
        <p:nvSpPr>
          <p:cNvPr id="115" name="Google Shape;115;p1"/>
          <p:cNvSpPr txBox="1"/>
          <p:nvPr/>
        </p:nvSpPr>
        <p:spPr>
          <a:xfrm>
            <a:off x="2159928" y="5831457"/>
            <a:ext cx="5167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</a:t>
            </a:r>
            <a:r>
              <a:rPr b="1" i="0" lang="en-US" sz="1400" u="none" cap="none" strike="noStrike">
                <a:solidFill>
                  <a:srgbClr val="063C6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David Miller</a:t>
            </a:r>
            <a:endParaRPr b="1" i="0" sz="1400" u="none" cap="none" strike="noStrike">
              <a:solidFill>
                <a:srgbClr val="063C6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63C6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NWS  Meteorological Development Laboratory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"/>
          <p:cNvSpPr txBox="1"/>
          <p:nvPr/>
        </p:nvSpPr>
        <p:spPr>
          <a:xfrm>
            <a:off x="3908469" y="5395913"/>
            <a:ext cx="167005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63C6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October 2024</a:t>
            </a:r>
            <a:endParaRPr b="1" i="0" sz="1400" u="none" cap="none" strike="noStrike">
              <a:solidFill>
                <a:srgbClr val="063C6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7" name="Google Shape;117;p1"/>
          <p:cNvSpPr txBox="1"/>
          <p:nvPr/>
        </p:nvSpPr>
        <p:spPr>
          <a:xfrm>
            <a:off x="2695216" y="5153025"/>
            <a:ext cx="3794125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63C6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Air Quality Forecaster Focus Group Workshop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"/>
          <p:cNvSpPr/>
          <p:nvPr/>
        </p:nvSpPr>
        <p:spPr>
          <a:xfrm>
            <a:off x="1108824" y="1163284"/>
            <a:ext cx="709681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_____________________________________________________</a:t>
            </a:r>
            <a:endParaRPr b="0" i="0" sz="18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" name="Google Shape;119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5462" y="1532624"/>
            <a:ext cx="3413076" cy="1733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500" y="2871925"/>
            <a:ext cx="3238199" cy="216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28725" y="2871925"/>
            <a:ext cx="3300498" cy="212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500" y="5215775"/>
            <a:ext cx="2602723" cy="139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78875" y="5153025"/>
            <a:ext cx="2550351" cy="1457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"/>
          <p:cNvSpPr txBox="1"/>
          <p:nvPr>
            <p:ph type="title"/>
          </p:nvPr>
        </p:nvSpPr>
        <p:spPr>
          <a:xfrm>
            <a:off x="457200" y="107950"/>
            <a:ext cx="8229600" cy="9989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96"/>
              <a:buNone/>
            </a:pPr>
            <a:r>
              <a:rPr lang="en-US" sz="2800">
                <a:solidFill>
                  <a:srgbClr val="595959"/>
                </a:solidFill>
              </a:rPr>
              <a:t> AQFG Display on the Web via</a:t>
            </a:r>
            <a:endParaRPr sz="2800">
              <a:solidFill>
                <a:srgbClr val="59595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96"/>
              <a:buNone/>
            </a:pPr>
            <a:r>
              <a:rPr lang="en-US" sz="2800">
                <a:solidFill>
                  <a:srgbClr val="595959"/>
                </a:solidFill>
              </a:rPr>
              <a:t> Amazon Web Services (AWS) Moved to Operations</a:t>
            </a:r>
            <a:br>
              <a:rPr lang="en-US" sz="2800">
                <a:solidFill>
                  <a:srgbClr val="595959"/>
                </a:solidFill>
              </a:rPr>
            </a:br>
            <a:endParaRPr sz="2000"/>
          </a:p>
        </p:txBody>
      </p:sp>
      <p:sp>
        <p:nvSpPr>
          <p:cNvPr id="129" name="Google Shape;129;p4"/>
          <p:cNvSpPr txBox="1"/>
          <p:nvPr>
            <p:ph idx="1" type="body"/>
          </p:nvPr>
        </p:nvSpPr>
        <p:spPr>
          <a:xfrm>
            <a:off x="94800" y="1369000"/>
            <a:ext cx="8592000" cy="51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82562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*"/>
            </a:pPr>
            <a:r>
              <a:rPr lang="en-US" sz="1900"/>
              <a:t>- </a:t>
            </a:r>
            <a:r>
              <a:rPr lang="en-US"/>
              <a:t>The </a:t>
            </a:r>
            <a:r>
              <a:rPr lang="en-US" sz="2500"/>
              <a:t>prototype version of the Air Quality Forecast Guidance web display on Amazon Web Services (AWS) became operational March 2024 and took the place of the old display at https://airquality.weather.gov. </a:t>
            </a:r>
            <a:endParaRPr sz="25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/>
              <a:t> </a:t>
            </a:r>
            <a:endParaRPr sz="2500"/>
          </a:p>
          <a:p>
            <a:pPr indent="-201612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Char char="*"/>
            </a:pPr>
            <a:r>
              <a:rPr lang="en-US" sz="2500"/>
              <a:t>- As listed in previous years, the AQFG web page features:</a:t>
            </a:r>
            <a:endParaRPr sz="2700"/>
          </a:p>
          <a:p>
            <a:pPr indent="-214308" lvl="1" marL="547688" rtl="0" algn="l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SzPts val="2580"/>
              <a:buChar char="*"/>
            </a:pPr>
            <a:r>
              <a:rPr lang="en-US" sz="2100"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-- Z</a:t>
            </a:r>
            <a:r>
              <a:rPr lang="en-US" sz="2100">
                <a:solidFill>
                  <a:srgbClr val="595959"/>
                </a:solidFill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oom, roam, and data value display via mouse over</a:t>
            </a:r>
            <a:endParaRPr sz="2100">
              <a:solidFill>
                <a:srgbClr val="595959"/>
              </a:solidFill>
              <a:extLst>
                <a:ext uri="http://customooxmlschemas.google.com/">
                  <go:slidesCustomData xmlns:go="http://customooxmlschemas.google.com/" textRoundtripDataId="2"/>
                </a:ext>
              </a:extLst>
            </a:endParaRPr>
          </a:p>
          <a:p>
            <a:pPr indent="-214308" lvl="1" marL="547688" rtl="0" algn="l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SzPts val="2580"/>
              <a:buChar char="*"/>
            </a:pPr>
            <a:r>
              <a:rPr lang="en-US" sz="2100">
                <a:solidFill>
                  <a:srgbClr val="595959"/>
                </a:solidFill>
                <a:extLst>
                  <a:ext uri="http://customooxmlschemas.google.com/">
                    <go:slidesCustomData xmlns:go="http://customooxmlschemas.google.com/" textRoundtripDataId="3"/>
                  </a:ext>
                </a:extLst>
              </a:rPr>
              <a:t>-- Faster data refresh</a:t>
            </a:r>
            <a:endParaRPr sz="2500">
              <a:extLst>
                <a:ext uri="http://customooxmlschemas.google.com/">
                  <go:slidesCustomData xmlns:go="http://customooxmlschemas.google.com/" textRoundtripDataId="4"/>
                </a:ext>
              </a:extLst>
            </a:endParaRPr>
          </a:p>
          <a:p>
            <a:pPr indent="-214308" lvl="1" marL="547688" rtl="0" algn="l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SzPts val="2580"/>
              <a:buChar char="*"/>
            </a:pPr>
            <a:r>
              <a:rPr lang="en-US" sz="2100">
                <a:solidFill>
                  <a:srgbClr val="595959"/>
                </a:solidFill>
                <a:extLst>
                  <a:ext uri="http://customooxmlschemas.google.com/">
                    <go:slidesCustomData xmlns:go="http://customooxmlschemas.google.com/" textRoundtripDataId="5"/>
                  </a:ext>
                </a:extLst>
              </a:rPr>
              <a:t>-- Point information display via mouse click, latitude/longitude entry, or location name</a:t>
            </a:r>
            <a:endParaRPr sz="2100">
              <a:solidFill>
                <a:srgbClr val="595959"/>
              </a:solidFill>
              <a:extLst>
                <a:ext uri="http://customooxmlschemas.google.com/">
                  <go:slidesCustomData xmlns:go="http://customooxmlschemas.google.com/" textRoundtripDataId="6"/>
                </a:ext>
              </a:extLst>
            </a:endParaRPr>
          </a:p>
          <a:p>
            <a:pPr indent="-214308" lvl="1" marL="547687" rtl="0" algn="l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SzPts val="2580"/>
              <a:buChar char="*"/>
            </a:pPr>
            <a:r>
              <a:rPr lang="en-US" sz="2100">
                <a:solidFill>
                  <a:srgbClr val="595959"/>
                </a:solidFill>
                <a:extLst>
                  <a:ext uri="http://customooxmlschemas.google.com/">
                    <go:slidesCustomData xmlns:go="http://customooxmlschemas.google.com/" textRoundtripDataId="7"/>
                  </a:ext>
                </a:extLst>
              </a:rPr>
              <a:t>– Download AQFG values at select state locations in text table format</a:t>
            </a:r>
            <a:endParaRPr sz="2100">
              <a:solidFill>
                <a:srgbClr val="595959"/>
              </a:solidFill>
              <a:extLst>
                <a:ext uri="http://customooxmlschemas.google.com/">
                  <go:slidesCustomData xmlns:go="http://customooxmlschemas.google.com/" textRoundtripDataId="8"/>
                </a:ext>
              </a:extLst>
            </a:endParaRPr>
          </a:p>
          <a:p>
            <a:pPr indent="-214308" lvl="1" marL="547687" rtl="0" algn="l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SzPts val="2580"/>
              <a:buChar char="*"/>
            </a:pPr>
            <a:r>
              <a:rPr lang="en-US" sz="2100">
                <a:solidFill>
                  <a:srgbClr val="595959"/>
                </a:solidFill>
                <a:extLst>
                  <a:ext uri="http://customooxmlschemas.google.com/">
                    <go:slidesCustomData xmlns:go="http://customooxmlschemas.google.com/" textRoundtripDataId="9"/>
                  </a:ext>
                </a:extLst>
              </a:rPr>
              <a:t>-- Generation of color-coded table listing of elements at a location</a:t>
            </a:r>
            <a:endParaRPr sz="2100">
              <a:solidFill>
                <a:srgbClr val="595959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SzPts val="2340"/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SzPts val="2340"/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340"/>
              <a:buNone/>
            </a:pPr>
            <a:r>
              <a:t/>
            </a:r>
            <a:endParaRPr sz="1900"/>
          </a:p>
          <a:p>
            <a:pPr indent="-17463" lvl="0" marL="2286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9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"/>
          <p:cNvSpPr txBox="1"/>
          <p:nvPr>
            <p:ph type="title"/>
          </p:nvPr>
        </p:nvSpPr>
        <p:spPr>
          <a:xfrm>
            <a:off x="522288" y="457200"/>
            <a:ext cx="8164512" cy="1075882"/>
          </a:xfrm>
          <a:prstGeom prst="rect">
            <a:avLst/>
          </a:prstGeom>
          <a:solidFill>
            <a:schemeClr val="lt1"/>
          </a:solidFill>
          <a:ln cap="flat" cmpd="sng" w="15875">
            <a:solidFill>
              <a:srgbClr val="3191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ts val="4096"/>
              <a:buFont typeface="Georgia"/>
              <a:buNone/>
            </a:pPr>
            <a:r>
              <a:rPr lang="en-US" sz="300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Air Quality Forecast Guidance Images on the Web </a:t>
            </a:r>
            <a:r>
              <a:rPr lang="en-US" sz="1800">
                <a:solidFill>
                  <a:schemeClr val="accen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(https://airquality.weather.gov/)</a:t>
            </a:r>
            <a:endParaRPr sz="3000">
              <a:solidFill>
                <a:schemeClr val="accent1"/>
              </a:solidFill>
            </a:endParaRPr>
          </a:p>
        </p:txBody>
      </p:sp>
      <p:pic>
        <p:nvPicPr>
          <p:cNvPr id="135" name="Google Shape;135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5688" y="1664657"/>
            <a:ext cx="1705701" cy="93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9160" y="1696450"/>
            <a:ext cx="1674693" cy="93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40250" y="2732550"/>
            <a:ext cx="1705698" cy="107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62705" y="2813479"/>
            <a:ext cx="1716583" cy="95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40250" y="4041025"/>
            <a:ext cx="1716599" cy="107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36875" y="4041025"/>
            <a:ext cx="1742425" cy="1012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40249" y="5269375"/>
            <a:ext cx="1742424" cy="107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236875" y="5269375"/>
            <a:ext cx="1742426" cy="107587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"/>
          <p:cNvSpPr txBox="1"/>
          <p:nvPr/>
        </p:nvSpPr>
        <p:spPr>
          <a:xfrm>
            <a:off x="1017725" y="1734750"/>
            <a:ext cx="2521200" cy="8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40404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Ozone &amp; PM2.5</a:t>
            </a:r>
            <a:endParaRPr sz="2200">
              <a:solidFill>
                <a:srgbClr val="40404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44" name="Google Shape;144;p2"/>
          <p:cNvSpPr txBox="1"/>
          <p:nvPr/>
        </p:nvSpPr>
        <p:spPr>
          <a:xfrm>
            <a:off x="1006150" y="2798700"/>
            <a:ext cx="2463300" cy="8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40404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Smoke &amp; Dust</a:t>
            </a:r>
            <a:endParaRPr sz="2200">
              <a:solidFill>
                <a:srgbClr val="40404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45" name="Google Shape;145;p2"/>
          <p:cNvSpPr txBox="1"/>
          <p:nvPr/>
        </p:nvSpPr>
        <p:spPr>
          <a:xfrm>
            <a:off x="1017725" y="3931400"/>
            <a:ext cx="2243700" cy="11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40404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Alaska</a:t>
            </a:r>
            <a:endParaRPr sz="2200">
              <a:solidFill>
                <a:srgbClr val="40404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46" name="Google Shape;146;p2"/>
          <p:cNvSpPr txBox="1"/>
          <p:nvPr/>
        </p:nvSpPr>
        <p:spPr>
          <a:xfrm>
            <a:off x="1046675" y="5331400"/>
            <a:ext cx="2463300" cy="9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40404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Hawaii</a:t>
            </a:r>
            <a:endParaRPr sz="2200">
              <a:solidFill>
                <a:srgbClr val="40404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"/>
          <p:cNvSpPr txBox="1"/>
          <p:nvPr>
            <p:ph type="title"/>
          </p:nvPr>
        </p:nvSpPr>
        <p:spPr>
          <a:xfrm>
            <a:off x="457200" y="457200"/>
            <a:ext cx="8229600" cy="6031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None/>
            </a:pPr>
            <a:r>
              <a:rPr lang="en-US" sz="3100"/>
              <a:t>AWS AQFG Display Products:</a:t>
            </a:r>
            <a:endParaRPr sz="3100"/>
          </a:p>
        </p:txBody>
      </p:sp>
      <p:sp>
        <p:nvSpPr>
          <p:cNvPr id="152" name="Google Shape;152;p3"/>
          <p:cNvSpPr txBox="1"/>
          <p:nvPr>
            <p:ph idx="1" type="body"/>
          </p:nvPr>
        </p:nvSpPr>
        <p:spPr>
          <a:xfrm>
            <a:off x="826851" y="1524000"/>
            <a:ext cx="7850221" cy="38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9624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640"/>
              <a:buChar char="*"/>
            </a:pPr>
            <a:r>
              <a:rPr lang="en-US" sz="2500"/>
              <a:t>1hr/8hr Average Ozone, Raw and Bias-corrected </a:t>
            </a:r>
            <a:endParaRPr sz="2500"/>
          </a:p>
          <a:p>
            <a:pPr indent="-39624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640"/>
              <a:buChar char="*"/>
            </a:pPr>
            <a:r>
              <a:rPr lang="en-US" sz="2500"/>
              <a:t>Daily Maximum 1hr/8hr Ozone, Raw and Bias-corrected</a:t>
            </a:r>
            <a:endParaRPr sz="2500"/>
          </a:p>
          <a:p>
            <a:pPr indent="-39624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640"/>
              <a:buChar char="*"/>
            </a:pPr>
            <a:r>
              <a:rPr lang="en-US" sz="2500"/>
              <a:t>1hr Average/Daily Max/Daily 24-hour Average PM 2.5, Raw and Bias-corrected</a:t>
            </a:r>
            <a:endParaRPr sz="2500"/>
          </a:p>
          <a:p>
            <a:pPr indent="-39624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640"/>
              <a:buChar char="*"/>
            </a:pPr>
            <a:r>
              <a:rPr lang="en-US" sz="2500"/>
              <a:t>Surface/Lowest 5km Dust Concentration</a:t>
            </a:r>
            <a:endParaRPr sz="2500"/>
          </a:p>
          <a:p>
            <a:pPr indent="-39624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640"/>
              <a:buChar char="*"/>
            </a:pPr>
            <a:r>
              <a:rPr lang="en-US" sz="2500"/>
              <a:t>Near-Surface/Column-Integrated Smoke (from RAP model)</a:t>
            </a:r>
            <a:endParaRPr sz="2500"/>
          </a:p>
          <a:p>
            <a:pPr indent="-39624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640"/>
              <a:buChar char="*"/>
            </a:pPr>
            <a:r>
              <a:rPr lang="en-US" sz="2500"/>
              <a:t>Three domains: CONUS, Alaska, Hawaii</a:t>
            </a:r>
            <a:endParaRPr sz="2500"/>
          </a:p>
          <a:p>
            <a:pPr indent="-39624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640"/>
              <a:buChar char="*"/>
            </a:pPr>
            <a:r>
              <a:rPr lang="en-US" sz="2500"/>
              <a:t>Cycle times 06Z and 12Z, except Smoke 03Z</a:t>
            </a:r>
            <a:endParaRPr sz="2500"/>
          </a:p>
          <a:p>
            <a: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None/>
            </a:pPr>
            <a:r>
              <a:t/>
            </a:r>
            <a:endParaRPr sz="2500"/>
          </a:p>
          <a:p>
            <a: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None/>
            </a:pPr>
            <a:r>
              <a:rPr lang="en-US" sz="2500"/>
              <a:t>Note: Bias-corrected and Dust are CONUS only</a:t>
            </a:r>
            <a:endParaRPr sz="2500"/>
          </a:p>
          <a:p>
            <a:pPr indent="0" lvl="0" marL="8001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None/>
            </a:pPr>
            <a:r>
              <a:t/>
            </a:r>
            <a:endParaRPr/>
          </a:p>
          <a:p>
            <a:pPr indent="0" lvl="0" marL="8001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None/>
            </a:pPr>
            <a:r>
              <a:t/>
            </a:r>
            <a:endParaRPr/>
          </a:p>
          <a:p>
            <a:pPr indent="0" lvl="0" marL="8001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6448be1fc1_0_0"/>
          <p:cNvSpPr txBox="1"/>
          <p:nvPr>
            <p:ph type="title"/>
          </p:nvPr>
        </p:nvSpPr>
        <p:spPr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None/>
            </a:pPr>
            <a:r>
              <a:rPr lang="en-US" sz="3200"/>
              <a:t>Text AQ Forecast Guidance and </a:t>
            </a:r>
            <a:endParaRPr sz="3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None/>
            </a:pPr>
            <a:r>
              <a:rPr lang="en-US" sz="3200"/>
              <a:t>MDL’s “degrib” Program</a:t>
            </a:r>
            <a:endParaRPr sz="3200"/>
          </a:p>
        </p:txBody>
      </p:sp>
      <p:sp>
        <p:nvSpPr>
          <p:cNvPr id="158" name="Google Shape;158;g16448be1fc1_0_0"/>
          <p:cNvSpPr txBox="1"/>
          <p:nvPr>
            <p:ph idx="1" type="body"/>
          </p:nvPr>
        </p:nvSpPr>
        <p:spPr>
          <a:xfrm>
            <a:off x="685800" y="1588849"/>
            <a:ext cx="8001000" cy="40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259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740"/>
              <a:buChar char="*"/>
            </a:pPr>
            <a:r>
              <a:rPr lang="en-US" sz="2600"/>
              <a:t>With the NCEP’s supercomputer upgrade back in 2022, EMC was unable to continue producing AQ Forecast Guidance text products at locations for several state AQ agencies</a:t>
            </a:r>
            <a:endParaRPr sz="2600"/>
          </a:p>
          <a:p>
            <a:pPr indent="-40259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740"/>
              <a:buChar char="*"/>
            </a:pPr>
            <a:r>
              <a:rPr lang="en-US" sz="2600"/>
              <a:t>Two solutions:</a:t>
            </a:r>
            <a:endParaRPr sz="2600"/>
          </a:p>
          <a:p>
            <a:pPr indent="-40259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740"/>
              <a:buChar char="*"/>
            </a:pPr>
            <a:r>
              <a:rPr lang="en-US" sz="2400"/>
              <a:t>MDL’s degrib program can provide AQ forecast guidance output in text/csv format from GRIB files for a given latitude/longitude.  Training presentation is available.</a:t>
            </a:r>
            <a:endParaRPr sz="2400"/>
          </a:p>
          <a:p>
            <a:pPr indent="-40259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740"/>
              <a:buChar char="*"/>
            </a:pPr>
            <a:r>
              <a:rPr lang="en-US" sz="2400"/>
              <a:t>Text AQ forecast guidance tables for a few states that had requested such support are available for download via the AWS AQ Forecast Guidance website</a:t>
            </a:r>
            <a:endParaRPr sz="2400"/>
          </a:p>
          <a:p>
            <a:pPr indent="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"/>
          <p:cNvSpPr txBox="1"/>
          <p:nvPr>
            <p:ph type="title"/>
          </p:nvPr>
        </p:nvSpPr>
        <p:spPr>
          <a:xfrm>
            <a:off x="417525" y="496913"/>
            <a:ext cx="8211900" cy="28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ts val="4096"/>
              <a:buFont typeface="Georgia"/>
              <a:buNone/>
            </a:pPr>
            <a:r>
              <a:rPr lang="en-US" sz="3200">
                <a:solidFill>
                  <a:srgbClr val="595959"/>
                </a:solidFill>
              </a:rPr>
              <a:t>Demos: </a:t>
            </a:r>
            <a:endParaRPr sz="32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ts val="4096"/>
              <a:buFont typeface="Georgia"/>
              <a:buNone/>
            </a:pPr>
            <a:r>
              <a:t/>
            </a:r>
            <a:endParaRPr sz="3200">
              <a:solidFill>
                <a:srgbClr val="595959"/>
              </a:solidFill>
            </a:endParaRPr>
          </a:p>
          <a:p>
            <a:pPr indent="-4064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en-US" sz="2800" u="sng">
                <a:solidFill>
                  <a:schemeClr val="hlink"/>
                </a:solidFill>
                <a:hlinkClick r:id="rId3"/>
              </a:rPr>
              <a:t>https://airquality.weather.gov/</a:t>
            </a:r>
            <a:endParaRPr sz="2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ts val="4096"/>
              <a:buFont typeface="Georgia"/>
              <a:buNone/>
            </a:pPr>
            <a:r>
              <a:t/>
            </a:r>
            <a:endParaRPr sz="2800">
              <a:solidFill>
                <a:srgbClr val="595959"/>
              </a:solidFill>
            </a:endParaRPr>
          </a:p>
          <a:p>
            <a:pPr indent="-4064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Char char="-"/>
            </a:pPr>
            <a:r>
              <a:rPr lang="en-US" sz="2800">
                <a:solidFill>
                  <a:srgbClr val="595959"/>
                </a:solidFill>
              </a:rPr>
              <a:t>Contours/Wind barbs on Map Display and AQ Point Visualization </a:t>
            </a:r>
            <a:endParaRPr sz="2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ts val="4096"/>
              <a:buFont typeface="Georgia"/>
              <a:buNone/>
            </a:pPr>
            <a:r>
              <a:t/>
            </a:r>
            <a:endParaRPr sz="32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9a81199a46_0_0"/>
          <p:cNvSpPr txBox="1"/>
          <p:nvPr>
            <p:ph type="title"/>
          </p:nvPr>
        </p:nvSpPr>
        <p:spPr>
          <a:xfrm>
            <a:off x="265113" y="344488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ts val="4096"/>
              <a:buFont typeface="Georgia"/>
              <a:buNone/>
            </a:pPr>
            <a:r>
              <a:rPr lang="en-US" sz="3200">
                <a:solidFill>
                  <a:srgbClr val="595959"/>
                </a:solidFill>
              </a:rPr>
              <a:t>AWS AQFG Web Page Display Future Changes/Possibilities</a:t>
            </a:r>
            <a:endParaRPr sz="3200">
              <a:solidFill>
                <a:srgbClr val="595959"/>
              </a:solidFill>
            </a:endParaRPr>
          </a:p>
        </p:txBody>
      </p:sp>
      <p:sp>
        <p:nvSpPr>
          <p:cNvPr id="169" name="Google Shape;169;g9a81199a46_0_0"/>
          <p:cNvSpPr txBox="1"/>
          <p:nvPr>
            <p:ph idx="1" type="body"/>
          </p:nvPr>
        </p:nvSpPr>
        <p:spPr>
          <a:xfrm>
            <a:off x="218250" y="1479625"/>
            <a:ext cx="87075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-190138" lvl="0" marL="2286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8070"/>
              <a:buFont typeface="Noto Sans Symbols"/>
              <a:buChar char="❖"/>
            </a:pPr>
            <a:r>
              <a:rPr lang="en-US" sz="9600">
                <a:solidFill>
                  <a:srgbClr val="595959"/>
                </a:solidFill>
              </a:rPr>
              <a:t>Color curves (feedback needed)</a:t>
            </a:r>
            <a:endParaRPr sz="9600">
              <a:solidFill>
                <a:srgbClr val="595959"/>
              </a:solidFill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600">
              <a:solidFill>
                <a:srgbClr val="595959"/>
              </a:solidFill>
            </a:endParaRPr>
          </a:p>
          <a:p>
            <a:pPr indent="-190138" lvl="0" marL="2286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8070"/>
              <a:buFont typeface="Noto Sans Symbols"/>
              <a:buChar char="❖"/>
            </a:pPr>
            <a:r>
              <a:rPr lang="en-US" sz="9600">
                <a:solidFill>
                  <a:srgbClr val="595959"/>
                </a:solidFill>
                <a:extLst>
                  <a:ext uri="http://customooxmlschemas.google.com/">
                    <go:slidesCustomData xmlns:go="http://customooxmlschemas.google.com/" textRoundtripDataId="10"/>
                  </a:ext>
                </a:extLst>
              </a:rPr>
              <a:t>Display highlighted contours of additional fields such as NO2, NO, Temperature, etc.  (Presently prototyping this capability)</a:t>
            </a:r>
            <a:endParaRPr sz="9600">
              <a:solidFill>
                <a:srgbClr val="595959"/>
              </a:solidFill>
              <a:extLst>
                <a:ext uri="http://customooxmlschemas.google.com/">
                  <go:slidesCustomData xmlns:go="http://customooxmlschemas.google.com/" textRoundtripDataId="11"/>
                </a:ext>
              </a:extLst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600">
              <a:solidFill>
                <a:srgbClr val="595959"/>
              </a:solidFill>
              <a:extLst>
                <a:ext uri="http://customooxmlschemas.google.com/">
                  <go:slidesCustomData xmlns:go="http://customooxmlschemas.google.com/" textRoundtripDataId="12"/>
                </a:ext>
              </a:extLst>
            </a:endParaRPr>
          </a:p>
          <a:p>
            <a:pPr indent="-190138" lvl="0" marL="2286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8070"/>
              <a:buFont typeface="Noto Sans Symbols"/>
              <a:buChar char="❖"/>
            </a:pPr>
            <a:r>
              <a:rPr lang="en-US" sz="9600">
                <a:solidFill>
                  <a:srgbClr val="595959"/>
                </a:solidFill>
                <a:extLst>
                  <a:ext uri="http://customooxmlschemas.google.com/">
                    <go:slidesCustomData xmlns:go="http://customooxmlschemas.google.com/" textRoundtripDataId="13"/>
                  </a:ext>
                </a:extLst>
              </a:rPr>
              <a:t>Display pertinent weather forecast guidance values (overlay or comparison view, could be worked into contouring)</a:t>
            </a:r>
            <a:endParaRPr sz="9600">
              <a:solidFill>
                <a:srgbClr val="595959"/>
              </a:solidFill>
              <a:extLst>
                <a:ext uri="http://customooxmlschemas.google.com/">
                  <go:slidesCustomData xmlns:go="http://customooxmlschemas.google.com/" textRoundtripDataId="14"/>
                </a:ext>
              </a:extLst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600">
              <a:solidFill>
                <a:srgbClr val="595959"/>
              </a:solidFill>
              <a:extLst>
                <a:ext uri="http://customooxmlschemas.google.com/">
                  <go:slidesCustomData xmlns:go="http://customooxmlschemas.google.com/" textRoundtripDataId="15"/>
                </a:ext>
              </a:extLst>
            </a:endParaRPr>
          </a:p>
          <a:p>
            <a:pPr indent="-190138" lvl="0" marL="2286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8070"/>
              <a:buFont typeface="Noto Sans Symbols"/>
              <a:buChar char="❖"/>
            </a:pPr>
            <a:r>
              <a:rPr lang="en-US" sz="9600">
                <a:solidFill>
                  <a:srgbClr val="595959"/>
                </a:solidFill>
                <a:extLst>
                  <a:ext uri="http://customooxmlschemas.google.com/">
                    <go:slidesCustomData xmlns:go="http://customooxmlschemas.google.com/" textRoundtripDataId="16"/>
                  </a:ext>
                </a:extLst>
              </a:rPr>
              <a:t>Download AQFG grid values at any location (enhancement to table)</a:t>
            </a:r>
            <a:endParaRPr sz="9600">
              <a:solidFill>
                <a:srgbClr val="595959"/>
              </a:solidFill>
              <a:extLst>
                <a:ext uri="http://customooxmlschemas.google.com/">
                  <go:slidesCustomData xmlns:go="http://customooxmlschemas.google.com/" textRoundtripDataId="17"/>
                </a:ext>
              </a:extLst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600">
              <a:solidFill>
                <a:srgbClr val="595959"/>
              </a:solidFill>
              <a:extLst>
                <a:ext uri="http://customooxmlschemas.google.com/">
                  <go:slidesCustomData xmlns:go="http://customooxmlschemas.google.com/" textRoundtripDataId="18"/>
                </a:ext>
              </a:extLst>
            </a:endParaRPr>
          </a:p>
          <a:p>
            <a:pPr indent="-190138" lvl="0" marL="2286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8070"/>
              <a:buFont typeface="Noto Sans Symbols"/>
              <a:buChar char="❖"/>
            </a:pPr>
            <a:r>
              <a:rPr lang="en-US" sz="9600">
                <a:solidFill>
                  <a:srgbClr val="595959"/>
                </a:solidFill>
                <a:extLst>
                  <a:ext uri="http://customooxmlschemas.google.com/">
                    <go:slidesCustomData xmlns:go="http://customooxmlschemas.google.com/" textRoundtripDataId="19"/>
                  </a:ext>
                </a:extLst>
              </a:rPr>
              <a:t>I</a:t>
            </a:r>
            <a:r>
              <a:rPr lang="en-US" sz="9600">
                <a:solidFill>
                  <a:srgbClr val="595959"/>
                </a:solidFill>
                <a:extLst>
                  <a:ext uri="http://customooxmlschemas.google.com/">
                    <go:slidesCustomData xmlns:go="http://customooxmlschemas.google.com/" textRoundtripDataId="20"/>
                  </a:ext>
                </a:extLst>
              </a:rPr>
              <a:t>mage download</a:t>
            </a:r>
            <a:endParaRPr sz="9600">
              <a:solidFill>
                <a:srgbClr val="595959"/>
              </a:solidFill>
              <a:extLst>
                <a:ext uri="http://customooxmlschemas.google.com/">
                  <go:slidesCustomData xmlns:go="http://customooxmlschemas.google.com/" textRoundtripDataId="21"/>
                </a:ext>
              </a:extLst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97500"/>
              <a:buNone/>
            </a:pPr>
            <a:r>
              <a:t/>
            </a:r>
            <a:endParaRPr sz="9600">
              <a:solidFill>
                <a:srgbClr val="595959"/>
              </a:solidFill>
              <a:extLst>
                <a:ext uri="http://customooxmlschemas.google.com/">
                  <go:slidesCustomData xmlns:go="http://customooxmlschemas.google.com/" textRoundtripDataId="22"/>
                </a:ext>
              </a:extLst>
            </a:endParaRPr>
          </a:p>
          <a:p>
            <a:pPr indent="-190139" lvl="0" marL="2286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ct val="108071"/>
              <a:buFont typeface="Noto Sans Symbols"/>
              <a:buChar char="❖"/>
            </a:pPr>
            <a:r>
              <a:rPr lang="en-US" sz="9600">
                <a:solidFill>
                  <a:srgbClr val="595959"/>
                </a:solidFill>
                <a:extLst>
                  <a:ext uri="http://customooxmlschemas.google.com/">
                    <go:slidesCustomData xmlns:go="http://customooxmlschemas.google.com/" textRoundtripDataId="23"/>
                  </a:ext>
                </a:extLst>
              </a:rPr>
              <a:t>Highlight AQ guidance point values beyond a threshold or thresholds</a:t>
            </a:r>
            <a:endParaRPr sz="9600">
              <a:solidFill>
                <a:srgbClr val="595959"/>
              </a:solidFill>
              <a:extLst>
                <a:ext uri="http://customooxmlschemas.google.com/">
                  <go:slidesCustomData xmlns:go="http://customooxmlschemas.google.com/" textRoundtripDataId="24"/>
                </a:ext>
              </a:extLst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93179"/>
              <a:buNone/>
            </a:pPr>
            <a:r>
              <a:t/>
            </a:r>
            <a:endParaRPr sz="9600">
              <a:solidFill>
                <a:srgbClr val="595959"/>
              </a:solidFill>
              <a:extLst>
                <a:ext uri="http://customooxmlschemas.google.com/">
                  <go:slidesCustomData xmlns:go="http://customooxmlschemas.google.com/" textRoundtripDataId="25"/>
                </a:ext>
              </a:extLst>
            </a:endParaRPr>
          </a:p>
          <a:p>
            <a:pPr indent="-17779" lvl="0" marL="2286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ct val="27980"/>
              <a:buFont typeface="Noto Sans Symbols"/>
              <a:buNone/>
            </a:pPr>
            <a:r>
              <a:t/>
            </a:r>
            <a:endParaRPr sz="9600">
              <a:solidFill>
                <a:srgbClr val="595959"/>
              </a:solidFill>
              <a:extLst>
                <a:ext uri="http://customooxmlschemas.google.com/">
                  <go:slidesCustomData xmlns:go="http://customooxmlschemas.google.com/" textRoundtripDataId="26"/>
                </a:ext>
              </a:extLst>
            </a:endParaRPr>
          </a:p>
          <a:p>
            <a:pPr indent="-190139" lvl="0" marL="2286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ct val="108071"/>
              <a:buFont typeface="Noto Sans Symbols"/>
              <a:buChar char="❖"/>
            </a:pPr>
            <a:r>
              <a:rPr lang="en-US" sz="9600">
                <a:solidFill>
                  <a:srgbClr val="595959"/>
                </a:solidFill>
                <a:extLst>
                  <a:ext uri="http://customooxmlschemas.google.com/">
                    <go:slidesCustomData xmlns:go="http://customooxmlschemas.google.com/" textRoundtripDataId="27"/>
                  </a:ext>
                </a:extLst>
              </a:rPr>
              <a:t>2D Point visualizations</a:t>
            </a:r>
            <a:endParaRPr sz="9600">
              <a:solidFill>
                <a:srgbClr val="595959"/>
              </a:solidFill>
              <a:extLst>
                <a:ext uri="http://customooxmlschemas.google.com/">
                  <go:slidesCustomData xmlns:go="http://customooxmlschemas.google.com/" textRoundtripDataId="28"/>
                </a:ext>
              </a:extLst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rgbClr val="595959"/>
                </a:solidFill>
                <a:extLst>
                  <a:ext uri="http://customooxmlschemas.google.com/">
                    <go:slidesCustomData xmlns:go="http://customooxmlschemas.google.com/" textRoundtripDataId="29"/>
                  </a:ext>
                </a:extLst>
              </a:rPr>
              <a:t>   (prototyping)</a:t>
            </a:r>
            <a:endParaRPr sz="9600">
              <a:solidFill>
                <a:srgbClr val="595959"/>
              </a:solidFill>
              <a:extLst>
                <a:ext uri="http://customooxmlschemas.google.com/">
                  <go:slidesCustomData xmlns:go="http://customooxmlschemas.google.com/" textRoundtripDataId="30"/>
                </a:ext>
              </a:extLst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93179"/>
              <a:buNone/>
            </a:pPr>
            <a:r>
              <a:t/>
            </a:r>
            <a:endParaRPr sz="9600">
              <a:solidFill>
                <a:srgbClr val="595959"/>
              </a:solidFill>
              <a:extLst>
                <a:ext uri="http://customooxmlschemas.google.com/">
                  <go:slidesCustomData xmlns:go="http://customooxmlschemas.google.com/" textRoundtripDataId="31"/>
                </a:ext>
              </a:extLst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93179"/>
              <a:buNone/>
            </a:pPr>
            <a:r>
              <a:t/>
            </a:r>
            <a:endParaRPr sz="9600">
              <a:solidFill>
                <a:srgbClr val="595959"/>
              </a:solidFill>
              <a:extLst>
                <a:ext uri="http://customooxmlschemas.google.com/">
                  <go:slidesCustomData xmlns:go="http://customooxmlschemas.google.com/" textRoundtripDataId="32"/>
                </a:ext>
              </a:extLst>
            </a:endParaRPr>
          </a:p>
          <a:p>
            <a:pPr indent="-190139" lvl="0" marL="2286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ct val="108071"/>
              <a:buFont typeface="Noto Sans Symbols"/>
              <a:buChar char="❖"/>
            </a:pPr>
            <a:r>
              <a:rPr lang="en-US" sz="9600">
                <a:solidFill>
                  <a:srgbClr val="595959"/>
                </a:solidFill>
                <a:extLst>
                  <a:ext uri="http://customooxmlschemas.google.com/">
                    <go:slidesCustomData xmlns:go="http://customooxmlschemas.google.com/" textRoundtripDataId="33"/>
                  </a:ext>
                </a:extLst>
              </a:rPr>
              <a:t>3D visualizations</a:t>
            </a:r>
            <a:r>
              <a:rPr lang="en-US" sz="9600">
                <a:solidFill>
                  <a:srgbClr val="595959"/>
                </a:solidFill>
              </a:rPr>
              <a:t> </a:t>
            </a:r>
            <a:endParaRPr sz="96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rgbClr val="595959"/>
                </a:solidFill>
              </a:rPr>
              <a:t>   (highly dependent on data availability)</a:t>
            </a:r>
            <a:endParaRPr sz="9600"/>
          </a:p>
          <a:p>
            <a:pPr indent="-17779" lvl="0" marL="2286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ct val="140540"/>
              <a:buFont typeface="Noto Sans Symbols"/>
              <a:buNone/>
            </a:pPr>
            <a:r>
              <a:t/>
            </a:r>
            <a:endParaRPr sz="2000">
              <a:solidFill>
                <a:srgbClr val="595959"/>
              </a:solidFill>
            </a:endParaRPr>
          </a:p>
          <a:p>
            <a:pPr indent="-17779" lvl="0" marL="2286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ct val="140540"/>
              <a:buFont typeface="Noto Sans Symbols"/>
              <a:buNone/>
            </a:pPr>
            <a:r>
              <a:t/>
            </a:r>
            <a:endParaRPr sz="2000">
              <a:solidFill>
                <a:srgbClr val="595959"/>
              </a:solidFill>
            </a:endParaRPr>
          </a:p>
          <a:p>
            <a:pPr indent="-17779" lvl="0" marL="2286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ct val="127764"/>
              <a:buFont typeface="Noto Sans Symbols"/>
              <a:buNone/>
            </a:pPr>
            <a:r>
              <a:t/>
            </a:r>
            <a:endParaRPr/>
          </a:p>
          <a:p>
            <a:pPr indent="-182880" lvl="0" marL="228600" rtl="0" algn="l">
              <a:lnSpc>
                <a:spcPct val="80000"/>
              </a:lnSpc>
              <a:spcBef>
                <a:spcPts val="780"/>
              </a:spcBef>
              <a:spcAft>
                <a:spcPts val="0"/>
              </a:spcAft>
              <a:buClr>
                <a:srgbClr val="C3260C"/>
              </a:buClr>
              <a:buSzPct val="140540"/>
              <a:buFont typeface="Noto Sans Symbols"/>
              <a:buNone/>
            </a:pPr>
            <a:r>
              <a:rPr lang="en-US" sz="2000">
                <a:solidFill>
                  <a:srgbClr val="000066"/>
                </a:solidFill>
              </a:rPr>
              <a:t>	</a:t>
            </a:r>
            <a:endParaRPr sz="1200">
              <a:solidFill>
                <a:srgbClr val="000066"/>
              </a:solidFill>
            </a:endParaRPr>
          </a:p>
          <a:p>
            <a:pPr indent="-182880" lvl="0" marL="228600" rtl="0" algn="l">
              <a:lnSpc>
                <a:spcPct val="80000"/>
              </a:lnSpc>
              <a:spcBef>
                <a:spcPts val="540"/>
              </a:spcBef>
              <a:spcAft>
                <a:spcPts val="0"/>
              </a:spcAft>
              <a:buClr>
                <a:srgbClr val="C3260C"/>
              </a:buClr>
              <a:buSzPct val="140537"/>
              <a:buFont typeface="Twentieth Century"/>
              <a:buNone/>
            </a:pPr>
            <a:r>
              <a:t/>
            </a:r>
            <a:endParaRPr sz="1200">
              <a:solidFill>
                <a:srgbClr val="000066"/>
              </a:solidFill>
            </a:endParaRPr>
          </a:p>
          <a:p>
            <a:pPr indent="-182880" lvl="0" marL="228600" rtl="0" algn="l">
              <a:lnSpc>
                <a:spcPct val="80000"/>
              </a:lnSpc>
              <a:spcBef>
                <a:spcPts val="660"/>
              </a:spcBef>
              <a:spcAft>
                <a:spcPts val="0"/>
              </a:spcAft>
              <a:buClr>
                <a:srgbClr val="C3260C"/>
              </a:buClr>
              <a:buSzPct val="140539"/>
              <a:buFont typeface="Twentieth Century"/>
              <a:buNone/>
            </a:pPr>
            <a:r>
              <a:t/>
            </a:r>
            <a:endParaRPr sz="1800">
              <a:solidFill>
                <a:srgbClr val="000066"/>
              </a:solidFill>
            </a:endParaRPr>
          </a:p>
          <a:p>
            <a:pPr indent="-34289" lvl="0" marL="228600" rtl="0" algn="l">
              <a:lnSpc>
                <a:spcPct val="80000"/>
              </a:lnSpc>
              <a:spcBef>
                <a:spcPts val="660"/>
              </a:spcBef>
              <a:spcAft>
                <a:spcPts val="0"/>
              </a:spcAft>
              <a:buClr>
                <a:srgbClr val="C3260C"/>
              </a:buClr>
              <a:buSzPct val="140539"/>
              <a:buFont typeface="Twentieth Century"/>
              <a:buNone/>
            </a:pPr>
            <a:r>
              <a:t/>
            </a:r>
            <a:endParaRPr sz="1800">
              <a:solidFill>
                <a:srgbClr val="000066"/>
              </a:solidFill>
            </a:endParaRPr>
          </a:p>
        </p:txBody>
      </p:sp>
      <p:pic>
        <p:nvPicPr>
          <p:cNvPr id="170" name="Google Shape;170;g9a81199a46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8300" y="4649225"/>
            <a:ext cx="3297444" cy="173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6"/>
          <p:cNvSpPr txBox="1"/>
          <p:nvPr>
            <p:ph type="title"/>
          </p:nvPr>
        </p:nvSpPr>
        <p:spPr>
          <a:xfrm>
            <a:off x="445200" y="286550"/>
            <a:ext cx="8077200" cy="9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ts val="3840"/>
              <a:buFont typeface="Georgia"/>
              <a:buNone/>
            </a:pPr>
            <a:r>
              <a:rPr lang="en-US" sz="2800">
                <a:solidFill>
                  <a:srgbClr val="31479F"/>
                </a:solidFill>
              </a:rPr>
              <a:t>Air Quality Forecast Guidance Data Access:</a:t>
            </a:r>
            <a:br>
              <a:rPr lang="en-US" sz="2800">
                <a:solidFill>
                  <a:srgbClr val="31479F"/>
                </a:solidFill>
              </a:rPr>
            </a:br>
            <a:endParaRPr sz="2000">
              <a:solidFill>
                <a:srgbClr val="31479F"/>
              </a:solidFill>
            </a:endParaRPr>
          </a:p>
        </p:txBody>
      </p:sp>
      <p:sp>
        <p:nvSpPr>
          <p:cNvPr id="176" name="Google Shape;176;p6"/>
          <p:cNvSpPr txBox="1"/>
          <p:nvPr>
            <p:ph idx="1" type="body"/>
          </p:nvPr>
        </p:nvSpPr>
        <p:spPr>
          <a:xfrm>
            <a:off x="218250" y="935099"/>
            <a:ext cx="8707500" cy="5601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8751" lvl="0" marL="22860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ts val="2535"/>
              <a:buFont typeface="Noto Sans Symbols"/>
              <a:buChar char="❖"/>
            </a:pPr>
            <a:r>
              <a:rPr b="1" lang="en-US" sz="1700">
                <a:solidFill>
                  <a:srgbClr val="595959"/>
                </a:solidFill>
              </a:rPr>
              <a:t>Air Quality </a:t>
            </a:r>
            <a:r>
              <a:rPr b="1" lang="en-US" sz="1700">
                <a:solidFill>
                  <a:srgbClr val="595959"/>
                </a:solidFill>
              </a:rPr>
              <a:t>Forecast Guidance Displays:</a:t>
            </a:r>
            <a:endParaRPr b="1" sz="1700">
              <a:solidFill>
                <a:srgbClr val="595959"/>
              </a:solidFill>
            </a:endParaRPr>
          </a:p>
          <a:p>
            <a:pPr indent="0" lvl="0" marL="45720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2340"/>
              <a:buNone/>
            </a:pPr>
            <a:r>
              <a:t/>
            </a:r>
            <a:endParaRPr b="1" sz="1700">
              <a:solidFill>
                <a:srgbClr val="595959"/>
              </a:solidFill>
            </a:endParaRPr>
          </a:p>
          <a:p>
            <a:pPr indent="-182880" lvl="0" marL="228600" rtl="0" algn="l">
              <a:lnSpc>
                <a:spcPct val="60000"/>
              </a:lnSpc>
              <a:spcBef>
                <a:spcPts val="780"/>
              </a:spcBef>
              <a:spcAft>
                <a:spcPts val="0"/>
              </a:spcAft>
              <a:buClr>
                <a:srgbClr val="C3260C"/>
              </a:buClr>
              <a:buSzPts val="1430"/>
              <a:buFont typeface="Noto Sans Symbols"/>
              <a:buNone/>
            </a:pPr>
            <a:r>
              <a:rPr b="1" lang="en-US" sz="1700">
                <a:solidFill>
                  <a:srgbClr val="000066"/>
                </a:solidFill>
              </a:rPr>
              <a:t>	</a:t>
            </a:r>
            <a:r>
              <a:rPr b="1" lang="en-US" sz="1700" u="sng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https://airquality.weather.gov/</a:t>
            </a:r>
            <a:r>
              <a:rPr b="1" lang="en-US" sz="1700">
                <a:solidFill>
                  <a:schemeClr val="accent1"/>
                </a:solidFill>
              </a:rPr>
              <a:t> </a:t>
            </a:r>
            <a:endParaRPr b="1" sz="1700">
              <a:solidFill>
                <a:schemeClr val="accent1"/>
              </a:solidFill>
            </a:endParaRPr>
          </a:p>
          <a:p>
            <a:pPr indent="-182880" lvl="0" marL="228600" rtl="0" algn="l">
              <a:lnSpc>
                <a:spcPct val="60000"/>
              </a:lnSpc>
              <a:spcBef>
                <a:spcPts val="300"/>
              </a:spcBef>
              <a:spcAft>
                <a:spcPts val="0"/>
              </a:spcAft>
              <a:buClr>
                <a:srgbClr val="404040"/>
              </a:buClr>
              <a:buSzPts val="660"/>
              <a:buFont typeface="Twentieth Century"/>
              <a:buNone/>
            </a:pPr>
            <a:r>
              <a:t/>
            </a:r>
            <a:endParaRPr b="1" sz="1700">
              <a:solidFill>
                <a:schemeClr val="hlink"/>
              </a:solidFill>
            </a:endParaRPr>
          </a:p>
          <a:p>
            <a:pPr indent="-178751" lvl="0" marL="228600" rtl="0" algn="l">
              <a:lnSpc>
                <a:spcPct val="60000"/>
              </a:lnSpc>
              <a:spcBef>
                <a:spcPts val="700"/>
              </a:spcBef>
              <a:spcAft>
                <a:spcPts val="0"/>
              </a:spcAft>
              <a:buClr>
                <a:srgbClr val="C3260C"/>
              </a:buClr>
              <a:buSzPts val="2535"/>
              <a:buFont typeface="Noto Sans Symbols"/>
              <a:buChar char="❖"/>
            </a:pPr>
            <a:r>
              <a:rPr b="1" lang="en-US" sz="1700">
                <a:solidFill>
                  <a:srgbClr val="595959"/>
                </a:solidFill>
              </a:rPr>
              <a:t>GRIB2 Data Download: </a:t>
            </a:r>
            <a:r>
              <a:rPr b="1" lang="en-US" sz="1700">
                <a:solidFill>
                  <a:schemeClr val="lt2"/>
                </a:solidFill>
              </a:rPr>
              <a:t>	</a:t>
            </a:r>
            <a:endParaRPr b="1" sz="1700">
              <a:solidFill>
                <a:schemeClr val="lt2"/>
              </a:solidFill>
            </a:endParaRPr>
          </a:p>
          <a:p>
            <a:pPr indent="0" lvl="0" marL="457200" rtl="0" algn="l">
              <a:lnSpc>
                <a:spcPct val="60000"/>
              </a:lnSpc>
              <a:spcBef>
                <a:spcPts val="700"/>
              </a:spcBef>
              <a:spcAft>
                <a:spcPts val="0"/>
              </a:spcAft>
              <a:buSzPts val="2340"/>
              <a:buNone/>
            </a:pPr>
            <a:r>
              <a:t/>
            </a:r>
            <a:endParaRPr b="1" sz="1700">
              <a:solidFill>
                <a:schemeClr val="lt2"/>
              </a:solidFill>
            </a:endParaRPr>
          </a:p>
          <a:p>
            <a:pPr indent="-182880" lvl="0" marL="228600" rtl="0" algn="l">
              <a:lnSpc>
                <a:spcPct val="60000"/>
              </a:lnSpc>
              <a:spcBef>
                <a:spcPts val="540"/>
              </a:spcBef>
              <a:spcAft>
                <a:spcPts val="0"/>
              </a:spcAft>
              <a:buClr>
                <a:srgbClr val="C3260C"/>
              </a:buClr>
              <a:buSzPts val="715"/>
              <a:buFont typeface="Noto Sans Symbols"/>
              <a:buNone/>
            </a:pPr>
            <a:r>
              <a:rPr b="1" lang="en-US" sz="1700">
                <a:solidFill>
                  <a:srgbClr val="3F3F3F"/>
                </a:solidFill>
              </a:rPr>
              <a:t>	Real time:</a:t>
            </a:r>
            <a:r>
              <a:rPr b="1" lang="en-US" sz="1700">
                <a:solidFill>
                  <a:schemeClr val="hlink"/>
                </a:solidFill>
              </a:rPr>
              <a:t>	</a:t>
            </a:r>
            <a:endParaRPr b="1" sz="1700"/>
          </a:p>
          <a:p>
            <a:pPr indent="-182880" lvl="0" marL="228600" rtl="0" algn="l">
              <a:lnSpc>
                <a:spcPct val="60000"/>
              </a:lnSpc>
              <a:spcBef>
                <a:spcPts val="580"/>
              </a:spcBef>
              <a:spcAft>
                <a:spcPts val="0"/>
              </a:spcAft>
              <a:buClr>
                <a:srgbClr val="C3260C"/>
              </a:buClr>
              <a:buSzPts val="1001"/>
              <a:buFont typeface="Twentieth Century"/>
              <a:buNone/>
            </a:pPr>
            <a:r>
              <a:rPr b="1" lang="en-US" sz="1700">
                <a:solidFill>
                  <a:schemeClr val="hlink"/>
                </a:solidFill>
              </a:rPr>
              <a:t>	</a:t>
            </a:r>
            <a:r>
              <a:rPr b="1" lang="en-US" sz="1600" u="sng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https://tgftp.nws.noaa.gov/SL.us008001/ST.opnl/DF.gr2/DC.ndgd/GT.aq/AR.conu</a:t>
            </a:r>
            <a:r>
              <a:rPr b="1" lang="en-US" sz="1700" u="sng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</a:t>
            </a:r>
            <a:r>
              <a:rPr b="1" lang="en-US" sz="1700">
                <a:solidFill>
                  <a:schemeClr val="accent1"/>
                </a:solidFill>
              </a:rPr>
              <a:t> </a:t>
            </a:r>
            <a:endParaRPr b="1" sz="1700"/>
          </a:p>
          <a:p>
            <a:pPr indent="-182880" lvl="0" marL="228600" rtl="0" algn="l">
              <a:lnSpc>
                <a:spcPct val="60000"/>
              </a:lnSpc>
              <a:spcBef>
                <a:spcPts val="580"/>
              </a:spcBef>
              <a:spcAft>
                <a:spcPts val="0"/>
              </a:spcAft>
              <a:buClr>
                <a:srgbClr val="C3260C"/>
              </a:buClr>
              <a:buSzPts val="1001"/>
              <a:buFont typeface="Twentieth Century"/>
              <a:buNone/>
            </a:pPr>
            <a:r>
              <a:rPr b="1" lang="en-US" sz="1700">
                <a:solidFill>
                  <a:schemeClr val="accent1"/>
                </a:solidFill>
              </a:rPr>
              <a:t>   </a:t>
            </a:r>
            <a:r>
              <a:rPr b="1" lang="en-US" sz="1600" u="sng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https://tgftp.nws.noaa.gov/SL.us008001/ST.opnl/DF.gr2/DC.ndgd/GT.aq/AR.alaska</a:t>
            </a:r>
            <a:r>
              <a:rPr b="1" lang="en-US" sz="1600">
                <a:solidFill>
                  <a:schemeClr val="accent1"/>
                </a:solidFill>
              </a:rPr>
              <a:t> </a:t>
            </a:r>
            <a:endParaRPr b="1" sz="1600"/>
          </a:p>
          <a:p>
            <a:pPr indent="-182880" lvl="0" marL="228600" rtl="0" algn="l">
              <a:lnSpc>
                <a:spcPct val="60000"/>
              </a:lnSpc>
              <a:spcBef>
                <a:spcPts val="580"/>
              </a:spcBef>
              <a:spcAft>
                <a:spcPts val="0"/>
              </a:spcAft>
              <a:buClr>
                <a:srgbClr val="C3260C"/>
              </a:buClr>
              <a:buSzPts val="1001"/>
              <a:buFont typeface="Twentieth Century"/>
              <a:buNone/>
            </a:pPr>
            <a:r>
              <a:rPr b="1" lang="en-US" sz="1700">
                <a:solidFill>
                  <a:schemeClr val="accent1"/>
                </a:solidFill>
              </a:rPr>
              <a:t>   </a:t>
            </a:r>
            <a:r>
              <a:rPr b="1" lang="en-US" sz="1600" u="sng">
                <a:solidFill>
                  <a:schemeClr val="accent1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https://tgftp.nws.noaa.gov/SL.us008001/ST.opnl/DF.gr2/DC.ndgd/GT.aq/AR.hawaii</a:t>
            </a:r>
            <a:r>
              <a:rPr b="1" lang="en-US" sz="1600">
                <a:solidFill>
                  <a:schemeClr val="accent1"/>
                </a:solidFill>
              </a:rPr>
              <a:t> </a:t>
            </a:r>
            <a:endParaRPr b="1" sz="1600">
              <a:solidFill>
                <a:schemeClr val="accent1"/>
              </a:solidFill>
            </a:endParaRPr>
          </a:p>
          <a:p>
            <a:pPr indent="-182880" lvl="0" marL="228600" rtl="0" algn="l">
              <a:lnSpc>
                <a:spcPct val="60000"/>
              </a:lnSpc>
              <a:spcBef>
                <a:spcPts val="580"/>
              </a:spcBef>
              <a:spcAft>
                <a:spcPts val="0"/>
              </a:spcAft>
              <a:buClr>
                <a:srgbClr val="C3260C"/>
              </a:buClr>
              <a:buSzPts val="1001"/>
              <a:buFont typeface="Twentieth Century"/>
              <a:buNone/>
            </a:pPr>
            <a:r>
              <a:rPr b="1" lang="en-US" sz="1700">
                <a:solidFill>
                  <a:schemeClr val="accent1"/>
                </a:solidFill>
              </a:rPr>
              <a:t>   </a:t>
            </a:r>
            <a:r>
              <a:rPr b="1" lang="en-US" sz="1600" u="sng">
                <a:solidFill>
                  <a:schemeClr val="accent1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https://tgftp.nws.noaa.gov/SL.us008001/ST.expr/DF.gr2/DC.ndgd/GT.aq/AR.conus</a:t>
            </a:r>
            <a:endParaRPr b="1" sz="1600">
              <a:solidFill>
                <a:schemeClr val="accent1"/>
              </a:solidFill>
            </a:endParaRPr>
          </a:p>
          <a:p>
            <a:pPr indent="-182880" lvl="0" marL="228600" rtl="0" algn="l">
              <a:lnSpc>
                <a:spcPct val="60000"/>
              </a:lnSpc>
              <a:spcBef>
                <a:spcPts val="580"/>
              </a:spcBef>
              <a:spcAft>
                <a:spcPts val="0"/>
              </a:spcAft>
              <a:buClr>
                <a:srgbClr val="C3260C"/>
              </a:buClr>
              <a:buSzPts val="1001"/>
              <a:buFont typeface="Twentieth Century"/>
              <a:buNone/>
            </a:pPr>
            <a:r>
              <a:rPr b="1" lang="en-US" sz="1600">
                <a:solidFill>
                  <a:schemeClr val="accent1"/>
                </a:solidFill>
              </a:rPr>
              <a:t>  </a:t>
            </a:r>
            <a:r>
              <a:rPr b="1" lang="en-US" sz="1700">
                <a:solidFill>
                  <a:schemeClr val="accent1"/>
                </a:solidFill>
              </a:rPr>
              <a:t>(when data is available)</a:t>
            </a:r>
            <a:endParaRPr b="1" sz="1700">
              <a:solidFill>
                <a:schemeClr val="accent1"/>
              </a:solidFill>
            </a:endParaRPr>
          </a:p>
          <a:p>
            <a:pPr indent="-182880" lvl="0" marL="228600" rtl="0" algn="l">
              <a:lnSpc>
                <a:spcPct val="60000"/>
              </a:lnSpc>
              <a:spcBef>
                <a:spcPts val="580"/>
              </a:spcBef>
              <a:spcAft>
                <a:spcPts val="0"/>
              </a:spcAft>
              <a:buClr>
                <a:srgbClr val="C3260C"/>
              </a:buClr>
              <a:buSzPts val="1001"/>
              <a:buFont typeface="Twentieth Century"/>
              <a:buNone/>
            </a:pPr>
            <a:r>
              <a:rPr b="1" lang="en-US" sz="1700">
                <a:solidFill>
                  <a:schemeClr val="accent1"/>
                </a:solidFill>
              </a:rPr>
              <a:t>   </a:t>
            </a:r>
            <a:endParaRPr b="1" sz="1700">
              <a:solidFill>
                <a:schemeClr val="accent1"/>
              </a:solidFill>
            </a:endParaRPr>
          </a:p>
          <a:p>
            <a:pPr indent="-182880" lvl="0" marL="228600" rtl="0" algn="l">
              <a:lnSpc>
                <a:spcPct val="60000"/>
              </a:lnSpc>
              <a:spcBef>
                <a:spcPts val="580"/>
              </a:spcBef>
              <a:spcAft>
                <a:spcPts val="0"/>
              </a:spcAft>
              <a:buClr>
                <a:srgbClr val="C3260C"/>
              </a:buClr>
              <a:buSzPts val="1001"/>
              <a:buFont typeface="Twentieth Century"/>
              <a:buNone/>
            </a:pPr>
            <a:r>
              <a:rPr b="1" lang="en-US" sz="1700">
                <a:solidFill>
                  <a:schemeClr val="accent1"/>
                </a:solidFill>
              </a:rPr>
              <a:t>   Archived:</a:t>
            </a:r>
            <a:endParaRPr/>
          </a:p>
          <a:p>
            <a:pPr indent="-182880" lvl="0" marL="228600" rtl="0" algn="l">
              <a:lnSpc>
                <a:spcPct val="60000"/>
              </a:lnSpc>
              <a:spcBef>
                <a:spcPts val="580"/>
              </a:spcBef>
              <a:spcAft>
                <a:spcPts val="0"/>
              </a:spcAft>
              <a:buClr>
                <a:srgbClr val="C3260C"/>
              </a:buClr>
              <a:buSzPts val="1001"/>
              <a:buFont typeface="Twentieth Century"/>
              <a:buNone/>
            </a:pPr>
            <a:r>
              <a:rPr b="1" lang="en-US" sz="1700">
                <a:solidFill>
                  <a:schemeClr val="accent1"/>
                </a:solidFill>
              </a:rPr>
              <a:t>   </a:t>
            </a:r>
            <a:r>
              <a:rPr b="1" lang="en-US" sz="1700" u="sng">
                <a:solidFill>
                  <a:schemeClr val="accent1"/>
                </a:solid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https://www.ncei.noaa.gov/products/weather-climate-models/national-digital-guidance-database</a:t>
            </a:r>
            <a:r>
              <a:rPr b="1" lang="en-US" sz="1700">
                <a:solidFill>
                  <a:schemeClr val="accent1"/>
                </a:solidFill>
              </a:rPr>
              <a:t> </a:t>
            </a:r>
            <a:endParaRPr b="1" sz="1700">
              <a:solidFill>
                <a:schemeClr val="accent1"/>
              </a:solidFill>
            </a:endParaRPr>
          </a:p>
          <a:p>
            <a:pPr indent="-182880" lvl="0" marL="228600" rtl="0" algn="l">
              <a:lnSpc>
                <a:spcPct val="60000"/>
              </a:lnSpc>
              <a:spcBef>
                <a:spcPts val="540"/>
              </a:spcBef>
              <a:spcAft>
                <a:spcPts val="0"/>
              </a:spcAft>
              <a:buClr>
                <a:srgbClr val="C3260C"/>
              </a:buClr>
              <a:buSzPts val="858"/>
              <a:buFont typeface="Twentieth Century"/>
              <a:buNone/>
            </a:pPr>
            <a:r>
              <a:t/>
            </a:r>
            <a:endParaRPr b="1" sz="1700">
              <a:solidFill>
                <a:schemeClr val="hlink"/>
              </a:solidFill>
            </a:endParaRPr>
          </a:p>
          <a:p>
            <a:pPr indent="-178751" lvl="0" marL="228600" rtl="0" algn="l">
              <a:lnSpc>
                <a:spcPct val="60000"/>
              </a:lnSpc>
              <a:spcBef>
                <a:spcPts val="700"/>
              </a:spcBef>
              <a:spcAft>
                <a:spcPts val="0"/>
              </a:spcAft>
              <a:buClr>
                <a:srgbClr val="C3260C"/>
              </a:buClr>
              <a:buSzPts val="2535"/>
              <a:buFont typeface="Noto Sans Symbols"/>
              <a:buChar char="❖"/>
            </a:pPr>
            <a:r>
              <a:rPr b="1" lang="en-US" sz="1700">
                <a:solidFill>
                  <a:srgbClr val="595959"/>
                </a:solidFill>
              </a:rPr>
              <a:t>Web Questions, Suggestions:</a:t>
            </a:r>
            <a:endParaRPr b="1" sz="1700">
              <a:solidFill>
                <a:srgbClr val="595959"/>
              </a:solidFill>
            </a:endParaRPr>
          </a:p>
          <a:p>
            <a:pPr indent="-182880" lvl="0" marL="228600" rtl="0" algn="l">
              <a:lnSpc>
                <a:spcPct val="60000"/>
              </a:lnSpc>
              <a:spcBef>
                <a:spcPts val="580"/>
              </a:spcBef>
              <a:spcAft>
                <a:spcPts val="0"/>
              </a:spcAft>
              <a:buClr>
                <a:srgbClr val="C3260C"/>
              </a:buClr>
              <a:buSzPts val="858"/>
              <a:buFont typeface="Twentieth Century"/>
              <a:buNone/>
            </a:pPr>
            <a:r>
              <a:rPr b="1" lang="en-US" sz="1700">
                <a:solidFill>
                  <a:schemeClr val="hlink"/>
                </a:solidFill>
              </a:rPr>
              <a:t>	          </a:t>
            </a:r>
            <a:endParaRPr b="1" sz="1700">
              <a:solidFill>
                <a:schemeClr val="hlink"/>
              </a:solidFill>
            </a:endParaRPr>
          </a:p>
          <a:p>
            <a:pPr indent="-347661" lvl="0" marL="457200" rtl="0" algn="l">
              <a:lnSpc>
                <a:spcPct val="6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ts val="1875"/>
              <a:buChar char="-"/>
            </a:pPr>
            <a:r>
              <a:rPr b="1" lang="en-US" sz="1700">
                <a:solidFill>
                  <a:schemeClr val="accent1"/>
                </a:solidFill>
              </a:rPr>
              <a:t>OSTI/AQ: </a:t>
            </a:r>
            <a:r>
              <a:rPr b="1" lang="en-US" sz="1700" u="sng">
                <a:solidFill>
                  <a:schemeClr val="hlink"/>
                </a:solidFill>
                <a:hlinkClick r:id="rId10"/>
              </a:rPr>
              <a:t>https://vlab.noaa.gov/web/osti-modeling/contact-us</a:t>
            </a:r>
            <a:endParaRPr b="1" sz="1700">
              <a:solidFill>
                <a:schemeClr val="accent1"/>
              </a:solidFill>
            </a:endParaRPr>
          </a:p>
          <a:p>
            <a:pPr indent="0" lvl="0" marL="457200" rtl="0" algn="l">
              <a:lnSpc>
                <a:spcPct val="60000"/>
              </a:lnSpc>
              <a:spcBef>
                <a:spcPts val="580"/>
              </a:spcBef>
              <a:spcAft>
                <a:spcPts val="0"/>
              </a:spcAft>
              <a:buSzPts val="605"/>
              <a:buNone/>
            </a:pPr>
            <a:r>
              <a:t/>
            </a:r>
            <a:endParaRPr b="1" sz="1700">
              <a:solidFill>
                <a:schemeClr val="accent1"/>
              </a:solidFill>
            </a:endParaRPr>
          </a:p>
          <a:p>
            <a:pPr indent="-347661" lvl="0" marL="457200" rtl="0" algn="l">
              <a:lnSpc>
                <a:spcPct val="6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ts val="1875"/>
              <a:buChar char="-"/>
            </a:pPr>
            <a:r>
              <a:rPr b="1" lang="en-US" sz="1700">
                <a:solidFill>
                  <a:schemeClr val="accent1"/>
                </a:solidFill>
              </a:rPr>
              <a:t>Email David.T.Miller@noaa.gov</a:t>
            </a:r>
            <a:endParaRPr b="1" sz="1700">
              <a:solidFill>
                <a:schemeClr val="accent1"/>
              </a:solidFill>
            </a:endParaRPr>
          </a:p>
          <a:p>
            <a:pPr indent="-182880" lvl="0" marL="228600" rtl="0" algn="l">
              <a:lnSpc>
                <a:spcPct val="60000"/>
              </a:lnSpc>
              <a:spcBef>
                <a:spcPts val="580"/>
              </a:spcBef>
              <a:spcAft>
                <a:spcPts val="0"/>
              </a:spcAft>
              <a:buClr>
                <a:srgbClr val="C3260C"/>
              </a:buClr>
              <a:buSzPts val="858"/>
              <a:buFont typeface="Twentieth Century"/>
              <a:buNone/>
            </a:pPr>
            <a:r>
              <a:t/>
            </a:r>
            <a:endParaRPr sz="1700">
              <a:solidFill>
                <a:schemeClr val="accent1"/>
              </a:solidFill>
            </a:endParaRPr>
          </a:p>
          <a:p>
            <a:pPr indent="-182880" lvl="0" marL="228600" rtl="0" algn="l">
              <a:lnSpc>
                <a:spcPct val="60000"/>
              </a:lnSpc>
              <a:spcBef>
                <a:spcPts val="540"/>
              </a:spcBef>
              <a:spcAft>
                <a:spcPts val="0"/>
              </a:spcAft>
              <a:buClr>
                <a:srgbClr val="C3260C"/>
              </a:buClr>
              <a:buSzPts val="858"/>
              <a:buFont typeface="Twentieth Century"/>
              <a:buNone/>
            </a:pPr>
            <a:r>
              <a:t/>
            </a:r>
            <a:endParaRPr sz="1700">
              <a:solidFill>
                <a:srgbClr val="000066"/>
              </a:solidFill>
            </a:endParaRPr>
          </a:p>
          <a:p>
            <a:pPr indent="-182880" lvl="0" marL="228600" rtl="0" algn="l">
              <a:lnSpc>
                <a:spcPct val="60000"/>
              </a:lnSpc>
              <a:spcBef>
                <a:spcPts val="540"/>
              </a:spcBef>
              <a:spcAft>
                <a:spcPts val="0"/>
              </a:spcAft>
              <a:buClr>
                <a:srgbClr val="C3260C"/>
              </a:buClr>
              <a:buSzPts val="858"/>
              <a:buFont typeface="Twentieth Century"/>
              <a:buNone/>
            </a:pPr>
            <a:r>
              <a:t/>
            </a:r>
            <a:endParaRPr sz="1700">
              <a:solidFill>
                <a:srgbClr val="000066"/>
              </a:solidFill>
            </a:endParaRPr>
          </a:p>
          <a:p>
            <a:pPr indent="-182880" lvl="0" marL="228600" rtl="0" algn="l">
              <a:lnSpc>
                <a:spcPct val="60000"/>
              </a:lnSpc>
              <a:spcBef>
                <a:spcPts val="660"/>
              </a:spcBef>
              <a:spcAft>
                <a:spcPts val="0"/>
              </a:spcAft>
              <a:buClr>
                <a:srgbClr val="C3260C"/>
              </a:buClr>
              <a:buSzPts val="1287"/>
              <a:buFont typeface="Twentieth Century"/>
              <a:buNone/>
            </a:pPr>
            <a:r>
              <a:t/>
            </a:r>
            <a:endParaRPr sz="1700">
              <a:solidFill>
                <a:srgbClr val="000066"/>
              </a:solidFill>
            </a:endParaRPr>
          </a:p>
          <a:p>
            <a:pPr indent="-34289" lvl="0" marL="228600" rtl="0" algn="l">
              <a:lnSpc>
                <a:spcPct val="60000"/>
              </a:lnSpc>
              <a:spcBef>
                <a:spcPts val="660"/>
              </a:spcBef>
              <a:spcAft>
                <a:spcPts val="0"/>
              </a:spcAft>
              <a:buClr>
                <a:srgbClr val="C3260C"/>
              </a:buClr>
              <a:buSzPts val="1287"/>
              <a:buFont typeface="Twentieth Century"/>
              <a:buNone/>
            </a:pPr>
            <a:r>
              <a:t/>
            </a:r>
            <a:endParaRPr sz="1700">
              <a:solidFill>
                <a:srgbClr val="000066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lipstream">
  <a:themeElements>
    <a:clrScheme name="Slipstream">
      <a:dk1>
        <a:srgbClr val="000000"/>
      </a:dk1>
      <a:lt1>
        <a:srgbClr val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2005-09-05T14:58:05Z</dcterms:created>
  <dc:creator>MAS</dc:creator>
</cp:coreProperties>
</file>