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notesMasterIdLst>
    <p:notesMasterId r:id="rId27"/>
  </p:notesMasterIdLst>
  <p:sldIdLst>
    <p:sldId id="256" r:id="rId3"/>
    <p:sldId id="257" r:id="rId4"/>
    <p:sldId id="262" r:id="rId5"/>
    <p:sldId id="258" r:id="rId6"/>
    <p:sldId id="263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7" r:id="rId25"/>
    <p:sldId id="4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E3A0D-2E98-4E90-9D47-6579CF65A10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6AAEC-C59D-4993-B9ED-B7B90EA1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2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x-axis on the lower plot shows weeks since the official start of the Canadian wildfire season in late April.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AAEC-C59D-4993-B9ED-B7B90EA163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5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ND observed 14 days with Orange or higher AQI in 2024 due to wildfire smoke and max concentration was 94.2 ug/m^3.</a:t>
            </a:r>
          </a:p>
          <a:p>
            <a:endParaRPr lang="en-US" dirty="0"/>
          </a:p>
          <a:p>
            <a:r>
              <a:rPr lang="en-US" dirty="0"/>
              <a:t>16 alerts issued due to wildfire smoke in 2023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AAEC-C59D-4993-B9ED-B7B90EA163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8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instantaneous smoke fields found in grib2 files for this model run. Not a direct comparison to hourly average observations.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AAEC-C59D-4993-B9ED-B7B90EA163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1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Elevated smoke plume </a:t>
            </a:r>
            <a:r>
              <a:rPr lang="en-US" dirty="0" err="1"/>
              <a:t>advects</a:t>
            </a:r>
            <a:r>
              <a:rPr lang="en-US" dirty="0"/>
              <a:t> southeast over Lake Superior. Lake breeze pulls smoke to the surface and is trapped for several days, impacting monitors along lake shore.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6AAEC-C59D-4993-B9ED-B7B90EA163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43436-883B-480E-A1EE-7E6DD996362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5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FF1EB-859B-43B8-9A62-7A3745C5A3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8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BF911-5C4C-4175-AADD-D4052E7DAA1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9B296-8706-4507-B9A7-E485D6868B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35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8CB05-59BF-48C7-B898-7635CC65FC8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05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BE785-46F0-420F-A364-768BFC9E49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36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0BB08-BA53-419C-8BA1-1142453834A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4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81033-70DB-4726-9F94-D3D6E239A3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29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19B5A-6B12-4C9F-BF06-3C4AFD6023E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8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1AA1E-E2E4-4E4F-AB07-923193733B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112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705B1-EA0A-48B3-900A-29A73FA630C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15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27A4E-514F-4B02-A1D7-6505D2F73E8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377" y="1746254"/>
            <a:ext cx="5447246" cy="8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2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C56E-06F2-4FAF-B1D1-2D972AECE7F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55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1670B-6D4F-46EF-AE4B-F51DF64F56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80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7FCFF-71AF-4907-A200-E9A8C36D3AC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5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E32-30F8-4EB5-B634-9BD5FE2F158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9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AB545-D51B-47F4-9BE3-B252A4CE05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40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72265-5486-485F-94F2-B85AD0959BA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50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45C6F-4CBC-43E0-9A6A-AF89312A91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7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CB035-C987-4210-B4FE-A3217773640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79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72C9D-A578-4609-9A58-0C103811FB6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46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328F9-CCE6-4E2E-B735-5CCF721DC9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742711"/>
            <a:ext cx="12192000" cy="1591056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with image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64024" y="5587892"/>
            <a:ext cx="6587067" cy="1097128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12192000" cy="37427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MPCA Logo RGB.pdf">
            <a:extLst>
              <a:ext uri="{FF2B5EF4-FFF2-40B4-BE49-F238E27FC236}">
                <a16:creationId xmlns:a16="http://schemas.microsoft.com/office/drawing/2014/main" id="{2143D4BA-574A-8DCD-6034-C60D7914E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15" y="5782589"/>
            <a:ext cx="4108789" cy="70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8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E253A-8DC5-4734-AD3D-9647C3DBACE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6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254DF-E667-49D8-9F21-D1AD46DDB4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246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F0B55-2EE8-48C6-8E26-2C059781A2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269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B7464-9030-4F22-9EBE-07127F72B16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115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17C87-EE33-4415-91D3-EE3AC69664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62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CD8F-CF6B-41D5-8099-AE8528452BF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20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98E07-EEE1-414B-92FA-254C18DFA5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706968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6F0A-046A-4390-B5C7-54FFA83966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34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70D48-710B-4F85-B2BE-AD7A0E8A26B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662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DF9C7-9825-46B9-B135-9E1A5BDD34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8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1BBD7-9621-49E0-BB6E-2C0B5C40AD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47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E5A8B-1ABC-449D-927F-C769DFD0A50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22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0FD60-C83C-4219-8CA6-309464BD36B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91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B5B73-E7BA-4B4D-8039-B2A73942190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26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F03DD-F91D-446A-904C-472814D9E9D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73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AA693-0FE5-4960-BD72-6AD283B7D2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64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A852F-8889-4135-AB70-9E6EEF324E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46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BD766-8C7E-4F08-88A7-B91BD272481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46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EBA6C-337C-4DD6-892D-EFCB2DFF50D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94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B89FD-C8E0-4397-BBFB-D3336D235D7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7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429B6-0E2E-4059-827D-3CAFCA2C8EA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6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2068B-79D8-4046-9B17-BD9EC492D8B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75342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28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65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377" y="1746254"/>
            <a:ext cx="5447246" cy="8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82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4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53" y="5947868"/>
            <a:ext cx="2968836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82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35003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75342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5953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45077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8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3485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06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330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6" y="636114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www.pca.state.mn.us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76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673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01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09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71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8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74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97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89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75144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694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0C8A8-7056-4240-A9DF-6DE01213C61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BE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97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9917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54729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108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9831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1505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4D564EB3-B268-4748-86E7-9F55DF9078D1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6165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564EB3-B268-4748-86E7-9F55DF9078D1}" type="datetime1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85467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57202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13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0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0BC86-3F1F-4F77-9A61-90737264661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828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01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22F9B27-DC73-4098-8FAC-5370DAFF133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22492"/>
      </p:ext>
    </p:extLst>
  </p:cSld>
  <p:clrMapOvr>
    <a:masterClrMapping/>
  </p:clrMapOvr>
  <p:hf sldNum="0" hdr="0" ft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472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366E0EA-2D80-452F-9963-33FA7A36BC0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59828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45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1269393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92866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264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36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914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C2F06-119E-47A9-A84F-7503BE43C6B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177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703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205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57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585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78645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44518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77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285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</a:t>
            </a:r>
            <a:r>
              <a:rPr lang="en-US"/>
              <a:t>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</a:t>
            </a:r>
            <a:r>
              <a:rPr lang="en-US">
                <a:solidFill>
                  <a:schemeClr val="tx2"/>
                </a:solidFill>
              </a:rPr>
              <a:t>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3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CD719-2053-4D3F-88D6-0D0EA7C4DD8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www.pca.state.mn.us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1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3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EABD-B330-DA70-6F03-2BF6A48F2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Evaluating RRFS smoke forecasts during 2024 wildfire season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9179E-BECB-8B87-AA6A-56A632F1F8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David Brown | Air Quality Meteorologist</a:t>
            </a:r>
          </a:p>
          <a:p>
            <a:r>
              <a:rPr lang="en-US" dirty="0"/>
              <a:t>October 9-10, 2024</a:t>
            </a:r>
          </a:p>
        </p:txBody>
      </p:sp>
      <p:pic>
        <p:nvPicPr>
          <p:cNvPr id="16" name="Picture Placeholder 15" descr="A map of the weather&#10;&#10;Description automatically generated">
            <a:extLst>
              <a:ext uri="{FF2B5EF4-FFF2-40B4-BE49-F238E27FC236}">
                <a16:creationId xmlns:a16="http://schemas.microsoft.com/office/drawing/2014/main" id="{D09350DD-A08F-8C94-2D8C-5AE2336C3F6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43991" r="996" b="30048"/>
          <a:stretch/>
        </p:blipFill>
        <p:spPr>
          <a:xfrm>
            <a:off x="0" y="-1"/>
            <a:ext cx="12192000" cy="3742711"/>
          </a:xfrm>
        </p:spPr>
      </p:pic>
    </p:spTree>
    <p:extLst>
      <p:ext uri="{BB962C8B-B14F-4D97-AF65-F5344CB8AC3E}">
        <p14:creationId xmlns:p14="http://schemas.microsoft.com/office/powerpoint/2010/main" val="1963132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4D2A-A3E4-CF90-8469-D2D70E57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05/11 12Z</a:t>
            </a:r>
          </a:p>
        </p:txBody>
      </p:sp>
      <p:pic>
        <p:nvPicPr>
          <p:cNvPr id="8" name="Content Placeholder 7" descr="A graph of a smoke&#10;&#10;Description automatically generated">
            <a:extLst>
              <a:ext uri="{FF2B5EF4-FFF2-40B4-BE49-F238E27FC236}">
                <a16:creationId xmlns:a16="http://schemas.microsoft.com/office/drawing/2014/main" id="{29C83BA8-C422-B2F9-BAA8-34BBEDE89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5" y="1426658"/>
            <a:ext cx="7555345" cy="251844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89E68-41EC-E8E1-C646-0D5E212A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2EEE-3176-837B-690B-D0B5B2460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080C9-99F4-DEEE-E666-438B0B01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aph of smoke&#10;&#10;Description automatically generated">
            <a:extLst>
              <a:ext uri="{FF2B5EF4-FFF2-40B4-BE49-F238E27FC236}">
                <a16:creationId xmlns:a16="http://schemas.microsoft.com/office/drawing/2014/main" id="{A213B3EF-A87D-940A-094E-DDEB0E574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5" y="3945106"/>
            <a:ext cx="75438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9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4D2A-A3E4-CF90-8469-D2D70E57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05/11 12Z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89E68-41EC-E8E1-C646-0D5E212A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2EEE-3176-837B-690B-D0B5B2460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080C9-99F4-DEEE-E666-438B0B01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10" descr="A graph of smoke and smoke&#10;&#10;Description automatically generated with medium confidence">
            <a:extLst>
              <a:ext uri="{FF2B5EF4-FFF2-40B4-BE49-F238E27FC236}">
                <a16:creationId xmlns:a16="http://schemas.microsoft.com/office/drawing/2014/main" id="{8079A298-4EC5-E0A4-9757-B0F4A2C21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31" y="3954102"/>
            <a:ext cx="7543802" cy="2514600"/>
          </a:xfrm>
        </p:spPr>
      </p:pic>
      <p:pic>
        <p:nvPicPr>
          <p:cNvPr id="13" name="Picture 12" descr="A graph of a smoke&#10;&#10;Description automatically generated">
            <a:extLst>
              <a:ext uri="{FF2B5EF4-FFF2-40B4-BE49-F238E27FC236}">
                <a16:creationId xmlns:a16="http://schemas.microsoft.com/office/drawing/2014/main" id="{A09B504E-ADB9-F6BE-1A46-B6471832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31" y="1439502"/>
            <a:ext cx="75438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7FF7-0645-C21B-F3F7-B58D3589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21-24 Wildfire Smoke Event Impacts Dakotas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5E76A-45F2-C757-DCA2-C8169DFE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BF8B0-67EC-C177-A461-75688774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9FFF7-025E-5508-3D43-936CB14E7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4679B-FA0F-25FB-893B-18A431FD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D153F-40FF-29C9-4470-3EB81583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61" y="1373252"/>
            <a:ext cx="10515601" cy="49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07/20 12Z</a:t>
            </a:r>
          </a:p>
        </p:txBody>
      </p:sp>
      <p:pic>
        <p:nvPicPr>
          <p:cNvPr id="8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51F00DF9-EF9C-E705-E3E8-B5000A85E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82" y="1430820"/>
            <a:ext cx="4251033" cy="492553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5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07/20 12Z</a:t>
            </a:r>
          </a:p>
        </p:txBody>
      </p:sp>
      <p:pic>
        <p:nvPicPr>
          <p:cNvPr id="8" name="Content Placeholder 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6F3CE3E1-1246-4CFF-6782-91956030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1405315"/>
            <a:ext cx="7543802" cy="2514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aph of a smoke&#10;&#10;Description automatically generated">
            <a:extLst>
              <a:ext uri="{FF2B5EF4-FFF2-40B4-BE49-F238E27FC236}">
                <a16:creationId xmlns:a16="http://schemas.microsoft.com/office/drawing/2014/main" id="{A4BB50CC-823C-95A3-F251-B8B281412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3919915"/>
            <a:ext cx="75438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10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C4DC-1AF1-486F-B828-DF3A6806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 12-14 Wildfire Smoke Event Impacts North Shore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6CE4-BD18-B047-6EB3-A2CF61FD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3B64B-51AD-AE13-B0F8-49CEEA3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BC20-E758-31D2-9B93-AF3302CBC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EEB9-1284-687C-E9B2-0E03C18A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4C4C1-C317-6345-5341-F9FF7429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" y="1418126"/>
            <a:ext cx="10352422" cy="49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0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08/11 12Z</a:t>
            </a:r>
          </a:p>
        </p:txBody>
      </p:sp>
      <p:pic>
        <p:nvPicPr>
          <p:cNvPr id="8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3D21E208-123A-3E4C-93C9-9948543B1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50" y="1426128"/>
            <a:ext cx="4341498" cy="503034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7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08/11 12Z</a:t>
            </a:r>
          </a:p>
        </p:txBody>
      </p:sp>
      <p:pic>
        <p:nvPicPr>
          <p:cNvPr id="8" name="Content Placeholder 7" descr="A graph of a graph showing the number of smoke&#10;&#10;Description automatically generated with medium confidence">
            <a:extLst>
              <a:ext uri="{FF2B5EF4-FFF2-40B4-BE49-F238E27FC236}">
                <a16:creationId xmlns:a16="http://schemas.microsoft.com/office/drawing/2014/main" id="{53609AB4-B327-91EA-4DE7-1F90EB06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1402556"/>
            <a:ext cx="7543802" cy="2514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E38FDD2-4780-964B-FF9B-F43E07AA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74" y="3917156"/>
            <a:ext cx="75438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E2D5-149C-79F0-BC30-30AD41E6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 11 Wildfire Smoke Event Impacts Northwest MN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6879BD-32E2-4620-9BBD-1AC771FAD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668" y="1371641"/>
            <a:ext cx="9646587" cy="49847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33B9F-3819-EFEC-0AD7-594830BD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31F04-71AE-5805-37F2-6CAEE61B5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8C53E-9479-46EE-2C01-01FF2D4E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09/10 12Z</a:t>
            </a:r>
          </a:p>
        </p:txBody>
      </p:sp>
      <p:pic>
        <p:nvPicPr>
          <p:cNvPr id="8" name="Content Placeholder 7" descr="A map of the weather&#10;&#10;Description automatically generated">
            <a:extLst>
              <a:ext uri="{FF2B5EF4-FFF2-40B4-BE49-F238E27FC236}">
                <a16:creationId xmlns:a16="http://schemas.microsoft.com/office/drawing/2014/main" id="{36E5C402-4F24-0BF3-8D1F-26E6DEB74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51" y="1407239"/>
            <a:ext cx="4520220" cy="49491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51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A881A8D-A058-7873-CCA9-2EE686DB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Wildfire Season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C65FEC-EAAD-CCD6-AED0-8F13133E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54" y="1408040"/>
            <a:ext cx="5257800" cy="4351338"/>
          </a:xfrm>
        </p:spPr>
        <p:txBody>
          <a:bodyPr/>
          <a:lstStyle/>
          <a:p>
            <a:r>
              <a:rPr lang="en-US" dirty="0"/>
              <a:t>2024 Canadian wildfire statistics</a:t>
            </a:r>
          </a:p>
          <a:p>
            <a:pPr lvl="1"/>
            <a:r>
              <a:rPr lang="en-US" dirty="0"/>
              <a:t>5,374 fire starts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88C1A7-003C-272E-5187-2A4C0DB3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7" y="2837873"/>
            <a:ext cx="514552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59B6F3-464F-DD89-49C5-28187ED4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05" y="2837873"/>
            <a:ext cx="514552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FDD80A-27DC-D810-FBA6-1D8D8DCFF58B}"/>
              </a:ext>
            </a:extLst>
          </p:cNvPr>
          <p:cNvSpPr txBox="1"/>
          <p:nvPr/>
        </p:nvSpPr>
        <p:spPr>
          <a:xfrm>
            <a:off x="4061551" y="2909455"/>
            <a:ext cx="16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Annual Fires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068E0-88EA-CAC6-0CBB-557EE0E93319}"/>
              </a:ext>
            </a:extLst>
          </p:cNvPr>
          <p:cNvSpPr txBox="1"/>
          <p:nvPr/>
        </p:nvSpPr>
        <p:spPr>
          <a:xfrm>
            <a:off x="6799833" y="2909455"/>
            <a:ext cx="222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Annual Area Burned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3D9C922C-AFAE-F666-E7CB-C16BB2C7837C}"/>
              </a:ext>
            </a:extLst>
          </p:cNvPr>
          <p:cNvSpPr txBox="1">
            <a:spLocks/>
          </p:cNvSpPr>
          <p:nvPr/>
        </p:nvSpPr>
        <p:spPr>
          <a:xfrm>
            <a:off x="5855854" y="140804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dirty="0"/>
              <a:t>5,322,081 hectares burned</a:t>
            </a:r>
          </a:p>
          <a:p>
            <a:pPr lvl="2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highest on record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5BE37-D11C-E139-C8ED-5D959A1F1891}"/>
              </a:ext>
            </a:extLst>
          </p:cNvPr>
          <p:cNvSpPr txBox="1"/>
          <p:nvPr/>
        </p:nvSpPr>
        <p:spPr>
          <a:xfrm>
            <a:off x="7767782" y="6445675"/>
            <a:ext cx="442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Canadian Interagency Forest Fire Centre Inc.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75BAFE-1A51-DBBD-1546-C10F1410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B4BA5-0AF4-4956-815F-E27BAE5BEB8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E81B285-2B17-D841-9086-D1EFFD673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FA646D7-0CE0-BD16-572C-B06444A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1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09/10 12Z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aph of a smoke&#10;&#10;Description automatically generated with medium confidence">
            <a:extLst>
              <a:ext uri="{FF2B5EF4-FFF2-40B4-BE49-F238E27FC236}">
                <a16:creationId xmlns:a16="http://schemas.microsoft.com/office/drawing/2014/main" id="{6F759D11-B3F4-8B6E-5FDF-D04E791A8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8" y="3935426"/>
            <a:ext cx="7543801" cy="2514600"/>
          </a:xfrm>
          <a:prstGeom prst="rect">
            <a:avLst/>
          </a:prstGeom>
        </p:spPr>
      </p:pic>
      <p:pic>
        <p:nvPicPr>
          <p:cNvPr id="14" name="Content Placeholder 13" descr="A graph of smoke and smoke&#10;&#10;Description automatically generated with medium confidence">
            <a:extLst>
              <a:ext uri="{FF2B5EF4-FFF2-40B4-BE49-F238E27FC236}">
                <a16:creationId xmlns:a16="http://schemas.microsoft.com/office/drawing/2014/main" id="{B445FD67-0A34-A69E-A567-542C3BC4E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30" y="1420826"/>
            <a:ext cx="7543802" cy="2514600"/>
          </a:xfrm>
        </p:spPr>
      </p:pic>
    </p:spTree>
    <p:extLst>
      <p:ext uri="{BB962C8B-B14F-4D97-AF65-F5344CB8AC3E}">
        <p14:creationId xmlns:p14="http://schemas.microsoft.com/office/powerpoint/2010/main" val="288056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E9F3-C8EF-CB36-7F21-56B4FBD4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09/10 12Z</a:t>
            </a:r>
          </a:p>
        </p:txBody>
      </p:sp>
      <p:pic>
        <p:nvPicPr>
          <p:cNvPr id="8" name="Content Placeholder 7" descr="A graph of a smoke&#10;&#10;Description automatically generated">
            <a:extLst>
              <a:ext uri="{FF2B5EF4-FFF2-40B4-BE49-F238E27FC236}">
                <a16:creationId xmlns:a16="http://schemas.microsoft.com/office/drawing/2014/main" id="{F6CDE734-987D-672E-A6D1-76E7B9CA7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30" y="2550534"/>
            <a:ext cx="7543802" cy="2514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29687-9569-61D4-CBC7-38DD225A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8BB0-517E-A498-0EB4-D47224856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B10D-3F56-2704-1F90-276F7AD9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12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F8DC-AFE4-67D3-B15F-D0BF4F14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83EEC-5BF0-D583-4765-2A915575A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PM2.5 was significantly underpredicted for May 11-12 smoke event</a:t>
            </a:r>
          </a:p>
          <a:p>
            <a:r>
              <a:rPr lang="en-US" dirty="0"/>
              <a:t>Model performance improved for events later in the summer</a:t>
            </a:r>
          </a:p>
          <a:p>
            <a:r>
              <a:rPr lang="en-US" dirty="0"/>
              <a:t>Significant improvement in wildfire smoke predictions across northern U.S. compared to HRRR-Smoke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8B386-9D8F-4B5F-C623-603234E3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FAC9-B32C-6D08-B8A5-3DEC03D08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22535-E1AA-949A-D6E9-AD8E6F9F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76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8036-F9B5-588D-2C10-FB7119C3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9AA0B-2F9E-937B-AA9D-0625E902E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 smoke fraction of measured PM2.5 to compare to RRFS smoke predictions</a:t>
            </a:r>
          </a:p>
          <a:p>
            <a:r>
              <a:rPr lang="en-US" dirty="0"/>
              <a:t>Calculate error statistics using model-observation pairs during wildfire smoke event time periods</a:t>
            </a:r>
          </a:p>
          <a:p>
            <a:r>
              <a:rPr lang="en-US" dirty="0"/>
              <a:t>Compare performance to other models, including HRRR-Smoke, AQM, and Firework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AB69F-FC77-4676-F8CD-A9140990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D0C6-B15D-C7E2-0CF0-FF18E462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FF185-A616-ACB0-2BCF-C81FE429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6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212733"/>
            <a:ext cx="10515600" cy="14721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3684897"/>
            <a:ext cx="10515600" cy="2517600"/>
          </a:xfrm>
        </p:spPr>
        <p:txBody>
          <a:bodyPr/>
          <a:lstStyle/>
          <a:p>
            <a:r>
              <a:rPr lang="en-US" sz="2700" b="1" dirty="0"/>
              <a:t>David Brown</a:t>
            </a:r>
          </a:p>
          <a:p>
            <a:r>
              <a:rPr lang="en-US" sz="2200" i="1" dirty="0"/>
              <a:t>David.L.Brown@state.mn.us</a:t>
            </a:r>
          </a:p>
          <a:p>
            <a:r>
              <a:rPr lang="en-US" sz="2200" dirty="0"/>
              <a:t>651-757-2227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4F804-653A-41F1-A565-1098D9DEB37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MPCA Logo RGB (Reverse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5749106"/>
            <a:ext cx="3771743" cy="6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3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F455-6F5C-7110-EBB1-F9E7A3C7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Wildfire Season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9DD2-54B3-E47C-7318-B44371BB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68517-801E-409B-87A3-150BB2937C9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8E28-4A39-09FD-ACDF-3B8ED912A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CCFC1-5F94-E3D0-1F5C-76C6B65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6A73F-7DC1-781F-C94A-E707E9BD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89" y="1684121"/>
            <a:ext cx="6918849" cy="4253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78EFD-15ED-270C-7CF4-691A7CF30F4A}"/>
              </a:ext>
            </a:extLst>
          </p:cNvPr>
          <p:cNvSpPr txBox="1"/>
          <p:nvPr/>
        </p:nvSpPr>
        <p:spPr>
          <a:xfrm>
            <a:off x="2485747" y="5964537"/>
            <a:ext cx="691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https://www.cbc.ca/news/climate/wildfires-2024-charts-1.7341341</a:t>
            </a:r>
          </a:p>
        </p:txBody>
      </p:sp>
    </p:spTree>
    <p:extLst>
      <p:ext uri="{BB962C8B-B14F-4D97-AF65-F5344CB8AC3E}">
        <p14:creationId xmlns:p14="http://schemas.microsoft.com/office/powerpoint/2010/main" val="28666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621-B595-BDA2-2AFB-86256DF2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Wildfire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A0E-9F58-48CA-0BC8-076DB3B50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8627" cy="4351338"/>
          </a:xfrm>
        </p:spPr>
        <p:txBody>
          <a:bodyPr/>
          <a:lstStyle/>
          <a:p>
            <a:r>
              <a:rPr lang="en-US" dirty="0"/>
              <a:t>Northwest Territories and British Columbia had most area burned</a:t>
            </a:r>
          </a:p>
          <a:p>
            <a:r>
              <a:rPr lang="en-US" dirty="0"/>
              <a:t>Saskatchewan fires had most impact on air quality in the Northern Plains of the U.S.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074E-5778-0BF0-CFBA-35AD31C4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4136C-1E0C-4922-358D-CE4D6B5D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49" y="3808520"/>
            <a:ext cx="5159719" cy="304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A03C1-3D52-D48F-5E41-AE82CC974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8" b="2797"/>
          <a:stretch/>
        </p:blipFill>
        <p:spPr>
          <a:xfrm>
            <a:off x="7007244" y="1358284"/>
            <a:ext cx="5184756" cy="273895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4C47E55-161B-E0AD-A511-EE1F268C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0522-101D-47E6-B72C-76FCEC35174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23C2A5-1774-5C79-5C63-08FD86EE5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2E41-4C08-0FDA-5BC3-B4C4D690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 Wildfire Smoke Summary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DA82626-412C-0868-C4C1-6E77106AA5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52946"/>
              </p:ext>
            </p:extLst>
          </p:nvPr>
        </p:nvGraphicFramePr>
        <p:xfrm>
          <a:off x="7441316" y="2084735"/>
          <a:ext cx="3213300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735">
                  <a:extLst>
                    <a:ext uri="{9D8B030D-6E8A-4147-A177-3AD203B41FA5}">
                      <a16:colId xmlns:a16="http://schemas.microsoft.com/office/drawing/2014/main" val="1296785152"/>
                    </a:ext>
                  </a:extLst>
                </a:gridCol>
                <a:gridCol w="1819565">
                  <a:extLst>
                    <a:ext uri="{9D8B030D-6E8A-4147-A177-3AD203B41FA5}">
                      <a16:colId xmlns:a16="http://schemas.microsoft.com/office/drawing/2014/main" val="2220212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PM2.5 Concentration (ug/m^3)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910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05/12/2024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401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05/13/2024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97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08/13/2024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79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08/14/2024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1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09/01/2024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36.2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1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09/02/2024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36.7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41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09/11/2024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39.8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26187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5591-5C1D-532E-5B8D-25BD3B4D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C61D1-CED0-6A36-4BDF-FABA4B8EB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CC6B6-247D-A2BF-B580-97D4AAF1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C1B591-FBED-B245-E25C-ACF4D94BE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055530"/>
              </p:ext>
            </p:extLst>
          </p:nvPr>
        </p:nvGraphicFramePr>
        <p:xfrm>
          <a:off x="1276592" y="3014375"/>
          <a:ext cx="4366828" cy="1651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81736">
                  <a:extLst>
                    <a:ext uri="{9D8B030D-6E8A-4147-A177-3AD203B41FA5}">
                      <a16:colId xmlns:a16="http://schemas.microsoft.com/office/drawing/2014/main" val="424026824"/>
                    </a:ext>
                  </a:extLst>
                </a:gridCol>
                <a:gridCol w="785092">
                  <a:extLst>
                    <a:ext uri="{9D8B030D-6E8A-4147-A177-3AD203B41FA5}">
                      <a16:colId xmlns:a16="http://schemas.microsoft.com/office/drawing/2014/main" val="3811429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Number of days with Orange or higher AQI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3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Maximum 24-hr average PM2.5 concentration (ug/m^3)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742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Number of Air Quality Alerts issued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36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9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7D78-A1C1-4D0D-8187-300D4B42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Holdover Fires – May 9, 2024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14B736-6978-387A-AE0D-03D2BC088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07956-4911-A065-0303-3E6D8179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9FE12-DD33-4633-A545-84D4FEB3420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EAC07-BC3A-422B-1DE3-662C6CBAD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08255-3089-4B1D-4FAD-40E3C65F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EEF80-2C03-02EC-E167-3E2C11E6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47" y="1620684"/>
            <a:ext cx="7253706" cy="47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A5A0-8DCF-29AC-195A-D82F8BE9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Holdover Fires – May 10,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7DFB3-3433-848A-023E-F523662F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7C805-147C-47F2-B6D2-CC7EFC2E38D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180E2-306D-5629-3CE5-7C75245C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1F75-AAAF-8C33-8D33-25808A46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23C534-C09E-C7B7-0AF2-14D63D8AE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52" y="1592325"/>
            <a:ext cx="717209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A5A0-8DCF-29AC-195A-D82F8BE9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Holdover Fires – May 11,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7DFB3-3433-848A-023E-F523662F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C5430-4072-4A6A-8482-9C1891A850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180E2-306D-5629-3CE5-7C75245C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www.pca.state.mn.us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1F75-AAAF-8C33-8D33-25808A46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E342EB-2AAE-C47D-7F0F-4B429C38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314" y="1619282"/>
            <a:ext cx="7203371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9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1AC10-C79A-843A-AAC9-AE10CE53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RRFS Smoke Forecast Initialized 05/11 12Z</a:t>
            </a:r>
          </a:p>
        </p:txBody>
      </p:sp>
      <p:pic>
        <p:nvPicPr>
          <p:cNvPr id="8" name="Content Placeholder 7" descr="A map of the united states with green and yellow dots&#10;&#10;Description automatically generated">
            <a:extLst>
              <a:ext uri="{FF2B5EF4-FFF2-40B4-BE49-F238E27FC236}">
                <a16:creationId xmlns:a16="http://schemas.microsoft.com/office/drawing/2014/main" id="{9E448662-234F-CC9A-985E-004846198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05" y="1364133"/>
            <a:ext cx="4308588" cy="49922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D9C38-5AF7-6372-1228-4F8359BF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48E9-4CAC-478A-94E2-8CA0BAFF0A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99CBF-055D-2153-9049-461F44E70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www.pca.state.mn.us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DDF86-711B-8E36-F8E3-56729A98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8449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8751</TotalTime>
  <Words>706</Words>
  <Application>Microsoft Office PowerPoint</Application>
  <PresentationFormat>Widescreen</PresentationFormat>
  <Paragraphs>147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MN.IT</vt:lpstr>
      <vt:lpstr>1_MN.IT</vt:lpstr>
      <vt:lpstr>Evaluating RRFS smoke forecasts during 2024 wildfire season</vt:lpstr>
      <vt:lpstr>2024 Wildfire Season</vt:lpstr>
      <vt:lpstr>2024 Wildfire Season</vt:lpstr>
      <vt:lpstr>2024 Wildfire Season</vt:lpstr>
      <vt:lpstr>MN Wildfire Smoke Summary</vt:lpstr>
      <vt:lpstr>BC Holdover Fires – May 9, 2024</vt:lpstr>
      <vt:lpstr>BC Holdover Fires – May 10, 2024</vt:lpstr>
      <vt:lpstr>BC Holdover Fires – May 11, 2024</vt:lpstr>
      <vt:lpstr>RRFS Smoke Forecast Initialized 05/11 12Z</vt:lpstr>
      <vt:lpstr>RRFS Smoke Forecast Initialized 05/11 12Z</vt:lpstr>
      <vt:lpstr>RRFS Smoke Forecast Initialized 05/11 12Z</vt:lpstr>
      <vt:lpstr>July 21-24 Wildfire Smoke Event Impacts Dakotas</vt:lpstr>
      <vt:lpstr>RRFS Smoke Forecast Initialized 07/20 12Z</vt:lpstr>
      <vt:lpstr>RRFS Smoke Forecast Initialized 07/20 12Z</vt:lpstr>
      <vt:lpstr>Aug 12-14 Wildfire Smoke Event Impacts North Shore</vt:lpstr>
      <vt:lpstr>RRFS Smoke Forecast Initialized 08/11 12Z</vt:lpstr>
      <vt:lpstr>RRFS Smoke Forecast Initialized 08/11 12Z</vt:lpstr>
      <vt:lpstr>Sep 11 Wildfire Smoke Event Impacts Northwest MN</vt:lpstr>
      <vt:lpstr>RRFS Smoke Forecast Initialized 09/10 12Z</vt:lpstr>
      <vt:lpstr>RRFS Smoke Forecast Initialized 09/10 12Z</vt:lpstr>
      <vt:lpstr>RRFS Smoke Forecast Initialized 09/10 12Z</vt:lpstr>
      <vt:lpstr>Summary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RRFS smoke forecasts during 2024 wildfire season</dc:title>
  <dc:creator>Brown, David L (MPCA)</dc:creator>
  <cp:lastModifiedBy>Brown, David L (MPCA)</cp:lastModifiedBy>
  <cp:revision>11</cp:revision>
  <dcterms:created xsi:type="dcterms:W3CDTF">2024-10-02T15:01:15Z</dcterms:created>
  <dcterms:modified xsi:type="dcterms:W3CDTF">2024-10-08T16:54:26Z</dcterms:modified>
</cp:coreProperties>
</file>