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Arial Narrow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hCUWqfRfj8tqtzZ84mJqMbpfvC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A87D29-1EEC-4D20-91DB-D4C93ABEC3C8}">
  <a:tblStyle styleId="{48A87D29-1EEC-4D20-91DB-D4C93ABEC3C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ArialNarrow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rialNarrow-italic.fntdata"/><Relationship Id="rId25" Type="http://schemas.openxmlformats.org/officeDocument/2006/relationships/font" Target="fonts/ArialNarrow-bold.fntdata"/><Relationship Id="rId28" Type="http://customschemas.google.com/relationships/presentationmetadata" Target="metadata"/><Relationship Id="rId27" Type="http://schemas.openxmlformats.org/officeDocument/2006/relationships/font" Target="fonts/ArialNarrow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/>
          <p:nvPr>
            <p:ph idx="1" type="body"/>
          </p:nvPr>
        </p:nvSpPr>
        <p:spPr>
          <a:xfrm>
            <a:off x="670891" y="4572000"/>
            <a:ext cx="5367130" cy="3747541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Google Shape;47;p1:notes"/>
          <p:cNvSpPr/>
          <p:nvPr>
            <p:ph idx="2" type="sldImg"/>
          </p:nvPr>
        </p:nvSpPr>
        <p:spPr>
          <a:xfrm>
            <a:off x="-242888" y="374650"/>
            <a:ext cx="7194551" cy="4048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6f9027fbc_0_9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6f9027fb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06f9027fbc_0_14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06f9027fb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b8b20cae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g2eb8b20cae1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b8b20cae1_0_7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2eb8b20cae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eb8b20cae1_0_8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2eb8b20cae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b8b20cae1_0_23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2eb8b20cae1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6f9027fbc_0_19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6f9027fbc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eb8b20cae1_0_187:notes"/>
          <p:cNvSpPr/>
          <p:nvPr>
            <p:ph idx="2" type="sldImg"/>
          </p:nvPr>
        </p:nvSpPr>
        <p:spPr>
          <a:xfrm>
            <a:off x="-227013" y="381000"/>
            <a:ext cx="7311900" cy="4113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eb8b20cae1_0_187:notes"/>
          <p:cNvSpPr txBox="1"/>
          <p:nvPr>
            <p:ph idx="1" type="body"/>
          </p:nvPr>
        </p:nvSpPr>
        <p:spPr>
          <a:xfrm>
            <a:off x="685800" y="4648201"/>
            <a:ext cx="54864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89600" lIns="89600" spcFirstLastPara="1" rIns="89600" wrap="square" tIns="896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g2eb8b20cae1_0_187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06f9027fbc_0_18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06f9027fbc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b8b20cae1_0_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eb8b20cae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6f9027fbc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306f9027f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6f9027fbc_0_4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306f9027fb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6f9027fbc_0_5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g306f9027fb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6f9027fbc_0_6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306f9027fb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6f9027fbc_0_7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06f9027fb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6f9027fbc_0_8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06f9027fb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">
  <p:cSld name="Dk Blu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/>
          <p:nvPr/>
        </p:nvSpPr>
        <p:spPr>
          <a:xfrm>
            <a:off x="0" y="0"/>
            <a:ext cx="91440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6"/>
          <p:cNvSpPr/>
          <p:nvPr>
            <p:ph idx="2" type="pic"/>
          </p:nvPr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" name="Google Shape;16;p16"/>
          <p:cNvSpPr txBox="1"/>
          <p:nvPr>
            <p:ph idx="1" type="body"/>
          </p:nvPr>
        </p:nvSpPr>
        <p:spPr>
          <a:xfrm>
            <a:off x="2249134" y="457209"/>
            <a:ext cx="6437666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6"/>
          <p:cNvSpPr txBox="1"/>
          <p:nvPr>
            <p:ph idx="3" type="body"/>
          </p:nvPr>
        </p:nvSpPr>
        <p:spPr>
          <a:xfrm>
            <a:off x="2249146" y="1628103"/>
            <a:ext cx="6433864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8" name="Google Shape;18;p16"/>
          <p:cNvCxnSpPr/>
          <p:nvPr/>
        </p:nvCxnSpPr>
        <p:spPr>
          <a:xfrm>
            <a:off x="1908402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3FA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9" name="Google Shape;1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8621" y="573025"/>
            <a:ext cx="1109049" cy="1109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6"/>
          <p:cNvSpPr txBox="1"/>
          <p:nvPr/>
        </p:nvSpPr>
        <p:spPr>
          <a:xfrm>
            <a:off x="425363" y="1682075"/>
            <a:ext cx="1175566" cy="5460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182875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NATIONALWEATHER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1">
  <p:cSld name="Dk Blue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7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7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body"/>
          </p:nvPr>
        </p:nvSpPr>
        <p:spPr>
          <a:xfrm>
            <a:off x="457200" y="1162050"/>
            <a:ext cx="8229600" cy="3332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393700" lvl="0" marL="4572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b="0" i="0" sz="2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" type="body"/>
          </p:nvPr>
        </p:nvSpPr>
        <p:spPr>
          <a:xfrm>
            <a:off x="457200" y="1280160"/>
            <a:ext cx="393192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2" type="body"/>
          </p:nvPr>
        </p:nvSpPr>
        <p:spPr>
          <a:xfrm>
            <a:off x="4754880" y="1280160"/>
            <a:ext cx="393192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k Blue 1">
  <p:cSld name="1_Dk Blue 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/>
          <p:nvPr/>
        </p:nvSpPr>
        <p:spPr>
          <a:xfrm>
            <a:off x="0" y="0"/>
            <a:ext cx="9144000" cy="4800600"/>
          </a:xfrm>
          <a:prstGeom prst="rect">
            <a:avLst/>
          </a:prstGeom>
          <a:solidFill>
            <a:srgbClr val="0733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8"/>
          <p:cNvSpPr txBox="1"/>
          <p:nvPr>
            <p:ph type="title"/>
          </p:nvPr>
        </p:nvSpPr>
        <p:spPr>
          <a:xfrm>
            <a:off x="457200" y="1932750"/>
            <a:ext cx="82296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" type="body"/>
          </p:nvPr>
        </p:nvSpPr>
        <p:spPr>
          <a:xfrm>
            <a:off x="45720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2" type="body"/>
          </p:nvPr>
        </p:nvSpPr>
        <p:spPr>
          <a:xfrm>
            <a:off x="333756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3" type="body"/>
          </p:nvPr>
        </p:nvSpPr>
        <p:spPr>
          <a:xfrm>
            <a:off x="6217920" y="1280160"/>
            <a:ext cx="246888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indent="-342900" lvl="2" marL="1371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9.xml"/><Relationship Id="rId1" Type="http://schemas.openxmlformats.org/officeDocument/2006/relationships/hyperlink" Target="https://www.commerce.gov/" TargetMode="Externa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457200" y="274638"/>
            <a:ext cx="82296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457200" y="1162051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5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5">
            <a:hlinkClick r:id="rId1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4928" y="4832593"/>
            <a:ext cx="278915" cy="278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5"/>
          <p:cNvSpPr txBox="1"/>
          <p:nvPr/>
        </p:nvSpPr>
        <p:spPr>
          <a:xfrm>
            <a:off x="1078312" y="4772975"/>
            <a:ext cx="36417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b="1" i="0" sz="14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496" y="4830313"/>
            <a:ext cx="283465" cy="28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5"/>
          <p:cNvSpPr txBox="1"/>
          <p:nvPr/>
        </p:nvSpPr>
        <p:spPr>
          <a:xfrm>
            <a:off x="1461448" y="491378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b="0" i="0" lang="en-US" sz="10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0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820">
          <p15:clr>
            <a:srgbClr val="F26B43"/>
          </p15:clr>
        </p15:guide>
        <p15:guide id="4" orient="horz" pos="252">
          <p15:clr>
            <a:srgbClr val="F26B43"/>
          </p15:clr>
        </p15:guide>
        <p15:guide id="5" pos="5472">
          <p15:clr>
            <a:srgbClr val="F26B43"/>
          </p15:clr>
        </p15:guide>
        <p15:guide id="6" pos="288">
          <p15:clr>
            <a:srgbClr val="F26B43"/>
          </p15:clr>
        </p15:guide>
        <p15:guide id="7" orient="horz" pos="7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/>
          <p:nvPr>
            <p:ph idx="1" type="body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/>
              <a:t>JEDI-Based Atmospheric Composition Data Assimilation Progress at EMC</a:t>
            </a:r>
            <a:br>
              <a:rPr lang="en-US" sz="3200"/>
            </a:br>
            <a:endParaRPr b="0" sz="1400">
              <a:solidFill>
                <a:srgbClr val="D6F5FF"/>
              </a:solidFill>
            </a:endParaRPr>
          </a:p>
        </p:txBody>
      </p:sp>
      <p:sp>
        <p:nvSpPr>
          <p:cNvPr id="50" name="Google Shape;50;p1"/>
          <p:cNvSpPr txBox="1"/>
          <p:nvPr>
            <p:ph idx="3" type="body"/>
          </p:nvPr>
        </p:nvSpPr>
        <p:spPr>
          <a:xfrm>
            <a:off x="2310550" y="2009100"/>
            <a:ext cx="6615600" cy="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b="1" lang="en-US" sz="1800">
                <a:solidFill>
                  <a:srgbClr val="D6F5FF"/>
                </a:solidFill>
              </a:rPr>
              <a:t>October 10</a:t>
            </a:r>
            <a:r>
              <a:rPr b="1" lang="en-US" sz="1800">
                <a:solidFill>
                  <a:srgbClr val="D6F5FF"/>
                </a:solidFill>
              </a:rPr>
              <a:t>, 2024</a:t>
            </a:r>
            <a:endParaRPr b="1" sz="1800">
              <a:solidFill>
                <a:srgbClr val="D6F5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800">
                <a:solidFill>
                  <a:srgbClr val="D6F5FF"/>
                </a:solidFill>
              </a:rPr>
              <a:t>Cory R Martin</a:t>
            </a:r>
            <a:endParaRPr sz="1800">
              <a:solidFill>
                <a:srgbClr val="D6F5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400">
                <a:solidFill>
                  <a:srgbClr val="D6F5FF"/>
                </a:solidFill>
              </a:rPr>
              <a:t>With contributions from:</a:t>
            </a:r>
            <a:r>
              <a:rPr lang="en-US" sz="1400">
                <a:solidFill>
                  <a:srgbClr val="D6F5FF"/>
                </a:solidFill>
              </a:rPr>
              <a:t> Hyundeok Choi, Jianping Huang, Daryl Kleist, Jeff McQueen, Ivanka Stajner, Andrew Tangborn, Yaping Wang, Hongli Wang, Ruifang Li, Jérôme Barré, and others</a:t>
            </a:r>
            <a:endParaRPr sz="1400">
              <a:solidFill>
                <a:srgbClr val="D6F5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t/>
            </a:r>
            <a:endParaRPr b="1" sz="1600">
              <a:solidFill>
                <a:srgbClr val="D6F5FF"/>
              </a:solidFill>
            </a:endParaRPr>
          </a:p>
        </p:txBody>
      </p:sp>
      <p:pic>
        <p:nvPicPr>
          <p:cNvPr id="51" name="Google Shape;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54751"/>
            <a:ext cx="9144000" cy="21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6f9027fbc_0_96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Error Covariance Estimation and Tuning</a:t>
            </a:r>
            <a:endParaRPr/>
          </a:p>
        </p:txBody>
      </p:sp>
      <p:sp>
        <p:nvSpPr>
          <p:cNvPr id="131" name="Google Shape;131;g306f9027fbc_0_96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Because we are running a 3DVar analysis, the background error covariance matrix is essential to the performance of the system.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Multiple methods for computing B have been explored: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“NMC Method” (lagged forecast pairs)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“BUMP” estimates from an offline ensemble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Time varying covariance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Uses background from each cycle to compute variance from neighboring gridpoints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Our plan is a hybrid of the 2nd and 3rd approaches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6f9027fbc_0_141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Comparisons to MERRA2 and CAMS</a:t>
            </a:r>
            <a:endParaRPr/>
          </a:p>
        </p:txBody>
      </p:sp>
      <p:sp>
        <p:nvSpPr>
          <p:cNvPr id="137" name="Google Shape;137;g306f9027fbc_0_141"/>
          <p:cNvSpPr txBox="1"/>
          <p:nvPr>
            <p:ph idx="1" type="body"/>
          </p:nvPr>
        </p:nvSpPr>
        <p:spPr>
          <a:xfrm>
            <a:off x="457200" y="4218809"/>
            <a:ext cx="8229600" cy="3705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DA is improving the forecast, but still more tuning is needed!</a:t>
            </a:r>
            <a:endParaRPr/>
          </a:p>
        </p:txBody>
      </p:sp>
      <p:pic>
        <p:nvPicPr>
          <p:cNvPr id="138" name="Google Shape;138;g306f9027fbc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0938"/>
            <a:ext cx="4241393" cy="319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06f9027fbc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9225" y="920950"/>
            <a:ext cx="4310451" cy="3249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06f9027fbc_0_141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Andy Tangborn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b8b20cae1_0_6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Regional AQ DA</a:t>
            </a:r>
            <a:endParaRPr/>
          </a:p>
        </p:txBody>
      </p:sp>
      <p:sp>
        <p:nvSpPr>
          <p:cNvPr id="146" name="Google Shape;146;g2eb8b20cae1_0_69"/>
          <p:cNvSpPr txBox="1"/>
          <p:nvPr>
            <p:ph idx="1" type="body"/>
          </p:nvPr>
        </p:nvSpPr>
        <p:spPr>
          <a:xfrm>
            <a:off x="457200" y="1162050"/>
            <a:ext cx="8229600" cy="3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 fontScale="925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US"/>
              <a:t>AQMv7 features UFS coupled regional FV3 with CMAQ, but no DA for initialization.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Nitrogen dioxide (NO</a:t>
            </a:r>
            <a:r>
              <a:rPr baseline="-25000" lang="en-US"/>
              <a:t>2</a:t>
            </a:r>
            <a:r>
              <a:rPr lang="en-US"/>
              <a:t>) from TROPOMI (EMC)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TEMPO (JCSDA + EMC)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AOD and PM (GSL)</a:t>
            </a:r>
            <a:endParaRPr/>
          </a:p>
          <a:p>
            <a:pPr indent="-381317" lvl="0" marL="457200" rtl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Future: state + emissions adjustment through strongly coupled DA; GeoXO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b8b20cae1_0_74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Regional AQ DA</a:t>
            </a:r>
            <a:endParaRPr/>
          </a:p>
        </p:txBody>
      </p:sp>
      <p:sp>
        <p:nvSpPr>
          <p:cNvPr id="152" name="Google Shape;152;g2eb8b20cae1_0_74"/>
          <p:cNvSpPr txBox="1"/>
          <p:nvPr>
            <p:ph idx="1" type="body"/>
          </p:nvPr>
        </p:nvSpPr>
        <p:spPr>
          <a:xfrm>
            <a:off x="457200" y="975360"/>
            <a:ext cx="39318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Surface PM2.5 Assimilation</a:t>
            </a:r>
            <a:endParaRPr/>
          </a:p>
        </p:txBody>
      </p:sp>
      <p:pic>
        <p:nvPicPr>
          <p:cNvPr id="153" name="Google Shape;153;g2eb8b20cae1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25" y="1317525"/>
            <a:ext cx="4807560" cy="31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2eb8b20cae1_0_74"/>
          <p:cNvSpPr txBox="1"/>
          <p:nvPr/>
        </p:nvSpPr>
        <p:spPr>
          <a:xfrm>
            <a:off x="4969775" y="1069800"/>
            <a:ext cx="3804900" cy="26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Work at GSL on generic PM2.5 variable transform in JEDI/VADER</a:t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VADER is a generic variable change tool, as part of JEDI, that can convert from different models to other fields (like CMAQ species to PM2.5)</a:t>
            </a:r>
            <a:endParaRPr b="0" i="0" sz="19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eb8b20cae1_0_74"/>
          <p:cNvSpPr txBox="1"/>
          <p:nvPr/>
        </p:nvSpPr>
        <p:spPr>
          <a:xfrm>
            <a:off x="0" y="45089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Hongli Wang, Ruifang Li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eb8b20cae1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9925" y="464275"/>
            <a:ext cx="7488774" cy="41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eb8b20cae1_0_82"/>
          <p:cNvSpPr txBox="1"/>
          <p:nvPr>
            <p:ph type="title"/>
          </p:nvPr>
        </p:nvSpPr>
        <p:spPr>
          <a:xfrm>
            <a:off x="457200" y="460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TROPOMI NO</a:t>
            </a:r>
            <a:r>
              <a:rPr baseline="-25000" lang="en-US"/>
              <a:t>2</a:t>
            </a:r>
            <a:r>
              <a:rPr lang="en-US"/>
              <a:t> DA</a:t>
            </a:r>
            <a:endParaRPr/>
          </a:p>
        </p:txBody>
      </p:sp>
      <p:sp>
        <p:nvSpPr>
          <p:cNvPr id="162" name="Google Shape;162;g2eb8b20cae1_0_82"/>
          <p:cNvSpPr txBox="1"/>
          <p:nvPr/>
        </p:nvSpPr>
        <p:spPr>
          <a:xfrm>
            <a:off x="6470175" y="44621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Hyundeok Choi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eb8b20cae1_0_82"/>
          <p:cNvSpPr txBox="1"/>
          <p:nvPr/>
        </p:nvSpPr>
        <p:spPr>
          <a:xfrm>
            <a:off x="0" y="792275"/>
            <a:ext cx="2921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9075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JEDI DA capability was added to the regional model workflow. The Plot shows the O-F and O-A from the prototype cycling for NCEP’s air quality model with JEDI NO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DA.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 departures the second week of Sept. due to wildfire NO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overestimated in the model, reduced by DA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Tuning of B matrix similar to that being done in the global system, leveraging lessons learned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b8b20cae1_0_23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TROPOMI NO</a:t>
            </a:r>
            <a:r>
              <a:rPr baseline="-25000" lang="en-US"/>
              <a:t>2</a:t>
            </a:r>
            <a:r>
              <a:rPr lang="en-US"/>
              <a:t> DA</a:t>
            </a:r>
            <a:endParaRPr/>
          </a:p>
        </p:txBody>
      </p:sp>
      <p:sp>
        <p:nvSpPr>
          <p:cNvPr id="169" name="Google Shape;169;g2eb8b20cae1_0_239"/>
          <p:cNvSpPr txBox="1"/>
          <p:nvPr/>
        </p:nvSpPr>
        <p:spPr>
          <a:xfrm>
            <a:off x="6470175" y="44621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Hyundeok Choi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eb8b20cae1_0_239"/>
          <p:cNvSpPr txBox="1"/>
          <p:nvPr/>
        </p:nvSpPr>
        <p:spPr>
          <a:xfrm>
            <a:off x="0" y="792275"/>
            <a:ext cx="2921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9075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 of NOx emissions has shown that changes in how the emissions for wildfires are defined are better fitting the TROPOMI NO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obs, which in turn, improve O</a:t>
            </a:r>
            <a:r>
              <a:rPr b="0" baseline="-2500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prediction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important because DA is not great at fixing systematic biases, but can help identify them!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" name="Google Shape;171;g2eb8b20cae1_0_239"/>
          <p:cNvGrpSpPr/>
          <p:nvPr/>
        </p:nvGrpSpPr>
        <p:grpSpPr>
          <a:xfrm>
            <a:off x="2768912" y="868950"/>
            <a:ext cx="6344337" cy="3554274"/>
            <a:chOff x="276225" y="0"/>
            <a:chExt cx="11049002" cy="4572001"/>
          </a:xfrm>
        </p:grpSpPr>
        <p:pic>
          <p:nvPicPr>
            <p:cNvPr id="172" name="Google Shape;172;g2eb8b20cae1_0_239"/>
            <p:cNvPicPr preferRelativeResize="0"/>
            <p:nvPr/>
          </p:nvPicPr>
          <p:blipFill rotWithShape="1">
            <a:blip r:embed="rId3">
              <a:alphaModFix/>
            </a:blip>
            <a:srcRect b="0" l="4452" r="0" t="0"/>
            <a:stretch/>
          </p:blipFill>
          <p:spPr>
            <a:xfrm>
              <a:off x="276225" y="0"/>
              <a:ext cx="5928165" cy="4572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g2eb8b20cae1_0_239"/>
            <p:cNvPicPr preferRelativeResize="0"/>
            <p:nvPr/>
          </p:nvPicPr>
          <p:blipFill rotWithShape="1">
            <a:blip r:embed="rId4">
              <a:alphaModFix/>
            </a:blip>
            <a:srcRect b="0" l="3561" r="6935" t="0"/>
            <a:stretch/>
          </p:blipFill>
          <p:spPr>
            <a:xfrm>
              <a:off x="5772150" y="0"/>
              <a:ext cx="5553077" cy="4572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6f9027fbc_0_194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 TEMPO Work</a:t>
            </a:r>
            <a:endParaRPr/>
          </a:p>
        </p:txBody>
      </p:sp>
      <p:sp>
        <p:nvSpPr>
          <p:cNvPr id="179" name="Google Shape;179;g306f9027fbc_0_194"/>
          <p:cNvSpPr txBox="1"/>
          <p:nvPr/>
        </p:nvSpPr>
        <p:spPr>
          <a:xfrm>
            <a:off x="5619200" y="868950"/>
            <a:ext cx="3378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9075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TROPOMI is limited to early afternoon only, so we will need geostationary observations for best impact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JEDI’s biggest strength is the ability to quickly leverage developments from other groups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Thanks to efforts by JCSDA core staff, TEMPO is already usable in JEDI (observation preprocessing and forward operators)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0" marL="228600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Work will need to be done to properly assimilate in our AQM-based system (superobbing, errors, QC, etc.)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g306f9027fbc_0_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00" y="786613"/>
            <a:ext cx="5387720" cy="3969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b8b20cae1_0_187"/>
          <p:cNvSpPr txBox="1"/>
          <p:nvPr>
            <p:ph idx="4294967295" type="title"/>
          </p:nvPr>
        </p:nvSpPr>
        <p:spPr>
          <a:xfrm>
            <a:off x="3124200" y="3794125"/>
            <a:ext cx="9144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Questions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87" name="Google Shape;187;g2eb8b20cae1_0_187"/>
          <p:cNvSpPr/>
          <p:nvPr/>
        </p:nvSpPr>
        <p:spPr>
          <a:xfrm>
            <a:off x="6786205" y="2495675"/>
            <a:ext cx="1021200" cy="681000"/>
          </a:xfrm>
          <a:prstGeom prst="wedgeRectCallout">
            <a:avLst>
              <a:gd fmla="val -20285" name="adj1"/>
              <a:gd fmla="val 74978" name="adj2"/>
            </a:avLst>
          </a:prstGeom>
          <a:solidFill>
            <a:schemeClr val="accent1"/>
          </a:solidFill>
          <a:ln cap="flat" cmpd="sng" w="28575">
            <a:solidFill>
              <a:srgbClr val="0733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eb8b20cae1_0_187"/>
          <p:cNvSpPr/>
          <p:nvPr/>
        </p:nvSpPr>
        <p:spPr>
          <a:xfrm flipH="1">
            <a:off x="7459680" y="2836100"/>
            <a:ext cx="1021200" cy="681000"/>
          </a:xfrm>
          <a:prstGeom prst="wedgeRectCallout">
            <a:avLst>
              <a:gd fmla="val -20285" name="adj1"/>
              <a:gd fmla="val 74978" name="adj2"/>
            </a:avLst>
          </a:prstGeom>
          <a:solidFill>
            <a:schemeClr val="accent1"/>
          </a:solidFill>
          <a:ln cap="flat" cmpd="sng" w="28575">
            <a:solidFill>
              <a:srgbClr val="0733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eb8b20cae1_0_187"/>
          <p:cNvSpPr txBox="1"/>
          <p:nvPr/>
        </p:nvSpPr>
        <p:spPr>
          <a:xfrm>
            <a:off x="6799273" y="2506772"/>
            <a:ext cx="995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3200" u="none" cap="none" strike="noStrike">
              <a:solidFill>
                <a:srgbClr val="0733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eb8b20cae1_0_187"/>
          <p:cNvSpPr txBox="1"/>
          <p:nvPr/>
        </p:nvSpPr>
        <p:spPr>
          <a:xfrm>
            <a:off x="6265525" y="4331500"/>
            <a:ext cx="28263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cory.r.martin@noaa.gov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eb8b20cae1_0_187"/>
          <p:cNvSpPr txBox="1"/>
          <p:nvPr/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eb8b20cae1_0_187"/>
          <p:cNvSpPr txBox="1"/>
          <p:nvPr/>
        </p:nvSpPr>
        <p:spPr>
          <a:xfrm>
            <a:off x="273475" y="963425"/>
            <a:ext cx="5607000" cy="3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 is progressing on NCEP’s first operational global aerosol analysis capability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JEDI-based system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Climatological background error covariance tuning + quality control and advanced observation usage testing is happening now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Target to implement as part of GFSv17/GEFSv13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Regional AQ DA efforts are underway but less mature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Longer term plans to include ensemble methods, simultaneous state and emissions estimation, and strongly coupled with the atmospheric DA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06f9027fbc_0_18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Target Applications</a:t>
            </a:r>
            <a:endParaRPr/>
          </a:p>
        </p:txBody>
      </p:sp>
      <p:sp>
        <p:nvSpPr>
          <p:cNvPr id="57" name="Google Shape;57;g306f9027fbc_0_189"/>
          <p:cNvSpPr txBox="1"/>
          <p:nvPr>
            <p:ph idx="1" type="body"/>
          </p:nvPr>
        </p:nvSpPr>
        <p:spPr>
          <a:xfrm>
            <a:off x="457200" y="1162050"/>
            <a:ext cx="8229600" cy="33321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93700" lvl="0" marL="457200" rtl="0" algn="l"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GFS/GEFS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Medium-range weather forecasting</a:t>
            </a:r>
            <a:endParaRPr>
              <a:solidFill>
                <a:schemeClr val="lt1"/>
              </a:solidFill>
            </a:endParaRPr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Global aerosols using GOCART</a:t>
            </a:r>
            <a:endParaRPr>
              <a:solidFill>
                <a:schemeClr val="lt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AQM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N. America air quality prediction</a:t>
            </a:r>
            <a:endParaRPr>
              <a:solidFill>
                <a:schemeClr val="lt1"/>
              </a:solidFill>
            </a:endParaRPr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Full chemistry with CMAQ</a:t>
            </a:r>
            <a:endParaRPr>
              <a:solidFill>
                <a:schemeClr val="lt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/>
              <a:t>SFS</a:t>
            </a:r>
            <a:endParaRPr/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Subseasonal-to-seasonal prediction</a:t>
            </a:r>
            <a:endParaRPr>
              <a:solidFill>
                <a:schemeClr val="lt1"/>
              </a:solidFill>
            </a:endParaRPr>
          </a:p>
          <a:p>
            <a:pPr indent="-228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Global aerosols, perhaps future GHGs?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b8b20cae1_0_1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GFSv17 Aerosol DA Plans</a:t>
            </a:r>
            <a:endParaRPr/>
          </a:p>
        </p:txBody>
      </p:sp>
      <p:sp>
        <p:nvSpPr>
          <p:cNvPr id="63" name="Google Shape;63;g2eb8b20cae1_0_1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Currently one of the few (only?) operational centers to not have aerosol DA initializing their aerosol prediction system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6-hourly cycles 4x a day with early and late cycles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Early cycle to initialize the GEFS long forecasts (one aerosol analysis provided, up to the ensemble forecast group to decide if/how to perturb)</a:t>
            </a:r>
            <a:endParaRPr/>
          </a:p>
          <a:p>
            <a:pPr indent="-3429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Late cycle to initialize the high resolution GDAS forecast (without radiative feedback)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Analysis resolution C384L127 (~0.25 deg); background resolution C1152L127 (~9km)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3DVar FGAT with 3-hourly backgrounds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VIIRS EPS 550nm AOD from S-NPP, N20, N21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306f9027fb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0575" y="701350"/>
            <a:ext cx="5085701" cy="38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306f9027fbc_0_0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AOD Assimilation Impact</a:t>
            </a:r>
            <a:endParaRPr/>
          </a:p>
        </p:txBody>
      </p:sp>
      <p:sp>
        <p:nvSpPr>
          <p:cNvPr id="70" name="Google Shape;70;g306f9027fbc_0_0"/>
          <p:cNvSpPr txBox="1"/>
          <p:nvPr>
            <p:ph idx="1" type="body"/>
          </p:nvPr>
        </p:nvSpPr>
        <p:spPr>
          <a:xfrm>
            <a:off x="457200" y="1280150"/>
            <a:ext cx="31452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lang="en-US" sz="1700"/>
              <a:t>Student T-test suggests that (somewhat limited sample size) VIIRS AOD assimilation can have a significant impact on the model’s forecast of AOD. </a:t>
            </a:r>
            <a:endParaRPr b="0" sz="1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0" lang="en-US" sz="1700"/>
              <a:t>“Significant” reduction of RMSE out to ~5 days and mean bias reduction out to 10+ days are possible.</a:t>
            </a:r>
            <a:endParaRPr b="0" sz="1700"/>
          </a:p>
        </p:txBody>
      </p:sp>
      <p:sp>
        <p:nvSpPr>
          <p:cNvPr id="71" name="Google Shape;71;g306f9027fbc_0_0"/>
          <p:cNvSpPr txBox="1"/>
          <p:nvPr/>
        </p:nvSpPr>
        <p:spPr>
          <a:xfrm>
            <a:off x="4892350" y="4476750"/>
            <a:ext cx="41511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Work/figures courtesy Yaping Wang, SAIC@EMC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6f9027fbc_0_47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Thinning vs Superobbing</a:t>
            </a:r>
            <a:endParaRPr/>
          </a:p>
        </p:txBody>
      </p:sp>
      <p:sp>
        <p:nvSpPr>
          <p:cNvPr id="77" name="Google Shape;77;g306f9027fbc_0_47"/>
          <p:cNvSpPr txBox="1"/>
          <p:nvPr>
            <p:ph idx="1" type="body"/>
          </p:nvPr>
        </p:nvSpPr>
        <p:spPr>
          <a:xfrm>
            <a:off x="241700" y="936550"/>
            <a:ext cx="8685900" cy="3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VIIRS observations are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~750m,</a:t>
            </a:r>
            <a:r>
              <a:rPr lang="en-US"/>
              <a:t> far too dense to assimilate all.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DA generally assumes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observations are independent and not correlated,</a:t>
            </a:r>
            <a:r>
              <a:rPr lang="en-US"/>
              <a:t> which isn’t the case here.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Two main ways to handle this: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Thinning - select only every n-th observation, either randomly, or with some sort of space/time structure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superobbing - averaging/binning several observations into one new observation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Aiming to have ~one observation per model grid point</a:t>
            </a:r>
            <a:endParaRPr/>
          </a:p>
        </p:txBody>
      </p:sp>
      <p:sp>
        <p:nvSpPr>
          <p:cNvPr id="78" name="Google Shape;78;g306f9027fbc_0_47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06f9027fbc_0_53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Thinning vs Superobbing</a:t>
            </a:r>
            <a:endParaRPr/>
          </a:p>
        </p:txBody>
      </p:sp>
      <p:sp>
        <p:nvSpPr>
          <p:cNvPr id="84" name="Google Shape;84;g306f9027fbc_0_53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g306f9027fbc_0_53"/>
          <p:cNvPicPr preferRelativeResize="0"/>
          <p:nvPr/>
        </p:nvPicPr>
        <p:blipFill rotWithShape="1">
          <a:blip r:embed="rId3">
            <a:alphaModFix/>
          </a:blip>
          <a:srcRect b="0" l="0" r="49143" t="0"/>
          <a:stretch/>
        </p:blipFill>
        <p:spPr>
          <a:xfrm>
            <a:off x="258425" y="1311452"/>
            <a:ext cx="3637954" cy="34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306f9027fbc_0_53"/>
          <p:cNvPicPr preferRelativeResize="0"/>
          <p:nvPr/>
        </p:nvPicPr>
        <p:blipFill rotWithShape="1">
          <a:blip r:embed="rId4">
            <a:alphaModFix/>
          </a:blip>
          <a:srcRect b="0" l="0" r="52114" t="0"/>
          <a:stretch/>
        </p:blipFill>
        <p:spPr>
          <a:xfrm>
            <a:off x="4278871" y="1311450"/>
            <a:ext cx="3470128" cy="35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306f9027fbc_0_53"/>
          <p:cNvSpPr txBox="1"/>
          <p:nvPr/>
        </p:nvSpPr>
        <p:spPr>
          <a:xfrm>
            <a:off x="781650" y="868950"/>
            <a:ext cx="19938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Thinned</a:t>
            </a:r>
            <a:endParaRPr b="0" i="0" sz="20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06f9027fbc_0_53"/>
          <p:cNvSpPr txBox="1"/>
          <p:nvPr/>
        </p:nvSpPr>
        <p:spPr>
          <a:xfrm>
            <a:off x="5564225" y="868950"/>
            <a:ext cx="19938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3087"/>
                </a:solidFill>
                <a:latin typeface="Arial"/>
                <a:ea typeface="Arial"/>
                <a:cs typeface="Arial"/>
                <a:sym typeface="Arial"/>
              </a:rPr>
              <a:t>Superobbed</a:t>
            </a:r>
            <a:endParaRPr b="0" i="0" sz="2000" u="none" cap="none" strike="noStrike">
              <a:solidFill>
                <a:srgbClr val="00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6f9027fbc_0_62"/>
          <p:cNvSpPr txBox="1"/>
          <p:nvPr/>
        </p:nvSpPr>
        <p:spPr>
          <a:xfrm>
            <a:off x="467948" y="23225"/>
            <a:ext cx="8676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GOCART 6-h forecast verified against AERONET AOD </a:t>
            </a:r>
            <a:endParaRPr b="1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(01 Aug 2021 - 14 Aug 2021)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g306f9027fbc_0_62"/>
          <p:cNvPicPr preferRelativeResize="0"/>
          <p:nvPr/>
        </p:nvPicPr>
        <p:blipFill rotWithShape="1">
          <a:blip r:embed="rId3">
            <a:alphaModFix/>
          </a:blip>
          <a:srcRect b="7261" l="7155" r="8062" t="11424"/>
          <a:stretch/>
        </p:blipFill>
        <p:spPr>
          <a:xfrm>
            <a:off x="1585975" y="933775"/>
            <a:ext cx="2592927" cy="198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06f9027fbc_0_62"/>
          <p:cNvPicPr preferRelativeResize="0"/>
          <p:nvPr/>
        </p:nvPicPr>
        <p:blipFill rotWithShape="1">
          <a:blip r:embed="rId4">
            <a:alphaModFix/>
          </a:blip>
          <a:srcRect b="7199" l="8595" r="7215" t="11353"/>
          <a:stretch/>
        </p:blipFill>
        <p:spPr>
          <a:xfrm>
            <a:off x="4970275" y="916625"/>
            <a:ext cx="2592927" cy="20061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6" name="Google Shape;96;g306f9027fbc_0_62"/>
          <p:cNvGraphicFramePr/>
          <p:nvPr/>
        </p:nvGraphicFramePr>
        <p:xfrm>
          <a:off x="819213" y="330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{48A87D29-1EEC-4D20-91DB-D4C93ABEC3C8}</a:tableStyleId>
              </a:tblPr>
              <a:tblGrid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  <a:gridCol w="682325"/>
              </a:tblGrid>
              <a:tr h="19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North America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Europe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South America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Africa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East Asia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22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Thin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Superob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BIAS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-0.0735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-0.0669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0.0172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0.0199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-0.0099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-0.0043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-0.0158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-0.009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0.0027</a:t>
                      </a:r>
                      <a:endParaRPr b="1"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0.0085</a:t>
                      </a:r>
                      <a:endParaRPr sz="1000" u="none" cap="none" strike="noStrike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4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RMSE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0.3644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0.3631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0.0904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0.0882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0.1128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0.1225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0.1275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0.1216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cap="none" strike="noStrike"/>
                        <a:t>0.1867</a:t>
                      </a:r>
                      <a:endParaRPr sz="10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n-US" sz="1000" u="none" cap="none" strike="noStrike"/>
                        <a:t>0.1767</a:t>
                      </a:r>
                      <a:endParaRPr b="1" sz="10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7" name="Google Shape;97;g306f9027fbc_0_62"/>
          <p:cNvSpPr txBox="1"/>
          <p:nvPr/>
        </p:nvSpPr>
        <p:spPr>
          <a:xfrm rot="-5400000">
            <a:off x="483400" y="1711475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6-h forecasted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306f9027fbc_0_62"/>
          <p:cNvSpPr txBox="1"/>
          <p:nvPr/>
        </p:nvSpPr>
        <p:spPr>
          <a:xfrm>
            <a:off x="1943950" y="2846575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AERONET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06f9027fbc_0_62"/>
          <p:cNvSpPr txBox="1"/>
          <p:nvPr/>
        </p:nvSpPr>
        <p:spPr>
          <a:xfrm rot="-5400000">
            <a:off x="3863075" y="1725900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6-h forecasted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06f9027fbc_0_62"/>
          <p:cNvSpPr txBox="1"/>
          <p:nvPr/>
        </p:nvSpPr>
        <p:spPr>
          <a:xfrm>
            <a:off x="5323625" y="2861000"/>
            <a:ext cx="19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AERONET AOD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06f9027fbc_0_62"/>
          <p:cNvSpPr txBox="1"/>
          <p:nvPr/>
        </p:nvSpPr>
        <p:spPr>
          <a:xfrm>
            <a:off x="5756063" y="617525"/>
            <a:ext cx="2198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Superobbing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306f9027fbc_0_62"/>
          <p:cNvSpPr txBox="1"/>
          <p:nvPr/>
        </p:nvSpPr>
        <p:spPr>
          <a:xfrm>
            <a:off x="2409088" y="617525"/>
            <a:ext cx="168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Thinning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06f9027fbc_0_62"/>
          <p:cNvSpPr txBox="1"/>
          <p:nvPr/>
        </p:nvSpPr>
        <p:spPr>
          <a:xfrm>
            <a:off x="3335341" y="933775"/>
            <a:ext cx="89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306f9027fbc_0_62"/>
          <p:cNvSpPr txBox="1"/>
          <p:nvPr/>
        </p:nvSpPr>
        <p:spPr>
          <a:xfrm>
            <a:off x="6669574" y="933775"/>
            <a:ext cx="81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06f9027fbc_0_62"/>
          <p:cNvSpPr txBox="1"/>
          <p:nvPr/>
        </p:nvSpPr>
        <p:spPr>
          <a:xfrm>
            <a:off x="7563200" y="1194775"/>
            <a:ext cx="159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On global scale, superobbing reduces the mean bias, RMSE and STDV, compared to thinning.</a:t>
            </a:r>
            <a:endParaRPr b="0" i="0" sz="1200" u="none" cap="none" strike="noStrike">
              <a:solidFill>
                <a:srgbClr val="0A4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306f9027fbc_0_62"/>
          <p:cNvSpPr txBox="1"/>
          <p:nvPr/>
        </p:nvSpPr>
        <p:spPr>
          <a:xfrm>
            <a:off x="6519200" y="4567375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9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6f9027fbc_0_79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Quality Control and Error Assignment</a:t>
            </a:r>
            <a:endParaRPr/>
          </a:p>
        </p:txBody>
      </p:sp>
      <p:sp>
        <p:nvSpPr>
          <p:cNvPr id="112" name="Google Shape;112;g306f9027fbc_0_79"/>
          <p:cNvSpPr txBox="1"/>
          <p:nvPr>
            <p:ph idx="1" type="body"/>
          </p:nvPr>
        </p:nvSpPr>
        <p:spPr>
          <a:xfrm>
            <a:off x="457200" y="1280160"/>
            <a:ext cx="8229600" cy="3314700"/>
          </a:xfrm>
          <a:prstGeom prst="rect">
            <a:avLst/>
          </a:prstGeom>
        </p:spPr>
        <p:txBody>
          <a:bodyPr anchorCtr="0" anchor="t" bIns="45700" lIns="0" spcFirstLastPara="1" rIns="0" wrap="square" tIns="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Basic QC of the VIIRS AOD product include: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Rejecting ‘low quality’ obs as defined by NESDIS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Inflating errors when obs differ significantly from the forecast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Fixing the valid ob range from 0 to 4.9 AOD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Only using observations between 60N-60S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Exploring the use of Variational Bias Correction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Biases between platforms that can be corrected with changes in coefficients every analysis cycle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Normally, this uses an independent anchor but ECMWF/CAMS has used NOAA-20 to anchor other VIIRS obs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6f9027fbc_0_84"/>
          <p:cNvSpPr txBox="1"/>
          <p:nvPr>
            <p:ph type="title"/>
          </p:nvPr>
        </p:nvSpPr>
        <p:spPr>
          <a:xfrm>
            <a:off x="457200" y="274638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Variational Bias Correction</a:t>
            </a:r>
            <a:endParaRPr/>
          </a:p>
        </p:txBody>
      </p:sp>
      <p:sp>
        <p:nvSpPr>
          <p:cNvPr id="118" name="Google Shape;118;g306f9027fbc_0_84"/>
          <p:cNvSpPr txBox="1"/>
          <p:nvPr>
            <p:ph idx="1" type="body"/>
          </p:nvPr>
        </p:nvSpPr>
        <p:spPr>
          <a:xfrm>
            <a:off x="457200" y="921449"/>
            <a:ext cx="8229600" cy="3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Exploring multiple bias predictors:</a:t>
            </a:r>
            <a:endParaRPr/>
          </a:p>
        </p:txBody>
      </p:sp>
      <p:pic>
        <p:nvPicPr>
          <p:cNvPr id="119" name="Google Shape;119;g306f9027fbc_0_84"/>
          <p:cNvPicPr preferRelativeResize="0"/>
          <p:nvPr/>
        </p:nvPicPr>
        <p:blipFill rotWithShape="1">
          <a:blip r:embed="rId3">
            <a:alphaModFix/>
          </a:blip>
          <a:srcRect b="13609" l="0" r="-1430" t="20453"/>
          <a:stretch/>
        </p:blipFill>
        <p:spPr>
          <a:xfrm>
            <a:off x="457188" y="2202175"/>
            <a:ext cx="4166424" cy="20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06f9027fbc_0_84"/>
          <p:cNvSpPr txBox="1"/>
          <p:nvPr/>
        </p:nvSpPr>
        <p:spPr>
          <a:xfrm>
            <a:off x="639150" y="1214925"/>
            <a:ext cx="38025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 of absolute error against CAMS (VarBC (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sulfate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- CTRL)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Positive: VarBC  has smaller error </a:t>
            </a:r>
            <a:endParaRPr b="0" i="0" sz="1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Negative: CTRL has smaller error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306f9027fbc_0_84"/>
          <p:cNvSpPr txBox="1"/>
          <p:nvPr/>
        </p:nvSpPr>
        <p:spPr>
          <a:xfrm>
            <a:off x="1040400" y="41648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Var</a:t>
            </a:r>
            <a:r>
              <a:rPr lang="en-US" sz="1200">
                <a:solidFill>
                  <a:srgbClr val="0A4595"/>
                </a:solidFill>
              </a:rPr>
              <a:t>B</a:t>
            </a: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c reduces the error over east Asia, central Africa, Europe and east North America.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06f9027fbc_0_84"/>
          <p:cNvSpPr txBox="1"/>
          <p:nvPr/>
        </p:nvSpPr>
        <p:spPr>
          <a:xfrm>
            <a:off x="4943925" y="1157875"/>
            <a:ext cx="38025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 of absolute error against CAMS (VarBC (</a:t>
            </a:r>
            <a:r>
              <a:rPr b="1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Constant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- CTRL)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Positive: VarBC  has smaller error </a:t>
            </a:r>
            <a:endParaRPr b="0" i="0" sz="1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Negative: CTRL has smaller error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g306f9027fbc_0_84"/>
          <p:cNvPicPr preferRelativeResize="0"/>
          <p:nvPr/>
        </p:nvPicPr>
        <p:blipFill rotWithShape="1">
          <a:blip r:embed="rId4">
            <a:alphaModFix/>
          </a:blip>
          <a:srcRect b="1762" l="0" r="0" t="21254"/>
          <a:stretch/>
        </p:blipFill>
        <p:spPr>
          <a:xfrm>
            <a:off x="4769475" y="2237575"/>
            <a:ext cx="4166400" cy="240544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06f9027fbc_0_84"/>
          <p:cNvSpPr txBox="1"/>
          <p:nvPr/>
        </p:nvSpPr>
        <p:spPr>
          <a:xfrm>
            <a:off x="5543250" y="42335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A4595"/>
                </a:solidFill>
                <a:latin typeface="Arial"/>
                <a:ea typeface="Arial"/>
                <a:cs typeface="Arial"/>
                <a:sym typeface="Arial"/>
              </a:rPr>
              <a:t>Not much impact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306f9027fbc_0_84"/>
          <p:cNvSpPr txBox="1"/>
          <p:nvPr/>
        </p:nvSpPr>
        <p:spPr>
          <a:xfrm>
            <a:off x="6500400" y="4476750"/>
            <a:ext cx="26436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Yaping Wang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NOAA Colors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Kathryn Olivieri</dc:creator>
</cp:coreProperties>
</file>