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4"/>
    <p:sldMasterId id="214748367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embeddedFontLst>
    <p:embeddedFont>
      <p:font typeface="Roboto"/>
      <p:regular r:id="rId14"/>
      <p:bold r:id="rId15"/>
      <p:italic r:id="rId16"/>
      <p:boldItalic r:id="rId17"/>
    </p:embeddedFont>
    <p:embeddedFont>
      <p:font typeface="Arial Narrow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alNarrow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21" Type="http://schemas.openxmlformats.org/officeDocument/2006/relationships/font" Target="fonts/ArialNarrow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font" Target="fonts/Roboto-bold.fntdata"/><Relationship Id="rId14" Type="http://schemas.openxmlformats.org/officeDocument/2006/relationships/font" Target="fonts/Roboto-regular.fntdata"/><Relationship Id="rId17" Type="http://schemas.openxmlformats.org/officeDocument/2006/relationships/font" Target="fonts/Roboto-boldItalic.fntdata"/><Relationship Id="rId16" Type="http://schemas.openxmlformats.org/officeDocument/2006/relationships/font" Target="fonts/Roboto-italic.fntdata"/><Relationship Id="rId5" Type="http://schemas.openxmlformats.org/officeDocument/2006/relationships/slideMaster" Target="slideMasters/slideMaster2.xml"/><Relationship Id="rId19" Type="http://schemas.openxmlformats.org/officeDocument/2006/relationships/font" Target="fonts/ArialNarrow-bold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ArialNarrow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8bb70f7ab2_0_8:notes"/>
          <p:cNvSpPr txBox="1"/>
          <p:nvPr>
            <p:ph idx="1" type="body"/>
          </p:nvPr>
        </p:nvSpPr>
        <p:spPr>
          <a:xfrm>
            <a:off x="670891" y="4572000"/>
            <a:ext cx="5367000" cy="37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55" name="Google Shape;155;g28bb70f7ab2_0_8:notes"/>
          <p:cNvSpPr/>
          <p:nvPr>
            <p:ph idx="2" type="sldImg"/>
          </p:nvPr>
        </p:nvSpPr>
        <p:spPr>
          <a:xfrm>
            <a:off x="-223630" y="374754"/>
            <a:ext cx="7156200" cy="404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8bb70f7ab2_0_1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8bb70f7ab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Cost is not always structural.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a98c44709c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a98c44709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Air quality forecast models and forecasts will benefit from larger investments in wildfire prediction.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S2S prediction and long term fire weather outlooks- Long range risks to air quality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Short-range fire weather and hazards risks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After ignition, can we model fire behavior (including suppression), and therefore emissions, and plume evolution and transport?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Recent studies have demonstrated that upward trends in PM2.5 are due to increases in wildfires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d402141c5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g2d402141c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Other work 1) on online-CMAQ, 2) assimilation of AOD, 3) RRFS-SD continued to FY22 DRSA.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d402141c5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2d402141c5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d402141c5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2d402141c5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89c179615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89c17961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4474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This is a part of NOAA wide collaboration, including NOAA One Health activities, Fire Weather forecast, Fire fighter support, etc. We also look into extending our service to support longer-term outlooks.</a:t>
            </a:r>
            <a:endParaRPr sz="1050">
              <a:solidFill>
                <a:srgbClr val="44474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44474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4474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We are going to ask what kind of service they want us to improve to better support their decision-making at this workshop. We want to keep improving our collaboration with our partners.</a:t>
            </a:r>
            <a:endParaRPr sz="1050">
              <a:solidFill>
                <a:srgbClr val="44474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www.commerce.gov/" TargetMode="External"/><Relationship Id="rId3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685800" y="1597845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Tall Pic Right">
  <p:cSld name="1 Column, Tall Pic Righ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1" name="Google Shape;71;p17"/>
          <p:cNvSpPr/>
          <p:nvPr>
            <p:ph idx="2" type="pic"/>
          </p:nvPr>
        </p:nvSpPr>
        <p:spPr>
          <a:xfrm>
            <a:off x="6096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7"/>
          <p:cNvSpPr txBox="1"/>
          <p:nvPr>
            <p:ph idx="1" type="body"/>
          </p:nvPr>
        </p:nvSpPr>
        <p:spPr>
          <a:xfrm>
            <a:off x="752888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Tall Pic Left">
  <p:cSld name="1 Column, Tall Pic Lef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5" name="Google Shape;75;p18"/>
          <p:cNvSpPr/>
          <p:nvPr>
            <p:ph idx="2" type="pic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8"/>
          <p:cNvSpPr txBox="1"/>
          <p:nvPr>
            <p:ph idx="1" type="body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Top">
  <p:cSld name="1 Column, Wide Pic Top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/>
          <p:nvPr>
            <p:ph idx="2" type="pic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9"/>
          <p:cNvSpPr txBox="1"/>
          <p:nvPr>
            <p:ph idx="1" type="body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9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Bottom">
  <p:cSld name="1 Column, Wide Pic Bottom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/>
          <p:nvPr>
            <p:ph idx="2" type="pic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20"/>
          <p:cNvSpPr txBox="1"/>
          <p:nvPr>
            <p:ph idx="1" type="body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20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">
  <p:cSld name="2 Colum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7" name="Google Shape;87;p21"/>
          <p:cNvSpPr txBox="1"/>
          <p:nvPr>
            <p:ph idx="1" type="body"/>
          </p:nvPr>
        </p:nvSpPr>
        <p:spPr>
          <a:xfrm>
            <a:off x="762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21"/>
          <p:cNvSpPr txBox="1"/>
          <p:nvPr>
            <p:ph idx="2" type="body"/>
          </p:nvPr>
        </p:nvSpPr>
        <p:spPr>
          <a:xfrm>
            <a:off x="4953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, 2 Pic">
  <p:cSld name="2 Column, 2 Pic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1" name="Google Shape;91;p22"/>
          <p:cNvSpPr/>
          <p:nvPr>
            <p:ph idx="2" type="pic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22"/>
          <p:cNvSpPr/>
          <p:nvPr>
            <p:ph idx="3" type="pic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22"/>
          <p:cNvSpPr txBox="1"/>
          <p:nvPr>
            <p:ph idx="1" type="body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22"/>
          <p:cNvSpPr txBox="1"/>
          <p:nvPr>
            <p:ph idx="4" type="body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7" name="Google Shape;97;p23"/>
          <p:cNvSpPr txBox="1"/>
          <p:nvPr>
            <p:ph idx="1" type="body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3"/>
          <p:cNvSpPr txBox="1"/>
          <p:nvPr>
            <p:ph idx="2" type="body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23"/>
          <p:cNvSpPr txBox="1"/>
          <p:nvPr>
            <p:ph idx="3" type="body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, 3 Pic">
  <p:cSld name="3 Column, 3 Pic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2" name="Google Shape;102;p24"/>
          <p:cNvSpPr/>
          <p:nvPr>
            <p:ph idx="2" type="pic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4"/>
          <p:cNvSpPr/>
          <p:nvPr>
            <p:ph idx="3" type="pic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4"/>
          <p:cNvSpPr/>
          <p:nvPr>
            <p:ph idx="4" type="pic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4"/>
          <p:cNvSpPr txBox="1"/>
          <p:nvPr>
            <p:ph idx="1" type="body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24"/>
          <p:cNvSpPr txBox="1"/>
          <p:nvPr>
            <p:ph idx="5" type="body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24"/>
          <p:cNvSpPr txBox="1"/>
          <p:nvPr>
            <p:ph idx="6" type="body"/>
          </p:nvPr>
        </p:nvSpPr>
        <p:spPr>
          <a:xfrm>
            <a:off x="3500644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Lg Pic">
  <p:cSld name="1 Lg Pic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5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0" name="Google Shape;110;p25"/>
          <p:cNvSpPr/>
          <p:nvPr>
            <p:ph idx="2" type="pic"/>
          </p:nvPr>
        </p:nvSpPr>
        <p:spPr>
          <a:xfrm>
            <a:off x="762000" y="914400"/>
            <a:ext cx="7924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">
  <p:cSld name="Dk Blu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/>
          <p:nvPr/>
        </p:nvSpPr>
        <p:spPr>
          <a:xfrm>
            <a:off x="317575" y="0"/>
            <a:ext cx="88242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6"/>
          <p:cNvSpPr/>
          <p:nvPr>
            <p:ph idx="2" type="pic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26"/>
          <p:cNvSpPr txBox="1"/>
          <p:nvPr>
            <p:ph idx="1" type="body"/>
          </p:nvPr>
        </p:nvSpPr>
        <p:spPr>
          <a:xfrm>
            <a:off x="2310550" y="45720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26"/>
          <p:cNvSpPr txBox="1"/>
          <p:nvPr>
            <p:ph idx="3" type="body"/>
          </p:nvPr>
        </p:nvSpPr>
        <p:spPr>
          <a:xfrm>
            <a:off x="2310562" y="1628103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6"/>
          <p:cNvSpPr txBox="1"/>
          <p:nvPr>
            <p:ph idx="4" type="body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7" name="Google Shape;117;p26"/>
          <p:cNvCxnSpPr/>
          <p:nvPr/>
        </p:nvCxnSpPr>
        <p:spPr>
          <a:xfrm>
            <a:off x="2079569" y="457200"/>
            <a:ext cx="0" cy="2604900"/>
          </a:xfrm>
          <a:prstGeom prst="straightConnector1">
            <a:avLst/>
          </a:prstGeom>
          <a:noFill/>
          <a:ln cap="flat" cmpd="sng" w="12700">
            <a:solidFill>
              <a:srgbClr val="3FA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8" name="Google Shape;11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3341" y="573025"/>
            <a:ext cx="1109050" cy="11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8846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6"/>
          <p:cNvSpPr txBox="1"/>
          <p:nvPr/>
        </p:nvSpPr>
        <p:spPr>
          <a:xfrm>
            <a:off x="596825" y="1731613"/>
            <a:ext cx="4256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 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WEATHER 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 1">
  <p:cSld name="Dk Blue 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/>
          <p:nvPr/>
        </p:nvSpPr>
        <p:spPr>
          <a:xfrm>
            <a:off x="317575" y="0"/>
            <a:ext cx="8826600" cy="483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7"/>
          <p:cNvSpPr txBox="1"/>
          <p:nvPr>
            <p:ph type="title"/>
          </p:nvPr>
        </p:nvSpPr>
        <p:spPr>
          <a:xfrm>
            <a:off x="762000" y="800099"/>
            <a:ext cx="7933800" cy="9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4" name="Google Shape;124;p27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2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7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WEATHER SERVICE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7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b="1" i="0" lang="en" sz="13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  //  </a:t>
            </a:r>
            <a:fld id="{00000000-1234-1234-1234-123412341234}" type="slidenum">
              <a:rPr b="1" i="0" lang="en" sz="13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1" i="0" sz="1300" u="none" cap="none" strike="noStrik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8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0" name="Google Shape;130;p28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8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8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5" name="Google Shape;135;p29"/>
          <p:cNvSpPr txBox="1"/>
          <p:nvPr>
            <p:ph idx="1" type="body"/>
          </p:nvPr>
        </p:nvSpPr>
        <p:spPr>
          <a:xfrm>
            <a:off x="457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9"/>
          <p:cNvSpPr txBox="1"/>
          <p:nvPr>
            <p:ph idx="2" type="body"/>
          </p:nvPr>
        </p:nvSpPr>
        <p:spPr>
          <a:xfrm>
            <a:off x="4648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29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29"/>
          <p:cNvSpPr txBox="1"/>
          <p:nvPr>
            <p:ph idx="11" type="ftr"/>
          </p:nvPr>
        </p:nvSpPr>
        <p:spPr>
          <a:xfrm>
            <a:off x="3124201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9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91350" spcFirstLastPara="1" rIns="91350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/>
          <p:nvPr>
            <p:ph type="title"/>
          </p:nvPr>
        </p:nvSpPr>
        <p:spPr>
          <a:xfrm>
            <a:off x="710550" y="2059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0"/>
          <p:cNvSpPr txBox="1"/>
          <p:nvPr>
            <p:ph idx="1" type="body"/>
          </p:nvPr>
        </p:nvSpPr>
        <p:spPr>
          <a:xfrm>
            <a:off x="710550" y="971550"/>
            <a:ext cx="80652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 2">
  <p:cSld name="Dk Blue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/>
          <p:nvPr/>
        </p:nvSpPr>
        <p:spPr>
          <a:xfrm>
            <a:off x="317575" y="0"/>
            <a:ext cx="88242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1"/>
          <p:cNvSpPr/>
          <p:nvPr>
            <p:ph idx="2" type="pic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31"/>
          <p:cNvSpPr txBox="1"/>
          <p:nvPr>
            <p:ph idx="1" type="body"/>
          </p:nvPr>
        </p:nvSpPr>
        <p:spPr>
          <a:xfrm>
            <a:off x="2310550" y="45720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31"/>
          <p:cNvSpPr txBox="1"/>
          <p:nvPr>
            <p:ph idx="3" type="body"/>
          </p:nvPr>
        </p:nvSpPr>
        <p:spPr>
          <a:xfrm>
            <a:off x="2310562" y="1628103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31"/>
          <p:cNvSpPr txBox="1"/>
          <p:nvPr>
            <p:ph idx="4" type="body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9" name="Google Shape;149;p31"/>
          <p:cNvCxnSpPr/>
          <p:nvPr/>
        </p:nvCxnSpPr>
        <p:spPr>
          <a:xfrm>
            <a:off x="2079569" y="457200"/>
            <a:ext cx="0" cy="2604900"/>
          </a:xfrm>
          <a:prstGeom prst="straightConnector1">
            <a:avLst/>
          </a:prstGeom>
          <a:noFill/>
          <a:ln cap="flat" cmpd="sng" w="12700">
            <a:solidFill>
              <a:srgbClr val="3FA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0" name="Google Shape;15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3341" y="573025"/>
            <a:ext cx="1109050" cy="11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46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1"/>
          <p:cNvSpPr txBox="1"/>
          <p:nvPr/>
        </p:nvSpPr>
        <p:spPr>
          <a:xfrm>
            <a:off x="596825" y="1731613"/>
            <a:ext cx="4256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NATIONAL 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WEATHER 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SERVICE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19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" Type="http://schemas.openxmlformats.org/officeDocument/2006/relationships/image" Target="../media/image1.png"/><Relationship Id="rId2" Type="http://schemas.openxmlformats.org/officeDocument/2006/relationships/hyperlink" Target="https://www.commerce.gov/" TargetMode="External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7.xml"/><Relationship Id="rId6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20712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5" name="Google Shape;55;p1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b="1" lang="en" sz="1300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National Air Quality Forecast Capability</a:t>
            </a:r>
            <a:r>
              <a:rPr b="1" i="0" lang="en" sz="13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 //  </a:t>
            </a:r>
            <a:fld id="{00000000-1234-1234-1234-123412341234}" type="slidenum">
              <a:rPr b="1" i="0" lang="en" sz="13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1" i="0" sz="1300" u="none" cap="none" strike="noStrik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WEATHER SERVICE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gi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1.jpg"/><Relationship Id="rId7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6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21.png"/><Relationship Id="rId5" Type="http://schemas.openxmlformats.org/officeDocument/2006/relationships/image" Target="../media/image18.png"/><Relationship Id="rId6" Type="http://schemas.openxmlformats.org/officeDocument/2006/relationships/image" Target="../media/image23.png"/><Relationship Id="rId7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jpg"/><Relationship Id="rId10" Type="http://schemas.openxmlformats.org/officeDocument/2006/relationships/image" Target="../media/image26.png"/><Relationship Id="rId13" Type="http://schemas.openxmlformats.org/officeDocument/2006/relationships/image" Target="../media/image28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31.jpg"/><Relationship Id="rId8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2"/>
          <p:cNvSpPr txBox="1"/>
          <p:nvPr>
            <p:ph idx="1" type="body"/>
          </p:nvPr>
        </p:nvSpPr>
        <p:spPr>
          <a:xfrm>
            <a:off x="2157625" y="761915"/>
            <a:ext cx="67557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" sz="2800"/>
              <a:t>Air Quality Forecaster Focus Group Workshop</a:t>
            </a:r>
            <a:endParaRPr b="0" sz="1000">
              <a:solidFill>
                <a:srgbClr val="D6F5FF"/>
              </a:solidFill>
            </a:endParaRPr>
          </a:p>
        </p:txBody>
      </p:sp>
      <p:sp>
        <p:nvSpPr>
          <p:cNvPr id="158" name="Google Shape;158;p32"/>
          <p:cNvSpPr txBox="1"/>
          <p:nvPr>
            <p:ph idx="3" type="body"/>
          </p:nvPr>
        </p:nvSpPr>
        <p:spPr>
          <a:xfrm>
            <a:off x="3362350" y="1781025"/>
            <a:ext cx="4430700" cy="5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6F5FF"/>
                </a:solidFill>
                <a:latin typeface="Arial"/>
                <a:ea typeface="Arial"/>
                <a:cs typeface="Arial"/>
                <a:sym typeface="Arial"/>
              </a:rPr>
              <a:t>Kevin Garrett</a:t>
            </a:r>
            <a:endParaRPr sz="1400">
              <a:solidFill>
                <a:srgbClr val="D6F5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6F5FF"/>
                </a:solidFill>
                <a:latin typeface="Arial"/>
                <a:ea typeface="Arial"/>
                <a:cs typeface="Arial"/>
                <a:sym typeface="Arial"/>
              </a:rPr>
              <a:t>Office of Science and Technology Integration</a:t>
            </a:r>
            <a:endParaRPr sz="1400">
              <a:solidFill>
                <a:srgbClr val="D6F5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D6F5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6F5FF"/>
                </a:solidFill>
                <a:latin typeface="Arial"/>
                <a:ea typeface="Arial"/>
                <a:cs typeface="Arial"/>
                <a:sym typeface="Arial"/>
              </a:rPr>
              <a:t>Contributions from:</a:t>
            </a:r>
            <a:endParaRPr sz="1400">
              <a:solidFill>
                <a:srgbClr val="D6F5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6F5FF"/>
                </a:solidFill>
                <a:latin typeface="Arial"/>
                <a:ea typeface="Arial"/>
                <a:cs typeface="Arial"/>
                <a:sym typeface="Arial"/>
              </a:rPr>
              <a:t>Youngsun Jung, Jack Kain</a:t>
            </a:r>
            <a:endParaRPr sz="1400">
              <a:solidFill>
                <a:srgbClr val="D6F5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t/>
            </a:r>
            <a:endParaRPr b="1" sz="1400">
              <a:solidFill>
                <a:srgbClr val="D6F5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75" y="3056925"/>
            <a:ext cx="8823925" cy="208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2"/>
          <p:cNvSpPr txBox="1"/>
          <p:nvPr/>
        </p:nvSpPr>
        <p:spPr>
          <a:xfrm>
            <a:off x="727200" y="2769475"/>
            <a:ext cx="1307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October 9,</a:t>
            </a:r>
            <a:r>
              <a:rPr lang="en" sz="1000">
                <a:solidFill>
                  <a:schemeClr val="lt1"/>
                </a:solidFill>
              </a:rPr>
              <a:t> 2024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/>
          <p:nvPr>
            <p:ph type="title"/>
          </p:nvPr>
        </p:nvSpPr>
        <p:spPr>
          <a:xfrm>
            <a:off x="481950" y="69250"/>
            <a:ext cx="7947000" cy="61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NWS Office of Science and Technology Integration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Modeling Program</a:t>
            </a:r>
            <a:endParaRPr sz="2400"/>
          </a:p>
        </p:txBody>
      </p:sp>
      <p:pic>
        <p:nvPicPr>
          <p:cNvPr id="166" name="Google Shape;166;p33"/>
          <p:cNvPicPr preferRelativeResize="0"/>
          <p:nvPr/>
        </p:nvPicPr>
        <p:blipFill rotWithShape="1">
          <a:blip r:embed="rId3">
            <a:alphaModFix/>
          </a:blip>
          <a:srcRect b="11314" l="12116" r="7056" t="8608"/>
          <a:stretch/>
        </p:blipFill>
        <p:spPr>
          <a:xfrm>
            <a:off x="1223200" y="2095300"/>
            <a:ext cx="2478501" cy="246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3"/>
          <p:cNvSpPr txBox="1"/>
          <p:nvPr/>
        </p:nvSpPr>
        <p:spPr>
          <a:xfrm>
            <a:off x="-54325" y="1018075"/>
            <a:ext cx="4649700" cy="7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42900" rtl="0" algn="ctr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i="1" lang="en" sz="2500" u="sng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NWS/STI 10-year Vision</a:t>
            </a:r>
            <a:endParaRPr b="1" i="1" sz="2500" u="sng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rtl="0" algn="ctr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i="1" lang="en" sz="2500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b="1" i="1" lang="en" sz="1700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Transform the NWS Mission through the Innovative Application of Science and Technology”</a:t>
            </a:r>
            <a:endParaRPr b="1" i="1" sz="1700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rtl="0" algn="ctr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1" sz="2900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33"/>
          <p:cNvPicPr preferRelativeResize="0"/>
          <p:nvPr/>
        </p:nvPicPr>
        <p:blipFill rotWithShape="1">
          <a:blip r:embed="rId4">
            <a:alphaModFix/>
          </a:blip>
          <a:srcRect b="47555" l="46877" r="36087" t="16044"/>
          <a:stretch/>
        </p:blipFill>
        <p:spPr>
          <a:xfrm>
            <a:off x="7618725" y="684375"/>
            <a:ext cx="1252329" cy="96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3"/>
          <p:cNvPicPr preferRelativeResize="0"/>
          <p:nvPr/>
        </p:nvPicPr>
        <p:blipFill rotWithShape="1">
          <a:blip r:embed="rId4">
            <a:alphaModFix/>
          </a:blip>
          <a:srcRect b="47555" l="63953" r="19012" t="16044"/>
          <a:stretch/>
        </p:blipFill>
        <p:spPr>
          <a:xfrm>
            <a:off x="4994750" y="1426025"/>
            <a:ext cx="2654100" cy="204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3"/>
          <p:cNvPicPr preferRelativeResize="0"/>
          <p:nvPr/>
        </p:nvPicPr>
        <p:blipFill rotWithShape="1">
          <a:blip r:embed="rId4">
            <a:alphaModFix/>
          </a:blip>
          <a:srcRect b="47555" l="30182" r="52782" t="16044"/>
          <a:stretch/>
        </p:blipFill>
        <p:spPr>
          <a:xfrm>
            <a:off x="7618724" y="1508375"/>
            <a:ext cx="1252326" cy="96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3"/>
          <p:cNvSpPr txBox="1"/>
          <p:nvPr/>
        </p:nvSpPr>
        <p:spPr>
          <a:xfrm>
            <a:off x="5132300" y="525475"/>
            <a:ext cx="253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 u="sng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STI Modeling Division</a:t>
            </a:r>
            <a:endParaRPr b="1" i="1" sz="2000" u="sng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33"/>
          <p:cNvPicPr preferRelativeResize="0"/>
          <p:nvPr/>
        </p:nvPicPr>
        <p:blipFill rotWithShape="1">
          <a:blip r:embed="rId4">
            <a:alphaModFix/>
          </a:blip>
          <a:srcRect b="47555" l="13502" r="70266" t="16044"/>
          <a:stretch/>
        </p:blipFill>
        <p:spPr>
          <a:xfrm>
            <a:off x="7648275" y="2348475"/>
            <a:ext cx="1193226" cy="96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3"/>
          <p:cNvSpPr txBox="1"/>
          <p:nvPr/>
        </p:nvSpPr>
        <p:spPr>
          <a:xfrm>
            <a:off x="4727575" y="957100"/>
            <a:ext cx="29565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429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“Advance NWS integrated operational environmental modeling through open science to support accurate, reliable, equitable, and actionable analysis and forecast information”</a:t>
            </a:r>
            <a:endParaRPr b="1" i="1" sz="1200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rtl="0" algn="ctr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2900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900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3"/>
          <p:cNvSpPr txBox="1"/>
          <p:nvPr/>
        </p:nvSpPr>
        <p:spPr>
          <a:xfrm>
            <a:off x="5108575" y="3395500"/>
            <a:ext cx="3502200" cy="12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National Air Quality Forecast Capability Drivers</a:t>
            </a:r>
            <a:endParaRPr sz="1200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Energy Policy Act (2002)</a:t>
            </a:r>
            <a:endParaRPr sz="1200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NOAA/EPA MOA (2021)</a:t>
            </a:r>
            <a:endParaRPr sz="1200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NOAA SAB Priorities in Weather Research report (2021)</a:t>
            </a:r>
            <a:endParaRPr sz="1200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EMC Center Review (2023)</a:t>
            </a:r>
            <a:endParaRPr sz="1200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Air quality forecasters</a:t>
            </a:r>
            <a:endParaRPr sz="1200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rtl="0" algn="ctr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1" sz="2900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A45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5" name="Google Shape;175;p33"/>
          <p:cNvGrpSpPr/>
          <p:nvPr/>
        </p:nvGrpSpPr>
        <p:grpSpPr>
          <a:xfrm>
            <a:off x="7391253" y="4322673"/>
            <a:ext cx="1707267" cy="431091"/>
            <a:chOff x="6756945" y="137150"/>
            <a:chExt cx="2264280" cy="620900"/>
          </a:xfrm>
        </p:grpSpPr>
        <p:pic>
          <p:nvPicPr>
            <p:cNvPr id="176" name="Google Shape;176;p3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56945" y="137150"/>
              <a:ext cx="1244056" cy="45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33"/>
            <p:cNvSpPr txBox="1"/>
            <p:nvPr/>
          </p:nvSpPr>
          <p:spPr>
            <a:xfrm>
              <a:off x="7957125" y="185350"/>
              <a:ext cx="1064100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1" lang="en" sz="2700" u="none" cap="none" strike="noStrike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R2O</a:t>
              </a:r>
              <a:endParaRPr b="0" i="1" sz="2700" u="none" cap="none" strike="noStrik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>
            <p:ph type="title"/>
          </p:nvPr>
        </p:nvSpPr>
        <p:spPr>
          <a:xfrm>
            <a:off x="710550" y="53569"/>
            <a:ext cx="79761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Investments in Air Quality Forecasting</a:t>
            </a:r>
            <a:endParaRPr/>
          </a:p>
        </p:txBody>
      </p:sp>
      <p:sp>
        <p:nvSpPr>
          <p:cNvPr id="183" name="Google Shape;183;p34"/>
          <p:cNvSpPr/>
          <p:nvPr/>
        </p:nvSpPr>
        <p:spPr>
          <a:xfrm>
            <a:off x="550150" y="2115250"/>
            <a:ext cx="6737100" cy="2568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4"/>
          <p:cNvSpPr txBox="1"/>
          <p:nvPr>
            <p:ph idx="1" type="body"/>
          </p:nvPr>
        </p:nvSpPr>
        <p:spPr>
          <a:xfrm>
            <a:off x="742200" y="789100"/>
            <a:ext cx="6545100" cy="375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36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NWS Air Quality Program - NAQFC ($1.4M)</a:t>
            </a:r>
            <a:endParaRPr sz="20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AQM R2O, O&amp;M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Wildfire Emissions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Bias correction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Visualization (airquality.noaa.gov)</a:t>
            </a:r>
            <a:endParaRPr sz="14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IIJA/</a:t>
            </a:r>
            <a:r>
              <a:rPr lang="en" sz="2000"/>
              <a:t>BIL</a:t>
            </a:r>
            <a:r>
              <a:rPr lang="en" sz="2000"/>
              <a:t> ($50M)</a:t>
            </a:r>
            <a:endParaRPr sz="20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Fire Weather Testbed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S2S / long term fire weather outlooks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Urban scale smoke/fire/fire behavior modeling and data assimilation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Wildfire impacts on PBL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Satellite-based emissions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SBES</a:t>
            </a:r>
            <a:endParaRPr sz="14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FY22 Disaster Supplemental ($20M)</a:t>
            </a:r>
            <a:endParaRPr sz="20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UFS-CMAQ (AQMv7 and beyond) and UFS-Smoke/Dust (HRRR-smoke successor)</a:t>
            </a:r>
            <a:endParaRPr sz="1400"/>
          </a:p>
        </p:txBody>
      </p:sp>
      <p:sp>
        <p:nvSpPr>
          <p:cNvPr id="185" name="Google Shape;185;p34"/>
          <p:cNvSpPr txBox="1"/>
          <p:nvPr/>
        </p:nvSpPr>
        <p:spPr>
          <a:xfrm>
            <a:off x="5298825" y="2081750"/>
            <a:ext cx="204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9900"/>
                </a:solidFill>
              </a:rPr>
              <a:t>Ending ~FY26</a:t>
            </a:r>
            <a:endParaRPr sz="1800">
              <a:solidFill>
                <a:srgbClr val="FF9900"/>
              </a:solidFill>
            </a:endParaRPr>
          </a:p>
        </p:txBody>
      </p:sp>
      <p:sp>
        <p:nvSpPr>
          <p:cNvPr id="186" name="Google Shape;186;p34"/>
          <p:cNvSpPr txBox="1"/>
          <p:nvPr/>
        </p:nvSpPr>
        <p:spPr>
          <a:xfrm>
            <a:off x="5298825" y="3453350"/>
            <a:ext cx="204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Ending FY25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837" y="238025"/>
            <a:ext cx="2855501" cy="285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5"/>
          <p:cNvSpPr txBox="1"/>
          <p:nvPr/>
        </p:nvSpPr>
        <p:spPr>
          <a:xfrm>
            <a:off x="527988" y="2509850"/>
            <a:ext cx="307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Fire Weather Index (FWI) delivered to SPC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93" name="Google Shape;193;p35"/>
          <p:cNvSpPr txBox="1"/>
          <p:nvPr>
            <p:ph type="title"/>
          </p:nvPr>
        </p:nvSpPr>
        <p:spPr>
          <a:xfrm>
            <a:off x="710550" y="535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800">
                <a:solidFill>
                  <a:schemeClr val="accent1"/>
                </a:solidFill>
              </a:rPr>
              <a:t>FY19 Supplemental Accomplishments</a:t>
            </a:r>
            <a:endParaRPr sz="3000"/>
          </a:p>
        </p:txBody>
      </p:sp>
      <p:pic>
        <p:nvPicPr>
          <p:cNvPr id="194" name="Google Shape;19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325" y="2872100"/>
            <a:ext cx="2518526" cy="190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5326" y="2906962"/>
            <a:ext cx="3482576" cy="183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5"/>
          <p:cNvSpPr txBox="1"/>
          <p:nvPr/>
        </p:nvSpPr>
        <p:spPr>
          <a:xfrm>
            <a:off x="3033749" y="4036825"/>
            <a:ext cx="1257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Hourly Wildfire Potential (HWP)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97" name="Google Shape;197;p35"/>
          <p:cNvSpPr txBox="1"/>
          <p:nvPr/>
        </p:nvSpPr>
        <p:spPr>
          <a:xfrm>
            <a:off x="7343600" y="2425250"/>
            <a:ext cx="170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Improved diurnal cycle of fire emissions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98" name="Google Shape;198;p35"/>
          <p:cNvSpPr/>
          <p:nvPr/>
        </p:nvSpPr>
        <p:spPr>
          <a:xfrm>
            <a:off x="6327150" y="818277"/>
            <a:ext cx="2359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RAVE PM2.5 emissions</a:t>
            </a:r>
            <a:r>
              <a:rPr b="1" i="0" lang="en" sz="1100" u="none" cap="none" strike="noStrike">
                <a:solidFill>
                  <a:schemeClr val="dk1"/>
                </a:solidFill>
              </a:rPr>
              <a:t> </a:t>
            </a:r>
            <a:r>
              <a:rPr b="1" lang="en" sz="1100">
                <a:solidFill>
                  <a:schemeClr val="dk1"/>
                </a:solidFill>
              </a:rPr>
              <a:t>in 3 km grids from April 2020 – March 2021 (</a:t>
            </a:r>
            <a:r>
              <a:rPr b="1" i="0" lang="en" sz="1100" u="none" cap="none" strike="noStrike">
                <a:solidFill>
                  <a:schemeClr val="dk1"/>
                </a:solidFill>
              </a:rPr>
              <a:t>a) and </a:t>
            </a:r>
            <a:r>
              <a:rPr b="1" lang="en" sz="1100">
                <a:solidFill>
                  <a:schemeClr val="dk1"/>
                </a:solidFill>
              </a:rPr>
              <a:t>static fire duration map </a:t>
            </a:r>
            <a:r>
              <a:rPr b="1" i="0" lang="en" sz="1100" u="none" cap="none" strike="noStrike">
                <a:solidFill>
                  <a:schemeClr val="dk1"/>
                </a:solidFill>
              </a:rPr>
              <a:t>(b) </a:t>
            </a:r>
            <a:endParaRPr b="1" sz="1100">
              <a:solidFill>
                <a:schemeClr val="dk1"/>
              </a:solidFill>
            </a:endParaRPr>
          </a:p>
        </p:txBody>
      </p:sp>
      <p:grpSp>
        <p:nvGrpSpPr>
          <p:cNvPr id="199" name="Google Shape;199;p35"/>
          <p:cNvGrpSpPr/>
          <p:nvPr/>
        </p:nvGrpSpPr>
        <p:grpSpPr>
          <a:xfrm>
            <a:off x="3594225" y="767924"/>
            <a:ext cx="2600474" cy="2826952"/>
            <a:chOff x="3594225" y="767924"/>
            <a:chExt cx="2600474" cy="2826952"/>
          </a:xfrm>
        </p:grpSpPr>
        <p:pic>
          <p:nvPicPr>
            <p:cNvPr id="200" name="Google Shape;200;p35"/>
            <p:cNvPicPr preferRelativeResize="0"/>
            <p:nvPr/>
          </p:nvPicPr>
          <p:blipFill rotWithShape="1">
            <a:blip r:embed="rId6">
              <a:alphaModFix/>
            </a:blip>
            <a:srcRect b="0" l="0" r="0" t="48867"/>
            <a:stretch/>
          </p:blipFill>
          <p:spPr>
            <a:xfrm>
              <a:off x="3605100" y="767924"/>
              <a:ext cx="2589599" cy="1509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3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594225" y="2215725"/>
              <a:ext cx="2589600" cy="1379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p35"/>
            <p:cNvSpPr txBox="1"/>
            <p:nvPr/>
          </p:nvSpPr>
          <p:spPr>
            <a:xfrm>
              <a:off x="3604950" y="818275"/>
              <a:ext cx="221700" cy="19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18275" lIns="0" spcFirstLastPara="1" rIns="0" wrap="square" tIns="182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 a)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203" name="Google Shape;203;p35"/>
            <p:cNvSpPr txBox="1"/>
            <p:nvPr/>
          </p:nvSpPr>
          <p:spPr>
            <a:xfrm>
              <a:off x="3604950" y="2266075"/>
              <a:ext cx="221700" cy="19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18275" lIns="0" spcFirstLastPara="1" rIns="0" wrap="square" tIns="182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 b)</a:t>
              </a:r>
              <a:endParaRPr sz="10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>
            <p:ph type="title"/>
          </p:nvPr>
        </p:nvSpPr>
        <p:spPr>
          <a:xfrm>
            <a:off x="3692600" y="2650888"/>
            <a:ext cx="5214600" cy="12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800">
                <a:solidFill>
                  <a:schemeClr val="accent1"/>
                </a:solidFill>
              </a:rPr>
              <a:t>FY22 Disaster Supplemental Projects include…</a:t>
            </a:r>
            <a:endParaRPr sz="3000"/>
          </a:p>
        </p:txBody>
      </p:sp>
      <p:grpSp>
        <p:nvGrpSpPr>
          <p:cNvPr id="209" name="Google Shape;209;p36"/>
          <p:cNvGrpSpPr/>
          <p:nvPr/>
        </p:nvGrpSpPr>
        <p:grpSpPr>
          <a:xfrm>
            <a:off x="411534" y="100050"/>
            <a:ext cx="5890342" cy="2427950"/>
            <a:chOff x="411534" y="100050"/>
            <a:chExt cx="5890342" cy="2427950"/>
          </a:xfrm>
        </p:grpSpPr>
        <p:pic>
          <p:nvPicPr>
            <p:cNvPr id="210" name="Google Shape;210;p36"/>
            <p:cNvPicPr preferRelativeResize="0"/>
            <p:nvPr/>
          </p:nvPicPr>
          <p:blipFill rotWithShape="1">
            <a:blip r:embed="rId3">
              <a:alphaModFix/>
            </a:blip>
            <a:srcRect b="-2061" l="0" r="-1999" t="0"/>
            <a:stretch/>
          </p:blipFill>
          <p:spPr>
            <a:xfrm>
              <a:off x="411534" y="100050"/>
              <a:ext cx="5890342" cy="2323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36"/>
            <p:cNvSpPr txBox="1"/>
            <p:nvPr/>
          </p:nvSpPr>
          <p:spPr>
            <a:xfrm>
              <a:off x="1775550" y="2174000"/>
              <a:ext cx="31623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Accelerate implementation of online-CMAQ</a:t>
              </a:r>
              <a:endParaRPr b="1" sz="1100">
                <a:solidFill>
                  <a:schemeClr val="dk1"/>
                </a:solidFill>
              </a:endParaRPr>
            </a:p>
          </p:txBody>
        </p:sp>
      </p:grpSp>
      <p:grpSp>
        <p:nvGrpSpPr>
          <p:cNvPr id="212" name="Google Shape;212;p36"/>
          <p:cNvGrpSpPr/>
          <p:nvPr/>
        </p:nvGrpSpPr>
        <p:grpSpPr>
          <a:xfrm>
            <a:off x="371485" y="2528001"/>
            <a:ext cx="3031694" cy="2367507"/>
            <a:chOff x="441569" y="2217750"/>
            <a:chExt cx="3269731" cy="2479325"/>
          </a:xfrm>
        </p:grpSpPr>
        <p:pic>
          <p:nvPicPr>
            <p:cNvPr id="213" name="Google Shape;213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1569" y="2571750"/>
              <a:ext cx="3269731" cy="2125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36"/>
            <p:cNvSpPr txBox="1"/>
            <p:nvPr/>
          </p:nvSpPr>
          <p:spPr>
            <a:xfrm>
              <a:off x="441575" y="2217750"/>
              <a:ext cx="31623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NOAA GOES-R Fire Detection Capability</a:t>
              </a:r>
              <a:endParaRPr b="1" sz="1100">
                <a:solidFill>
                  <a:schemeClr val="dk1"/>
                </a:solidFill>
              </a:endParaRPr>
            </a:p>
          </p:txBody>
        </p:sp>
      </p:grpSp>
      <p:grpSp>
        <p:nvGrpSpPr>
          <p:cNvPr id="215" name="Google Shape;215;p36"/>
          <p:cNvGrpSpPr/>
          <p:nvPr/>
        </p:nvGrpSpPr>
        <p:grpSpPr>
          <a:xfrm>
            <a:off x="6057225" y="100050"/>
            <a:ext cx="2920025" cy="2509874"/>
            <a:chOff x="6057225" y="812625"/>
            <a:chExt cx="2920025" cy="2509874"/>
          </a:xfrm>
        </p:grpSpPr>
        <p:pic>
          <p:nvPicPr>
            <p:cNvPr id="216" name="Google Shape;216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057225" y="812625"/>
              <a:ext cx="2920025" cy="2509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36"/>
            <p:cNvSpPr txBox="1"/>
            <p:nvPr/>
          </p:nvSpPr>
          <p:spPr>
            <a:xfrm>
              <a:off x="7509225" y="2308625"/>
              <a:ext cx="1329900" cy="523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RRFS-SD (3 km) development</a:t>
              </a:r>
              <a:endParaRPr b="1" sz="1100">
                <a:solidFill>
                  <a:schemeClr val="dk1"/>
                </a:solidFill>
              </a:endParaRPr>
            </a:p>
          </p:txBody>
        </p:sp>
      </p:grpSp>
      <p:pic>
        <p:nvPicPr>
          <p:cNvPr id="218" name="Google Shape;21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4301" y="3921250"/>
            <a:ext cx="4162949" cy="78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/>
          <p:nvPr>
            <p:ph type="title"/>
          </p:nvPr>
        </p:nvSpPr>
        <p:spPr>
          <a:xfrm>
            <a:off x="710550" y="535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800">
                <a:solidFill>
                  <a:schemeClr val="accent1"/>
                </a:solidFill>
              </a:rPr>
              <a:t>IIJA/BIL Expected Outcomes</a:t>
            </a:r>
            <a:endParaRPr sz="3000"/>
          </a:p>
        </p:txBody>
      </p:sp>
      <p:grpSp>
        <p:nvGrpSpPr>
          <p:cNvPr id="224" name="Google Shape;224;p37"/>
          <p:cNvGrpSpPr/>
          <p:nvPr/>
        </p:nvGrpSpPr>
        <p:grpSpPr>
          <a:xfrm>
            <a:off x="401550" y="836850"/>
            <a:ext cx="2109492" cy="1734902"/>
            <a:chOff x="401550" y="836850"/>
            <a:chExt cx="2109492" cy="1734902"/>
          </a:xfrm>
        </p:grpSpPr>
        <p:pic>
          <p:nvPicPr>
            <p:cNvPr id="225" name="Google Shape;225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1550" y="836852"/>
              <a:ext cx="2109492" cy="1734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37"/>
            <p:cNvSpPr txBox="1"/>
            <p:nvPr/>
          </p:nvSpPr>
          <p:spPr>
            <a:xfrm>
              <a:off x="401550" y="836850"/>
              <a:ext cx="1312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</a:rPr>
                <a:t>Equip IMETs</a:t>
              </a:r>
              <a:endParaRPr b="1" sz="1200">
                <a:solidFill>
                  <a:schemeClr val="lt1"/>
                </a:solidFill>
              </a:endParaRPr>
            </a:p>
          </p:txBody>
        </p:sp>
      </p:grpSp>
      <p:grpSp>
        <p:nvGrpSpPr>
          <p:cNvPr id="227" name="Google Shape;227;p37"/>
          <p:cNvGrpSpPr/>
          <p:nvPr/>
        </p:nvGrpSpPr>
        <p:grpSpPr>
          <a:xfrm>
            <a:off x="5849825" y="53575"/>
            <a:ext cx="3015050" cy="2643300"/>
            <a:chOff x="5995850" y="53575"/>
            <a:chExt cx="3015050" cy="2643300"/>
          </a:xfrm>
        </p:grpSpPr>
        <p:pic>
          <p:nvPicPr>
            <p:cNvPr id="228" name="Google Shape;228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95850" y="53575"/>
              <a:ext cx="3015050" cy="2643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37"/>
            <p:cNvSpPr txBox="1"/>
            <p:nvPr/>
          </p:nvSpPr>
          <p:spPr>
            <a:xfrm>
              <a:off x="7451025" y="106800"/>
              <a:ext cx="1504500" cy="8619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  <a:effectLst>
              <a:outerShdw rotWithShape="0" algn="bl">
                <a:schemeClr val="lt1"/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36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lt1"/>
                  </a:solidFill>
                </a:rPr>
                <a:t>Advance early detection tools and predictive capabilities</a:t>
              </a:r>
              <a:endParaRPr b="1" sz="1500">
                <a:solidFill>
                  <a:schemeClr val="lt1"/>
                </a:solidFill>
              </a:endParaRPr>
            </a:p>
          </p:txBody>
        </p:sp>
      </p:grpSp>
      <p:grpSp>
        <p:nvGrpSpPr>
          <p:cNvPr id="230" name="Google Shape;230;p37"/>
          <p:cNvGrpSpPr/>
          <p:nvPr/>
        </p:nvGrpSpPr>
        <p:grpSpPr>
          <a:xfrm>
            <a:off x="3694100" y="2208225"/>
            <a:ext cx="5250850" cy="2848776"/>
            <a:chOff x="3694100" y="2208200"/>
            <a:chExt cx="5250850" cy="2848776"/>
          </a:xfrm>
        </p:grpSpPr>
        <p:pic>
          <p:nvPicPr>
            <p:cNvPr id="231" name="Google Shape;231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94100" y="2208200"/>
              <a:ext cx="5250850" cy="28487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37"/>
            <p:cNvSpPr txBox="1"/>
            <p:nvPr/>
          </p:nvSpPr>
          <p:spPr>
            <a:xfrm>
              <a:off x="5242000" y="4372200"/>
              <a:ext cx="3489000" cy="64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36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dk1"/>
                  </a:solidFill>
                </a:rPr>
                <a:t>Accelerate the development of user-specific decision support tools</a:t>
              </a:r>
              <a:endParaRPr sz="3000">
                <a:solidFill>
                  <a:schemeClr val="dk1"/>
                </a:solidFill>
              </a:endParaRPr>
            </a:p>
          </p:txBody>
        </p:sp>
      </p:grpSp>
      <p:pic>
        <p:nvPicPr>
          <p:cNvPr id="233" name="Google Shape;23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775" y="2652869"/>
            <a:ext cx="3356326" cy="240411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7"/>
          <p:cNvSpPr txBox="1"/>
          <p:nvPr/>
        </p:nvSpPr>
        <p:spPr>
          <a:xfrm>
            <a:off x="949775" y="4106125"/>
            <a:ext cx="2580600" cy="64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Engage the broader fire weather community</a:t>
            </a:r>
            <a:endParaRPr b="1" sz="3000">
              <a:solidFill>
                <a:schemeClr val="lt1"/>
              </a:solidFill>
            </a:endParaRPr>
          </a:p>
        </p:txBody>
      </p:sp>
      <p:grpSp>
        <p:nvGrpSpPr>
          <p:cNvPr id="235" name="Google Shape;235;p37"/>
          <p:cNvGrpSpPr/>
          <p:nvPr/>
        </p:nvGrpSpPr>
        <p:grpSpPr>
          <a:xfrm>
            <a:off x="2612979" y="910981"/>
            <a:ext cx="2195926" cy="2763543"/>
            <a:chOff x="3286954" y="558931"/>
            <a:chExt cx="2195926" cy="2763543"/>
          </a:xfrm>
        </p:grpSpPr>
        <p:pic>
          <p:nvPicPr>
            <p:cNvPr id="236" name="Google Shape;236;p3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286954" y="558931"/>
              <a:ext cx="2195926" cy="2763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37"/>
            <p:cNvSpPr txBox="1"/>
            <p:nvPr/>
          </p:nvSpPr>
          <p:spPr>
            <a:xfrm>
              <a:off x="3877875" y="760650"/>
              <a:ext cx="16050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</a:rPr>
                <a:t>Deploy new observing systems</a:t>
              </a:r>
              <a:endParaRPr b="1" sz="1200">
                <a:solidFill>
                  <a:schemeClr val="lt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8"/>
          <p:cNvSpPr txBox="1"/>
          <p:nvPr>
            <p:ph type="title"/>
          </p:nvPr>
        </p:nvSpPr>
        <p:spPr>
          <a:xfrm>
            <a:off x="710550" y="205969"/>
            <a:ext cx="79761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NAQFC Near-term Strategy</a:t>
            </a:r>
            <a:endParaRPr/>
          </a:p>
        </p:txBody>
      </p:sp>
      <p:sp>
        <p:nvSpPr>
          <p:cNvPr id="243" name="Google Shape;243;p38"/>
          <p:cNvSpPr txBox="1"/>
          <p:nvPr>
            <p:ph idx="1" type="body"/>
          </p:nvPr>
        </p:nvSpPr>
        <p:spPr>
          <a:xfrm>
            <a:off x="710550" y="895350"/>
            <a:ext cx="8065200" cy="371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spcBef>
                <a:spcPts val="36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UFS Framework</a:t>
            </a:r>
            <a:endParaRPr sz="23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Unified modeling and data assimilation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Community modeling, open science</a:t>
            </a:r>
            <a:endParaRPr sz="20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Probabilistic guidance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Accelerate innovations - AI/ML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Risk communication</a:t>
            </a:r>
            <a:endParaRPr sz="20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Enhanced</a:t>
            </a:r>
            <a:r>
              <a:rPr lang="en" sz="2300"/>
              <a:t> partnerships</a:t>
            </a:r>
            <a:endParaRPr sz="23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State and local AQ agencies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International and federal agencies</a:t>
            </a:r>
            <a:endParaRPr sz="2000"/>
          </a:p>
        </p:txBody>
      </p:sp>
      <p:pic>
        <p:nvPicPr>
          <p:cNvPr descr="World Meteorological Organization (@WMO) / Twitter" id="244" name="Google Shape;244;p38"/>
          <p:cNvPicPr preferRelativeResize="0"/>
          <p:nvPr/>
        </p:nvPicPr>
        <p:blipFill rotWithShape="1">
          <a:blip r:embed="rId3">
            <a:alphaModFix/>
          </a:blip>
          <a:srcRect b="0" l="13830" r="12051" t="0"/>
          <a:stretch/>
        </p:blipFill>
        <p:spPr>
          <a:xfrm>
            <a:off x="4932193" y="3862266"/>
            <a:ext cx="679633" cy="916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te of play: Copernicus Atmosphere Monitoring Service — Copernicus In  Situ Component" id="245" name="Google Shape;24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00937" y="3955507"/>
            <a:ext cx="1512506" cy="7304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PA en español | US EPA" id="246" name="Google Shape;246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0556" y="3876013"/>
            <a:ext cx="831959" cy="8319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rvicio Forestal de los Estados Unidos - Wikipedia, la enciclopedia libre" id="247" name="Google Shape;247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72510" y="3899709"/>
            <a:ext cx="760026" cy="8420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bout IGAC | 2016 IGAC Science Conference" id="248" name="Google Shape;248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13458" y="3950508"/>
            <a:ext cx="737177" cy="7404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ited Nations Environment Programme - Wikipedia" id="249" name="Google Shape;249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54806" y="3944704"/>
            <a:ext cx="640090" cy="752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DC en Español | Facebook" id="250" name="Google Shape;250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69832" y="3918162"/>
            <a:ext cx="805191" cy="805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hivo:Seal of the United States Federal Aviation Administration.svg -  Wikipedia, la enciclopedia libre" id="251" name="Google Shape;251;p3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12319" y="3918162"/>
            <a:ext cx="805191" cy="805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ientaciones para el público" id="252" name="Google Shape;252;p3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749122" y="3893042"/>
            <a:ext cx="814516" cy="855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48298" y="3038525"/>
            <a:ext cx="916974" cy="916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PCC" id="254" name="Google Shape;254;p3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314200" y="3198424"/>
            <a:ext cx="640100" cy="64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