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0" r:id="rId5"/>
    <p:sldMasterId id="2147483731" r:id="rId6"/>
    <p:sldMasterId id="2147483732" r:id="rId7"/>
    <p:sldMasterId id="2147483733" r:id="rId8"/>
    <p:sldMasterId id="2147483734"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Lst>
  <p:sldSz cy="5143500" cx="9144000"/>
  <p:notesSz cx="6858000" cy="9144000"/>
  <p:embeddedFontLst>
    <p:embeddedFont>
      <p:font typeface="Roboto"/>
      <p:regular r:id="rId31"/>
      <p:bold r:id="rId32"/>
      <p:italic r:id="rId33"/>
      <p:boldItalic r:id="rId34"/>
    </p:embeddedFont>
    <p:embeddedFont>
      <p:font typeface="Lobster"/>
      <p:regular r:id="rId35"/>
    </p:embeddedFont>
    <p:embeddedFont>
      <p:font typeface="Arial Narrow"/>
      <p:regular r:id="rId36"/>
      <p:bold r:id="rId37"/>
      <p:italic r:id="rId38"/>
      <p:boldItalic r:id="rId39"/>
    </p:embeddedFont>
    <p:embeddedFont>
      <p:font typeface="Helvetica Neue"/>
      <p:regular r:id="rId40"/>
      <p:bold r:id="rId41"/>
      <p:italic r:id="rId42"/>
      <p:boldItalic r:id="rId43"/>
    </p:embeddedFont>
    <p:embeddedFont>
      <p:font typeface="Merriweather"/>
      <p:regular r:id="rId44"/>
      <p:bold r:id="rId45"/>
      <p:italic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475F16-7CB2-4A72-847B-8772EE11D482}">
  <a:tblStyle styleId="{89475F16-7CB2-4A72-847B-8772EE11D482}" styleName="Table_0">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8F9D75C2-14AA-4242-97F9-2D0FEB6D9C18}"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946A14C-5BF3-4D48-8697-73FC6CE72291}"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42" Type="http://schemas.openxmlformats.org/officeDocument/2006/relationships/font" Target="fonts/HelveticaNeue-italic.fntdata"/><Relationship Id="rId41" Type="http://schemas.openxmlformats.org/officeDocument/2006/relationships/font" Target="fonts/HelveticaNeue-bold.fntdata"/><Relationship Id="rId44" Type="http://schemas.openxmlformats.org/officeDocument/2006/relationships/font" Target="fonts/Merriweather-regular.fntdata"/><Relationship Id="rId43" Type="http://schemas.openxmlformats.org/officeDocument/2006/relationships/font" Target="fonts/HelveticaNeue-boldItalic.fntdata"/><Relationship Id="rId46" Type="http://schemas.openxmlformats.org/officeDocument/2006/relationships/font" Target="fonts/Merriweather-italic.fntdata"/><Relationship Id="rId45" Type="http://schemas.openxmlformats.org/officeDocument/2006/relationships/font" Target="fonts/Merriweather-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OpenSans-regular.fntdata"/><Relationship Id="rId47" Type="http://schemas.openxmlformats.org/officeDocument/2006/relationships/font" Target="fonts/Merriweather-boldItalic.fntdata"/><Relationship Id="rId49" Type="http://schemas.openxmlformats.org/officeDocument/2006/relationships/font" Target="fonts/OpenSans-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oboto-regular.fntdata"/><Relationship Id="rId30" Type="http://schemas.openxmlformats.org/officeDocument/2006/relationships/slide" Target="slides/slide20.xml"/><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Lobster-regular.fntdata"/><Relationship Id="rId34" Type="http://schemas.openxmlformats.org/officeDocument/2006/relationships/font" Target="fonts/Roboto-boldItalic.fntdata"/><Relationship Id="rId37" Type="http://schemas.openxmlformats.org/officeDocument/2006/relationships/font" Target="fonts/ArialNarrow-bold.fntdata"/><Relationship Id="rId36" Type="http://schemas.openxmlformats.org/officeDocument/2006/relationships/font" Target="fonts/ArialNarrow-regular.fntdata"/><Relationship Id="rId39" Type="http://schemas.openxmlformats.org/officeDocument/2006/relationships/font" Target="fonts/ArialNarrow-boldItalic.fntdata"/><Relationship Id="rId38" Type="http://schemas.openxmlformats.org/officeDocument/2006/relationships/font" Target="fonts/ArialNarrow-italic.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3d788979d_2_138:notes"/>
          <p:cNvSpPr txBox="1"/>
          <p:nvPr>
            <p:ph idx="1" type="body"/>
          </p:nvPr>
        </p:nvSpPr>
        <p:spPr>
          <a:xfrm>
            <a:off x="670891" y="4572000"/>
            <a:ext cx="5367130" cy="3747541"/>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Narrow"/>
              <a:ea typeface="Arial Narrow"/>
              <a:cs typeface="Arial Narrow"/>
              <a:sym typeface="Arial Narrow"/>
            </a:endParaRPr>
          </a:p>
        </p:txBody>
      </p:sp>
      <p:sp>
        <p:nvSpPr>
          <p:cNvPr id="452" name="Google Shape;452;g33d788979d_2_138:notes"/>
          <p:cNvSpPr/>
          <p:nvPr>
            <p:ph idx="2" type="sldImg"/>
          </p:nvPr>
        </p:nvSpPr>
        <p:spPr>
          <a:xfrm>
            <a:off x="-223630" y="374754"/>
            <a:ext cx="7156200" cy="404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08134aa1ed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g308134aa1ed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08134aa1ed_0_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308134aa1ed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0719cb12e1_0_3455:notes"/>
          <p:cNvSpPr txBox="1"/>
          <p:nvPr>
            <p:ph idx="1" type="body"/>
          </p:nvPr>
        </p:nvSpPr>
        <p:spPr>
          <a:xfrm>
            <a:off x="731520" y="4620577"/>
            <a:ext cx="5852100" cy="3780600"/>
          </a:xfrm>
          <a:prstGeom prst="rect">
            <a:avLst/>
          </a:prstGeom>
          <a:noFill/>
          <a:ln>
            <a:noFill/>
          </a:ln>
        </p:spPr>
        <p:txBody>
          <a:bodyPr anchorCtr="0" anchor="t" bIns="48300" lIns="96625" spcFirstLastPara="1" rIns="96625" wrap="square" tIns="48300">
            <a:noAutofit/>
          </a:bodyPr>
          <a:lstStyle/>
          <a:p>
            <a:pPr indent="-181225" lvl="0" marL="181225" rtl="0" algn="l">
              <a:spcBef>
                <a:spcPts val="1200"/>
              </a:spcBef>
              <a:spcAft>
                <a:spcPts val="0"/>
              </a:spcAft>
              <a:buClr>
                <a:schemeClr val="dk1"/>
              </a:buClr>
              <a:buSzPts val="1200"/>
              <a:buFont typeface="Arial"/>
              <a:buChar char="•"/>
            </a:pPr>
            <a:r>
              <a:rPr lang="en"/>
              <a:t>Atmospheric transport and dispersion modeling is important for </a:t>
            </a:r>
            <a:r>
              <a:rPr b="1" lang="en"/>
              <a:t>Emergency Response</a:t>
            </a:r>
            <a:r>
              <a:rPr lang="en"/>
              <a:t> and </a:t>
            </a:r>
            <a:r>
              <a:rPr b="1" lang="en"/>
              <a:t>Assessment</a:t>
            </a:r>
            <a:r>
              <a:rPr lang="en"/>
              <a:t> of pollutants released to the air</a:t>
            </a:r>
            <a:endParaRPr/>
          </a:p>
          <a:p>
            <a:pPr indent="-105025" lvl="0" marL="181225" rtl="0" algn="l">
              <a:spcBef>
                <a:spcPts val="2400"/>
              </a:spcBef>
              <a:spcAft>
                <a:spcPts val="0"/>
              </a:spcAft>
              <a:buClr>
                <a:schemeClr val="dk1"/>
              </a:buClr>
              <a:buSzPts val="1200"/>
              <a:buFont typeface="Arial"/>
              <a:buNone/>
            </a:pPr>
            <a:r>
              <a:t/>
            </a:r>
            <a:endParaRPr/>
          </a:p>
          <a:p>
            <a:pPr indent="-181225" lvl="0" marL="181225" rtl="0" algn="l">
              <a:spcBef>
                <a:spcPts val="2400"/>
              </a:spcBef>
              <a:spcAft>
                <a:spcPts val="0"/>
              </a:spcAft>
              <a:buClr>
                <a:schemeClr val="dk1"/>
              </a:buClr>
              <a:buSzPts val="1200"/>
              <a:buFont typeface="Arial"/>
              <a:buChar char="•"/>
            </a:pPr>
            <a:r>
              <a:rPr lang="en"/>
              <a:t>The NOAA OAR ARL </a:t>
            </a:r>
            <a:r>
              <a:rPr b="1" lang="en"/>
              <a:t>HYSPLIT model was developed to carry out this task, and  w</a:t>
            </a:r>
            <a:r>
              <a:rPr lang="en"/>
              <a:t>e have been working to improve the model and its application for more than 40 years.</a:t>
            </a:r>
            <a:endParaRPr/>
          </a:p>
          <a:p>
            <a:pPr indent="-105025" lvl="0" marL="181225" rtl="0" algn="l">
              <a:spcBef>
                <a:spcPts val="2400"/>
              </a:spcBef>
              <a:spcAft>
                <a:spcPts val="0"/>
              </a:spcAft>
              <a:buClr>
                <a:schemeClr val="dk1"/>
              </a:buClr>
              <a:buSzPts val="1200"/>
              <a:buFont typeface="Arial"/>
              <a:buNone/>
            </a:pPr>
            <a:r>
              <a:t/>
            </a:r>
            <a:endParaRPr/>
          </a:p>
          <a:p>
            <a:pPr indent="-181225" lvl="0" marL="181225" rtl="0" algn="l">
              <a:spcBef>
                <a:spcPts val="2400"/>
              </a:spcBef>
              <a:spcAft>
                <a:spcPts val="1200"/>
              </a:spcAft>
              <a:buClr>
                <a:schemeClr val="dk1"/>
              </a:buClr>
              <a:buSzPts val="1200"/>
              <a:buFont typeface="Arial"/>
              <a:buChar char="•"/>
            </a:pPr>
            <a:r>
              <a:rPr lang="en"/>
              <a:t>Work in close collaboration with NOAA NWS – HYSPLIT is driven by NOAA meteorological model outputs</a:t>
            </a:r>
            <a:endParaRPr/>
          </a:p>
        </p:txBody>
      </p:sp>
      <p:sp>
        <p:nvSpPr>
          <p:cNvPr id="621" name="Google Shape;621;g30719cb12e1_0_3455: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0719cb12e1_0_3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30719cb12e1_0_3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
                <a:solidFill>
                  <a:srgbClr val="202122"/>
                </a:solidFill>
                <a:latin typeface="Arial"/>
                <a:ea typeface="Arial"/>
                <a:cs typeface="Arial"/>
                <a:sym typeface="Arial"/>
              </a:rPr>
              <a:t>Possible Questions:</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arenBoth"/>
            </a:pPr>
            <a:r>
              <a:rPr b="0" i="0" lang="en">
                <a:solidFill>
                  <a:srgbClr val="202122"/>
                </a:solidFill>
                <a:latin typeface="Arial"/>
                <a:ea typeface="Arial"/>
                <a:cs typeface="Arial"/>
                <a:sym typeface="Arial"/>
              </a:rPr>
              <a:t>How do you know how accurate the model is?</a:t>
            </a:r>
            <a:endParaRPr/>
          </a:p>
          <a:p>
            <a:pPr indent="-228600" lvl="0" marL="228600" marR="0" rtl="0" algn="l">
              <a:lnSpc>
                <a:spcPct val="100000"/>
              </a:lnSpc>
              <a:spcBef>
                <a:spcPts val="0"/>
              </a:spcBef>
              <a:spcAft>
                <a:spcPts val="0"/>
              </a:spcAft>
              <a:buClr>
                <a:srgbClr val="000000"/>
              </a:buClr>
              <a:buSzPts val="1200"/>
              <a:buFont typeface="Arial"/>
              <a:buAutoNum type="arabicParenBoth"/>
            </a:pPr>
            <a:r>
              <a:rPr b="0" i="0" lang="en">
                <a:solidFill>
                  <a:srgbClr val="202122"/>
                </a:solidFill>
                <a:latin typeface="Arial"/>
                <a:ea typeface="Arial"/>
                <a:cs typeface="Arial"/>
                <a:sym typeface="Arial"/>
              </a:rPr>
              <a:t>What are the biggest uncertainties in the model?</a:t>
            </a:r>
            <a:endParaRPr/>
          </a:p>
          <a:p>
            <a:pPr indent="-228600" lvl="0" marL="228600" marR="0" rtl="0" algn="l">
              <a:lnSpc>
                <a:spcPct val="100000"/>
              </a:lnSpc>
              <a:spcBef>
                <a:spcPts val="0"/>
              </a:spcBef>
              <a:spcAft>
                <a:spcPts val="0"/>
              </a:spcAft>
              <a:buClr>
                <a:srgbClr val="000000"/>
              </a:buClr>
              <a:buSzPts val="1200"/>
              <a:buFont typeface="Arial"/>
              <a:buAutoNum type="arabicParenBoth"/>
            </a:pPr>
            <a:r>
              <a:rPr b="0" i="0" lang="en">
                <a:solidFill>
                  <a:srgbClr val="202122"/>
                </a:solidFill>
                <a:latin typeface="Arial"/>
                <a:ea typeface="Arial"/>
                <a:cs typeface="Arial"/>
                <a:sym typeface="Arial"/>
              </a:rPr>
              <a:t>How do we improve the model?</a:t>
            </a:r>
            <a:endParaRPr/>
          </a:p>
          <a:p>
            <a:pPr indent="-228600" lvl="0" marL="228600" marR="0" rtl="0" algn="l">
              <a:lnSpc>
                <a:spcPct val="100000"/>
              </a:lnSpc>
              <a:spcBef>
                <a:spcPts val="0"/>
              </a:spcBef>
              <a:spcAft>
                <a:spcPts val="0"/>
              </a:spcAft>
              <a:buClr>
                <a:srgbClr val="000000"/>
              </a:buClr>
              <a:buSzPts val="1200"/>
              <a:buFont typeface="Arial"/>
              <a:buAutoNum type="arabicParenBoth"/>
            </a:pPr>
            <a:r>
              <a:rPr b="0" i="0" lang="en">
                <a:solidFill>
                  <a:srgbClr val="202122"/>
                </a:solidFill>
                <a:latin typeface="Arial"/>
                <a:ea typeface="Arial"/>
                <a:cs typeface="Arial"/>
                <a:sym typeface="Arial"/>
              </a:rPr>
              <a:t>What’s the most unusual thing the model has been used for?</a:t>
            </a:r>
            <a:endParaRPr/>
          </a:p>
          <a:p>
            <a:pPr indent="-228600" lvl="0" marL="228600" marR="0" rtl="0" algn="l">
              <a:lnSpc>
                <a:spcPct val="100000"/>
              </a:lnSpc>
              <a:spcBef>
                <a:spcPts val="0"/>
              </a:spcBef>
              <a:spcAft>
                <a:spcPts val="0"/>
              </a:spcAft>
              <a:buClr>
                <a:srgbClr val="000000"/>
              </a:buClr>
              <a:buSzPts val="1200"/>
              <a:buFont typeface="Arial"/>
              <a:buAutoNum type="arabicParenBoth"/>
            </a:pPr>
            <a:r>
              <a:rPr b="0" i="0" lang="en">
                <a:solidFill>
                  <a:srgbClr val="202122"/>
                </a:solidFill>
                <a:latin typeface="Arial"/>
                <a:ea typeface="Arial"/>
                <a:cs typeface="Arial"/>
                <a:sym typeface="Arial"/>
              </a:rPr>
              <a:t>How many online runs of the model are there per year?</a:t>
            </a:r>
            <a:endParaRPr/>
          </a:p>
          <a:p>
            <a:pPr indent="-228600" lvl="0" marL="228600" marR="0" rtl="0" algn="l">
              <a:lnSpc>
                <a:spcPct val="100000"/>
              </a:lnSpc>
              <a:spcBef>
                <a:spcPts val="0"/>
              </a:spcBef>
              <a:spcAft>
                <a:spcPts val="0"/>
              </a:spcAft>
              <a:buClr>
                <a:srgbClr val="000000"/>
              </a:buClr>
              <a:buSzPts val="1200"/>
              <a:buFont typeface="Arial"/>
              <a:buAutoNum type="arabicParenBoth"/>
            </a:pPr>
            <a:r>
              <a:rPr b="0" i="0" lang="en">
                <a:solidFill>
                  <a:srgbClr val="202122"/>
                </a:solidFill>
                <a:latin typeface="Arial"/>
                <a:ea typeface="Arial"/>
                <a:cs typeface="Arial"/>
                <a:sym typeface="Arial"/>
              </a:rPr>
              <a:t>What was the genesis of the model ~75 years ago?</a:t>
            </a:r>
            <a:endParaRPr/>
          </a:p>
          <a:p>
            <a:pPr indent="-152400" lvl="0" marL="22860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a:solidFill>
                  <a:srgbClr val="202122"/>
                </a:solidFill>
                <a:latin typeface="Arial"/>
                <a:ea typeface="Arial"/>
                <a:cs typeface="Arial"/>
                <a:sym typeface="Arial"/>
              </a:rPr>
              <a:t>Script:</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The HYSPLIT atmospheric transport and dispersion model has been under development for about 75 years, starting with a laboratory that eventually became the NOAA OAR Air Resources Laboratory. </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The model is driven by meteorological models and measurements from NOAA and elsewhere</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And it is used to answer two types of questions: </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1" lang="en">
                <a:solidFill>
                  <a:srgbClr val="202122"/>
                </a:solidFill>
                <a:latin typeface="Arial"/>
                <a:ea typeface="Arial"/>
                <a:cs typeface="Arial"/>
                <a:sym typeface="Arial"/>
              </a:rPr>
              <a:t>Where do things in the air go</a:t>
            </a:r>
            <a:r>
              <a:rPr b="0" i="0" lang="en">
                <a:solidFill>
                  <a:srgbClr val="202122"/>
                </a:solidFill>
                <a:latin typeface="Arial"/>
                <a:ea typeface="Arial"/>
                <a:cs typeface="Arial"/>
                <a:sym typeface="Arial"/>
              </a:rPr>
              <a:t>, for example, pollutants emitted from a manmade or natural disaster? </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Industrial accidents, like the recent train derailment in East Palestine, Ohio: What concentrations of pollutants will people downwind be exposed to – Should they be evacuated? Shelter in place?</a:t>
            </a:r>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Volcanic eruptions, to be able to warn aircraft away from regions of dangerous ash concentrations that could cause their engines to fail</a:t>
            </a:r>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Real or potential accidents at nuclear power plants</a:t>
            </a:r>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Wildfires and prescribed burns</a:t>
            </a:r>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Dust storms</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In these applications, it is used operationally for emergency response in for a real event, and it is also used to help plan and assess the risk from a potential event</a:t>
            </a:r>
            <a:endParaRPr/>
          </a:p>
          <a:p>
            <a:pPr indent="0" lvl="1" marL="45720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1" lang="en">
                <a:solidFill>
                  <a:srgbClr val="202122"/>
                </a:solidFill>
                <a:latin typeface="Arial"/>
                <a:ea typeface="Arial"/>
                <a:cs typeface="Arial"/>
                <a:sym typeface="Arial"/>
              </a:rPr>
              <a:t>And where do things that we see in the air come from?</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Instead of running the model </a:t>
            </a:r>
            <a:r>
              <a:rPr b="1" i="1" lang="en">
                <a:solidFill>
                  <a:srgbClr val="202122"/>
                </a:solidFill>
                <a:latin typeface="Arial"/>
                <a:ea typeface="Arial"/>
                <a:cs typeface="Arial"/>
                <a:sym typeface="Arial"/>
              </a:rPr>
              <a:t>forward</a:t>
            </a:r>
            <a:r>
              <a:rPr b="0" i="0" lang="en">
                <a:solidFill>
                  <a:srgbClr val="202122"/>
                </a:solidFill>
                <a:latin typeface="Arial"/>
                <a:ea typeface="Arial"/>
                <a:cs typeface="Arial"/>
                <a:sym typeface="Arial"/>
              </a:rPr>
              <a:t>, you can run the model </a:t>
            </a:r>
            <a:r>
              <a:rPr b="1" i="1" lang="en">
                <a:solidFill>
                  <a:srgbClr val="202122"/>
                </a:solidFill>
                <a:latin typeface="Arial"/>
                <a:ea typeface="Arial"/>
                <a:cs typeface="Arial"/>
                <a:sym typeface="Arial"/>
              </a:rPr>
              <a:t>backwards</a:t>
            </a:r>
            <a:r>
              <a:rPr b="0" i="0" lang="en">
                <a:solidFill>
                  <a:srgbClr val="202122"/>
                </a:solidFill>
                <a:latin typeface="Arial"/>
                <a:ea typeface="Arial"/>
                <a:cs typeface="Arial"/>
                <a:sym typeface="Arial"/>
              </a:rPr>
              <a:t> to see where air parcels that arrived at a given location came from</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One very widely used application of the model is to carry out simulations of </a:t>
            </a:r>
            <a:r>
              <a:rPr b="1" i="1" lang="en">
                <a:solidFill>
                  <a:srgbClr val="202122"/>
                </a:solidFill>
                <a:latin typeface="Arial"/>
                <a:ea typeface="Arial"/>
                <a:cs typeface="Arial"/>
                <a:sym typeface="Arial"/>
              </a:rPr>
              <a:t>back-trajectories</a:t>
            </a:r>
            <a:r>
              <a:rPr b="0" i="0" lang="en">
                <a:solidFill>
                  <a:srgbClr val="202122"/>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The example shown here is a back-trajectory from the observed location of the spy balloon over Montana in the U.S. to see where it might have come from. </a:t>
            </a:r>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The back-trajectory shows that the balloon may have come from China. </a:t>
            </a:r>
            <a:endParaRPr/>
          </a:p>
          <a:p>
            <a:pPr indent="-171450" lvl="1" marL="628650" marR="0" rtl="0" algn="l">
              <a:lnSpc>
                <a:spcPct val="100000"/>
              </a:lnSpc>
              <a:spcBef>
                <a:spcPts val="0"/>
              </a:spcBef>
              <a:spcAft>
                <a:spcPts val="0"/>
              </a:spcAft>
              <a:buClr>
                <a:srgbClr val="000000"/>
              </a:buClr>
              <a:buSzPts val="1200"/>
              <a:buFont typeface="Arial"/>
              <a:buChar char="•"/>
            </a:pPr>
            <a:r>
              <a:rPr b="0" i="0" lang="en">
                <a:solidFill>
                  <a:srgbClr val="202122"/>
                </a:solidFill>
                <a:latin typeface="Arial"/>
                <a:ea typeface="Arial"/>
                <a:cs typeface="Arial"/>
                <a:sym typeface="Arial"/>
              </a:rPr>
              <a:t>The different color trajectories are started at different heights.</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Another important application is to run the model backward from atmospheric measurement locations to estimate the location and amount of emissions that must have occurred upwind to have caused those measurements to be what they are. </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One example of this type of use is a multi-agency project to independently estimate GHG emissions from the Washington DC urban area, based on measurements of GHG in the region. These so-called “top-down” emission estimates are used to check conventional “bottom-up” emissions estimates to independently verify claims of emissions increases or reductions.</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Thanks for your attention.</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Merriweather"/>
              <a:buNone/>
            </a:pPr>
            <a:r>
              <a:rPr b="1" lang="en">
                <a:solidFill>
                  <a:srgbClr val="333333"/>
                </a:solidFill>
                <a:latin typeface="Merriweather"/>
                <a:ea typeface="Merriweather"/>
                <a:cs typeface="Merriweather"/>
                <a:sym typeface="Merriweather"/>
              </a:rPr>
              <a:t>CDC Workers Canvass East Palestine To Investigate Health Risks From Train Derailment</a:t>
            </a:r>
            <a:endParaRPr/>
          </a:p>
          <a:p>
            <a:pPr indent="0" lvl="0" marL="0" rtl="0" algn="l">
              <a:spcBef>
                <a:spcPts val="0"/>
              </a:spcBef>
              <a:spcAft>
                <a:spcPts val="0"/>
              </a:spcAft>
              <a:buNone/>
            </a:pPr>
            <a:r>
              <a:rPr lang="en">
                <a:solidFill>
                  <a:srgbClr val="000000"/>
                </a:solidFill>
                <a:latin typeface="Arial"/>
                <a:ea typeface="Arial"/>
                <a:cs typeface="Arial"/>
                <a:sym typeface="Arial"/>
              </a:rPr>
              <a:t>Ty Roush, Forbes Staff, Feb 25, 2023</a:t>
            </a:r>
            <a:endParaRPr/>
          </a:p>
          <a:p>
            <a:pPr indent="0" lvl="0" marL="0" rtl="0" algn="l">
              <a:spcBef>
                <a:spcPts val="0"/>
              </a:spcBef>
              <a:spcAft>
                <a:spcPts val="0"/>
              </a:spcAft>
              <a:buNone/>
            </a:pPr>
            <a:r>
              <a:rPr lang="en">
                <a:solidFill>
                  <a:srgbClr val="000000"/>
                </a:solidFill>
                <a:latin typeface="Arial"/>
                <a:ea typeface="Arial"/>
                <a:cs typeface="Arial"/>
                <a:sym typeface="Arial"/>
              </a:rPr>
              <a:t>https://www.forbes.com/sites/tylerroush/2023/02/25/cdc-workers-canvass-east-palestine-to-investigate-health-risks-from-trail-derailment/?sh=2e03273c79be</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en" sz="1200"/>
              <a:t>Raikoke eruption, Kurile islands, June 2019; Picture taken from International Space Station (CNN)</a:t>
            </a:r>
            <a:endParaRPr/>
          </a:p>
          <a:p>
            <a:pPr indent="0" lvl="0" marL="0" marR="0" rtl="0" algn="l">
              <a:lnSpc>
                <a:spcPct val="100000"/>
              </a:lnSpc>
              <a:spcBef>
                <a:spcPts val="0"/>
              </a:spcBef>
              <a:spcAft>
                <a:spcPts val="0"/>
              </a:spcAft>
              <a:buClr>
                <a:srgbClr val="000000"/>
              </a:buClr>
              <a:buSzPts val="1200"/>
              <a:buFont typeface="Arial"/>
              <a:buNone/>
            </a:pPr>
            <a:r>
              <a:t/>
            </a:r>
            <a:endParaRPr b="0" i="0">
              <a:solidFill>
                <a:srgbClr val="2021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a:solidFill>
                  <a:srgbClr val="202122"/>
                </a:solidFill>
                <a:latin typeface="Arial"/>
                <a:ea typeface="Arial"/>
                <a:cs typeface="Arial"/>
                <a:sym typeface="Arial"/>
              </a:rPr>
              <a:t>Reactor 2 during the September 2022 IAEA inspection</a:t>
            </a:r>
            <a:endParaRPr b="1">
              <a:solidFill>
                <a:srgbClr val="333333"/>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200"/>
              <a:buFont typeface="Merriweather"/>
              <a:buNone/>
            </a:pPr>
            <a:r>
              <a:rPr b="1" lang="en">
                <a:solidFill>
                  <a:srgbClr val="333333"/>
                </a:solidFill>
                <a:latin typeface="Merriweather"/>
                <a:ea typeface="Merriweather"/>
                <a:cs typeface="Merriweather"/>
                <a:sym typeface="Merriweather"/>
              </a:rPr>
              <a:t>By IAEA Imagebank - https://www.flickr.com/photos/35068899@N03/52329096480/, CC BY 2.0, https://commons.wikimedia.org/w/index.php?curid=122588029</a:t>
            </a:r>
            <a:endParaRPr/>
          </a:p>
          <a:p>
            <a:pPr indent="0" lvl="0" marL="0" marR="0" rtl="0" algn="l">
              <a:lnSpc>
                <a:spcPct val="100000"/>
              </a:lnSpc>
              <a:spcBef>
                <a:spcPts val="0"/>
              </a:spcBef>
              <a:spcAft>
                <a:spcPts val="0"/>
              </a:spcAft>
              <a:buClr>
                <a:srgbClr val="000000"/>
              </a:buClr>
              <a:buSzPts val="1200"/>
              <a:buFont typeface="Arial"/>
              <a:buNone/>
            </a:pPr>
            <a:r>
              <a:rPr b="0" i="0" lang="en">
                <a:solidFill>
                  <a:srgbClr val="54595D"/>
                </a:solidFill>
                <a:latin typeface="Arial"/>
                <a:ea typeface="Arial"/>
                <a:cs typeface="Arial"/>
                <a:sym typeface="Arial"/>
              </a:rPr>
              <a:t>The IAEA Support and Assistance Mission to Zaporizhzhya (ISAMZ) arrives at the Zaporizhzhya nuclear power plant in Ukraine, comprising IAEA nuclear safety, security, and safeguards staff. Photo credit: IAEA IAEA Senior Staff: Rafael Mariano Grossi, IAEA Director-General Jacek Bylica, IAEA Chief of Cabinet Lydie Evrard, IAEA Deputy Director-General and Head of the Department of Nuclear Safety and Security Massimo Aparo, IAEA Deputy Director-General and Head of the Department of Safeguards Diego Candano Laris, Senior Advisor to the Director-General Florin Abazi, IAEA Senior Inspector Fredrik Dahl, IAEA Spokesperson, Office of Public Information and Communication</a:t>
            </a:r>
            <a:endParaRPr b="1">
              <a:solidFill>
                <a:srgbClr val="333333"/>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200"/>
              <a:buFont typeface="Arial"/>
              <a:buNone/>
            </a:pPr>
            <a:r>
              <a:t/>
            </a:r>
            <a:endParaRPr b="1">
              <a:solidFill>
                <a:srgbClr val="333333"/>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An example product from ARL’s emergency system developed to respond to a potential nuclear accident at one of Ukraine’s nuclear power plants. This example is for a hypothetical accident at the Zaporizhzhia </a:t>
            </a:r>
            <a:r>
              <a:rPr lang="en" sz="1200"/>
              <a:t>nuclear facility. </a:t>
            </a:r>
            <a:r>
              <a:rPr b="0" i="0" lang="en" sz="1200" u="none" cap="none" strike="noStrike">
                <a:solidFill>
                  <a:srgbClr val="000000"/>
                </a:solidFill>
                <a:latin typeface="Arial"/>
                <a:ea typeface="Arial"/>
                <a:cs typeface="Arial"/>
                <a:sym typeface="Arial"/>
              </a:rPr>
              <a:t>The system is designed to be able to quickly update the analysis whenever new emissions estimates are obtained.</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Back-trajectory simulation for spy balloon carried out by Dr. Tianfeng Chai, NOAA Air Resources Laboratory</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GHG emissions-estimating system under development, with extensive collaboration within NOAA and with other agencies (e.g., NIST)</a:t>
            </a:r>
            <a:endParaRPr/>
          </a:p>
          <a:p>
            <a:pPr indent="0" lvl="0" marL="0" marR="0" rtl="0" algn="l">
              <a:lnSpc>
                <a:spcPct val="100000"/>
              </a:lnSpc>
              <a:spcBef>
                <a:spcPts val="0"/>
              </a:spcBef>
              <a:spcAft>
                <a:spcPts val="0"/>
              </a:spcAft>
              <a:buClr>
                <a:srgbClr val="000000"/>
              </a:buClr>
              <a:buSzPts val="1200"/>
              <a:buFont typeface="Arial"/>
              <a:buNone/>
            </a:pPr>
            <a:r>
              <a:t/>
            </a:r>
            <a:endParaRPr sz="1200"/>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631" name="Google Shape;631;g30719cb12e1_0_37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087c9af831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087c9af831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 of the changes in HYSPLITv9.0 compared to v8.0</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0719cb12e1_0_3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0719cb12e1_0_3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 of the changes in HYSPLITv9.0 compared to v8.0</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0719cb12e1_0_3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0719cb12e1_0_3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001D35"/>
                </a:solidFill>
                <a:highlight>
                  <a:srgbClr val="D3E3FD"/>
                </a:highlight>
                <a:latin typeface="Roboto"/>
                <a:ea typeface="Roboto"/>
                <a:cs typeface="Roboto"/>
                <a:sym typeface="Roboto"/>
              </a:rPr>
              <a:t>ozone, nitrogen oxides (NOx), sulfur dioxide (SO2), carbon monoxide (CO), methane (CH4), ammonia (NH3), various aerosol components (including dust, sea salt, sulfate, black carbon, and organic matter), and a range of other reactive gases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07e36ca4f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07e36ca4f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 of the changes in HYSPLITv9.0 compared to v8.0</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f47f90fc4c_0_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f47f90fc4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0719cb12e1_0_2843:notes"/>
          <p:cNvSpPr/>
          <p:nvPr>
            <p:ph idx="2" type="sldImg"/>
          </p:nvPr>
        </p:nvSpPr>
        <p:spPr>
          <a:xfrm>
            <a:off x="398217" y="685878"/>
            <a:ext cx="6061500" cy="342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30719cb12e1_0_2843:notes"/>
          <p:cNvSpPr txBox="1"/>
          <p:nvPr>
            <p:ph idx="1" type="body"/>
          </p:nvPr>
        </p:nvSpPr>
        <p:spPr>
          <a:xfrm>
            <a:off x="685800" y="4343400"/>
            <a:ext cx="5486400" cy="4114800"/>
          </a:xfrm>
          <a:prstGeom prst="rect">
            <a:avLst/>
          </a:prstGeom>
          <a:noFill/>
          <a:ln>
            <a:noFill/>
          </a:ln>
        </p:spPr>
        <p:txBody>
          <a:bodyPr anchorCtr="0" anchor="t" bIns="91275" lIns="91275" spcFirstLastPara="1" rIns="91275" wrap="square" tIns="912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0a06b98d41_0_0:notes"/>
          <p:cNvSpPr txBox="1"/>
          <p:nvPr>
            <p:ph idx="1" type="body"/>
          </p:nvPr>
        </p:nvSpPr>
        <p:spPr>
          <a:xfrm>
            <a:off x="685800" y="4343389"/>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61" name="Google Shape;461;g30a06b98d41_0_0:notes"/>
          <p:cNvSpPr/>
          <p:nvPr>
            <p:ph idx="2" type="sldImg"/>
          </p:nvPr>
        </p:nvSpPr>
        <p:spPr>
          <a:xfrm>
            <a:off x="350838" y="685250"/>
            <a:ext cx="615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0719cb12e1_0_3395:notes"/>
          <p:cNvSpPr txBox="1"/>
          <p:nvPr>
            <p:ph idx="1" type="body"/>
          </p:nvPr>
        </p:nvSpPr>
        <p:spPr>
          <a:xfrm>
            <a:off x="686114" y="4344029"/>
            <a:ext cx="5485800" cy="4116000"/>
          </a:xfrm>
          <a:prstGeom prst="rect">
            <a:avLst/>
          </a:prstGeom>
          <a:noFill/>
          <a:ln>
            <a:noFill/>
          </a:ln>
        </p:spPr>
        <p:txBody>
          <a:bodyPr anchorCtr="0" anchor="t" bIns="45675" lIns="91350" spcFirstLastPara="1" rIns="91350" wrap="square" tIns="45675">
            <a:noAutofit/>
          </a:bodyPr>
          <a:lstStyle/>
          <a:p>
            <a:pPr indent="0" lvl="0" marL="0" rtl="0" algn="l">
              <a:lnSpc>
                <a:spcPct val="100000"/>
              </a:lnSpc>
              <a:spcBef>
                <a:spcPts val="0"/>
              </a:spcBef>
              <a:spcAft>
                <a:spcPts val="0"/>
              </a:spcAft>
              <a:buNone/>
            </a:pPr>
            <a:r>
              <a:t/>
            </a:r>
            <a:endParaRPr sz="1400"/>
          </a:p>
        </p:txBody>
      </p:sp>
      <p:sp>
        <p:nvSpPr>
          <p:cNvPr id="703" name="Google Shape;703;g30719cb12e1_0_3395:notes"/>
          <p:cNvSpPr/>
          <p:nvPr>
            <p:ph idx="2" type="sldImg"/>
          </p:nvPr>
        </p:nvSpPr>
        <p:spPr>
          <a:xfrm>
            <a:off x="390159" y="683914"/>
            <a:ext cx="60855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0719cb12e1_0_347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0719cb12e1_0_3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0719cb12e1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30719cb12e1_0_6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0719cb12e1_0_3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30719cb12e1_0_34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0719cb12e1_0_2854:notes"/>
          <p:cNvSpPr txBox="1"/>
          <p:nvPr>
            <p:ph idx="1" type="body"/>
          </p:nvPr>
        </p:nvSpPr>
        <p:spPr>
          <a:xfrm>
            <a:off x="685800" y="4343400"/>
            <a:ext cx="5486400" cy="4114800"/>
          </a:xfrm>
          <a:prstGeom prst="rect">
            <a:avLst/>
          </a:prstGeom>
          <a:noFill/>
          <a:ln>
            <a:noFill/>
          </a:ln>
        </p:spPr>
        <p:txBody>
          <a:bodyPr anchorCtr="0" anchor="t" bIns="45650" lIns="91300" spcFirstLastPara="1" rIns="91300" wrap="square" tIns="45650">
            <a:noAutofit/>
          </a:bodyPr>
          <a:lstStyle/>
          <a:p>
            <a:pPr indent="0" lvl="0" marL="0" rtl="0" algn="l">
              <a:lnSpc>
                <a:spcPct val="100000"/>
              </a:lnSpc>
              <a:spcBef>
                <a:spcPts val="0"/>
              </a:spcBef>
              <a:spcAft>
                <a:spcPts val="0"/>
              </a:spcAft>
              <a:buSzPts val="1400"/>
              <a:buNone/>
            </a:pPr>
            <a:r>
              <a:t/>
            </a:r>
            <a:endParaRPr/>
          </a:p>
        </p:txBody>
      </p:sp>
      <p:sp>
        <p:nvSpPr>
          <p:cNvPr id="555" name="Google Shape;555;g30719cb12e1_0_2854:notes"/>
          <p:cNvSpPr/>
          <p:nvPr>
            <p:ph idx="2" type="sldImg"/>
          </p:nvPr>
        </p:nvSpPr>
        <p:spPr>
          <a:xfrm>
            <a:off x="399766" y="685878"/>
            <a:ext cx="6058200" cy="342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089f2f863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3089f2f863d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1F2937"/>
                </a:solidFill>
              </a:rPr>
              <a:t>UV radiation is a type of short-wave (100-400 nm) electromagnetic radiation that is invisible to the naked human eye. The UV radiation spectrum is divided into three bands: UVA (315-400 nm), UBV (280-315 nm) and UVC (100-280 nm). UVC and 90% of UVB radiation are </a:t>
            </a:r>
            <a:r>
              <a:rPr b="1" lang="en" sz="1200">
                <a:solidFill>
                  <a:srgbClr val="1F2937"/>
                </a:solidFill>
              </a:rPr>
              <a:t>mostly absorbed by the ozone layer, but also by the oxygen, hydrogen and carbon dioxide in the atmosphere</a:t>
            </a:r>
            <a:r>
              <a:rPr lang="en" sz="1200">
                <a:solidFill>
                  <a:srgbClr val="1F2937"/>
                </a:solidFill>
              </a:rPr>
              <a:t>. The UV radiation that reaches the Earth’s surface consists of UVA and a small proportion of UVB.</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089f2f863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089f2f863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0719cb12e1_0_2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g30719cb12e1_0_2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commerce.gov/" TargetMode="External"/><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www.commerce.gov/" TargetMode="External"/><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www.commerce.gov/" TargetMode="External"/><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www.commerce.gov/" TargetMode="External"/><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53" name="Shape 53"/>
        <p:cNvGrpSpPr/>
        <p:nvPr/>
      </p:nvGrpSpPr>
      <p:grpSpPr>
        <a:xfrm>
          <a:off x="0" y="0"/>
          <a:ext cx="0" cy="0"/>
          <a:chOff x="0" y="0"/>
          <a:chExt cx="0" cy="0"/>
        </a:xfrm>
      </p:grpSpPr>
      <p:sp>
        <p:nvSpPr>
          <p:cNvPr id="54" name="Google Shape;54;p1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11"/>
          <p:cNvSpPr/>
          <p:nvPr>
            <p:ph idx="2" type="pic"/>
          </p:nvPr>
        </p:nvSpPr>
        <p:spPr>
          <a:xfrm>
            <a:off x="762000" y="914400"/>
            <a:ext cx="7924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56" name="Shape 56"/>
        <p:cNvGrpSpPr/>
        <p:nvPr/>
      </p:nvGrpSpPr>
      <p:grpSpPr>
        <a:xfrm>
          <a:off x="0" y="0"/>
          <a:ext cx="0" cy="0"/>
          <a:chOff x="0" y="0"/>
          <a:chExt cx="0" cy="0"/>
        </a:xfrm>
      </p:grpSpPr>
      <p:sp>
        <p:nvSpPr>
          <p:cNvPr id="57" name="Google Shape;57;p12"/>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12"/>
          <p:cNvSpPr/>
          <p:nvPr>
            <p:ph idx="2" type="pic"/>
          </p:nvPr>
        </p:nvSpPr>
        <p:spPr>
          <a:xfrm>
            <a:off x="412576" y="3200400"/>
            <a:ext cx="8729100" cy="19431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12"/>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12"/>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12"/>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62" name="Google Shape;62;p12"/>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63" name="Google Shape;63;p12"/>
          <p:cNvPicPr preferRelativeResize="0"/>
          <p:nvPr/>
        </p:nvPicPr>
        <p:blipFill>
          <a:blip r:embed="rId2">
            <a:alphaModFix/>
          </a:blip>
          <a:stretch>
            <a:fillRect/>
          </a:stretch>
        </p:blipFill>
        <p:spPr>
          <a:xfrm>
            <a:off x="663341" y="573025"/>
            <a:ext cx="1109050" cy="1109050"/>
          </a:xfrm>
          <a:prstGeom prst="rect">
            <a:avLst/>
          </a:prstGeom>
          <a:noFill/>
          <a:ln>
            <a:noFill/>
          </a:ln>
        </p:spPr>
      </p:pic>
      <p:pic>
        <p:nvPicPr>
          <p:cNvPr id="64" name="Google Shape;64;p12"/>
          <p:cNvPicPr preferRelativeResize="0"/>
          <p:nvPr/>
        </p:nvPicPr>
        <p:blipFill>
          <a:blip r:embed="rId3">
            <a:alphaModFix/>
          </a:blip>
          <a:stretch>
            <a:fillRect/>
          </a:stretch>
        </p:blipFill>
        <p:spPr>
          <a:xfrm>
            <a:off x="-18846" y="0"/>
            <a:ext cx="356299" cy="5143500"/>
          </a:xfrm>
          <a:prstGeom prst="rect">
            <a:avLst/>
          </a:prstGeom>
          <a:noFill/>
          <a:ln>
            <a:noFill/>
          </a:ln>
        </p:spPr>
      </p:pic>
      <p:sp>
        <p:nvSpPr>
          <p:cNvPr id="65" name="Google Shape;65;p12"/>
          <p:cNvSpPr txBox="1"/>
          <p:nvPr/>
        </p:nvSpPr>
        <p:spPr>
          <a:xfrm>
            <a:off x="596825" y="1731613"/>
            <a:ext cx="4256700" cy="496500"/>
          </a:xfrm>
          <a:prstGeom prst="rect">
            <a:avLst/>
          </a:prstGeom>
          <a:noFill/>
          <a:ln>
            <a:noFill/>
          </a:ln>
        </p:spPr>
        <p:txBody>
          <a:bodyPr anchorCtr="0" anchor="t" bIns="91425" lIns="91425" spcFirstLastPara="1" rIns="91425" wrap="square" tIns="91425">
            <a:noAutofit/>
          </a:bodyPr>
          <a:lstStyle/>
          <a:p>
            <a:pPr indent="0" lvl="0" marL="0" rtl="0" algn="just">
              <a:lnSpc>
                <a:spcPct val="120000"/>
              </a:lnSpc>
              <a:spcBef>
                <a:spcPts val="0"/>
              </a:spcBef>
              <a:spcAft>
                <a:spcPts val="0"/>
              </a:spcAft>
              <a:buNone/>
            </a:pPr>
            <a:r>
              <a:rPr b="1" lang="en" sz="1800">
                <a:solidFill>
                  <a:srgbClr val="FFFFFF"/>
                </a:solidFill>
              </a:rPr>
              <a:t>NATIONAL </a:t>
            </a:r>
            <a:endParaRPr b="1" sz="1800">
              <a:solidFill>
                <a:srgbClr val="FFFFFF"/>
              </a:solidFill>
            </a:endParaRPr>
          </a:p>
          <a:p>
            <a:pPr indent="0" lvl="0" marL="0" rtl="0" algn="just">
              <a:lnSpc>
                <a:spcPct val="120000"/>
              </a:lnSpc>
              <a:spcBef>
                <a:spcPts val="0"/>
              </a:spcBef>
              <a:spcAft>
                <a:spcPts val="0"/>
              </a:spcAft>
              <a:buNone/>
            </a:pPr>
            <a:r>
              <a:rPr b="1" lang="en" sz="1800">
                <a:solidFill>
                  <a:srgbClr val="FFFFFF"/>
                </a:solidFill>
              </a:rPr>
              <a:t>WEATHER </a:t>
            </a:r>
            <a:endParaRPr b="1" sz="1800">
              <a:solidFill>
                <a:srgbClr val="FFFFFF"/>
              </a:solidFill>
            </a:endParaRPr>
          </a:p>
          <a:p>
            <a:pPr indent="0" lvl="0" marL="0" rtl="0" algn="just">
              <a:lnSpc>
                <a:spcPct val="120000"/>
              </a:lnSpc>
              <a:spcBef>
                <a:spcPts val="0"/>
              </a:spcBef>
              <a:spcAft>
                <a:spcPts val="0"/>
              </a:spcAft>
              <a:buNone/>
            </a:pPr>
            <a:r>
              <a:rPr b="1" lang="en" sz="1800">
                <a:solidFill>
                  <a:srgbClr val="FFFFFF"/>
                </a:solidFill>
              </a:rPr>
              <a:t>SERVICE</a:t>
            </a:r>
            <a:endParaRPr b="1" sz="180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66" name="Shape 66"/>
        <p:cNvGrpSpPr/>
        <p:nvPr/>
      </p:nvGrpSpPr>
      <p:grpSpPr>
        <a:xfrm>
          <a:off x="0" y="0"/>
          <a:ext cx="0" cy="0"/>
          <a:chOff x="0" y="0"/>
          <a:chExt cx="0" cy="0"/>
        </a:xfrm>
      </p:grpSpPr>
      <p:sp>
        <p:nvSpPr>
          <p:cNvPr id="67" name="Google Shape;67;p13"/>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13"/>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9" name="Google Shape;69;p13"/>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0" name="Google Shape;70;p13">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71" name="Google Shape;71;p13"/>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
        <p:nvSpPr>
          <p:cNvPr id="72" name="Google Shape;72;p13"/>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5" name="Google Shape;75;p1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6" name="Google Shape;76;p1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7" name="Google Shape;77;p1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5"/>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0" name="Google Shape;80;p15"/>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81" name="Google Shape;81;p15"/>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2" name="Google Shape;82;p15"/>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3" name="Google Shape;83;p1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1pPr>
            <a:lvl2pPr indent="0" lvl="1"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2pPr>
            <a:lvl3pPr indent="0" lvl="2"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3pPr>
            <a:lvl4pPr indent="0" lvl="3"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4pPr>
            <a:lvl5pPr indent="0" lvl="4"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5pPr>
            <a:lvl6pPr indent="0" lvl="5"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6pPr>
            <a:lvl7pPr indent="0" lvl="6"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7pPr>
            <a:lvl8pPr indent="0" lvl="7"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8pPr>
            <a:lvl9pPr indent="0" lvl="8" marL="0" marR="0" rtl="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4" name="Shape 84"/>
        <p:cNvGrpSpPr/>
        <p:nvPr/>
      </p:nvGrpSpPr>
      <p:grpSpPr>
        <a:xfrm>
          <a:off x="0" y="0"/>
          <a:ext cx="0" cy="0"/>
          <a:chOff x="0" y="0"/>
          <a:chExt cx="0" cy="0"/>
        </a:xfrm>
      </p:grpSpPr>
      <p:sp>
        <p:nvSpPr>
          <p:cNvPr id="85" name="Google Shape;85;p16"/>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6" name="Google Shape;86;p16"/>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6"/>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6"/>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16"/>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0" name="Google Shape;90;p16"/>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1" name="Shape 91"/>
        <p:cNvGrpSpPr/>
        <p:nvPr/>
      </p:nvGrpSpPr>
      <p:grpSpPr>
        <a:xfrm>
          <a:off x="0" y="0"/>
          <a:ext cx="0" cy="0"/>
          <a:chOff x="0" y="0"/>
          <a:chExt cx="0" cy="0"/>
        </a:xfrm>
      </p:grpSpPr>
      <p:sp>
        <p:nvSpPr>
          <p:cNvPr id="92" name="Google Shape;92;p17"/>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3" name="Google Shape;93;p17"/>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rtl="0" algn="l">
              <a:spcBef>
                <a:spcPts val="0"/>
              </a:spcBef>
              <a:spcAft>
                <a:spcPts val="0"/>
              </a:spcAft>
              <a:buSzPts val="3000"/>
              <a:buNone/>
              <a:defRPr/>
            </a:lvl1pPr>
            <a:lvl2pPr indent="-228600" lvl="1" marL="914400" rtl="0" algn="l">
              <a:spcBef>
                <a:spcPts val="0"/>
              </a:spcBef>
              <a:spcAft>
                <a:spcPts val="0"/>
              </a:spcAft>
              <a:buSzPts val="2800"/>
              <a:buNone/>
              <a:defRPr/>
            </a:lvl2pPr>
            <a:lvl3pPr indent="-228600" lvl="2" marL="1371600" rtl="0" algn="l">
              <a:spcBef>
                <a:spcPts val="0"/>
              </a:spcBef>
              <a:spcAft>
                <a:spcPts val="0"/>
              </a:spcAft>
              <a:buSzPts val="2400"/>
              <a:buNone/>
              <a:defRPr/>
            </a:lvl3pPr>
            <a:lvl4pPr indent="-228600" lvl="3" marL="1828800" rtl="0" algn="l">
              <a:spcBef>
                <a:spcPts val="0"/>
              </a:spcBef>
              <a:spcAft>
                <a:spcPts val="0"/>
              </a:spcAft>
              <a:buSzPts val="2000"/>
              <a:buNone/>
              <a:defRPr/>
            </a:lvl4pPr>
            <a:lvl5pPr indent="-228600" lvl="4" marL="2286000" rtl="0" algn="l">
              <a:spcBef>
                <a:spcPts val="0"/>
              </a:spcBef>
              <a:spcAft>
                <a:spcPts val="0"/>
              </a:spcAft>
              <a:buSzPts val="1800"/>
              <a:buNone/>
              <a:defRPr/>
            </a:lvl5pPr>
            <a:lvl6pPr indent="-317500" lvl="5" marL="2743200" rtl="0" algn="l">
              <a:lnSpc>
                <a:spcPct val="100000"/>
              </a:lnSpc>
              <a:spcBef>
                <a:spcPts val="0"/>
              </a:spcBef>
              <a:spcAft>
                <a:spcPts val="0"/>
              </a:spcAft>
              <a:buClr>
                <a:srgbClr val="000000"/>
              </a:buClr>
              <a:buSzPts val="1400"/>
              <a:buFont typeface="Arial"/>
              <a:buChar char="•"/>
              <a:defRPr/>
            </a:lvl6pPr>
            <a:lvl7pPr indent="-317500" lvl="6" marL="3200400" rtl="0" algn="l">
              <a:lnSpc>
                <a:spcPct val="100000"/>
              </a:lnSpc>
              <a:spcBef>
                <a:spcPts val="0"/>
              </a:spcBef>
              <a:spcAft>
                <a:spcPts val="0"/>
              </a:spcAft>
              <a:buClr>
                <a:srgbClr val="000000"/>
              </a:buClr>
              <a:buSzPts val="1400"/>
              <a:buFont typeface="Arial"/>
              <a:buChar char="•"/>
              <a:defRPr/>
            </a:lvl7pPr>
            <a:lvl8pPr indent="-317500" lvl="7" marL="3657600" rtl="0" algn="l">
              <a:lnSpc>
                <a:spcPct val="100000"/>
              </a:lnSpc>
              <a:spcBef>
                <a:spcPts val="0"/>
              </a:spcBef>
              <a:spcAft>
                <a:spcPts val="0"/>
              </a:spcAft>
              <a:buClr>
                <a:srgbClr val="000000"/>
              </a:buClr>
              <a:buSzPts val="1400"/>
              <a:buFont typeface="Arial"/>
              <a:buChar char="•"/>
              <a:defRPr/>
            </a:lvl8pPr>
            <a:lvl9pPr indent="-317500" lvl="8" marL="4114800" rtl="0" algn="l">
              <a:lnSpc>
                <a:spcPct val="100000"/>
              </a:lnSpc>
              <a:spcBef>
                <a:spcPts val="0"/>
              </a:spcBef>
              <a:spcAft>
                <a:spcPts val="0"/>
              </a:spcAft>
              <a:buClr>
                <a:srgbClr val="000000"/>
              </a:buClr>
              <a:buSzPts val="1400"/>
              <a:buFont typeface="Arial"/>
              <a:buChar char="•"/>
              <a:defRPr/>
            </a:lvl9pPr>
          </a:lstStyle>
          <a:p/>
        </p:txBody>
      </p:sp>
      <p:sp>
        <p:nvSpPr>
          <p:cNvPr id="97" name="Google Shape;97;p18"/>
          <p:cNvSpPr txBox="1"/>
          <p:nvPr>
            <p:ph idx="12" type="sldNum"/>
          </p:nvPr>
        </p:nvSpPr>
        <p:spPr>
          <a:xfrm>
            <a:off x="8472488" y="4663678"/>
            <a:ext cx="549300" cy="3930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None/>
              <a:defRPr sz="1400">
                <a:solidFill>
                  <a:srgbClr val="000000"/>
                </a:solidFill>
                <a:latin typeface="Arial"/>
                <a:ea typeface="Arial"/>
                <a:cs typeface="Arial"/>
                <a:sym typeface="Arial"/>
              </a:defRPr>
            </a:lvl1pPr>
            <a:lvl2pPr indent="0" lvl="1" marL="0" marR="0" rtl="0" algn="l">
              <a:spcBef>
                <a:spcPts val="0"/>
              </a:spcBef>
              <a:spcAft>
                <a:spcPts val="0"/>
              </a:spcAft>
              <a:buNone/>
              <a:defRPr sz="1400">
                <a:solidFill>
                  <a:srgbClr val="000000"/>
                </a:solidFill>
                <a:latin typeface="Arial"/>
                <a:ea typeface="Arial"/>
                <a:cs typeface="Arial"/>
                <a:sym typeface="Arial"/>
              </a:defRPr>
            </a:lvl2pPr>
            <a:lvl3pPr indent="0" lvl="2" marL="0" marR="0" rtl="0" algn="l">
              <a:spcBef>
                <a:spcPts val="0"/>
              </a:spcBef>
              <a:spcAft>
                <a:spcPts val="0"/>
              </a:spcAft>
              <a:buNone/>
              <a:defRPr sz="1400">
                <a:solidFill>
                  <a:srgbClr val="000000"/>
                </a:solidFill>
                <a:latin typeface="Arial"/>
                <a:ea typeface="Arial"/>
                <a:cs typeface="Arial"/>
                <a:sym typeface="Arial"/>
              </a:defRPr>
            </a:lvl3pPr>
            <a:lvl4pPr indent="0" lvl="3" marL="0" marR="0" rtl="0" algn="l">
              <a:spcBef>
                <a:spcPts val="0"/>
              </a:spcBef>
              <a:spcAft>
                <a:spcPts val="0"/>
              </a:spcAft>
              <a:buNone/>
              <a:defRPr sz="1400">
                <a:solidFill>
                  <a:srgbClr val="000000"/>
                </a:solidFill>
                <a:latin typeface="Arial"/>
                <a:ea typeface="Arial"/>
                <a:cs typeface="Arial"/>
                <a:sym typeface="Arial"/>
              </a:defRPr>
            </a:lvl4pPr>
            <a:lvl5pPr indent="0" lvl="4" marL="0" marR="0" rtl="0" algn="l">
              <a:spcBef>
                <a:spcPts val="0"/>
              </a:spcBef>
              <a:spcAft>
                <a:spcPts val="0"/>
              </a:spcAft>
              <a:buNone/>
              <a:defRPr sz="1400">
                <a:solidFill>
                  <a:srgbClr val="000000"/>
                </a:solidFill>
                <a:latin typeface="Arial"/>
                <a:ea typeface="Arial"/>
                <a:cs typeface="Arial"/>
                <a:sym typeface="Arial"/>
              </a:defRPr>
            </a:lvl5pPr>
            <a:lvl6pPr indent="0" lvl="5" marL="0" marR="0" rtl="0" algn="l">
              <a:spcBef>
                <a:spcPts val="0"/>
              </a:spcBef>
              <a:spcAft>
                <a:spcPts val="0"/>
              </a:spcAft>
              <a:buNone/>
              <a:defRPr sz="1400">
                <a:solidFill>
                  <a:srgbClr val="000000"/>
                </a:solidFill>
                <a:latin typeface="Arial"/>
                <a:ea typeface="Arial"/>
                <a:cs typeface="Arial"/>
                <a:sym typeface="Arial"/>
              </a:defRPr>
            </a:lvl6pPr>
            <a:lvl7pPr indent="0" lvl="6" marL="0" marR="0" rtl="0" algn="l">
              <a:spcBef>
                <a:spcPts val="0"/>
              </a:spcBef>
              <a:spcAft>
                <a:spcPts val="0"/>
              </a:spcAft>
              <a:buNone/>
              <a:defRPr sz="1400">
                <a:solidFill>
                  <a:srgbClr val="000000"/>
                </a:solidFill>
                <a:latin typeface="Arial"/>
                <a:ea typeface="Arial"/>
                <a:cs typeface="Arial"/>
                <a:sym typeface="Arial"/>
              </a:defRPr>
            </a:lvl7pPr>
            <a:lvl8pPr indent="0" lvl="7" marL="0" marR="0" rtl="0" algn="l">
              <a:spcBef>
                <a:spcPts val="0"/>
              </a:spcBef>
              <a:spcAft>
                <a:spcPts val="0"/>
              </a:spcAft>
              <a:buNone/>
              <a:defRPr sz="1400">
                <a:solidFill>
                  <a:srgbClr val="000000"/>
                </a:solidFill>
                <a:latin typeface="Arial"/>
                <a:ea typeface="Arial"/>
                <a:cs typeface="Arial"/>
                <a:sym typeface="Arial"/>
              </a:defRPr>
            </a:lvl8pPr>
            <a:lvl9pPr indent="0" lvl="8" marL="0" marR="0" rtl="0" algn="l">
              <a:spcBef>
                <a:spcPts val="0"/>
              </a:spcBef>
              <a:spcAft>
                <a:spcPts val="0"/>
              </a:spcAft>
              <a:buNone/>
              <a:defRPr sz="14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98" name="Shape 98"/>
        <p:cNvGrpSpPr/>
        <p:nvPr/>
      </p:nvGrpSpPr>
      <p:grpSpPr>
        <a:xfrm>
          <a:off x="0" y="0"/>
          <a:ext cx="0" cy="0"/>
          <a:chOff x="0" y="0"/>
          <a:chExt cx="0" cy="0"/>
        </a:xfrm>
      </p:grpSpPr>
      <p:sp>
        <p:nvSpPr>
          <p:cNvPr id="99" name="Google Shape;99;p19"/>
          <p:cNvSpPr txBox="1"/>
          <p:nvPr>
            <p:ph idx="12" type="sldNum"/>
          </p:nvPr>
        </p:nvSpPr>
        <p:spPr>
          <a:xfrm>
            <a:off x="6553219" y="4686305"/>
            <a:ext cx="1905000" cy="255600"/>
          </a:xfrm>
          <a:prstGeom prst="rect">
            <a:avLst/>
          </a:prstGeom>
          <a:noFill/>
          <a:ln>
            <a:noFill/>
          </a:ln>
        </p:spPr>
        <p:txBody>
          <a:bodyPr anchorCtr="0" anchor="t" bIns="39275" lIns="39275" spcFirstLastPara="1" rIns="39275" wrap="square" tIns="39275">
            <a:noAutofit/>
          </a:bodyPr>
          <a:lstStyle>
            <a:lvl1pPr indent="0" lvl="0" marL="0" rtl="0" algn="r">
              <a:spcBef>
                <a:spcPts val="0"/>
              </a:spcBef>
              <a:buNone/>
              <a:defRPr b="0" i="0" sz="1100" u="none" cap="none" strike="noStrike">
                <a:solidFill>
                  <a:srgbClr val="000000"/>
                </a:solidFill>
                <a:latin typeface="Times New Roman"/>
                <a:ea typeface="Times New Roman"/>
                <a:cs typeface="Times New Roman"/>
                <a:sym typeface="Times New Roman"/>
              </a:defRPr>
            </a:lvl1pPr>
            <a:lvl2pPr indent="0" lvl="1" marL="0" rtl="0" algn="r">
              <a:spcBef>
                <a:spcPts val="0"/>
              </a:spcBef>
              <a:buNone/>
              <a:defRPr b="0" i="0" sz="1100" u="none" cap="none" strike="noStrike">
                <a:solidFill>
                  <a:srgbClr val="000000"/>
                </a:solidFill>
                <a:latin typeface="Times New Roman"/>
                <a:ea typeface="Times New Roman"/>
                <a:cs typeface="Times New Roman"/>
                <a:sym typeface="Times New Roman"/>
              </a:defRPr>
            </a:lvl2pPr>
            <a:lvl3pPr indent="0" lvl="2" marL="0" rtl="0" algn="r">
              <a:spcBef>
                <a:spcPts val="0"/>
              </a:spcBef>
              <a:buNone/>
              <a:defRPr b="0" i="0" sz="1100" u="none" cap="none" strike="noStrike">
                <a:solidFill>
                  <a:srgbClr val="000000"/>
                </a:solidFill>
                <a:latin typeface="Times New Roman"/>
                <a:ea typeface="Times New Roman"/>
                <a:cs typeface="Times New Roman"/>
                <a:sym typeface="Times New Roman"/>
              </a:defRPr>
            </a:lvl3pPr>
            <a:lvl4pPr indent="0" lvl="3" marL="0" rtl="0" algn="r">
              <a:spcBef>
                <a:spcPts val="0"/>
              </a:spcBef>
              <a:buNone/>
              <a:defRPr b="0" i="0" sz="1100" u="none" cap="none" strike="noStrike">
                <a:solidFill>
                  <a:srgbClr val="000000"/>
                </a:solidFill>
                <a:latin typeface="Times New Roman"/>
                <a:ea typeface="Times New Roman"/>
                <a:cs typeface="Times New Roman"/>
                <a:sym typeface="Times New Roman"/>
              </a:defRPr>
            </a:lvl4pPr>
            <a:lvl5pPr indent="0" lvl="4" marL="0" rtl="0" algn="r">
              <a:spcBef>
                <a:spcPts val="0"/>
              </a:spcBef>
              <a:buNone/>
              <a:defRPr b="0" i="0" sz="1100" u="none" cap="none" strike="noStrike">
                <a:solidFill>
                  <a:srgbClr val="000000"/>
                </a:solidFill>
                <a:latin typeface="Times New Roman"/>
                <a:ea typeface="Times New Roman"/>
                <a:cs typeface="Times New Roman"/>
                <a:sym typeface="Times New Roman"/>
              </a:defRPr>
            </a:lvl5pPr>
            <a:lvl6pPr indent="0" lvl="5" marL="0" rtl="0" algn="r">
              <a:spcBef>
                <a:spcPts val="0"/>
              </a:spcBef>
              <a:buNone/>
              <a:defRPr b="0" i="0" sz="1100" u="none" cap="none" strike="noStrike">
                <a:solidFill>
                  <a:srgbClr val="000000"/>
                </a:solidFill>
                <a:latin typeface="Times New Roman"/>
                <a:ea typeface="Times New Roman"/>
                <a:cs typeface="Times New Roman"/>
                <a:sym typeface="Times New Roman"/>
              </a:defRPr>
            </a:lvl6pPr>
            <a:lvl7pPr indent="0" lvl="6" marL="0" rtl="0" algn="r">
              <a:spcBef>
                <a:spcPts val="0"/>
              </a:spcBef>
              <a:buNone/>
              <a:defRPr b="0" i="0" sz="1100" u="none" cap="none" strike="noStrike">
                <a:solidFill>
                  <a:srgbClr val="000000"/>
                </a:solidFill>
                <a:latin typeface="Times New Roman"/>
                <a:ea typeface="Times New Roman"/>
                <a:cs typeface="Times New Roman"/>
                <a:sym typeface="Times New Roman"/>
              </a:defRPr>
            </a:lvl7pPr>
            <a:lvl8pPr indent="0" lvl="7" marL="0" rtl="0" algn="r">
              <a:spcBef>
                <a:spcPts val="0"/>
              </a:spcBef>
              <a:buNone/>
              <a:defRPr b="0" i="0" sz="1100" u="none" cap="none" strike="noStrike">
                <a:solidFill>
                  <a:srgbClr val="000000"/>
                </a:solidFill>
                <a:latin typeface="Times New Roman"/>
                <a:ea typeface="Times New Roman"/>
                <a:cs typeface="Times New Roman"/>
                <a:sym typeface="Times New Roman"/>
              </a:defRPr>
            </a:lvl8pPr>
            <a:lvl9pPr indent="0" lvl="8" marL="0" rtl="0" algn="r">
              <a:spcBef>
                <a:spcPts val="0"/>
              </a:spcBef>
              <a:buNone/>
              <a:defRPr b="0" i="0" sz="11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00" name="Shape 100"/>
        <p:cNvGrpSpPr/>
        <p:nvPr/>
      </p:nvGrpSpPr>
      <p:grpSpPr>
        <a:xfrm>
          <a:off x="0" y="0"/>
          <a:ext cx="0" cy="0"/>
          <a:chOff x="0" y="0"/>
          <a:chExt cx="0" cy="0"/>
        </a:xfrm>
      </p:grpSpPr>
      <p:sp>
        <p:nvSpPr>
          <p:cNvPr id="101" name="Google Shape;101;p20"/>
          <p:cNvSpPr txBox="1"/>
          <p:nvPr>
            <p:ph type="title"/>
          </p:nvPr>
        </p:nvSpPr>
        <p:spPr>
          <a:xfrm>
            <a:off x="752888" y="205978"/>
            <a:ext cx="7933800" cy="594300"/>
          </a:xfrm>
          <a:prstGeom prst="rect">
            <a:avLst/>
          </a:prstGeom>
          <a:solidFill>
            <a:schemeClr val="accent1"/>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chemeClr val="lt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 name="Google Shape;102;p20"/>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venir"/>
                <a:ea typeface="Avenir"/>
                <a:cs typeface="Avenir"/>
                <a:sym typeface="Avenir"/>
              </a:defRPr>
            </a:lvl1pPr>
            <a:lvl2pPr indent="-228600" lvl="1" marL="914400" marR="0" rtl="0" algn="l">
              <a:lnSpc>
                <a:spcPct val="100000"/>
              </a:lnSpc>
              <a:spcBef>
                <a:spcPts val="480"/>
              </a:spcBef>
              <a:spcAft>
                <a:spcPts val="0"/>
              </a:spcAft>
              <a:buClr>
                <a:srgbClr val="07336F"/>
              </a:buClr>
              <a:buSzPts val="2400"/>
              <a:buFont typeface="Arial"/>
              <a:buNone/>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2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a:solidFill>
                  <a:srgbClr val="07336F"/>
                </a:solidFill>
                <a:latin typeface="Avenir"/>
                <a:ea typeface="Avenir"/>
                <a:cs typeface="Avenir"/>
                <a:sym typeface="Avenir"/>
              </a:defRPr>
            </a:lvl1pPr>
            <a:lvl2pPr lvl="1" rtl="0">
              <a:buNone/>
              <a:defRPr>
                <a:solidFill>
                  <a:srgbClr val="07336F"/>
                </a:solidFill>
                <a:latin typeface="Avenir"/>
                <a:ea typeface="Avenir"/>
                <a:cs typeface="Avenir"/>
                <a:sym typeface="Avenir"/>
              </a:defRPr>
            </a:lvl2pPr>
            <a:lvl3pPr lvl="2" rtl="0">
              <a:buNone/>
              <a:defRPr>
                <a:solidFill>
                  <a:srgbClr val="07336F"/>
                </a:solidFill>
                <a:latin typeface="Avenir"/>
                <a:ea typeface="Avenir"/>
                <a:cs typeface="Avenir"/>
                <a:sym typeface="Avenir"/>
              </a:defRPr>
            </a:lvl3pPr>
            <a:lvl4pPr lvl="3" rtl="0">
              <a:buNone/>
              <a:defRPr>
                <a:solidFill>
                  <a:srgbClr val="07336F"/>
                </a:solidFill>
                <a:latin typeface="Avenir"/>
                <a:ea typeface="Avenir"/>
                <a:cs typeface="Avenir"/>
                <a:sym typeface="Avenir"/>
              </a:defRPr>
            </a:lvl4pPr>
            <a:lvl5pPr lvl="4" rtl="0">
              <a:buNone/>
              <a:defRPr>
                <a:solidFill>
                  <a:srgbClr val="07336F"/>
                </a:solidFill>
                <a:latin typeface="Avenir"/>
                <a:ea typeface="Avenir"/>
                <a:cs typeface="Avenir"/>
                <a:sym typeface="Avenir"/>
              </a:defRPr>
            </a:lvl5pPr>
            <a:lvl6pPr lvl="5" rtl="0">
              <a:buNone/>
              <a:defRPr>
                <a:solidFill>
                  <a:srgbClr val="07336F"/>
                </a:solidFill>
                <a:latin typeface="Avenir"/>
                <a:ea typeface="Avenir"/>
                <a:cs typeface="Avenir"/>
                <a:sym typeface="Avenir"/>
              </a:defRPr>
            </a:lvl6pPr>
            <a:lvl7pPr lvl="6" rtl="0">
              <a:buNone/>
              <a:defRPr>
                <a:solidFill>
                  <a:srgbClr val="07336F"/>
                </a:solidFill>
                <a:latin typeface="Avenir"/>
                <a:ea typeface="Avenir"/>
                <a:cs typeface="Avenir"/>
                <a:sym typeface="Avenir"/>
              </a:defRPr>
            </a:lvl7pPr>
            <a:lvl8pPr lvl="7" rtl="0">
              <a:buNone/>
              <a:defRPr>
                <a:solidFill>
                  <a:srgbClr val="07336F"/>
                </a:solidFill>
                <a:latin typeface="Avenir"/>
                <a:ea typeface="Avenir"/>
                <a:cs typeface="Avenir"/>
                <a:sym typeface="Avenir"/>
              </a:defRPr>
            </a:lvl8pPr>
            <a:lvl9pPr lvl="8" rtl="0">
              <a:buNone/>
              <a:defRPr>
                <a:solidFill>
                  <a:srgbClr val="07336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14" name="Shape 14"/>
        <p:cNvGrpSpPr/>
        <p:nvPr/>
      </p:nvGrpSpPr>
      <p:grpSpPr>
        <a:xfrm>
          <a:off x="0" y="0"/>
          <a:ext cx="0" cy="0"/>
          <a:chOff x="0" y="0"/>
          <a:chExt cx="0" cy="0"/>
        </a:xfrm>
      </p:grpSpPr>
      <p:sp>
        <p:nvSpPr>
          <p:cNvPr id="15" name="Google Shape;15;p3"/>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6" name="Google Shape;16;p3"/>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3"/>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104" name="Shape 104"/>
        <p:cNvGrpSpPr/>
        <p:nvPr/>
      </p:nvGrpSpPr>
      <p:grpSpPr>
        <a:xfrm>
          <a:off x="0" y="0"/>
          <a:ext cx="0" cy="0"/>
          <a:chOff x="0" y="0"/>
          <a:chExt cx="0" cy="0"/>
        </a:xfrm>
      </p:grpSpPr>
      <p:sp>
        <p:nvSpPr>
          <p:cNvPr id="105" name="Google Shape;105;p21"/>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1"/>
          <p:cNvSpPr txBox="1"/>
          <p:nvPr>
            <p:ph type="title"/>
          </p:nvPr>
        </p:nvSpPr>
        <p:spPr>
          <a:xfrm>
            <a:off x="471900" y="738725"/>
            <a:ext cx="8222100" cy="767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21"/>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419100" lvl="0" marL="457200" rtl="0">
              <a:spcBef>
                <a:spcPts val="640"/>
              </a:spcBef>
              <a:spcAft>
                <a:spcPts val="0"/>
              </a:spcAft>
              <a:buSzPts val="30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42900" lvl="4" marL="2286000" rtl="0">
              <a:spcBef>
                <a:spcPts val="360"/>
              </a:spcBef>
              <a:spcAft>
                <a:spcPts val="0"/>
              </a:spcAft>
              <a:buSzPts val="1800"/>
              <a:buChar char="•"/>
              <a:defRPr/>
            </a:lvl5pPr>
            <a:lvl6pPr indent="-330200" lvl="5" marL="2743200" rtl="0">
              <a:spcBef>
                <a:spcPts val="320"/>
              </a:spcBef>
              <a:spcAft>
                <a:spcPts val="0"/>
              </a:spcAft>
              <a:buSzPts val="16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9" name="Google Shape;109;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10" name="Google Shape;110;p21"/>
          <p:cNvPicPr preferRelativeResize="0"/>
          <p:nvPr/>
        </p:nvPicPr>
        <p:blipFill>
          <a:blip r:embed="rId2">
            <a:alphaModFix/>
          </a:blip>
          <a:stretch>
            <a:fillRect/>
          </a:stretch>
        </p:blipFill>
        <p:spPr>
          <a:xfrm>
            <a:off x="-46525" y="4791650"/>
            <a:ext cx="899126" cy="3518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9" name="Shape 119"/>
        <p:cNvGrpSpPr/>
        <p:nvPr/>
      </p:nvGrpSpPr>
      <p:grpSpPr>
        <a:xfrm>
          <a:off x="0" y="0"/>
          <a:ext cx="0" cy="0"/>
          <a:chOff x="0" y="0"/>
          <a:chExt cx="0" cy="0"/>
        </a:xfrm>
      </p:grpSpPr>
      <p:sp>
        <p:nvSpPr>
          <p:cNvPr id="120" name="Google Shape;120;p23"/>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3"/>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2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24" name="Google Shape;124;p2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25" name="Google Shape;125;p2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26" name="Google Shape;126;p2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27" name="Shape 127"/>
        <p:cNvGrpSpPr/>
        <p:nvPr/>
      </p:nvGrpSpPr>
      <p:grpSpPr>
        <a:xfrm>
          <a:off x="0" y="0"/>
          <a:ext cx="0" cy="0"/>
          <a:chOff x="0" y="0"/>
          <a:chExt cx="0" cy="0"/>
        </a:xfrm>
      </p:grpSpPr>
      <p:sp>
        <p:nvSpPr>
          <p:cNvPr id="128" name="Google Shape;128;p25"/>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25"/>
          <p:cNvSpPr/>
          <p:nvPr>
            <p:ph idx="2" type="pic"/>
          </p:nvPr>
        </p:nvSpPr>
        <p:spPr>
          <a:xfrm>
            <a:off x="412576" y="3200400"/>
            <a:ext cx="8729100" cy="1943100"/>
          </a:xfrm>
          <a:prstGeom prst="rect">
            <a:avLst/>
          </a:prstGeom>
          <a:solidFill>
            <a:srgbClr val="F2F2F2"/>
          </a:solidFill>
          <a:ln>
            <a:noFill/>
          </a:ln>
        </p:spPr>
      </p:sp>
      <p:sp>
        <p:nvSpPr>
          <p:cNvPr id="130" name="Google Shape;130;p25"/>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1" name="Google Shape;131;p25"/>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2" name="Google Shape;132;p25"/>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33" name="Google Shape;133;p25"/>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34" name="Google Shape;134;p25"/>
          <p:cNvPicPr preferRelativeResize="0"/>
          <p:nvPr/>
        </p:nvPicPr>
        <p:blipFill rotWithShape="1">
          <a:blip r:embed="rId2">
            <a:alphaModFix/>
          </a:blip>
          <a:srcRect b="0" l="0" r="0" t="0"/>
          <a:stretch/>
        </p:blipFill>
        <p:spPr>
          <a:xfrm>
            <a:off x="663341" y="573025"/>
            <a:ext cx="1109050" cy="1109050"/>
          </a:xfrm>
          <a:prstGeom prst="rect">
            <a:avLst/>
          </a:prstGeom>
          <a:noFill/>
          <a:ln>
            <a:noFill/>
          </a:ln>
        </p:spPr>
      </p:pic>
      <p:pic>
        <p:nvPicPr>
          <p:cNvPr id="135" name="Google Shape;135;p25"/>
          <p:cNvPicPr preferRelativeResize="0"/>
          <p:nvPr/>
        </p:nvPicPr>
        <p:blipFill rotWithShape="1">
          <a:blip r:embed="rId3">
            <a:alphaModFix/>
          </a:blip>
          <a:srcRect b="0" l="0" r="0" t="0"/>
          <a:stretch/>
        </p:blipFill>
        <p:spPr>
          <a:xfrm>
            <a:off x="-18846" y="0"/>
            <a:ext cx="356299" cy="5143500"/>
          </a:xfrm>
          <a:prstGeom prst="rect">
            <a:avLst/>
          </a:prstGeom>
          <a:noFill/>
          <a:ln>
            <a:noFill/>
          </a:ln>
        </p:spPr>
      </p:pic>
      <p:sp>
        <p:nvSpPr>
          <p:cNvPr id="136" name="Google Shape;136;p25"/>
          <p:cNvSpPr txBox="1"/>
          <p:nvPr/>
        </p:nvSpPr>
        <p:spPr>
          <a:xfrm>
            <a:off x="596825" y="1731613"/>
            <a:ext cx="4256700" cy="496500"/>
          </a:xfrm>
          <a:prstGeom prst="rect">
            <a:avLst/>
          </a:prstGeom>
          <a:noFill/>
          <a:ln>
            <a:noFill/>
          </a:ln>
        </p:spPr>
        <p:txBody>
          <a:bodyPr anchorCtr="0" anchor="t" bIns="91425" lIns="91425" spcFirstLastPara="1" rIns="91425" wrap="square" tIns="91425">
            <a:noAutofit/>
          </a:bodyPr>
          <a:lstStyle/>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NATIONAL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WEATHER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SERVICE</a:t>
            </a:r>
            <a:endParaRPr b="1"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137" name="Shape 137"/>
        <p:cNvGrpSpPr/>
        <p:nvPr/>
      </p:nvGrpSpPr>
      <p:grpSpPr>
        <a:xfrm>
          <a:off x="0" y="0"/>
          <a:ext cx="0" cy="0"/>
          <a:chOff x="0" y="0"/>
          <a:chExt cx="0" cy="0"/>
        </a:xfrm>
      </p:grpSpPr>
      <p:sp>
        <p:nvSpPr>
          <p:cNvPr id="138" name="Google Shape;138;p26"/>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26"/>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40" name="Google Shape;140;p26"/>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1" name="Google Shape;141;p26">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142" name="Google Shape;142;p26"/>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6"/>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144" name="Shape 144"/>
        <p:cNvGrpSpPr/>
        <p:nvPr/>
      </p:nvGrpSpPr>
      <p:grpSpPr>
        <a:xfrm>
          <a:off x="0" y="0"/>
          <a:ext cx="0" cy="0"/>
          <a:chOff x="0" y="0"/>
          <a:chExt cx="0" cy="0"/>
        </a:xfrm>
      </p:grpSpPr>
      <p:sp>
        <p:nvSpPr>
          <p:cNvPr id="145" name="Google Shape;145;p2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46" name="Google Shape;146;p27"/>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47" name="Shape 147"/>
        <p:cNvGrpSpPr/>
        <p:nvPr/>
      </p:nvGrpSpPr>
      <p:grpSpPr>
        <a:xfrm>
          <a:off x="0" y="0"/>
          <a:ext cx="0" cy="0"/>
          <a:chOff x="0" y="0"/>
          <a:chExt cx="0" cy="0"/>
        </a:xfrm>
      </p:grpSpPr>
      <p:sp>
        <p:nvSpPr>
          <p:cNvPr id="148" name="Google Shape;148;p2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49" name="Google Shape;149;p28"/>
          <p:cNvSpPr/>
          <p:nvPr>
            <p:ph idx="2" type="pic"/>
          </p:nvPr>
        </p:nvSpPr>
        <p:spPr>
          <a:xfrm>
            <a:off x="762000" y="914400"/>
            <a:ext cx="2590800" cy="3714900"/>
          </a:xfrm>
          <a:prstGeom prst="rect">
            <a:avLst/>
          </a:prstGeom>
          <a:solidFill>
            <a:srgbClr val="F2F2F2"/>
          </a:solidFill>
          <a:ln>
            <a:noFill/>
          </a:ln>
        </p:spPr>
      </p:sp>
      <p:sp>
        <p:nvSpPr>
          <p:cNvPr id="150" name="Google Shape;150;p28"/>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151" name="Shape 151"/>
        <p:cNvGrpSpPr/>
        <p:nvPr/>
      </p:nvGrpSpPr>
      <p:grpSpPr>
        <a:xfrm>
          <a:off x="0" y="0"/>
          <a:ext cx="0" cy="0"/>
          <a:chOff x="0" y="0"/>
          <a:chExt cx="0" cy="0"/>
        </a:xfrm>
      </p:grpSpPr>
      <p:sp>
        <p:nvSpPr>
          <p:cNvPr id="152" name="Google Shape;152;p29"/>
          <p:cNvSpPr/>
          <p:nvPr>
            <p:ph idx="2" type="pic"/>
          </p:nvPr>
        </p:nvSpPr>
        <p:spPr>
          <a:xfrm>
            <a:off x="762000" y="914400"/>
            <a:ext cx="7921800" cy="1314600"/>
          </a:xfrm>
          <a:prstGeom prst="rect">
            <a:avLst/>
          </a:prstGeom>
          <a:solidFill>
            <a:srgbClr val="F2F2F2"/>
          </a:solidFill>
          <a:ln>
            <a:noFill/>
          </a:ln>
        </p:spPr>
      </p:sp>
      <p:sp>
        <p:nvSpPr>
          <p:cNvPr id="153" name="Google Shape;153;p29"/>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155" name="Shape 155"/>
        <p:cNvGrpSpPr/>
        <p:nvPr/>
      </p:nvGrpSpPr>
      <p:grpSpPr>
        <a:xfrm>
          <a:off x="0" y="0"/>
          <a:ext cx="0" cy="0"/>
          <a:chOff x="0" y="0"/>
          <a:chExt cx="0" cy="0"/>
        </a:xfrm>
      </p:grpSpPr>
      <p:sp>
        <p:nvSpPr>
          <p:cNvPr id="156" name="Google Shape;156;p30"/>
          <p:cNvSpPr/>
          <p:nvPr>
            <p:ph idx="2" type="pic"/>
          </p:nvPr>
        </p:nvSpPr>
        <p:spPr>
          <a:xfrm>
            <a:off x="762000" y="3314700"/>
            <a:ext cx="7921800" cy="1314600"/>
          </a:xfrm>
          <a:prstGeom prst="rect">
            <a:avLst/>
          </a:prstGeom>
          <a:solidFill>
            <a:srgbClr val="F2F2F2"/>
          </a:solidFill>
          <a:ln>
            <a:noFill/>
          </a:ln>
        </p:spPr>
      </p:sp>
      <p:sp>
        <p:nvSpPr>
          <p:cNvPr id="157" name="Google Shape;157;p30"/>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8" name="Google Shape;158;p30"/>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159" name="Shape 159"/>
        <p:cNvGrpSpPr/>
        <p:nvPr/>
      </p:nvGrpSpPr>
      <p:grpSpPr>
        <a:xfrm>
          <a:off x="0" y="0"/>
          <a:ext cx="0" cy="0"/>
          <a:chOff x="0" y="0"/>
          <a:chExt cx="0" cy="0"/>
        </a:xfrm>
      </p:grpSpPr>
      <p:sp>
        <p:nvSpPr>
          <p:cNvPr id="160" name="Google Shape;160;p3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61" name="Google Shape;161;p31"/>
          <p:cNvSpPr/>
          <p:nvPr>
            <p:ph idx="2" type="pic"/>
          </p:nvPr>
        </p:nvSpPr>
        <p:spPr>
          <a:xfrm>
            <a:off x="762001" y="914400"/>
            <a:ext cx="3733800" cy="1200000"/>
          </a:xfrm>
          <a:prstGeom prst="rect">
            <a:avLst/>
          </a:prstGeom>
          <a:solidFill>
            <a:srgbClr val="F2F2F2"/>
          </a:solidFill>
          <a:ln>
            <a:noFill/>
          </a:ln>
        </p:spPr>
      </p:sp>
      <p:sp>
        <p:nvSpPr>
          <p:cNvPr id="162" name="Google Shape;162;p31"/>
          <p:cNvSpPr/>
          <p:nvPr>
            <p:ph idx="3" type="pic"/>
          </p:nvPr>
        </p:nvSpPr>
        <p:spPr>
          <a:xfrm>
            <a:off x="4953000" y="914400"/>
            <a:ext cx="3733800" cy="1200000"/>
          </a:xfrm>
          <a:prstGeom prst="rect">
            <a:avLst/>
          </a:prstGeom>
          <a:solidFill>
            <a:srgbClr val="F2F2F2"/>
          </a:solidFill>
          <a:ln>
            <a:noFill/>
          </a:ln>
        </p:spPr>
      </p:sp>
      <p:sp>
        <p:nvSpPr>
          <p:cNvPr id="163" name="Google Shape;163;p31"/>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31"/>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8" name="Shape 18"/>
        <p:cNvGrpSpPr/>
        <p:nvPr/>
      </p:nvGrpSpPr>
      <p:grpSpPr>
        <a:xfrm>
          <a:off x="0" y="0"/>
          <a:ext cx="0" cy="0"/>
          <a:chOff x="0" y="0"/>
          <a:chExt cx="0" cy="0"/>
        </a:xfrm>
      </p:grpSpPr>
      <p:sp>
        <p:nvSpPr>
          <p:cNvPr id="19" name="Google Shape;19;p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0" name="Google Shape;20;p4"/>
          <p:cNvSpPr/>
          <p:nvPr>
            <p:ph idx="2" type="pic"/>
          </p:nvPr>
        </p:nvSpPr>
        <p:spPr>
          <a:xfrm>
            <a:off x="762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 name="Google Shape;21;p4"/>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65" name="Shape 165"/>
        <p:cNvGrpSpPr/>
        <p:nvPr/>
      </p:nvGrpSpPr>
      <p:grpSpPr>
        <a:xfrm>
          <a:off x="0" y="0"/>
          <a:ext cx="0" cy="0"/>
          <a:chOff x="0" y="0"/>
          <a:chExt cx="0" cy="0"/>
        </a:xfrm>
      </p:grpSpPr>
      <p:sp>
        <p:nvSpPr>
          <p:cNvPr id="166" name="Google Shape;166;p32"/>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67" name="Google Shape;167;p32"/>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8" name="Google Shape;168;p32"/>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9" name="Google Shape;169;p32"/>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170" name="Shape 170"/>
        <p:cNvGrpSpPr/>
        <p:nvPr/>
      </p:nvGrpSpPr>
      <p:grpSpPr>
        <a:xfrm>
          <a:off x="0" y="0"/>
          <a:ext cx="0" cy="0"/>
          <a:chOff x="0" y="0"/>
          <a:chExt cx="0" cy="0"/>
        </a:xfrm>
      </p:grpSpPr>
      <p:sp>
        <p:nvSpPr>
          <p:cNvPr id="171" name="Google Shape;171;p33"/>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2" name="Google Shape;172;p33"/>
          <p:cNvSpPr/>
          <p:nvPr>
            <p:ph idx="2" type="pic"/>
          </p:nvPr>
        </p:nvSpPr>
        <p:spPr>
          <a:xfrm>
            <a:off x="762000" y="914400"/>
            <a:ext cx="2435400" cy="1200000"/>
          </a:xfrm>
          <a:prstGeom prst="rect">
            <a:avLst/>
          </a:prstGeom>
          <a:solidFill>
            <a:srgbClr val="F2F2F2"/>
          </a:solidFill>
          <a:ln>
            <a:noFill/>
          </a:ln>
        </p:spPr>
      </p:sp>
      <p:sp>
        <p:nvSpPr>
          <p:cNvPr id="173" name="Google Shape;173;p33"/>
          <p:cNvSpPr/>
          <p:nvPr>
            <p:ph idx="3" type="pic"/>
          </p:nvPr>
        </p:nvSpPr>
        <p:spPr>
          <a:xfrm>
            <a:off x="3508162" y="914400"/>
            <a:ext cx="2435400" cy="1200000"/>
          </a:xfrm>
          <a:prstGeom prst="rect">
            <a:avLst/>
          </a:prstGeom>
          <a:solidFill>
            <a:srgbClr val="F2F2F2"/>
          </a:solidFill>
          <a:ln>
            <a:noFill/>
          </a:ln>
        </p:spPr>
      </p:sp>
      <p:sp>
        <p:nvSpPr>
          <p:cNvPr id="174" name="Google Shape;174;p33"/>
          <p:cNvSpPr/>
          <p:nvPr>
            <p:ph idx="4" type="pic"/>
          </p:nvPr>
        </p:nvSpPr>
        <p:spPr>
          <a:xfrm>
            <a:off x="6251362" y="914400"/>
            <a:ext cx="2435400" cy="1200000"/>
          </a:xfrm>
          <a:prstGeom prst="rect">
            <a:avLst/>
          </a:prstGeom>
          <a:solidFill>
            <a:srgbClr val="F2F2F2"/>
          </a:solidFill>
          <a:ln>
            <a:noFill/>
          </a:ln>
        </p:spPr>
      </p:sp>
      <p:sp>
        <p:nvSpPr>
          <p:cNvPr id="175" name="Google Shape;175;p33"/>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6" name="Google Shape;176;p33"/>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33"/>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sp>
        <p:nvSpPr>
          <p:cNvPr id="179" name="Google Shape;179;p34"/>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0" name="Google Shape;180;p34"/>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181" name="Google Shape;181;p3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2" name="Google Shape;182;p3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3" name="Google Shape;183;p3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4" name="Shape 184"/>
        <p:cNvGrpSpPr/>
        <p:nvPr/>
      </p:nvGrpSpPr>
      <p:grpSpPr>
        <a:xfrm>
          <a:off x="0" y="0"/>
          <a:ext cx="0" cy="0"/>
          <a:chOff x="0" y="0"/>
          <a:chExt cx="0" cy="0"/>
        </a:xfrm>
      </p:grpSpPr>
      <p:sp>
        <p:nvSpPr>
          <p:cNvPr id="185" name="Google Shape;185;p3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419100" lvl="0" marL="457200" algn="l">
              <a:lnSpc>
                <a:spcPct val="100000"/>
              </a:lnSpc>
              <a:spcBef>
                <a:spcPts val="640"/>
              </a:spcBef>
              <a:spcAft>
                <a:spcPts val="0"/>
              </a:spcAft>
              <a:buSzPts val="30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42900" lvl="4" marL="2286000" algn="l">
              <a:lnSpc>
                <a:spcPct val="100000"/>
              </a:lnSpc>
              <a:spcBef>
                <a:spcPts val="360"/>
              </a:spcBef>
              <a:spcAft>
                <a:spcPts val="0"/>
              </a:spcAft>
              <a:buSzPts val="1800"/>
              <a:buChar char="•"/>
              <a:defRPr/>
            </a:lvl5pPr>
            <a:lvl6pPr indent="-330200" lvl="5" marL="2743200" algn="l">
              <a:lnSpc>
                <a:spcPct val="100000"/>
              </a:lnSpc>
              <a:spcBef>
                <a:spcPts val="320"/>
              </a:spcBef>
              <a:spcAft>
                <a:spcPts val="0"/>
              </a:spcAft>
              <a:buSzPts val="16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87" name="Google Shape;187;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itle and Text">
  <p:cSld name="Basic Title and Text">
    <p:spTree>
      <p:nvGrpSpPr>
        <p:cNvPr id="188" name="Shape 188"/>
        <p:cNvGrpSpPr/>
        <p:nvPr/>
      </p:nvGrpSpPr>
      <p:grpSpPr>
        <a:xfrm>
          <a:off x="0" y="0"/>
          <a:ext cx="0" cy="0"/>
          <a:chOff x="0" y="0"/>
          <a:chExt cx="0" cy="0"/>
        </a:xfrm>
      </p:grpSpPr>
      <p:sp>
        <p:nvSpPr>
          <p:cNvPr id="189" name="Google Shape;189;p36"/>
          <p:cNvSpPr txBox="1"/>
          <p:nvPr>
            <p:ph type="title"/>
          </p:nvPr>
        </p:nvSpPr>
        <p:spPr>
          <a:xfrm>
            <a:off x="628650" y="105522"/>
            <a:ext cx="7886700" cy="6153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0070C0"/>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36"/>
          <p:cNvSpPr txBox="1"/>
          <p:nvPr>
            <p:ph idx="1" type="body"/>
          </p:nvPr>
        </p:nvSpPr>
        <p:spPr>
          <a:xfrm>
            <a:off x="628650" y="817379"/>
            <a:ext cx="7886700" cy="38262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171616"/>
              </a:buClr>
              <a:buSzPts val="1500"/>
              <a:buNone/>
              <a:defRPr/>
            </a:lvl1pPr>
            <a:lvl2pPr indent="-228600" lvl="1" marL="914400" algn="ctr">
              <a:lnSpc>
                <a:spcPct val="90000"/>
              </a:lnSpc>
              <a:spcBef>
                <a:spcPts val="400"/>
              </a:spcBef>
              <a:spcAft>
                <a:spcPts val="0"/>
              </a:spcAft>
              <a:buClr>
                <a:srgbClr val="171616"/>
              </a:buClr>
              <a:buSzPts val="1400"/>
              <a:buNone/>
              <a:defRPr/>
            </a:lvl2pPr>
            <a:lvl3pPr indent="-317500" lvl="2" marL="1371600" algn="ctr">
              <a:lnSpc>
                <a:spcPct val="90000"/>
              </a:lnSpc>
              <a:spcBef>
                <a:spcPts val="400"/>
              </a:spcBef>
              <a:spcAft>
                <a:spcPts val="0"/>
              </a:spcAft>
              <a:buClr>
                <a:srgbClr val="171616"/>
              </a:buClr>
              <a:buSzPts val="1400"/>
              <a:buChar char="•"/>
              <a:defRPr/>
            </a:lvl3pPr>
            <a:lvl4pPr indent="-317500" lvl="3" marL="1828800" algn="ctr">
              <a:lnSpc>
                <a:spcPct val="90000"/>
              </a:lnSpc>
              <a:spcBef>
                <a:spcPts val="400"/>
              </a:spcBef>
              <a:spcAft>
                <a:spcPts val="0"/>
              </a:spcAft>
              <a:buClr>
                <a:srgbClr val="171616"/>
              </a:buClr>
              <a:buSzPts val="1400"/>
              <a:buChar char="–"/>
              <a:defRPr/>
            </a:lvl4pPr>
            <a:lvl5pPr indent="-317500" lvl="4" marL="2286000" algn="ctr">
              <a:lnSpc>
                <a:spcPct val="90000"/>
              </a:lnSpc>
              <a:spcBef>
                <a:spcPts val="400"/>
              </a:spcBef>
              <a:spcAft>
                <a:spcPts val="0"/>
              </a:spcAft>
              <a:buClr>
                <a:srgbClr val="17161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36"/>
          <p:cNvSpPr txBox="1"/>
          <p:nvPr>
            <p:ph idx="12" type="sldNum"/>
          </p:nvPr>
        </p:nvSpPr>
        <p:spPr>
          <a:xfrm>
            <a:off x="8556775" y="4834327"/>
            <a:ext cx="548700" cy="309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2" name="Shape 192"/>
        <p:cNvGrpSpPr/>
        <p:nvPr/>
      </p:nvGrpSpPr>
      <p:grpSpPr>
        <a:xfrm>
          <a:off x="0" y="0"/>
          <a:ext cx="0" cy="0"/>
          <a:chOff x="0" y="0"/>
          <a:chExt cx="0" cy="0"/>
        </a:xfrm>
      </p:grpSpPr>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93" name="Shape 193"/>
        <p:cNvGrpSpPr/>
        <p:nvPr/>
      </p:nvGrpSpPr>
      <p:grpSpPr>
        <a:xfrm>
          <a:off x="0" y="0"/>
          <a:ext cx="0" cy="0"/>
          <a:chOff x="0" y="0"/>
          <a:chExt cx="0" cy="0"/>
        </a:xfrm>
      </p:grpSpPr>
      <p:sp>
        <p:nvSpPr>
          <p:cNvPr id="194" name="Google Shape;194;p38"/>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18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800"/>
              <a:buNone/>
              <a:defRPr sz="1800"/>
            </a:lvl2pPr>
            <a:lvl3pPr lvl="2" algn="l">
              <a:lnSpc>
                <a:spcPct val="100000"/>
              </a:lnSpc>
              <a:spcBef>
                <a:spcPts val="0"/>
              </a:spcBef>
              <a:spcAft>
                <a:spcPts val="0"/>
              </a:spcAft>
              <a:buSzPts val="800"/>
              <a:buNone/>
              <a:defRPr sz="1800"/>
            </a:lvl3pPr>
            <a:lvl4pPr lvl="3" algn="l">
              <a:lnSpc>
                <a:spcPct val="100000"/>
              </a:lnSpc>
              <a:spcBef>
                <a:spcPts val="0"/>
              </a:spcBef>
              <a:spcAft>
                <a:spcPts val="0"/>
              </a:spcAft>
              <a:buSzPts val="800"/>
              <a:buNone/>
              <a:defRPr sz="1800"/>
            </a:lvl4pPr>
            <a:lvl5pPr lvl="4" algn="l">
              <a:lnSpc>
                <a:spcPct val="100000"/>
              </a:lnSpc>
              <a:spcBef>
                <a:spcPts val="0"/>
              </a:spcBef>
              <a:spcAft>
                <a:spcPts val="0"/>
              </a:spcAft>
              <a:buSzPts val="800"/>
              <a:buNone/>
              <a:defRPr sz="1800"/>
            </a:lvl5pPr>
            <a:lvl6pPr lvl="5" algn="l">
              <a:lnSpc>
                <a:spcPct val="100000"/>
              </a:lnSpc>
              <a:spcBef>
                <a:spcPts val="0"/>
              </a:spcBef>
              <a:spcAft>
                <a:spcPts val="0"/>
              </a:spcAft>
              <a:buSzPts val="800"/>
              <a:buNone/>
              <a:defRPr sz="1800"/>
            </a:lvl6pPr>
            <a:lvl7pPr lvl="6" algn="l">
              <a:lnSpc>
                <a:spcPct val="100000"/>
              </a:lnSpc>
              <a:spcBef>
                <a:spcPts val="0"/>
              </a:spcBef>
              <a:spcAft>
                <a:spcPts val="0"/>
              </a:spcAft>
              <a:buSzPts val="800"/>
              <a:buNone/>
              <a:defRPr sz="1800"/>
            </a:lvl7pPr>
            <a:lvl8pPr lvl="7" algn="l">
              <a:lnSpc>
                <a:spcPct val="100000"/>
              </a:lnSpc>
              <a:spcBef>
                <a:spcPts val="0"/>
              </a:spcBef>
              <a:spcAft>
                <a:spcPts val="0"/>
              </a:spcAft>
              <a:buSzPts val="800"/>
              <a:buNone/>
              <a:defRPr sz="1800"/>
            </a:lvl8pPr>
            <a:lvl9pPr lvl="8" algn="l">
              <a:lnSpc>
                <a:spcPct val="100000"/>
              </a:lnSpc>
              <a:spcBef>
                <a:spcPts val="0"/>
              </a:spcBef>
              <a:spcAft>
                <a:spcPts val="0"/>
              </a:spcAft>
              <a:buSzPts val="800"/>
              <a:buNone/>
              <a:defRPr sz="1800"/>
            </a:lvl9pPr>
          </a:lstStyle>
          <a:p/>
        </p:txBody>
      </p:sp>
      <p:sp>
        <p:nvSpPr>
          <p:cNvPr id="195" name="Google Shape;195;p38"/>
          <p:cNvSpPr txBox="1"/>
          <p:nvPr>
            <p:ph idx="1" type="body"/>
          </p:nvPr>
        </p:nvSpPr>
        <p:spPr>
          <a:xfrm>
            <a:off x="752888" y="914400"/>
            <a:ext cx="7933800" cy="3714900"/>
          </a:xfrm>
          <a:prstGeom prst="rect">
            <a:avLst/>
          </a:prstGeom>
          <a:noFill/>
          <a:ln>
            <a:noFill/>
          </a:ln>
        </p:spPr>
        <p:txBody>
          <a:bodyPr anchorCtr="0" anchor="t" bIns="68575" lIns="68575" spcFirstLastPara="1" rIns="68575" wrap="square" tIns="68575">
            <a:noAutofit/>
          </a:bodyPr>
          <a:lstStyle>
            <a:lvl1pPr indent="-330200" lvl="0" marL="457200" marR="0" algn="l">
              <a:lnSpc>
                <a:spcPct val="100000"/>
              </a:lnSpc>
              <a:spcBef>
                <a:spcPts val="600"/>
              </a:spcBef>
              <a:spcAft>
                <a:spcPts val="0"/>
              </a:spcAft>
              <a:buClr>
                <a:srgbClr val="07336F"/>
              </a:buClr>
              <a:buSzPts val="1600"/>
              <a:buFont typeface="Arial"/>
              <a:buChar char="•"/>
              <a:defRPr b="0" i="0" sz="2800" u="none" cap="none" strike="noStrike">
                <a:solidFill>
                  <a:srgbClr val="07336F"/>
                </a:solidFill>
                <a:latin typeface="Arial"/>
                <a:ea typeface="Arial"/>
                <a:cs typeface="Arial"/>
                <a:sym typeface="Arial"/>
              </a:defRPr>
            </a:lvl1pPr>
            <a:lvl2pPr indent="-317500" lvl="1" marL="914400" marR="0" algn="l">
              <a:lnSpc>
                <a:spcPct val="100000"/>
              </a:lnSpc>
              <a:spcBef>
                <a:spcPts val="500"/>
              </a:spcBef>
              <a:spcAft>
                <a:spcPts val="0"/>
              </a:spcAft>
              <a:buClr>
                <a:srgbClr val="07336F"/>
              </a:buClr>
              <a:buSzPts val="1400"/>
              <a:buFont typeface="Arial"/>
              <a:buChar char="•"/>
              <a:defRPr b="0" i="0" sz="2400" u="none" cap="none" strike="noStrike">
                <a:solidFill>
                  <a:srgbClr val="07336F"/>
                </a:solidFill>
                <a:latin typeface="Arial"/>
                <a:ea typeface="Arial"/>
                <a:cs typeface="Arial"/>
                <a:sym typeface="Arial"/>
              </a:defRPr>
            </a:lvl2pPr>
            <a:lvl3pPr indent="-298450" lvl="2" marL="1371600" marR="0" algn="l">
              <a:lnSpc>
                <a:spcPct val="100000"/>
              </a:lnSpc>
              <a:spcBef>
                <a:spcPts val="400"/>
              </a:spcBef>
              <a:spcAft>
                <a:spcPts val="0"/>
              </a:spcAft>
              <a:buClr>
                <a:srgbClr val="07336F"/>
              </a:buClr>
              <a:buSzPts val="1100"/>
              <a:buFont typeface="Arial"/>
              <a:buChar char="•"/>
              <a:defRPr b="0" i="0" sz="2000" u="none" cap="none" strike="noStrike">
                <a:solidFill>
                  <a:srgbClr val="07336F"/>
                </a:solidFill>
                <a:latin typeface="Arial"/>
                <a:ea typeface="Arial"/>
                <a:cs typeface="Arial"/>
                <a:sym typeface="Arial"/>
              </a:defRPr>
            </a:lvl3pPr>
            <a:lvl4pPr indent="-298450" lvl="3" marL="1828800" marR="0" algn="l">
              <a:lnSpc>
                <a:spcPct val="100000"/>
              </a:lnSpc>
              <a:spcBef>
                <a:spcPts val="400"/>
              </a:spcBef>
              <a:spcAft>
                <a:spcPts val="0"/>
              </a:spcAft>
              <a:buClr>
                <a:srgbClr val="07336F"/>
              </a:buClr>
              <a:buSzPts val="1100"/>
              <a:buFont typeface="Arial"/>
              <a:buChar char="•"/>
              <a:defRPr b="0" i="0" sz="1800" u="none" cap="none" strike="noStrike">
                <a:solidFill>
                  <a:srgbClr val="07336F"/>
                </a:solidFill>
                <a:latin typeface="Arial"/>
                <a:ea typeface="Arial"/>
                <a:cs typeface="Arial"/>
                <a:sym typeface="Arial"/>
              </a:defRPr>
            </a:lvl4pPr>
            <a:lvl5pPr indent="-285750" lvl="4" marL="2286000" marR="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Arial"/>
                <a:ea typeface="Arial"/>
                <a:cs typeface="Arial"/>
                <a:sym typeface="Arial"/>
              </a:defRPr>
            </a:lvl5pPr>
            <a:lvl6pPr indent="-285750" lvl="5" marL="2743200" marR="0" algn="l">
              <a:lnSpc>
                <a:spcPct val="100000"/>
              </a:lnSpc>
              <a:spcBef>
                <a:spcPts val="300"/>
              </a:spcBef>
              <a:spcAft>
                <a:spcPts val="0"/>
              </a:spcAft>
              <a:buClr>
                <a:srgbClr val="07336F"/>
              </a:buClr>
              <a:buSzPts val="900"/>
              <a:buFont typeface="Arial"/>
              <a:buChar char="•"/>
              <a:defRPr b="0" i="0" sz="1600" u="none" cap="none" strike="noStrike">
                <a:solidFill>
                  <a:srgbClr val="07336F"/>
                </a:solidFill>
                <a:latin typeface="Calibri"/>
                <a:ea typeface="Calibri"/>
                <a:cs typeface="Calibri"/>
                <a:sym typeface="Calibri"/>
              </a:defRPr>
            </a:lvl6pPr>
            <a:lvl7pPr indent="-298450" lvl="6" marL="3200400" marR="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algn="l">
              <a:lnSpc>
                <a:spcPct val="100000"/>
              </a:lnSpc>
              <a:spcBef>
                <a:spcPts val="4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200" name="Shape 200"/>
        <p:cNvGrpSpPr/>
        <p:nvPr/>
      </p:nvGrpSpPr>
      <p:grpSpPr>
        <a:xfrm>
          <a:off x="0" y="0"/>
          <a:ext cx="0" cy="0"/>
          <a:chOff x="0" y="0"/>
          <a:chExt cx="0" cy="0"/>
        </a:xfrm>
      </p:grpSpPr>
      <p:sp>
        <p:nvSpPr>
          <p:cNvPr id="201" name="Google Shape;201;p40"/>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p40"/>
          <p:cNvSpPr/>
          <p:nvPr>
            <p:ph idx="2" type="pic"/>
          </p:nvPr>
        </p:nvSpPr>
        <p:spPr>
          <a:xfrm>
            <a:off x="412576" y="3200400"/>
            <a:ext cx="8729100" cy="1943100"/>
          </a:xfrm>
          <a:prstGeom prst="rect">
            <a:avLst/>
          </a:prstGeom>
          <a:solidFill>
            <a:srgbClr val="F2F2F2"/>
          </a:solidFill>
          <a:ln>
            <a:noFill/>
          </a:ln>
        </p:spPr>
      </p:sp>
      <p:sp>
        <p:nvSpPr>
          <p:cNvPr id="203" name="Google Shape;203;p40"/>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40"/>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5" name="Google Shape;205;p40"/>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rm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06" name="Google Shape;206;p40"/>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207" name="Google Shape;207;p40"/>
          <p:cNvPicPr preferRelativeResize="0"/>
          <p:nvPr/>
        </p:nvPicPr>
        <p:blipFill rotWithShape="1">
          <a:blip r:embed="rId2">
            <a:alphaModFix/>
          </a:blip>
          <a:srcRect b="0" l="0" r="0" t="0"/>
          <a:stretch/>
        </p:blipFill>
        <p:spPr>
          <a:xfrm>
            <a:off x="663341" y="573027"/>
            <a:ext cx="1109050" cy="1109050"/>
          </a:xfrm>
          <a:prstGeom prst="rect">
            <a:avLst/>
          </a:prstGeom>
          <a:noFill/>
          <a:ln>
            <a:noFill/>
          </a:ln>
        </p:spPr>
      </p:pic>
      <p:pic>
        <p:nvPicPr>
          <p:cNvPr id="208" name="Google Shape;208;p40"/>
          <p:cNvPicPr preferRelativeResize="0"/>
          <p:nvPr/>
        </p:nvPicPr>
        <p:blipFill rotWithShape="1">
          <a:blip r:embed="rId3">
            <a:alphaModFix/>
          </a:blip>
          <a:srcRect b="0" l="0" r="0" t="0"/>
          <a:stretch/>
        </p:blipFill>
        <p:spPr>
          <a:xfrm>
            <a:off x="-18846" y="0"/>
            <a:ext cx="356299" cy="5143500"/>
          </a:xfrm>
          <a:prstGeom prst="rect">
            <a:avLst/>
          </a:prstGeom>
          <a:noFill/>
          <a:ln>
            <a:noFill/>
          </a:ln>
        </p:spPr>
      </p:pic>
      <p:sp>
        <p:nvSpPr>
          <p:cNvPr id="209" name="Google Shape;209;p40"/>
          <p:cNvSpPr txBox="1"/>
          <p:nvPr/>
        </p:nvSpPr>
        <p:spPr>
          <a:xfrm>
            <a:off x="596825" y="1731613"/>
            <a:ext cx="4256700" cy="496500"/>
          </a:xfrm>
          <a:prstGeom prst="rect">
            <a:avLst/>
          </a:prstGeom>
          <a:noFill/>
          <a:ln>
            <a:noFill/>
          </a:ln>
        </p:spPr>
        <p:txBody>
          <a:bodyPr anchorCtr="0" anchor="t" bIns="91425" lIns="91425" spcFirstLastPara="1" rIns="91425" wrap="square" tIns="91425">
            <a:noAutofit/>
          </a:bodyPr>
          <a:lstStyle/>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NATIONAL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WEATHER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SERVICE</a:t>
            </a:r>
            <a:endParaRPr b="1" i="0" sz="1800" u="none" cap="none" strike="noStrike">
              <a:solidFill>
                <a:srgbClr val="FFFFFF"/>
              </a:solidFill>
              <a:latin typeface="Arial"/>
              <a:ea typeface="Arial"/>
              <a:cs typeface="Arial"/>
              <a:sym typeface="Arial"/>
            </a:endParaRPr>
          </a:p>
        </p:txBody>
      </p:sp>
      <p:sp>
        <p:nvSpPr>
          <p:cNvPr id="210" name="Google Shape;210;p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211" name="Shape 211"/>
        <p:cNvGrpSpPr/>
        <p:nvPr/>
      </p:nvGrpSpPr>
      <p:grpSpPr>
        <a:xfrm>
          <a:off x="0" y="0"/>
          <a:ext cx="0" cy="0"/>
          <a:chOff x="0" y="0"/>
          <a:chExt cx="0" cy="0"/>
        </a:xfrm>
      </p:grpSpPr>
      <p:sp>
        <p:nvSpPr>
          <p:cNvPr id="212" name="Google Shape;212;p4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13" name="Google Shape;213;p41"/>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4" name="Google Shape;214;p41"/>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5" name="Google Shape;215;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6" name="Shape 216"/>
        <p:cNvGrpSpPr/>
        <p:nvPr/>
      </p:nvGrpSpPr>
      <p:grpSpPr>
        <a:xfrm>
          <a:off x="0" y="0"/>
          <a:ext cx="0" cy="0"/>
          <a:chOff x="0" y="0"/>
          <a:chExt cx="0" cy="0"/>
        </a:xfrm>
      </p:grpSpPr>
      <p:sp>
        <p:nvSpPr>
          <p:cNvPr id="217" name="Google Shape;217;p42"/>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42"/>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9" name="Google Shape;219;p4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22" name="Shape 22"/>
        <p:cNvGrpSpPr/>
        <p:nvPr/>
      </p:nvGrpSpPr>
      <p:grpSpPr>
        <a:xfrm>
          <a:off x="0" y="0"/>
          <a:ext cx="0" cy="0"/>
          <a:chOff x="0" y="0"/>
          <a:chExt cx="0" cy="0"/>
        </a:xfrm>
      </p:grpSpPr>
      <p:sp>
        <p:nvSpPr>
          <p:cNvPr id="23" name="Google Shape;23;p5"/>
          <p:cNvSpPr/>
          <p:nvPr>
            <p:ph idx="2" type="pic"/>
          </p:nvPr>
        </p:nvSpPr>
        <p:spPr>
          <a:xfrm>
            <a:off x="762000" y="9144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5"/>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 name="Google Shape;25;p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0" name="Shape 220"/>
        <p:cNvGrpSpPr/>
        <p:nvPr/>
      </p:nvGrpSpPr>
      <p:grpSpPr>
        <a:xfrm>
          <a:off x="0" y="0"/>
          <a:ext cx="0" cy="0"/>
          <a:chOff x="0" y="0"/>
          <a:chExt cx="0" cy="0"/>
        </a:xfrm>
      </p:grpSpPr>
      <p:sp>
        <p:nvSpPr>
          <p:cNvPr id="221" name="Google Shape;221;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 name="Google Shape;22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23" name="Shape 223"/>
        <p:cNvGrpSpPr/>
        <p:nvPr/>
      </p:nvGrpSpPr>
      <p:grpSpPr>
        <a:xfrm>
          <a:off x="0" y="0"/>
          <a:ext cx="0" cy="0"/>
          <a:chOff x="0" y="0"/>
          <a:chExt cx="0" cy="0"/>
        </a:xfrm>
      </p:grpSpPr>
      <p:sp>
        <p:nvSpPr>
          <p:cNvPr id="224" name="Google Shape;224;p44"/>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 name="Google Shape;225;p44"/>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26" name="Google Shape;226;p44"/>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7" name="Google Shape;227;p44">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228" name="Google Shape;228;p44"/>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44"/>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230" name="Google Shape;230;p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1" name="Shape 231"/>
        <p:cNvGrpSpPr/>
        <p:nvPr/>
      </p:nvGrpSpPr>
      <p:grpSpPr>
        <a:xfrm>
          <a:off x="0" y="0"/>
          <a:ext cx="0" cy="0"/>
          <a:chOff x="0" y="0"/>
          <a:chExt cx="0" cy="0"/>
        </a:xfrm>
      </p:grpSpPr>
      <p:sp>
        <p:nvSpPr>
          <p:cNvPr id="232" name="Google Shape;232;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33" name="Google Shape;233;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4" name="Google Shape;23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5" name="Shape 235"/>
        <p:cNvGrpSpPr/>
        <p:nvPr/>
      </p:nvGrpSpPr>
      <p:grpSpPr>
        <a:xfrm>
          <a:off x="0" y="0"/>
          <a:ext cx="0" cy="0"/>
          <a:chOff x="0" y="0"/>
          <a:chExt cx="0" cy="0"/>
        </a:xfrm>
      </p:grpSpPr>
      <p:sp>
        <p:nvSpPr>
          <p:cNvPr id="236" name="Google Shape;236;p4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7" name="Google Shape;23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8" name="Shape 238"/>
        <p:cNvGrpSpPr/>
        <p:nvPr/>
      </p:nvGrpSpPr>
      <p:grpSpPr>
        <a:xfrm>
          <a:off x="0" y="0"/>
          <a:ext cx="0" cy="0"/>
          <a:chOff x="0" y="0"/>
          <a:chExt cx="0" cy="0"/>
        </a:xfrm>
      </p:grpSpPr>
      <p:sp>
        <p:nvSpPr>
          <p:cNvPr id="239" name="Google Shape;239;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0" name="Google Shape;240;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1" name="Google Shape;241;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2" name="Shape 242"/>
        <p:cNvGrpSpPr/>
        <p:nvPr/>
      </p:nvGrpSpPr>
      <p:grpSpPr>
        <a:xfrm>
          <a:off x="0" y="0"/>
          <a:ext cx="0" cy="0"/>
          <a:chOff x="0" y="0"/>
          <a:chExt cx="0" cy="0"/>
        </a:xfrm>
      </p:grpSpPr>
      <p:sp>
        <p:nvSpPr>
          <p:cNvPr id="243" name="Google Shape;243;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4" name="Google Shape;244;p4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5" name="Google Shape;245;p4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6" name="Google Shape;24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7" name="Shape 247"/>
        <p:cNvGrpSpPr/>
        <p:nvPr/>
      </p:nvGrpSpPr>
      <p:grpSpPr>
        <a:xfrm>
          <a:off x="0" y="0"/>
          <a:ext cx="0" cy="0"/>
          <a:chOff x="0" y="0"/>
          <a:chExt cx="0" cy="0"/>
        </a:xfrm>
      </p:grpSpPr>
      <p:sp>
        <p:nvSpPr>
          <p:cNvPr id="248" name="Google Shape;248;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49" name="Google Shape;249;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0" name="Google Shape;25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1" name="Shape 251"/>
        <p:cNvGrpSpPr/>
        <p:nvPr/>
      </p:nvGrpSpPr>
      <p:grpSpPr>
        <a:xfrm>
          <a:off x="0" y="0"/>
          <a:ext cx="0" cy="0"/>
          <a:chOff x="0" y="0"/>
          <a:chExt cx="0" cy="0"/>
        </a:xfrm>
      </p:grpSpPr>
      <p:sp>
        <p:nvSpPr>
          <p:cNvPr id="252" name="Google Shape;252;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3" name="Google Shape;25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sp>
        <p:nvSpPr>
          <p:cNvPr id="255" name="Google Shape;255;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5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57" name="Google Shape;257;p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58" name="Google Shape;258;p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9" name="Google Shape;25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0" name="Shape 260"/>
        <p:cNvGrpSpPr/>
        <p:nvPr/>
      </p:nvGrpSpPr>
      <p:grpSpPr>
        <a:xfrm>
          <a:off x="0" y="0"/>
          <a:ext cx="0" cy="0"/>
          <a:chOff x="0" y="0"/>
          <a:chExt cx="0" cy="0"/>
        </a:xfrm>
      </p:grpSpPr>
      <p:sp>
        <p:nvSpPr>
          <p:cNvPr id="261" name="Google Shape;261;p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62" name="Google Shape;26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26" name="Shape 26"/>
        <p:cNvGrpSpPr/>
        <p:nvPr/>
      </p:nvGrpSpPr>
      <p:grpSpPr>
        <a:xfrm>
          <a:off x="0" y="0"/>
          <a:ext cx="0" cy="0"/>
          <a:chOff x="0" y="0"/>
          <a:chExt cx="0" cy="0"/>
        </a:xfrm>
      </p:grpSpPr>
      <p:sp>
        <p:nvSpPr>
          <p:cNvPr id="27" name="Google Shape;27;p6"/>
          <p:cNvSpPr/>
          <p:nvPr>
            <p:ph idx="2" type="pic"/>
          </p:nvPr>
        </p:nvSpPr>
        <p:spPr>
          <a:xfrm>
            <a:off x="762000" y="33147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6"/>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 name="Google Shape;29;p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3" name="Shape 263"/>
        <p:cNvGrpSpPr/>
        <p:nvPr/>
      </p:nvGrpSpPr>
      <p:grpSpPr>
        <a:xfrm>
          <a:off x="0" y="0"/>
          <a:ext cx="0" cy="0"/>
          <a:chOff x="0" y="0"/>
          <a:chExt cx="0" cy="0"/>
        </a:xfrm>
      </p:grpSpPr>
      <p:sp>
        <p:nvSpPr>
          <p:cNvPr id="264" name="Google Shape;264;p5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5" name="Google Shape;265;p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66" name="Google Shape;26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7" name="Shape 267"/>
        <p:cNvGrpSpPr/>
        <p:nvPr/>
      </p:nvGrpSpPr>
      <p:grpSpPr>
        <a:xfrm>
          <a:off x="0" y="0"/>
          <a:ext cx="0" cy="0"/>
          <a:chOff x="0" y="0"/>
          <a:chExt cx="0" cy="0"/>
        </a:xfrm>
      </p:grpSpPr>
      <p:sp>
        <p:nvSpPr>
          <p:cNvPr id="268" name="Google Shape;268;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sp>
        <p:nvSpPr>
          <p:cNvPr id="270" name="Google Shape;270;p5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55"/>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2" name="Google Shape;272;p5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3" name="Google Shape;273;p5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4" name="Google Shape;274;p5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1" name="Shape 281"/>
        <p:cNvGrpSpPr/>
        <p:nvPr/>
      </p:nvGrpSpPr>
      <p:grpSpPr>
        <a:xfrm>
          <a:off x="0" y="0"/>
          <a:ext cx="0" cy="0"/>
          <a:chOff x="0" y="0"/>
          <a:chExt cx="0" cy="0"/>
        </a:xfrm>
      </p:grpSpPr>
      <p:sp>
        <p:nvSpPr>
          <p:cNvPr id="282" name="Google Shape;282;p5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3" name="Google Shape;283;p5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84" name="Google Shape;284;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5" name="Google Shape;285;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6" name="Google Shape;286;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7" name="Shape 287"/>
        <p:cNvGrpSpPr/>
        <p:nvPr/>
      </p:nvGrpSpPr>
      <p:grpSpPr>
        <a:xfrm>
          <a:off x="0" y="0"/>
          <a:ext cx="0" cy="0"/>
          <a:chOff x="0" y="0"/>
          <a:chExt cx="0" cy="0"/>
        </a:xfrm>
      </p:grpSpPr>
      <p:sp>
        <p:nvSpPr>
          <p:cNvPr id="288" name="Google Shape;288;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9" name="Google Shape;289;p5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0" name="Google Shape;290;p5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1" name="Google Shape;291;p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3" name="Shape 293"/>
        <p:cNvGrpSpPr/>
        <p:nvPr/>
      </p:nvGrpSpPr>
      <p:grpSpPr>
        <a:xfrm>
          <a:off x="0" y="0"/>
          <a:ext cx="0" cy="0"/>
          <a:chOff x="0" y="0"/>
          <a:chExt cx="0" cy="0"/>
        </a:xfrm>
      </p:grpSpPr>
      <p:sp>
        <p:nvSpPr>
          <p:cNvPr id="294" name="Google Shape;294;p59"/>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5" name="Google Shape;295;p5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96" name="Google Shape;296;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8" name="Google Shape;298;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9" name="Shape 299"/>
        <p:cNvGrpSpPr/>
        <p:nvPr/>
      </p:nvGrpSpPr>
      <p:grpSpPr>
        <a:xfrm>
          <a:off x="0" y="0"/>
          <a:ext cx="0" cy="0"/>
          <a:chOff x="0" y="0"/>
          <a:chExt cx="0" cy="0"/>
        </a:xfrm>
      </p:grpSpPr>
      <p:sp>
        <p:nvSpPr>
          <p:cNvPr id="300" name="Google Shape;300;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1" name="Google Shape;301;p6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6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3" name="Google Shape;303;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6" name="Shape 306"/>
        <p:cNvGrpSpPr/>
        <p:nvPr/>
      </p:nvGrpSpPr>
      <p:grpSpPr>
        <a:xfrm>
          <a:off x="0" y="0"/>
          <a:ext cx="0" cy="0"/>
          <a:chOff x="0" y="0"/>
          <a:chExt cx="0" cy="0"/>
        </a:xfrm>
      </p:grpSpPr>
      <p:sp>
        <p:nvSpPr>
          <p:cNvPr id="307" name="Google Shape;307;p6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6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09" name="Google Shape;309;p6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6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1" name="Google Shape;311;p6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5" name="Shape 315"/>
        <p:cNvGrpSpPr/>
        <p:nvPr/>
      </p:nvGrpSpPr>
      <p:grpSpPr>
        <a:xfrm>
          <a:off x="0" y="0"/>
          <a:ext cx="0" cy="0"/>
          <a:chOff x="0" y="0"/>
          <a:chExt cx="0" cy="0"/>
        </a:xfrm>
      </p:grpSpPr>
      <p:sp>
        <p:nvSpPr>
          <p:cNvPr id="316" name="Google Shape;316;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7" name="Google Shape;317;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0" name="Shape 320"/>
        <p:cNvGrpSpPr/>
        <p:nvPr/>
      </p:nvGrpSpPr>
      <p:grpSpPr>
        <a:xfrm>
          <a:off x="0" y="0"/>
          <a:ext cx="0" cy="0"/>
          <a:chOff x="0" y="0"/>
          <a:chExt cx="0" cy="0"/>
        </a:xfrm>
      </p:grpSpPr>
      <p:sp>
        <p:nvSpPr>
          <p:cNvPr id="321" name="Google Shape;321;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2" name="Google Shape;322;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0" name="Shape 30"/>
        <p:cNvGrpSpPr/>
        <p:nvPr/>
      </p:nvGrpSpPr>
      <p:grpSpPr>
        <a:xfrm>
          <a:off x="0" y="0"/>
          <a:ext cx="0" cy="0"/>
          <a:chOff x="0" y="0"/>
          <a:chExt cx="0" cy="0"/>
        </a:xfrm>
      </p:grpSpPr>
      <p:sp>
        <p:nvSpPr>
          <p:cNvPr id="31" name="Google Shape;31;p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2" name="Google Shape;32;p7"/>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 name="Google Shape;33;p7"/>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4" name="Shape 324"/>
        <p:cNvGrpSpPr/>
        <p:nvPr/>
      </p:nvGrpSpPr>
      <p:grpSpPr>
        <a:xfrm>
          <a:off x="0" y="0"/>
          <a:ext cx="0" cy="0"/>
          <a:chOff x="0" y="0"/>
          <a:chExt cx="0" cy="0"/>
        </a:xfrm>
      </p:grpSpPr>
      <p:sp>
        <p:nvSpPr>
          <p:cNvPr id="325" name="Google Shape;325;p6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6" name="Google Shape;326;p6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27" name="Google Shape;327;p6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28" name="Google Shape;328;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9" name="Google Shape;329;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0" name="Google Shape;330;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1" name="Shape 331"/>
        <p:cNvGrpSpPr/>
        <p:nvPr/>
      </p:nvGrpSpPr>
      <p:grpSpPr>
        <a:xfrm>
          <a:off x="0" y="0"/>
          <a:ext cx="0" cy="0"/>
          <a:chOff x="0" y="0"/>
          <a:chExt cx="0" cy="0"/>
        </a:xfrm>
      </p:grpSpPr>
      <p:sp>
        <p:nvSpPr>
          <p:cNvPr id="332" name="Google Shape;332;p6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3" name="Google Shape;333;p65"/>
          <p:cNvSpPr/>
          <p:nvPr>
            <p:ph idx="2" type="pic"/>
          </p:nvPr>
        </p:nvSpPr>
        <p:spPr>
          <a:xfrm>
            <a:off x="3887391" y="740569"/>
            <a:ext cx="4629300" cy="3655200"/>
          </a:xfrm>
          <a:prstGeom prst="rect">
            <a:avLst/>
          </a:prstGeom>
          <a:noFill/>
          <a:ln>
            <a:noFill/>
          </a:ln>
        </p:spPr>
      </p:sp>
      <p:sp>
        <p:nvSpPr>
          <p:cNvPr id="334" name="Google Shape;334;p6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35" name="Google Shape;335;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 name="Google Shape;336;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7" name="Google Shape;337;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8" name="Shape 338"/>
        <p:cNvGrpSpPr/>
        <p:nvPr/>
      </p:nvGrpSpPr>
      <p:grpSpPr>
        <a:xfrm>
          <a:off x="0" y="0"/>
          <a:ext cx="0" cy="0"/>
          <a:chOff x="0" y="0"/>
          <a:chExt cx="0" cy="0"/>
        </a:xfrm>
      </p:grpSpPr>
      <p:sp>
        <p:nvSpPr>
          <p:cNvPr id="339" name="Google Shape;339;p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0" name="Google Shape;340;p6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1" name="Google Shape;341;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2" name="Google Shape;342;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3" name="Google Shape;343;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4" name="Shape 344"/>
        <p:cNvGrpSpPr/>
        <p:nvPr/>
      </p:nvGrpSpPr>
      <p:grpSpPr>
        <a:xfrm>
          <a:off x="0" y="0"/>
          <a:ext cx="0" cy="0"/>
          <a:chOff x="0" y="0"/>
          <a:chExt cx="0" cy="0"/>
        </a:xfrm>
      </p:grpSpPr>
      <p:sp>
        <p:nvSpPr>
          <p:cNvPr id="345" name="Google Shape;345;p6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6" name="Google Shape;346;p6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7" name="Google Shape;347;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8" name="Google Shape;348;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9" name="Google Shape;349;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350" name="Shape 350"/>
        <p:cNvGrpSpPr/>
        <p:nvPr/>
      </p:nvGrpSpPr>
      <p:grpSpPr>
        <a:xfrm>
          <a:off x="0" y="0"/>
          <a:ext cx="0" cy="0"/>
          <a:chOff x="0" y="0"/>
          <a:chExt cx="0" cy="0"/>
        </a:xfrm>
      </p:grpSpPr>
      <p:sp>
        <p:nvSpPr>
          <p:cNvPr id="351" name="Google Shape;351;p68"/>
          <p:cNvSpPr txBox="1"/>
          <p:nvPr>
            <p:ph idx="1" type="body"/>
          </p:nvPr>
        </p:nvSpPr>
        <p:spPr>
          <a:xfrm>
            <a:off x="311700" y="847675"/>
            <a:ext cx="8520600" cy="395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52" name="Google Shape;352;p68"/>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3" name="Google Shape;353;p68"/>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2" name="Shape 362"/>
        <p:cNvGrpSpPr/>
        <p:nvPr/>
      </p:nvGrpSpPr>
      <p:grpSpPr>
        <a:xfrm>
          <a:off x="0" y="0"/>
          <a:ext cx="0" cy="0"/>
          <a:chOff x="0" y="0"/>
          <a:chExt cx="0" cy="0"/>
        </a:xfrm>
      </p:grpSpPr>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363" name="Shape 363"/>
        <p:cNvGrpSpPr/>
        <p:nvPr/>
      </p:nvGrpSpPr>
      <p:grpSpPr>
        <a:xfrm>
          <a:off x="0" y="0"/>
          <a:ext cx="0" cy="0"/>
          <a:chOff x="0" y="0"/>
          <a:chExt cx="0" cy="0"/>
        </a:xfrm>
      </p:grpSpPr>
      <p:sp>
        <p:nvSpPr>
          <p:cNvPr id="364" name="Google Shape;364;p7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5" name="Google Shape;365;p71"/>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6" name="Google Shape;366;p71"/>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367" name="Shape 367"/>
        <p:cNvGrpSpPr/>
        <p:nvPr/>
      </p:nvGrpSpPr>
      <p:grpSpPr>
        <a:xfrm>
          <a:off x="0" y="0"/>
          <a:ext cx="0" cy="0"/>
          <a:chOff x="0" y="0"/>
          <a:chExt cx="0" cy="0"/>
        </a:xfrm>
      </p:grpSpPr>
      <p:sp>
        <p:nvSpPr>
          <p:cNvPr id="368" name="Google Shape;368;p72"/>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9" name="Google Shape;369;p72"/>
          <p:cNvSpPr/>
          <p:nvPr>
            <p:ph idx="2" type="pic"/>
          </p:nvPr>
        </p:nvSpPr>
        <p:spPr>
          <a:xfrm>
            <a:off x="762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0" name="Google Shape;370;p72"/>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371" name="Shape 371"/>
        <p:cNvGrpSpPr/>
        <p:nvPr/>
      </p:nvGrpSpPr>
      <p:grpSpPr>
        <a:xfrm>
          <a:off x="0" y="0"/>
          <a:ext cx="0" cy="0"/>
          <a:chOff x="0" y="0"/>
          <a:chExt cx="0" cy="0"/>
        </a:xfrm>
      </p:grpSpPr>
      <p:sp>
        <p:nvSpPr>
          <p:cNvPr id="372" name="Google Shape;372;p73"/>
          <p:cNvSpPr/>
          <p:nvPr>
            <p:ph idx="2" type="pic"/>
          </p:nvPr>
        </p:nvSpPr>
        <p:spPr>
          <a:xfrm>
            <a:off x="762000" y="9144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3" name="Google Shape;373;p73"/>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4" name="Google Shape;374;p73"/>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375" name="Shape 375"/>
        <p:cNvGrpSpPr/>
        <p:nvPr/>
      </p:nvGrpSpPr>
      <p:grpSpPr>
        <a:xfrm>
          <a:off x="0" y="0"/>
          <a:ext cx="0" cy="0"/>
          <a:chOff x="0" y="0"/>
          <a:chExt cx="0" cy="0"/>
        </a:xfrm>
      </p:grpSpPr>
      <p:sp>
        <p:nvSpPr>
          <p:cNvPr id="376" name="Google Shape;376;p74"/>
          <p:cNvSpPr/>
          <p:nvPr>
            <p:ph idx="2" type="pic"/>
          </p:nvPr>
        </p:nvSpPr>
        <p:spPr>
          <a:xfrm>
            <a:off x="762000" y="33147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7" name="Google Shape;377;p74"/>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8" name="Google Shape;378;p7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4" name="Shape 34"/>
        <p:cNvGrpSpPr/>
        <p:nvPr/>
      </p:nvGrpSpPr>
      <p:grpSpPr>
        <a:xfrm>
          <a:off x="0" y="0"/>
          <a:ext cx="0" cy="0"/>
          <a:chOff x="0" y="0"/>
          <a:chExt cx="0" cy="0"/>
        </a:xfrm>
      </p:grpSpPr>
      <p:sp>
        <p:nvSpPr>
          <p:cNvPr id="35" name="Google Shape;35;p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 name="Google Shape;36;p8"/>
          <p:cNvSpPr/>
          <p:nvPr>
            <p:ph idx="2" type="pic"/>
          </p:nvPr>
        </p:nvSpPr>
        <p:spPr>
          <a:xfrm>
            <a:off x="762001"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 name="Google Shape;37;p8"/>
          <p:cNvSpPr/>
          <p:nvPr>
            <p:ph idx="3" type="pic"/>
          </p:nvPr>
        </p:nvSpPr>
        <p:spPr>
          <a:xfrm>
            <a:off x="4953000"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 name="Google Shape;38;p8"/>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 name="Google Shape;39;p8"/>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79" name="Shape 379"/>
        <p:cNvGrpSpPr/>
        <p:nvPr/>
      </p:nvGrpSpPr>
      <p:grpSpPr>
        <a:xfrm>
          <a:off x="0" y="0"/>
          <a:ext cx="0" cy="0"/>
          <a:chOff x="0" y="0"/>
          <a:chExt cx="0" cy="0"/>
        </a:xfrm>
      </p:grpSpPr>
      <p:sp>
        <p:nvSpPr>
          <p:cNvPr id="380" name="Google Shape;380;p7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1" name="Google Shape;381;p75"/>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2" name="Google Shape;382;p75"/>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83" name="Shape 383"/>
        <p:cNvGrpSpPr/>
        <p:nvPr/>
      </p:nvGrpSpPr>
      <p:grpSpPr>
        <a:xfrm>
          <a:off x="0" y="0"/>
          <a:ext cx="0" cy="0"/>
          <a:chOff x="0" y="0"/>
          <a:chExt cx="0" cy="0"/>
        </a:xfrm>
      </p:grpSpPr>
      <p:sp>
        <p:nvSpPr>
          <p:cNvPr id="384" name="Google Shape;384;p7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5" name="Google Shape;385;p76"/>
          <p:cNvSpPr/>
          <p:nvPr>
            <p:ph idx="2" type="pic"/>
          </p:nvPr>
        </p:nvSpPr>
        <p:spPr>
          <a:xfrm>
            <a:off x="762001"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6" name="Google Shape;386;p76"/>
          <p:cNvSpPr/>
          <p:nvPr>
            <p:ph idx="3" type="pic"/>
          </p:nvPr>
        </p:nvSpPr>
        <p:spPr>
          <a:xfrm>
            <a:off x="4953000"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7" name="Google Shape;387;p76"/>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8" name="Google Shape;388;p76"/>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89" name="Shape 389"/>
        <p:cNvGrpSpPr/>
        <p:nvPr/>
      </p:nvGrpSpPr>
      <p:grpSpPr>
        <a:xfrm>
          <a:off x="0" y="0"/>
          <a:ext cx="0" cy="0"/>
          <a:chOff x="0" y="0"/>
          <a:chExt cx="0" cy="0"/>
        </a:xfrm>
      </p:grpSpPr>
      <p:sp>
        <p:nvSpPr>
          <p:cNvPr id="390" name="Google Shape;390;p7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1" name="Google Shape;391;p77"/>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2" name="Google Shape;392;p77"/>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3" name="Google Shape;393;p77"/>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394" name="Shape 394"/>
        <p:cNvGrpSpPr/>
        <p:nvPr/>
      </p:nvGrpSpPr>
      <p:grpSpPr>
        <a:xfrm>
          <a:off x="0" y="0"/>
          <a:ext cx="0" cy="0"/>
          <a:chOff x="0" y="0"/>
          <a:chExt cx="0" cy="0"/>
        </a:xfrm>
      </p:grpSpPr>
      <p:sp>
        <p:nvSpPr>
          <p:cNvPr id="395" name="Google Shape;395;p7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6" name="Google Shape;396;p78"/>
          <p:cNvSpPr/>
          <p:nvPr>
            <p:ph idx="2" type="pic"/>
          </p:nvPr>
        </p:nvSpPr>
        <p:spPr>
          <a:xfrm>
            <a:off x="762000"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7" name="Google Shape;397;p78"/>
          <p:cNvSpPr/>
          <p:nvPr>
            <p:ph idx="3" type="pic"/>
          </p:nvPr>
        </p:nvSpPr>
        <p:spPr>
          <a:xfrm>
            <a:off x="35081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8" name="Google Shape;398;p78"/>
          <p:cNvSpPr/>
          <p:nvPr>
            <p:ph idx="4" type="pic"/>
          </p:nvPr>
        </p:nvSpPr>
        <p:spPr>
          <a:xfrm>
            <a:off x="62513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9" name="Google Shape;399;p78"/>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0" name="Google Shape;400;p78"/>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1" name="Google Shape;401;p78"/>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02" name="Shape 402"/>
        <p:cNvGrpSpPr/>
        <p:nvPr/>
      </p:nvGrpSpPr>
      <p:grpSpPr>
        <a:xfrm>
          <a:off x="0" y="0"/>
          <a:ext cx="0" cy="0"/>
          <a:chOff x="0" y="0"/>
          <a:chExt cx="0" cy="0"/>
        </a:xfrm>
      </p:grpSpPr>
      <p:sp>
        <p:nvSpPr>
          <p:cNvPr id="403" name="Google Shape;403;p7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04" name="Google Shape;404;p79"/>
          <p:cNvSpPr/>
          <p:nvPr>
            <p:ph idx="2" type="pic"/>
          </p:nvPr>
        </p:nvSpPr>
        <p:spPr>
          <a:xfrm>
            <a:off x="762000" y="914400"/>
            <a:ext cx="7924800" cy="37149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405" name="Shape 405"/>
        <p:cNvGrpSpPr/>
        <p:nvPr/>
      </p:nvGrpSpPr>
      <p:grpSpPr>
        <a:xfrm>
          <a:off x="0" y="0"/>
          <a:ext cx="0" cy="0"/>
          <a:chOff x="0" y="0"/>
          <a:chExt cx="0" cy="0"/>
        </a:xfrm>
      </p:grpSpPr>
      <p:sp>
        <p:nvSpPr>
          <p:cNvPr id="406" name="Google Shape;406;p80"/>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7" name="Google Shape;407;p80"/>
          <p:cNvSpPr/>
          <p:nvPr>
            <p:ph idx="2" type="pic"/>
          </p:nvPr>
        </p:nvSpPr>
        <p:spPr>
          <a:xfrm>
            <a:off x="412576" y="3200400"/>
            <a:ext cx="8729100" cy="19431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lvl="2"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lvl="3"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lvl="4"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lvl="5"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8" name="Google Shape;408;p80"/>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9" name="Google Shape;409;p80"/>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0" name="Google Shape;410;p80"/>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411" name="Google Shape;411;p80"/>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412" name="Google Shape;412;p80"/>
          <p:cNvPicPr preferRelativeResize="0"/>
          <p:nvPr/>
        </p:nvPicPr>
        <p:blipFill>
          <a:blip r:embed="rId2">
            <a:alphaModFix/>
          </a:blip>
          <a:stretch>
            <a:fillRect/>
          </a:stretch>
        </p:blipFill>
        <p:spPr>
          <a:xfrm>
            <a:off x="663341" y="573025"/>
            <a:ext cx="1109050" cy="1109050"/>
          </a:xfrm>
          <a:prstGeom prst="rect">
            <a:avLst/>
          </a:prstGeom>
          <a:noFill/>
          <a:ln>
            <a:noFill/>
          </a:ln>
        </p:spPr>
      </p:pic>
      <p:pic>
        <p:nvPicPr>
          <p:cNvPr id="413" name="Google Shape;413;p80"/>
          <p:cNvPicPr preferRelativeResize="0"/>
          <p:nvPr/>
        </p:nvPicPr>
        <p:blipFill>
          <a:blip r:embed="rId3">
            <a:alphaModFix/>
          </a:blip>
          <a:stretch>
            <a:fillRect/>
          </a:stretch>
        </p:blipFill>
        <p:spPr>
          <a:xfrm>
            <a:off x="-18846" y="0"/>
            <a:ext cx="356299" cy="5143500"/>
          </a:xfrm>
          <a:prstGeom prst="rect">
            <a:avLst/>
          </a:prstGeom>
          <a:noFill/>
          <a:ln>
            <a:noFill/>
          </a:ln>
        </p:spPr>
      </p:pic>
      <p:sp>
        <p:nvSpPr>
          <p:cNvPr id="414" name="Google Shape;414;p80"/>
          <p:cNvSpPr txBox="1"/>
          <p:nvPr/>
        </p:nvSpPr>
        <p:spPr>
          <a:xfrm>
            <a:off x="520625" y="1731650"/>
            <a:ext cx="1377900" cy="11544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 sz="1800">
                <a:solidFill>
                  <a:srgbClr val="FFFFFF"/>
                </a:solidFill>
              </a:rPr>
              <a:t>NATIONAL </a:t>
            </a:r>
            <a:endParaRPr b="1" sz="1800">
              <a:solidFill>
                <a:srgbClr val="FFFFFF"/>
              </a:solidFill>
            </a:endParaRPr>
          </a:p>
          <a:p>
            <a:pPr indent="0" lvl="0" marL="0" rtl="0" algn="ctr">
              <a:lnSpc>
                <a:spcPct val="120000"/>
              </a:lnSpc>
              <a:spcBef>
                <a:spcPts val="0"/>
              </a:spcBef>
              <a:spcAft>
                <a:spcPts val="0"/>
              </a:spcAft>
              <a:buNone/>
            </a:pPr>
            <a:r>
              <a:rPr b="1" lang="en" sz="1800">
                <a:solidFill>
                  <a:srgbClr val="FFFFFF"/>
                </a:solidFill>
              </a:rPr>
              <a:t>WEATHER </a:t>
            </a:r>
            <a:endParaRPr b="1" sz="1800">
              <a:solidFill>
                <a:srgbClr val="FFFFFF"/>
              </a:solidFill>
            </a:endParaRPr>
          </a:p>
          <a:p>
            <a:pPr indent="0" lvl="0" marL="0" rtl="0" algn="ctr">
              <a:lnSpc>
                <a:spcPct val="120000"/>
              </a:lnSpc>
              <a:spcBef>
                <a:spcPts val="0"/>
              </a:spcBef>
              <a:spcAft>
                <a:spcPts val="0"/>
              </a:spcAft>
              <a:buNone/>
            </a:pPr>
            <a:r>
              <a:rPr b="1" lang="en" sz="1800">
                <a:solidFill>
                  <a:srgbClr val="FFFFFF"/>
                </a:solidFill>
              </a:rPr>
              <a:t>SERVICE</a:t>
            </a:r>
            <a:endParaRPr b="1" sz="1800">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415" name="Shape 415"/>
        <p:cNvGrpSpPr/>
        <p:nvPr/>
      </p:nvGrpSpPr>
      <p:grpSpPr>
        <a:xfrm>
          <a:off x="0" y="0"/>
          <a:ext cx="0" cy="0"/>
          <a:chOff x="0" y="0"/>
          <a:chExt cx="0" cy="0"/>
        </a:xfrm>
      </p:grpSpPr>
      <p:sp>
        <p:nvSpPr>
          <p:cNvPr id="416" name="Google Shape;416;p81"/>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81"/>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8" name="Google Shape;418;p81"/>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9" name="Google Shape;419;p81">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420" name="Google Shape;420;p81"/>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
        <p:nvSpPr>
          <p:cNvPr id="421" name="Google Shape;421;p81"/>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2" name="Shape 422"/>
        <p:cNvGrpSpPr/>
        <p:nvPr/>
      </p:nvGrpSpPr>
      <p:grpSpPr>
        <a:xfrm>
          <a:off x="0" y="0"/>
          <a:ext cx="0" cy="0"/>
          <a:chOff x="0" y="0"/>
          <a:chExt cx="0" cy="0"/>
        </a:xfrm>
      </p:grpSpPr>
      <p:sp>
        <p:nvSpPr>
          <p:cNvPr id="423" name="Google Shape;423;p82"/>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4" name="Google Shape;424;p82"/>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25" name="Google Shape;425;p82"/>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26" name="Google Shape;426;p8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7" name="Shape 427"/>
        <p:cNvGrpSpPr/>
        <p:nvPr/>
      </p:nvGrpSpPr>
      <p:grpSpPr>
        <a:xfrm>
          <a:off x="0" y="0"/>
          <a:ext cx="0" cy="0"/>
          <a:chOff x="0" y="0"/>
          <a:chExt cx="0" cy="0"/>
        </a:xfrm>
      </p:grpSpPr>
      <p:sp>
        <p:nvSpPr>
          <p:cNvPr id="428" name="Google Shape;428;p83"/>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9" name="Google Shape;429;p83"/>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430" name="Google Shape;430;p83"/>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1" name="Google Shape;431;p83"/>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algn="ctr">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2" name="Google Shape;432;p8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1pPr>
            <a:lvl2pPr indent="0" lvl="1"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2pPr>
            <a:lvl3pPr indent="0" lvl="2"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3pPr>
            <a:lvl4pPr indent="0" lvl="3"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4pPr>
            <a:lvl5pPr indent="0" lvl="4"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5pPr>
            <a:lvl6pPr indent="0" lvl="5"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6pPr>
            <a:lvl7pPr indent="0" lvl="6"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7pPr>
            <a:lvl8pPr indent="0" lvl="7"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8pPr>
            <a:lvl9pPr indent="0" lvl="8" marL="0" marR="0" algn="r">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3" name="Shape 433"/>
        <p:cNvGrpSpPr/>
        <p:nvPr/>
      </p:nvGrpSpPr>
      <p:grpSpPr>
        <a:xfrm>
          <a:off x="0" y="0"/>
          <a:ext cx="0" cy="0"/>
          <a:chOff x="0" y="0"/>
          <a:chExt cx="0" cy="0"/>
        </a:xfrm>
      </p:grpSpPr>
      <p:sp>
        <p:nvSpPr>
          <p:cNvPr id="434" name="Google Shape;434;p8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35" name="Google Shape;435;p84"/>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6" name="Google Shape;436;p84"/>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7" name="Google Shape;437;p8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38" name="Google Shape;438;p84"/>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39" name="Google Shape;439;p84"/>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0" name="Shape 40"/>
        <p:cNvGrpSpPr/>
        <p:nvPr/>
      </p:nvGrpSpPr>
      <p:grpSpPr>
        <a:xfrm>
          <a:off x="0" y="0"/>
          <a:ext cx="0" cy="0"/>
          <a:chOff x="0" y="0"/>
          <a:chExt cx="0" cy="0"/>
        </a:xfrm>
      </p:grpSpPr>
      <p:sp>
        <p:nvSpPr>
          <p:cNvPr id="41" name="Google Shape;41;p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 name="Google Shape;42;p9"/>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Google Shape;43;p9"/>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 name="Google Shape;44;p9"/>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40" name="Shape 440"/>
        <p:cNvGrpSpPr/>
        <p:nvPr/>
      </p:nvGrpSpPr>
      <p:grpSpPr>
        <a:xfrm>
          <a:off x="0" y="0"/>
          <a:ext cx="0" cy="0"/>
          <a:chOff x="0" y="0"/>
          <a:chExt cx="0" cy="0"/>
        </a:xfrm>
      </p:grpSpPr>
      <p:sp>
        <p:nvSpPr>
          <p:cNvPr id="441" name="Google Shape;441;p85"/>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2" name="Google Shape;442;p85"/>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443" name="Shape 443"/>
        <p:cNvGrpSpPr/>
        <p:nvPr/>
      </p:nvGrpSpPr>
      <p:grpSpPr>
        <a:xfrm>
          <a:off x="0" y="0"/>
          <a:ext cx="0" cy="0"/>
          <a:chOff x="0" y="0"/>
          <a:chExt cx="0" cy="0"/>
        </a:xfrm>
      </p:grpSpPr>
      <p:sp>
        <p:nvSpPr>
          <p:cNvPr id="444" name="Google Shape;444;p86"/>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algn="l">
              <a:lnSpc>
                <a:spcPct val="100000"/>
              </a:lnSpc>
              <a:spcBef>
                <a:spcPts val="0"/>
              </a:spcBef>
              <a:spcAft>
                <a:spcPts val="0"/>
              </a:spcAft>
              <a:buClr>
                <a:srgbClr val="0099D8"/>
              </a:buClr>
              <a:buSzPts val="1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600"/>
              <a:buNone/>
              <a:defRPr sz="1800"/>
            </a:lvl2pPr>
            <a:lvl3pPr lvl="2" algn="l">
              <a:lnSpc>
                <a:spcPct val="100000"/>
              </a:lnSpc>
              <a:spcBef>
                <a:spcPts val="0"/>
              </a:spcBef>
              <a:spcAft>
                <a:spcPts val="0"/>
              </a:spcAft>
              <a:buSzPts val="600"/>
              <a:buNone/>
              <a:defRPr sz="1800"/>
            </a:lvl3pPr>
            <a:lvl4pPr lvl="3" algn="l">
              <a:lnSpc>
                <a:spcPct val="100000"/>
              </a:lnSpc>
              <a:spcBef>
                <a:spcPts val="0"/>
              </a:spcBef>
              <a:spcAft>
                <a:spcPts val="0"/>
              </a:spcAft>
              <a:buSzPts val="600"/>
              <a:buNone/>
              <a:defRPr sz="1800"/>
            </a:lvl4pPr>
            <a:lvl5pPr lvl="4" algn="l">
              <a:lnSpc>
                <a:spcPct val="100000"/>
              </a:lnSpc>
              <a:spcBef>
                <a:spcPts val="0"/>
              </a:spcBef>
              <a:spcAft>
                <a:spcPts val="0"/>
              </a:spcAft>
              <a:buSzPts val="600"/>
              <a:buNone/>
              <a:defRPr sz="1800"/>
            </a:lvl5pPr>
            <a:lvl6pPr lvl="5" algn="l">
              <a:lnSpc>
                <a:spcPct val="100000"/>
              </a:lnSpc>
              <a:spcBef>
                <a:spcPts val="0"/>
              </a:spcBef>
              <a:spcAft>
                <a:spcPts val="0"/>
              </a:spcAft>
              <a:buSzPts val="600"/>
              <a:buNone/>
              <a:defRPr sz="1800"/>
            </a:lvl6pPr>
            <a:lvl7pPr lvl="6" algn="l">
              <a:lnSpc>
                <a:spcPct val="100000"/>
              </a:lnSpc>
              <a:spcBef>
                <a:spcPts val="0"/>
              </a:spcBef>
              <a:spcAft>
                <a:spcPts val="0"/>
              </a:spcAft>
              <a:buSzPts val="600"/>
              <a:buNone/>
              <a:defRPr sz="1800"/>
            </a:lvl7pPr>
            <a:lvl8pPr lvl="7" algn="l">
              <a:lnSpc>
                <a:spcPct val="100000"/>
              </a:lnSpc>
              <a:spcBef>
                <a:spcPts val="0"/>
              </a:spcBef>
              <a:spcAft>
                <a:spcPts val="0"/>
              </a:spcAft>
              <a:buSzPts val="600"/>
              <a:buNone/>
              <a:defRPr sz="1800"/>
            </a:lvl8pPr>
            <a:lvl9pPr lvl="8" algn="l">
              <a:lnSpc>
                <a:spcPct val="100000"/>
              </a:lnSpc>
              <a:spcBef>
                <a:spcPts val="0"/>
              </a:spcBef>
              <a:spcAft>
                <a:spcPts val="0"/>
              </a:spcAft>
              <a:buSzPts val="600"/>
              <a:buNone/>
              <a:defRPr sz="1800"/>
            </a:lvl9pPr>
          </a:lstStyle>
          <a:p/>
        </p:txBody>
      </p:sp>
      <p:sp>
        <p:nvSpPr>
          <p:cNvPr id="445" name="Google Shape;445;p86"/>
          <p:cNvSpPr txBox="1"/>
          <p:nvPr>
            <p:ph idx="1" type="body"/>
          </p:nvPr>
        </p:nvSpPr>
        <p:spPr>
          <a:xfrm>
            <a:off x="752888" y="914400"/>
            <a:ext cx="7933800" cy="3714900"/>
          </a:xfrm>
          <a:prstGeom prst="rect">
            <a:avLst/>
          </a:prstGeom>
          <a:noFill/>
          <a:ln>
            <a:noFill/>
          </a:ln>
        </p:spPr>
        <p:txBody>
          <a:bodyPr anchorCtr="0" anchor="t" bIns="51425" lIns="51425" spcFirstLastPara="1" rIns="51425" wrap="square" tIns="51425">
            <a:noAutofit/>
          </a:bodyPr>
          <a:lstStyle>
            <a:lvl1pPr indent="-304800" lvl="0" marL="457200" marR="0" algn="l">
              <a:lnSpc>
                <a:spcPct val="100000"/>
              </a:lnSpc>
              <a:spcBef>
                <a:spcPts val="600"/>
              </a:spcBef>
              <a:spcAft>
                <a:spcPts val="0"/>
              </a:spcAft>
              <a:buClr>
                <a:srgbClr val="07336F"/>
              </a:buClr>
              <a:buSzPts val="1200"/>
              <a:buFont typeface="Arial"/>
              <a:buChar char="•"/>
              <a:defRPr b="0" i="0" sz="2800" u="none" cap="none" strike="noStrike">
                <a:solidFill>
                  <a:srgbClr val="07336F"/>
                </a:solidFill>
                <a:latin typeface="Arial"/>
                <a:ea typeface="Arial"/>
                <a:cs typeface="Arial"/>
                <a:sym typeface="Arial"/>
              </a:defRPr>
            </a:lvl1pPr>
            <a:lvl2pPr indent="-298450" lvl="1" marL="914400" marR="0" algn="l">
              <a:lnSpc>
                <a:spcPct val="100000"/>
              </a:lnSpc>
              <a:spcBef>
                <a:spcPts val="500"/>
              </a:spcBef>
              <a:spcAft>
                <a:spcPts val="0"/>
              </a:spcAft>
              <a:buClr>
                <a:srgbClr val="07336F"/>
              </a:buClr>
              <a:buSzPts val="1100"/>
              <a:buFont typeface="Arial"/>
              <a:buChar char="•"/>
              <a:defRPr b="0" i="0" sz="2400" u="none" cap="none" strike="noStrike">
                <a:solidFill>
                  <a:srgbClr val="07336F"/>
                </a:solidFill>
                <a:latin typeface="Arial"/>
                <a:ea typeface="Arial"/>
                <a:cs typeface="Arial"/>
                <a:sym typeface="Arial"/>
              </a:defRPr>
            </a:lvl2pPr>
            <a:lvl3pPr indent="-279400" lvl="2" marL="1371600" marR="0" algn="l">
              <a:lnSpc>
                <a:spcPct val="100000"/>
              </a:lnSpc>
              <a:spcBef>
                <a:spcPts val="400"/>
              </a:spcBef>
              <a:spcAft>
                <a:spcPts val="0"/>
              </a:spcAft>
              <a:buClr>
                <a:srgbClr val="07336F"/>
              </a:buClr>
              <a:buSzPts val="800"/>
              <a:buFont typeface="Arial"/>
              <a:buChar char="•"/>
              <a:defRPr b="0" i="0" sz="2000" u="none" cap="none" strike="noStrike">
                <a:solidFill>
                  <a:srgbClr val="07336F"/>
                </a:solidFill>
                <a:latin typeface="Arial"/>
                <a:ea typeface="Arial"/>
                <a:cs typeface="Arial"/>
                <a:sym typeface="Arial"/>
              </a:defRPr>
            </a:lvl3pPr>
            <a:lvl4pPr indent="-279400" lvl="3" marL="1828800" marR="0" algn="l">
              <a:lnSpc>
                <a:spcPct val="100000"/>
              </a:lnSpc>
              <a:spcBef>
                <a:spcPts val="400"/>
              </a:spcBef>
              <a:spcAft>
                <a:spcPts val="0"/>
              </a:spcAft>
              <a:buClr>
                <a:srgbClr val="07336F"/>
              </a:buClr>
              <a:buSzPts val="800"/>
              <a:buFont typeface="Arial"/>
              <a:buChar char="•"/>
              <a:defRPr b="0" i="0" sz="1800" u="none" cap="none" strike="noStrike">
                <a:solidFill>
                  <a:srgbClr val="07336F"/>
                </a:solidFill>
                <a:latin typeface="Arial"/>
                <a:ea typeface="Arial"/>
                <a:cs typeface="Arial"/>
                <a:sym typeface="Arial"/>
              </a:defRPr>
            </a:lvl4pPr>
            <a:lvl5pPr indent="-273050" lvl="4" marL="2286000" marR="0" algn="l">
              <a:lnSpc>
                <a:spcPct val="100000"/>
              </a:lnSpc>
              <a:spcBef>
                <a:spcPts val="300"/>
              </a:spcBef>
              <a:spcAft>
                <a:spcPts val="0"/>
              </a:spcAft>
              <a:buClr>
                <a:srgbClr val="07336F"/>
              </a:buClr>
              <a:buSzPts val="700"/>
              <a:buFont typeface="Arial"/>
              <a:buChar char="•"/>
              <a:defRPr b="0" i="0" sz="1600" u="none" cap="none" strike="noStrike">
                <a:solidFill>
                  <a:srgbClr val="07336F"/>
                </a:solidFill>
                <a:latin typeface="Arial"/>
                <a:ea typeface="Arial"/>
                <a:cs typeface="Arial"/>
                <a:sym typeface="Arial"/>
              </a:defRPr>
            </a:lvl5pPr>
            <a:lvl6pPr indent="-273050" lvl="5" marL="2743200" marR="0" algn="l">
              <a:lnSpc>
                <a:spcPct val="100000"/>
              </a:lnSpc>
              <a:spcBef>
                <a:spcPts val="300"/>
              </a:spcBef>
              <a:spcAft>
                <a:spcPts val="0"/>
              </a:spcAft>
              <a:buClr>
                <a:srgbClr val="07336F"/>
              </a:buClr>
              <a:buSzPts val="700"/>
              <a:buFont typeface="Arial"/>
              <a:buChar char="•"/>
              <a:defRPr b="0" i="0" sz="1600" u="none" cap="none" strike="noStrike">
                <a:solidFill>
                  <a:srgbClr val="07336F"/>
                </a:solidFill>
                <a:latin typeface="Calibri"/>
                <a:ea typeface="Calibri"/>
                <a:cs typeface="Calibri"/>
                <a:sym typeface="Calibri"/>
              </a:defRPr>
            </a:lvl6pPr>
            <a:lvl7pPr indent="-279400" lvl="6" marL="3200400" marR="0" algn="l">
              <a:lnSpc>
                <a:spcPct val="100000"/>
              </a:lnSpc>
              <a:spcBef>
                <a:spcPts val="400"/>
              </a:spcBef>
              <a:spcAft>
                <a:spcPts val="0"/>
              </a:spcAft>
              <a:buClr>
                <a:schemeClr val="dk1"/>
              </a:buClr>
              <a:buSzPts val="800"/>
              <a:buFont typeface="Arial"/>
              <a:buChar char="•"/>
              <a:defRPr b="0" i="0" sz="2000" u="none" cap="none" strike="noStrike">
                <a:solidFill>
                  <a:schemeClr val="dk1"/>
                </a:solidFill>
                <a:latin typeface="Calibri"/>
                <a:ea typeface="Calibri"/>
                <a:cs typeface="Calibri"/>
                <a:sym typeface="Calibri"/>
              </a:defRPr>
            </a:lvl7pPr>
            <a:lvl8pPr indent="-279400" lvl="7" marL="3657600" marR="0" algn="l">
              <a:lnSpc>
                <a:spcPct val="100000"/>
              </a:lnSpc>
              <a:spcBef>
                <a:spcPts val="400"/>
              </a:spcBef>
              <a:spcAft>
                <a:spcPts val="0"/>
              </a:spcAft>
              <a:buClr>
                <a:schemeClr val="dk1"/>
              </a:buClr>
              <a:buSzPts val="800"/>
              <a:buFont typeface="Arial"/>
              <a:buChar char="•"/>
              <a:defRPr b="0" i="0" sz="2000" u="none" cap="none" strike="noStrike">
                <a:solidFill>
                  <a:schemeClr val="dk1"/>
                </a:solidFill>
                <a:latin typeface="Calibri"/>
                <a:ea typeface="Calibri"/>
                <a:cs typeface="Calibri"/>
                <a:sym typeface="Calibri"/>
              </a:defRPr>
            </a:lvl8pPr>
            <a:lvl9pPr indent="-279400" lvl="8" marL="4114800" marR="0" algn="l">
              <a:lnSpc>
                <a:spcPct val="100000"/>
              </a:lnSpc>
              <a:spcBef>
                <a:spcPts val="400"/>
              </a:spcBef>
              <a:spcAft>
                <a:spcPts val="0"/>
              </a:spcAft>
              <a:buClr>
                <a:schemeClr val="dk1"/>
              </a:buClr>
              <a:buSzPts val="8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446" name="Shape 446"/>
        <p:cNvGrpSpPr/>
        <p:nvPr/>
      </p:nvGrpSpPr>
      <p:grpSpPr>
        <a:xfrm>
          <a:off x="0" y="0"/>
          <a:ext cx="0" cy="0"/>
          <a:chOff x="0" y="0"/>
          <a:chExt cx="0" cy="0"/>
        </a:xfrm>
      </p:grpSpPr>
      <p:sp>
        <p:nvSpPr>
          <p:cNvPr id="447" name="Google Shape;447;p87"/>
          <p:cNvSpPr txBox="1"/>
          <p:nvPr>
            <p:ph idx="1" type="body"/>
          </p:nvPr>
        </p:nvSpPr>
        <p:spPr>
          <a:xfrm>
            <a:off x="311700" y="847675"/>
            <a:ext cx="8520600" cy="39564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48" name="Google Shape;448;p87"/>
          <p:cNvSpPr txBox="1"/>
          <p:nvPr>
            <p:ph idx="12" type="sldNum"/>
          </p:nvPr>
        </p:nvSpPr>
        <p:spPr>
          <a:xfrm>
            <a:off x="8438108" y="4769350"/>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9" name="Google Shape;449;p87"/>
          <p:cNvSpPr txBox="1"/>
          <p:nvPr>
            <p:ph type="title"/>
          </p:nvPr>
        </p:nvSpPr>
        <p:spPr>
          <a:xfrm>
            <a:off x="1371600" y="381000"/>
            <a:ext cx="6418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45" name="Shape 45"/>
        <p:cNvGrpSpPr/>
        <p:nvPr/>
      </p:nvGrpSpPr>
      <p:grpSpPr>
        <a:xfrm>
          <a:off x="0" y="0"/>
          <a:ext cx="0" cy="0"/>
          <a:chOff x="0" y="0"/>
          <a:chExt cx="0" cy="0"/>
        </a:xfrm>
      </p:grpSpPr>
      <p:sp>
        <p:nvSpPr>
          <p:cNvPr id="46" name="Google Shape;46;p10"/>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7" name="Google Shape;47;p10"/>
          <p:cNvSpPr/>
          <p:nvPr>
            <p:ph idx="2" type="pic"/>
          </p:nvPr>
        </p:nvSpPr>
        <p:spPr>
          <a:xfrm>
            <a:off x="762000"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 name="Google Shape;48;p10"/>
          <p:cNvSpPr/>
          <p:nvPr>
            <p:ph idx="3" type="pic"/>
          </p:nvPr>
        </p:nvSpPr>
        <p:spPr>
          <a:xfrm>
            <a:off x="35081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 name="Google Shape;49;p10"/>
          <p:cNvSpPr/>
          <p:nvPr>
            <p:ph idx="4" type="pic"/>
          </p:nvPr>
        </p:nvSpPr>
        <p:spPr>
          <a:xfrm>
            <a:off x="62513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 name="Google Shape;50;p10"/>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 name="Google Shape;51;p10"/>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 name="Google Shape;52;p10"/>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11" Type="http://schemas.openxmlformats.org/officeDocument/2006/relationships/slideLayout" Target="../slideLayouts/slideLayout8.xml"/><Relationship Id="rId22" Type="http://schemas.openxmlformats.org/officeDocument/2006/relationships/slideLayout" Target="../slideLayouts/slideLayout19.xml"/><Relationship Id="rId10" Type="http://schemas.openxmlformats.org/officeDocument/2006/relationships/slideLayout" Target="../slideLayouts/slideLayout7.xml"/><Relationship Id="rId21" Type="http://schemas.openxmlformats.org/officeDocument/2006/relationships/slideLayout" Target="../slideLayouts/slideLayout18.xml"/><Relationship Id="rId13" Type="http://schemas.openxmlformats.org/officeDocument/2006/relationships/slideLayout" Target="../slideLayouts/slideLayout10.xml"/><Relationship Id="rId24" Type="http://schemas.openxmlformats.org/officeDocument/2006/relationships/theme" Target="../theme/theme4.xml"/><Relationship Id="rId12" Type="http://schemas.openxmlformats.org/officeDocument/2006/relationships/slideLayout" Target="../slideLayouts/slideLayout9.xml"/><Relationship Id="rId23" Type="http://schemas.openxmlformats.org/officeDocument/2006/relationships/slideLayout" Target="../slideLayouts/slideLayout20.xml"/><Relationship Id="rId1" Type="http://schemas.openxmlformats.org/officeDocument/2006/relationships/image" Target="../media/image8.png"/><Relationship Id="rId2" Type="http://schemas.openxmlformats.org/officeDocument/2006/relationships/hyperlink" Target="https://www.commerce.gov/" TargetMode="External"/><Relationship Id="rId3"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slideLayout" Target="../slideLayouts/slideLayout16.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9.png"/><Relationship Id="rId2" Type="http://schemas.openxmlformats.org/officeDocument/2006/relationships/hyperlink" Target="https://www.commerce.gov/" TargetMode="External"/><Relationship Id="rId3"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theme" Target="../theme/theme3.xml"/><Relationship Id="rId16" Type="http://schemas.openxmlformats.org/officeDocument/2006/relationships/slideLayout" Target="../slideLayouts/slideLayout52.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theme" Target="../theme/theme6.xml"/><Relationship Id="rId12" Type="http://schemas.openxmlformats.org/officeDocument/2006/relationships/slideLayout" Target="../slideLayouts/slideLayout64.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81.xml"/><Relationship Id="rId11" Type="http://schemas.openxmlformats.org/officeDocument/2006/relationships/slideLayout" Target="../slideLayouts/slideLayout72.xml"/><Relationship Id="rId22" Type="http://schemas.openxmlformats.org/officeDocument/2006/relationships/theme" Target="../theme/theme5.xml"/><Relationship Id="rId10" Type="http://schemas.openxmlformats.org/officeDocument/2006/relationships/slideLayout" Target="../slideLayouts/slideLayout71.xml"/><Relationship Id="rId21" Type="http://schemas.openxmlformats.org/officeDocument/2006/relationships/slideLayout" Target="../slideLayouts/slideLayout82.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image" Target="../media/image8.png"/><Relationship Id="rId2" Type="http://schemas.openxmlformats.org/officeDocument/2006/relationships/hyperlink" Target="https://www.commerce.gov/" TargetMode="External"/><Relationship Id="rId3" Type="http://schemas.openxmlformats.org/officeDocument/2006/relationships/image" Target="../media/image3.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5" Type="http://schemas.openxmlformats.org/officeDocument/2006/relationships/slideLayout" Target="../slideLayouts/slideLayout66.xml"/><Relationship Id="rId19" Type="http://schemas.openxmlformats.org/officeDocument/2006/relationships/slideLayout" Target="../slideLayouts/slideLayout80.xml"/><Relationship Id="rId6" Type="http://schemas.openxmlformats.org/officeDocument/2006/relationships/slideLayout" Target="../slideLayouts/slideLayout67.xml"/><Relationship Id="rId18" Type="http://schemas.openxmlformats.org/officeDocument/2006/relationships/slideLayout" Target="../slideLayouts/slideLayout79.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20712" y="0"/>
            <a:ext cx="356299" cy="5143500"/>
          </a:xfrm>
          <a:prstGeom prst="rect">
            <a:avLst/>
          </a:prstGeom>
          <a:noFill/>
          <a:ln>
            <a:noFill/>
          </a:ln>
        </p:spPr>
      </p:pic>
      <p:sp>
        <p:nvSpPr>
          <p:cNvPr id="7" name="Google Shape;7;p1"/>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 name="Google Shape;8;p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4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 name="Google Shape;10;p1">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11" name="Google Shape;11;p1"/>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12" name="Google Shape;12;p1"/>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pic>
        <p:nvPicPr>
          <p:cNvPr id="112" name="Google Shape;112;p22"/>
          <p:cNvPicPr preferRelativeResize="0"/>
          <p:nvPr/>
        </p:nvPicPr>
        <p:blipFill rotWithShape="1">
          <a:blip r:embed="rId1">
            <a:alphaModFix/>
          </a:blip>
          <a:srcRect b="0" l="0" r="0" t="0"/>
          <a:stretch/>
        </p:blipFill>
        <p:spPr>
          <a:xfrm>
            <a:off x="-20712" y="0"/>
            <a:ext cx="356299" cy="5143500"/>
          </a:xfrm>
          <a:prstGeom prst="rect">
            <a:avLst/>
          </a:prstGeom>
          <a:noFill/>
          <a:ln>
            <a:noFill/>
          </a:ln>
        </p:spPr>
      </p:pic>
      <p:sp>
        <p:nvSpPr>
          <p:cNvPr id="113" name="Google Shape;113;p22"/>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22"/>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 name="Google Shape;115;p22"/>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64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6" name="Google Shape;116;p22">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117" name="Google Shape;117;p22"/>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118" name="Google Shape;118;p22"/>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6" name="Shape 196"/>
        <p:cNvGrpSpPr/>
        <p:nvPr/>
      </p:nvGrpSpPr>
      <p:grpSpPr>
        <a:xfrm>
          <a:off x="0" y="0"/>
          <a:ext cx="0" cy="0"/>
          <a:chOff x="0" y="0"/>
          <a:chExt cx="0" cy="0"/>
        </a:xfrm>
      </p:grpSpPr>
      <p:sp>
        <p:nvSpPr>
          <p:cNvPr id="197" name="Google Shape;197;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8" name="Google Shape;198;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9" name="Google Shape;19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77" name="Google Shape;277;p5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78" name="Google Shape;278;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9" name="Google Shape;279;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0" name="Google Shape;280;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pic>
        <p:nvPicPr>
          <p:cNvPr id="355" name="Google Shape;355;p69"/>
          <p:cNvPicPr preferRelativeResize="0"/>
          <p:nvPr/>
        </p:nvPicPr>
        <p:blipFill>
          <a:blip r:embed="rId1">
            <a:alphaModFix/>
          </a:blip>
          <a:stretch>
            <a:fillRect/>
          </a:stretch>
        </p:blipFill>
        <p:spPr>
          <a:xfrm>
            <a:off x="-20712" y="0"/>
            <a:ext cx="356299" cy="5143500"/>
          </a:xfrm>
          <a:prstGeom prst="rect">
            <a:avLst/>
          </a:prstGeom>
          <a:noFill/>
          <a:ln>
            <a:noFill/>
          </a:ln>
        </p:spPr>
      </p:pic>
      <p:sp>
        <p:nvSpPr>
          <p:cNvPr id="356" name="Google Shape;356;p69"/>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6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8" name="Google Shape;358;p69"/>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64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59" name="Google Shape;359;p69">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360" name="Google Shape;360;p69"/>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361" name="Google Shape;361;p69"/>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hyperlink" Target="https://rapidrefresh.noaa.gov/RRFS-SD/"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33.png"/><Relationship Id="rId9" Type="http://schemas.openxmlformats.org/officeDocument/2006/relationships/image" Target="../media/image23.jpg"/><Relationship Id="rId5" Type="http://schemas.openxmlformats.org/officeDocument/2006/relationships/image" Target="../media/image36.png"/><Relationship Id="rId6" Type="http://schemas.openxmlformats.org/officeDocument/2006/relationships/image" Target="../media/image30.jpg"/><Relationship Id="rId7" Type="http://schemas.openxmlformats.org/officeDocument/2006/relationships/image" Target="../media/image24.png"/><Relationship Id="rId8"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hyperlink" Target="https://www.nco.ncep.noaa.gov/pmb/chang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453" name="Shape 453"/>
        <p:cNvGrpSpPr/>
        <p:nvPr/>
      </p:nvGrpSpPr>
      <p:grpSpPr>
        <a:xfrm>
          <a:off x="0" y="0"/>
          <a:ext cx="0" cy="0"/>
          <a:chOff x="0" y="0"/>
          <a:chExt cx="0" cy="0"/>
        </a:xfrm>
      </p:grpSpPr>
      <p:sp>
        <p:nvSpPr>
          <p:cNvPr id="454" name="Google Shape;454;p88"/>
          <p:cNvSpPr txBox="1"/>
          <p:nvPr>
            <p:ph idx="1" type="body"/>
          </p:nvPr>
        </p:nvSpPr>
        <p:spPr>
          <a:xfrm>
            <a:off x="2163725" y="488802"/>
            <a:ext cx="6755700" cy="100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FFFF00"/>
                </a:solidFill>
              </a:rPr>
              <a:t>Overview of NCEP Atmospheric Composition and Air Quality Modeling Activities</a:t>
            </a:r>
            <a:endParaRPr b="0" sz="2400">
              <a:solidFill>
                <a:srgbClr val="FFFF00"/>
              </a:solidFill>
            </a:endParaRPr>
          </a:p>
        </p:txBody>
      </p:sp>
      <p:sp>
        <p:nvSpPr>
          <p:cNvPr id="455" name="Google Shape;455;p88"/>
          <p:cNvSpPr txBox="1"/>
          <p:nvPr>
            <p:ph idx="3" type="body"/>
          </p:nvPr>
        </p:nvSpPr>
        <p:spPr>
          <a:xfrm>
            <a:off x="2163725" y="1329600"/>
            <a:ext cx="6422700" cy="149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C4EDFF"/>
              </a:buClr>
              <a:buSzPts val="2800"/>
              <a:buFont typeface="Arial"/>
              <a:buNone/>
            </a:pPr>
            <a:r>
              <a:t/>
            </a:r>
            <a:endParaRPr b="1" sz="2300">
              <a:solidFill>
                <a:schemeClr val="lt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C4EDFF"/>
              </a:buClr>
              <a:buSzPts val="2800"/>
              <a:buFont typeface="Arial"/>
              <a:buNone/>
            </a:pPr>
            <a:r>
              <a:rPr b="1" lang="en" sz="2300">
                <a:solidFill>
                  <a:srgbClr val="FFF2CC"/>
                </a:solidFill>
                <a:latin typeface="Times New Roman"/>
                <a:ea typeface="Times New Roman"/>
                <a:cs typeface="Times New Roman"/>
                <a:sym typeface="Times New Roman"/>
              </a:rPr>
              <a:t>Fanglin Yang</a:t>
            </a:r>
            <a:endParaRPr b="1" sz="2300">
              <a:solidFill>
                <a:srgbClr val="FFF2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C4EDFF"/>
              </a:buClr>
              <a:buSzPts val="2800"/>
              <a:buFont typeface="Arial"/>
              <a:buNone/>
            </a:pPr>
            <a:r>
              <a:rPr lang="en" sz="1600">
                <a:solidFill>
                  <a:srgbClr val="FFFFFF"/>
                </a:solidFill>
                <a:latin typeface="Times New Roman"/>
                <a:ea typeface="Times New Roman"/>
                <a:cs typeface="Times New Roman"/>
                <a:sym typeface="Times New Roman"/>
              </a:rPr>
              <a:t>Chief, Physics and Dynamics Division</a:t>
            </a:r>
            <a:endParaRPr sz="1600">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C4EDFF"/>
              </a:buClr>
              <a:buSzPts val="2800"/>
              <a:buFont typeface="Arial"/>
              <a:buNone/>
            </a:pPr>
            <a:r>
              <a:rPr lang="en" sz="1600">
                <a:solidFill>
                  <a:srgbClr val="FFFFFF"/>
                </a:solidFill>
                <a:latin typeface="Times New Roman"/>
                <a:ea typeface="Times New Roman"/>
                <a:cs typeface="Times New Roman"/>
                <a:sym typeface="Times New Roman"/>
              </a:rPr>
              <a:t>NWS/NCEP Environmental Modeling Center</a:t>
            </a:r>
            <a:endParaRPr sz="1500">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C4EDFF"/>
              </a:buClr>
              <a:buSzPts val="2800"/>
              <a:buFont typeface="Arial"/>
              <a:buNone/>
            </a:pPr>
            <a:r>
              <a:t/>
            </a:r>
            <a:endParaRPr b="1" sz="2300">
              <a:solidFill>
                <a:schemeClr val="lt1"/>
              </a:solidFill>
              <a:latin typeface="Times New Roman"/>
              <a:ea typeface="Times New Roman"/>
              <a:cs typeface="Times New Roman"/>
              <a:sym typeface="Times New Roman"/>
            </a:endParaRPr>
          </a:p>
        </p:txBody>
      </p:sp>
      <p:pic>
        <p:nvPicPr>
          <p:cNvPr id="456" name="Google Shape;456;p88"/>
          <p:cNvPicPr preferRelativeResize="0"/>
          <p:nvPr/>
        </p:nvPicPr>
        <p:blipFill>
          <a:blip r:embed="rId3">
            <a:alphaModFix/>
          </a:blip>
          <a:stretch>
            <a:fillRect/>
          </a:stretch>
        </p:blipFill>
        <p:spPr>
          <a:xfrm>
            <a:off x="320075" y="4099325"/>
            <a:ext cx="8823925" cy="1047550"/>
          </a:xfrm>
          <a:prstGeom prst="rect">
            <a:avLst/>
          </a:prstGeom>
          <a:noFill/>
          <a:ln>
            <a:noFill/>
          </a:ln>
        </p:spPr>
      </p:pic>
      <p:sp>
        <p:nvSpPr>
          <p:cNvPr id="457" name="Google Shape;457;p88"/>
          <p:cNvSpPr txBox="1"/>
          <p:nvPr/>
        </p:nvSpPr>
        <p:spPr>
          <a:xfrm>
            <a:off x="2197175" y="83400"/>
            <a:ext cx="668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100">
                <a:solidFill>
                  <a:srgbClr val="FFF2CC"/>
                </a:solidFill>
              </a:rPr>
              <a:t>Air Quality Forecaster Focus Group Workshop, College Park, Maryland, October 9-10, 2024</a:t>
            </a:r>
            <a:endParaRPr b="1" i="1" sz="1100">
              <a:solidFill>
                <a:srgbClr val="FFF2CC"/>
              </a:solidFill>
            </a:endParaRPr>
          </a:p>
        </p:txBody>
      </p:sp>
      <p:sp>
        <p:nvSpPr>
          <p:cNvPr id="458" name="Google Shape;458;p88"/>
          <p:cNvSpPr txBox="1"/>
          <p:nvPr/>
        </p:nvSpPr>
        <p:spPr>
          <a:xfrm>
            <a:off x="2097400" y="3057075"/>
            <a:ext cx="6688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rPr>
              <a:t>Acknowledgement:  I would like to thank Jianping Huang, Jeff McQueen, Pan Li, Partha </a:t>
            </a:r>
            <a:r>
              <a:rPr lang="en" sz="1000">
                <a:solidFill>
                  <a:srgbClr val="FFFFFF"/>
                </a:solidFill>
              </a:rPr>
              <a:t>Bhattacharjee, </a:t>
            </a:r>
            <a:r>
              <a:rPr lang="en" sz="1000">
                <a:solidFill>
                  <a:srgbClr val="FFFFFF"/>
                </a:solidFill>
              </a:rPr>
              <a:t>Cory Martin, Ravan Ahmadov,  Binyu Wang and Mark Cohen for providing some of the materials included in this presentation. Additionally, EMC collaborates with NWS/OSTI program office, OAR labs, NESDIS, and various universities for the development and operational transition of NCEP atmospheric composition and air quality models.</a:t>
            </a:r>
            <a:endParaRPr sz="10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7"/>
          <p:cNvSpPr txBox="1"/>
          <p:nvPr>
            <p:ph type="title"/>
          </p:nvPr>
        </p:nvSpPr>
        <p:spPr>
          <a:xfrm>
            <a:off x="445350" y="83147"/>
            <a:ext cx="8724900" cy="497400"/>
          </a:xfrm>
          <a:prstGeom prst="rect">
            <a:avLst/>
          </a:prstGeom>
          <a:noFill/>
          <a:ln>
            <a:noFill/>
          </a:ln>
        </p:spPr>
        <p:txBody>
          <a:bodyPr anchorCtr="0" anchor="ctr" bIns="34275" lIns="68575" spcFirstLastPara="1" rIns="68575" wrap="square" tIns="34275">
            <a:normAutofit fontScale="90000"/>
          </a:bodyPr>
          <a:lstStyle/>
          <a:p>
            <a:pPr indent="0" lvl="0" marL="0" rtl="0" algn="l">
              <a:spcBef>
                <a:spcPts val="900"/>
              </a:spcBef>
              <a:spcAft>
                <a:spcPts val="0"/>
              </a:spcAft>
              <a:buNone/>
            </a:pPr>
            <a:r>
              <a:rPr lang="en" sz="1900">
                <a:solidFill>
                  <a:srgbClr val="0000FF"/>
                </a:solidFill>
                <a:latin typeface="Arial"/>
                <a:ea typeface="Arial"/>
                <a:cs typeface="Arial"/>
                <a:sym typeface="Arial"/>
              </a:rPr>
              <a:t>RAP/HRRR -- Operational Regional Smoke/Dust Modeling</a:t>
            </a:r>
            <a:endParaRPr sz="2400">
              <a:solidFill>
                <a:srgbClr val="0000FF"/>
              </a:solidFill>
              <a:latin typeface="Arial"/>
              <a:ea typeface="Arial"/>
              <a:cs typeface="Arial"/>
              <a:sym typeface="Arial"/>
            </a:endParaRPr>
          </a:p>
          <a:p>
            <a:pPr indent="0" lvl="0" marL="0" rtl="0" algn="ctr">
              <a:lnSpc>
                <a:spcPct val="90000"/>
              </a:lnSpc>
              <a:spcBef>
                <a:spcPts val="0"/>
              </a:spcBef>
              <a:spcAft>
                <a:spcPts val="0"/>
              </a:spcAft>
              <a:buSzPct val="77777"/>
              <a:buNone/>
            </a:pPr>
            <a:r>
              <a:t/>
            </a:r>
            <a:endParaRPr sz="1800">
              <a:solidFill>
                <a:srgbClr val="C00000"/>
              </a:solidFill>
              <a:latin typeface="Arial"/>
              <a:ea typeface="Arial"/>
              <a:cs typeface="Arial"/>
              <a:sym typeface="Arial"/>
            </a:endParaRPr>
          </a:p>
        </p:txBody>
      </p:sp>
      <p:cxnSp>
        <p:nvCxnSpPr>
          <p:cNvPr id="601" name="Google Shape;601;p97"/>
          <p:cNvCxnSpPr/>
          <p:nvPr/>
        </p:nvCxnSpPr>
        <p:spPr>
          <a:xfrm>
            <a:off x="-28575" y="580541"/>
            <a:ext cx="9172500" cy="0"/>
          </a:xfrm>
          <a:prstGeom prst="straightConnector1">
            <a:avLst/>
          </a:prstGeom>
          <a:noFill/>
          <a:ln cap="flat" cmpd="sng" w="19050">
            <a:solidFill>
              <a:schemeClr val="accent2">
                <a:alpha val="60000"/>
              </a:schemeClr>
            </a:solidFill>
            <a:prstDash val="solid"/>
            <a:round/>
            <a:headEnd len="sm" w="sm" type="none"/>
            <a:tailEnd len="sm" w="sm" type="none"/>
          </a:ln>
        </p:spPr>
      </p:cxnSp>
      <p:sp>
        <p:nvSpPr>
          <p:cNvPr id="602" name="Google Shape;602;p97"/>
          <p:cNvSpPr/>
          <p:nvPr/>
        </p:nvSpPr>
        <p:spPr>
          <a:xfrm>
            <a:off x="445350" y="580550"/>
            <a:ext cx="4495800" cy="3986700"/>
          </a:xfrm>
          <a:prstGeom prst="rect">
            <a:avLst/>
          </a:prstGeom>
          <a:noFill/>
          <a:ln>
            <a:noFill/>
          </a:ln>
        </p:spPr>
        <p:txBody>
          <a:bodyPr anchorCtr="0" anchor="t" bIns="34275" lIns="68575" spcFirstLastPara="1" rIns="68575" wrap="square" tIns="34275">
            <a:noAutofit/>
          </a:bodyPr>
          <a:lstStyle/>
          <a:p>
            <a:pPr indent="-273050" lvl="0" marL="342900" marR="0" rtl="0" algn="l">
              <a:lnSpc>
                <a:spcPct val="115000"/>
              </a:lnSpc>
              <a:spcBef>
                <a:spcPts val="0"/>
              </a:spcBef>
              <a:spcAft>
                <a:spcPts val="0"/>
              </a:spcAft>
              <a:buClr>
                <a:srgbClr val="000000"/>
              </a:buClr>
              <a:buSzPts val="1700"/>
              <a:buFont typeface="Noto Sans Symbols"/>
              <a:buChar char="⮚"/>
            </a:pPr>
            <a:r>
              <a:rPr b="0" i="0" lang="en" u="none" cap="none" strike="noStrike">
                <a:solidFill>
                  <a:srgbClr val="000000"/>
                </a:solidFill>
                <a:latin typeface="Arial"/>
                <a:ea typeface="Arial"/>
                <a:cs typeface="Arial"/>
                <a:sym typeface="Arial"/>
              </a:rPr>
              <a:t>A </a:t>
            </a:r>
            <a:r>
              <a:rPr b="1" i="0" lang="en" u="none" cap="none" strike="noStrike">
                <a:solidFill>
                  <a:srgbClr val="000000"/>
                </a:solidFill>
                <a:latin typeface="Arial"/>
                <a:ea typeface="Arial"/>
                <a:cs typeface="Arial"/>
                <a:sym typeface="Arial"/>
              </a:rPr>
              <a:t>smoke tracer </a:t>
            </a:r>
            <a:r>
              <a:rPr b="0" i="0" lang="en" u="none" cap="none" strike="noStrike">
                <a:solidFill>
                  <a:srgbClr val="000000"/>
                </a:solidFill>
                <a:latin typeface="Arial"/>
                <a:ea typeface="Arial"/>
                <a:cs typeface="Arial"/>
                <a:sym typeface="Arial"/>
              </a:rPr>
              <a:t>is added to the operational RAP/HRRR weather forecast models in late </a:t>
            </a:r>
            <a:r>
              <a:rPr b="1" i="0" lang="en" u="none" cap="none" strike="noStrike">
                <a:solidFill>
                  <a:srgbClr val="000000"/>
                </a:solidFill>
              </a:rPr>
              <a:t>2020</a:t>
            </a:r>
            <a:endParaRPr b="1" i="0" sz="1000" u="none" cap="none" strike="noStrike">
              <a:solidFill>
                <a:srgbClr val="000000"/>
              </a:solidFill>
            </a:endParaRPr>
          </a:p>
          <a:p>
            <a:pPr indent="-273050" lvl="0" marL="342900" marR="0" rtl="0" algn="l">
              <a:lnSpc>
                <a:spcPct val="115000"/>
              </a:lnSpc>
              <a:spcBef>
                <a:spcPts val="0"/>
              </a:spcBef>
              <a:spcAft>
                <a:spcPts val="0"/>
              </a:spcAft>
              <a:buClr>
                <a:srgbClr val="000000"/>
              </a:buClr>
              <a:buSzPts val="1700"/>
              <a:buFont typeface="Noto Sans Symbols"/>
              <a:buChar char="⮚"/>
            </a:pPr>
            <a:r>
              <a:rPr b="0" i="0" lang="en" u="none" cap="none" strike="noStrike">
                <a:solidFill>
                  <a:srgbClr val="000000"/>
                </a:solidFill>
                <a:latin typeface="Arial"/>
                <a:ea typeface="Arial"/>
                <a:cs typeface="Arial"/>
                <a:sym typeface="Arial"/>
              </a:rPr>
              <a:t>The </a:t>
            </a:r>
            <a:r>
              <a:rPr b="1" i="0" lang="en" u="none" cap="none" strike="noStrike">
                <a:solidFill>
                  <a:srgbClr val="000000"/>
                </a:solidFill>
                <a:latin typeface="Arial"/>
                <a:ea typeface="Arial"/>
                <a:cs typeface="Arial"/>
                <a:sym typeface="Arial"/>
              </a:rPr>
              <a:t>satellite fire radiative power</a:t>
            </a:r>
            <a:r>
              <a:rPr b="0" i="0" lang="en" u="none" cap="none" strike="noStrike">
                <a:solidFill>
                  <a:srgbClr val="000000"/>
                </a:solidFill>
                <a:latin typeface="Arial"/>
                <a:ea typeface="Arial"/>
                <a:cs typeface="Arial"/>
                <a:sym typeface="Arial"/>
              </a:rPr>
              <a:t> (FRP) data are used to estimate the fire emissions and heat fluxes in real time</a:t>
            </a:r>
            <a:endParaRPr b="0" i="0" sz="1000" u="none" cap="none" strike="noStrike">
              <a:solidFill>
                <a:srgbClr val="000000"/>
              </a:solidFill>
              <a:latin typeface="Arial"/>
              <a:ea typeface="Arial"/>
              <a:cs typeface="Arial"/>
              <a:sym typeface="Arial"/>
            </a:endParaRPr>
          </a:p>
          <a:p>
            <a:pPr indent="-273050" lvl="0" marL="342900" marR="0" rtl="0" algn="l">
              <a:lnSpc>
                <a:spcPct val="115000"/>
              </a:lnSpc>
              <a:spcBef>
                <a:spcPts val="0"/>
              </a:spcBef>
              <a:spcAft>
                <a:spcPts val="0"/>
              </a:spcAft>
              <a:buClr>
                <a:srgbClr val="000000"/>
              </a:buClr>
              <a:buSzPts val="1700"/>
              <a:buFont typeface="Noto Sans Symbols"/>
              <a:buChar char="⮚"/>
            </a:pPr>
            <a:r>
              <a:rPr b="1" i="0" lang="en" u="none" cap="none" strike="noStrike">
                <a:solidFill>
                  <a:srgbClr val="000000"/>
                </a:solidFill>
              </a:rPr>
              <a:t>RAP-Smoke (13km)</a:t>
            </a:r>
            <a:r>
              <a:rPr b="0" i="0" lang="en" u="none" cap="none" strike="noStrike">
                <a:solidFill>
                  <a:srgbClr val="000000"/>
                </a:solidFill>
                <a:latin typeface="Arial"/>
                <a:ea typeface="Arial"/>
                <a:cs typeface="Arial"/>
                <a:sym typeface="Arial"/>
              </a:rPr>
              <a:t> enable</a:t>
            </a:r>
            <a:r>
              <a:rPr b="0" i="0" lang="en" u="none" cap="none" strike="noStrike">
                <a:solidFill>
                  <a:srgbClr val="000000"/>
                </a:solidFill>
                <a:latin typeface="Arial"/>
                <a:ea typeface="Arial"/>
                <a:cs typeface="Arial"/>
                <a:sym typeface="Arial"/>
              </a:rPr>
              <a:t>s simulating smoke transport over Central and North Americas, and provides lateral boundary conditions of smoke to HRRR-Smoke.</a:t>
            </a:r>
            <a:endParaRPr b="0" i="0" sz="1000" u="none" cap="none" strike="noStrike">
              <a:solidFill>
                <a:srgbClr val="000000"/>
              </a:solidFill>
              <a:latin typeface="Arial"/>
              <a:ea typeface="Arial"/>
              <a:cs typeface="Arial"/>
              <a:sym typeface="Arial"/>
            </a:endParaRPr>
          </a:p>
          <a:p>
            <a:pPr indent="-273050" lvl="0" marL="342900" marR="0" rtl="0" algn="l">
              <a:lnSpc>
                <a:spcPct val="115000"/>
              </a:lnSpc>
              <a:spcBef>
                <a:spcPts val="0"/>
              </a:spcBef>
              <a:spcAft>
                <a:spcPts val="0"/>
              </a:spcAft>
              <a:buClr>
                <a:srgbClr val="000000"/>
              </a:buClr>
              <a:buSzPts val="1700"/>
              <a:buFont typeface="Noto Sans Symbols"/>
              <a:buChar char="⮚"/>
            </a:pPr>
            <a:r>
              <a:rPr b="0" i="0" lang="en" u="none" cap="none" strike="noStrike">
                <a:solidFill>
                  <a:srgbClr val="000000"/>
                </a:solidFill>
                <a:latin typeface="Arial"/>
                <a:ea typeface="Arial"/>
                <a:cs typeface="Arial"/>
                <a:sym typeface="Arial"/>
              </a:rPr>
              <a:t>The </a:t>
            </a:r>
            <a:r>
              <a:rPr b="1" i="0" lang="en" u="none" cap="none" strike="noStrike">
                <a:solidFill>
                  <a:srgbClr val="000000"/>
                </a:solidFill>
                <a:latin typeface="Arial"/>
                <a:ea typeface="Arial"/>
                <a:cs typeface="Arial"/>
                <a:sym typeface="Arial"/>
              </a:rPr>
              <a:t>HRRR-Smoke</a:t>
            </a:r>
            <a:r>
              <a:rPr b="0" i="0" lang="en" u="none" cap="none" strike="noStrike">
                <a:solidFill>
                  <a:srgbClr val="000000"/>
                </a:solidFill>
                <a:latin typeface="Arial"/>
                <a:ea typeface="Arial"/>
                <a:cs typeface="Arial"/>
                <a:sym typeface="Arial"/>
              </a:rPr>
              <a:t> </a:t>
            </a:r>
            <a:r>
              <a:rPr b="1" i="0" lang="en" u="none" cap="none" strike="noStrike">
                <a:solidFill>
                  <a:srgbClr val="000000"/>
                </a:solidFill>
              </a:rPr>
              <a:t>(3km)</a:t>
            </a:r>
            <a:r>
              <a:rPr b="0" i="0" lang="en" u="none" cap="none" strike="noStrike">
                <a:solidFill>
                  <a:srgbClr val="000000"/>
                </a:solidFill>
                <a:latin typeface="Arial"/>
                <a:ea typeface="Arial"/>
                <a:cs typeface="Arial"/>
                <a:sym typeface="Arial"/>
              </a:rPr>
              <a:t> model is able to capture the mesoscale flows and smoke transport in complex terrain</a:t>
            </a:r>
            <a:endParaRPr b="0" i="0" sz="1000" u="none" cap="none" strike="noStrike">
              <a:solidFill>
                <a:srgbClr val="000000"/>
              </a:solidFill>
              <a:latin typeface="Arial"/>
              <a:ea typeface="Arial"/>
              <a:cs typeface="Arial"/>
              <a:sym typeface="Arial"/>
            </a:endParaRPr>
          </a:p>
          <a:p>
            <a:pPr indent="-273050" lvl="0" marL="342900" marR="0" rtl="0" algn="l">
              <a:lnSpc>
                <a:spcPct val="115000"/>
              </a:lnSpc>
              <a:spcBef>
                <a:spcPts val="0"/>
              </a:spcBef>
              <a:spcAft>
                <a:spcPts val="0"/>
              </a:spcAft>
              <a:buClr>
                <a:srgbClr val="000000"/>
              </a:buClr>
              <a:buSzPts val="1700"/>
              <a:buFont typeface="Noto Sans Symbols"/>
              <a:buChar char="⮚"/>
            </a:pPr>
            <a:r>
              <a:rPr b="1" i="0" lang="en" u="none" cap="none" strike="noStrike">
                <a:solidFill>
                  <a:srgbClr val="000000"/>
                </a:solidFill>
                <a:latin typeface="Arial"/>
                <a:ea typeface="Arial"/>
                <a:cs typeface="Arial"/>
                <a:sym typeface="Arial"/>
              </a:rPr>
              <a:t>Smoke feedbacks</a:t>
            </a:r>
            <a:r>
              <a:rPr b="0" i="0" lang="en" u="none" cap="none" strike="noStrike">
                <a:solidFill>
                  <a:srgbClr val="000000"/>
                </a:solidFill>
                <a:latin typeface="Arial"/>
                <a:ea typeface="Arial"/>
                <a:cs typeface="Arial"/>
                <a:sym typeface="Arial"/>
              </a:rPr>
              <a:t> on radiation and visibility are included in these models</a:t>
            </a:r>
            <a:endParaRPr b="1" i="0" u="none" cap="none" strike="noStrike">
              <a:solidFill>
                <a:srgbClr val="ED7D31"/>
              </a:solidFill>
              <a:latin typeface="Arial"/>
              <a:ea typeface="Arial"/>
              <a:cs typeface="Arial"/>
              <a:sym typeface="Arial"/>
            </a:endParaRPr>
          </a:p>
        </p:txBody>
      </p:sp>
      <p:sp>
        <p:nvSpPr>
          <p:cNvPr id="603" name="Google Shape;603;p97"/>
          <p:cNvSpPr txBox="1"/>
          <p:nvPr/>
        </p:nvSpPr>
        <p:spPr>
          <a:xfrm>
            <a:off x="6008274" y="3465275"/>
            <a:ext cx="28623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000000"/>
                </a:solidFill>
                <a:latin typeface="Calibri"/>
                <a:ea typeface="Calibri"/>
                <a:cs typeface="Calibri"/>
                <a:sym typeface="Calibri"/>
              </a:rPr>
              <a:t>Rapid Refresh (RAP), 13.5km resolution </a:t>
            </a:r>
            <a:endParaRPr b="0" i="0" sz="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000000"/>
                </a:solidFill>
                <a:latin typeface="Calibri"/>
                <a:ea typeface="Calibri"/>
                <a:cs typeface="Calibri"/>
                <a:sym typeface="Calibri"/>
              </a:rPr>
              <a:t>High-Resolution Rapid Refresh (HRRR), </a:t>
            </a:r>
            <a:r>
              <a:rPr b="1" i="0" lang="en" sz="1100" u="none" cap="none" strike="noStrike">
                <a:solidFill>
                  <a:srgbClr val="000000"/>
                </a:solidFill>
                <a:latin typeface="Calibri"/>
                <a:ea typeface="Calibri"/>
                <a:cs typeface="Calibri"/>
                <a:sym typeface="Calibri"/>
              </a:rPr>
              <a:t>3km</a:t>
            </a:r>
            <a:r>
              <a:rPr b="0" i="0" lang="en" sz="1100" u="none" cap="none" strike="noStrike">
                <a:solidFill>
                  <a:srgbClr val="000000"/>
                </a:solidFill>
                <a:latin typeface="Calibri"/>
                <a:ea typeface="Calibri"/>
                <a:cs typeface="Calibri"/>
                <a:sym typeface="Calibri"/>
              </a:rPr>
              <a:t> res.</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000000"/>
                </a:solidFill>
                <a:latin typeface="Calibri"/>
                <a:ea typeface="Calibri"/>
                <a:cs typeface="Calibri"/>
                <a:sym typeface="Calibri"/>
              </a:rPr>
              <a:t>(https://rapidrefresh.noaa.gov/)</a:t>
            </a:r>
            <a:endParaRPr b="0" i="0" sz="800" u="none" cap="none" strike="noStrike">
              <a:solidFill>
                <a:srgbClr val="000000"/>
              </a:solidFill>
              <a:latin typeface="Arial"/>
              <a:ea typeface="Arial"/>
              <a:cs typeface="Arial"/>
              <a:sym typeface="Arial"/>
            </a:endParaRPr>
          </a:p>
        </p:txBody>
      </p:sp>
      <p:pic>
        <p:nvPicPr>
          <p:cNvPr id="604" name="Google Shape;604;p97"/>
          <p:cNvPicPr preferRelativeResize="0"/>
          <p:nvPr/>
        </p:nvPicPr>
        <p:blipFill rotWithShape="1">
          <a:blip r:embed="rId3">
            <a:alphaModFix/>
          </a:blip>
          <a:srcRect b="0" l="6568" r="0" t="4997"/>
          <a:stretch/>
        </p:blipFill>
        <p:spPr>
          <a:xfrm>
            <a:off x="5431675" y="699800"/>
            <a:ext cx="3680251" cy="2646225"/>
          </a:xfrm>
          <a:prstGeom prst="rect">
            <a:avLst/>
          </a:prstGeom>
          <a:noFill/>
          <a:ln>
            <a:noFill/>
          </a:ln>
        </p:spPr>
      </p:pic>
      <p:sp>
        <p:nvSpPr>
          <p:cNvPr id="605" name="Google Shape;605;p97"/>
          <p:cNvSpPr txBox="1"/>
          <p:nvPr/>
        </p:nvSpPr>
        <p:spPr>
          <a:xfrm>
            <a:off x="6323369" y="1539070"/>
            <a:ext cx="1376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200"/>
              <a:buFont typeface="Arial"/>
              <a:buNone/>
            </a:pPr>
            <a:r>
              <a:rPr b="1" i="0" lang="en" sz="1200" u="none" cap="none" strike="noStrike">
                <a:solidFill>
                  <a:schemeClr val="lt1"/>
                </a:solidFill>
                <a:latin typeface="Calibri"/>
                <a:ea typeface="Calibri"/>
                <a:cs typeface="Calibri"/>
                <a:sym typeface="Calibri"/>
              </a:rPr>
              <a:t>HRRR-Smoke AK</a:t>
            </a:r>
            <a:endParaRPr b="0" i="0" sz="1100" u="none" cap="none" strike="noStrike">
              <a:solidFill>
                <a:srgbClr val="000000"/>
              </a:solidFill>
              <a:latin typeface="Arial"/>
              <a:ea typeface="Arial"/>
              <a:cs typeface="Arial"/>
              <a:sym typeface="Arial"/>
            </a:endParaRPr>
          </a:p>
        </p:txBody>
      </p:sp>
      <p:sp>
        <p:nvSpPr>
          <p:cNvPr id="606" name="Google Shape;606;p97"/>
          <p:cNvSpPr txBox="1"/>
          <p:nvPr/>
        </p:nvSpPr>
        <p:spPr>
          <a:xfrm>
            <a:off x="6706814" y="2242410"/>
            <a:ext cx="14652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200"/>
              <a:buFont typeface="Arial"/>
              <a:buNone/>
            </a:pPr>
            <a:r>
              <a:rPr b="1" i="0" lang="en" sz="1200" u="none" cap="none" strike="noStrike">
                <a:solidFill>
                  <a:schemeClr val="lt1"/>
                </a:solidFill>
                <a:latin typeface="Calibri"/>
                <a:ea typeface="Calibri"/>
                <a:cs typeface="Calibri"/>
                <a:sym typeface="Calibri"/>
              </a:rPr>
              <a:t>HRRR-Smoke CONUS</a:t>
            </a:r>
            <a:endParaRPr b="0" i="0" sz="1100" u="none" cap="none" strike="noStrike">
              <a:solidFill>
                <a:srgbClr val="000000"/>
              </a:solidFill>
              <a:latin typeface="Arial"/>
              <a:ea typeface="Arial"/>
              <a:cs typeface="Arial"/>
              <a:sym typeface="Arial"/>
            </a:endParaRPr>
          </a:p>
        </p:txBody>
      </p:sp>
      <p:sp>
        <p:nvSpPr>
          <p:cNvPr id="607" name="Google Shape;607;p97"/>
          <p:cNvSpPr txBox="1"/>
          <p:nvPr/>
        </p:nvSpPr>
        <p:spPr>
          <a:xfrm>
            <a:off x="6522456" y="829167"/>
            <a:ext cx="1465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Calibri"/>
                <a:ea typeface="Calibri"/>
                <a:cs typeface="Calibri"/>
                <a:sym typeface="Calibri"/>
              </a:rPr>
              <a:t>RAP-Smoke</a:t>
            </a:r>
            <a:endParaRPr b="0" i="0" sz="1100" u="none" cap="none" strike="noStrike">
              <a:solidFill>
                <a:srgbClr val="000000"/>
              </a:solidFill>
              <a:latin typeface="Arial"/>
              <a:ea typeface="Arial"/>
              <a:cs typeface="Arial"/>
              <a:sym typeface="Arial"/>
            </a:endParaRPr>
          </a:p>
        </p:txBody>
      </p:sp>
      <p:sp>
        <p:nvSpPr>
          <p:cNvPr id="608" name="Google Shape;608;p97"/>
          <p:cNvSpPr txBox="1"/>
          <p:nvPr/>
        </p:nvSpPr>
        <p:spPr>
          <a:xfrm>
            <a:off x="5721700" y="4230625"/>
            <a:ext cx="321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See </a:t>
            </a:r>
            <a:r>
              <a:rPr b="1" lang="en">
                <a:solidFill>
                  <a:srgbClr val="FF0000"/>
                </a:solidFill>
                <a:highlight>
                  <a:srgbClr val="FFFFFF"/>
                </a:highlight>
                <a:latin typeface="Roboto"/>
                <a:ea typeface="Roboto"/>
                <a:cs typeface="Roboto"/>
                <a:sym typeface="Roboto"/>
              </a:rPr>
              <a:t>Ravan Ahmadov’s presentation</a:t>
            </a:r>
            <a:endParaRPr b="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8"/>
          <p:cNvSpPr txBox="1"/>
          <p:nvPr>
            <p:ph type="title"/>
          </p:nvPr>
        </p:nvSpPr>
        <p:spPr>
          <a:xfrm>
            <a:off x="576350" y="-92625"/>
            <a:ext cx="8822700" cy="70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lang="en" sz="1800">
                <a:solidFill>
                  <a:srgbClr val="0000FF"/>
                </a:solidFill>
                <a:latin typeface="Arial"/>
                <a:ea typeface="Arial"/>
                <a:cs typeface="Arial"/>
                <a:sym typeface="Arial"/>
              </a:rPr>
              <a:t>Transitioning to RRFS-Smoke-Dust (RRFS-SD)</a:t>
            </a:r>
            <a:endParaRPr sz="1800">
              <a:solidFill>
                <a:srgbClr val="0000FF"/>
              </a:solidFill>
              <a:latin typeface="Arial"/>
              <a:ea typeface="Arial"/>
              <a:cs typeface="Arial"/>
              <a:sym typeface="Arial"/>
            </a:endParaRPr>
          </a:p>
        </p:txBody>
      </p:sp>
      <p:sp>
        <p:nvSpPr>
          <p:cNvPr id="614" name="Google Shape;614;p98"/>
          <p:cNvSpPr txBox="1"/>
          <p:nvPr/>
        </p:nvSpPr>
        <p:spPr>
          <a:xfrm>
            <a:off x="5939500" y="714300"/>
            <a:ext cx="3088800" cy="500700"/>
          </a:xfrm>
          <a:prstGeom prst="rect">
            <a:avLst/>
          </a:prstGeom>
          <a:solidFill>
            <a:srgbClr val="F2F2F2"/>
          </a:solidFill>
          <a:ln cap="flat" cmpd="sng" w="28575">
            <a:solidFill>
              <a:srgbClr val="0B45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307BF3"/>
                </a:solidFill>
                <a:latin typeface="Arial"/>
                <a:ea typeface="Arial"/>
                <a:cs typeface="Arial"/>
                <a:sym typeface="Arial"/>
              </a:rPr>
              <a:t>3 km </a:t>
            </a:r>
            <a:r>
              <a:rPr b="1" lang="en" sz="1200">
                <a:solidFill>
                  <a:srgbClr val="307BF3"/>
                </a:solidFill>
              </a:rPr>
              <a:t>RRFS </a:t>
            </a:r>
            <a:r>
              <a:rPr b="1" i="0" lang="en" sz="1200" u="none" cap="none" strike="noStrike">
                <a:solidFill>
                  <a:srgbClr val="307BF3"/>
                </a:solidFill>
                <a:latin typeface="Arial"/>
                <a:ea typeface="Arial"/>
                <a:cs typeface="Arial"/>
                <a:sym typeface="Arial"/>
              </a:rPr>
              <a:t>limited area model domain</a:t>
            </a:r>
            <a:endParaRPr b="0" i="0" sz="1200" u="none" cap="none" strike="noStrike">
              <a:solidFill>
                <a:srgbClr val="307BF3"/>
              </a:solidFill>
              <a:latin typeface="Arial"/>
              <a:ea typeface="Arial"/>
              <a:cs typeface="Arial"/>
              <a:sym typeface="Arial"/>
            </a:endParaRPr>
          </a:p>
        </p:txBody>
      </p:sp>
      <p:sp>
        <p:nvSpPr>
          <p:cNvPr id="615" name="Google Shape;615;p98"/>
          <p:cNvSpPr txBox="1"/>
          <p:nvPr/>
        </p:nvSpPr>
        <p:spPr>
          <a:xfrm>
            <a:off x="6011950" y="3850375"/>
            <a:ext cx="2943900" cy="692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70C0"/>
              </a:buClr>
              <a:buSzPts val="1500"/>
              <a:buFont typeface="Arial"/>
              <a:buNone/>
            </a:pPr>
            <a:r>
              <a:rPr b="0" i="0" lang="en" sz="1100" u="none" cap="none" strike="noStrike">
                <a:solidFill>
                  <a:srgbClr val="0070C0"/>
                </a:solidFill>
                <a:latin typeface="Arial"/>
                <a:ea typeface="Arial"/>
                <a:cs typeface="Arial"/>
                <a:sym typeface="Arial"/>
              </a:rPr>
              <a:t>NOAA’s new NWP model:</a:t>
            </a:r>
            <a:endParaRPr b="0" i="0" sz="11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1500"/>
              <a:buFont typeface="Arial"/>
              <a:buNone/>
            </a:pPr>
            <a:r>
              <a:rPr b="0" i="0" lang="en" sz="1100" u="none" cap="none" strike="noStrike">
                <a:solidFill>
                  <a:srgbClr val="0070C0"/>
                </a:solidFill>
                <a:latin typeface="Arial"/>
                <a:ea typeface="Arial"/>
                <a:cs typeface="Arial"/>
                <a:sym typeface="Arial"/>
              </a:rPr>
              <a:t>Rapid Refresh Forecasting System (RRFS)</a:t>
            </a:r>
            <a:endParaRPr b="0" i="0" sz="11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1500"/>
              <a:buFont typeface="Arial"/>
              <a:buNone/>
            </a:pPr>
            <a:r>
              <a:t/>
            </a:r>
            <a:endParaRPr b="0" i="0" sz="1100" u="none" cap="none" strike="noStrike">
              <a:solidFill>
                <a:srgbClr val="0070C0"/>
              </a:solidFill>
              <a:latin typeface="Arial"/>
              <a:ea typeface="Arial"/>
              <a:cs typeface="Arial"/>
              <a:sym typeface="Arial"/>
            </a:endParaRPr>
          </a:p>
        </p:txBody>
      </p:sp>
      <p:cxnSp>
        <p:nvCxnSpPr>
          <p:cNvPr id="616" name="Google Shape;616;p98"/>
          <p:cNvCxnSpPr/>
          <p:nvPr/>
        </p:nvCxnSpPr>
        <p:spPr>
          <a:xfrm>
            <a:off x="0" y="521496"/>
            <a:ext cx="9144000" cy="0"/>
          </a:xfrm>
          <a:prstGeom prst="straightConnector1">
            <a:avLst/>
          </a:prstGeom>
          <a:noFill/>
          <a:ln cap="flat" cmpd="sng" w="19050">
            <a:solidFill>
              <a:schemeClr val="accent2">
                <a:alpha val="60000"/>
              </a:schemeClr>
            </a:solidFill>
            <a:prstDash val="solid"/>
            <a:round/>
            <a:headEnd len="sm" w="sm" type="none"/>
            <a:tailEnd len="sm" w="sm" type="none"/>
          </a:ln>
        </p:spPr>
      </p:cxnSp>
      <p:sp>
        <p:nvSpPr>
          <p:cNvPr id="617" name="Google Shape;617;p98"/>
          <p:cNvSpPr txBox="1"/>
          <p:nvPr>
            <p:ph idx="1" type="body"/>
          </p:nvPr>
        </p:nvSpPr>
        <p:spPr>
          <a:xfrm>
            <a:off x="497750" y="714300"/>
            <a:ext cx="5239500" cy="3940500"/>
          </a:xfrm>
          <a:prstGeom prst="rect">
            <a:avLst/>
          </a:prstGeom>
          <a:noFill/>
          <a:ln>
            <a:noFill/>
          </a:ln>
        </p:spPr>
        <p:txBody>
          <a:bodyPr anchorCtr="0" anchor="t" bIns="68575" lIns="68575" spcFirstLastPara="1" rIns="68575" wrap="square" tIns="68575">
            <a:spAutoFit/>
          </a:bodyPr>
          <a:lstStyle/>
          <a:p>
            <a:pPr indent="-311150" lvl="0" marL="342900" rtl="0" algn="l">
              <a:lnSpc>
                <a:spcPct val="150000"/>
              </a:lnSpc>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Smoke (primary PM2.5 from wildland fire emissions) and fine and coarse dust aerosols are included.</a:t>
            </a:r>
            <a:endParaRPr sz="1300">
              <a:solidFill>
                <a:schemeClr val="dk1"/>
              </a:solidFill>
              <a:latin typeface="Arial"/>
              <a:ea typeface="Arial"/>
              <a:cs typeface="Arial"/>
              <a:sym typeface="Arial"/>
            </a:endParaRPr>
          </a:p>
          <a:p>
            <a:pPr indent="-311150" lvl="0" marL="342900" rtl="0" algn="l">
              <a:lnSpc>
                <a:spcPct val="150000"/>
              </a:lnSpc>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The smoke emissions are based on the</a:t>
            </a:r>
            <a:r>
              <a:rPr b="1" lang="en" sz="1300">
                <a:solidFill>
                  <a:schemeClr val="dk1"/>
                </a:solidFill>
                <a:latin typeface="Arial"/>
                <a:ea typeface="Arial"/>
                <a:cs typeface="Arial"/>
                <a:sym typeface="Arial"/>
              </a:rPr>
              <a:t> VIIRS and GOES-16/17 fire radiative data.</a:t>
            </a:r>
            <a:r>
              <a:rPr lang="en" sz="1300">
                <a:solidFill>
                  <a:schemeClr val="dk1"/>
                </a:solidFill>
                <a:latin typeface="Arial"/>
                <a:ea typeface="Arial"/>
                <a:cs typeface="Arial"/>
                <a:sym typeface="Arial"/>
              </a:rPr>
              <a:t> </a:t>
            </a:r>
            <a:endParaRPr sz="1300">
              <a:solidFill>
                <a:schemeClr val="dk1"/>
              </a:solidFill>
              <a:latin typeface="Arial"/>
              <a:ea typeface="Arial"/>
              <a:cs typeface="Arial"/>
              <a:sym typeface="Arial"/>
            </a:endParaRPr>
          </a:p>
          <a:p>
            <a:pPr indent="-311150" lvl="0" marL="342900" rtl="0" algn="l">
              <a:lnSpc>
                <a:spcPct val="150000"/>
              </a:lnSpc>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A new forecast is generated every hour. It goes out to</a:t>
            </a:r>
            <a:r>
              <a:rPr b="1" lang="en" sz="1300">
                <a:solidFill>
                  <a:schemeClr val="dk1"/>
                </a:solidFill>
                <a:latin typeface="Arial"/>
                <a:ea typeface="Arial"/>
                <a:cs typeface="Arial"/>
                <a:sym typeface="Arial"/>
              </a:rPr>
              <a:t> 60 hours 4 times a day,</a:t>
            </a:r>
            <a:r>
              <a:rPr lang="en" sz="1300">
                <a:solidFill>
                  <a:schemeClr val="dk1"/>
                </a:solidFill>
                <a:latin typeface="Arial"/>
                <a:ea typeface="Arial"/>
                <a:cs typeface="Arial"/>
                <a:sym typeface="Arial"/>
              </a:rPr>
              <a:t> 18 hours for other cycles.</a:t>
            </a:r>
            <a:endParaRPr sz="1300">
              <a:solidFill>
                <a:schemeClr val="dk1"/>
              </a:solidFill>
              <a:latin typeface="Arial"/>
              <a:ea typeface="Arial"/>
              <a:cs typeface="Arial"/>
              <a:sym typeface="Arial"/>
            </a:endParaRPr>
          </a:p>
          <a:p>
            <a:pPr indent="-311150" lvl="0" marL="342900" rtl="0" algn="l">
              <a:lnSpc>
                <a:spcPct val="150000"/>
              </a:lnSpc>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The impact of smoke and dust aerosols on radiation and visibility is included.</a:t>
            </a:r>
            <a:endParaRPr sz="1300">
              <a:solidFill>
                <a:schemeClr val="dk1"/>
              </a:solidFill>
              <a:latin typeface="Arial"/>
              <a:ea typeface="Arial"/>
              <a:cs typeface="Arial"/>
              <a:sym typeface="Arial"/>
            </a:endParaRPr>
          </a:p>
          <a:p>
            <a:pPr indent="-311150" lvl="0" marL="342900" rtl="0" algn="l">
              <a:lnSpc>
                <a:spcPct val="150000"/>
              </a:lnSpc>
              <a:spcBef>
                <a:spcPts val="0"/>
              </a:spcBef>
              <a:spcAft>
                <a:spcPts val="0"/>
              </a:spcAft>
              <a:buClr>
                <a:schemeClr val="dk1"/>
              </a:buClr>
              <a:buSzPts val="1300"/>
              <a:buFont typeface="Arial"/>
              <a:buChar char="•"/>
            </a:pPr>
            <a:r>
              <a:rPr b="1" lang="en" sz="1300">
                <a:solidFill>
                  <a:schemeClr val="dk1"/>
                </a:solidFill>
                <a:latin typeface="Arial"/>
                <a:ea typeface="Arial"/>
                <a:cs typeface="Arial"/>
                <a:sym typeface="Arial"/>
              </a:rPr>
              <a:t>A new fire weather index – Hourly Wildfire Potential is provided by the model to the users.</a:t>
            </a:r>
            <a:endParaRPr b="1" sz="1300">
              <a:solidFill>
                <a:schemeClr val="dk1"/>
              </a:solidFill>
              <a:latin typeface="Arial"/>
              <a:ea typeface="Arial"/>
              <a:cs typeface="Arial"/>
              <a:sym typeface="Arial"/>
            </a:endParaRPr>
          </a:p>
          <a:p>
            <a:pPr indent="-311150" lvl="0" marL="342900" rtl="0" algn="l">
              <a:lnSpc>
                <a:spcPct val="150000"/>
              </a:lnSpc>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The RRFS-SD model is being tested in real-time by EMC.</a:t>
            </a:r>
            <a:endParaRPr sz="1300">
              <a:solidFill>
                <a:schemeClr val="dk1"/>
              </a:solidFill>
              <a:latin typeface="Arial"/>
              <a:ea typeface="Arial"/>
              <a:cs typeface="Arial"/>
              <a:sym typeface="Arial"/>
            </a:endParaRPr>
          </a:p>
          <a:p>
            <a:pPr indent="-311150" lvl="0" marL="342900" rtl="0" algn="l">
              <a:lnSpc>
                <a:spcPct val="150000"/>
              </a:lnSpc>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The fire weather, smoke, and dust fields are displayed on a public website:</a:t>
            </a:r>
            <a:r>
              <a:rPr lang="en" sz="1300"/>
              <a:t>  </a:t>
            </a:r>
            <a:r>
              <a:rPr b="1" lang="en" sz="1300" u="sng">
                <a:solidFill>
                  <a:schemeClr val="hlink"/>
                </a:solidFill>
                <a:latin typeface="Arial"/>
                <a:ea typeface="Arial"/>
                <a:cs typeface="Arial"/>
                <a:sym typeface="Arial"/>
                <a:hlinkClick r:id="rId3"/>
              </a:rPr>
              <a:t>https://rapidrefresh.noaa.gov/RRFS-SD/</a:t>
            </a:r>
            <a:r>
              <a:rPr b="1" lang="en" sz="1300">
                <a:solidFill>
                  <a:schemeClr val="dk1"/>
                </a:solidFill>
                <a:latin typeface="Arial"/>
                <a:ea typeface="Arial"/>
                <a:cs typeface="Arial"/>
                <a:sym typeface="Arial"/>
              </a:rPr>
              <a:t> </a:t>
            </a:r>
            <a:endParaRPr b="1" sz="1300">
              <a:solidFill>
                <a:schemeClr val="dk1"/>
              </a:solidFill>
              <a:latin typeface="Arial"/>
              <a:ea typeface="Arial"/>
              <a:cs typeface="Arial"/>
              <a:sym typeface="Arial"/>
            </a:endParaRPr>
          </a:p>
        </p:txBody>
      </p:sp>
      <p:pic>
        <p:nvPicPr>
          <p:cNvPr id="618" name="Google Shape;618;p98"/>
          <p:cNvPicPr preferRelativeResize="0"/>
          <p:nvPr/>
        </p:nvPicPr>
        <p:blipFill rotWithShape="1">
          <a:blip r:embed="rId4">
            <a:alphaModFix/>
          </a:blip>
          <a:srcRect b="0" l="0" r="0" t="0"/>
          <a:stretch/>
        </p:blipFill>
        <p:spPr>
          <a:xfrm>
            <a:off x="5939500" y="1349575"/>
            <a:ext cx="3088800" cy="24250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99"/>
          <p:cNvPicPr preferRelativeResize="0"/>
          <p:nvPr/>
        </p:nvPicPr>
        <p:blipFill rotWithShape="1">
          <a:blip r:embed="rId3">
            <a:alphaModFix/>
          </a:blip>
          <a:srcRect b="0" l="0" r="0" t="0"/>
          <a:stretch/>
        </p:blipFill>
        <p:spPr>
          <a:xfrm flipH="1">
            <a:off x="5805899" y="1295650"/>
            <a:ext cx="2938976" cy="1523637"/>
          </a:xfrm>
          <a:prstGeom prst="rect">
            <a:avLst/>
          </a:prstGeom>
          <a:noFill/>
          <a:ln cap="flat" cmpd="sng" w="19050">
            <a:solidFill>
              <a:schemeClr val="dk2"/>
            </a:solidFill>
            <a:prstDash val="solid"/>
            <a:round/>
            <a:headEnd len="sm" w="sm" type="none"/>
            <a:tailEnd len="sm" w="sm" type="none"/>
          </a:ln>
        </p:spPr>
      </p:pic>
      <p:sp>
        <p:nvSpPr>
          <p:cNvPr id="624" name="Google Shape;624;p99"/>
          <p:cNvSpPr txBox="1"/>
          <p:nvPr/>
        </p:nvSpPr>
        <p:spPr>
          <a:xfrm>
            <a:off x="5713075" y="3087180"/>
            <a:ext cx="3225000" cy="68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 plume of air pollutants emitted from an industrial fire in Deer Park, Texas, March 2019. </a:t>
            </a:r>
            <a:endParaRPr sz="1100"/>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AP Photo: David J. Philip</a:t>
            </a:r>
            <a:endParaRPr b="0" i="0" sz="1100" u="none" cap="none" strike="noStrike">
              <a:solidFill>
                <a:srgbClr val="000000"/>
              </a:solidFill>
              <a:latin typeface="Arial"/>
              <a:ea typeface="Arial"/>
              <a:cs typeface="Arial"/>
              <a:sym typeface="Arial"/>
            </a:endParaRPr>
          </a:p>
        </p:txBody>
      </p:sp>
      <p:sp>
        <p:nvSpPr>
          <p:cNvPr id="625" name="Google Shape;625;p99"/>
          <p:cNvSpPr txBox="1"/>
          <p:nvPr/>
        </p:nvSpPr>
        <p:spPr>
          <a:xfrm>
            <a:off x="675600" y="959700"/>
            <a:ext cx="4781700" cy="2968200"/>
          </a:xfrm>
          <a:prstGeom prst="rect">
            <a:avLst/>
          </a:prstGeom>
          <a:noFill/>
          <a:ln>
            <a:noFill/>
          </a:ln>
        </p:spPr>
        <p:txBody>
          <a:bodyPr anchorCtr="0" anchor="t" bIns="34275" lIns="68575" spcFirstLastPara="1" rIns="68575" wrap="square" tIns="34275">
            <a:spAutoFit/>
          </a:bodyPr>
          <a:lstStyle/>
          <a:p>
            <a:pPr indent="-260350" lvl="0" marL="342900" marR="0" rtl="0" algn="l">
              <a:lnSpc>
                <a:spcPct val="100000"/>
              </a:lnSpc>
              <a:spcBef>
                <a:spcPts val="90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Atmospheric transport and dispersion modeling is critical for emergency response and assessment for pollutants released to the air</a:t>
            </a:r>
            <a:endParaRPr b="0" i="0" sz="1500" u="none" cap="none" strike="noStrike">
              <a:solidFill>
                <a:srgbClr val="000000"/>
              </a:solidFill>
              <a:latin typeface="Arial"/>
              <a:ea typeface="Arial"/>
              <a:cs typeface="Arial"/>
              <a:sym typeface="Arial"/>
            </a:endParaRPr>
          </a:p>
          <a:p>
            <a:pPr indent="-241300" lvl="0" marL="342900" rtl="0" algn="l">
              <a:spcBef>
                <a:spcPts val="1800"/>
              </a:spcBef>
              <a:spcAft>
                <a:spcPts val="0"/>
              </a:spcAft>
              <a:buSzPts val="1200"/>
              <a:buChar char="●"/>
            </a:pPr>
            <a:r>
              <a:rPr lang="en" sz="1500"/>
              <a:t>HYSPLIT is driven by weather model outputs from NOAA operational models, including GFS, GDAS, GEFS, HRRR, NAM, HREF </a:t>
            </a:r>
            <a:endParaRPr sz="1500"/>
          </a:p>
          <a:p>
            <a:pPr indent="-260350" lvl="0" marL="355600" marR="0" rtl="0" algn="l">
              <a:lnSpc>
                <a:spcPct val="100000"/>
              </a:lnSpc>
              <a:spcBef>
                <a:spcPts val="1800"/>
              </a:spcBef>
              <a:spcAft>
                <a:spcPts val="0"/>
              </a:spcAft>
              <a:buClr>
                <a:srgbClr val="000000"/>
              </a:buClr>
              <a:buSzPts val="1500"/>
              <a:buFont typeface="Arial"/>
              <a:buChar char="●"/>
            </a:pPr>
            <a:r>
              <a:rPr b="1" i="0" lang="en" sz="1500" u="none" cap="none" strike="noStrike">
                <a:solidFill>
                  <a:srgbClr val="0000FF"/>
                </a:solidFill>
              </a:rPr>
              <a:t>HYSPLIT </a:t>
            </a:r>
            <a:r>
              <a:rPr b="0" i="0" lang="en" sz="1500" u="none" cap="none" strike="noStrike">
                <a:solidFill>
                  <a:srgbClr val="000000"/>
                </a:solidFill>
                <a:latin typeface="Arial"/>
                <a:ea typeface="Arial"/>
                <a:cs typeface="Arial"/>
                <a:sym typeface="Arial"/>
              </a:rPr>
              <a:t>model </a:t>
            </a:r>
            <a:r>
              <a:rPr lang="en" sz="1500"/>
              <a:t>has been </a:t>
            </a:r>
            <a:r>
              <a:rPr b="0" i="0" lang="en" sz="1500" u="none" cap="none" strike="noStrike">
                <a:solidFill>
                  <a:srgbClr val="000000"/>
                </a:solidFill>
                <a:latin typeface="Arial"/>
                <a:ea typeface="Arial"/>
                <a:cs typeface="Arial"/>
                <a:sym typeface="Arial"/>
              </a:rPr>
              <a:t>under continuous development at NOAA ARL for more than 40 years</a:t>
            </a:r>
            <a:endParaRPr sz="1500"/>
          </a:p>
          <a:p>
            <a:pPr indent="-260350" lvl="0" marL="342900" rtl="0" algn="l">
              <a:spcBef>
                <a:spcPts val="1000"/>
              </a:spcBef>
              <a:spcAft>
                <a:spcPts val="0"/>
              </a:spcAft>
              <a:buSzPts val="1500"/>
              <a:buChar char="●"/>
            </a:pPr>
            <a:r>
              <a:rPr b="1" lang="en" sz="1500"/>
              <a:t>EMC collaborates with ARL for the transition of HYSPLIT upgrades into NCEP operation</a:t>
            </a:r>
            <a:endParaRPr sz="1500"/>
          </a:p>
        </p:txBody>
      </p:sp>
      <p:sp>
        <p:nvSpPr>
          <p:cNvPr id="626" name="Google Shape;626;p99"/>
          <p:cNvSpPr txBox="1"/>
          <p:nvPr/>
        </p:nvSpPr>
        <p:spPr>
          <a:xfrm>
            <a:off x="370975" y="120050"/>
            <a:ext cx="8297700" cy="477000"/>
          </a:xfrm>
          <a:prstGeom prst="rect">
            <a:avLst/>
          </a:prstGeom>
          <a:noFill/>
          <a:ln>
            <a:noFill/>
          </a:ln>
        </p:spPr>
        <p:txBody>
          <a:bodyPr anchorCtr="0" anchor="t" bIns="91425" lIns="91425" spcFirstLastPara="1" rIns="91425" wrap="square" tIns="91425">
            <a:spAutoFit/>
          </a:bodyPr>
          <a:lstStyle/>
          <a:p>
            <a:pPr indent="0" lvl="0" marL="0" rtl="0" algn="l">
              <a:spcBef>
                <a:spcPts val="900"/>
              </a:spcBef>
              <a:spcAft>
                <a:spcPts val="0"/>
              </a:spcAft>
              <a:buNone/>
            </a:pPr>
            <a:r>
              <a:rPr b="1" lang="en" sz="1900">
                <a:solidFill>
                  <a:srgbClr val="0000FF"/>
                </a:solidFill>
              </a:rPr>
              <a:t>HYSPLIT -- Atmospheric transport and dispersion modeling</a:t>
            </a:r>
            <a:endParaRPr b="1" sz="2400">
              <a:solidFill>
                <a:srgbClr val="0000FF"/>
              </a:solidFill>
            </a:endParaRPr>
          </a:p>
        </p:txBody>
      </p:sp>
      <p:sp>
        <p:nvSpPr>
          <p:cNvPr id="627" name="Google Shape;627;p99"/>
          <p:cNvSpPr txBox="1"/>
          <p:nvPr/>
        </p:nvSpPr>
        <p:spPr>
          <a:xfrm>
            <a:off x="6359575" y="828650"/>
            <a:ext cx="230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Courtesy of OAR/ARL</a:t>
            </a:r>
            <a:endParaRPr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100"/>
          <p:cNvSpPr txBox="1"/>
          <p:nvPr/>
        </p:nvSpPr>
        <p:spPr>
          <a:xfrm>
            <a:off x="244784" y="114297"/>
            <a:ext cx="8654400" cy="453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02124"/>
              </a:buClr>
              <a:buSzPts val="1400"/>
              <a:buFont typeface="Arial"/>
              <a:buNone/>
            </a:pPr>
            <a:r>
              <a:rPr b="1" i="0" lang="en" sz="1400" u="none" cap="none" strike="noStrike">
                <a:solidFill>
                  <a:srgbClr val="202124"/>
                </a:solidFill>
                <a:latin typeface="Arial"/>
                <a:ea typeface="Arial"/>
                <a:cs typeface="Arial"/>
                <a:sym typeface="Arial"/>
              </a:rPr>
              <a:t>The HYSPLIT Model: Spy Balloons, Train Derailments, Greenhouse Gases, and more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02124"/>
              </a:buClr>
              <a:buSzPts val="1100"/>
              <a:buFont typeface="Arial"/>
              <a:buNone/>
            </a:pPr>
            <a:r>
              <a:rPr b="0" i="0" lang="en" sz="1100" u="none" cap="none" strike="noStrike">
                <a:solidFill>
                  <a:srgbClr val="202124"/>
                </a:solidFill>
                <a:latin typeface="Arial"/>
                <a:ea typeface="Arial"/>
                <a:cs typeface="Arial"/>
                <a:sym typeface="Arial"/>
              </a:rPr>
              <a:t>Mark Cohen, Leader of the HYSPLIT Modeling Group, NOAA Air Resources Laboratory</a:t>
            </a:r>
            <a:endParaRPr b="0" i="0" sz="1100" u="none" cap="none" strike="noStrike">
              <a:solidFill>
                <a:srgbClr val="000000"/>
              </a:solidFill>
              <a:latin typeface="Arial"/>
              <a:ea typeface="Arial"/>
              <a:cs typeface="Arial"/>
              <a:sym typeface="Arial"/>
            </a:endParaRPr>
          </a:p>
        </p:txBody>
      </p:sp>
      <p:cxnSp>
        <p:nvCxnSpPr>
          <p:cNvPr id="634" name="Google Shape;634;p100"/>
          <p:cNvCxnSpPr/>
          <p:nvPr/>
        </p:nvCxnSpPr>
        <p:spPr>
          <a:xfrm>
            <a:off x="-10114" y="655455"/>
            <a:ext cx="9189600" cy="0"/>
          </a:xfrm>
          <a:prstGeom prst="straightConnector1">
            <a:avLst/>
          </a:prstGeom>
          <a:noFill/>
          <a:ln cap="flat" cmpd="sng" w="19050">
            <a:solidFill>
              <a:schemeClr val="accent1"/>
            </a:solidFill>
            <a:prstDash val="solid"/>
            <a:miter lim="800000"/>
            <a:headEnd len="sm" w="sm" type="none"/>
            <a:tailEnd len="sm" w="sm" type="none"/>
          </a:ln>
        </p:spPr>
      </p:cxnSp>
      <p:sp>
        <p:nvSpPr>
          <p:cNvPr id="635" name="Google Shape;635;p100"/>
          <p:cNvSpPr txBox="1"/>
          <p:nvPr/>
        </p:nvSpPr>
        <p:spPr>
          <a:xfrm>
            <a:off x="698599" y="723775"/>
            <a:ext cx="2635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1" i="0" lang="en" sz="1400" u="none" cap="none" strike="noStrike">
                <a:solidFill>
                  <a:srgbClr val="000000"/>
                </a:solidFill>
                <a:highlight>
                  <a:srgbClr val="FFFFCC"/>
                </a:highlight>
                <a:latin typeface="Calibri"/>
                <a:ea typeface="Calibri"/>
                <a:cs typeface="Calibri"/>
                <a:sym typeface="Calibri"/>
              </a:rPr>
              <a:t>Where do things in the air go? </a:t>
            </a:r>
            <a:endParaRPr sz="1100"/>
          </a:p>
        </p:txBody>
      </p:sp>
      <p:sp>
        <p:nvSpPr>
          <p:cNvPr id="636" name="Google Shape;636;p100"/>
          <p:cNvSpPr txBox="1"/>
          <p:nvPr/>
        </p:nvSpPr>
        <p:spPr>
          <a:xfrm>
            <a:off x="5038701" y="723775"/>
            <a:ext cx="3109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Calibri"/>
              <a:buNone/>
            </a:pPr>
            <a:r>
              <a:rPr b="1" i="0" lang="en" sz="1400" u="none" cap="none" strike="noStrike">
                <a:solidFill>
                  <a:srgbClr val="000000"/>
                </a:solidFill>
                <a:highlight>
                  <a:srgbClr val="FFFFCC"/>
                </a:highlight>
                <a:latin typeface="Calibri"/>
                <a:ea typeface="Calibri"/>
                <a:cs typeface="Calibri"/>
                <a:sym typeface="Calibri"/>
              </a:rPr>
              <a:t>Where do things in the air come from?</a:t>
            </a:r>
            <a:endParaRPr sz="1100"/>
          </a:p>
        </p:txBody>
      </p:sp>
      <p:cxnSp>
        <p:nvCxnSpPr>
          <p:cNvPr id="637" name="Google Shape;637;p100"/>
          <p:cNvCxnSpPr/>
          <p:nvPr/>
        </p:nvCxnSpPr>
        <p:spPr>
          <a:xfrm>
            <a:off x="4793456" y="667399"/>
            <a:ext cx="0" cy="4513800"/>
          </a:xfrm>
          <a:prstGeom prst="straightConnector1">
            <a:avLst/>
          </a:prstGeom>
          <a:noFill/>
          <a:ln cap="flat" cmpd="sng" w="19050">
            <a:solidFill>
              <a:schemeClr val="accent1"/>
            </a:solidFill>
            <a:prstDash val="solid"/>
            <a:miter lim="800000"/>
            <a:headEnd len="sm" w="sm" type="none"/>
            <a:tailEnd len="sm" w="sm" type="none"/>
          </a:ln>
        </p:spPr>
      </p:cxnSp>
      <p:pic>
        <p:nvPicPr>
          <p:cNvPr descr="Astronauts snap breathtaking images of a volcano eruption - CNN Video" id="638" name="Google Shape;638;p100"/>
          <p:cNvPicPr preferRelativeResize="0"/>
          <p:nvPr/>
        </p:nvPicPr>
        <p:blipFill rotWithShape="1">
          <a:blip r:embed="rId3">
            <a:alphaModFix/>
          </a:blip>
          <a:srcRect b="0" l="0" r="0" t="0"/>
          <a:stretch/>
        </p:blipFill>
        <p:spPr>
          <a:xfrm>
            <a:off x="159034" y="2600325"/>
            <a:ext cx="1920240" cy="1080567"/>
          </a:xfrm>
          <a:custGeom>
            <a:rect b="b" l="l" r="r" t="t"/>
            <a:pathLst>
              <a:path extrusionOk="0" h="1440756" w="2560320">
                <a:moveTo>
                  <a:pt x="0" y="0"/>
                </a:moveTo>
                <a:cubicBezTo>
                  <a:pt x="233550" y="20660"/>
                  <a:pt x="369852" y="-22016"/>
                  <a:pt x="614477" y="0"/>
                </a:cubicBezTo>
                <a:cubicBezTo>
                  <a:pt x="859102" y="22016"/>
                  <a:pt x="912918" y="-11480"/>
                  <a:pt x="1177747" y="0"/>
                </a:cubicBezTo>
                <a:cubicBezTo>
                  <a:pt x="1442576" y="11480"/>
                  <a:pt x="1532986" y="19456"/>
                  <a:pt x="1741018" y="0"/>
                </a:cubicBezTo>
                <a:cubicBezTo>
                  <a:pt x="1949050" y="-19456"/>
                  <a:pt x="2232630" y="-16429"/>
                  <a:pt x="2560320" y="0"/>
                </a:cubicBezTo>
                <a:cubicBezTo>
                  <a:pt x="2576768" y="121213"/>
                  <a:pt x="2561710" y="307820"/>
                  <a:pt x="2560320" y="480252"/>
                </a:cubicBezTo>
                <a:cubicBezTo>
                  <a:pt x="2558930" y="652684"/>
                  <a:pt x="2540059" y="737456"/>
                  <a:pt x="2560320" y="974912"/>
                </a:cubicBezTo>
                <a:cubicBezTo>
                  <a:pt x="2580581" y="1212368"/>
                  <a:pt x="2572623" y="1259495"/>
                  <a:pt x="2560320" y="1440756"/>
                </a:cubicBezTo>
                <a:cubicBezTo>
                  <a:pt x="2281372" y="1442607"/>
                  <a:pt x="2143347" y="1427722"/>
                  <a:pt x="1945843" y="1440756"/>
                </a:cubicBezTo>
                <a:cubicBezTo>
                  <a:pt x="1748339" y="1453790"/>
                  <a:pt x="1467266" y="1450795"/>
                  <a:pt x="1331366" y="1440756"/>
                </a:cubicBezTo>
                <a:cubicBezTo>
                  <a:pt x="1195466" y="1430717"/>
                  <a:pt x="975136" y="1456941"/>
                  <a:pt x="716890" y="1440756"/>
                </a:cubicBezTo>
                <a:cubicBezTo>
                  <a:pt x="458644" y="1424571"/>
                  <a:pt x="224116" y="1445281"/>
                  <a:pt x="0" y="1440756"/>
                </a:cubicBezTo>
                <a:cubicBezTo>
                  <a:pt x="19203" y="1281191"/>
                  <a:pt x="-23722" y="1058088"/>
                  <a:pt x="0" y="960504"/>
                </a:cubicBezTo>
                <a:cubicBezTo>
                  <a:pt x="23722" y="862920"/>
                  <a:pt x="692" y="590629"/>
                  <a:pt x="0" y="451437"/>
                </a:cubicBezTo>
                <a:cubicBezTo>
                  <a:pt x="-692" y="312245"/>
                  <a:pt x="-15112" y="171885"/>
                  <a:pt x="0" y="0"/>
                </a:cubicBezTo>
                <a:close/>
              </a:path>
            </a:pathLst>
          </a:custGeom>
          <a:noFill/>
          <a:ln cap="flat" cmpd="sng" w="28575">
            <a:solidFill>
              <a:schemeClr val="accent1"/>
            </a:solidFill>
            <a:prstDash val="solid"/>
            <a:round/>
            <a:headEnd len="sm" w="sm" type="none"/>
            <a:tailEnd len="sm" w="sm" type="none"/>
          </a:ln>
        </p:spPr>
      </p:pic>
      <p:pic>
        <p:nvPicPr>
          <p:cNvPr id="639" name="Google Shape;639;p100"/>
          <p:cNvPicPr preferRelativeResize="0"/>
          <p:nvPr/>
        </p:nvPicPr>
        <p:blipFill rotWithShape="1">
          <a:blip r:embed="rId4">
            <a:alphaModFix/>
          </a:blip>
          <a:srcRect b="18440" l="0" r="0" t="0"/>
          <a:stretch/>
        </p:blipFill>
        <p:spPr>
          <a:xfrm>
            <a:off x="2331267" y="3262324"/>
            <a:ext cx="2132724" cy="1686160"/>
          </a:xfrm>
          <a:prstGeom prst="rect">
            <a:avLst/>
          </a:prstGeom>
          <a:noFill/>
          <a:ln>
            <a:noFill/>
          </a:ln>
        </p:spPr>
      </p:pic>
      <p:pic>
        <p:nvPicPr>
          <p:cNvPr descr="A map of a city&#10;&#10;Description automatically generated" id="640" name="Google Shape;640;p100"/>
          <p:cNvPicPr preferRelativeResize="0"/>
          <p:nvPr/>
        </p:nvPicPr>
        <p:blipFill rotWithShape="1">
          <a:blip r:embed="rId5">
            <a:alphaModFix/>
          </a:blip>
          <a:srcRect b="0" l="0" r="0" t="0"/>
          <a:stretch/>
        </p:blipFill>
        <p:spPr>
          <a:xfrm>
            <a:off x="4906122" y="3174579"/>
            <a:ext cx="2496338" cy="1797955"/>
          </a:xfrm>
          <a:prstGeom prst="rect">
            <a:avLst/>
          </a:prstGeom>
          <a:noFill/>
          <a:ln>
            <a:noFill/>
          </a:ln>
        </p:spPr>
      </p:pic>
      <p:pic>
        <p:nvPicPr>
          <p:cNvPr descr="Train Derailment Dioxin Explainer" id="641" name="Google Shape;641;p100"/>
          <p:cNvPicPr preferRelativeResize="0"/>
          <p:nvPr/>
        </p:nvPicPr>
        <p:blipFill rotWithShape="1">
          <a:blip r:embed="rId6">
            <a:alphaModFix/>
          </a:blip>
          <a:srcRect b="0" l="0" r="0" t="0"/>
          <a:stretch/>
        </p:blipFill>
        <p:spPr>
          <a:xfrm>
            <a:off x="150618" y="1117456"/>
            <a:ext cx="2072640" cy="1165860"/>
          </a:xfrm>
          <a:prstGeom prst="rect">
            <a:avLst/>
          </a:prstGeom>
          <a:noFill/>
          <a:ln cap="flat" cmpd="sng" w="12700">
            <a:solidFill>
              <a:schemeClr val="dk1"/>
            </a:solidFill>
            <a:prstDash val="solid"/>
            <a:round/>
            <a:headEnd len="sm" w="sm" type="none"/>
            <a:tailEnd len="sm" w="sm" type="none"/>
          </a:ln>
        </p:spPr>
      </p:pic>
      <p:pic>
        <p:nvPicPr>
          <p:cNvPr descr="A screenshot of a map&#10;&#10;Description automatically generated" id="642" name="Google Shape;642;p100"/>
          <p:cNvPicPr preferRelativeResize="0"/>
          <p:nvPr/>
        </p:nvPicPr>
        <p:blipFill rotWithShape="1">
          <a:blip r:embed="rId7">
            <a:alphaModFix/>
          </a:blip>
          <a:srcRect b="27452" l="0" r="37398" t="0"/>
          <a:stretch/>
        </p:blipFill>
        <p:spPr>
          <a:xfrm>
            <a:off x="2317136" y="1117456"/>
            <a:ext cx="1821104" cy="1165860"/>
          </a:xfrm>
          <a:prstGeom prst="rect">
            <a:avLst/>
          </a:prstGeom>
          <a:noFill/>
          <a:ln cap="flat" cmpd="sng" w="12700">
            <a:solidFill>
              <a:schemeClr val="dk1"/>
            </a:solidFill>
            <a:prstDash val="solid"/>
            <a:round/>
            <a:headEnd len="sm" w="sm" type="none"/>
            <a:tailEnd len="sm" w="sm" type="none"/>
          </a:ln>
        </p:spPr>
      </p:pic>
      <p:sp>
        <p:nvSpPr>
          <p:cNvPr id="643" name="Google Shape;643;p100"/>
          <p:cNvSpPr txBox="1"/>
          <p:nvPr/>
        </p:nvSpPr>
        <p:spPr>
          <a:xfrm>
            <a:off x="3451583" y="2172863"/>
            <a:ext cx="460500" cy="106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6850" lIns="13700" spcFirstLastPara="1" rIns="13700" wrap="square" tIns="6850">
            <a:spAutoFit/>
          </a:bodyPr>
          <a:lstStyle/>
          <a:p>
            <a:pPr indent="0" lvl="0" marL="0" marR="0" rtl="0" algn="l">
              <a:lnSpc>
                <a:spcPct val="100000"/>
              </a:lnSpc>
              <a:spcBef>
                <a:spcPts val="0"/>
              </a:spcBef>
              <a:spcAft>
                <a:spcPts val="0"/>
              </a:spcAft>
              <a:buClr>
                <a:srgbClr val="000000"/>
              </a:buClr>
              <a:buSzPts val="600"/>
              <a:buFont typeface="Calibri"/>
              <a:buNone/>
            </a:pPr>
            <a:r>
              <a:rPr b="0" i="0" lang="en" sz="600" u="none" cap="none" strike="noStrike">
                <a:solidFill>
                  <a:srgbClr val="000000"/>
                </a:solidFill>
                <a:latin typeface="Calibri"/>
                <a:ea typeface="Calibri"/>
                <a:cs typeface="Calibri"/>
                <a:sym typeface="Calibri"/>
              </a:rPr>
              <a:t>East Palestine</a:t>
            </a:r>
            <a:endParaRPr sz="1100"/>
          </a:p>
        </p:txBody>
      </p:sp>
      <p:sp>
        <p:nvSpPr>
          <p:cNvPr id="644" name="Google Shape;644;p100"/>
          <p:cNvSpPr txBox="1"/>
          <p:nvPr/>
        </p:nvSpPr>
        <p:spPr>
          <a:xfrm>
            <a:off x="7488348" y="3035756"/>
            <a:ext cx="1532400" cy="2229300"/>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133350" lvl="0" marL="1270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Run the model backwards from Green House Gas (GHG) measurement sites</a:t>
            </a:r>
            <a:endParaRPr sz="1100"/>
          </a:p>
          <a:p>
            <a:pPr indent="-133350" lvl="0" marL="1270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Estimate the emissions of  GHG in the Washington DC area</a:t>
            </a:r>
            <a:endParaRPr sz="1100"/>
          </a:p>
          <a:p>
            <a:pPr indent="-133350" lvl="0" marL="1270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Independently check progress on emissions reduction</a:t>
            </a:r>
            <a:endParaRPr sz="1100"/>
          </a:p>
        </p:txBody>
      </p:sp>
      <p:grpSp>
        <p:nvGrpSpPr>
          <p:cNvPr id="645" name="Google Shape;645;p100"/>
          <p:cNvGrpSpPr/>
          <p:nvPr/>
        </p:nvGrpSpPr>
        <p:grpSpPr>
          <a:xfrm>
            <a:off x="6517729" y="1151274"/>
            <a:ext cx="2126042" cy="1837059"/>
            <a:chOff x="8414080" y="1535032"/>
            <a:chExt cx="2834723" cy="2449413"/>
          </a:xfrm>
        </p:grpSpPr>
        <p:grpSp>
          <p:nvGrpSpPr>
            <p:cNvPr id="646" name="Google Shape;646;p100"/>
            <p:cNvGrpSpPr/>
            <p:nvPr/>
          </p:nvGrpSpPr>
          <p:grpSpPr>
            <a:xfrm>
              <a:off x="8414080" y="1535032"/>
              <a:ext cx="2834723" cy="2449413"/>
              <a:chOff x="7671989" y="1410944"/>
              <a:chExt cx="2225057" cy="1922616"/>
            </a:xfrm>
          </p:grpSpPr>
          <p:pic>
            <p:nvPicPr>
              <p:cNvPr descr="A map of the world&#10;&#10;Description automatically generated" id="647" name="Google Shape;647;p100"/>
              <p:cNvPicPr preferRelativeResize="0"/>
              <p:nvPr/>
            </p:nvPicPr>
            <p:blipFill rotWithShape="1">
              <a:blip r:embed="rId8">
                <a:alphaModFix/>
              </a:blip>
              <a:srcRect b="30396" l="0" r="0" t="0"/>
              <a:stretch/>
            </p:blipFill>
            <p:spPr>
              <a:xfrm>
                <a:off x="7671989" y="1410944"/>
                <a:ext cx="2225057" cy="1922616"/>
              </a:xfrm>
              <a:prstGeom prst="rect">
                <a:avLst/>
              </a:prstGeom>
              <a:noFill/>
              <a:ln>
                <a:noFill/>
              </a:ln>
            </p:spPr>
          </p:pic>
          <p:sp>
            <p:nvSpPr>
              <p:cNvPr id="648" name="Google Shape;648;p100"/>
              <p:cNvSpPr/>
              <p:nvPr/>
            </p:nvSpPr>
            <p:spPr>
              <a:xfrm>
                <a:off x="7981950" y="2147888"/>
                <a:ext cx="531019" cy="666750"/>
              </a:xfrm>
              <a:custGeom>
                <a:rect b="b" l="l" r="r" t="t"/>
                <a:pathLst>
                  <a:path extrusionOk="0" h="666750" w="531019">
                    <a:moveTo>
                      <a:pt x="11906" y="466725"/>
                    </a:moveTo>
                    <a:lnTo>
                      <a:pt x="0" y="402431"/>
                    </a:lnTo>
                    <a:lnTo>
                      <a:pt x="26194" y="369093"/>
                    </a:lnTo>
                    <a:lnTo>
                      <a:pt x="26194" y="319087"/>
                    </a:lnTo>
                    <a:lnTo>
                      <a:pt x="21431" y="297656"/>
                    </a:lnTo>
                    <a:lnTo>
                      <a:pt x="9525" y="280987"/>
                    </a:lnTo>
                    <a:lnTo>
                      <a:pt x="23813" y="257175"/>
                    </a:lnTo>
                    <a:lnTo>
                      <a:pt x="59531" y="245268"/>
                    </a:lnTo>
                    <a:lnTo>
                      <a:pt x="80963" y="230981"/>
                    </a:lnTo>
                    <a:lnTo>
                      <a:pt x="107156" y="250031"/>
                    </a:lnTo>
                    <a:lnTo>
                      <a:pt x="140494" y="230981"/>
                    </a:lnTo>
                    <a:lnTo>
                      <a:pt x="159544" y="207168"/>
                    </a:lnTo>
                    <a:lnTo>
                      <a:pt x="142875" y="157162"/>
                    </a:lnTo>
                    <a:lnTo>
                      <a:pt x="169069" y="90487"/>
                    </a:lnTo>
                    <a:lnTo>
                      <a:pt x="209550" y="42862"/>
                    </a:lnTo>
                    <a:lnTo>
                      <a:pt x="247650" y="11906"/>
                    </a:lnTo>
                    <a:lnTo>
                      <a:pt x="283369" y="0"/>
                    </a:lnTo>
                    <a:lnTo>
                      <a:pt x="307181" y="7143"/>
                    </a:lnTo>
                    <a:lnTo>
                      <a:pt x="357188" y="2381"/>
                    </a:lnTo>
                    <a:lnTo>
                      <a:pt x="402431" y="0"/>
                    </a:lnTo>
                    <a:lnTo>
                      <a:pt x="421481" y="7143"/>
                    </a:lnTo>
                    <a:lnTo>
                      <a:pt x="423863" y="52387"/>
                    </a:lnTo>
                    <a:lnTo>
                      <a:pt x="438150" y="95250"/>
                    </a:lnTo>
                    <a:lnTo>
                      <a:pt x="459581" y="126206"/>
                    </a:lnTo>
                    <a:lnTo>
                      <a:pt x="471488" y="152400"/>
                    </a:lnTo>
                    <a:lnTo>
                      <a:pt x="473869" y="169068"/>
                    </a:lnTo>
                    <a:lnTo>
                      <a:pt x="488156" y="202406"/>
                    </a:lnTo>
                    <a:lnTo>
                      <a:pt x="457200" y="223837"/>
                    </a:lnTo>
                    <a:lnTo>
                      <a:pt x="426244" y="221456"/>
                    </a:lnTo>
                    <a:lnTo>
                      <a:pt x="404813" y="252412"/>
                    </a:lnTo>
                    <a:lnTo>
                      <a:pt x="376238" y="264318"/>
                    </a:lnTo>
                    <a:lnTo>
                      <a:pt x="371475" y="300037"/>
                    </a:lnTo>
                    <a:lnTo>
                      <a:pt x="350044" y="342900"/>
                    </a:lnTo>
                    <a:lnTo>
                      <a:pt x="357188" y="381000"/>
                    </a:lnTo>
                    <a:lnTo>
                      <a:pt x="383381" y="421481"/>
                    </a:lnTo>
                    <a:lnTo>
                      <a:pt x="404813" y="450056"/>
                    </a:lnTo>
                    <a:lnTo>
                      <a:pt x="426244" y="485775"/>
                    </a:lnTo>
                    <a:lnTo>
                      <a:pt x="442913" y="502443"/>
                    </a:lnTo>
                    <a:lnTo>
                      <a:pt x="464344" y="466725"/>
                    </a:lnTo>
                    <a:lnTo>
                      <a:pt x="490538" y="490537"/>
                    </a:lnTo>
                    <a:lnTo>
                      <a:pt x="531019" y="507206"/>
                    </a:lnTo>
                    <a:lnTo>
                      <a:pt x="531019" y="542925"/>
                    </a:lnTo>
                    <a:lnTo>
                      <a:pt x="507206" y="564356"/>
                    </a:lnTo>
                    <a:lnTo>
                      <a:pt x="497681" y="595312"/>
                    </a:lnTo>
                    <a:lnTo>
                      <a:pt x="488156" y="616743"/>
                    </a:lnTo>
                    <a:lnTo>
                      <a:pt x="514350" y="642937"/>
                    </a:lnTo>
                    <a:lnTo>
                      <a:pt x="466725" y="645318"/>
                    </a:lnTo>
                    <a:lnTo>
                      <a:pt x="421481" y="638175"/>
                    </a:lnTo>
                    <a:lnTo>
                      <a:pt x="383381" y="635793"/>
                    </a:lnTo>
                    <a:lnTo>
                      <a:pt x="354806" y="638175"/>
                    </a:lnTo>
                    <a:lnTo>
                      <a:pt x="338138" y="652462"/>
                    </a:lnTo>
                    <a:lnTo>
                      <a:pt x="314325" y="666750"/>
                    </a:lnTo>
                    <a:lnTo>
                      <a:pt x="283369" y="642937"/>
                    </a:lnTo>
                    <a:lnTo>
                      <a:pt x="316706" y="628650"/>
                    </a:lnTo>
                    <a:lnTo>
                      <a:pt x="333375" y="609600"/>
                    </a:lnTo>
                    <a:lnTo>
                      <a:pt x="347663" y="590550"/>
                    </a:lnTo>
                    <a:lnTo>
                      <a:pt x="328613" y="564356"/>
                    </a:lnTo>
                    <a:lnTo>
                      <a:pt x="350044" y="561975"/>
                    </a:lnTo>
                    <a:lnTo>
                      <a:pt x="307181" y="514350"/>
                    </a:lnTo>
                    <a:lnTo>
                      <a:pt x="288131" y="559593"/>
                    </a:lnTo>
                    <a:lnTo>
                      <a:pt x="257175" y="550068"/>
                    </a:lnTo>
                    <a:lnTo>
                      <a:pt x="226219" y="581025"/>
                    </a:lnTo>
                    <a:lnTo>
                      <a:pt x="204788" y="585787"/>
                    </a:lnTo>
                    <a:lnTo>
                      <a:pt x="192881" y="597693"/>
                    </a:lnTo>
                    <a:lnTo>
                      <a:pt x="183356" y="602456"/>
                    </a:lnTo>
                    <a:lnTo>
                      <a:pt x="140494" y="597693"/>
                    </a:lnTo>
                    <a:lnTo>
                      <a:pt x="88106" y="576262"/>
                    </a:lnTo>
                    <a:lnTo>
                      <a:pt x="52388" y="547687"/>
                    </a:lnTo>
                    <a:lnTo>
                      <a:pt x="11906" y="466725"/>
                    </a:lnTo>
                    <a:close/>
                  </a:path>
                </a:pathLst>
              </a:custGeom>
              <a:solidFill>
                <a:srgbClr val="F2F2F2">
                  <a:alpha val="34900"/>
                </a:srgbClr>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9" name="Google Shape;649;p100"/>
              <p:cNvSpPr txBox="1"/>
              <p:nvPr/>
            </p:nvSpPr>
            <p:spPr>
              <a:xfrm>
                <a:off x="7919914" y="2539055"/>
                <a:ext cx="215100" cy="1110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6850" lIns="13700" spcFirstLastPara="1" rIns="13700" wrap="square" tIns="6850">
                <a:spAutoFit/>
              </a:bodyPr>
              <a:lstStyle/>
              <a:p>
                <a:pPr indent="0" lvl="0" marL="0" marR="0" rtl="0" algn="ctr">
                  <a:lnSpc>
                    <a:spcPct val="100000"/>
                  </a:lnSpc>
                  <a:spcBef>
                    <a:spcPts val="0"/>
                  </a:spcBef>
                  <a:spcAft>
                    <a:spcPts val="0"/>
                  </a:spcAft>
                  <a:buClr>
                    <a:srgbClr val="000000"/>
                  </a:buClr>
                  <a:buSzPts val="600"/>
                  <a:buFont typeface="Calibri"/>
                  <a:buNone/>
                </a:pPr>
                <a:r>
                  <a:rPr b="0" i="0" lang="en" sz="600" u="none" cap="none" strike="noStrike">
                    <a:solidFill>
                      <a:srgbClr val="000000"/>
                    </a:solidFill>
                    <a:latin typeface="Calibri"/>
                    <a:ea typeface="Calibri"/>
                    <a:cs typeface="Calibri"/>
                    <a:sym typeface="Calibri"/>
                  </a:rPr>
                  <a:t>China</a:t>
                </a:r>
                <a:endParaRPr sz="1100"/>
              </a:p>
            </p:txBody>
          </p:sp>
        </p:grpSp>
        <p:sp>
          <p:nvSpPr>
            <p:cNvPr id="650" name="Google Shape;650;p100"/>
            <p:cNvSpPr/>
            <p:nvPr/>
          </p:nvSpPr>
          <p:spPr>
            <a:xfrm>
              <a:off x="10040185" y="2908079"/>
              <a:ext cx="91500" cy="91500"/>
            </a:xfrm>
            <a:prstGeom prst="ellipse">
              <a:avLst/>
            </a:prstGeom>
            <a:solidFill>
              <a:schemeClr val="dk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1" name="Google Shape;651;p100"/>
            <p:cNvSpPr txBox="1"/>
            <p:nvPr/>
          </p:nvSpPr>
          <p:spPr>
            <a:xfrm>
              <a:off x="9859016" y="2747022"/>
              <a:ext cx="485700" cy="1416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6850" lIns="13700" spcFirstLastPara="1" rIns="13700" wrap="square" tIns="6850">
              <a:spAutoFit/>
            </a:bodyPr>
            <a:lstStyle/>
            <a:p>
              <a:pPr indent="0" lvl="0" marL="0" marR="0" rtl="0" algn="ctr">
                <a:lnSpc>
                  <a:spcPct val="100000"/>
                </a:lnSpc>
                <a:spcBef>
                  <a:spcPts val="0"/>
                </a:spcBef>
                <a:spcAft>
                  <a:spcPts val="0"/>
                </a:spcAft>
                <a:buClr>
                  <a:srgbClr val="000000"/>
                </a:buClr>
                <a:buSzPts val="600"/>
                <a:buFont typeface="Calibri"/>
                <a:buNone/>
              </a:pPr>
              <a:r>
                <a:rPr b="0" i="0" lang="en" sz="600" u="none" cap="none" strike="noStrike">
                  <a:solidFill>
                    <a:srgbClr val="000000"/>
                  </a:solidFill>
                  <a:latin typeface="Calibri"/>
                  <a:ea typeface="Calibri"/>
                  <a:cs typeface="Calibri"/>
                  <a:sym typeface="Calibri"/>
                </a:rPr>
                <a:t>North Pole</a:t>
              </a:r>
              <a:endParaRPr sz="1100"/>
            </a:p>
          </p:txBody>
        </p:sp>
      </p:grpSp>
      <p:pic>
        <p:nvPicPr>
          <p:cNvPr descr="Reactor 2 during the September 2022 IAEA inspection" id="652" name="Google Shape;652;p100"/>
          <p:cNvPicPr preferRelativeResize="0"/>
          <p:nvPr/>
        </p:nvPicPr>
        <p:blipFill rotWithShape="1">
          <a:blip r:embed="rId9">
            <a:alphaModFix/>
          </a:blip>
          <a:srcRect b="0" l="0" r="0" t="0"/>
          <a:stretch/>
        </p:blipFill>
        <p:spPr>
          <a:xfrm>
            <a:off x="492554" y="3816914"/>
            <a:ext cx="1508762" cy="1131571"/>
          </a:xfrm>
          <a:prstGeom prst="rect">
            <a:avLst/>
          </a:prstGeom>
          <a:noFill/>
          <a:ln cap="flat" cmpd="sng" w="9525">
            <a:solidFill>
              <a:schemeClr val="dk1"/>
            </a:solidFill>
            <a:prstDash val="solid"/>
            <a:round/>
            <a:headEnd len="sm" w="sm" type="none"/>
            <a:tailEnd len="sm" w="sm" type="none"/>
          </a:ln>
        </p:spPr>
      </p:pic>
      <p:sp>
        <p:nvSpPr>
          <p:cNvPr id="653" name="Google Shape;653;p100"/>
          <p:cNvSpPr txBox="1"/>
          <p:nvPr/>
        </p:nvSpPr>
        <p:spPr>
          <a:xfrm>
            <a:off x="74662" y="4747490"/>
            <a:ext cx="1666800" cy="352500"/>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6850" lIns="13700" spcFirstLastPara="1" rIns="13700" wrap="square" tIns="6850">
            <a:spAutoFit/>
          </a:bodyPr>
          <a:lstStyle/>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Zaporizhzhia Nuclear Power Plant, Unit 2, Ukraine</a:t>
            </a:r>
            <a:endParaRPr sz="1100"/>
          </a:p>
        </p:txBody>
      </p:sp>
      <p:sp>
        <p:nvSpPr>
          <p:cNvPr id="654" name="Google Shape;654;p100"/>
          <p:cNvSpPr txBox="1"/>
          <p:nvPr/>
        </p:nvSpPr>
        <p:spPr>
          <a:xfrm>
            <a:off x="2458542" y="4406174"/>
            <a:ext cx="2062500" cy="691200"/>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6850" lIns="13700" spcFirstLastPara="1" rIns="13700" wrap="square" tIns="6850">
            <a:spAutoFit/>
          </a:bodyPr>
          <a:lstStyle/>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Simulation of impact of a hypothetical release of radioactive material from the Zaporizhzhia Nuclear Power Plant</a:t>
            </a:r>
            <a:endParaRPr sz="1100"/>
          </a:p>
        </p:txBody>
      </p:sp>
      <p:sp>
        <p:nvSpPr>
          <p:cNvPr id="655" name="Google Shape;655;p100"/>
          <p:cNvSpPr/>
          <p:nvPr/>
        </p:nvSpPr>
        <p:spPr>
          <a:xfrm>
            <a:off x="3078580" y="4082184"/>
            <a:ext cx="68700" cy="68700"/>
          </a:xfrm>
          <a:prstGeom prst="ellipse">
            <a:avLst/>
          </a:prstGeom>
          <a:solidFill>
            <a:srgbClr val="FF0000"/>
          </a:solidFill>
          <a:ln cap="flat" cmpd="sng" w="9525">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56" name="Google Shape;656;p100"/>
          <p:cNvSpPr txBox="1"/>
          <p:nvPr/>
        </p:nvSpPr>
        <p:spPr>
          <a:xfrm>
            <a:off x="1860347" y="2655860"/>
            <a:ext cx="2051700" cy="577200"/>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Raikoke eruption, Kurile islands, </a:t>
            </a:r>
            <a:endParaRPr sz="1100"/>
          </a:p>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June 2019; Picture taken from International Space Station (CNN)</a:t>
            </a:r>
            <a:endParaRPr sz="1100"/>
          </a:p>
        </p:txBody>
      </p:sp>
      <p:sp>
        <p:nvSpPr>
          <p:cNvPr id="657" name="Google Shape;657;p100"/>
          <p:cNvSpPr txBox="1"/>
          <p:nvPr/>
        </p:nvSpPr>
        <p:spPr>
          <a:xfrm>
            <a:off x="1792291" y="1845996"/>
            <a:ext cx="1216200" cy="746400"/>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East Palestine, Ohio </a:t>
            </a:r>
            <a:endParaRPr sz="1100"/>
          </a:p>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Train Derailment </a:t>
            </a:r>
            <a:endParaRPr sz="1100"/>
          </a:p>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Feb 2023</a:t>
            </a:r>
            <a:endParaRPr sz="1100"/>
          </a:p>
        </p:txBody>
      </p:sp>
      <p:sp>
        <p:nvSpPr>
          <p:cNvPr id="658" name="Google Shape;658;p100"/>
          <p:cNvSpPr txBox="1"/>
          <p:nvPr/>
        </p:nvSpPr>
        <p:spPr>
          <a:xfrm>
            <a:off x="8135351" y="964896"/>
            <a:ext cx="885300" cy="1254600"/>
          </a:xfrm>
          <a:prstGeom prst="rect">
            <a:avLst/>
          </a:prstGeom>
          <a:solidFill>
            <a:srgbClr val="FFFFCC"/>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Tracking the Spy Balloon from Montana back to China</a:t>
            </a:r>
            <a:endParaRPr sz="1100"/>
          </a:p>
          <a:p>
            <a:pPr indent="0" lvl="0" marL="0" marR="0" rtl="0" algn="ctr">
              <a:lnSpc>
                <a:spcPct val="100000"/>
              </a:lnSpc>
              <a:spcBef>
                <a:spcPts val="0"/>
              </a:spcBef>
              <a:spcAft>
                <a:spcPts val="0"/>
              </a:spcAft>
              <a:buClr>
                <a:srgbClr val="000000"/>
              </a:buClr>
              <a:buSzPts val="1100"/>
              <a:buFont typeface="Calibri"/>
              <a:buNone/>
            </a:pPr>
            <a:r>
              <a:rPr b="0" i="0" lang="en" sz="1100" u="none" cap="none" strike="noStrike">
                <a:solidFill>
                  <a:srgbClr val="000000"/>
                </a:solidFill>
                <a:latin typeface="Calibri"/>
                <a:ea typeface="Calibri"/>
                <a:cs typeface="Calibri"/>
                <a:sym typeface="Calibri"/>
              </a:rPr>
              <a:t>Feb 2023</a:t>
            </a:r>
            <a:endParaRPr sz="1100"/>
          </a:p>
        </p:txBody>
      </p:sp>
      <p:sp>
        <p:nvSpPr>
          <p:cNvPr id="659" name="Google Shape;659;p100"/>
          <p:cNvSpPr/>
          <p:nvPr/>
        </p:nvSpPr>
        <p:spPr>
          <a:xfrm>
            <a:off x="4249010" y="1073447"/>
            <a:ext cx="1920239" cy="1962076"/>
          </a:xfrm>
          <a:custGeom>
            <a:rect b="b" l="l" r="r" t="t"/>
            <a:pathLst>
              <a:path extrusionOk="0" fill="none" h="2616101" w="2560319">
                <a:moveTo>
                  <a:pt x="0" y="0"/>
                </a:moveTo>
                <a:cubicBezTo>
                  <a:pt x="132202" y="-17393"/>
                  <a:pt x="296806" y="42741"/>
                  <a:pt x="537667" y="0"/>
                </a:cubicBezTo>
                <a:cubicBezTo>
                  <a:pt x="778528" y="-42741"/>
                  <a:pt x="822874" y="13382"/>
                  <a:pt x="972921" y="0"/>
                </a:cubicBezTo>
                <a:cubicBezTo>
                  <a:pt x="1122968" y="-13382"/>
                  <a:pt x="1317761" y="14758"/>
                  <a:pt x="1510588" y="0"/>
                </a:cubicBezTo>
                <a:cubicBezTo>
                  <a:pt x="1703415" y="-14758"/>
                  <a:pt x="1851145" y="63414"/>
                  <a:pt x="2073858" y="0"/>
                </a:cubicBezTo>
                <a:cubicBezTo>
                  <a:pt x="2296571" y="-63414"/>
                  <a:pt x="2375431" y="44077"/>
                  <a:pt x="2560319" y="0"/>
                </a:cubicBezTo>
                <a:cubicBezTo>
                  <a:pt x="2563391" y="148640"/>
                  <a:pt x="2550606" y="277875"/>
                  <a:pt x="2560319" y="523220"/>
                </a:cubicBezTo>
                <a:cubicBezTo>
                  <a:pt x="2570032" y="768565"/>
                  <a:pt x="2546978" y="923435"/>
                  <a:pt x="2560319" y="1098762"/>
                </a:cubicBezTo>
                <a:cubicBezTo>
                  <a:pt x="2573660" y="1274089"/>
                  <a:pt x="2544575" y="1406764"/>
                  <a:pt x="2560319" y="1621983"/>
                </a:cubicBezTo>
                <a:cubicBezTo>
                  <a:pt x="2576063" y="1837202"/>
                  <a:pt x="2547123" y="1908091"/>
                  <a:pt x="2560319" y="2066720"/>
                </a:cubicBezTo>
                <a:cubicBezTo>
                  <a:pt x="2573515" y="2225349"/>
                  <a:pt x="2496942" y="2443953"/>
                  <a:pt x="2560319" y="2616101"/>
                </a:cubicBezTo>
                <a:cubicBezTo>
                  <a:pt x="2368826" y="2652150"/>
                  <a:pt x="2265478" y="2607052"/>
                  <a:pt x="2099462" y="2616101"/>
                </a:cubicBezTo>
                <a:cubicBezTo>
                  <a:pt x="1933446" y="2625150"/>
                  <a:pt x="1810725" y="2579831"/>
                  <a:pt x="1613001" y="2616101"/>
                </a:cubicBezTo>
                <a:cubicBezTo>
                  <a:pt x="1415277" y="2652371"/>
                  <a:pt x="1376355" y="2584266"/>
                  <a:pt x="1152144" y="2616101"/>
                </a:cubicBezTo>
                <a:cubicBezTo>
                  <a:pt x="927933" y="2647936"/>
                  <a:pt x="804687" y="2596454"/>
                  <a:pt x="640080" y="2616101"/>
                </a:cubicBezTo>
                <a:cubicBezTo>
                  <a:pt x="475473" y="2635748"/>
                  <a:pt x="156884" y="2562058"/>
                  <a:pt x="0" y="2616101"/>
                </a:cubicBezTo>
                <a:cubicBezTo>
                  <a:pt x="-63731" y="2451235"/>
                  <a:pt x="15408" y="2284417"/>
                  <a:pt x="0" y="2040559"/>
                </a:cubicBezTo>
                <a:cubicBezTo>
                  <a:pt x="-15408" y="1796701"/>
                  <a:pt x="38681" y="1757426"/>
                  <a:pt x="0" y="1517339"/>
                </a:cubicBezTo>
                <a:cubicBezTo>
                  <a:pt x="-38681" y="1277252"/>
                  <a:pt x="49406" y="1081815"/>
                  <a:pt x="0" y="967957"/>
                </a:cubicBezTo>
                <a:cubicBezTo>
                  <a:pt x="-49406" y="854099"/>
                  <a:pt x="27604" y="706139"/>
                  <a:pt x="0" y="523220"/>
                </a:cubicBezTo>
                <a:cubicBezTo>
                  <a:pt x="-27604" y="340301"/>
                  <a:pt x="32514" y="197707"/>
                  <a:pt x="0" y="0"/>
                </a:cubicBezTo>
                <a:close/>
              </a:path>
              <a:path extrusionOk="0" h="2616101" w="2560319">
                <a:moveTo>
                  <a:pt x="0" y="0"/>
                </a:moveTo>
                <a:cubicBezTo>
                  <a:pt x="156891" y="-29361"/>
                  <a:pt x="307652" y="16090"/>
                  <a:pt x="460857" y="0"/>
                </a:cubicBezTo>
                <a:cubicBezTo>
                  <a:pt x="614062" y="-16090"/>
                  <a:pt x="756961" y="43063"/>
                  <a:pt x="947318" y="0"/>
                </a:cubicBezTo>
                <a:cubicBezTo>
                  <a:pt x="1137675" y="-43063"/>
                  <a:pt x="1309255" y="40945"/>
                  <a:pt x="1408175" y="0"/>
                </a:cubicBezTo>
                <a:cubicBezTo>
                  <a:pt x="1507095" y="-40945"/>
                  <a:pt x="1754329" y="55175"/>
                  <a:pt x="1869033" y="0"/>
                </a:cubicBezTo>
                <a:cubicBezTo>
                  <a:pt x="1983737" y="-55175"/>
                  <a:pt x="2344536" y="21561"/>
                  <a:pt x="2560319" y="0"/>
                </a:cubicBezTo>
                <a:cubicBezTo>
                  <a:pt x="2589423" y="167396"/>
                  <a:pt x="2499474" y="434188"/>
                  <a:pt x="2560319" y="549381"/>
                </a:cubicBezTo>
                <a:cubicBezTo>
                  <a:pt x="2621164" y="664574"/>
                  <a:pt x="2526563" y="988439"/>
                  <a:pt x="2560319" y="1124923"/>
                </a:cubicBezTo>
                <a:cubicBezTo>
                  <a:pt x="2594075" y="1261407"/>
                  <a:pt x="2519959" y="1387289"/>
                  <a:pt x="2560319" y="1569661"/>
                </a:cubicBezTo>
                <a:cubicBezTo>
                  <a:pt x="2600679" y="1752033"/>
                  <a:pt x="2532906" y="1902401"/>
                  <a:pt x="2560319" y="2014398"/>
                </a:cubicBezTo>
                <a:cubicBezTo>
                  <a:pt x="2587732" y="2126395"/>
                  <a:pt x="2525946" y="2346364"/>
                  <a:pt x="2560319" y="2616101"/>
                </a:cubicBezTo>
                <a:cubicBezTo>
                  <a:pt x="2374811" y="2632350"/>
                  <a:pt x="2275517" y="2571029"/>
                  <a:pt x="2073858" y="2616101"/>
                </a:cubicBezTo>
                <a:cubicBezTo>
                  <a:pt x="1872199" y="2661173"/>
                  <a:pt x="1733044" y="2576342"/>
                  <a:pt x="1638604" y="2616101"/>
                </a:cubicBezTo>
                <a:cubicBezTo>
                  <a:pt x="1544164" y="2655860"/>
                  <a:pt x="1301260" y="2595520"/>
                  <a:pt x="1100937" y="2616101"/>
                </a:cubicBezTo>
                <a:cubicBezTo>
                  <a:pt x="900614" y="2636682"/>
                  <a:pt x="805195" y="2562485"/>
                  <a:pt x="640080" y="2616101"/>
                </a:cubicBezTo>
                <a:cubicBezTo>
                  <a:pt x="474965" y="2669717"/>
                  <a:pt x="273963" y="2584396"/>
                  <a:pt x="0" y="2616101"/>
                </a:cubicBezTo>
                <a:cubicBezTo>
                  <a:pt x="-307" y="2440806"/>
                  <a:pt x="18683" y="2241116"/>
                  <a:pt x="0" y="2066720"/>
                </a:cubicBezTo>
                <a:cubicBezTo>
                  <a:pt x="-18683" y="1892324"/>
                  <a:pt x="38739" y="1765576"/>
                  <a:pt x="0" y="1621983"/>
                </a:cubicBezTo>
                <a:cubicBezTo>
                  <a:pt x="-38739" y="1478390"/>
                  <a:pt x="53498" y="1297863"/>
                  <a:pt x="0" y="1046440"/>
                </a:cubicBezTo>
                <a:cubicBezTo>
                  <a:pt x="-53498" y="795017"/>
                  <a:pt x="18043" y="749495"/>
                  <a:pt x="0" y="549381"/>
                </a:cubicBezTo>
                <a:cubicBezTo>
                  <a:pt x="-18043" y="349267"/>
                  <a:pt x="30386" y="217570"/>
                  <a:pt x="0" y="0"/>
                </a:cubicBezTo>
                <a:close/>
              </a:path>
            </a:pathLst>
          </a:custGeom>
          <a:solidFill>
            <a:srgbClr val="FFE5FF"/>
          </a:solidFill>
          <a:ln cap="flat" cmpd="sng" w="19050">
            <a:solidFill>
              <a:srgbClr val="FF00FF"/>
            </a:solidFill>
            <a:prstDash val="solid"/>
            <a:round/>
            <a:headEnd len="sm" w="sm" type="none"/>
            <a:tailEnd len="sm" w="sm" type="none"/>
          </a:ln>
        </p:spPr>
        <p:txBody>
          <a:bodyPr anchorCtr="0" anchor="t" bIns="34275" lIns="68575" spcFirstLastPara="1" rIns="68575" wrap="square" tIns="34275">
            <a:noAutofit/>
          </a:bodyPr>
          <a:lstStyle/>
          <a:p>
            <a:pPr indent="-222250" lvl="0" marL="2159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Research, development, and transition to operations for ~75 years</a:t>
            </a:r>
            <a:endParaRPr sz="1100"/>
          </a:p>
          <a:p>
            <a:pPr indent="-222250" lvl="0" marL="2159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Driven by NOAA  meteorological models (and others)</a:t>
            </a:r>
            <a:endParaRPr sz="1100"/>
          </a:p>
          <a:p>
            <a:pPr indent="-222250" lvl="0" marL="2159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Used at NOAA and around the world for emergency response, planning, assessment, and for estimating emissions</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1"/>
          <p:cNvSpPr txBox="1"/>
          <p:nvPr>
            <p:ph idx="1" type="body"/>
          </p:nvPr>
        </p:nvSpPr>
        <p:spPr>
          <a:xfrm>
            <a:off x="635000" y="770750"/>
            <a:ext cx="8197200" cy="38304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b="1" lang="en" sz="1600"/>
              <a:t>Inclusion of </a:t>
            </a:r>
            <a:r>
              <a:rPr b="1" lang="en" sz="1600"/>
              <a:t>Transfer Coefficient Matrix (TCM) </a:t>
            </a:r>
            <a:r>
              <a:rPr b="1" lang="en" sz="1600"/>
              <a:t>methodology for Radiological RSMC and Volcanic Ash capabilities </a:t>
            </a:r>
            <a:r>
              <a:rPr lang="en" sz="1600"/>
              <a:t>-- </a:t>
            </a:r>
            <a:r>
              <a:rPr i="1" lang="en" sz="1400">
                <a:solidFill>
                  <a:srgbClr val="0000FF"/>
                </a:solidFill>
              </a:rPr>
              <a:t>The TCM method computes atmospheric transport and dispersion, and if emissions are updated, the downwind impacts can be easily updated, </a:t>
            </a:r>
            <a:r>
              <a:rPr i="1" lang="en" sz="1400" u="sng">
                <a:solidFill>
                  <a:srgbClr val="0000FF"/>
                </a:solidFill>
              </a:rPr>
              <a:t>without having to redo the transport and dispersion simulations</a:t>
            </a:r>
            <a:r>
              <a:rPr i="1" lang="en" sz="1400">
                <a:solidFill>
                  <a:srgbClr val="0000FF"/>
                </a:solidFill>
              </a:rPr>
              <a:t>.</a:t>
            </a:r>
            <a:r>
              <a:rPr lang="en" sz="1400">
                <a:solidFill>
                  <a:srgbClr val="0000FF"/>
                </a:solidFill>
              </a:rPr>
              <a:t> </a:t>
            </a:r>
            <a:r>
              <a:rPr lang="en" sz="1400"/>
              <a:t>RSMC: </a:t>
            </a:r>
            <a:r>
              <a:rPr lang="en" sz="1400"/>
              <a:t>2 weeks of emission, 3</a:t>
            </a:r>
            <a:r>
              <a:rPr lang="en" sz="1400"/>
              <a:t> weeks of post-emission transport </a:t>
            </a:r>
            <a:r>
              <a:rPr lang="en" sz="1400"/>
              <a:t>for two simultaneous nuclear events</a:t>
            </a:r>
            <a:r>
              <a:rPr lang="en" sz="1400"/>
              <a:t>.  31 h runs for 10 volcano sites 4x per day</a:t>
            </a:r>
            <a:endParaRPr sz="1400"/>
          </a:p>
          <a:p>
            <a:pPr indent="-330200" lvl="0" marL="457200" rtl="0" algn="l">
              <a:lnSpc>
                <a:spcPct val="115000"/>
              </a:lnSpc>
              <a:spcBef>
                <a:spcPts val="500"/>
              </a:spcBef>
              <a:spcAft>
                <a:spcPts val="0"/>
              </a:spcAft>
              <a:buSzPts val="1600"/>
              <a:buChar char="➢"/>
            </a:pPr>
            <a:r>
              <a:rPr b="1" lang="en" sz="1600"/>
              <a:t>Change HYSPLIT packed fields for GFS</a:t>
            </a:r>
            <a:endParaRPr b="1" sz="1600"/>
          </a:p>
          <a:p>
            <a:pPr indent="-317500" lvl="1" marL="914400" rtl="0" algn="just">
              <a:lnSpc>
                <a:spcPct val="115000"/>
              </a:lnSpc>
              <a:spcBef>
                <a:spcPts val="0"/>
              </a:spcBef>
              <a:spcAft>
                <a:spcPts val="0"/>
              </a:spcAft>
              <a:buSzPts val="1400"/>
              <a:buChar char="○"/>
            </a:pPr>
            <a:r>
              <a:rPr lang="en"/>
              <a:t>For the GFS 1 degree: </a:t>
            </a:r>
            <a:r>
              <a:rPr lang="en">
                <a:solidFill>
                  <a:srgbClr val="0000FF"/>
                </a:solidFill>
              </a:rPr>
              <a:t>Increase the  number of vertical levels</a:t>
            </a:r>
            <a:r>
              <a:rPr lang="en"/>
              <a:t> from 21 levels (up to 100 mb)  to 41 levels (up to 0.01 mb).</a:t>
            </a:r>
            <a:endParaRPr/>
          </a:p>
          <a:p>
            <a:pPr indent="-317500" lvl="1" marL="914400" rtl="0" algn="just">
              <a:lnSpc>
                <a:spcPct val="115000"/>
              </a:lnSpc>
              <a:spcBef>
                <a:spcPts val="0"/>
              </a:spcBef>
              <a:spcAft>
                <a:spcPts val="0"/>
              </a:spcAft>
              <a:buSzPts val="1400"/>
              <a:buChar char="○"/>
            </a:pPr>
            <a:r>
              <a:rPr lang="en"/>
              <a:t>For the GFS 0.25 degree: </a:t>
            </a:r>
            <a:r>
              <a:rPr lang="en">
                <a:solidFill>
                  <a:srgbClr val="0000FF"/>
                </a:solidFill>
              </a:rPr>
              <a:t>increase the number of vertical levels </a:t>
            </a:r>
            <a:r>
              <a:rPr lang="en"/>
              <a:t>from 56 to 60 levels.   extend the forecast period from 3.5 days to </a:t>
            </a:r>
            <a:r>
              <a:rPr lang="en">
                <a:solidFill>
                  <a:srgbClr val="0000FF"/>
                </a:solidFill>
              </a:rPr>
              <a:t>15 days</a:t>
            </a:r>
            <a:r>
              <a:rPr lang="en"/>
              <a:t>.</a:t>
            </a:r>
            <a:endParaRPr/>
          </a:p>
          <a:p>
            <a:pPr indent="-330200" lvl="0" marL="457200" rtl="0" algn="l">
              <a:lnSpc>
                <a:spcPct val="115000"/>
              </a:lnSpc>
              <a:spcBef>
                <a:spcPts val="500"/>
              </a:spcBef>
              <a:spcAft>
                <a:spcPts val="0"/>
              </a:spcAft>
              <a:buSzPts val="1600"/>
              <a:buChar char="➢"/>
            </a:pPr>
            <a:r>
              <a:rPr b="1" lang="en" sz="1600"/>
              <a:t>Change HYSPLIT packed fields for GEFS</a:t>
            </a:r>
            <a:r>
              <a:rPr lang="en" sz="1600"/>
              <a:t>:  extend the forecast period from 84 hours to </a:t>
            </a:r>
            <a:r>
              <a:rPr lang="en" sz="1600">
                <a:solidFill>
                  <a:srgbClr val="0000FF"/>
                </a:solidFill>
              </a:rPr>
              <a:t>15 days</a:t>
            </a:r>
            <a:r>
              <a:rPr lang="en" sz="1600"/>
              <a:t>. </a:t>
            </a:r>
            <a:endParaRPr sz="1600"/>
          </a:p>
          <a:p>
            <a:pPr indent="-330200" lvl="0" marL="457200" rtl="0" algn="l">
              <a:lnSpc>
                <a:spcPct val="115000"/>
              </a:lnSpc>
              <a:spcBef>
                <a:spcPts val="500"/>
              </a:spcBef>
              <a:spcAft>
                <a:spcPts val="0"/>
              </a:spcAft>
              <a:buClr>
                <a:schemeClr val="dk1"/>
              </a:buClr>
              <a:buSzPts val="1600"/>
              <a:buChar char="➢"/>
            </a:pPr>
            <a:r>
              <a:rPr b="1" lang="en" sz="1600"/>
              <a:t>Upgrade of HYSPLIT code to ARL </a:t>
            </a:r>
            <a:r>
              <a:rPr b="1" lang="en" sz="1600">
                <a:solidFill>
                  <a:srgbClr val="FF0000"/>
                </a:solidFill>
              </a:rPr>
              <a:t>v5.3</a:t>
            </a:r>
            <a:r>
              <a:rPr lang="en" sz="1600">
                <a:solidFill>
                  <a:srgbClr val="FF0000"/>
                </a:solidFill>
              </a:rPr>
              <a:t> </a:t>
            </a:r>
            <a:endParaRPr sz="1600">
              <a:solidFill>
                <a:srgbClr val="FF0000"/>
              </a:solidFill>
            </a:endParaRPr>
          </a:p>
        </p:txBody>
      </p:sp>
      <p:sp>
        <p:nvSpPr>
          <p:cNvPr id="665" name="Google Shape;665;p101"/>
          <p:cNvSpPr txBox="1"/>
          <p:nvPr>
            <p:ph type="title"/>
          </p:nvPr>
        </p:nvSpPr>
        <p:spPr>
          <a:xfrm>
            <a:off x="378350" y="145150"/>
            <a:ext cx="8520600" cy="65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0000CC"/>
                </a:solidFill>
              </a:rPr>
              <a:t>HYSPLIT.v9 Implementation in Q3FY25</a:t>
            </a:r>
            <a:endParaRPr sz="2500">
              <a:solidFill>
                <a:srgbClr val="0000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02"/>
          <p:cNvSpPr txBox="1"/>
          <p:nvPr>
            <p:ph type="title"/>
          </p:nvPr>
        </p:nvSpPr>
        <p:spPr>
          <a:xfrm>
            <a:off x="378350" y="145150"/>
            <a:ext cx="5760600" cy="44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00CC"/>
                </a:solidFill>
              </a:rPr>
              <a:t>Data Assimilation</a:t>
            </a:r>
            <a:r>
              <a:rPr lang="en" sz="1900">
                <a:solidFill>
                  <a:srgbClr val="0000CC"/>
                </a:solidFill>
              </a:rPr>
              <a:t> of Atmospheric Composition</a:t>
            </a:r>
            <a:endParaRPr sz="1900">
              <a:solidFill>
                <a:srgbClr val="0000CC"/>
              </a:solidFill>
            </a:endParaRPr>
          </a:p>
        </p:txBody>
      </p:sp>
      <p:sp>
        <p:nvSpPr>
          <p:cNvPr id="671" name="Google Shape;671;p102"/>
          <p:cNvSpPr txBox="1"/>
          <p:nvPr/>
        </p:nvSpPr>
        <p:spPr>
          <a:xfrm>
            <a:off x="523850" y="773674"/>
            <a:ext cx="8229600" cy="3810900"/>
          </a:xfrm>
          <a:prstGeom prst="rect">
            <a:avLst/>
          </a:prstGeom>
          <a:noFill/>
          <a:ln>
            <a:noFill/>
          </a:ln>
        </p:spPr>
        <p:txBody>
          <a:bodyPr anchorCtr="0" anchor="t" bIns="45700" lIns="0" spcFirstLastPara="1" rIns="0" wrap="square" tIns="0">
            <a:noAutofit/>
          </a:bodyPr>
          <a:lstStyle/>
          <a:p>
            <a:pPr indent="-571500" lvl="0" marL="628650" rtl="0" algn="l">
              <a:lnSpc>
                <a:spcPct val="100000"/>
              </a:lnSpc>
              <a:spcBef>
                <a:spcPts val="0"/>
              </a:spcBef>
              <a:spcAft>
                <a:spcPts val="0"/>
              </a:spcAft>
              <a:buNone/>
            </a:pPr>
            <a:r>
              <a:rPr b="1" lang="en" sz="1600">
                <a:solidFill>
                  <a:srgbClr val="FF0000"/>
                </a:solidFill>
              </a:rPr>
              <a:t>GFSv17 DA for aerosols</a:t>
            </a:r>
            <a:r>
              <a:rPr lang="en" sz="1600"/>
              <a:t>: </a:t>
            </a:r>
            <a:r>
              <a:rPr b="1" lang="en" sz="1800">
                <a:solidFill>
                  <a:srgbClr val="FF00FF"/>
                </a:solidFill>
              </a:rPr>
              <a:t>first time</a:t>
            </a:r>
            <a:r>
              <a:rPr lang="en" sz="1800"/>
              <a:t> to include</a:t>
            </a:r>
            <a:r>
              <a:rPr lang="en" sz="1800"/>
              <a:t> aerosol initializing in NCEP GEFS-aerosol prediction system</a:t>
            </a:r>
            <a:endParaRPr sz="1800"/>
          </a:p>
          <a:p>
            <a:pPr indent="-330200" lvl="1" marL="914400" rtl="0" algn="l">
              <a:lnSpc>
                <a:spcPct val="115000"/>
              </a:lnSpc>
              <a:spcBef>
                <a:spcPts val="0"/>
              </a:spcBef>
              <a:spcAft>
                <a:spcPts val="0"/>
              </a:spcAft>
              <a:buClr>
                <a:srgbClr val="000000"/>
              </a:buClr>
              <a:buSzPts val="1600"/>
              <a:buChar char="○"/>
            </a:pPr>
            <a:r>
              <a:rPr lang="en" sz="1600"/>
              <a:t>6-hourly cycles 4x a day with early and late cycles</a:t>
            </a:r>
            <a:endParaRPr sz="1600"/>
          </a:p>
          <a:p>
            <a:pPr indent="-330200" lvl="1" marL="914400" rtl="0" algn="l">
              <a:lnSpc>
                <a:spcPct val="115000"/>
              </a:lnSpc>
              <a:spcBef>
                <a:spcPts val="0"/>
              </a:spcBef>
              <a:spcAft>
                <a:spcPts val="0"/>
              </a:spcAft>
              <a:buClr>
                <a:srgbClr val="000000"/>
              </a:buClr>
              <a:buSzPts val="1600"/>
              <a:buChar char="○"/>
            </a:pPr>
            <a:r>
              <a:rPr lang="en" sz="1600"/>
              <a:t>Analysis resolution C384L127 (~0.25 deg); background resolution C1152L127 (~9km)</a:t>
            </a:r>
            <a:endParaRPr sz="1600"/>
          </a:p>
          <a:p>
            <a:pPr indent="-330200" lvl="1" marL="914400" rtl="0" algn="l">
              <a:lnSpc>
                <a:spcPct val="115000"/>
              </a:lnSpc>
              <a:spcBef>
                <a:spcPts val="0"/>
              </a:spcBef>
              <a:spcAft>
                <a:spcPts val="0"/>
              </a:spcAft>
              <a:buClr>
                <a:srgbClr val="000000"/>
              </a:buClr>
              <a:buSzPts val="1600"/>
              <a:buChar char="○"/>
            </a:pPr>
            <a:r>
              <a:rPr lang="en" sz="1600"/>
              <a:t>3DVar FGAT with 3-hourly backgrounds</a:t>
            </a:r>
            <a:endParaRPr sz="1600"/>
          </a:p>
          <a:p>
            <a:pPr indent="-330200" lvl="1" marL="914400" rtl="0" algn="l">
              <a:lnSpc>
                <a:spcPct val="115000"/>
              </a:lnSpc>
              <a:spcBef>
                <a:spcPts val="0"/>
              </a:spcBef>
              <a:spcAft>
                <a:spcPts val="0"/>
              </a:spcAft>
              <a:buClr>
                <a:srgbClr val="000000"/>
              </a:buClr>
              <a:buSzPts val="1600"/>
              <a:buChar char="○"/>
            </a:pPr>
            <a:r>
              <a:rPr lang="en" sz="1600"/>
              <a:t>VIIRS EPS 550nm AOD from S-NPP, N20, N21</a:t>
            </a:r>
            <a:endParaRPr sz="16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 sz="1700">
                <a:solidFill>
                  <a:srgbClr val="FF0000"/>
                </a:solidFill>
              </a:rPr>
              <a:t> </a:t>
            </a:r>
            <a:r>
              <a:rPr b="1" lang="en" sz="1700">
                <a:solidFill>
                  <a:srgbClr val="FF0000"/>
                </a:solidFill>
              </a:rPr>
              <a:t>Regional DA for AQM</a:t>
            </a:r>
            <a:r>
              <a:rPr b="1" lang="en" sz="1700"/>
              <a:t>:  </a:t>
            </a:r>
            <a:r>
              <a:rPr lang="en" sz="1700"/>
              <a:t>AQMv7 has </a:t>
            </a:r>
            <a:r>
              <a:rPr lang="en" sz="1700">
                <a:solidFill>
                  <a:srgbClr val="FF00FF"/>
                </a:solidFill>
              </a:rPr>
              <a:t>no </a:t>
            </a:r>
            <a:r>
              <a:rPr lang="en" sz="1700"/>
              <a:t>DA for initialization.  R&amp;D includes</a:t>
            </a:r>
            <a:endParaRPr sz="1700"/>
          </a:p>
          <a:p>
            <a:pPr indent="-336550" lvl="0" marL="914400" rtl="0" algn="l">
              <a:lnSpc>
                <a:spcPct val="115000"/>
              </a:lnSpc>
              <a:spcBef>
                <a:spcPts val="0"/>
              </a:spcBef>
              <a:spcAft>
                <a:spcPts val="0"/>
              </a:spcAft>
              <a:buClr>
                <a:srgbClr val="000000"/>
              </a:buClr>
              <a:buSzPts val="1700"/>
              <a:buChar char="●"/>
            </a:pPr>
            <a:r>
              <a:rPr lang="en" sz="1700"/>
              <a:t>Nitrogen dioxide (NO</a:t>
            </a:r>
            <a:r>
              <a:rPr baseline="-25000" lang="en" sz="1700"/>
              <a:t>2</a:t>
            </a:r>
            <a:r>
              <a:rPr lang="en" sz="1700"/>
              <a:t>) from TROPOMI (EMC)</a:t>
            </a:r>
            <a:endParaRPr sz="1700"/>
          </a:p>
          <a:p>
            <a:pPr indent="-336550" lvl="0" marL="914400" rtl="0" algn="l">
              <a:lnSpc>
                <a:spcPct val="115000"/>
              </a:lnSpc>
              <a:spcBef>
                <a:spcPts val="0"/>
              </a:spcBef>
              <a:spcAft>
                <a:spcPts val="0"/>
              </a:spcAft>
              <a:buClr>
                <a:srgbClr val="000000"/>
              </a:buClr>
              <a:buSzPts val="1700"/>
              <a:buChar char="●"/>
            </a:pPr>
            <a:r>
              <a:rPr lang="en" sz="1700"/>
              <a:t>TEMPO (JCSDA + EMC)</a:t>
            </a:r>
            <a:endParaRPr sz="1700"/>
          </a:p>
          <a:p>
            <a:pPr indent="-336550" lvl="0" marL="914400" rtl="0" algn="l">
              <a:lnSpc>
                <a:spcPct val="115000"/>
              </a:lnSpc>
              <a:spcBef>
                <a:spcPts val="0"/>
              </a:spcBef>
              <a:spcAft>
                <a:spcPts val="0"/>
              </a:spcAft>
              <a:buClr>
                <a:srgbClr val="000000"/>
              </a:buClr>
              <a:buSzPts val="1700"/>
              <a:buChar char="●"/>
            </a:pPr>
            <a:r>
              <a:rPr lang="en" sz="1700"/>
              <a:t>AOD and PM (GSL)</a:t>
            </a:r>
            <a:endParaRPr sz="1700"/>
          </a:p>
          <a:p>
            <a:pPr indent="-336550" lvl="0" marL="914400" rtl="0" algn="l">
              <a:lnSpc>
                <a:spcPct val="115000"/>
              </a:lnSpc>
              <a:spcBef>
                <a:spcPts val="0"/>
              </a:spcBef>
              <a:spcAft>
                <a:spcPts val="0"/>
              </a:spcAft>
              <a:buClr>
                <a:srgbClr val="000000"/>
              </a:buClr>
              <a:buSzPts val="1700"/>
              <a:buChar char="●"/>
            </a:pPr>
            <a:r>
              <a:rPr lang="en" sz="1700"/>
              <a:t>Future: state + emissions adjustment through strongly coupled DA; GeoXO</a:t>
            </a:r>
            <a:endParaRPr sz="1700"/>
          </a:p>
        </p:txBody>
      </p:sp>
      <p:sp>
        <p:nvSpPr>
          <p:cNvPr id="672" name="Google Shape;672;p102"/>
          <p:cNvSpPr txBox="1"/>
          <p:nvPr/>
        </p:nvSpPr>
        <p:spPr>
          <a:xfrm>
            <a:off x="6597175" y="14350"/>
            <a:ext cx="263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0000"/>
                </a:solidFill>
              </a:rPr>
              <a:t>Cory Martin’s presentation</a:t>
            </a:r>
            <a:endParaRPr sz="13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03"/>
          <p:cNvSpPr txBox="1"/>
          <p:nvPr>
            <p:ph type="title"/>
          </p:nvPr>
        </p:nvSpPr>
        <p:spPr>
          <a:xfrm>
            <a:off x="369625" y="145150"/>
            <a:ext cx="8520600" cy="53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00CC"/>
                </a:solidFill>
              </a:rPr>
              <a:t>Current AC and AQ Modeling in a few International Centers</a:t>
            </a:r>
            <a:endParaRPr sz="1900">
              <a:solidFill>
                <a:srgbClr val="0000CC"/>
              </a:solidFill>
            </a:endParaRPr>
          </a:p>
        </p:txBody>
      </p:sp>
      <p:graphicFrame>
        <p:nvGraphicFramePr>
          <p:cNvPr id="678" name="Google Shape;678;p103"/>
          <p:cNvGraphicFramePr/>
          <p:nvPr/>
        </p:nvGraphicFramePr>
        <p:xfrm>
          <a:off x="570363" y="798575"/>
          <a:ext cx="3000000" cy="3000000"/>
        </p:xfrm>
        <a:graphic>
          <a:graphicData uri="http://schemas.openxmlformats.org/drawingml/2006/table">
            <a:tbl>
              <a:tblPr>
                <a:noFill/>
                <a:tableStyleId>{8F9D75C2-14AA-4242-97F9-2D0FEB6D9C18}</a:tableStyleId>
              </a:tblPr>
              <a:tblGrid>
                <a:gridCol w="1475675"/>
                <a:gridCol w="6737175"/>
              </a:tblGrid>
              <a:tr h="161925">
                <a:tc>
                  <a:txBody>
                    <a:bodyPr/>
                    <a:lstStyle/>
                    <a:p>
                      <a:pPr indent="0" lvl="0" marL="0" rtl="0" algn="ctr">
                        <a:lnSpc>
                          <a:spcPct val="115000"/>
                        </a:lnSpc>
                        <a:spcBef>
                          <a:spcPts val="0"/>
                        </a:spcBef>
                        <a:spcAft>
                          <a:spcPts val="0"/>
                        </a:spcAft>
                        <a:buNone/>
                      </a:pPr>
                      <a:r>
                        <a:rPr b="1" lang="en" sz="1200"/>
                        <a:t>ECMWF</a:t>
                      </a:r>
                      <a:endParaRPr b="1"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0033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 sz="1200">
                          <a:solidFill>
                            <a:srgbClr val="0000FF"/>
                          </a:solidFill>
                        </a:rPr>
                        <a:t>Global</a:t>
                      </a:r>
                      <a:r>
                        <a:rPr lang="en" sz="1200"/>
                        <a:t>:  T511 (50km) </a:t>
                      </a:r>
                      <a:r>
                        <a:rPr b="1" lang="en" sz="1200"/>
                        <a:t>CAMS </a:t>
                      </a:r>
                      <a:r>
                        <a:rPr lang="en" sz="1200"/>
                        <a:t>global analyses and reanalyses, including O3, NOx, SO2, CO, CH4, NH3, various aerosol components (including dust, sea salt, sulfate, black carbon, and organic matter).</a:t>
                      </a:r>
                      <a:r>
                        <a:rPr i="1" lang="en" sz="1200"/>
                        <a:t>  </a:t>
                      </a:r>
                      <a:r>
                        <a:rPr b="1" lang="en" sz="1200"/>
                        <a:t>Other high-res models use CAMS </a:t>
                      </a:r>
                      <a:r>
                        <a:rPr b="1" lang="en" sz="1200"/>
                        <a:t>analyses</a:t>
                      </a:r>
                      <a:r>
                        <a:rPr b="1" lang="en" sz="1200"/>
                        <a:t> or climatology </a:t>
                      </a:r>
                      <a:endParaRPr b="1" sz="1200"/>
                    </a:p>
                  </a:txBody>
                  <a:tcPr marT="91425" marB="91425" marR="28575" marL="28575" anchor="ctr">
                    <a:lnL cap="flat" cmpd="sng" w="19050">
                      <a:solidFill>
                        <a:srgbClr val="003300"/>
                      </a:solidFill>
                      <a:prstDash val="solid"/>
                      <a:round/>
                      <a:headEnd len="sm" w="sm" type="none"/>
                      <a:tailEnd len="sm" w="sm" type="none"/>
                    </a:lnL>
                    <a:lnR cap="flat" cmpd="sng" w="19050">
                      <a:solidFill>
                        <a:srgbClr val="003300"/>
                      </a:solidFill>
                      <a:prstDash val="solid"/>
                      <a:round/>
                      <a:headEnd len="sm" w="sm" type="none"/>
                      <a:tailEnd len="sm" w="sm" type="none"/>
                    </a:lnR>
                    <a:lnT cap="flat" cmpd="sng" w="19050">
                      <a:solidFill>
                        <a:srgbClr val="003300"/>
                      </a:solidFill>
                      <a:prstDash val="solid"/>
                      <a:round/>
                      <a:headEnd len="sm" w="sm" type="none"/>
                      <a:tailEnd len="sm" w="sm" type="none"/>
                    </a:lnT>
                    <a:lnB cap="flat" cmpd="sng" w="19050">
                      <a:solidFill>
                        <a:srgbClr val="003300"/>
                      </a:solidFill>
                      <a:prstDash val="solid"/>
                      <a:round/>
                      <a:headEnd len="sm" w="sm" type="none"/>
                      <a:tailEnd len="sm" w="sm" type="none"/>
                    </a:lnB>
                    <a:solidFill>
                      <a:srgbClr val="FFFFFF"/>
                    </a:solidFill>
                  </a:tcPr>
                </a:tc>
              </a:tr>
              <a:tr h="171450">
                <a:tc>
                  <a:txBody>
                    <a:bodyPr/>
                    <a:lstStyle/>
                    <a:p>
                      <a:pPr indent="0" lvl="0" marL="0" rtl="0" algn="ctr">
                        <a:lnSpc>
                          <a:spcPct val="115000"/>
                        </a:lnSpc>
                        <a:spcBef>
                          <a:spcPts val="0"/>
                        </a:spcBef>
                        <a:spcAft>
                          <a:spcPts val="0"/>
                        </a:spcAft>
                        <a:buNone/>
                      </a:pPr>
                      <a:r>
                        <a:rPr b="1" lang="en" sz="1200"/>
                        <a:t>Met Office</a:t>
                      </a:r>
                      <a:endParaRPr b="1"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200">
                          <a:solidFill>
                            <a:srgbClr val="0000FF"/>
                          </a:solidFill>
                        </a:rPr>
                        <a:t>Global</a:t>
                      </a:r>
                      <a:r>
                        <a:rPr lang="en" sz="1200"/>
                        <a:t>: Interactive prognostic dust (climatologies of other aerosols): Global 10km L70 &amp; 20km L70 EPS</a:t>
                      </a:r>
                      <a:endParaRPr sz="1200"/>
                    </a:p>
                    <a:p>
                      <a:pPr indent="0" lvl="0" marL="0" rtl="0" algn="l">
                        <a:lnSpc>
                          <a:spcPct val="115000"/>
                        </a:lnSpc>
                        <a:spcBef>
                          <a:spcPts val="0"/>
                        </a:spcBef>
                        <a:spcAft>
                          <a:spcPts val="0"/>
                        </a:spcAft>
                        <a:buNone/>
                      </a:pPr>
                      <a:r>
                        <a:rPr b="1" lang="en" sz="1200">
                          <a:solidFill>
                            <a:srgbClr val="0000FF"/>
                          </a:solidFill>
                        </a:rPr>
                        <a:t>Regional</a:t>
                      </a:r>
                      <a:r>
                        <a:rPr lang="en" sz="1200"/>
                        <a:t>: </a:t>
                      </a:r>
                      <a:r>
                        <a:rPr lang="en" sz="1200"/>
                        <a:t>12km L70 online chemistry and aerosol model   (UM + UKCA). Once per day T+120h forecast.</a:t>
                      </a:r>
                      <a:endParaRPr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19050">
                      <a:solidFill>
                        <a:srgbClr val="003300"/>
                      </a:solidFill>
                      <a:prstDash val="solid"/>
                      <a:round/>
                      <a:headEnd len="sm" w="sm" type="none"/>
                      <a:tailEnd len="sm" w="sm" type="none"/>
                    </a:lnT>
                    <a:lnB cap="flat" cmpd="sng" w="19050">
                      <a:solidFill>
                        <a:srgbClr val="4C4C4C"/>
                      </a:solidFill>
                      <a:prstDash val="solid"/>
                      <a:round/>
                      <a:headEnd len="sm" w="sm" type="none"/>
                      <a:tailEnd len="sm" w="sm" type="none"/>
                    </a:lnB>
                  </a:tcPr>
                </a:tc>
              </a:tr>
              <a:tr h="737525">
                <a:tc>
                  <a:txBody>
                    <a:bodyPr/>
                    <a:lstStyle/>
                    <a:p>
                      <a:pPr indent="0" lvl="0" marL="0" rtl="0" algn="ctr">
                        <a:lnSpc>
                          <a:spcPct val="115000"/>
                        </a:lnSpc>
                        <a:spcBef>
                          <a:spcPts val="0"/>
                        </a:spcBef>
                        <a:spcAft>
                          <a:spcPts val="0"/>
                        </a:spcAft>
                        <a:buNone/>
                      </a:pPr>
                      <a:r>
                        <a:rPr b="1" lang="en" sz="1200"/>
                        <a:t>Météo France </a:t>
                      </a:r>
                      <a:endParaRPr b="1" sz="1200"/>
                    </a:p>
                  </a:txBody>
                  <a:tcPr marT="91425" marB="91425" marR="28575" marL="28575">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4C4C4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200">
                          <a:solidFill>
                            <a:srgbClr val="0000FF"/>
                          </a:solidFill>
                        </a:rPr>
                        <a:t>Global and regional</a:t>
                      </a:r>
                      <a:r>
                        <a:rPr lang="en" sz="1200"/>
                        <a:t>: Chemistry-transport model </a:t>
                      </a:r>
                      <a:r>
                        <a:rPr b="1" lang="en" sz="1200"/>
                        <a:t>MOCAGE </a:t>
                      </a:r>
                      <a:r>
                        <a:rPr lang="en" sz="1200"/>
                        <a:t>: tropo&amp;stratospheric chemistry; aerosols, Assimilates aerosols AOD, for volcanic SO2 (sat. Total columns) and for ozone (sat. Infrared radiances). </a:t>
                      </a:r>
                      <a:endParaRPr sz="1200"/>
                    </a:p>
                  </a:txBody>
                  <a:tcPr marT="91425" marB="91425" marR="28575" marL="28575">
                    <a:lnL cap="flat" cmpd="sng" w="19050">
                      <a:solidFill>
                        <a:srgbClr val="4C4C4C"/>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4C4C4C"/>
                      </a:solidFill>
                      <a:prstDash val="solid"/>
                      <a:round/>
                      <a:headEnd len="sm" w="sm" type="none"/>
                      <a:tailEnd len="sm" w="sm" type="none"/>
                    </a:lnT>
                    <a:lnB cap="flat" cmpd="sng" w="19050">
                      <a:solidFill>
                        <a:srgbClr val="4C4C4C"/>
                      </a:solidFill>
                      <a:prstDash val="solid"/>
                      <a:round/>
                      <a:headEnd len="sm" w="sm" type="none"/>
                      <a:tailEnd len="sm" w="sm" type="none"/>
                    </a:lnB>
                  </a:tcPr>
                </a:tc>
              </a:tr>
              <a:tr h="219075">
                <a:tc>
                  <a:txBody>
                    <a:bodyPr/>
                    <a:lstStyle/>
                    <a:p>
                      <a:pPr indent="0" lvl="0" marL="0" rtl="0" algn="ctr">
                        <a:lnSpc>
                          <a:spcPct val="115000"/>
                        </a:lnSpc>
                        <a:spcBef>
                          <a:spcPts val="0"/>
                        </a:spcBef>
                        <a:spcAft>
                          <a:spcPts val="0"/>
                        </a:spcAft>
                        <a:buNone/>
                      </a:pPr>
                      <a:r>
                        <a:rPr b="1" lang="en" sz="1200"/>
                        <a:t>DWD</a:t>
                      </a:r>
                      <a:endParaRPr b="1"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19050">
                      <a:solidFill>
                        <a:srgbClr val="4C4C4C"/>
                      </a:solidFill>
                      <a:prstDash val="solid"/>
                      <a:round/>
                      <a:headEnd len="sm" w="sm" type="none"/>
                      <a:tailEnd len="sm" w="sm" type="none"/>
                    </a:lnT>
                    <a:lnB cap="flat" cmpd="sng" w="19050">
                      <a:solidFill>
                        <a:srgbClr val="4C4C4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200">
                          <a:solidFill>
                            <a:srgbClr val="0000FF"/>
                          </a:solidFill>
                        </a:rPr>
                        <a:t>Global and regional</a:t>
                      </a:r>
                      <a:r>
                        <a:rPr lang="en" sz="1200"/>
                        <a:t>:  </a:t>
                      </a:r>
                      <a:r>
                        <a:rPr b="1" lang="en" sz="1200"/>
                        <a:t>ICON-ART</a:t>
                      </a:r>
                      <a:r>
                        <a:rPr lang="en" sz="1200"/>
                        <a:t> mineral dust forecasts system</a:t>
                      </a:r>
                      <a:endParaRPr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19050">
                      <a:solidFill>
                        <a:srgbClr val="4C4C4C"/>
                      </a:solidFill>
                      <a:prstDash val="solid"/>
                      <a:round/>
                      <a:headEnd len="sm" w="sm" type="none"/>
                      <a:tailEnd len="sm" w="sm" type="none"/>
                    </a:lnT>
                    <a:lnB cap="flat" cmpd="sng" w="19050">
                      <a:solidFill>
                        <a:srgbClr val="4C4C4C"/>
                      </a:solidFill>
                      <a:prstDash val="solid"/>
                      <a:round/>
                      <a:headEnd len="sm" w="sm" type="none"/>
                      <a:tailEnd len="sm" w="sm" type="none"/>
                    </a:lnB>
                    <a:solidFill>
                      <a:srgbClr val="FFFFFF"/>
                    </a:solidFill>
                  </a:tcPr>
                </a:tc>
              </a:tr>
              <a:tr h="219075">
                <a:tc>
                  <a:txBody>
                    <a:bodyPr/>
                    <a:lstStyle/>
                    <a:p>
                      <a:pPr indent="0" lvl="0" marL="0" rtl="0" algn="ctr">
                        <a:lnSpc>
                          <a:spcPct val="115000"/>
                        </a:lnSpc>
                        <a:spcBef>
                          <a:spcPts val="0"/>
                        </a:spcBef>
                        <a:spcAft>
                          <a:spcPts val="0"/>
                        </a:spcAft>
                        <a:buNone/>
                      </a:pPr>
                      <a:r>
                        <a:rPr b="1" lang="en" sz="1200"/>
                        <a:t>Navy/NRL</a:t>
                      </a:r>
                      <a:endParaRPr b="1"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19050">
                      <a:solidFill>
                        <a:srgbClr val="4C4C4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200">
                          <a:solidFill>
                            <a:srgbClr val="0000FF"/>
                          </a:solidFill>
                        </a:rPr>
                        <a:t>Global</a:t>
                      </a:r>
                      <a:r>
                        <a:rPr b="1" lang="en" sz="1200"/>
                        <a:t>: </a:t>
                      </a:r>
                      <a:r>
                        <a:rPr lang="en" sz="1200"/>
                        <a:t>off-line Dust, Smoke, Pollution, Sea Salt, including DA</a:t>
                      </a:r>
                      <a:endParaRPr sz="1200"/>
                    </a:p>
                    <a:p>
                      <a:pPr indent="0" lvl="0" marL="0" rtl="0" algn="l">
                        <a:lnSpc>
                          <a:spcPct val="115000"/>
                        </a:lnSpc>
                        <a:spcBef>
                          <a:spcPts val="0"/>
                        </a:spcBef>
                        <a:spcAft>
                          <a:spcPts val="0"/>
                        </a:spcAft>
                        <a:buNone/>
                      </a:pPr>
                      <a:r>
                        <a:rPr b="1" lang="en" sz="1200">
                          <a:solidFill>
                            <a:srgbClr val="0000FF"/>
                          </a:solidFill>
                        </a:rPr>
                        <a:t>Regional</a:t>
                      </a:r>
                      <a:r>
                        <a:rPr lang="en" sz="1200"/>
                        <a:t>: In-line Dust, Smoke, Pollution, Sea Salt.  Initialized off global DA</a:t>
                      </a:r>
                      <a:endParaRPr sz="1200"/>
                    </a:p>
                  </a:txBody>
                  <a:tcPr marT="91425" marB="91425" marR="28575" marL="28575" anchor="ctr">
                    <a:lnL cap="flat" cmpd="sng" w="19050">
                      <a:solidFill>
                        <a:srgbClr val="4C4C4C"/>
                      </a:solidFill>
                      <a:prstDash val="solid"/>
                      <a:round/>
                      <a:headEnd len="sm" w="sm" type="none"/>
                      <a:tailEnd len="sm" w="sm" type="none"/>
                    </a:lnL>
                    <a:lnR cap="flat" cmpd="sng" w="19050">
                      <a:solidFill>
                        <a:srgbClr val="4C4C4C"/>
                      </a:solidFill>
                      <a:prstDash val="solid"/>
                      <a:round/>
                      <a:headEnd len="sm" w="sm" type="none"/>
                      <a:tailEnd len="sm" w="sm" type="none"/>
                    </a:lnR>
                    <a:lnT cap="flat" cmpd="sng" w="19050">
                      <a:solidFill>
                        <a:srgbClr val="4C4C4C"/>
                      </a:solidFill>
                      <a:prstDash val="solid"/>
                      <a:round/>
                      <a:headEnd len="sm" w="sm" type="none"/>
                      <a:tailEnd len="sm" w="sm" type="none"/>
                    </a:lnT>
                    <a:lnB cap="flat" cmpd="sng" w="19050">
                      <a:solidFill>
                        <a:srgbClr val="4C4C4C"/>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4"/>
          <p:cNvSpPr txBox="1"/>
          <p:nvPr>
            <p:ph type="title"/>
          </p:nvPr>
        </p:nvSpPr>
        <p:spPr>
          <a:xfrm>
            <a:off x="378350" y="145150"/>
            <a:ext cx="8197200" cy="5391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sz="1900">
                <a:solidFill>
                  <a:srgbClr val="0000CC"/>
                </a:solidFill>
              </a:rPr>
              <a:t>Future Development of </a:t>
            </a:r>
            <a:r>
              <a:rPr lang="en" sz="1900">
                <a:solidFill>
                  <a:srgbClr val="0000CC"/>
                </a:solidFill>
              </a:rPr>
              <a:t>AC and AQ Modeling at EMC </a:t>
            </a:r>
            <a:endParaRPr sz="1900">
              <a:solidFill>
                <a:srgbClr val="0000CC"/>
              </a:solidFill>
            </a:endParaRPr>
          </a:p>
        </p:txBody>
      </p:sp>
      <p:sp>
        <p:nvSpPr>
          <p:cNvPr id="684" name="Google Shape;684;p104"/>
          <p:cNvSpPr txBox="1"/>
          <p:nvPr/>
        </p:nvSpPr>
        <p:spPr>
          <a:xfrm>
            <a:off x="579150" y="775475"/>
            <a:ext cx="8197200" cy="3842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SzPts val="1800"/>
              <a:buChar char="●"/>
            </a:pPr>
            <a:r>
              <a:rPr b="1" lang="en" sz="1800"/>
              <a:t>Regional</a:t>
            </a:r>
            <a:r>
              <a:rPr lang="en" sz="1800"/>
              <a:t>: </a:t>
            </a:r>
            <a:endParaRPr sz="1800"/>
          </a:p>
          <a:p>
            <a:pPr indent="-342900" lvl="1" marL="914400" rtl="0" algn="l">
              <a:lnSpc>
                <a:spcPct val="115000"/>
              </a:lnSpc>
              <a:spcBef>
                <a:spcPts val="0"/>
              </a:spcBef>
              <a:spcAft>
                <a:spcPts val="0"/>
              </a:spcAft>
              <a:buSzPts val="1800"/>
              <a:buChar char="○"/>
            </a:pPr>
            <a:r>
              <a:rPr lang="en" sz="1800"/>
              <a:t>Km-scale </a:t>
            </a:r>
            <a:r>
              <a:rPr lang="en" sz="1800"/>
              <a:t>High resolution UFS-</a:t>
            </a:r>
            <a:r>
              <a:rPr lang="en" sz="1800"/>
              <a:t>based AQ modeling</a:t>
            </a:r>
            <a:endParaRPr sz="1800"/>
          </a:p>
          <a:p>
            <a:pPr indent="-342900" lvl="1" marL="914400" rtl="0" algn="l">
              <a:lnSpc>
                <a:spcPct val="115000"/>
              </a:lnSpc>
              <a:spcBef>
                <a:spcPts val="0"/>
              </a:spcBef>
              <a:spcAft>
                <a:spcPts val="0"/>
              </a:spcAft>
              <a:buSzPts val="1800"/>
              <a:buChar char="○"/>
            </a:pPr>
            <a:r>
              <a:rPr lang="en" sz="1800"/>
              <a:t>A unified regional AQ prediction system</a:t>
            </a:r>
            <a:endParaRPr sz="1800"/>
          </a:p>
          <a:p>
            <a:pPr indent="-342900" lvl="0" marL="457200" rtl="0" algn="l">
              <a:lnSpc>
                <a:spcPct val="115000"/>
              </a:lnSpc>
              <a:spcBef>
                <a:spcPts val="1000"/>
              </a:spcBef>
              <a:spcAft>
                <a:spcPts val="0"/>
              </a:spcAft>
              <a:buSzPts val="1800"/>
              <a:buChar char="●"/>
            </a:pPr>
            <a:r>
              <a:rPr b="1" lang="en" sz="1800"/>
              <a:t>Global</a:t>
            </a:r>
            <a:r>
              <a:rPr lang="en" sz="1800"/>
              <a:t>:  expand aerosol prediction system to include gas-phase chemistry,  providing lateral and boundary conditions for regional modeling</a:t>
            </a:r>
            <a:endParaRPr sz="1800"/>
          </a:p>
          <a:p>
            <a:pPr indent="-342900" lvl="0" marL="457200" rtl="0" algn="l">
              <a:lnSpc>
                <a:spcPct val="115000"/>
              </a:lnSpc>
              <a:spcBef>
                <a:spcPts val="1000"/>
              </a:spcBef>
              <a:spcAft>
                <a:spcPts val="0"/>
              </a:spcAft>
              <a:buSzPts val="1800"/>
              <a:buChar char="●"/>
            </a:pPr>
            <a:r>
              <a:rPr lang="en" sz="1800"/>
              <a:t>Develop AQ/AC data assimilation </a:t>
            </a:r>
            <a:endParaRPr sz="1800"/>
          </a:p>
          <a:p>
            <a:pPr indent="-342900" lvl="0" marL="457200" rtl="0" algn="l">
              <a:lnSpc>
                <a:spcPct val="115000"/>
              </a:lnSpc>
              <a:spcBef>
                <a:spcPts val="1000"/>
              </a:spcBef>
              <a:spcAft>
                <a:spcPts val="0"/>
              </a:spcAft>
              <a:buSzPts val="1800"/>
              <a:buChar char="●"/>
            </a:pPr>
            <a:r>
              <a:rPr lang="en" sz="1800"/>
              <a:t>Use AI/ML for AQ/AC modeling, bias correction, and down scaling</a:t>
            </a:r>
            <a:endParaRPr sz="1800"/>
          </a:p>
          <a:p>
            <a:pPr indent="-342900" lvl="0" marL="457200" rtl="0" algn="l">
              <a:lnSpc>
                <a:spcPct val="115000"/>
              </a:lnSpc>
              <a:spcBef>
                <a:spcPts val="1000"/>
              </a:spcBef>
              <a:spcAft>
                <a:spcPts val="0"/>
              </a:spcAft>
              <a:buSzPts val="1800"/>
              <a:buChar char="●"/>
            </a:pPr>
            <a:r>
              <a:rPr lang="en" sz="1800"/>
              <a:t>Secure additional funding,  and collaborate with the community, especially OAR labs and the user community, to enhance AQ/AC modeling capacity and improve forecast accuracy.</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5"/>
          <p:cNvSpPr txBox="1"/>
          <p:nvPr>
            <p:ph type="title"/>
          </p:nvPr>
        </p:nvSpPr>
        <p:spPr>
          <a:xfrm>
            <a:off x="2254125" y="1159650"/>
            <a:ext cx="43149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7200">
                <a:solidFill>
                  <a:srgbClr val="0000FF"/>
                </a:solidFill>
                <a:latin typeface="Lobster"/>
                <a:ea typeface="Lobster"/>
                <a:cs typeface="Lobster"/>
                <a:sym typeface="Lobster"/>
              </a:rPr>
              <a:t>Thank You</a:t>
            </a:r>
            <a:endParaRPr sz="7200">
              <a:solidFill>
                <a:srgbClr val="0000FF"/>
              </a:solidFill>
              <a:latin typeface="Lobster"/>
              <a:ea typeface="Lobster"/>
              <a:cs typeface="Lobster"/>
              <a:sym typeface="Lobs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106"/>
          <p:cNvSpPr txBox="1"/>
          <p:nvPr>
            <p:ph type="title"/>
          </p:nvPr>
        </p:nvSpPr>
        <p:spPr>
          <a:xfrm>
            <a:off x="710550" y="106198"/>
            <a:ext cx="7976100" cy="400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Font typeface="Calibri"/>
              <a:buNone/>
            </a:pPr>
            <a:r>
              <a:rPr b="1" lang="en" sz="2500">
                <a:solidFill>
                  <a:srgbClr val="0000FF"/>
                </a:solidFill>
              </a:rPr>
              <a:t>GEFS-Aerosol</a:t>
            </a:r>
            <a:r>
              <a:rPr lang="en" sz="2500">
                <a:solidFill>
                  <a:srgbClr val="0000FF"/>
                </a:solidFill>
              </a:rPr>
              <a:t> Version 12</a:t>
            </a:r>
            <a:endParaRPr b="1" sz="2500">
              <a:solidFill>
                <a:srgbClr val="0000FF"/>
              </a:solidFill>
            </a:endParaRPr>
          </a:p>
        </p:txBody>
      </p:sp>
      <p:pic>
        <p:nvPicPr>
          <p:cNvPr id="695" name="Google Shape;695;p106"/>
          <p:cNvPicPr preferRelativeResize="0"/>
          <p:nvPr/>
        </p:nvPicPr>
        <p:blipFill rotWithShape="1">
          <a:blip r:embed="rId3">
            <a:alphaModFix/>
          </a:blip>
          <a:srcRect b="50093" l="33195" r="32383" t="26224"/>
          <a:stretch/>
        </p:blipFill>
        <p:spPr>
          <a:xfrm>
            <a:off x="299350" y="446775"/>
            <a:ext cx="3092224" cy="1675951"/>
          </a:xfrm>
          <a:prstGeom prst="rect">
            <a:avLst/>
          </a:prstGeom>
          <a:noFill/>
          <a:ln>
            <a:noFill/>
          </a:ln>
        </p:spPr>
      </p:pic>
      <p:pic>
        <p:nvPicPr>
          <p:cNvPr id="696" name="Google Shape;696;p106"/>
          <p:cNvPicPr preferRelativeResize="0"/>
          <p:nvPr/>
        </p:nvPicPr>
        <p:blipFill rotWithShape="1">
          <a:blip r:embed="rId4">
            <a:alphaModFix/>
          </a:blip>
          <a:srcRect b="50201" l="33616" r="32438" t="26463"/>
          <a:stretch/>
        </p:blipFill>
        <p:spPr>
          <a:xfrm>
            <a:off x="362850" y="2253302"/>
            <a:ext cx="2965228" cy="1740448"/>
          </a:xfrm>
          <a:prstGeom prst="rect">
            <a:avLst/>
          </a:prstGeom>
          <a:noFill/>
          <a:ln>
            <a:noFill/>
          </a:ln>
        </p:spPr>
      </p:pic>
      <p:sp>
        <p:nvSpPr>
          <p:cNvPr id="697" name="Google Shape;697;p106"/>
          <p:cNvSpPr txBox="1"/>
          <p:nvPr/>
        </p:nvSpPr>
        <p:spPr>
          <a:xfrm>
            <a:off x="2481125" y="1450275"/>
            <a:ext cx="70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V12</a:t>
            </a:r>
            <a:endParaRPr/>
          </a:p>
        </p:txBody>
      </p:sp>
      <p:sp>
        <p:nvSpPr>
          <p:cNvPr id="698" name="Google Shape;698;p106"/>
          <p:cNvSpPr txBox="1"/>
          <p:nvPr/>
        </p:nvSpPr>
        <p:spPr>
          <a:xfrm>
            <a:off x="2265450" y="3248050"/>
            <a:ext cx="70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V12.3</a:t>
            </a:r>
            <a:endParaRPr/>
          </a:p>
        </p:txBody>
      </p:sp>
      <p:sp>
        <p:nvSpPr>
          <p:cNvPr id="699" name="Google Shape;699;p106"/>
          <p:cNvSpPr txBox="1"/>
          <p:nvPr/>
        </p:nvSpPr>
        <p:spPr>
          <a:xfrm>
            <a:off x="457813" y="3993750"/>
            <a:ext cx="27753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Monthly average AOD bias</a:t>
            </a:r>
            <a:r>
              <a:rPr lang="en" sz="1100"/>
              <a:t> </a:t>
            </a:r>
            <a:r>
              <a:rPr b="1" lang="en" sz="1100"/>
              <a:t>vs MERRA-2 </a:t>
            </a:r>
            <a:r>
              <a:rPr lang="en" sz="1100"/>
              <a:t> analysis for </a:t>
            </a:r>
            <a:r>
              <a:rPr b="1" lang="en" sz="1100"/>
              <a:t>August 2021</a:t>
            </a:r>
            <a:r>
              <a:rPr lang="en" sz="1100"/>
              <a:t> day 1 forecasts.</a:t>
            </a:r>
            <a:endParaRPr sz="1000"/>
          </a:p>
        </p:txBody>
      </p:sp>
      <p:sp>
        <p:nvSpPr>
          <p:cNvPr id="700" name="Google Shape;700;p106"/>
          <p:cNvSpPr txBox="1"/>
          <p:nvPr/>
        </p:nvSpPr>
        <p:spPr>
          <a:xfrm>
            <a:off x="3483425" y="743850"/>
            <a:ext cx="5424900" cy="3829500"/>
          </a:xfrm>
          <a:prstGeom prst="rect">
            <a:avLst/>
          </a:prstGeom>
          <a:noFill/>
          <a:ln cap="flat" cmpd="sng" w="9525">
            <a:solidFill>
              <a:srgbClr val="006F9D"/>
            </a:solidFill>
            <a:prstDash val="solid"/>
            <a:round/>
            <a:headEnd len="sm" w="sm" type="none"/>
            <a:tailEnd len="sm" w="sm" type="none"/>
          </a:ln>
        </p:spPr>
        <p:txBody>
          <a:bodyPr anchorCtr="0" anchor="t" bIns="91425" lIns="91425" spcFirstLastPara="1" rIns="91425" wrap="square" tIns="91425">
            <a:spAutoFit/>
          </a:bodyPr>
          <a:lstStyle/>
          <a:p>
            <a:pPr indent="-330200" lvl="0" marL="342900" rtl="0" algn="l">
              <a:lnSpc>
                <a:spcPct val="115000"/>
              </a:lnSpc>
              <a:spcBef>
                <a:spcPts val="0"/>
              </a:spcBef>
              <a:spcAft>
                <a:spcPts val="0"/>
              </a:spcAft>
              <a:buSzPts val="1600"/>
              <a:buChar char="•"/>
            </a:pPr>
            <a:r>
              <a:rPr lang="en" sz="1600">
                <a:latin typeface="Trebuchet MS"/>
                <a:ea typeface="Trebuchet MS"/>
                <a:cs typeface="Trebuchet MS"/>
                <a:sym typeface="Trebuchet MS"/>
              </a:rPr>
              <a:t>One additional member of GEFSv12 for aerosols (V12 implementation date 9/23/2020)</a:t>
            </a:r>
            <a:endParaRPr sz="1600"/>
          </a:p>
          <a:p>
            <a:pPr indent="-342900" lvl="0" marL="342900" rtl="0" algn="l">
              <a:lnSpc>
                <a:spcPct val="115000"/>
              </a:lnSpc>
              <a:spcBef>
                <a:spcPts val="0"/>
              </a:spcBef>
              <a:spcAft>
                <a:spcPts val="0"/>
              </a:spcAft>
              <a:buSzPts val="1600"/>
              <a:buChar char="•"/>
            </a:pPr>
            <a:r>
              <a:rPr lang="en" sz="1600">
                <a:latin typeface="Trebuchet MS"/>
                <a:ea typeface="Trebuchet MS"/>
                <a:cs typeface="Trebuchet MS"/>
                <a:sym typeface="Trebuchet MS"/>
              </a:rPr>
              <a:t>GEFS meteorology (based on GFSv15) at C384 (~25 km), 64 levels, to 120 hrs, 4x/day</a:t>
            </a:r>
            <a:endParaRPr sz="1600">
              <a:latin typeface="Trebuchet MS"/>
              <a:ea typeface="Trebuchet MS"/>
              <a:cs typeface="Trebuchet MS"/>
              <a:sym typeface="Trebuchet MS"/>
            </a:endParaRPr>
          </a:p>
          <a:p>
            <a:pPr indent="-342900" lvl="0" marL="342900" rtl="0" algn="l">
              <a:lnSpc>
                <a:spcPct val="115000"/>
              </a:lnSpc>
              <a:spcBef>
                <a:spcPts val="0"/>
              </a:spcBef>
              <a:spcAft>
                <a:spcPts val="0"/>
              </a:spcAft>
              <a:buSzPts val="1600"/>
              <a:buChar char="•"/>
            </a:pPr>
            <a:r>
              <a:rPr lang="en" sz="1600">
                <a:latin typeface="Trebuchet MS"/>
                <a:ea typeface="Trebuchet MS"/>
                <a:cs typeface="Trebuchet MS"/>
                <a:sym typeface="Trebuchet MS"/>
              </a:rPr>
              <a:t>Inline aerosol representation based on GOCART (GSL-Chem)</a:t>
            </a:r>
            <a:r>
              <a:rPr lang="en" sz="1600"/>
              <a:t>: </a:t>
            </a:r>
            <a:r>
              <a:rPr lang="en" sz="1600">
                <a:latin typeface="Trebuchet MS"/>
                <a:ea typeface="Trebuchet MS"/>
                <a:cs typeface="Trebuchet MS"/>
                <a:sym typeface="Trebuchet MS"/>
              </a:rPr>
              <a:t>Sulfate, Organic Carbon, Black Carbon, Dust, Sea Salt</a:t>
            </a:r>
            <a:endParaRPr sz="1600">
              <a:latin typeface="Trebuchet MS"/>
              <a:ea typeface="Trebuchet MS"/>
              <a:cs typeface="Trebuchet MS"/>
              <a:sym typeface="Trebuchet MS"/>
            </a:endParaRPr>
          </a:p>
          <a:p>
            <a:pPr indent="-342900" lvl="0" marL="342900" rtl="0" algn="l">
              <a:lnSpc>
                <a:spcPct val="115000"/>
              </a:lnSpc>
              <a:spcBef>
                <a:spcPts val="0"/>
              </a:spcBef>
              <a:spcAft>
                <a:spcPts val="0"/>
              </a:spcAft>
              <a:buSzPts val="1600"/>
              <a:buChar char="•"/>
            </a:pPr>
            <a:r>
              <a:rPr lang="en" sz="1600">
                <a:latin typeface="Trebuchet MS"/>
                <a:ea typeface="Trebuchet MS"/>
                <a:cs typeface="Trebuchet MS"/>
                <a:sym typeface="Trebuchet MS"/>
              </a:rPr>
              <a:t>Emissions:  CEDS-2019 , GBBEPx biomass burning, FENGSHA dust, GEOS-5 sea salt</a:t>
            </a:r>
            <a:endParaRPr sz="1600">
              <a:latin typeface="Trebuchet MS"/>
              <a:ea typeface="Trebuchet MS"/>
              <a:cs typeface="Trebuchet MS"/>
              <a:sym typeface="Trebuchet MS"/>
            </a:endParaRPr>
          </a:p>
          <a:p>
            <a:pPr indent="-342900" lvl="0" marL="342900" rtl="0" algn="l">
              <a:lnSpc>
                <a:spcPct val="115000"/>
              </a:lnSpc>
              <a:spcBef>
                <a:spcPts val="0"/>
              </a:spcBef>
              <a:spcAft>
                <a:spcPts val="0"/>
              </a:spcAft>
              <a:buSzPts val="1600"/>
              <a:buChar char="•"/>
            </a:pPr>
            <a:r>
              <a:rPr lang="en" sz="1600">
                <a:latin typeface="Trebuchet MS"/>
                <a:ea typeface="Trebuchet MS"/>
                <a:cs typeface="Trebuchet MS"/>
                <a:sym typeface="Trebuchet MS"/>
              </a:rPr>
              <a:t>Smoke plume rise: Wind shear dependent 1-d cloud model to simulate tilt of plume. </a:t>
            </a:r>
            <a:endParaRPr sz="1600">
              <a:latin typeface="Trebuchet MS"/>
              <a:ea typeface="Trebuchet MS"/>
              <a:cs typeface="Trebuchet MS"/>
              <a:sym typeface="Trebuchet MS"/>
            </a:endParaRPr>
          </a:p>
          <a:p>
            <a:pPr indent="-342900" lvl="0" marL="342900" rtl="0" algn="l">
              <a:lnSpc>
                <a:spcPct val="115000"/>
              </a:lnSpc>
              <a:spcBef>
                <a:spcPts val="0"/>
              </a:spcBef>
              <a:spcAft>
                <a:spcPts val="0"/>
              </a:spcAft>
              <a:buSzPts val="1600"/>
              <a:buChar char="•"/>
            </a:pPr>
            <a:r>
              <a:rPr lang="en" sz="1600">
                <a:latin typeface="Trebuchet MS"/>
                <a:ea typeface="Trebuchet MS"/>
                <a:cs typeface="Trebuchet MS"/>
                <a:sym typeface="Trebuchet MS"/>
              </a:rPr>
              <a:t>V12.3: Improvements to AOD calculation and wet scavenging</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cxnSp>
        <p:nvCxnSpPr>
          <p:cNvPr id="463" name="Google Shape;463;p89"/>
          <p:cNvCxnSpPr/>
          <p:nvPr/>
        </p:nvCxnSpPr>
        <p:spPr>
          <a:xfrm flipH="1">
            <a:off x="7900952" y="2169909"/>
            <a:ext cx="6900" cy="733800"/>
          </a:xfrm>
          <a:prstGeom prst="straightConnector1">
            <a:avLst/>
          </a:prstGeom>
          <a:noFill/>
          <a:ln cap="flat" cmpd="sng" w="9525">
            <a:solidFill>
              <a:schemeClr val="dk1"/>
            </a:solidFill>
            <a:prstDash val="solid"/>
            <a:miter lim="8000"/>
            <a:headEnd len="sm" w="sm" type="none"/>
            <a:tailEnd len="sm" w="sm" type="none"/>
          </a:ln>
        </p:spPr>
      </p:cxnSp>
      <p:cxnSp>
        <p:nvCxnSpPr>
          <p:cNvPr id="464" name="Google Shape;464;p89"/>
          <p:cNvCxnSpPr/>
          <p:nvPr/>
        </p:nvCxnSpPr>
        <p:spPr>
          <a:xfrm flipH="1">
            <a:off x="6370820" y="2191767"/>
            <a:ext cx="6900" cy="733800"/>
          </a:xfrm>
          <a:prstGeom prst="straightConnector1">
            <a:avLst/>
          </a:prstGeom>
          <a:noFill/>
          <a:ln cap="flat" cmpd="sng" w="9525">
            <a:solidFill>
              <a:schemeClr val="dk1"/>
            </a:solidFill>
            <a:prstDash val="solid"/>
            <a:miter lim="8000"/>
            <a:headEnd len="sm" w="sm" type="none"/>
            <a:tailEnd len="sm" w="sm" type="none"/>
          </a:ln>
        </p:spPr>
      </p:cxnSp>
      <p:cxnSp>
        <p:nvCxnSpPr>
          <p:cNvPr id="465" name="Google Shape;465;p89"/>
          <p:cNvCxnSpPr/>
          <p:nvPr/>
        </p:nvCxnSpPr>
        <p:spPr>
          <a:xfrm flipH="1">
            <a:off x="3015294" y="2180705"/>
            <a:ext cx="6900" cy="733800"/>
          </a:xfrm>
          <a:prstGeom prst="straightConnector1">
            <a:avLst/>
          </a:prstGeom>
          <a:noFill/>
          <a:ln cap="flat" cmpd="sng" w="9525">
            <a:solidFill>
              <a:schemeClr val="dk1"/>
            </a:solidFill>
            <a:prstDash val="solid"/>
            <a:miter lim="8000"/>
            <a:headEnd len="sm" w="sm" type="none"/>
            <a:tailEnd len="sm" w="sm" type="none"/>
          </a:ln>
        </p:spPr>
      </p:cxnSp>
      <p:cxnSp>
        <p:nvCxnSpPr>
          <p:cNvPr id="466" name="Google Shape;466;p89"/>
          <p:cNvCxnSpPr/>
          <p:nvPr/>
        </p:nvCxnSpPr>
        <p:spPr>
          <a:xfrm flipH="1">
            <a:off x="863255" y="2191767"/>
            <a:ext cx="6900" cy="733800"/>
          </a:xfrm>
          <a:prstGeom prst="straightConnector1">
            <a:avLst/>
          </a:prstGeom>
          <a:noFill/>
          <a:ln cap="flat" cmpd="sng" w="9525">
            <a:solidFill>
              <a:schemeClr val="dk1"/>
            </a:solidFill>
            <a:prstDash val="solid"/>
            <a:miter lim="8000"/>
            <a:headEnd len="sm" w="sm" type="none"/>
            <a:tailEnd len="sm" w="sm" type="none"/>
          </a:ln>
        </p:spPr>
      </p:cxnSp>
      <p:cxnSp>
        <p:nvCxnSpPr>
          <p:cNvPr id="467" name="Google Shape;467;p89"/>
          <p:cNvCxnSpPr/>
          <p:nvPr/>
        </p:nvCxnSpPr>
        <p:spPr>
          <a:xfrm flipH="1">
            <a:off x="4304166" y="749937"/>
            <a:ext cx="6900" cy="733800"/>
          </a:xfrm>
          <a:prstGeom prst="straightConnector1">
            <a:avLst/>
          </a:prstGeom>
          <a:noFill/>
          <a:ln cap="flat" cmpd="sng" w="9525">
            <a:solidFill>
              <a:schemeClr val="dk1"/>
            </a:solidFill>
            <a:prstDash val="solid"/>
            <a:miter lim="8000"/>
            <a:headEnd len="sm" w="sm" type="none"/>
            <a:tailEnd len="sm" w="sm" type="none"/>
          </a:ln>
        </p:spPr>
      </p:cxnSp>
      <p:cxnSp>
        <p:nvCxnSpPr>
          <p:cNvPr id="468" name="Google Shape;468;p89"/>
          <p:cNvCxnSpPr/>
          <p:nvPr/>
        </p:nvCxnSpPr>
        <p:spPr>
          <a:xfrm flipH="1">
            <a:off x="5030526" y="635637"/>
            <a:ext cx="6900" cy="733800"/>
          </a:xfrm>
          <a:prstGeom prst="straightConnector1">
            <a:avLst/>
          </a:prstGeom>
          <a:noFill/>
          <a:ln cap="flat" cmpd="sng" w="9525">
            <a:solidFill>
              <a:schemeClr val="dk1"/>
            </a:solidFill>
            <a:prstDash val="solid"/>
            <a:miter lim="8000"/>
            <a:headEnd len="sm" w="sm" type="none"/>
            <a:tailEnd len="sm" w="sm" type="none"/>
          </a:ln>
        </p:spPr>
      </p:cxnSp>
      <p:cxnSp>
        <p:nvCxnSpPr>
          <p:cNvPr id="469" name="Google Shape;469;p89"/>
          <p:cNvCxnSpPr/>
          <p:nvPr/>
        </p:nvCxnSpPr>
        <p:spPr>
          <a:xfrm flipH="1">
            <a:off x="1175005" y="2178365"/>
            <a:ext cx="6734100" cy="19500"/>
          </a:xfrm>
          <a:prstGeom prst="straightConnector1">
            <a:avLst/>
          </a:prstGeom>
          <a:noFill/>
          <a:ln cap="flat" cmpd="sng" w="9525">
            <a:solidFill>
              <a:schemeClr val="dk1"/>
            </a:solidFill>
            <a:prstDash val="solid"/>
            <a:miter lim="8000"/>
            <a:headEnd len="sm" w="sm" type="none"/>
            <a:tailEnd len="sm" w="sm" type="none"/>
          </a:ln>
        </p:spPr>
      </p:cxnSp>
      <p:sp>
        <p:nvSpPr>
          <p:cNvPr id="470" name="Google Shape;470;p89"/>
          <p:cNvSpPr/>
          <p:nvPr/>
        </p:nvSpPr>
        <p:spPr>
          <a:xfrm>
            <a:off x="7274450" y="2308418"/>
            <a:ext cx="1543200" cy="1028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u="none" cap="none" strike="noStrike">
                <a:solidFill>
                  <a:srgbClr val="000000"/>
                </a:solidFill>
                <a:latin typeface="Calibri"/>
                <a:ea typeface="Calibri"/>
                <a:cs typeface="Calibri"/>
                <a:sym typeface="Calibri"/>
              </a:rPr>
              <a:t>Verification and Products </a:t>
            </a:r>
            <a:r>
              <a:rPr b="1" lang="en">
                <a:solidFill>
                  <a:schemeClr val="dk1"/>
                </a:solidFill>
                <a:latin typeface="Calibri"/>
                <a:ea typeface="Calibri"/>
                <a:cs typeface="Calibri"/>
                <a:sym typeface="Calibri"/>
              </a:rPr>
              <a:t>Division </a:t>
            </a:r>
            <a:r>
              <a:rPr b="1" i="0" lang="en" u="none" cap="none" strike="noStrike">
                <a:solidFill>
                  <a:srgbClr val="000000"/>
                </a:solidFill>
                <a:latin typeface="Calibri"/>
                <a:ea typeface="Calibri"/>
                <a:cs typeface="Calibri"/>
                <a:sym typeface="Calibri"/>
              </a:rPr>
              <a:t>(VP</a:t>
            </a:r>
            <a:r>
              <a:rPr b="1" lang="en">
                <a:latin typeface="Calibri"/>
                <a:ea typeface="Calibri"/>
                <a:cs typeface="Calibri"/>
                <a:sym typeface="Calibri"/>
              </a:rPr>
              <a:t>D</a:t>
            </a:r>
            <a:r>
              <a:rPr b="1" i="0" lang="en" u="none" cap="none" strike="noStrike">
                <a:solidFill>
                  <a:srgbClr val="000000"/>
                </a:solidFill>
                <a:latin typeface="Calibri"/>
                <a:ea typeface="Calibri"/>
                <a:cs typeface="Calibri"/>
                <a:sym typeface="Calibri"/>
              </a:rPr>
              <a:t>)</a:t>
            </a:r>
            <a:endParaRPr b="1" i="0" u="none" cap="none" strike="noStrike">
              <a:solidFill>
                <a:srgbClr val="000000"/>
              </a:solidFill>
              <a:latin typeface="Calibri"/>
              <a:ea typeface="Calibri"/>
              <a:cs typeface="Calibri"/>
              <a:sym typeface="Calibri"/>
            </a:endParaRPr>
          </a:p>
        </p:txBody>
      </p:sp>
      <p:sp>
        <p:nvSpPr>
          <p:cNvPr id="471" name="Google Shape;471;p89"/>
          <p:cNvSpPr/>
          <p:nvPr/>
        </p:nvSpPr>
        <p:spPr>
          <a:xfrm>
            <a:off x="5608975" y="2308418"/>
            <a:ext cx="1543200" cy="1028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u="none" cap="none" strike="noStrike">
                <a:solidFill>
                  <a:srgbClr val="000000"/>
                </a:solidFill>
                <a:latin typeface="Calibri"/>
                <a:ea typeface="Calibri"/>
                <a:cs typeface="Calibri"/>
                <a:sym typeface="Calibri"/>
              </a:rPr>
              <a:t>Engineering and Implementation </a:t>
            </a:r>
            <a:r>
              <a:rPr b="1" lang="en">
                <a:solidFill>
                  <a:schemeClr val="dk2"/>
                </a:solidFill>
                <a:latin typeface="Calibri"/>
                <a:ea typeface="Calibri"/>
                <a:cs typeface="Calibri"/>
                <a:sym typeface="Calibri"/>
              </a:rPr>
              <a:t>Division </a:t>
            </a:r>
            <a:r>
              <a:rPr b="1" i="0" lang="en" u="none" cap="none" strike="noStrike">
                <a:solidFill>
                  <a:srgbClr val="000000"/>
                </a:solidFill>
                <a:latin typeface="Calibri"/>
                <a:ea typeface="Calibri"/>
                <a:cs typeface="Calibri"/>
                <a:sym typeface="Calibri"/>
              </a:rPr>
              <a:t>(EI</a:t>
            </a:r>
            <a:r>
              <a:rPr b="1" lang="en">
                <a:latin typeface="Calibri"/>
                <a:ea typeface="Calibri"/>
                <a:cs typeface="Calibri"/>
                <a:sym typeface="Calibri"/>
              </a:rPr>
              <a:t>D</a:t>
            </a:r>
            <a:r>
              <a:rPr b="1" i="0" lang="en" u="none" cap="none" strike="noStrike">
                <a:solidFill>
                  <a:srgbClr val="000000"/>
                </a:solidFill>
                <a:latin typeface="Calibri"/>
                <a:ea typeface="Calibri"/>
                <a:cs typeface="Calibri"/>
                <a:sym typeface="Calibri"/>
              </a:rPr>
              <a:t>)</a:t>
            </a:r>
            <a:endParaRPr b="1" i="0" u="none" cap="none" strike="noStrike">
              <a:solidFill>
                <a:srgbClr val="000000"/>
              </a:solidFill>
              <a:latin typeface="Calibri"/>
              <a:ea typeface="Calibri"/>
              <a:cs typeface="Calibri"/>
              <a:sym typeface="Calibri"/>
            </a:endParaRPr>
          </a:p>
        </p:txBody>
      </p:sp>
      <p:cxnSp>
        <p:nvCxnSpPr>
          <p:cNvPr id="472" name="Google Shape;472;p89"/>
          <p:cNvCxnSpPr>
            <a:endCxn id="473" idx="2"/>
          </p:cNvCxnSpPr>
          <p:nvPr/>
        </p:nvCxnSpPr>
        <p:spPr>
          <a:xfrm>
            <a:off x="4721450" y="856475"/>
            <a:ext cx="2700" cy="2478000"/>
          </a:xfrm>
          <a:prstGeom prst="straightConnector1">
            <a:avLst/>
          </a:prstGeom>
          <a:noFill/>
          <a:ln cap="flat" cmpd="sng" w="9525">
            <a:solidFill>
              <a:schemeClr val="dk1"/>
            </a:solidFill>
            <a:prstDash val="solid"/>
            <a:miter lim="8000"/>
            <a:headEnd len="sm" w="sm" type="none"/>
            <a:tailEnd len="sm" w="sm" type="none"/>
          </a:ln>
        </p:spPr>
      </p:cxnSp>
      <p:sp>
        <p:nvSpPr>
          <p:cNvPr id="474" name="Google Shape;474;p89"/>
          <p:cNvSpPr/>
          <p:nvPr/>
        </p:nvSpPr>
        <p:spPr>
          <a:xfrm>
            <a:off x="4888282" y="1191039"/>
            <a:ext cx="1234500" cy="617100"/>
          </a:xfrm>
          <a:prstGeom prst="rect">
            <a:avLst/>
          </a:prstGeom>
          <a:gradFill>
            <a:gsLst>
              <a:gs pos="0">
                <a:srgbClr val="B0CAE9"/>
              </a:gs>
              <a:gs pos="50000">
                <a:srgbClr val="A1C1E4"/>
              </a:gs>
              <a:gs pos="100000">
                <a:srgbClr val="90B8E4"/>
              </a:gs>
            </a:gsLst>
            <a:lin ang="5400700" scaled="0"/>
          </a:grad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1" i="0" lang="en" sz="1100" u="none" cap="none" strike="noStrike">
                <a:solidFill>
                  <a:schemeClr val="dk1"/>
                </a:solidFill>
                <a:latin typeface="Calibri"/>
                <a:ea typeface="Calibri"/>
                <a:cs typeface="Calibri"/>
                <a:sym typeface="Calibri"/>
              </a:rPr>
              <a:t>Deputy Director </a:t>
            </a:r>
            <a:endParaRPr b="1"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00"/>
              <a:buFont typeface="Arial"/>
              <a:buNone/>
            </a:pPr>
            <a:r>
              <a:t/>
            </a:r>
            <a:endParaRPr b="1" i="0" sz="1100" u="none" cap="none" strike="noStrike">
              <a:solidFill>
                <a:schemeClr val="dk1"/>
              </a:solidFill>
              <a:latin typeface="Calibri"/>
              <a:ea typeface="Calibri"/>
              <a:cs typeface="Calibri"/>
              <a:sym typeface="Calibri"/>
            </a:endParaRPr>
          </a:p>
        </p:txBody>
      </p:sp>
      <p:sp>
        <p:nvSpPr>
          <p:cNvPr id="475" name="Google Shape;475;p89"/>
          <p:cNvSpPr txBox="1"/>
          <p:nvPr/>
        </p:nvSpPr>
        <p:spPr>
          <a:xfrm>
            <a:off x="748356" y="171456"/>
            <a:ext cx="30579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chemeClr val="dk1"/>
                </a:solidFill>
                <a:latin typeface="Calibri"/>
                <a:ea typeface="Calibri"/>
                <a:cs typeface="Calibri"/>
                <a:sym typeface="Calibri"/>
              </a:rPr>
              <a:t>NOAA/NWS/NCEP</a:t>
            </a:r>
            <a:endParaRPr b="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lang="en" sz="1800">
                <a:solidFill>
                  <a:schemeClr val="dk1"/>
                </a:solidFill>
                <a:latin typeface="Calibri"/>
                <a:ea typeface="Calibri"/>
                <a:cs typeface="Calibri"/>
                <a:sym typeface="Calibri"/>
              </a:rPr>
              <a:t>Environmental Modeling Center</a:t>
            </a:r>
            <a:r>
              <a:rPr lang="en" sz="1800"/>
              <a:t> </a:t>
            </a:r>
            <a:r>
              <a:rPr b="1" lang="en" sz="1800">
                <a:solidFill>
                  <a:schemeClr val="dk1"/>
                </a:solidFill>
                <a:latin typeface="Calibri"/>
                <a:ea typeface="Calibri"/>
                <a:cs typeface="Calibri"/>
                <a:sym typeface="Calibri"/>
              </a:rPr>
              <a:t>(EMC)</a:t>
            </a:r>
            <a:endParaRPr b="1" i="0" sz="1800" u="none" cap="none" strike="noStrike">
              <a:solidFill>
                <a:schemeClr val="dk1"/>
              </a:solidFill>
              <a:latin typeface="Calibri"/>
              <a:ea typeface="Calibri"/>
              <a:cs typeface="Calibri"/>
              <a:sym typeface="Calibri"/>
            </a:endParaRPr>
          </a:p>
        </p:txBody>
      </p:sp>
      <p:sp>
        <p:nvSpPr>
          <p:cNvPr id="476" name="Google Shape;476;p89"/>
          <p:cNvSpPr/>
          <p:nvPr/>
        </p:nvSpPr>
        <p:spPr>
          <a:xfrm>
            <a:off x="4088175" y="188765"/>
            <a:ext cx="1234500" cy="617100"/>
          </a:xfrm>
          <a:prstGeom prst="rect">
            <a:avLst/>
          </a:prstGeom>
          <a:gradFill>
            <a:gsLst>
              <a:gs pos="0">
                <a:srgbClr val="B0CAE9"/>
              </a:gs>
              <a:gs pos="50000">
                <a:srgbClr val="A1C1E4"/>
              </a:gs>
              <a:gs pos="100000">
                <a:srgbClr val="90B8E4"/>
              </a:gs>
            </a:gsLst>
            <a:lin ang="5400700" scaled="0"/>
          </a:grad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1" i="0" lang="en" sz="1100" u="none" cap="none" strike="noStrike">
                <a:solidFill>
                  <a:schemeClr val="dk1"/>
                </a:solidFill>
                <a:latin typeface="Calibri"/>
                <a:ea typeface="Calibri"/>
                <a:cs typeface="Calibri"/>
                <a:sym typeface="Calibri"/>
              </a:rPr>
              <a:t>Director</a:t>
            </a:r>
            <a:endParaRPr b="1" i="0" sz="1100" u="none" cap="none" strike="noStrike">
              <a:solidFill>
                <a:srgbClr val="000000"/>
              </a:solidFill>
            </a:endParaRPr>
          </a:p>
          <a:p>
            <a:pPr indent="0" lvl="0" marL="0" marR="0" rtl="0" algn="ctr">
              <a:lnSpc>
                <a:spcPct val="100000"/>
              </a:lnSpc>
              <a:spcBef>
                <a:spcPts val="0"/>
              </a:spcBef>
              <a:spcAft>
                <a:spcPts val="0"/>
              </a:spcAft>
              <a:buClr>
                <a:srgbClr val="000000"/>
              </a:buClr>
              <a:buSzPts val="800"/>
              <a:buFont typeface="Arial"/>
              <a:buNone/>
            </a:pPr>
            <a:r>
              <a:t/>
            </a:r>
            <a:endParaRPr b="1" i="0" sz="1100" u="none" cap="none" strike="noStrike">
              <a:solidFill>
                <a:schemeClr val="dk1"/>
              </a:solidFill>
              <a:latin typeface="Calibri"/>
              <a:ea typeface="Calibri"/>
              <a:cs typeface="Calibri"/>
              <a:sym typeface="Calibri"/>
            </a:endParaRPr>
          </a:p>
        </p:txBody>
      </p:sp>
      <p:sp>
        <p:nvSpPr>
          <p:cNvPr id="477" name="Google Shape;477;p89"/>
          <p:cNvSpPr/>
          <p:nvPr/>
        </p:nvSpPr>
        <p:spPr>
          <a:xfrm>
            <a:off x="3826650" y="1191050"/>
            <a:ext cx="810300" cy="526500"/>
          </a:xfrm>
          <a:prstGeom prst="rect">
            <a:avLst/>
          </a:prstGeom>
          <a:gradFill>
            <a:gsLst>
              <a:gs pos="0">
                <a:srgbClr val="B0CAE9"/>
              </a:gs>
              <a:gs pos="50000">
                <a:srgbClr val="A1C1E4"/>
              </a:gs>
              <a:gs pos="100000">
                <a:srgbClr val="90B8E4"/>
              </a:gs>
            </a:gsLst>
            <a:lin ang="5400700" scaled="0"/>
          </a:gradFill>
          <a:ln cap="flat" cmpd="sng" w="9525">
            <a:solidFill>
              <a:schemeClr val="dk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1" lang="en" sz="1100">
                <a:solidFill>
                  <a:schemeClr val="dk1"/>
                </a:solidFill>
                <a:latin typeface="Calibri"/>
                <a:ea typeface="Calibri"/>
                <a:cs typeface="Calibri"/>
                <a:sym typeface="Calibri"/>
              </a:rPr>
              <a:t>Senior</a:t>
            </a:r>
            <a:r>
              <a:rPr b="1" i="0" lang="en" sz="1100" u="none" cap="none" strike="noStrike">
                <a:solidFill>
                  <a:schemeClr val="dk1"/>
                </a:solidFill>
                <a:latin typeface="Calibri"/>
                <a:ea typeface="Calibri"/>
                <a:cs typeface="Calibri"/>
                <a:sym typeface="Calibri"/>
              </a:rPr>
              <a:t> Scientist</a:t>
            </a:r>
            <a:endParaRPr b="1" i="0" sz="1100" u="none" cap="none" strike="noStrike">
              <a:solidFill>
                <a:srgbClr val="000000"/>
              </a:solidFill>
            </a:endParaRPr>
          </a:p>
          <a:p>
            <a:pPr indent="0" lvl="0" marL="0" marR="0" rtl="0" algn="ctr">
              <a:lnSpc>
                <a:spcPct val="100000"/>
              </a:lnSpc>
              <a:spcBef>
                <a:spcPts val="0"/>
              </a:spcBef>
              <a:spcAft>
                <a:spcPts val="0"/>
              </a:spcAft>
              <a:buClr>
                <a:srgbClr val="000000"/>
              </a:buClr>
              <a:buSzPts val="800"/>
              <a:buFont typeface="Arial"/>
              <a:buNone/>
            </a:pPr>
            <a:r>
              <a:t/>
            </a:r>
            <a:endParaRPr b="1" i="0" sz="1100" u="none" cap="none" strike="noStrike">
              <a:solidFill>
                <a:schemeClr val="dk1"/>
              </a:solidFill>
              <a:latin typeface="Calibri"/>
              <a:ea typeface="Calibri"/>
              <a:cs typeface="Calibri"/>
              <a:sym typeface="Calibri"/>
            </a:endParaRPr>
          </a:p>
        </p:txBody>
      </p:sp>
      <p:sp>
        <p:nvSpPr>
          <p:cNvPr id="478" name="Google Shape;478;p89"/>
          <p:cNvSpPr txBox="1"/>
          <p:nvPr/>
        </p:nvSpPr>
        <p:spPr>
          <a:xfrm>
            <a:off x="2025581" y="2845683"/>
            <a:ext cx="992700" cy="192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479" name="Google Shape;479;p89"/>
          <p:cNvSpPr txBox="1"/>
          <p:nvPr/>
        </p:nvSpPr>
        <p:spPr>
          <a:xfrm>
            <a:off x="3950382" y="2845683"/>
            <a:ext cx="992700" cy="192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Model Physics Group</a:t>
            </a:r>
            <a:endParaRPr b="0" i="0" sz="900" u="none" cap="none" strike="noStrike">
              <a:solidFill>
                <a:srgbClr val="000000"/>
              </a:solidFill>
              <a:latin typeface="Calibri"/>
              <a:ea typeface="Calibri"/>
              <a:cs typeface="Calibri"/>
              <a:sym typeface="Calibri"/>
            </a:endParaRPr>
          </a:p>
        </p:txBody>
      </p:sp>
      <p:sp>
        <p:nvSpPr>
          <p:cNvPr id="473" name="Google Shape;473;p89"/>
          <p:cNvSpPr/>
          <p:nvPr/>
        </p:nvSpPr>
        <p:spPr>
          <a:xfrm>
            <a:off x="3952550" y="2306375"/>
            <a:ext cx="1543200" cy="1028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None/>
            </a:pPr>
            <a:r>
              <a:rPr b="1" i="0" lang="en" u="none" cap="none" strike="noStrike">
                <a:solidFill>
                  <a:srgbClr val="1A1A1A"/>
                </a:solidFill>
                <a:latin typeface="Calibri"/>
                <a:ea typeface="Calibri"/>
                <a:cs typeface="Calibri"/>
                <a:sym typeface="Calibri"/>
              </a:rPr>
              <a:t>Coupled Modeling </a:t>
            </a:r>
            <a:r>
              <a:rPr b="1" lang="en">
                <a:solidFill>
                  <a:srgbClr val="1A1A1A"/>
                </a:solidFill>
                <a:latin typeface="Calibri"/>
                <a:ea typeface="Calibri"/>
                <a:cs typeface="Calibri"/>
                <a:sym typeface="Calibri"/>
              </a:rPr>
              <a:t>Division </a:t>
            </a:r>
            <a:r>
              <a:rPr b="1" i="0" lang="en" u="none" cap="none" strike="noStrike">
                <a:solidFill>
                  <a:srgbClr val="1A1A1A"/>
                </a:solidFill>
                <a:latin typeface="Calibri"/>
                <a:ea typeface="Calibri"/>
                <a:cs typeface="Calibri"/>
                <a:sym typeface="Calibri"/>
              </a:rPr>
              <a:t>(CM</a:t>
            </a:r>
            <a:r>
              <a:rPr b="1" lang="en">
                <a:solidFill>
                  <a:srgbClr val="1A1A1A"/>
                </a:solidFill>
                <a:latin typeface="Calibri"/>
                <a:ea typeface="Calibri"/>
                <a:cs typeface="Calibri"/>
                <a:sym typeface="Calibri"/>
              </a:rPr>
              <a:t>D</a:t>
            </a:r>
            <a:r>
              <a:rPr b="1" i="0" lang="en" u="none" cap="none" strike="noStrike">
                <a:solidFill>
                  <a:srgbClr val="1A1A1A"/>
                </a:solidFill>
                <a:latin typeface="Calibri"/>
                <a:ea typeface="Calibri"/>
                <a:cs typeface="Calibri"/>
                <a:sym typeface="Calibri"/>
              </a:rPr>
              <a:t>)</a:t>
            </a:r>
            <a:endParaRPr b="1">
              <a:solidFill>
                <a:srgbClr val="1A1A1A"/>
              </a:solidFill>
            </a:endParaRPr>
          </a:p>
        </p:txBody>
      </p:sp>
      <p:sp>
        <p:nvSpPr>
          <p:cNvPr id="480" name="Google Shape;480;p89"/>
          <p:cNvSpPr/>
          <p:nvPr/>
        </p:nvSpPr>
        <p:spPr>
          <a:xfrm>
            <a:off x="625550" y="2310905"/>
            <a:ext cx="1543200" cy="1028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None/>
            </a:pPr>
            <a:r>
              <a:rPr b="1" i="0" lang="en" u="none" cap="none" strike="noStrike">
                <a:solidFill>
                  <a:srgbClr val="000000"/>
                </a:solidFill>
                <a:latin typeface="Calibri"/>
                <a:ea typeface="Calibri"/>
                <a:cs typeface="Calibri"/>
                <a:sym typeface="Calibri"/>
              </a:rPr>
              <a:t>Data Assimilation </a:t>
            </a:r>
            <a:r>
              <a:rPr b="1" lang="en">
                <a:solidFill>
                  <a:schemeClr val="dk2"/>
                </a:solidFill>
                <a:latin typeface="Calibri"/>
                <a:ea typeface="Calibri"/>
                <a:cs typeface="Calibri"/>
                <a:sym typeface="Calibri"/>
              </a:rPr>
              <a:t>Division </a:t>
            </a:r>
            <a:r>
              <a:rPr b="1" i="0" lang="en" u="none" cap="none" strike="noStrike">
                <a:solidFill>
                  <a:srgbClr val="000000"/>
                </a:solidFill>
                <a:latin typeface="Calibri"/>
                <a:ea typeface="Calibri"/>
                <a:cs typeface="Calibri"/>
                <a:sym typeface="Calibri"/>
              </a:rPr>
              <a:t>(D</a:t>
            </a:r>
            <a:r>
              <a:rPr b="1" lang="en">
                <a:latin typeface="Calibri"/>
                <a:ea typeface="Calibri"/>
                <a:cs typeface="Calibri"/>
                <a:sym typeface="Calibri"/>
              </a:rPr>
              <a:t>AD</a:t>
            </a:r>
            <a:r>
              <a:rPr b="1" i="0" lang="en" u="none" cap="none" strike="noStrike">
                <a:solidFill>
                  <a:srgbClr val="000000"/>
                </a:solidFill>
                <a:latin typeface="Calibri"/>
                <a:ea typeface="Calibri"/>
                <a:cs typeface="Calibri"/>
                <a:sym typeface="Calibri"/>
              </a:rPr>
              <a:t>)</a:t>
            </a:r>
            <a:endParaRPr b="1" i="0" u="none" cap="none" strike="noStrike">
              <a:solidFill>
                <a:srgbClr val="000000"/>
              </a:solidFill>
              <a:latin typeface="Calibri"/>
              <a:ea typeface="Calibri"/>
              <a:cs typeface="Calibri"/>
              <a:sym typeface="Calibri"/>
            </a:endParaRPr>
          </a:p>
        </p:txBody>
      </p:sp>
      <p:sp>
        <p:nvSpPr>
          <p:cNvPr id="481" name="Google Shape;481;p89"/>
          <p:cNvSpPr/>
          <p:nvPr/>
        </p:nvSpPr>
        <p:spPr>
          <a:xfrm>
            <a:off x="2289050" y="2310057"/>
            <a:ext cx="1543200" cy="1028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None/>
            </a:pPr>
            <a:r>
              <a:rPr b="1" i="0" lang="en" u="none" cap="none" strike="noStrike">
                <a:solidFill>
                  <a:srgbClr val="FF00FF"/>
                </a:solidFill>
                <a:latin typeface="Calibri"/>
                <a:ea typeface="Calibri"/>
                <a:cs typeface="Calibri"/>
                <a:sym typeface="Calibri"/>
              </a:rPr>
              <a:t>Physics &amp; Dynamics </a:t>
            </a:r>
            <a:r>
              <a:rPr b="1" lang="en">
                <a:solidFill>
                  <a:srgbClr val="FF00FF"/>
                </a:solidFill>
                <a:latin typeface="Calibri"/>
                <a:ea typeface="Calibri"/>
                <a:cs typeface="Calibri"/>
                <a:sym typeface="Calibri"/>
              </a:rPr>
              <a:t>Division </a:t>
            </a:r>
            <a:r>
              <a:rPr b="1" i="0" lang="en" u="none" cap="none" strike="noStrike">
                <a:solidFill>
                  <a:srgbClr val="FF00FF"/>
                </a:solidFill>
                <a:latin typeface="Calibri"/>
                <a:ea typeface="Calibri"/>
                <a:cs typeface="Calibri"/>
                <a:sym typeface="Calibri"/>
              </a:rPr>
              <a:t>(PD</a:t>
            </a:r>
            <a:r>
              <a:rPr b="1" lang="en">
                <a:solidFill>
                  <a:srgbClr val="FF00FF"/>
                </a:solidFill>
                <a:latin typeface="Calibri"/>
                <a:ea typeface="Calibri"/>
                <a:cs typeface="Calibri"/>
                <a:sym typeface="Calibri"/>
              </a:rPr>
              <a:t>D</a:t>
            </a:r>
            <a:r>
              <a:rPr b="1" i="0" lang="en" u="none" cap="none" strike="noStrike">
                <a:solidFill>
                  <a:srgbClr val="FF00FF"/>
                </a:solidFill>
                <a:latin typeface="Calibri"/>
                <a:ea typeface="Calibri"/>
                <a:cs typeface="Calibri"/>
                <a:sym typeface="Calibri"/>
              </a:rPr>
              <a:t>)</a:t>
            </a:r>
            <a:endParaRPr b="1">
              <a:solidFill>
                <a:srgbClr val="FF00FF"/>
              </a:solidFill>
            </a:endParaRPr>
          </a:p>
        </p:txBody>
      </p:sp>
      <p:sp>
        <p:nvSpPr>
          <p:cNvPr id="482" name="Google Shape;482;p89"/>
          <p:cNvSpPr txBox="1"/>
          <p:nvPr/>
        </p:nvSpPr>
        <p:spPr>
          <a:xfrm>
            <a:off x="748225" y="993650"/>
            <a:ext cx="3009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333333"/>
                </a:solidFill>
                <a:highlight>
                  <a:srgbClr val="FFFFFF"/>
                </a:highlight>
                <a:latin typeface="Helvetica Neue"/>
                <a:ea typeface="Helvetica Neue"/>
                <a:cs typeface="Helvetica Neue"/>
                <a:sym typeface="Helvetica Neue"/>
              </a:rPr>
              <a:t>EMC’s mission is to maintain, enhance and transition-to-operations advanced numerical guidance systems for the Nation's weather/water/climate enterprise and the global community for the protection of life and property and the enhancement of the economy.</a:t>
            </a:r>
            <a:endParaRPr b="1" sz="2800">
              <a:solidFill>
                <a:schemeClr val="dk1"/>
              </a:solidFill>
            </a:endParaRPr>
          </a:p>
        </p:txBody>
      </p:sp>
      <p:sp>
        <p:nvSpPr>
          <p:cNvPr id="483" name="Google Shape;483;p89"/>
          <p:cNvSpPr/>
          <p:nvPr/>
        </p:nvSpPr>
        <p:spPr>
          <a:xfrm>
            <a:off x="2287100" y="3679550"/>
            <a:ext cx="1531200" cy="345000"/>
          </a:xfrm>
          <a:prstGeom prst="roundRect">
            <a:avLst>
              <a:gd fmla="val 16667" name="adj"/>
            </a:avLst>
          </a:prstGeom>
          <a:solidFill>
            <a:srgbClr val="FFF2CC"/>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land</a:t>
            </a:r>
            <a:endParaRPr b="1" sz="1100"/>
          </a:p>
        </p:txBody>
      </p:sp>
      <p:sp>
        <p:nvSpPr>
          <p:cNvPr id="484" name="Google Shape;484;p89"/>
          <p:cNvSpPr/>
          <p:nvPr/>
        </p:nvSpPr>
        <p:spPr>
          <a:xfrm>
            <a:off x="2272700" y="3987900"/>
            <a:ext cx="1531200" cy="345000"/>
          </a:xfrm>
          <a:prstGeom prst="roundRect">
            <a:avLst>
              <a:gd fmla="val 16667" name="adj"/>
            </a:avLst>
          </a:prstGeom>
          <a:solidFill>
            <a:srgbClr val="FFF2CC"/>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Space weather</a:t>
            </a:r>
            <a:endParaRPr b="1" sz="1100"/>
          </a:p>
        </p:txBody>
      </p:sp>
      <p:sp>
        <p:nvSpPr>
          <p:cNvPr id="485" name="Google Shape;485;p89"/>
          <p:cNvSpPr/>
          <p:nvPr/>
        </p:nvSpPr>
        <p:spPr>
          <a:xfrm>
            <a:off x="2265500" y="3327400"/>
            <a:ext cx="1531200" cy="332100"/>
          </a:xfrm>
          <a:prstGeom prst="roundRect">
            <a:avLst>
              <a:gd fmla="val 16667" name="adj"/>
            </a:avLst>
          </a:prstGeom>
          <a:solidFill>
            <a:srgbClr val="FFF2CC"/>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t>Physics &amp; Dynamics </a:t>
            </a:r>
            <a:endParaRPr b="1" sz="1000"/>
          </a:p>
        </p:txBody>
      </p:sp>
      <p:sp>
        <p:nvSpPr>
          <p:cNvPr id="486" name="Google Shape;486;p89"/>
          <p:cNvSpPr/>
          <p:nvPr/>
        </p:nvSpPr>
        <p:spPr>
          <a:xfrm>
            <a:off x="2272700" y="4368900"/>
            <a:ext cx="1624200" cy="345000"/>
          </a:xfrm>
          <a:prstGeom prst="roundRect">
            <a:avLst>
              <a:gd fmla="val 16667" name="adj"/>
            </a:avLst>
          </a:prstGeom>
          <a:solidFill>
            <a:srgbClr val="EAD1DC"/>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Air quality &amp; Atmos Composition</a:t>
            </a:r>
            <a:endParaRPr b="1" sz="1100"/>
          </a:p>
        </p:txBody>
      </p:sp>
      <p:sp>
        <p:nvSpPr>
          <p:cNvPr id="487" name="Google Shape;487;p89"/>
          <p:cNvSpPr txBox="1"/>
          <p:nvPr/>
        </p:nvSpPr>
        <p:spPr>
          <a:xfrm>
            <a:off x="4822025" y="3747700"/>
            <a:ext cx="4087500" cy="1046700"/>
          </a:xfrm>
          <a:prstGeom prst="rect">
            <a:avLst/>
          </a:prstGeom>
          <a:solidFill>
            <a:srgbClr val="EAD1DC"/>
          </a:solidFill>
          <a:ln cap="flat" cmpd="sng" w="9525">
            <a:solidFill>
              <a:srgbClr val="6FA8D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Collaborating with NOAA/OAR labs and universities to develop and transition atmospheric composition and air quality modeling to NOAA operations, serving the community effectively.</a:t>
            </a:r>
            <a:endParaRPr/>
          </a:p>
        </p:txBody>
      </p:sp>
      <p:cxnSp>
        <p:nvCxnSpPr>
          <p:cNvPr id="488" name="Google Shape;488;p89"/>
          <p:cNvCxnSpPr>
            <a:stCxn id="486" idx="3"/>
            <a:endCxn id="487" idx="1"/>
          </p:cNvCxnSpPr>
          <p:nvPr/>
        </p:nvCxnSpPr>
        <p:spPr>
          <a:xfrm flipH="1" rot="10800000">
            <a:off x="3896900" y="4271100"/>
            <a:ext cx="925200" cy="2703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7"/>
          <p:cNvSpPr txBox="1"/>
          <p:nvPr/>
        </p:nvSpPr>
        <p:spPr>
          <a:xfrm>
            <a:off x="867601" y="246550"/>
            <a:ext cx="7408800" cy="4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 sz="2300">
                <a:solidFill>
                  <a:srgbClr val="0000CC"/>
                </a:solidFill>
              </a:rPr>
              <a:t>Recent EMC Modeling Achievements</a:t>
            </a:r>
            <a:endParaRPr b="1" sz="2300">
              <a:solidFill>
                <a:srgbClr val="0000CC"/>
              </a:solidFill>
            </a:endParaRPr>
          </a:p>
        </p:txBody>
      </p:sp>
      <p:graphicFrame>
        <p:nvGraphicFramePr>
          <p:cNvPr id="706" name="Google Shape;706;p107"/>
          <p:cNvGraphicFramePr/>
          <p:nvPr/>
        </p:nvGraphicFramePr>
        <p:xfrm>
          <a:off x="724699" y="977614"/>
          <a:ext cx="3000000" cy="3000000"/>
        </p:xfrm>
        <a:graphic>
          <a:graphicData uri="http://schemas.openxmlformats.org/drawingml/2006/table">
            <a:tbl>
              <a:tblPr>
                <a:noFill/>
                <a:tableStyleId>{F946A14C-5BF3-4D48-8697-73FC6CE72291}</a:tableStyleId>
              </a:tblPr>
              <a:tblGrid>
                <a:gridCol w="1773700"/>
                <a:gridCol w="1988675"/>
              </a:tblGrid>
              <a:tr h="444025">
                <a:tc>
                  <a:txBody>
                    <a:bodyPr/>
                    <a:lstStyle/>
                    <a:p>
                      <a:pPr indent="0" lvl="0" marL="0" marR="0" rtl="0" algn="l">
                        <a:lnSpc>
                          <a:spcPct val="100000"/>
                        </a:lnSpc>
                        <a:spcBef>
                          <a:spcPts val="0"/>
                        </a:spcBef>
                        <a:spcAft>
                          <a:spcPts val="0"/>
                        </a:spcAft>
                        <a:buClr>
                          <a:srgbClr val="000000"/>
                        </a:buClr>
                        <a:buSzPts val="1100"/>
                        <a:buFont typeface="Arial"/>
                        <a:buNone/>
                      </a:pPr>
                      <a:r>
                        <a:rPr b="1" i="0" lang="en" u="none" cap="none" strike="noStrike">
                          <a:solidFill>
                            <a:srgbClr val="000000"/>
                          </a:solidFill>
                          <a:latin typeface="Arial"/>
                          <a:ea typeface="Arial"/>
                          <a:cs typeface="Arial"/>
                          <a:sym typeface="Arial"/>
                        </a:rPr>
                        <a:t>Model version#</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i="0" lang="en" u="none" cap="none" strike="noStrike">
                          <a:solidFill>
                            <a:srgbClr val="000000"/>
                          </a:solidFill>
                          <a:latin typeface="Arial"/>
                          <a:ea typeface="Arial"/>
                          <a:cs typeface="Arial"/>
                          <a:sym typeface="Arial"/>
                        </a:rPr>
                        <a:t>Implementation date</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r>
              <a:tr h="488850">
                <a:tc>
                  <a:txBody>
                    <a:bodyPr/>
                    <a:lstStyle/>
                    <a:p>
                      <a:pPr indent="0" lvl="0" marL="0" marR="0" rtl="0" algn="l">
                        <a:lnSpc>
                          <a:spcPct val="100000"/>
                        </a:lnSpc>
                        <a:spcBef>
                          <a:spcPts val="0"/>
                        </a:spcBef>
                        <a:spcAft>
                          <a:spcPts val="0"/>
                        </a:spcAft>
                        <a:buNone/>
                      </a:pPr>
                      <a:r>
                        <a:rPr b="1" lang="en" sz="1300"/>
                        <a:t>RTMA/URMAv2.10.5</a:t>
                      </a:r>
                      <a:endParaRPr b="1" sz="1300"/>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t>1/24/2023</a:t>
                      </a:r>
                      <a:endParaRPr/>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8850">
                <a:tc>
                  <a:txBody>
                    <a:bodyPr/>
                    <a:lstStyle/>
                    <a:p>
                      <a:pPr indent="0" lvl="0" marL="0" marR="0" rtl="0" algn="l">
                        <a:lnSpc>
                          <a:spcPct val="100000"/>
                        </a:lnSpc>
                        <a:spcBef>
                          <a:spcPts val="0"/>
                        </a:spcBef>
                        <a:spcAft>
                          <a:spcPts val="0"/>
                        </a:spcAft>
                        <a:buClr>
                          <a:srgbClr val="000000"/>
                        </a:buClr>
                        <a:buSzPts val="1100"/>
                        <a:buFont typeface="Arial"/>
                        <a:buNone/>
                      </a:pPr>
                      <a:r>
                        <a:rPr b="1" lang="en"/>
                        <a:t>GLWUv2</a:t>
                      </a:r>
                      <a:endParaRPr b="1"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5/9/2023</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8850">
                <a:tc>
                  <a:txBody>
                    <a:bodyPr/>
                    <a:lstStyle/>
                    <a:p>
                      <a:pPr indent="0" lvl="0" marL="0" marR="0" rtl="0" algn="l">
                        <a:lnSpc>
                          <a:spcPct val="100000"/>
                        </a:lnSpc>
                        <a:spcBef>
                          <a:spcPts val="0"/>
                        </a:spcBef>
                        <a:spcAft>
                          <a:spcPts val="0"/>
                        </a:spcAft>
                        <a:buClr>
                          <a:srgbClr val="000000"/>
                        </a:buClr>
                        <a:buSzPts val="1100"/>
                        <a:buFont typeface="Arial"/>
                        <a:buNone/>
                      </a:pPr>
                      <a:r>
                        <a:rPr b="1" lang="en"/>
                        <a:t>HAFSv1</a:t>
                      </a:r>
                      <a:endParaRPr b="1"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6/27/2023</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8850">
                <a:tc>
                  <a:txBody>
                    <a:bodyPr/>
                    <a:lstStyle/>
                    <a:p>
                      <a:pPr indent="0" lvl="0" marL="0" marR="0" rtl="0" algn="l">
                        <a:lnSpc>
                          <a:spcPct val="100000"/>
                        </a:lnSpc>
                        <a:spcBef>
                          <a:spcPts val="0"/>
                        </a:spcBef>
                        <a:spcAft>
                          <a:spcPts val="0"/>
                        </a:spcAft>
                        <a:buNone/>
                      </a:pPr>
                      <a:r>
                        <a:rPr b="1" lang="en"/>
                        <a:t>HAFSv2</a:t>
                      </a:r>
                      <a:endParaRPr b="1"/>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t>7/16/2024</a:t>
                      </a:r>
                      <a:endParaRPr/>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8850">
                <a:tc>
                  <a:txBody>
                    <a:bodyPr/>
                    <a:lstStyle/>
                    <a:p>
                      <a:pPr indent="0" lvl="0" marL="0" marR="0" rtl="0" algn="l">
                        <a:lnSpc>
                          <a:spcPct val="100000"/>
                        </a:lnSpc>
                        <a:spcBef>
                          <a:spcPts val="0"/>
                        </a:spcBef>
                        <a:spcAft>
                          <a:spcPts val="0"/>
                        </a:spcAft>
                        <a:buClr>
                          <a:srgbClr val="000000"/>
                        </a:buClr>
                        <a:buSzPts val="1100"/>
                        <a:buFont typeface="Arial"/>
                        <a:buNone/>
                      </a:pPr>
                      <a:r>
                        <a:rPr b="1" lang="en"/>
                        <a:t>NAEFSv7</a:t>
                      </a:r>
                      <a:endParaRPr b="1"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12/5/2023</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8850">
                <a:tc>
                  <a:txBody>
                    <a:bodyPr/>
                    <a:lstStyle/>
                    <a:p>
                      <a:pPr indent="0" lvl="0" marL="0" marR="0" rtl="0" algn="l">
                        <a:lnSpc>
                          <a:spcPct val="100000"/>
                        </a:lnSpc>
                        <a:spcBef>
                          <a:spcPts val="0"/>
                        </a:spcBef>
                        <a:spcAft>
                          <a:spcPts val="0"/>
                        </a:spcAft>
                        <a:buNone/>
                      </a:pPr>
                      <a:r>
                        <a:rPr b="1" lang="en"/>
                        <a:t>EVSv1</a:t>
                      </a:r>
                      <a:endParaRPr b="1"/>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t>3/26/2024</a:t>
                      </a:r>
                      <a:endParaRPr/>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07" name="Google Shape;707;p107"/>
          <p:cNvSpPr txBox="1"/>
          <p:nvPr/>
        </p:nvSpPr>
        <p:spPr>
          <a:xfrm>
            <a:off x="5321100" y="4319825"/>
            <a:ext cx="3822900" cy="562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u="sng">
                <a:solidFill>
                  <a:schemeClr val="hlink"/>
                </a:solidFill>
                <a:hlinkClick r:id="rId3"/>
              </a:rPr>
              <a:t>https://www.nco.ncep.noaa.gov/pmb/changes/</a:t>
            </a:r>
            <a:endParaRPr b="0" i="0" sz="1000" u="none" cap="none" strike="noStrike">
              <a:solidFill>
                <a:srgbClr val="000000"/>
              </a:solidFill>
              <a:latin typeface="Arial"/>
              <a:ea typeface="Arial"/>
              <a:cs typeface="Arial"/>
              <a:sym typeface="Arial"/>
            </a:endParaRPr>
          </a:p>
        </p:txBody>
      </p:sp>
      <p:graphicFrame>
        <p:nvGraphicFramePr>
          <p:cNvPr id="708" name="Google Shape;708;p107"/>
          <p:cNvGraphicFramePr/>
          <p:nvPr/>
        </p:nvGraphicFramePr>
        <p:xfrm>
          <a:off x="4876849" y="1043989"/>
          <a:ext cx="3000000" cy="3000000"/>
        </p:xfrm>
        <a:graphic>
          <a:graphicData uri="http://schemas.openxmlformats.org/drawingml/2006/table">
            <a:tbl>
              <a:tblPr>
                <a:noFill/>
                <a:tableStyleId>{F946A14C-5BF3-4D48-8697-73FC6CE72291}</a:tableStyleId>
              </a:tblPr>
              <a:tblGrid>
                <a:gridCol w="1659275"/>
                <a:gridCol w="2039625"/>
              </a:tblGrid>
              <a:tr h="298850">
                <a:tc>
                  <a:txBody>
                    <a:bodyPr/>
                    <a:lstStyle/>
                    <a:p>
                      <a:pPr indent="0" lvl="0" marL="0" marR="0" rtl="0" algn="l">
                        <a:lnSpc>
                          <a:spcPct val="100000"/>
                        </a:lnSpc>
                        <a:spcBef>
                          <a:spcPts val="0"/>
                        </a:spcBef>
                        <a:spcAft>
                          <a:spcPts val="0"/>
                        </a:spcAft>
                        <a:buClr>
                          <a:srgbClr val="000000"/>
                        </a:buClr>
                        <a:buSzPts val="1100"/>
                        <a:buFont typeface="Arial"/>
                        <a:buNone/>
                      </a:pPr>
                      <a:r>
                        <a:rPr b="1" i="0" lang="en" u="none" cap="none" strike="noStrike">
                          <a:solidFill>
                            <a:srgbClr val="000000"/>
                          </a:solidFill>
                          <a:latin typeface="Arial"/>
                          <a:ea typeface="Arial"/>
                          <a:cs typeface="Arial"/>
                          <a:sym typeface="Arial"/>
                        </a:rPr>
                        <a:t>Model version#</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Clr>
                          <a:srgbClr val="000000"/>
                        </a:buClr>
                        <a:buSzPts val="1100"/>
                        <a:buFont typeface="Arial"/>
                        <a:buNone/>
                      </a:pPr>
                      <a:r>
                        <a:rPr b="1" lang="en"/>
                        <a:t>Implementation date</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r>
              <a:tr h="343950">
                <a:tc>
                  <a:txBody>
                    <a:bodyPr/>
                    <a:lstStyle/>
                    <a:p>
                      <a:pPr indent="0" lvl="0" marL="0" marR="0" rtl="0" algn="l">
                        <a:lnSpc>
                          <a:spcPct val="100000"/>
                        </a:lnSpc>
                        <a:spcBef>
                          <a:spcPts val="0"/>
                        </a:spcBef>
                        <a:spcAft>
                          <a:spcPts val="0"/>
                        </a:spcAft>
                        <a:buClr>
                          <a:srgbClr val="000000"/>
                        </a:buClr>
                        <a:buSzPts val="1100"/>
                        <a:buFont typeface="Arial"/>
                        <a:buNone/>
                      </a:pPr>
                      <a:r>
                        <a:rPr b="1" lang="en"/>
                        <a:t>AQMv7</a:t>
                      </a:r>
                      <a:endParaRPr b="1"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5/14/2024</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3950">
                <a:tc>
                  <a:txBody>
                    <a:bodyPr/>
                    <a:lstStyle/>
                    <a:p>
                      <a:pPr indent="0" lvl="0" marL="0" marR="0" rtl="0" algn="l">
                        <a:lnSpc>
                          <a:spcPct val="100000"/>
                        </a:lnSpc>
                        <a:spcBef>
                          <a:spcPts val="0"/>
                        </a:spcBef>
                        <a:spcAft>
                          <a:spcPts val="0"/>
                        </a:spcAft>
                        <a:buClr>
                          <a:srgbClr val="000000"/>
                        </a:buClr>
                        <a:buSzPts val="1100"/>
                        <a:buFont typeface="Arial"/>
                        <a:buNone/>
                      </a:pPr>
                      <a:r>
                        <a:rPr b="1" lang="en"/>
                        <a:t>AQMv7.08 </a:t>
                      </a:r>
                      <a:r>
                        <a:rPr lang="en" sz="1200"/>
                        <a:t>(RAVE2)</a:t>
                      </a:r>
                      <a:endParaRPr sz="1200"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a:t>10/1/2024</a:t>
                      </a:r>
                      <a:endParaRPr u="none" cap="none" strike="noStrike"/>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3950">
                <a:tc>
                  <a:txBody>
                    <a:bodyPr/>
                    <a:lstStyle/>
                    <a:p>
                      <a:pPr indent="0" lvl="0" marL="0" marR="0" rtl="0" algn="l">
                        <a:lnSpc>
                          <a:spcPct val="100000"/>
                        </a:lnSpc>
                        <a:spcBef>
                          <a:spcPts val="0"/>
                        </a:spcBef>
                        <a:spcAft>
                          <a:spcPts val="0"/>
                        </a:spcAft>
                        <a:buNone/>
                      </a:pPr>
                      <a:r>
                        <a:rPr b="1" lang="en"/>
                        <a:t>HYSPLIT v8</a:t>
                      </a:r>
                      <a:endParaRPr b="1"/>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t>12/6/2022</a:t>
                      </a:r>
                      <a:endParaRPr/>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3950">
                <a:tc>
                  <a:txBody>
                    <a:bodyPr/>
                    <a:lstStyle/>
                    <a:p>
                      <a:pPr indent="0" lvl="0" marL="0" marR="0" rtl="0" algn="l">
                        <a:lnSpc>
                          <a:spcPct val="100000"/>
                        </a:lnSpc>
                        <a:spcBef>
                          <a:spcPts val="0"/>
                        </a:spcBef>
                        <a:spcAft>
                          <a:spcPts val="0"/>
                        </a:spcAft>
                        <a:buNone/>
                      </a:pPr>
                      <a:r>
                        <a:rPr b="1" lang="en"/>
                        <a:t>GEFS-aerosol (v12.3)</a:t>
                      </a:r>
                      <a:endParaRPr b="1"/>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t>12/01/2022</a:t>
                      </a:r>
                      <a:endParaRPr/>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3950">
                <a:tc>
                  <a:txBody>
                    <a:bodyPr/>
                    <a:lstStyle/>
                    <a:p>
                      <a:pPr indent="0" lvl="0" marL="0" marR="0" rtl="0" algn="l">
                        <a:lnSpc>
                          <a:spcPct val="100000"/>
                        </a:lnSpc>
                        <a:spcBef>
                          <a:spcPts val="0"/>
                        </a:spcBef>
                        <a:spcAft>
                          <a:spcPts val="0"/>
                        </a:spcAft>
                        <a:buNone/>
                      </a:pPr>
                      <a:r>
                        <a:rPr b="1" lang="en"/>
                        <a:t>GFS.v16.3</a:t>
                      </a:r>
                      <a:endParaRPr b="1"/>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a:t>11/29/2022</a:t>
                      </a:r>
                      <a:endParaRPr/>
                    </a:p>
                  </a:txBody>
                  <a:tcPr marT="70475" marB="70475" marR="93975" marL="939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90"/>
          <p:cNvSpPr txBox="1"/>
          <p:nvPr/>
        </p:nvSpPr>
        <p:spPr>
          <a:xfrm>
            <a:off x="547875" y="4108800"/>
            <a:ext cx="8375700" cy="6465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t>EMC </a:t>
            </a:r>
            <a:r>
              <a:rPr b="1" i="1" lang="en">
                <a:solidFill>
                  <a:srgbClr val="595959"/>
                </a:solidFill>
              </a:rPr>
              <a:t>develops and implements the prediction systems that provide operational numerical guidance, </a:t>
            </a:r>
            <a:r>
              <a:rPr b="1" i="1" lang="en">
                <a:solidFill>
                  <a:srgbClr val="0000FF"/>
                </a:solidFill>
              </a:rPr>
              <a:t>spanning weather and climate</a:t>
            </a:r>
            <a:r>
              <a:rPr b="1" i="1" lang="en">
                <a:solidFill>
                  <a:srgbClr val="595959"/>
                </a:solidFill>
              </a:rPr>
              <a:t>, for use across the NWS and its worldwide partners.</a:t>
            </a:r>
            <a:endParaRPr b="1" i="1" sz="1600"/>
          </a:p>
        </p:txBody>
      </p:sp>
      <p:pic>
        <p:nvPicPr>
          <p:cNvPr id="494" name="Google Shape;494;p90"/>
          <p:cNvPicPr preferRelativeResize="0"/>
          <p:nvPr/>
        </p:nvPicPr>
        <p:blipFill rotWithShape="1">
          <a:blip r:embed="rId3">
            <a:alphaModFix/>
          </a:blip>
          <a:srcRect b="0" l="0" r="0" t="0"/>
          <a:stretch/>
        </p:blipFill>
        <p:spPr>
          <a:xfrm>
            <a:off x="343875" y="728725"/>
            <a:ext cx="6504200" cy="3227676"/>
          </a:xfrm>
          <a:prstGeom prst="rect">
            <a:avLst/>
          </a:prstGeom>
          <a:noFill/>
          <a:ln>
            <a:noFill/>
          </a:ln>
        </p:spPr>
      </p:pic>
      <p:sp>
        <p:nvSpPr>
          <p:cNvPr id="495" name="Google Shape;495;p90"/>
          <p:cNvSpPr txBox="1"/>
          <p:nvPr/>
        </p:nvSpPr>
        <p:spPr>
          <a:xfrm>
            <a:off x="6655800" y="761550"/>
            <a:ext cx="2412000" cy="315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500">
                <a:solidFill>
                  <a:srgbClr val="0B4596"/>
                </a:solidFill>
              </a:rPr>
              <a:t>     Domain scope: </a:t>
            </a:r>
            <a:endParaRPr b="1" sz="1500">
              <a:solidFill>
                <a:srgbClr val="0B4596"/>
              </a:solidFill>
            </a:endParaRPr>
          </a:p>
          <a:p>
            <a:pPr indent="-323850" lvl="0" marL="685800" rtl="0" algn="l">
              <a:spcBef>
                <a:spcPts val="0"/>
              </a:spcBef>
              <a:spcAft>
                <a:spcPts val="0"/>
              </a:spcAft>
              <a:buClr>
                <a:srgbClr val="0B4596"/>
              </a:buClr>
              <a:buSzPts val="1500"/>
              <a:buChar char="●"/>
            </a:pPr>
            <a:r>
              <a:rPr lang="en" sz="1500">
                <a:solidFill>
                  <a:srgbClr val="0B4596"/>
                </a:solidFill>
              </a:rPr>
              <a:t>Earth system - multiple components</a:t>
            </a:r>
            <a:endParaRPr sz="1500">
              <a:solidFill>
                <a:srgbClr val="0B4596"/>
              </a:solidFill>
            </a:endParaRPr>
          </a:p>
          <a:p>
            <a:pPr indent="0" lvl="0" marL="0" rtl="0" algn="l">
              <a:spcBef>
                <a:spcPts val="0"/>
              </a:spcBef>
              <a:spcAft>
                <a:spcPts val="0"/>
              </a:spcAft>
              <a:buNone/>
            </a:pPr>
            <a:r>
              <a:rPr b="1" lang="en" sz="1500">
                <a:solidFill>
                  <a:srgbClr val="0B4596"/>
                </a:solidFill>
              </a:rPr>
              <a:t>     Role: </a:t>
            </a:r>
            <a:endParaRPr b="1" sz="1500">
              <a:solidFill>
                <a:srgbClr val="0B4596"/>
              </a:solidFill>
            </a:endParaRPr>
          </a:p>
          <a:p>
            <a:pPr indent="-323850" lvl="0" marL="685800" rtl="0" algn="l">
              <a:spcBef>
                <a:spcPts val="0"/>
              </a:spcBef>
              <a:spcAft>
                <a:spcPts val="0"/>
              </a:spcAft>
              <a:buClr>
                <a:srgbClr val="0B4596"/>
              </a:buClr>
              <a:buSzPts val="1500"/>
              <a:buChar char="●"/>
            </a:pPr>
            <a:r>
              <a:rPr lang="en" sz="1500">
                <a:solidFill>
                  <a:srgbClr val="0B4596"/>
                </a:solidFill>
              </a:rPr>
              <a:t>Integrate research and development  into operations</a:t>
            </a:r>
            <a:endParaRPr sz="1100">
              <a:solidFill>
                <a:srgbClr val="0B4596"/>
              </a:solidFill>
            </a:endParaRPr>
          </a:p>
          <a:p>
            <a:pPr indent="-323850" lvl="0" marL="685800" rtl="0" algn="l">
              <a:spcBef>
                <a:spcPts val="0"/>
              </a:spcBef>
              <a:spcAft>
                <a:spcPts val="0"/>
              </a:spcAft>
              <a:buClr>
                <a:srgbClr val="0B4596"/>
              </a:buClr>
              <a:buSzPts val="1500"/>
              <a:buChar char="●"/>
            </a:pPr>
            <a:r>
              <a:rPr lang="en" sz="1500">
                <a:solidFill>
                  <a:srgbClr val="0B4596"/>
                </a:solidFill>
              </a:rPr>
              <a:t>Validate observing requirements and data impacts</a:t>
            </a:r>
            <a:endParaRPr sz="1500">
              <a:solidFill>
                <a:srgbClr val="0B4596"/>
              </a:solidFill>
            </a:endParaRPr>
          </a:p>
          <a:p>
            <a:pPr indent="0" lvl="0" marL="457200" rtl="0" algn="l">
              <a:spcBef>
                <a:spcPts val="0"/>
              </a:spcBef>
              <a:spcAft>
                <a:spcPts val="0"/>
              </a:spcAft>
              <a:buNone/>
            </a:pPr>
            <a:r>
              <a:t/>
            </a:r>
            <a:endParaRPr sz="1300">
              <a:solidFill>
                <a:srgbClr val="0B4596"/>
              </a:solidFill>
            </a:endParaRPr>
          </a:p>
        </p:txBody>
      </p:sp>
      <p:sp>
        <p:nvSpPr>
          <p:cNvPr id="496" name="Google Shape;496;p90"/>
          <p:cNvSpPr txBox="1"/>
          <p:nvPr/>
        </p:nvSpPr>
        <p:spPr>
          <a:xfrm>
            <a:off x="814950" y="76200"/>
            <a:ext cx="696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NOAA/NWS/NCEP </a:t>
            </a:r>
            <a:r>
              <a:rPr b="1" lang="en" sz="1800">
                <a:solidFill>
                  <a:srgbClr val="0000FF"/>
                </a:solidFill>
              </a:rPr>
              <a:t>Environmental Modeling Center (EMC)</a:t>
            </a:r>
            <a:endParaRPr sz="180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91"/>
          <p:cNvSpPr txBox="1"/>
          <p:nvPr>
            <p:ph type="title"/>
          </p:nvPr>
        </p:nvSpPr>
        <p:spPr>
          <a:xfrm>
            <a:off x="307800" y="76200"/>
            <a:ext cx="8528400" cy="505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000"/>
              </a:spcAft>
              <a:buSzPts val="1800"/>
              <a:buNone/>
            </a:pPr>
            <a:r>
              <a:rPr lang="en" sz="2000">
                <a:solidFill>
                  <a:srgbClr val="0000CC"/>
                </a:solidFill>
              </a:rPr>
              <a:t>Moving Towards a Unified Forecast System (UFS) </a:t>
            </a:r>
            <a:endParaRPr sz="2000">
              <a:solidFill>
                <a:srgbClr val="0000CC"/>
              </a:solidFill>
            </a:endParaRPr>
          </a:p>
        </p:txBody>
      </p:sp>
      <p:sp>
        <p:nvSpPr>
          <p:cNvPr id="502" name="Google Shape;502;p91"/>
          <p:cNvSpPr txBox="1"/>
          <p:nvPr>
            <p:ph idx="1" type="body"/>
          </p:nvPr>
        </p:nvSpPr>
        <p:spPr>
          <a:xfrm>
            <a:off x="4841550" y="631575"/>
            <a:ext cx="4057500" cy="942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None/>
            </a:pPr>
            <a:r>
              <a:rPr b="1" lang="en" sz="1500">
                <a:highlight>
                  <a:schemeClr val="lt1"/>
                </a:highlight>
              </a:rPr>
              <a:t>The UFS is open source software supporting both </a:t>
            </a:r>
            <a:r>
              <a:rPr b="1" lang="en" sz="1500">
                <a:solidFill>
                  <a:srgbClr val="FF3300"/>
                </a:solidFill>
                <a:highlight>
                  <a:schemeClr val="lt1"/>
                </a:highlight>
              </a:rPr>
              <a:t>research and operation </a:t>
            </a:r>
            <a:r>
              <a:rPr b="1" lang="en" sz="1500">
                <a:highlight>
                  <a:schemeClr val="lt1"/>
                </a:highlight>
              </a:rPr>
              <a:t>for many different modeling applications. </a:t>
            </a:r>
            <a:endParaRPr b="1" sz="1500"/>
          </a:p>
        </p:txBody>
      </p:sp>
      <p:grpSp>
        <p:nvGrpSpPr>
          <p:cNvPr id="503" name="Google Shape;503;p91"/>
          <p:cNvGrpSpPr/>
          <p:nvPr/>
        </p:nvGrpSpPr>
        <p:grpSpPr>
          <a:xfrm>
            <a:off x="477812" y="742724"/>
            <a:ext cx="3985092" cy="3629670"/>
            <a:chOff x="4106525" y="742725"/>
            <a:chExt cx="4880700" cy="3921000"/>
          </a:xfrm>
        </p:grpSpPr>
        <p:sp>
          <p:nvSpPr>
            <p:cNvPr id="504" name="Google Shape;504;p91"/>
            <p:cNvSpPr/>
            <p:nvPr/>
          </p:nvSpPr>
          <p:spPr>
            <a:xfrm>
              <a:off x="4106525" y="742725"/>
              <a:ext cx="4880700" cy="3921000"/>
            </a:xfrm>
            <a:prstGeom prst="roundRect">
              <a:avLst>
                <a:gd fmla="val 16667" name="adj"/>
              </a:avLst>
            </a:prstGeom>
            <a:solidFill>
              <a:srgbClr val="C9DAF8"/>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91"/>
            <p:cNvSpPr txBox="1"/>
            <p:nvPr/>
          </p:nvSpPr>
          <p:spPr>
            <a:xfrm>
              <a:off x="5316362" y="934946"/>
              <a:ext cx="2324700" cy="43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UFS driver</a:t>
              </a:r>
              <a:endParaRPr b="1"/>
            </a:p>
          </p:txBody>
        </p:sp>
        <p:sp>
          <p:nvSpPr>
            <p:cNvPr id="506" name="Google Shape;506;p91"/>
            <p:cNvSpPr/>
            <p:nvPr/>
          </p:nvSpPr>
          <p:spPr>
            <a:xfrm>
              <a:off x="5529548" y="2589972"/>
              <a:ext cx="1140300" cy="420600"/>
            </a:xfrm>
            <a:prstGeom prst="roundRect">
              <a:avLst>
                <a:gd fmla="val 16667" name="adj"/>
              </a:avLst>
            </a:prstGeom>
            <a:solidFill>
              <a:srgbClr val="DD7E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CMEPS</a:t>
              </a:r>
              <a:endParaRPr b="1"/>
            </a:p>
          </p:txBody>
        </p:sp>
        <p:sp>
          <p:nvSpPr>
            <p:cNvPr id="507" name="Google Shape;507;p91"/>
            <p:cNvSpPr/>
            <p:nvPr/>
          </p:nvSpPr>
          <p:spPr>
            <a:xfrm>
              <a:off x="4155877" y="2640627"/>
              <a:ext cx="962400" cy="4206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CICE6</a:t>
              </a:r>
              <a:endParaRPr sz="1300"/>
            </a:p>
          </p:txBody>
        </p:sp>
        <p:sp>
          <p:nvSpPr>
            <p:cNvPr id="508" name="Google Shape;508;p91"/>
            <p:cNvSpPr/>
            <p:nvPr/>
          </p:nvSpPr>
          <p:spPr>
            <a:xfrm>
              <a:off x="4196602" y="3766122"/>
              <a:ext cx="962400" cy="4206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MOM6</a:t>
              </a:r>
              <a:endParaRPr sz="1300"/>
            </a:p>
          </p:txBody>
        </p:sp>
        <p:sp>
          <p:nvSpPr>
            <p:cNvPr id="509" name="Google Shape;509;p91"/>
            <p:cNvSpPr/>
            <p:nvPr/>
          </p:nvSpPr>
          <p:spPr>
            <a:xfrm>
              <a:off x="5618441" y="3749498"/>
              <a:ext cx="962400" cy="4206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CDEPS</a:t>
              </a:r>
              <a:endParaRPr sz="1200"/>
            </a:p>
          </p:txBody>
        </p:sp>
        <p:sp>
          <p:nvSpPr>
            <p:cNvPr id="510" name="Google Shape;510;p91"/>
            <p:cNvSpPr/>
            <p:nvPr/>
          </p:nvSpPr>
          <p:spPr>
            <a:xfrm>
              <a:off x="4196590" y="1515155"/>
              <a:ext cx="962400" cy="4206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HYCOM</a:t>
              </a:r>
              <a:endParaRPr sz="1100"/>
            </a:p>
          </p:txBody>
        </p:sp>
        <p:sp>
          <p:nvSpPr>
            <p:cNvPr id="511" name="Google Shape;511;p91"/>
            <p:cNvSpPr/>
            <p:nvPr/>
          </p:nvSpPr>
          <p:spPr>
            <a:xfrm>
              <a:off x="7089466" y="3886064"/>
              <a:ext cx="910500" cy="467700"/>
            </a:xfrm>
            <a:prstGeom prst="roundRect">
              <a:avLst>
                <a:gd fmla="val 16667" name="adj"/>
              </a:avLst>
            </a:prstGeom>
            <a:solidFill>
              <a:srgbClr val="00FF00"/>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0000"/>
                  </a:solidFill>
                </a:rPr>
                <a:t>GOCART</a:t>
              </a:r>
              <a:endParaRPr b="1" sz="900">
                <a:solidFill>
                  <a:srgbClr val="FF0000"/>
                </a:solidFill>
              </a:endParaRPr>
            </a:p>
          </p:txBody>
        </p:sp>
        <p:sp>
          <p:nvSpPr>
            <p:cNvPr id="512" name="Google Shape;512;p91"/>
            <p:cNvSpPr/>
            <p:nvPr/>
          </p:nvSpPr>
          <p:spPr>
            <a:xfrm>
              <a:off x="5559256" y="1547930"/>
              <a:ext cx="962400" cy="4206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WW3</a:t>
              </a:r>
              <a:endParaRPr/>
            </a:p>
          </p:txBody>
        </p:sp>
        <p:sp>
          <p:nvSpPr>
            <p:cNvPr id="513" name="Google Shape;513;p91"/>
            <p:cNvSpPr/>
            <p:nvPr/>
          </p:nvSpPr>
          <p:spPr>
            <a:xfrm>
              <a:off x="7222869" y="2355449"/>
              <a:ext cx="1701600" cy="11397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91"/>
            <p:cNvSpPr txBox="1"/>
            <p:nvPr/>
          </p:nvSpPr>
          <p:spPr>
            <a:xfrm>
              <a:off x="7335839" y="2375976"/>
              <a:ext cx="1419600" cy="43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FV3ATM</a:t>
              </a:r>
              <a:endParaRPr/>
            </a:p>
          </p:txBody>
        </p:sp>
        <p:sp>
          <p:nvSpPr>
            <p:cNvPr id="515" name="Google Shape;515;p91"/>
            <p:cNvSpPr/>
            <p:nvPr/>
          </p:nvSpPr>
          <p:spPr>
            <a:xfrm>
              <a:off x="7321990" y="2755528"/>
              <a:ext cx="636600" cy="664500"/>
            </a:xfrm>
            <a:prstGeom prst="rect">
              <a:avLst/>
            </a:prstGeom>
            <a:solidFill>
              <a:srgbClr val="F9CB9C"/>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6" name="Google Shape;516;p91"/>
            <p:cNvCxnSpPr>
              <a:stCxn id="515" idx="1"/>
              <a:endCxn id="515" idx="3"/>
            </p:cNvCxnSpPr>
            <p:nvPr/>
          </p:nvCxnSpPr>
          <p:spPr>
            <a:xfrm>
              <a:off x="7321990" y="3087778"/>
              <a:ext cx="636600" cy="0"/>
            </a:xfrm>
            <a:prstGeom prst="straightConnector1">
              <a:avLst/>
            </a:prstGeom>
            <a:noFill/>
            <a:ln cap="flat" cmpd="sng" w="9525">
              <a:solidFill>
                <a:srgbClr val="323B42"/>
              </a:solidFill>
              <a:prstDash val="solid"/>
              <a:round/>
              <a:headEnd len="med" w="med" type="none"/>
              <a:tailEnd len="med" w="med" type="none"/>
            </a:ln>
          </p:spPr>
        </p:cxnSp>
        <p:sp>
          <p:nvSpPr>
            <p:cNvPr id="517" name="Google Shape;517;p91"/>
            <p:cNvSpPr txBox="1"/>
            <p:nvPr/>
          </p:nvSpPr>
          <p:spPr>
            <a:xfrm>
              <a:off x="7250799" y="2755528"/>
              <a:ext cx="829200" cy="46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t>FV3dycore</a:t>
              </a:r>
              <a:endParaRPr b="1" sz="800"/>
            </a:p>
          </p:txBody>
        </p:sp>
        <p:sp>
          <p:nvSpPr>
            <p:cNvPr id="518" name="Google Shape;518;p91"/>
            <p:cNvSpPr txBox="1"/>
            <p:nvPr/>
          </p:nvSpPr>
          <p:spPr>
            <a:xfrm>
              <a:off x="7347112" y="3082028"/>
              <a:ext cx="636600" cy="34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CCPP</a:t>
              </a:r>
              <a:endParaRPr sz="900"/>
            </a:p>
          </p:txBody>
        </p:sp>
        <p:sp>
          <p:nvSpPr>
            <p:cNvPr id="519" name="Google Shape;519;p91"/>
            <p:cNvSpPr/>
            <p:nvPr/>
          </p:nvSpPr>
          <p:spPr>
            <a:xfrm>
              <a:off x="8191150" y="2858925"/>
              <a:ext cx="636600" cy="196500"/>
            </a:xfrm>
            <a:prstGeom prst="rect">
              <a:avLst/>
            </a:prstGeom>
            <a:solidFill>
              <a:srgbClr val="FFE599"/>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wrt</a:t>
              </a:r>
              <a:endParaRPr/>
            </a:p>
          </p:txBody>
        </p:sp>
        <p:sp>
          <p:nvSpPr>
            <p:cNvPr id="520" name="Google Shape;520;p91"/>
            <p:cNvSpPr/>
            <p:nvPr/>
          </p:nvSpPr>
          <p:spPr>
            <a:xfrm>
              <a:off x="8191150" y="3117629"/>
              <a:ext cx="636600" cy="196500"/>
            </a:xfrm>
            <a:prstGeom prst="rect">
              <a:avLst/>
            </a:prstGeom>
            <a:solidFill>
              <a:srgbClr val="FFE599"/>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wrt</a:t>
              </a:r>
              <a:endParaRPr/>
            </a:p>
          </p:txBody>
        </p:sp>
        <p:cxnSp>
          <p:nvCxnSpPr>
            <p:cNvPr id="521" name="Google Shape;521;p91"/>
            <p:cNvCxnSpPr/>
            <p:nvPr/>
          </p:nvCxnSpPr>
          <p:spPr>
            <a:xfrm flipH="1" rot="10800000">
              <a:off x="6700375" y="2025311"/>
              <a:ext cx="449400" cy="364200"/>
            </a:xfrm>
            <a:prstGeom prst="straightConnector1">
              <a:avLst/>
            </a:prstGeom>
            <a:noFill/>
            <a:ln cap="flat" cmpd="sng" w="28575">
              <a:solidFill>
                <a:srgbClr val="93C47D"/>
              </a:solidFill>
              <a:prstDash val="solid"/>
              <a:round/>
              <a:headEnd len="med" w="med" type="none"/>
              <a:tailEnd len="med" w="med" type="triangle"/>
            </a:ln>
          </p:spPr>
        </p:cxnSp>
        <p:cxnSp>
          <p:nvCxnSpPr>
            <p:cNvPr id="522" name="Google Shape;522;p91"/>
            <p:cNvCxnSpPr/>
            <p:nvPr/>
          </p:nvCxnSpPr>
          <p:spPr>
            <a:xfrm flipH="1">
              <a:off x="6576289" y="2093775"/>
              <a:ext cx="476100" cy="380400"/>
            </a:xfrm>
            <a:prstGeom prst="straightConnector1">
              <a:avLst/>
            </a:prstGeom>
            <a:noFill/>
            <a:ln cap="flat" cmpd="sng" w="28575">
              <a:solidFill>
                <a:srgbClr val="93C47D"/>
              </a:solidFill>
              <a:prstDash val="solid"/>
              <a:round/>
              <a:headEnd len="med" w="med" type="none"/>
              <a:tailEnd len="med" w="med" type="triangle"/>
            </a:ln>
          </p:spPr>
        </p:cxnSp>
        <p:cxnSp>
          <p:nvCxnSpPr>
            <p:cNvPr id="523" name="Google Shape;523;p91"/>
            <p:cNvCxnSpPr/>
            <p:nvPr/>
          </p:nvCxnSpPr>
          <p:spPr>
            <a:xfrm rot="10800000">
              <a:off x="6038330" y="3162983"/>
              <a:ext cx="4500" cy="434100"/>
            </a:xfrm>
            <a:prstGeom prst="straightConnector1">
              <a:avLst/>
            </a:prstGeom>
            <a:noFill/>
            <a:ln cap="flat" cmpd="sng" w="28575">
              <a:solidFill>
                <a:srgbClr val="93C47D"/>
              </a:solidFill>
              <a:prstDash val="solid"/>
              <a:round/>
              <a:headEnd len="med" w="med" type="none"/>
              <a:tailEnd len="med" w="med" type="triangle"/>
            </a:ln>
          </p:spPr>
        </p:cxnSp>
        <p:cxnSp>
          <p:nvCxnSpPr>
            <p:cNvPr id="524" name="Google Shape;524;p91"/>
            <p:cNvCxnSpPr/>
            <p:nvPr/>
          </p:nvCxnSpPr>
          <p:spPr>
            <a:xfrm flipH="1" rot="10800000">
              <a:off x="6735327" y="2920215"/>
              <a:ext cx="422100" cy="10200"/>
            </a:xfrm>
            <a:prstGeom prst="straightConnector1">
              <a:avLst/>
            </a:prstGeom>
            <a:noFill/>
            <a:ln cap="flat" cmpd="sng" w="28575">
              <a:solidFill>
                <a:srgbClr val="93C47D"/>
              </a:solidFill>
              <a:prstDash val="solid"/>
              <a:round/>
              <a:headEnd len="med" w="med" type="none"/>
              <a:tailEnd len="med" w="med" type="triangle"/>
            </a:ln>
          </p:spPr>
        </p:cxnSp>
        <p:cxnSp>
          <p:nvCxnSpPr>
            <p:cNvPr id="525" name="Google Shape;525;p91"/>
            <p:cNvCxnSpPr/>
            <p:nvPr/>
          </p:nvCxnSpPr>
          <p:spPr>
            <a:xfrm flipH="1">
              <a:off x="6647553" y="2920322"/>
              <a:ext cx="441900" cy="10200"/>
            </a:xfrm>
            <a:prstGeom prst="straightConnector1">
              <a:avLst/>
            </a:prstGeom>
            <a:noFill/>
            <a:ln cap="flat" cmpd="sng" w="28575">
              <a:solidFill>
                <a:srgbClr val="93C47D"/>
              </a:solidFill>
              <a:prstDash val="solid"/>
              <a:round/>
              <a:headEnd len="med" w="med" type="none"/>
              <a:tailEnd len="med" w="med" type="triangle"/>
            </a:ln>
          </p:spPr>
        </p:cxnSp>
        <p:cxnSp>
          <p:nvCxnSpPr>
            <p:cNvPr id="526" name="Google Shape;526;p91"/>
            <p:cNvCxnSpPr/>
            <p:nvPr/>
          </p:nvCxnSpPr>
          <p:spPr>
            <a:xfrm>
              <a:off x="4804394" y="2055376"/>
              <a:ext cx="605100" cy="430800"/>
            </a:xfrm>
            <a:prstGeom prst="straightConnector1">
              <a:avLst/>
            </a:prstGeom>
            <a:noFill/>
            <a:ln cap="flat" cmpd="sng" w="28575">
              <a:solidFill>
                <a:srgbClr val="93C47D"/>
              </a:solidFill>
              <a:prstDash val="solid"/>
              <a:round/>
              <a:headEnd len="med" w="med" type="none"/>
              <a:tailEnd len="med" w="med" type="triangle"/>
            </a:ln>
          </p:spPr>
        </p:cxnSp>
        <p:cxnSp>
          <p:nvCxnSpPr>
            <p:cNvPr id="527" name="Google Shape;527;p91"/>
            <p:cNvCxnSpPr/>
            <p:nvPr/>
          </p:nvCxnSpPr>
          <p:spPr>
            <a:xfrm rot="10800000">
              <a:off x="4727082" y="2035601"/>
              <a:ext cx="682500" cy="437700"/>
            </a:xfrm>
            <a:prstGeom prst="straightConnector1">
              <a:avLst/>
            </a:prstGeom>
            <a:noFill/>
            <a:ln cap="flat" cmpd="sng" w="28575">
              <a:solidFill>
                <a:srgbClr val="93C47D"/>
              </a:solidFill>
              <a:prstDash val="solid"/>
              <a:round/>
              <a:headEnd len="med" w="med" type="none"/>
              <a:tailEnd len="med" w="med" type="triangle"/>
            </a:ln>
          </p:spPr>
        </p:cxnSp>
        <p:cxnSp>
          <p:nvCxnSpPr>
            <p:cNvPr id="528" name="Google Shape;528;p91"/>
            <p:cNvCxnSpPr/>
            <p:nvPr/>
          </p:nvCxnSpPr>
          <p:spPr>
            <a:xfrm rot="10800000">
              <a:off x="7599703" y="3480850"/>
              <a:ext cx="27600" cy="243600"/>
            </a:xfrm>
            <a:prstGeom prst="straightConnector1">
              <a:avLst/>
            </a:prstGeom>
            <a:noFill/>
            <a:ln cap="flat" cmpd="sng" w="28575">
              <a:solidFill>
                <a:srgbClr val="93C47D"/>
              </a:solidFill>
              <a:prstDash val="solid"/>
              <a:round/>
              <a:headEnd len="med" w="med" type="none"/>
              <a:tailEnd len="med" w="med" type="triangle"/>
            </a:ln>
          </p:spPr>
        </p:cxnSp>
        <p:cxnSp>
          <p:nvCxnSpPr>
            <p:cNvPr id="529" name="Google Shape;529;p91"/>
            <p:cNvCxnSpPr/>
            <p:nvPr/>
          </p:nvCxnSpPr>
          <p:spPr>
            <a:xfrm>
              <a:off x="6033271" y="3285104"/>
              <a:ext cx="0" cy="420600"/>
            </a:xfrm>
            <a:prstGeom prst="straightConnector1">
              <a:avLst/>
            </a:prstGeom>
            <a:noFill/>
            <a:ln cap="flat" cmpd="sng" w="28575">
              <a:solidFill>
                <a:srgbClr val="93C47D"/>
              </a:solidFill>
              <a:prstDash val="solid"/>
              <a:round/>
              <a:headEnd len="med" w="med" type="none"/>
              <a:tailEnd len="med" w="med" type="triangle"/>
            </a:ln>
          </p:spPr>
        </p:cxnSp>
        <p:cxnSp>
          <p:nvCxnSpPr>
            <p:cNvPr id="530" name="Google Shape;530;p91"/>
            <p:cNvCxnSpPr/>
            <p:nvPr/>
          </p:nvCxnSpPr>
          <p:spPr>
            <a:xfrm flipH="1" rot="10800000">
              <a:off x="6048241" y="2042121"/>
              <a:ext cx="12000" cy="483300"/>
            </a:xfrm>
            <a:prstGeom prst="straightConnector1">
              <a:avLst/>
            </a:prstGeom>
            <a:noFill/>
            <a:ln cap="flat" cmpd="sng" w="28575">
              <a:solidFill>
                <a:srgbClr val="93C47D"/>
              </a:solidFill>
              <a:prstDash val="solid"/>
              <a:round/>
              <a:headEnd len="med" w="med" type="none"/>
              <a:tailEnd len="med" w="med" type="triangle"/>
            </a:ln>
          </p:spPr>
        </p:cxnSp>
        <p:sp>
          <p:nvSpPr>
            <p:cNvPr id="531" name="Google Shape;531;p91"/>
            <p:cNvSpPr/>
            <p:nvPr/>
          </p:nvSpPr>
          <p:spPr>
            <a:xfrm>
              <a:off x="8092866" y="3896393"/>
              <a:ext cx="829200" cy="420600"/>
            </a:xfrm>
            <a:prstGeom prst="roundRect">
              <a:avLst>
                <a:gd fmla="val 16667" name="adj"/>
              </a:avLst>
            </a:prstGeom>
            <a:solidFill>
              <a:srgbClr val="00FF00"/>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0000"/>
                  </a:solidFill>
                </a:rPr>
                <a:t>CMAQ</a:t>
              </a:r>
              <a:endParaRPr sz="1100">
                <a:solidFill>
                  <a:srgbClr val="FF0000"/>
                </a:solidFill>
              </a:endParaRPr>
            </a:p>
          </p:txBody>
        </p:sp>
        <p:cxnSp>
          <p:nvCxnSpPr>
            <p:cNvPr id="532" name="Google Shape;532;p91"/>
            <p:cNvCxnSpPr/>
            <p:nvPr/>
          </p:nvCxnSpPr>
          <p:spPr>
            <a:xfrm flipH="1">
              <a:off x="4784951" y="3080267"/>
              <a:ext cx="574800" cy="599400"/>
            </a:xfrm>
            <a:prstGeom prst="straightConnector1">
              <a:avLst/>
            </a:prstGeom>
            <a:noFill/>
            <a:ln cap="flat" cmpd="sng" w="28575">
              <a:solidFill>
                <a:srgbClr val="93C47D"/>
              </a:solidFill>
              <a:prstDash val="solid"/>
              <a:round/>
              <a:headEnd len="med" w="med" type="none"/>
              <a:tailEnd len="med" w="med" type="triangle"/>
            </a:ln>
          </p:spPr>
        </p:cxnSp>
        <p:cxnSp>
          <p:nvCxnSpPr>
            <p:cNvPr id="533" name="Google Shape;533;p91"/>
            <p:cNvCxnSpPr/>
            <p:nvPr/>
          </p:nvCxnSpPr>
          <p:spPr>
            <a:xfrm flipH="1" rot="10800000">
              <a:off x="4924179" y="3059630"/>
              <a:ext cx="472500" cy="508200"/>
            </a:xfrm>
            <a:prstGeom prst="straightConnector1">
              <a:avLst/>
            </a:prstGeom>
            <a:noFill/>
            <a:ln cap="flat" cmpd="sng" w="28575">
              <a:solidFill>
                <a:srgbClr val="93C47D"/>
              </a:solidFill>
              <a:prstDash val="solid"/>
              <a:round/>
              <a:headEnd len="med" w="med" type="none"/>
              <a:tailEnd len="med" w="med" type="triangle"/>
            </a:ln>
          </p:spPr>
        </p:cxnSp>
        <p:sp>
          <p:nvSpPr>
            <p:cNvPr id="534" name="Google Shape;534;p91"/>
            <p:cNvSpPr/>
            <p:nvPr/>
          </p:nvSpPr>
          <p:spPr>
            <a:xfrm>
              <a:off x="7286652" y="1590443"/>
              <a:ext cx="962400" cy="420600"/>
            </a:xfrm>
            <a:prstGeom prst="roundRect">
              <a:avLst>
                <a:gd fmla="val 16667" name="adj"/>
              </a:avLst>
            </a:prstGeom>
            <a:solidFill>
              <a:srgbClr val="F6B26B"/>
            </a:solidFill>
            <a:ln cap="flat" cmpd="sng" w="9525">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Noah MP</a:t>
              </a:r>
              <a:endParaRPr sz="1300"/>
            </a:p>
          </p:txBody>
        </p:sp>
        <p:cxnSp>
          <p:nvCxnSpPr>
            <p:cNvPr id="535" name="Google Shape;535;p91"/>
            <p:cNvCxnSpPr/>
            <p:nvPr/>
          </p:nvCxnSpPr>
          <p:spPr>
            <a:xfrm>
              <a:off x="7613544" y="3679533"/>
              <a:ext cx="0" cy="249900"/>
            </a:xfrm>
            <a:prstGeom prst="straightConnector1">
              <a:avLst/>
            </a:prstGeom>
            <a:noFill/>
            <a:ln cap="flat" cmpd="sng" w="28575">
              <a:solidFill>
                <a:srgbClr val="93C47D"/>
              </a:solidFill>
              <a:prstDash val="solid"/>
              <a:round/>
              <a:headEnd len="med" w="med" type="none"/>
              <a:tailEnd len="med" w="med" type="triangle"/>
            </a:ln>
          </p:spPr>
        </p:cxnSp>
        <p:cxnSp>
          <p:nvCxnSpPr>
            <p:cNvPr id="536" name="Google Shape;536;p91"/>
            <p:cNvCxnSpPr/>
            <p:nvPr/>
          </p:nvCxnSpPr>
          <p:spPr>
            <a:xfrm rot="10800000">
              <a:off x="8508465" y="3480850"/>
              <a:ext cx="27600" cy="243600"/>
            </a:xfrm>
            <a:prstGeom prst="straightConnector1">
              <a:avLst/>
            </a:prstGeom>
            <a:noFill/>
            <a:ln cap="flat" cmpd="sng" w="28575">
              <a:solidFill>
                <a:srgbClr val="93C47D"/>
              </a:solidFill>
              <a:prstDash val="solid"/>
              <a:round/>
              <a:headEnd len="med" w="med" type="none"/>
              <a:tailEnd len="med" w="med" type="triangle"/>
            </a:ln>
          </p:spPr>
        </p:cxnSp>
        <p:cxnSp>
          <p:nvCxnSpPr>
            <p:cNvPr id="537" name="Google Shape;537;p91"/>
            <p:cNvCxnSpPr/>
            <p:nvPr/>
          </p:nvCxnSpPr>
          <p:spPr>
            <a:xfrm>
              <a:off x="8522306" y="3679533"/>
              <a:ext cx="0" cy="249900"/>
            </a:xfrm>
            <a:prstGeom prst="straightConnector1">
              <a:avLst/>
            </a:prstGeom>
            <a:noFill/>
            <a:ln cap="flat" cmpd="sng" w="28575">
              <a:solidFill>
                <a:srgbClr val="93C47D"/>
              </a:solidFill>
              <a:prstDash val="solid"/>
              <a:round/>
              <a:headEnd len="med" w="med" type="none"/>
              <a:tailEnd len="med" w="med" type="triangle"/>
            </a:ln>
          </p:spPr>
        </p:cxnSp>
        <p:cxnSp>
          <p:nvCxnSpPr>
            <p:cNvPr id="538" name="Google Shape;538;p91"/>
            <p:cNvCxnSpPr/>
            <p:nvPr/>
          </p:nvCxnSpPr>
          <p:spPr>
            <a:xfrm>
              <a:off x="6048331" y="2160902"/>
              <a:ext cx="13200" cy="383700"/>
            </a:xfrm>
            <a:prstGeom prst="straightConnector1">
              <a:avLst/>
            </a:prstGeom>
            <a:noFill/>
            <a:ln cap="flat" cmpd="sng" w="28575">
              <a:solidFill>
                <a:srgbClr val="93C47D"/>
              </a:solidFill>
              <a:prstDash val="solid"/>
              <a:round/>
              <a:headEnd len="med" w="med" type="none"/>
              <a:tailEnd len="med" w="med" type="triangle"/>
            </a:ln>
          </p:spPr>
        </p:cxnSp>
        <p:cxnSp>
          <p:nvCxnSpPr>
            <p:cNvPr id="539" name="Google Shape;539;p91"/>
            <p:cNvCxnSpPr>
              <a:stCxn id="506" idx="1"/>
            </p:cNvCxnSpPr>
            <p:nvPr/>
          </p:nvCxnSpPr>
          <p:spPr>
            <a:xfrm flipH="1">
              <a:off x="5085248" y="2800272"/>
              <a:ext cx="444300" cy="48000"/>
            </a:xfrm>
            <a:prstGeom prst="straightConnector1">
              <a:avLst/>
            </a:prstGeom>
            <a:noFill/>
            <a:ln cap="flat" cmpd="sng" w="28575">
              <a:solidFill>
                <a:srgbClr val="93C47D"/>
              </a:solidFill>
              <a:prstDash val="solid"/>
              <a:round/>
              <a:headEnd len="med" w="med" type="none"/>
              <a:tailEnd len="med" w="med" type="triangle"/>
            </a:ln>
          </p:spPr>
        </p:cxnSp>
        <p:cxnSp>
          <p:nvCxnSpPr>
            <p:cNvPr id="540" name="Google Shape;540;p91"/>
            <p:cNvCxnSpPr>
              <a:endCxn id="506" idx="1"/>
            </p:cNvCxnSpPr>
            <p:nvPr/>
          </p:nvCxnSpPr>
          <p:spPr>
            <a:xfrm flipH="1" rot="10800000">
              <a:off x="5077448" y="2800272"/>
              <a:ext cx="452100" cy="63300"/>
            </a:xfrm>
            <a:prstGeom prst="straightConnector1">
              <a:avLst/>
            </a:prstGeom>
            <a:noFill/>
            <a:ln cap="flat" cmpd="sng" w="28575">
              <a:solidFill>
                <a:srgbClr val="93C47D"/>
              </a:solidFill>
              <a:prstDash val="solid"/>
              <a:round/>
              <a:headEnd len="med" w="med" type="none"/>
              <a:tailEnd len="med" w="med" type="triangle"/>
            </a:ln>
          </p:spPr>
        </p:cxnSp>
      </p:grpSp>
      <p:sp>
        <p:nvSpPr>
          <p:cNvPr id="541" name="Google Shape;541;p91"/>
          <p:cNvSpPr txBox="1"/>
          <p:nvPr/>
        </p:nvSpPr>
        <p:spPr>
          <a:xfrm>
            <a:off x="4773300" y="1487575"/>
            <a:ext cx="4194000" cy="31752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0000FF"/>
                </a:solidFill>
                <a:latin typeface="Times New Roman"/>
                <a:ea typeface="Times New Roman"/>
                <a:cs typeface="Times New Roman"/>
                <a:sym typeface="Times New Roman"/>
              </a:rPr>
              <a:t>Global:</a:t>
            </a:r>
            <a:endParaRPr b="1" sz="1500">
              <a:solidFill>
                <a:srgbClr val="0000FF"/>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rPr b="1" lang="en" sz="1200">
                <a:solidFill>
                  <a:srgbClr val="FF0000"/>
                </a:solidFill>
                <a:latin typeface="Times New Roman"/>
                <a:ea typeface="Times New Roman"/>
                <a:cs typeface="Times New Roman"/>
                <a:sym typeface="Times New Roman"/>
              </a:rPr>
              <a:t>GFS </a:t>
            </a:r>
            <a:r>
              <a:rPr b="1" lang="en" sz="1200">
                <a:solidFill>
                  <a:srgbClr val="0000FF"/>
                </a:solidFill>
                <a:latin typeface="Times New Roman"/>
                <a:ea typeface="Times New Roman"/>
                <a:cs typeface="Times New Roman"/>
                <a:sym typeface="Times New Roman"/>
              </a:rPr>
              <a:t>- </a:t>
            </a:r>
            <a:r>
              <a:rPr b="1" lang="en" sz="1000">
                <a:solidFill>
                  <a:srgbClr val="0000FF"/>
                </a:solidFill>
                <a:latin typeface="Times New Roman"/>
                <a:ea typeface="Times New Roman"/>
                <a:cs typeface="Times New Roman"/>
                <a:sym typeface="Times New Roman"/>
              </a:rPr>
              <a:t>Medium-Range Deterministic Weather Forecast Model (9 km) </a:t>
            </a:r>
            <a:endParaRPr b="1" sz="1000">
              <a:solidFill>
                <a:srgbClr val="0000FF"/>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rPr b="1" lang="en" sz="1200">
                <a:solidFill>
                  <a:srgbClr val="C00000"/>
                </a:solidFill>
                <a:latin typeface="Times New Roman"/>
                <a:ea typeface="Times New Roman"/>
                <a:cs typeface="Times New Roman"/>
                <a:sym typeface="Times New Roman"/>
              </a:rPr>
              <a:t>GEFS</a:t>
            </a:r>
            <a:r>
              <a:rPr b="1" lang="en" sz="1200">
                <a:solidFill>
                  <a:srgbClr val="0000FF"/>
                </a:solidFill>
                <a:latin typeface="Times New Roman"/>
                <a:ea typeface="Times New Roman"/>
                <a:cs typeface="Times New Roman"/>
                <a:sym typeface="Times New Roman"/>
              </a:rPr>
              <a:t>- </a:t>
            </a:r>
            <a:r>
              <a:rPr b="1" lang="en" sz="1100">
                <a:solidFill>
                  <a:srgbClr val="0000FF"/>
                </a:solidFill>
                <a:latin typeface="Times New Roman"/>
                <a:ea typeface="Times New Roman"/>
                <a:cs typeface="Times New Roman"/>
                <a:sym typeface="Times New Roman"/>
              </a:rPr>
              <a:t>Global Ensemble Sub-Seasonal Forecast System (25 km)</a:t>
            </a:r>
            <a:endParaRPr b="1" sz="1100">
              <a:solidFill>
                <a:srgbClr val="0000FF"/>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rPr b="1" lang="en" sz="1100">
                <a:solidFill>
                  <a:srgbClr val="0000FF"/>
                </a:solidFill>
                <a:latin typeface="Times New Roman"/>
                <a:ea typeface="Times New Roman"/>
                <a:cs typeface="Times New Roman"/>
                <a:sym typeface="Times New Roman"/>
              </a:rPr>
              <a:t>	</a:t>
            </a:r>
            <a:r>
              <a:rPr b="1" lang="en" sz="1100">
                <a:solidFill>
                  <a:srgbClr val="FF00FF"/>
                </a:solidFill>
                <a:latin typeface="Times New Roman"/>
                <a:ea typeface="Times New Roman"/>
                <a:cs typeface="Times New Roman"/>
                <a:sym typeface="Times New Roman"/>
              </a:rPr>
              <a:t>Including global aerosol modeling</a:t>
            </a:r>
            <a:endParaRPr b="1" sz="1100">
              <a:solidFill>
                <a:srgbClr val="FF00FF"/>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rPr b="1" lang="en" sz="1200">
                <a:solidFill>
                  <a:srgbClr val="FF0000"/>
                </a:solidFill>
                <a:latin typeface="Times New Roman"/>
                <a:ea typeface="Times New Roman"/>
                <a:cs typeface="Times New Roman"/>
                <a:sym typeface="Times New Roman"/>
              </a:rPr>
              <a:t>SFS</a:t>
            </a:r>
            <a:r>
              <a:rPr b="1" lang="en" sz="1200">
                <a:solidFill>
                  <a:srgbClr val="0000FF"/>
                </a:solidFill>
                <a:latin typeface="Times New Roman"/>
                <a:ea typeface="Times New Roman"/>
                <a:cs typeface="Times New Roman"/>
                <a:sym typeface="Times New Roman"/>
              </a:rPr>
              <a:t> - Seasonal Forecast System (50 km)</a:t>
            </a:r>
            <a:endParaRPr b="1" sz="1200">
              <a:solidFill>
                <a:srgbClr val="0000FF"/>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rPr b="1" lang="en" sz="1200">
                <a:solidFill>
                  <a:srgbClr val="FF0000"/>
                </a:solidFill>
                <a:latin typeface="Times New Roman"/>
                <a:ea typeface="Times New Roman"/>
                <a:cs typeface="Times New Roman"/>
                <a:sym typeface="Times New Roman"/>
              </a:rPr>
              <a:t>WAM </a:t>
            </a:r>
            <a:r>
              <a:rPr b="1" lang="en" sz="1200">
                <a:solidFill>
                  <a:srgbClr val="0000FF"/>
                </a:solidFill>
                <a:latin typeface="Times New Roman"/>
                <a:ea typeface="Times New Roman"/>
                <a:cs typeface="Times New Roman"/>
                <a:sym typeface="Times New Roman"/>
              </a:rPr>
              <a:t>- Whole Atmospheric Model (up to 500 km; 50 km)</a:t>
            </a:r>
            <a:endParaRPr b="1" sz="1200">
              <a:solidFill>
                <a:srgbClr val="0000FF"/>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t/>
            </a:r>
            <a:endParaRPr b="1" sz="1200">
              <a:solidFill>
                <a:srgbClr val="0000FF"/>
              </a:solidFill>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b="1" lang="en" sz="1500">
                <a:solidFill>
                  <a:srgbClr val="0000FF"/>
                </a:solidFill>
                <a:latin typeface="Times New Roman"/>
                <a:ea typeface="Times New Roman"/>
                <a:cs typeface="Times New Roman"/>
                <a:sym typeface="Times New Roman"/>
              </a:rPr>
              <a:t>Regional:</a:t>
            </a:r>
            <a:endParaRPr b="1" sz="1500">
              <a:solidFill>
                <a:srgbClr val="0000FF"/>
              </a:solidFill>
              <a:latin typeface="Times New Roman"/>
              <a:ea typeface="Times New Roman"/>
              <a:cs typeface="Times New Roman"/>
              <a:sym typeface="Times New Roman"/>
            </a:endParaRPr>
          </a:p>
          <a:p>
            <a:pPr indent="-428625" lvl="0" marL="457200" rtl="0" algn="l">
              <a:lnSpc>
                <a:spcPct val="115000"/>
              </a:lnSpc>
              <a:spcBef>
                <a:spcPts val="500"/>
              </a:spcBef>
              <a:spcAft>
                <a:spcPts val="0"/>
              </a:spcAft>
              <a:buNone/>
            </a:pPr>
            <a:r>
              <a:rPr b="1" lang="en" sz="1200">
                <a:solidFill>
                  <a:srgbClr val="C00000"/>
                </a:solidFill>
                <a:latin typeface="Times New Roman"/>
                <a:ea typeface="Times New Roman"/>
                <a:cs typeface="Times New Roman"/>
                <a:sym typeface="Times New Roman"/>
              </a:rPr>
              <a:t>HAFS </a:t>
            </a:r>
            <a:r>
              <a:rPr b="1" lang="en" sz="1200">
                <a:solidFill>
                  <a:srgbClr val="0000FF"/>
                </a:solidFill>
                <a:latin typeface="Times New Roman"/>
                <a:ea typeface="Times New Roman"/>
                <a:cs typeface="Times New Roman"/>
                <a:sym typeface="Times New Roman"/>
              </a:rPr>
              <a:t>- </a:t>
            </a:r>
            <a:r>
              <a:rPr b="1" lang="en" sz="900">
                <a:solidFill>
                  <a:srgbClr val="0000FF"/>
                </a:solidFill>
                <a:latin typeface="Times New Roman"/>
                <a:ea typeface="Times New Roman"/>
                <a:cs typeface="Times New Roman"/>
                <a:sym typeface="Times New Roman"/>
              </a:rPr>
              <a:t>Hurricane Analysis and Forecast System (parent 3km; nest 1.8 km)</a:t>
            </a:r>
            <a:endParaRPr b="1" sz="900">
              <a:solidFill>
                <a:srgbClr val="0000FF"/>
              </a:solidFill>
              <a:latin typeface="Times New Roman"/>
              <a:ea typeface="Times New Roman"/>
              <a:cs typeface="Times New Roman"/>
              <a:sym typeface="Times New Roman"/>
            </a:endParaRPr>
          </a:p>
          <a:p>
            <a:pPr indent="-428625" lvl="0" marL="457200" rtl="0" algn="l">
              <a:lnSpc>
                <a:spcPct val="115000"/>
              </a:lnSpc>
              <a:spcBef>
                <a:spcPts val="500"/>
              </a:spcBef>
              <a:spcAft>
                <a:spcPts val="0"/>
              </a:spcAft>
              <a:buNone/>
            </a:pPr>
            <a:r>
              <a:rPr b="1" lang="en" sz="1200">
                <a:solidFill>
                  <a:srgbClr val="FF0000"/>
                </a:solidFill>
                <a:latin typeface="Times New Roman"/>
                <a:ea typeface="Times New Roman"/>
                <a:cs typeface="Times New Roman"/>
                <a:sym typeface="Times New Roman"/>
              </a:rPr>
              <a:t>RRFS </a:t>
            </a:r>
            <a:r>
              <a:rPr b="1" lang="en" sz="1200">
                <a:solidFill>
                  <a:srgbClr val="0000FF"/>
                </a:solidFill>
                <a:latin typeface="Times New Roman"/>
                <a:ea typeface="Times New Roman"/>
                <a:cs typeface="Times New Roman"/>
                <a:sym typeface="Times New Roman"/>
              </a:rPr>
              <a:t>- </a:t>
            </a:r>
            <a:r>
              <a:rPr b="1" lang="en" sz="1100">
                <a:solidFill>
                  <a:srgbClr val="0000FF"/>
                </a:solidFill>
                <a:latin typeface="Times New Roman"/>
                <a:ea typeface="Times New Roman"/>
                <a:cs typeface="Times New Roman"/>
                <a:sym typeface="Times New Roman"/>
              </a:rPr>
              <a:t>North America Rapid Refresh Forecast System (3km) </a:t>
            </a:r>
            <a:endParaRPr b="1" sz="1100">
              <a:solidFill>
                <a:srgbClr val="0000FF"/>
              </a:solidFill>
              <a:latin typeface="Times New Roman"/>
              <a:ea typeface="Times New Roman"/>
              <a:cs typeface="Times New Roman"/>
              <a:sym typeface="Times New Roman"/>
            </a:endParaRPr>
          </a:p>
          <a:p>
            <a:pPr indent="-428625" lvl="0" marL="457200" rtl="0" algn="l">
              <a:lnSpc>
                <a:spcPct val="115000"/>
              </a:lnSpc>
              <a:spcBef>
                <a:spcPts val="500"/>
              </a:spcBef>
              <a:spcAft>
                <a:spcPts val="0"/>
              </a:spcAft>
              <a:buNone/>
            </a:pPr>
            <a:r>
              <a:rPr b="1" lang="en" sz="1100">
                <a:solidFill>
                  <a:srgbClr val="0000FF"/>
                </a:solidFill>
                <a:latin typeface="Times New Roman"/>
                <a:ea typeface="Times New Roman"/>
                <a:cs typeface="Times New Roman"/>
                <a:sym typeface="Times New Roman"/>
              </a:rPr>
              <a:t>	   </a:t>
            </a:r>
            <a:r>
              <a:rPr b="1" lang="en" sz="1100">
                <a:solidFill>
                  <a:srgbClr val="FF00FF"/>
                </a:solidFill>
                <a:latin typeface="Times New Roman"/>
                <a:ea typeface="Times New Roman"/>
                <a:cs typeface="Times New Roman"/>
                <a:sym typeface="Times New Roman"/>
              </a:rPr>
              <a:t>Including simplified smoke and dust modules</a:t>
            </a:r>
            <a:endParaRPr b="1" sz="1100">
              <a:solidFill>
                <a:srgbClr val="FF00FF"/>
              </a:solidFill>
              <a:latin typeface="Times New Roman"/>
              <a:ea typeface="Times New Roman"/>
              <a:cs typeface="Times New Roman"/>
              <a:sym typeface="Times New Roman"/>
            </a:endParaRPr>
          </a:p>
          <a:p>
            <a:pPr indent="-428625" lvl="0" marL="457200" rtl="0" algn="l">
              <a:lnSpc>
                <a:spcPct val="115000"/>
              </a:lnSpc>
              <a:spcBef>
                <a:spcPts val="500"/>
              </a:spcBef>
              <a:spcAft>
                <a:spcPts val="500"/>
              </a:spcAft>
              <a:buNone/>
            </a:pPr>
            <a:r>
              <a:rPr b="1" lang="en" sz="1200">
                <a:solidFill>
                  <a:srgbClr val="FF0000"/>
                </a:solidFill>
                <a:latin typeface="Times New Roman"/>
                <a:ea typeface="Times New Roman"/>
                <a:cs typeface="Times New Roman"/>
                <a:sym typeface="Times New Roman"/>
              </a:rPr>
              <a:t>UFS-CMAQ</a:t>
            </a:r>
            <a:r>
              <a:rPr b="1" lang="en" sz="1200">
                <a:solidFill>
                  <a:srgbClr val="0000FF"/>
                </a:solidFill>
                <a:latin typeface="Times New Roman"/>
                <a:ea typeface="Times New Roman"/>
                <a:cs typeface="Times New Roman"/>
                <a:sym typeface="Times New Roman"/>
              </a:rPr>
              <a:t> - </a:t>
            </a:r>
            <a:r>
              <a:rPr b="1" lang="en" sz="1100">
                <a:solidFill>
                  <a:srgbClr val="0000FF"/>
                </a:solidFill>
                <a:latin typeface="Times New Roman"/>
                <a:ea typeface="Times New Roman"/>
                <a:cs typeface="Times New Roman"/>
                <a:sym typeface="Times New Roman"/>
              </a:rPr>
              <a:t>North American </a:t>
            </a:r>
            <a:r>
              <a:rPr b="1" lang="en" sz="1100">
                <a:solidFill>
                  <a:srgbClr val="FF00FF"/>
                </a:solidFill>
                <a:latin typeface="Times New Roman"/>
                <a:ea typeface="Times New Roman"/>
                <a:cs typeface="Times New Roman"/>
                <a:sym typeface="Times New Roman"/>
              </a:rPr>
              <a:t>Air Quality Model </a:t>
            </a:r>
            <a:r>
              <a:rPr b="1" lang="en" sz="1100">
                <a:solidFill>
                  <a:srgbClr val="0000FF"/>
                </a:solidFill>
                <a:latin typeface="Times New Roman"/>
                <a:ea typeface="Times New Roman"/>
                <a:cs typeface="Times New Roman"/>
                <a:sym typeface="Times New Roman"/>
              </a:rPr>
              <a:t>(12km)</a:t>
            </a:r>
            <a:endParaRPr b="1" sz="1100">
              <a:solidFill>
                <a:srgbClr val="0000FF"/>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92"/>
          <p:cNvSpPr txBox="1"/>
          <p:nvPr>
            <p:ph type="title"/>
          </p:nvPr>
        </p:nvSpPr>
        <p:spPr>
          <a:xfrm>
            <a:off x="307800" y="76200"/>
            <a:ext cx="8528400" cy="505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000"/>
              </a:spcAft>
              <a:buSzPts val="1800"/>
              <a:buNone/>
            </a:pPr>
            <a:r>
              <a:rPr lang="en" sz="2500">
                <a:solidFill>
                  <a:srgbClr val="0000CC"/>
                </a:solidFill>
              </a:rPr>
              <a:t>G</a:t>
            </a:r>
            <a:r>
              <a:rPr lang="en" sz="2500">
                <a:solidFill>
                  <a:srgbClr val="0000CC"/>
                </a:solidFill>
              </a:rPr>
              <a:t>lobal Aerosol Predictions</a:t>
            </a:r>
            <a:endParaRPr sz="2400">
              <a:solidFill>
                <a:srgbClr val="0000CC"/>
              </a:solidFill>
            </a:endParaRPr>
          </a:p>
        </p:txBody>
      </p:sp>
      <p:sp>
        <p:nvSpPr>
          <p:cNvPr id="547" name="Google Shape;547;p92"/>
          <p:cNvSpPr txBox="1"/>
          <p:nvPr/>
        </p:nvSpPr>
        <p:spPr>
          <a:xfrm>
            <a:off x="6957900" y="2803900"/>
            <a:ext cx="187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rgbClr val="252C31"/>
              </a:solidFill>
            </a:endParaRPr>
          </a:p>
        </p:txBody>
      </p:sp>
      <p:sp>
        <p:nvSpPr>
          <p:cNvPr id="548" name="Google Shape;548;p92"/>
          <p:cNvSpPr txBox="1"/>
          <p:nvPr/>
        </p:nvSpPr>
        <p:spPr>
          <a:xfrm>
            <a:off x="398025" y="1435800"/>
            <a:ext cx="6168600" cy="295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50">
                <a:highlight>
                  <a:srgbClr val="FFFFFF"/>
                </a:highlight>
                <a:latin typeface="Open Sans"/>
                <a:ea typeface="Open Sans"/>
                <a:cs typeface="Open Sans"/>
                <a:sym typeface="Open Sans"/>
              </a:rPr>
              <a:t>GEFSv12 - Aerosol </a:t>
            </a:r>
            <a:endParaRPr b="1" sz="1450">
              <a:highlight>
                <a:srgbClr val="FFFFFF"/>
              </a:highlight>
              <a:latin typeface="Open Sans"/>
              <a:ea typeface="Open Sans"/>
              <a:cs typeface="Open Sans"/>
              <a:sym typeface="Open Sans"/>
            </a:endParaRPr>
          </a:p>
          <a:p>
            <a:pPr indent="-241300" lvl="1" marL="342900" rtl="0" algn="l">
              <a:spcBef>
                <a:spcPts val="800"/>
              </a:spcBef>
              <a:spcAft>
                <a:spcPts val="0"/>
              </a:spcAft>
              <a:buClr>
                <a:srgbClr val="111111"/>
              </a:buClr>
              <a:buSzPts val="1100"/>
              <a:buFont typeface="Roboto"/>
              <a:buChar char="○"/>
            </a:pPr>
            <a:r>
              <a:rPr lang="en" sz="1100">
                <a:solidFill>
                  <a:srgbClr val="111111"/>
                </a:solidFill>
                <a:highlight>
                  <a:srgbClr val="FFFFFF"/>
                </a:highlight>
                <a:latin typeface="Open Sans"/>
                <a:ea typeface="Open Sans"/>
                <a:cs typeface="Open Sans"/>
                <a:sym typeface="Open Sans"/>
              </a:rPr>
              <a:t>Aerosol component module was developed through collaboration between EMC and OAR labs (GSL, CSL, and ARL) and was integrated online with FV3-based GFS within the NEMS/NUOPC framework.  </a:t>
            </a:r>
            <a:endParaRPr sz="1100">
              <a:solidFill>
                <a:srgbClr val="111111"/>
              </a:solidFill>
              <a:highlight>
                <a:srgbClr val="FFFFFF"/>
              </a:highlight>
              <a:latin typeface="Open Sans"/>
              <a:ea typeface="Open Sans"/>
              <a:cs typeface="Open Sans"/>
              <a:sym typeface="Open Sans"/>
            </a:endParaRPr>
          </a:p>
          <a:p>
            <a:pPr indent="-241300" lvl="1" marL="342900" rtl="0" algn="l">
              <a:spcBef>
                <a:spcPts val="800"/>
              </a:spcBef>
              <a:spcAft>
                <a:spcPts val="0"/>
              </a:spcAft>
              <a:buClr>
                <a:srgbClr val="111111"/>
              </a:buClr>
              <a:buSzPts val="1100"/>
              <a:buFont typeface="Roboto"/>
              <a:buChar char="○"/>
            </a:pPr>
            <a:r>
              <a:rPr lang="en" sz="1100">
                <a:solidFill>
                  <a:srgbClr val="111111"/>
                </a:solidFill>
                <a:highlight>
                  <a:srgbClr val="FFFFFF"/>
                </a:highlight>
                <a:latin typeface="Open Sans"/>
                <a:ea typeface="Open Sans"/>
                <a:cs typeface="Open Sans"/>
                <a:sym typeface="Open Sans"/>
              </a:rPr>
              <a:t>It was based on </a:t>
            </a:r>
            <a:r>
              <a:rPr b="1" lang="en" sz="1100">
                <a:solidFill>
                  <a:srgbClr val="FF00FF"/>
                </a:solidFill>
                <a:highlight>
                  <a:srgbClr val="FFFFFF"/>
                </a:highlight>
                <a:latin typeface="Open Sans"/>
                <a:ea typeface="Open Sans"/>
                <a:cs typeface="Open Sans"/>
                <a:sym typeface="Open Sans"/>
              </a:rPr>
              <a:t>WRF-Chem</a:t>
            </a:r>
            <a:r>
              <a:rPr lang="en" sz="1100">
                <a:solidFill>
                  <a:srgbClr val="111111"/>
                </a:solidFill>
                <a:highlight>
                  <a:srgbClr val="FFFFFF"/>
                </a:highlight>
                <a:latin typeface="Open Sans"/>
                <a:ea typeface="Open Sans"/>
                <a:cs typeface="Open Sans"/>
                <a:sym typeface="Open Sans"/>
              </a:rPr>
              <a:t> and incorporated several key elements: the bulk </a:t>
            </a:r>
            <a:r>
              <a:rPr lang="en" sz="1100">
                <a:solidFill>
                  <a:srgbClr val="111111"/>
                </a:solidFill>
                <a:highlight>
                  <a:srgbClr val="FFFFFF"/>
                </a:highlight>
                <a:latin typeface="Open Sans"/>
                <a:ea typeface="Open Sans"/>
                <a:cs typeface="Open Sans"/>
                <a:sym typeface="Open Sans"/>
              </a:rPr>
              <a:t>modulus </a:t>
            </a:r>
            <a:r>
              <a:rPr lang="en" sz="1100">
                <a:solidFill>
                  <a:srgbClr val="111111"/>
                </a:solidFill>
                <a:highlight>
                  <a:srgbClr val="FFFFFF"/>
                </a:highlight>
                <a:latin typeface="Open Sans"/>
                <a:ea typeface="Open Sans"/>
                <a:cs typeface="Open Sans"/>
                <a:sym typeface="Open Sans"/>
              </a:rPr>
              <a:t>from GOCART, the biomass burning plume rise module from HRRR-Smoke, the FENGSHA dust scheme developed by ARL, GBBEPx.v3 for biomass burning emissions, and the CDES global anthropogenic emission inventory. </a:t>
            </a:r>
            <a:endParaRPr sz="1100">
              <a:solidFill>
                <a:srgbClr val="111111"/>
              </a:solidFill>
              <a:highlight>
                <a:srgbClr val="FFFFFF"/>
              </a:highlight>
              <a:latin typeface="Open Sans"/>
              <a:ea typeface="Open Sans"/>
              <a:cs typeface="Open Sans"/>
              <a:sym typeface="Open Sans"/>
            </a:endParaRPr>
          </a:p>
          <a:p>
            <a:pPr indent="-241300" lvl="1" marL="342900" rtl="0" algn="l">
              <a:spcBef>
                <a:spcPts val="800"/>
              </a:spcBef>
              <a:spcAft>
                <a:spcPts val="0"/>
              </a:spcAft>
              <a:buClr>
                <a:srgbClr val="111111"/>
              </a:buClr>
              <a:buSzPts val="1100"/>
              <a:buFont typeface="Roboto"/>
              <a:buChar char="○"/>
            </a:pPr>
            <a:r>
              <a:rPr lang="en" sz="1100">
                <a:solidFill>
                  <a:srgbClr val="111111"/>
                </a:solidFill>
                <a:highlight>
                  <a:srgbClr val="FFFFFF"/>
                </a:highlight>
                <a:latin typeface="Open Sans"/>
                <a:ea typeface="Open Sans"/>
                <a:cs typeface="Open Sans"/>
                <a:sym typeface="Open Sans"/>
              </a:rPr>
              <a:t>Sub-grid-scale transport, wet </a:t>
            </a:r>
            <a:r>
              <a:rPr lang="en" sz="1100">
                <a:solidFill>
                  <a:srgbClr val="444746"/>
                </a:solidFill>
                <a:latin typeface="Roboto"/>
                <a:ea typeface="Roboto"/>
                <a:cs typeface="Roboto"/>
                <a:sym typeface="Roboto"/>
              </a:rPr>
              <a:t>scavenging  and </a:t>
            </a:r>
            <a:r>
              <a:rPr lang="en" sz="1100">
                <a:solidFill>
                  <a:srgbClr val="111111"/>
                </a:solidFill>
                <a:highlight>
                  <a:srgbClr val="FFFFFF"/>
                </a:highlight>
                <a:latin typeface="Open Sans"/>
                <a:ea typeface="Open Sans"/>
                <a:cs typeface="Open Sans"/>
                <a:sym typeface="Open Sans"/>
              </a:rPr>
              <a:t>deposition were handled inside the atmospheric physics routines.  </a:t>
            </a:r>
            <a:r>
              <a:rPr lang="en" sz="1100">
                <a:solidFill>
                  <a:srgbClr val="444746"/>
                </a:solidFill>
                <a:latin typeface="Roboto"/>
                <a:ea typeface="Roboto"/>
                <a:cs typeface="Roboto"/>
                <a:sym typeface="Roboto"/>
              </a:rPr>
              <a:t>with updates to AOD and wet scavenging computations</a:t>
            </a:r>
            <a:endParaRPr sz="1100">
              <a:solidFill>
                <a:srgbClr val="111111"/>
              </a:solidFill>
              <a:highlight>
                <a:srgbClr val="FFFFFF"/>
              </a:highlight>
              <a:latin typeface="Open Sans"/>
              <a:ea typeface="Open Sans"/>
              <a:cs typeface="Open Sans"/>
              <a:sym typeface="Open Sans"/>
            </a:endParaRPr>
          </a:p>
          <a:p>
            <a:pPr indent="-241300" lvl="1" marL="342900" rtl="0" algn="l">
              <a:spcBef>
                <a:spcPts val="800"/>
              </a:spcBef>
              <a:spcAft>
                <a:spcPts val="0"/>
              </a:spcAft>
              <a:buClr>
                <a:srgbClr val="111111"/>
              </a:buClr>
              <a:buSzPts val="1100"/>
              <a:buFont typeface="Roboto"/>
              <a:buChar char="○"/>
            </a:pPr>
            <a:r>
              <a:rPr lang="en" sz="1100">
                <a:solidFill>
                  <a:srgbClr val="111111"/>
                </a:solidFill>
                <a:highlight>
                  <a:schemeClr val="lt1"/>
                </a:highlight>
                <a:latin typeface="Open Sans"/>
                <a:ea typeface="Open Sans"/>
                <a:cs typeface="Open Sans"/>
                <a:sym typeface="Open Sans"/>
              </a:rPr>
              <a:t>It was implemented into NCEP operations as part of the GEFS ensemble in </a:t>
            </a:r>
            <a:r>
              <a:rPr b="1" lang="en" sz="1100">
                <a:solidFill>
                  <a:srgbClr val="111111"/>
                </a:solidFill>
                <a:highlight>
                  <a:schemeClr val="lt1"/>
                </a:highlight>
                <a:latin typeface="Open Sans"/>
                <a:ea typeface="Open Sans"/>
                <a:cs typeface="Open Sans"/>
                <a:sym typeface="Open Sans"/>
              </a:rPr>
              <a:t>September </a:t>
            </a:r>
            <a:r>
              <a:rPr b="1" lang="en" sz="1100">
                <a:solidFill>
                  <a:srgbClr val="0000FF"/>
                </a:solidFill>
                <a:highlight>
                  <a:schemeClr val="lt1"/>
                </a:highlight>
                <a:latin typeface="Open Sans"/>
                <a:ea typeface="Open Sans"/>
                <a:cs typeface="Open Sans"/>
                <a:sym typeface="Open Sans"/>
              </a:rPr>
              <a:t>2020</a:t>
            </a:r>
            <a:r>
              <a:rPr lang="en" sz="1100">
                <a:solidFill>
                  <a:srgbClr val="111111"/>
                </a:solidFill>
                <a:highlight>
                  <a:schemeClr val="lt1"/>
                </a:highlight>
                <a:latin typeface="Open Sans"/>
                <a:ea typeface="Open Sans"/>
                <a:cs typeface="Open Sans"/>
                <a:sym typeface="Open Sans"/>
              </a:rPr>
              <a:t>,</a:t>
            </a:r>
            <a:r>
              <a:rPr lang="en" sz="1100">
                <a:solidFill>
                  <a:srgbClr val="111111"/>
                </a:solidFill>
                <a:highlight>
                  <a:schemeClr val="lt1"/>
                </a:highlight>
                <a:latin typeface="Open Sans"/>
                <a:ea typeface="Open Sans"/>
                <a:cs typeface="Open Sans"/>
                <a:sym typeface="Open Sans"/>
              </a:rPr>
              <a:t> utilizing a 25-km resolution, 4 cycles per day, and forecast up to 5 days.  </a:t>
            </a:r>
            <a:endParaRPr sz="1100">
              <a:solidFill>
                <a:srgbClr val="111111"/>
              </a:solidFill>
              <a:highlight>
                <a:schemeClr val="lt1"/>
              </a:highlight>
              <a:latin typeface="Open Sans"/>
              <a:ea typeface="Open Sans"/>
              <a:cs typeface="Open Sans"/>
              <a:sym typeface="Open Sans"/>
            </a:endParaRPr>
          </a:p>
          <a:p>
            <a:pPr indent="-241300" lvl="1" marL="342900" rtl="0" algn="l">
              <a:spcBef>
                <a:spcPts val="800"/>
              </a:spcBef>
              <a:spcAft>
                <a:spcPts val="0"/>
              </a:spcAft>
              <a:buClr>
                <a:srgbClr val="111111"/>
              </a:buClr>
              <a:buSzPts val="1100"/>
              <a:buFont typeface="Open Sans"/>
              <a:buChar char="○"/>
            </a:pPr>
            <a:r>
              <a:rPr lang="en" sz="1100">
                <a:solidFill>
                  <a:srgbClr val="111111"/>
                </a:solidFill>
                <a:highlight>
                  <a:schemeClr val="lt1"/>
                </a:highlight>
                <a:latin typeface="Open Sans"/>
                <a:ea typeface="Open Sans"/>
                <a:cs typeface="Open Sans"/>
                <a:sym typeface="Open Sans"/>
              </a:rPr>
              <a:t>Primary products are PM2.5 and PM10 </a:t>
            </a:r>
            <a:endParaRPr sz="1100">
              <a:solidFill>
                <a:srgbClr val="111111"/>
              </a:solidFill>
              <a:highlight>
                <a:schemeClr val="lt1"/>
              </a:highlight>
              <a:latin typeface="Open Sans"/>
              <a:ea typeface="Open Sans"/>
              <a:cs typeface="Open Sans"/>
              <a:sym typeface="Open Sans"/>
            </a:endParaRPr>
          </a:p>
        </p:txBody>
      </p:sp>
      <p:pic>
        <p:nvPicPr>
          <p:cNvPr id="549" name="Google Shape;549;p92"/>
          <p:cNvPicPr preferRelativeResize="0"/>
          <p:nvPr/>
        </p:nvPicPr>
        <p:blipFill rotWithShape="1">
          <a:blip r:embed="rId3">
            <a:alphaModFix/>
          </a:blip>
          <a:srcRect b="37288" l="0" r="49122" t="0"/>
          <a:stretch/>
        </p:blipFill>
        <p:spPr>
          <a:xfrm>
            <a:off x="6750300" y="1862025"/>
            <a:ext cx="2338227" cy="1846602"/>
          </a:xfrm>
          <a:prstGeom prst="rect">
            <a:avLst/>
          </a:prstGeom>
          <a:noFill/>
          <a:ln>
            <a:noFill/>
          </a:ln>
        </p:spPr>
      </p:pic>
      <p:sp>
        <p:nvSpPr>
          <p:cNvPr id="550" name="Google Shape;550;p92"/>
          <p:cNvSpPr txBox="1"/>
          <p:nvPr/>
        </p:nvSpPr>
        <p:spPr>
          <a:xfrm>
            <a:off x="6830563" y="3807325"/>
            <a:ext cx="217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Total AOD, August 25, 2019 (</a:t>
            </a:r>
            <a:r>
              <a:rPr lang="en" sz="1200">
                <a:solidFill>
                  <a:srgbClr val="252C31"/>
                </a:solidFill>
              </a:rPr>
              <a:t>Zhang et al., GMD, 2022)</a:t>
            </a:r>
            <a:endParaRPr sz="1200"/>
          </a:p>
        </p:txBody>
      </p:sp>
      <p:sp>
        <p:nvSpPr>
          <p:cNvPr id="551" name="Google Shape;551;p92"/>
          <p:cNvSpPr txBox="1"/>
          <p:nvPr/>
        </p:nvSpPr>
        <p:spPr>
          <a:xfrm>
            <a:off x="422775" y="581700"/>
            <a:ext cx="8586000" cy="854100"/>
          </a:xfrm>
          <a:prstGeom prst="rect">
            <a:avLst/>
          </a:prstGeom>
          <a:noFill/>
          <a:ln>
            <a:noFill/>
          </a:ln>
        </p:spPr>
        <p:txBody>
          <a:bodyPr anchorCtr="0" anchor="t" bIns="91425" lIns="91425" spcFirstLastPara="1" rIns="91425" wrap="square" tIns="91425">
            <a:spAutoFit/>
          </a:bodyPr>
          <a:lstStyle/>
          <a:p>
            <a:pPr indent="-800100" lvl="0" marL="742950" rtl="0" algn="l">
              <a:spcBef>
                <a:spcPts val="0"/>
              </a:spcBef>
              <a:spcAft>
                <a:spcPts val="0"/>
              </a:spcAft>
              <a:buNone/>
            </a:pPr>
            <a:r>
              <a:rPr b="1" lang="en" sz="1550">
                <a:solidFill>
                  <a:srgbClr val="001D35"/>
                </a:solidFill>
                <a:highlight>
                  <a:srgbClr val="FFFFFF"/>
                </a:highlight>
                <a:latin typeface="Roboto"/>
                <a:ea typeface="Roboto"/>
                <a:cs typeface="Roboto"/>
                <a:sym typeface="Roboto"/>
              </a:rPr>
              <a:t>NGAC</a:t>
            </a:r>
            <a:r>
              <a:rPr lang="en" sz="1550">
                <a:solidFill>
                  <a:srgbClr val="001D35"/>
                </a:solidFill>
                <a:highlight>
                  <a:srgbClr val="FFFFFF"/>
                </a:highlight>
                <a:latin typeface="Roboto"/>
                <a:ea typeface="Roboto"/>
                <a:cs typeface="Roboto"/>
                <a:sym typeface="Roboto"/>
              </a:rPr>
              <a:t>:   </a:t>
            </a:r>
            <a:r>
              <a:rPr lang="en">
                <a:solidFill>
                  <a:srgbClr val="001D35"/>
                </a:solidFill>
                <a:highlight>
                  <a:srgbClr val="FFFFFF"/>
                </a:highlight>
                <a:latin typeface="Roboto"/>
                <a:ea typeface="Roboto"/>
                <a:cs typeface="Roboto"/>
                <a:sym typeface="Roboto"/>
              </a:rPr>
              <a:t>The NCEP GFS Aerosol Component (NGAC),  implemented into operation in </a:t>
            </a:r>
            <a:r>
              <a:rPr b="1" lang="en">
                <a:solidFill>
                  <a:srgbClr val="0000FF"/>
                </a:solidFill>
                <a:highlight>
                  <a:srgbClr val="FFFFFF"/>
                </a:highlight>
                <a:latin typeface="Roboto"/>
                <a:ea typeface="Roboto"/>
                <a:cs typeface="Roboto"/>
                <a:sym typeface="Roboto"/>
              </a:rPr>
              <a:t>2012</a:t>
            </a:r>
            <a:r>
              <a:rPr lang="en">
                <a:solidFill>
                  <a:srgbClr val="001D35"/>
                </a:solidFill>
                <a:highlight>
                  <a:srgbClr val="FFFFFF"/>
                </a:highlight>
                <a:latin typeface="Roboto"/>
                <a:ea typeface="Roboto"/>
                <a:cs typeface="Roboto"/>
                <a:sym typeface="Roboto"/>
              </a:rPr>
              <a:t>,  was the first global system to allow for interactive aerosol forecasting at NCEP.  It was developed by EMC and GSFC using the </a:t>
            </a:r>
            <a:r>
              <a:rPr lang="en">
                <a:solidFill>
                  <a:srgbClr val="FF00FF"/>
                </a:solidFill>
                <a:highlight>
                  <a:srgbClr val="FFFFFF"/>
                </a:highlight>
                <a:latin typeface="Roboto"/>
                <a:ea typeface="Roboto"/>
                <a:cs typeface="Roboto"/>
                <a:sym typeface="Roboto"/>
              </a:rPr>
              <a:t>NASA </a:t>
            </a:r>
            <a:r>
              <a:rPr lang="en">
                <a:solidFill>
                  <a:srgbClr val="FF00FF"/>
                </a:solidFill>
                <a:highlight>
                  <a:srgbClr val="FFFFFF"/>
                </a:highlight>
                <a:latin typeface="Roboto"/>
                <a:ea typeface="Roboto"/>
                <a:cs typeface="Roboto"/>
                <a:sym typeface="Roboto"/>
              </a:rPr>
              <a:t>GOCART a</a:t>
            </a:r>
            <a:r>
              <a:rPr lang="en">
                <a:solidFill>
                  <a:srgbClr val="FF00FF"/>
                </a:solidFill>
                <a:highlight>
                  <a:srgbClr val="FFFFFF"/>
                </a:highlight>
                <a:latin typeface="Roboto"/>
                <a:ea typeface="Roboto"/>
                <a:cs typeface="Roboto"/>
                <a:sym typeface="Roboto"/>
              </a:rPr>
              <a:t>erosol model</a:t>
            </a:r>
            <a:r>
              <a:rPr lang="en">
                <a:solidFill>
                  <a:srgbClr val="001D35"/>
                </a:solidFill>
                <a:highlight>
                  <a:srgbClr val="FFFFFF"/>
                </a:highlight>
                <a:latin typeface="Roboto"/>
                <a:ea typeface="Roboto"/>
                <a:cs typeface="Roboto"/>
                <a:sym typeface="Roboto"/>
              </a:rPr>
              <a:t>.</a:t>
            </a:r>
            <a:endParaRPr>
              <a:solidFill>
                <a:schemeClr val="dk1"/>
              </a:solidFill>
            </a:endParaRPr>
          </a:p>
        </p:txBody>
      </p:sp>
      <p:sp>
        <p:nvSpPr>
          <p:cNvPr id="552" name="Google Shape;552;p92"/>
          <p:cNvSpPr txBox="1"/>
          <p:nvPr/>
        </p:nvSpPr>
        <p:spPr>
          <a:xfrm>
            <a:off x="525675" y="4307000"/>
            <a:ext cx="848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GEFSv13-Aerosol is still </a:t>
            </a:r>
            <a:r>
              <a:rPr b="1" lang="en">
                <a:solidFill>
                  <a:srgbClr val="FF0000"/>
                </a:solidFill>
              </a:rPr>
              <a:t>under development</a:t>
            </a:r>
            <a:r>
              <a:rPr b="1" lang="en">
                <a:solidFill>
                  <a:srgbClr val="FF0000"/>
                </a:solidFill>
              </a:rPr>
              <a:t> </a:t>
            </a:r>
            <a:endParaRPr b="1">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aphicFrame>
        <p:nvGraphicFramePr>
          <p:cNvPr id="557" name="Google Shape;557;p93"/>
          <p:cNvGraphicFramePr/>
          <p:nvPr/>
        </p:nvGraphicFramePr>
        <p:xfrm>
          <a:off x="420300" y="479853"/>
          <a:ext cx="3000000" cy="3000000"/>
        </p:xfrm>
        <a:graphic>
          <a:graphicData uri="http://schemas.openxmlformats.org/drawingml/2006/table">
            <a:tbl>
              <a:tblPr bandRow="1" firstRow="1">
                <a:noFill/>
                <a:tableStyleId>{89475F16-7CB2-4A72-847B-8772EE11D482}</a:tableStyleId>
              </a:tblPr>
              <a:tblGrid>
                <a:gridCol w="790275"/>
                <a:gridCol w="1902950"/>
                <a:gridCol w="2672775"/>
                <a:gridCol w="2937375"/>
              </a:tblGrid>
              <a:tr h="242075">
                <a:tc grid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latin typeface="Calibri"/>
                          <a:ea typeface="Calibri"/>
                          <a:cs typeface="Calibri"/>
                          <a:sym typeface="Calibri"/>
                        </a:rPr>
                        <a:t>Components</a:t>
                      </a:r>
                      <a:endParaRPr b="1" sz="1200" u="none" cap="none" strike="noStrike">
                        <a:solidFill>
                          <a:srgbClr val="111111"/>
                        </a:solidFill>
                        <a:latin typeface="Calibri"/>
                        <a:ea typeface="Calibri"/>
                        <a:cs typeface="Calibri"/>
                        <a:sym typeface="Calibri"/>
                      </a:endParaRPr>
                    </a:p>
                  </a:txBody>
                  <a:tcPr marT="34300" marB="34300" marR="91450" marL="91450"/>
                </a:tc>
                <a:tc hMerge="1"/>
                <a:tc>
                  <a:txBody>
                    <a:bodyPr/>
                    <a:lstStyle/>
                    <a:p>
                      <a:pPr indent="0" lvl="0" marL="0" marR="0" rtl="0" algn="ctr">
                        <a:lnSpc>
                          <a:spcPct val="100000"/>
                        </a:lnSpc>
                        <a:spcBef>
                          <a:spcPts val="0"/>
                        </a:spcBef>
                        <a:spcAft>
                          <a:spcPts val="0"/>
                        </a:spcAft>
                        <a:buClr>
                          <a:srgbClr val="000000"/>
                        </a:buClr>
                        <a:buSzPts val="1400"/>
                        <a:buFont typeface="Arial"/>
                        <a:buNone/>
                      </a:pPr>
                      <a:r>
                        <a:rPr lang="en" sz="1200" u="none" cap="none" strike="noStrike">
                          <a:solidFill>
                            <a:srgbClr val="111111"/>
                          </a:solidFill>
                        </a:rPr>
                        <a:t>V12 (</a:t>
                      </a:r>
                      <a:r>
                        <a:rPr lang="en" sz="1200">
                          <a:solidFill>
                            <a:srgbClr val="111111"/>
                          </a:solidFill>
                        </a:rPr>
                        <a:t>Sep 23</a:t>
                      </a:r>
                      <a:r>
                        <a:rPr lang="en" sz="1200" u="none" cap="none" strike="noStrike">
                          <a:solidFill>
                            <a:srgbClr val="111111"/>
                          </a:solidFill>
                        </a:rPr>
                        <a:t>. 2020)</a:t>
                      </a:r>
                      <a:endParaRPr sz="1200" u="none" cap="none" strike="noStrike">
                        <a:solidFill>
                          <a:srgbClr val="111111"/>
                        </a:solidFill>
                      </a:endParaRPr>
                    </a:p>
                  </a:txBody>
                  <a:tcPr marT="34300" marB="34300"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200" u="none" cap="none" strike="noStrike">
                          <a:solidFill>
                            <a:srgbClr val="0000FF"/>
                          </a:solidFill>
                          <a:latin typeface="Calibri"/>
                          <a:ea typeface="Calibri"/>
                          <a:cs typeface="Calibri"/>
                          <a:sym typeface="Calibri"/>
                        </a:rPr>
                        <a:t>V1</a:t>
                      </a:r>
                      <a:r>
                        <a:rPr lang="en" sz="1200" u="none" cap="none" strike="noStrike">
                          <a:solidFill>
                            <a:srgbClr val="0000FF"/>
                          </a:solidFill>
                        </a:rPr>
                        <a:t>3</a:t>
                      </a:r>
                      <a:r>
                        <a:rPr lang="en" sz="1200" u="none" cap="none" strike="noStrike">
                          <a:solidFill>
                            <a:srgbClr val="0000FF"/>
                          </a:solidFill>
                          <a:latin typeface="Calibri"/>
                          <a:ea typeface="Calibri"/>
                          <a:cs typeface="Calibri"/>
                          <a:sym typeface="Calibri"/>
                        </a:rPr>
                        <a:t> (</a:t>
                      </a:r>
                      <a:r>
                        <a:rPr lang="en" sz="1200">
                          <a:solidFill>
                            <a:srgbClr val="0000FF"/>
                          </a:solidFill>
                        </a:rPr>
                        <a:t>targeting </a:t>
                      </a:r>
                      <a:r>
                        <a:rPr lang="en" sz="1200" u="none" cap="none" strike="noStrike">
                          <a:solidFill>
                            <a:srgbClr val="0000FF"/>
                          </a:solidFill>
                          <a:latin typeface="Calibri"/>
                          <a:ea typeface="Calibri"/>
                          <a:cs typeface="Calibri"/>
                          <a:sym typeface="Calibri"/>
                        </a:rPr>
                        <a:t>FY2</a:t>
                      </a:r>
                      <a:r>
                        <a:rPr lang="en" sz="1200">
                          <a:solidFill>
                            <a:srgbClr val="0000FF"/>
                          </a:solidFill>
                        </a:rPr>
                        <a:t>6</a:t>
                      </a:r>
                      <a:r>
                        <a:rPr lang="en" sz="1200" u="none" cap="none" strike="noStrike">
                          <a:solidFill>
                            <a:srgbClr val="0000FF"/>
                          </a:solidFill>
                          <a:latin typeface="Calibri"/>
                          <a:ea typeface="Calibri"/>
                          <a:cs typeface="Calibri"/>
                          <a:sym typeface="Calibri"/>
                        </a:rPr>
                        <a:t>)</a:t>
                      </a:r>
                      <a:endParaRPr sz="1200" u="none" cap="none" strike="noStrike"/>
                    </a:p>
                  </a:txBody>
                  <a:tcPr marT="34300" marB="34300" marR="91450" marL="91450"/>
                </a:tc>
              </a:tr>
              <a:tr h="242075">
                <a:tc rowSpan="6">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rPr>
                        <a:t>Atmos</a:t>
                      </a:r>
                      <a:endParaRPr b="1" sz="1200" u="none" cap="none" strike="noStrike">
                        <a:solidFill>
                          <a:srgbClr val="111111"/>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Dynamics</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2"/>
                          </a:solidFill>
                        </a:rPr>
                        <a:t>FV3 (Finite-Vol Cubed-Sphere) GFSv15</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FF"/>
                          </a:solidFill>
                        </a:rPr>
                        <a:t>FV3 (Finite-Vol Cubed-Sphere) GFSv17</a:t>
                      </a:r>
                      <a:endParaRPr sz="1200" u="none" cap="none" strike="noStrike"/>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latin typeface="Calibri"/>
                          <a:ea typeface="Calibri"/>
                          <a:cs typeface="Calibri"/>
                          <a:sym typeface="Calibri"/>
                        </a:rPr>
                        <a:t>Physics</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2"/>
                          </a:solidFill>
                        </a:rPr>
                        <a:t>saSAS, GFDL-MP, K-EDMF, oroGWD</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saSAS, </a:t>
                      </a:r>
                      <a:r>
                        <a:rPr b="1" lang="en" sz="1200" u="none" cap="none" strike="noStrike">
                          <a:solidFill>
                            <a:srgbClr val="FF0000"/>
                          </a:solidFill>
                        </a:rPr>
                        <a:t>Thompson-MP, sa-TKE-EDMF, uGWD</a:t>
                      </a:r>
                      <a:endParaRPr b="1" sz="1200" u="none" cap="none" strike="noStrike">
                        <a:solidFill>
                          <a:srgbClr val="FF0000"/>
                        </a:solidFill>
                      </a:endParaRPr>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latin typeface="Calibri"/>
                          <a:ea typeface="Calibri"/>
                          <a:cs typeface="Calibri"/>
                          <a:sym typeface="Calibri"/>
                        </a:rPr>
                        <a:t>Initial perturbation</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2"/>
                          </a:solidFill>
                        </a:rPr>
                        <a:t>EnKF f06 (previous cycle)</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FF"/>
                          </a:solidFill>
                        </a:rPr>
                        <a:t>EnKF f00 (</a:t>
                      </a:r>
                      <a:r>
                        <a:rPr lang="en" sz="1200" u="none" cap="none" strike="noStrike">
                          <a:solidFill>
                            <a:srgbClr val="FF0000"/>
                          </a:solidFill>
                        </a:rPr>
                        <a:t>early cycle</a:t>
                      </a:r>
                      <a:r>
                        <a:rPr lang="en" sz="1200" u="none" cap="none" strike="noStrike">
                          <a:solidFill>
                            <a:srgbClr val="0000FF"/>
                          </a:solidFill>
                        </a:rPr>
                        <a:t>)</a:t>
                      </a:r>
                      <a:endParaRPr sz="1200" u="none" cap="none" strike="noStrike"/>
                    </a:p>
                  </a:txBody>
                  <a:tcPr marT="34300" marB="34300" marR="91450" marL="91450" anchor="ctr"/>
                </a:tc>
              </a:tr>
              <a:tr h="2450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latin typeface="Calibri"/>
                          <a:ea typeface="Calibri"/>
                          <a:cs typeface="Calibri"/>
                          <a:sym typeface="Calibri"/>
                        </a:rPr>
                        <a:t>Model uncertainty</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2"/>
                          </a:solidFill>
                        </a:rPr>
                        <a:t>5-scale SPPT and SKEB</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FF"/>
                          </a:solidFill>
                        </a:rPr>
                        <a:t>5-scale SPPT, SKEB,</a:t>
                      </a:r>
                      <a:r>
                        <a:rPr b="1" lang="en" sz="1200" u="none" cap="none" strike="noStrike">
                          <a:solidFill>
                            <a:srgbClr val="0000FF"/>
                          </a:solidFill>
                          <a:latin typeface="Calibri"/>
                          <a:ea typeface="Calibri"/>
                          <a:cs typeface="Calibri"/>
                          <a:sym typeface="Calibri"/>
                        </a:rPr>
                        <a:t> SP</a:t>
                      </a:r>
                      <a:r>
                        <a:rPr b="1" lang="en" sz="1200" u="none" cap="none" strike="noStrike">
                          <a:solidFill>
                            <a:srgbClr val="0000FF"/>
                          </a:solidFill>
                        </a:rPr>
                        <a:t>P, </a:t>
                      </a:r>
                      <a:r>
                        <a:rPr b="1" lang="en" sz="1200" u="none" cap="none" strike="noStrike">
                          <a:solidFill>
                            <a:srgbClr val="0000FF"/>
                          </a:solidFill>
                          <a:latin typeface="Calibri"/>
                          <a:ea typeface="Calibri"/>
                          <a:cs typeface="Calibri"/>
                          <a:sym typeface="Calibri"/>
                        </a:rPr>
                        <a:t>CA</a:t>
                      </a:r>
                      <a:endParaRPr b="1" sz="1200" u="none" cap="none" strike="noStrike">
                        <a:solidFill>
                          <a:srgbClr val="0000FF"/>
                        </a:solidFill>
                        <a:latin typeface="Calibri"/>
                        <a:ea typeface="Calibri"/>
                        <a:cs typeface="Calibri"/>
                        <a:sym typeface="Calibri"/>
                      </a:endParaRPr>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latin typeface="Calibri"/>
                          <a:ea typeface="Calibri"/>
                          <a:cs typeface="Calibri"/>
                          <a:sym typeface="Calibri"/>
                        </a:rPr>
                        <a:t>Boundary (ocean surface)</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2"/>
                          </a:solidFill>
                        </a:rPr>
                        <a:t>NSST + 2-tiered SST</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FF"/>
                          </a:solidFill>
                        </a:rPr>
                        <a:t>NSST </a:t>
                      </a:r>
                      <a:endParaRPr sz="1200" u="none" cap="none" strike="noStrike"/>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latin typeface="Calibri"/>
                          <a:ea typeface="Calibri"/>
                          <a:cs typeface="Calibri"/>
                          <a:sym typeface="Calibri"/>
                        </a:rPr>
                        <a:t>Resolutions</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b="1" lang="en" sz="1200" u="none" cap="none" strike="noStrike">
                          <a:solidFill>
                            <a:schemeClr val="dk2"/>
                          </a:solidFill>
                        </a:rPr>
                        <a:t>C384L64 (25km)</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b="1" lang="en" sz="1200" u="none" cap="none" strike="noStrike">
                          <a:solidFill>
                            <a:srgbClr val="0000FF"/>
                          </a:solidFill>
                          <a:latin typeface="Calibri"/>
                          <a:ea typeface="Calibri"/>
                          <a:cs typeface="Calibri"/>
                          <a:sym typeface="Calibri"/>
                        </a:rPr>
                        <a:t>C384</a:t>
                      </a:r>
                      <a:r>
                        <a:rPr b="1" lang="en" sz="1200" u="none" cap="none" strike="noStrike">
                          <a:solidFill>
                            <a:srgbClr val="FF0000"/>
                          </a:solidFill>
                          <a:latin typeface="Calibri"/>
                          <a:ea typeface="Calibri"/>
                          <a:cs typeface="Calibri"/>
                          <a:sym typeface="Calibri"/>
                        </a:rPr>
                        <a:t>L127</a:t>
                      </a:r>
                      <a:r>
                        <a:rPr b="1" lang="en" sz="1200" u="none" cap="none" strike="noStrike">
                          <a:solidFill>
                            <a:srgbClr val="0000FF"/>
                          </a:solidFill>
                          <a:latin typeface="Calibri"/>
                          <a:ea typeface="Calibri"/>
                          <a:cs typeface="Calibri"/>
                          <a:sym typeface="Calibri"/>
                        </a:rPr>
                        <a:t> (25km)</a:t>
                      </a:r>
                      <a:endParaRPr b="1" sz="1200" u="none" cap="none" strike="noStrike">
                        <a:solidFill>
                          <a:srgbClr val="0000FF"/>
                        </a:solidFill>
                        <a:latin typeface="Calibri"/>
                        <a:ea typeface="Calibri"/>
                        <a:cs typeface="Calibri"/>
                        <a:sym typeface="Calibri"/>
                      </a:endParaRPr>
                    </a:p>
                  </a:txBody>
                  <a:tcPr marT="34300" marB="34300" marR="91450" marL="91450" anchor="ctr"/>
                </a:tc>
              </a:tr>
              <a:tr h="242075">
                <a:tc row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rPr>
                        <a:t>Land</a:t>
                      </a:r>
                      <a:endParaRPr b="1" sz="1200" u="none" cap="none" strike="noStrike">
                        <a:solidFill>
                          <a:srgbClr val="111111"/>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Model </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b="1" lang="en" sz="1200" u="none" cap="none" strike="noStrike">
                          <a:solidFill>
                            <a:schemeClr val="dk2"/>
                          </a:solidFill>
                        </a:rPr>
                        <a:t>NOAH-LSM</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b="1" lang="en" sz="1200" u="none" cap="none" strike="noStrike">
                          <a:solidFill>
                            <a:srgbClr val="FF0000"/>
                          </a:solidFill>
                        </a:rPr>
                        <a:t>NOAH-MP</a:t>
                      </a:r>
                      <a:endParaRPr b="1" sz="1200" u="none" cap="none" strike="noStrike">
                        <a:solidFill>
                          <a:srgbClr val="FF0000"/>
                        </a:solidFill>
                      </a:endParaRPr>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Initial perturbation</a:t>
                      </a:r>
                      <a:endParaRPr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2"/>
                          </a:solidFill>
                        </a:rPr>
                        <a:t>N/A</a:t>
                      </a:r>
                      <a:endParaRPr b="1" sz="1200" u="none" cap="none" strike="noStrike">
                        <a:solidFill>
                          <a:schemeClr val="dk2"/>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FF"/>
                          </a:solidFill>
                        </a:rPr>
                        <a:t>Soil moisture</a:t>
                      </a:r>
                      <a:endParaRPr sz="1200" u="none" cap="none" strike="noStrike">
                        <a:solidFill>
                          <a:srgbClr val="0000FF"/>
                        </a:solidFill>
                      </a:endParaRPr>
                    </a:p>
                  </a:txBody>
                  <a:tcPr marT="34300" marB="34300" marR="91450" marL="91450" anchor="ctr"/>
                </a:tc>
              </a:tr>
              <a:tr h="242075">
                <a:tc rowSpan="3">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rPr>
                        <a:t>Ocean</a:t>
                      </a:r>
                      <a:endParaRPr b="1" sz="1200" u="none" cap="none" strike="noStrike">
                        <a:solidFill>
                          <a:srgbClr val="111111"/>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Model </a:t>
                      </a:r>
                      <a:endParaRPr sz="1200" u="none" cap="none" strike="noStrike">
                        <a:solidFill>
                          <a:schemeClr val="dk2"/>
                        </a:solidFill>
                      </a:endParaRPr>
                    </a:p>
                  </a:txBody>
                  <a:tcPr marT="34300" marB="34300" marR="91450" marL="91450" anchor="ctr"/>
                </a:tc>
                <a:tc rowSpan="5">
                  <a:txBody>
                    <a:bodyPr/>
                    <a:lstStyle/>
                    <a:p>
                      <a:pPr indent="0" lvl="0" marL="0" rtl="0" algn="ctr">
                        <a:spcBef>
                          <a:spcPts val="0"/>
                        </a:spcBef>
                        <a:spcAft>
                          <a:spcPts val="0"/>
                        </a:spcAft>
                        <a:buNone/>
                      </a:pPr>
                      <a:r>
                        <a:rPr b="1" lang="en" sz="3200">
                          <a:solidFill>
                            <a:schemeClr val="dk2"/>
                          </a:solidFill>
                        </a:rPr>
                        <a:t>N/A</a:t>
                      </a:r>
                      <a:endParaRPr b="1" sz="3200">
                        <a:solidFill>
                          <a:schemeClr val="dk2"/>
                        </a:solidFill>
                        <a:latin typeface="Calibri"/>
                        <a:ea typeface="Calibri"/>
                        <a:cs typeface="Calibri"/>
                        <a:sym typeface="Calibri"/>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MOM6 (0.25</a:t>
                      </a:r>
                      <a:r>
                        <a:rPr b="1" baseline="30000" lang="en" sz="1200" u="none" cap="none" strike="noStrike">
                          <a:solidFill>
                            <a:srgbClr val="0000FF"/>
                          </a:solidFill>
                        </a:rPr>
                        <a:t>o</a:t>
                      </a:r>
                      <a:r>
                        <a:rPr b="1" lang="en" sz="1200" u="none" cap="none" strike="noStrike">
                          <a:solidFill>
                            <a:srgbClr val="0000FF"/>
                          </a:solidFill>
                        </a:rPr>
                        <a:t>L75)</a:t>
                      </a:r>
                      <a:endParaRPr b="1" sz="1200" u="none" cap="none" strike="noStrike">
                        <a:solidFill>
                          <a:srgbClr val="0000FF"/>
                        </a:solidFill>
                      </a:endParaRPr>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Initial perturbation</a:t>
                      </a:r>
                      <a:endParaRPr sz="1200" u="none" cap="none" strike="noStrike">
                        <a:solidFill>
                          <a:schemeClr val="dk2"/>
                        </a:solidFill>
                      </a:endParaRPr>
                    </a:p>
                  </a:txBody>
                  <a:tcPr marT="34300" marB="34300" marR="91450" marL="91450" anchor="ctr"/>
                </a:tc>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SOCA-Ens</a:t>
                      </a:r>
                      <a:endParaRPr b="1" sz="1200" u="none" cap="none" strike="noStrike">
                        <a:solidFill>
                          <a:srgbClr val="0000FF"/>
                        </a:solidFill>
                      </a:endParaRPr>
                    </a:p>
                  </a:txBody>
                  <a:tcPr marT="34300" marB="34300" marR="91450" marL="91450" anchor="ctr"/>
                </a:tc>
              </a:tr>
              <a:tr h="2420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Model uncertainty</a:t>
                      </a:r>
                      <a:endParaRPr sz="1200" u="none" cap="none" strike="noStrike">
                        <a:solidFill>
                          <a:schemeClr val="dk2"/>
                        </a:solidFill>
                      </a:endParaRPr>
                    </a:p>
                  </a:txBody>
                  <a:tcPr marT="34300" marB="34300" marR="91450" marL="91450" anchor="ctr"/>
                </a:tc>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5-scale oSPPT and  ePBL</a:t>
                      </a:r>
                      <a:endParaRPr b="1" sz="1200" u="none" cap="none" strike="noStrike">
                        <a:solidFill>
                          <a:srgbClr val="0000FF"/>
                        </a:solidFill>
                      </a:endParaRPr>
                    </a:p>
                  </a:txBody>
                  <a:tcPr marT="34300" marB="34300" marR="91450" marL="91450" anchor="ctr"/>
                </a:tc>
              </a:tr>
              <a:tr h="242075">
                <a:tc row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rPr>
                        <a:t>Ice</a:t>
                      </a:r>
                      <a:endParaRPr b="1" sz="1200" u="none" cap="none" strike="noStrike">
                        <a:solidFill>
                          <a:srgbClr val="111111"/>
                        </a:solidFill>
                      </a:endParaRPr>
                    </a:p>
                  </a:txBody>
                  <a:tcPr marT="34300" marB="34300"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Model </a:t>
                      </a:r>
                      <a:endParaRPr sz="1200" u="none" cap="none" strike="noStrike">
                        <a:solidFill>
                          <a:schemeClr val="dk2"/>
                        </a:solidFill>
                      </a:endParaRPr>
                    </a:p>
                  </a:txBody>
                  <a:tcPr marT="34300" marB="34300" marR="91450" marL="91450" anchor="ctr"/>
                </a:tc>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CICE6 (0.25</a:t>
                      </a:r>
                      <a:r>
                        <a:rPr b="1" baseline="30000" lang="en" sz="1200" u="none" cap="none" strike="noStrike">
                          <a:solidFill>
                            <a:srgbClr val="0000FF"/>
                          </a:solidFill>
                        </a:rPr>
                        <a:t>o</a:t>
                      </a:r>
                      <a:r>
                        <a:rPr b="1" lang="en" sz="1200" u="none" cap="none" strike="noStrike">
                          <a:solidFill>
                            <a:srgbClr val="0000FF"/>
                          </a:solidFill>
                        </a:rPr>
                        <a:t>)</a:t>
                      </a:r>
                      <a:endParaRPr b="1" sz="1200" u="none" cap="none" strike="noStrike">
                        <a:solidFill>
                          <a:srgbClr val="0000FF"/>
                        </a:solidFill>
                      </a:endParaRPr>
                    </a:p>
                  </a:txBody>
                  <a:tcPr marT="34300" marB="34300" marR="91450" marL="91450" anchor="ctr"/>
                </a:tc>
              </a:tr>
              <a:tr h="351275">
                <a:tc vMerge="1"/>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Initial</a:t>
                      </a:r>
                      <a:r>
                        <a:rPr lang="en" sz="1200">
                          <a:solidFill>
                            <a:schemeClr val="dk2"/>
                          </a:solidFill>
                        </a:rPr>
                        <a:t> perturbation</a:t>
                      </a:r>
                      <a:endParaRPr sz="1200" u="none" cap="none" strike="noStrike">
                        <a:solidFill>
                          <a:schemeClr val="dk2"/>
                        </a:solidFill>
                      </a:endParaRPr>
                    </a:p>
                  </a:txBody>
                  <a:tcPr marT="34300" marB="34300" marR="91450" marL="91450" anchor="ctr"/>
                </a:tc>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SOCA-Ens</a:t>
                      </a:r>
                      <a:endParaRPr b="1" sz="1200" u="none" cap="none" strike="noStrike">
                        <a:solidFill>
                          <a:srgbClr val="0000FF"/>
                        </a:solidFill>
                      </a:endParaRPr>
                    </a:p>
                  </a:txBody>
                  <a:tcPr marT="34300" marB="34300" marR="91450" marL="91450" anchor="ctr">
                    <a:lnB cap="flat" cmpd="sng" w="12700">
                      <a:solidFill>
                        <a:srgbClr val="000000"/>
                      </a:solidFill>
                      <a:prstDash val="solid"/>
                      <a:round/>
                      <a:headEnd len="sm" w="sm" type="none"/>
                      <a:tailEnd len="sm" w="sm" type="none"/>
                    </a:lnB>
                  </a:tcPr>
                </a:tc>
              </a:tr>
              <a:tr h="240725">
                <a:tc row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rPr>
                        <a:t>Wave</a:t>
                      </a:r>
                      <a:endParaRPr b="1" sz="1200" u="none" cap="none" strike="noStrike">
                        <a:solidFill>
                          <a:srgbClr val="111111"/>
                        </a:solidFill>
                      </a:endParaRPr>
                    </a:p>
                  </a:txBody>
                  <a:tcPr marT="34300" marB="34300" marR="91450" marL="91450" anchor="ctr">
                    <a:lnB cap="flat" cmpd="sng" w="12700">
                      <a:solidFill>
                        <a:srgbClr val="FFFF00"/>
                      </a:solidFill>
                      <a:prstDash val="solid"/>
                      <a:round/>
                      <a:headEnd len="sm" w="sm" type="none"/>
                      <a:tailEnd len="sm" w="sm" type="none"/>
                    </a:lnB>
                  </a:tcPr>
                </a:tc>
                <a:tc rowSpan="2">
                  <a:txBody>
                    <a:bodyPr/>
                    <a:lstStyle/>
                    <a:p>
                      <a:pPr indent="0" lvl="0" marL="0" rtl="0" algn="ctr">
                        <a:spcBef>
                          <a:spcPts val="0"/>
                        </a:spcBef>
                        <a:spcAft>
                          <a:spcPts val="0"/>
                        </a:spcAft>
                        <a:buNone/>
                      </a:pPr>
                      <a:r>
                        <a:rPr lang="en" sz="1200">
                          <a:solidFill>
                            <a:schemeClr val="dk2"/>
                          </a:solidFill>
                          <a:latin typeface="Calibri"/>
                          <a:ea typeface="Calibri"/>
                          <a:cs typeface="Calibri"/>
                          <a:sym typeface="Calibri"/>
                        </a:rPr>
                        <a:t>Model</a:t>
                      </a:r>
                      <a:endParaRPr sz="1200">
                        <a:solidFill>
                          <a:schemeClr val="dk2"/>
                        </a:solidFill>
                        <a:latin typeface="Calibri"/>
                        <a:ea typeface="Calibri"/>
                        <a:cs typeface="Calibri"/>
                        <a:sym typeface="Calibri"/>
                      </a:endParaRPr>
                    </a:p>
                  </a:txBody>
                  <a:tcPr marT="34300" marB="34300" marR="91450" marL="91450" anchor="ctr">
                    <a:lnB cap="flat" cmpd="sng" w="12700">
                      <a:solidFill>
                        <a:srgbClr val="FFFF00"/>
                      </a:solidFill>
                      <a:prstDash val="solid"/>
                      <a:round/>
                      <a:headEnd len="sm" w="sm" type="none"/>
                      <a:tailEnd len="sm" w="sm" type="none"/>
                    </a:lnB>
                  </a:tcPr>
                </a:tc>
                <a:tc rowSpan="2">
                  <a:txBody>
                    <a:bodyPr/>
                    <a:lstStyle/>
                    <a:p>
                      <a:pPr indent="0" lvl="0" marL="0" rtl="0" algn="ctr">
                        <a:spcBef>
                          <a:spcPts val="0"/>
                        </a:spcBef>
                        <a:spcAft>
                          <a:spcPts val="0"/>
                        </a:spcAft>
                        <a:buNone/>
                      </a:pPr>
                      <a:r>
                        <a:rPr b="1" lang="en" sz="1200">
                          <a:solidFill>
                            <a:schemeClr val="dk2"/>
                          </a:solidFill>
                          <a:latin typeface="Calibri"/>
                          <a:ea typeface="Calibri"/>
                          <a:cs typeface="Calibri"/>
                          <a:sym typeface="Calibri"/>
                        </a:rPr>
                        <a:t>WW3 (</a:t>
                      </a:r>
                      <a:r>
                        <a:rPr b="1" lang="en" sz="1200">
                          <a:solidFill>
                            <a:schemeClr val="dk2"/>
                          </a:solidFill>
                        </a:rPr>
                        <a:t>1-</a:t>
                      </a:r>
                      <a:r>
                        <a:rPr b="1" lang="en" sz="1200">
                          <a:solidFill>
                            <a:schemeClr val="dk2"/>
                          </a:solidFill>
                          <a:latin typeface="Calibri"/>
                          <a:ea typeface="Calibri"/>
                          <a:cs typeface="Calibri"/>
                          <a:sym typeface="Calibri"/>
                        </a:rPr>
                        <a:t>way) (0.5</a:t>
                      </a:r>
                      <a:r>
                        <a:rPr b="1" baseline="30000" lang="en" sz="1200">
                          <a:solidFill>
                            <a:schemeClr val="dk2"/>
                          </a:solidFill>
                          <a:latin typeface="Calibri"/>
                          <a:ea typeface="Calibri"/>
                          <a:cs typeface="Calibri"/>
                          <a:sym typeface="Calibri"/>
                        </a:rPr>
                        <a:t>o</a:t>
                      </a:r>
                      <a:r>
                        <a:rPr b="1" lang="en" sz="1200">
                          <a:solidFill>
                            <a:schemeClr val="dk2"/>
                          </a:solidFill>
                        </a:rPr>
                        <a:t>)</a:t>
                      </a:r>
                      <a:endParaRPr b="1" sz="1200">
                        <a:solidFill>
                          <a:schemeClr val="dk2"/>
                        </a:solidFill>
                        <a:latin typeface="Calibri"/>
                        <a:ea typeface="Calibri"/>
                        <a:cs typeface="Calibri"/>
                        <a:sym typeface="Calibri"/>
                      </a:endParaRPr>
                    </a:p>
                  </a:txBody>
                  <a:tcPr marT="34300" marB="34300" marR="91450" marL="91450" anchor="ctr">
                    <a:lnR cap="flat" cmpd="sng" w="12700">
                      <a:solidFill>
                        <a:srgbClr val="000000"/>
                      </a:solidFill>
                      <a:prstDash val="solid"/>
                      <a:round/>
                      <a:headEnd len="sm" w="sm" type="none"/>
                      <a:tailEnd len="sm" w="sm" type="none"/>
                    </a:lnR>
                    <a:lnB cap="flat" cmpd="sng" w="12700">
                      <a:solidFill>
                        <a:srgbClr val="FFFF00"/>
                      </a:solidFill>
                      <a:prstDash val="solid"/>
                      <a:round/>
                      <a:headEnd len="sm" w="sm" type="none"/>
                      <a:tailEnd len="sm" w="sm" type="none"/>
                    </a:lnB>
                  </a:tcPr>
                </a:tc>
                <a:tc rowSpan="2">
                  <a:txBody>
                    <a:bodyPr/>
                    <a:lstStyle/>
                    <a:p>
                      <a:pPr indent="0" lvl="0" marL="0" rtl="0" algn="ctr">
                        <a:spcBef>
                          <a:spcPts val="0"/>
                        </a:spcBef>
                        <a:spcAft>
                          <a:spcPts val="0"/>
                        </a:spcAft>
                        <a:buNone/>
                      </a:pPr>
                      <a:r>
                        <a:rPr b="1" lang="en" sz="1200">
                          <a:solidFill>
                            <a:srgbClr val="0000FF"/>
                          </a:solidFill>
                          <a:latin typeface="Calibri"/>
                          <a:ea typeface="Calibri"/>
                          <a:cs typeface="Calibri"/>
                          <a:sym typeface="Calibri"/>
                        </a:rPr>
                        <a:t>WW3 (</a:t>
                      </a:r>
                      <a:r>
                        <a:rPr b="1" lang="en" sz="1200">
                          <a:solidFill>
                            <a:srgbClr val="FF0000"/>
                          </a:solidFill>
                          <a:latin typeface="Calibri"/>
                          <a:ea typeface="Calibri"/>
                          <a:cs typeface="Calibri"/>
                          <a:sym typeface="Calibri"/>
                        </a:rPr>
                        <a:t>2-way</a:t>
                      </a:r>
                      <a:r>
                        <a:rPr b="1" lang="en" sz="1200">
                          <a:solidFill>
                            <a:srgbClr val="0000FF"/>
                          </a:solidFill>
                          <a:latin typeface="Calibri"/>
                          <a:ea typeface="Calibri"/>
                          <a:cs typeface="Calibri"/>
                          <a:sym typeface="Calibri"/>
                        </a:rPr>
                        <a:t>) (0.25</a:t>
                      </a:r>
                      <a:r>
                        <a:rPr b="1" baseline="30000" lang="en" sz="1200">
                          <a:solidFill>
                            <a:srgbClr val="0000FF"/>
                          </a:solidFill>
                          <a:latin typeface="Calibri"/>
                          <a:ea typeface="Calibri"/>
                          <a:cs typeface="Calibri"/>
                          <a:sym typeface="Calibri"/>
                        </a:rPr>
                        <a:t>o</a:t>
                      </a:r>
                      <a:r>
                        <a:rPr b="1" lang="en" sz="1200">
                          <a:solidFill>
                            <a:srgbClr val="0000FF"/>
                          </a:solidFill>
                          <a:latin typeface="Calibri"/>
                          <a:ea typeface="Calibri"/>
                          <a:cs typeface="Calibri"/>
                          <a:sym typeface="Calibri"/>
                        </a:rPr>
                        <a:t> lat/lon grid)</a:t>
                      </a:r>
                      <a:endParaRPr b="1" sz="1200">
                        <a:solidFill>
                          <a:srgbClr val="0000FF"/>
                        </a:solidFill>
                        <a:latin typeface="Calibri"/>
                        <a:ea typeface="Calibri"/>
                        <a:cs typeface="Calibri"/>
                        <a:sym typeface="Calibri"/>
                      </a:endParaRPr>
                    </a:p>
                  </a:txBody>
                  <a:tcPr marT="34300" marB="343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FFFF00"/>
                      </a:solidFill>
                      <a:prstDash val="solid"/>
                      <a:round/>
                      <a:headEnd len="sm" w="sm" type="none"/>
                      <a:tailEnd len="sm" w="sm" type="none"/>
                    </a:lnB>
                  </a:tcPr>
                </a:tc>
              </a:tr>
              <a:tr h="95725">
                <a:tc vMerge="1"/>
                <a:tc vMerge="1"/>
                <a:tc vMerge="1"/>
                <a:tc vMerge="1"/>
              </a:tr>
              <a:tr h="2420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111111"/>
                          </a:solidFill>
                        </a:rPr>
                        <a:t>Aerosol</a:t>
                      </a:r>
                      <a:endParaRPr b="1" sz="1200" u="none" cap="none" strike="noStrike">
                        <a:solidFill>
                          <a:srgbClr val="111111"/>
                        </a:solidFill>
                      </a:endParaRPr>
                    </a:p>
                  </a:txBody>
                  <a:tcPr marT="34300" marB="34300" marR="91450" marL="91450" anchor="ctr">
                    <a:lnL cap="flat" cmpd="sng" w="12700">
                      <a:solidFill>
                        <a:srgbClr val="FFFF00"/>
                      </a:solidFill>
                      <a:prstDash val="solid"/>
                      <a:round/>
                      <a:headEnd len="sm" w="sm" type="none"/>
                      <a:tailEnd len="sm" w="sm" type="none"/>
                    </a:lnL>
                    <a:lnR cap="flat" cmpd="sng" w="12700">
                      <a:solidFill>
                        <a:srgbClr val="FFFF00"/>
                      </a:solidFill>
                      <a:prstDash val="solid"/>
                      <a:round/>
                      <a:headEnd len="sm" w="sm" type="none"/>
                      <a:tailEnd len="sm" w="sm" type="none"/>
                    </a:lnR>
                    <a:lnT cap="flat" cmpd="sng" w="12700">
                      <a:solidFill>
                        <a:srgbClr val="FFFF00"/>
                      </a:solidFill>
                      <a:prstDash val="solid"/>
                      <a:round/>
                      <a:headEnd len="sm" w="sm" type="none"/>
                      <a:tailEnd len="sm" w="sm" type="none"/>
                    </a:lnT>
                    <a:lnB cap="flat" cmpd="sng" w="12700">
                      <a:solidFill>
                        <a:srgbClr val="FFFF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2"/>
                          </a:solidFill>
                        </a:rPr>
                        <a:t>Model</a:t>
                      </a:r>
                      <a:endParaRPr sz="1200" u="none" cap="none" strike="noStrike">
                        <a:solidFill>
                          <a:schemeClr val="dk2"/>
                        </a:solidFill>
                      </a:endParaRPr>
                    </a:p>
                  </a:txBody>
                  <a:tcPr marT="34300" marB="34300" marR="91450" marL="91450" anchor="ctr">
                    <a:lnL cap="flat" cmpd="sng" w="12700">
                      <a:solidFill>
                        <a:srgbClr val="FFFF00"/>
                      </a:solidFill>
                      <a:prstDash val="solid"/>
                      <a:round/>
                      <a:headEnd len="sm" w="sm" type="none"/>
                      <a:tailEnd len="sm" w="sm" type="none"/>
                    </a:lnL>
                    <a:lnR cap="flat" cmpd="sng" w="12700">
                      <a:solidFill>
                        <a:srgbClr val="FFFF00"/>
                      </a:solidFill>
                      <a:prstDash val="solid"/>
                      <a:round/>
                      <a:headEnd len="sm" w="sm" type="none"/>
                      <a:tailEnd len="sm" w="sm" type="none"/>
                    </a:lnR>
                    <a:lnT cap="flat" cmpd="sng" w="12700">
                      <a:solidFill>
                        <a:srgbClr val="FFFF00"/>
                      </a:solidFill>
                      <a:prstDash val="solid"/>
                      <a:round/>
                      <a:headEnd len="sm" w="sm" type="none"/>
                      <a:tailEnd len="sm" w="sm" type="none"/>
                    </a:lnT>
                    <a:lnB cap="flat" cmpd="sng" w="12700">
                      <a:solidFill>
                        <a:srgbClr val="FFFF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dk2"/>
                          </a:solidFill>
                        </a:rPr>
                        <a:t>WRF-Chem </a:t>
                      </a:r>
                      <a:r>
                        <a:rPr b="1" lang="en" sz="1200" u="none" cap="none" strike="noStrike">
                          <a:solidFill>
                            <a:schemeClr val="dk2"/>
                          </a:solidFill>
                        </a:rPr>
                        <a:t> (1 member)</a:t>
                      </a:r>
                      <a:endParaRPr b="1" sz="1200" u="none" cap="none" strike="noStrike">
                        <a:solidFill>
                          <a:schemeClr val="dk2"/>
                        </a:solidFill>
                      </a:endParaRPr>
                    </a:p>
                  </a:txBody>
                  <a:tcPr marT="34300" marB="34300" marR="91450" marL="91450" anchor="ctr">
                    <a:lnL cap="flat" cmpd="sng" w="12700">
                      <a:solidFill>
                        <a:srgbClr val="FFFF00"/>
                      </a:solidFill>
                      <a:prstDash val="solid"/>
                      <a:round/>
                      <a:headEnd len="sm" w="sm" type="none"/>
                      <a:tailEnd len="sm" w="sm" type="none"/>
                    </a:lnL>
                    <a:lnR cap="flat" cmpd="sng" w="12700">
                      <a:solidFill>
                        <a:srgbClr val="FFFF00"/>
                      </a:solidFill>
                      <a:prstDash val="solid"/>
                      <a:round/>
                      <a:headEnd len="sm" w="sm" type="none"/>
                      <a:tailEnd len="sm" w="sm" type="none"/>
                    </a:lnR>
                    <a:lnT cap="flat" cmpd="sng" w="12700">
                      <a:solidFill>
                        <a:srgbClr val="FFFF00"/>
                      </a:solidFill>
                      <a:prstDash val="solid"/>
                      <a:round/>
                      <a:headEnd len="sm" w="sm" type="none"/>
                      <a:tailEnd len="sm" w="sm" type="none"/>
                    </a:lnT>
                    <a:lnB cap="flat" cmpd="sng" w="12700">
                      <a:solidFill>
                        <a:srgbClr val="FFFF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FF"/>
                          </a:solidFill>
                        </a:rPr>
                        <a:t>GOCART </a:t>
                      </a:r>
                      <a:endParaRPr b="1" sz="1200" u="none" cap="none" strike="noStrike">
                        <a:solidFill>
                          <a:srgbClr val="0000FF"/>
                        </a:solidFill>
                      </a:endParaRPr>
                    </a:p>
                  </a:txBody>
                  <a:tcPr marT="34300" marB="34300" marR="91450" marL="91450" anchor="ctr">
                    <a:lnL cap="flat" cmpd="sng" w="12700">
                      <a:solidFill>
                        <a:srgbClr val="FFFF00"/>
                      </a:solidFill>
                      <a:prstDash val="solid"/>
                      <a:round/>
                      <a:headEnd len="sm" w="sm" type="none"/>
                      <a:tailEnd len="sm" w="sm" type="none"/>
                    </a:lnL>
                    <a:lnR cap="flat" cmpd="sng" w="12700">
                      <a:solidFill>
                        <a:srgbClr val="FFFF00"/>
                      </a:solidFill>
                      <a:prstDash val="solid"/>
                      <a:round/>
                      <a:headEnd len="sm" w="sm" type="none"/>
                      <a:tailEnd len="sm" w="sm" type="none"/>
                    </a:lnR>
                    <a:lnT cap="flat" cmpd="sng" w="12700">
                      <a:solidFill>
                        <a:srgbClr val="FFFF00"/>
                      </a:solidFill>
                      <a:prstDash val="solid"/>
                      <a:round/>
                      <a:headEnd len="sm" w="sm" type="none"/>
                      <a:tailEnd len="sm" w="sm" type="none"/>
                    </a:lnT>
                    <a:lnB cap="flat" cmpd="sng" w="12700">
                      <a:solidFill>
                        <a:srgbClr val="FFFF00"/>
                      </a:solidFill>
                      <a:prstDash val="solid"/>
                      <a:round/>
                      <a:headEnd len="sm" w="sm" type="none"/>
                      <a:tailEnd len="sm" w="sm" type="none"/>
                    </a:lnB>
                    <a:solidFill>
                      <a:srgbClr val="FFFF00"/>
                    </a:solidFill>
                  </a:tcPr>
                </a:tc>
              </a:tr>
            </a:tbl>
          </a:graphicData>
        </a:graphic>
      </p:graphicFrame>
      <p:sp>
        <p:nvSpPr>
          <p:cNvPr id="558" name="Google Shape;558;p93"/>
          <p:cNvSpPr txBox="1"/>
          <p:nvPr>
            <p:ph type="title"/>
          </p:nvPr>
        </p:nvSpPr>
        <p:spPr>
          <a:xfrm>
            <a:off x="381000" y="43050"/>
            <a:ext cx="5268900" cy="436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FF"/>
              </a:buClr>
              <a:buSzPts val="3958"/>
              <a:buFont typeface="Calibri"/>
              <a:buNone/>
            </a:pPr>
            <a:r>
              <a:rPr b="1" lang="en" sz="2000">
                <a:solidFill>
                  <a:srgbClr val="0000FF"/>
                </a:solidFill>
                <a:latin typeface="Calibri"/>
                <a:ea typeface="Calibri"/>
                <a:cs typeface="Calibri"/>
                <a:sym typeface="Calibri"/>
              </a:rPr>
              <a:t>GEFSv12  vs  GEFSv13</a:t>
            </a:r>
            <a:endParaRPr b="1" sz="2000">
              <a:solidFill>
                <a:srgbClr val="0000FF"/>
              </a:solidFill>
              <a:latin typeface="Calibri"/>
              <a:ea typeface="Calibri"/>
              <a:cs typeface="Calibri"/>
              <a:sym typeface="Calibri"/>
            </a:endParaRPr>
          </a:p>
        </p:txBody>
      </p:sp>
      <p:sp>
        <p:nvSpPr>
          <p:cNvPr id="559" name="Google Shape;559;p93"/>
          <p:cNvSpPr/>
          <p:nvPr/>
        </p:nvSpPr>
        <p:spPr>
          <a:xfrm>
            <a:off x="5800600" y="2756800"/>
            <a:ext cx="2923200" cy="1343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0" name="Google Shape;560;p93"/>
          <p:cNvSpPr txBox="1"/>
          <p:nvPr/>
        </p:nvSpPr>
        <p:spPr>
          <a:xfrm>
            <a:off x="5446750" y="-6400"/>
            <a:ext cx="3725400" cy="369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0000"/>
                </a:solidFill>
              </a:rPr>
              <a:t> (See </a:t>
            </a:r>
            <a:r>
              <a:rPr b="1" lang="en" sz="1200">
                <a:solidFill>
                  <a:srgbClr val="FF0000"/>
                </a:solidFill>
              </a:rPr>
              <a:t>Partha Bhattacharjee’s </a:t>
            </a:r>
            <a:r>
              <a:rPr b="1" lang="en" sz="1200">
                <a:solidFill>
                  <a:srgbClr val="FF0000"/>
                </a:solidFill>
              </a:rPr>
              <a:t>presentation )</a:t>
            </a:r>
            <a:endParaRPr sz="12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94"/>
          <p:cNvSpPr txBox="1"/>
          <p:nvPr>
            <p:ph type="title"/>
          </p:nvPr>
        </p:nvSpPr>
        <p:spPr>
          <a:xfrm>
            <a:off x="307800" y="76200"/>
            <a:ext cx="8528400" cy="505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000"/>
              </a:spcAft>
              <a:buSzPts val="1800"/>
              <a:buNone/>
            </a:pPr>
            <a:r>
              <a:rPr lang="en" sz="2500">
                <a:solidFill>
                  <a:srgbClr val="0000CC"/>
                </a:solidFill>
              </a:rPr>
              <a:t>GFS -- Stratospheric Ozone Prediction</a:t>
            </a:r>
            <a:endParaRPr sz="2400">
              <a:solidFill>
                <a:srgbClr val="0000CC"/>
              </a:solidFill>
            </a:endParaRPr>
          </a:p>
        </p:txBody>
      </p:sp>
      <p:sp>
        <p:nvSpPr>
          <p:cNvPr id="566" name="Google Shape;566;p94"/>
          <p:cNvSpPr txBox="1"/>
          <p:nvPr/>
        </p:nvSpPr>
        <p:spPr>
          <a:xfrm>
            <a:off x="431725" y="634313"/>
            <a:ext cx="2938800" cy="572700"/>
          </a:xfrm>
          <a:prstGeom prst="rect">
            <a:avLst/>
          </a:prstGeom>
          <a:noFill/>
          <a:ln>
            <a:noFill/>
          </a:ln>
        </p:spPr>
        <p:txBody>
          <a:bodyPr anchorCtr="0" anchor="t" bIns="91425" lIns="91425" spcFirstLastPara="1" rIns="91425" wrap="square" tIns="91425">
            <a:normAutofit fontScale="47500" lnSpcReduction="10000"/>
          </a:bodyPr>
          <a:lstStyle/>
          <a:p>
            <a:pPr indent="0" lvl="0" marL="0" rtl="0" algn="l">
              <a:spcBef>
                <a:spcPts val="0"/>
              </a:spcBef>
              <a:spcAft>
                <a:spcPts val="0"/>
              </a:spcAft>
              <a:buNone/>
            </a:pPr>
            <a:r>
              <a:rPr b="1" lang="en" sz="2800">
                <a:solidFill>
                  <a:srgbClr val="000000"/>
                </a:solidFill>
              </a:rPr>
              <a:t>McCormack</a:t>
            </a:r>
            <a:r>
              <a:rPr lang="en" sz="2800">
                <a:solidFill>
                  <a:srgbClr val="000000"/>
                </a:solidFill>
              </a:rPr>
              <a:t> et al. (2006) Parametrization for </a:t>
            </a:r>
            <a:r>
              <a:rPr lang="en" sz="2800"/>
              <a:t>Ozone Forecast</a:t>
            </a:r>
            <a:endParaRPr sz="2800">
              <a:solidFill>
                <a:srgbClr val="000000"/>
              </a:solidFill>
            </a:endParaRPr>
          </a:p>
        </p:txBody>
      </p:sp>
      <p:sp>
        <p:nvSpPr>
          <p:cNvPr id="567" name="Google Shape;567;p94"/>
          <p:cNvSpPr txBox="1"/>
          <p:nvPr/>
        </p:nvSpPr>
        <p:spPr>
          <a:xfrm>
            <a:off x="431725" y="1259650"/>
            <a:ext cx="3303900" cy="19170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lnSpc>
                <a:spcPct val="95000"/>
              </a:lnSpc>
              <a:spcBef>
                <a:spcPts val="0"/>
              </a:spcBef>
              <a:spcAft>
                <a:spcPts val="0"/>
              </a:spcAft>
              <a:buNone/>
            </a:pPr>
            <a:r>
              <a:rPr lang="en" sz="1300"/>
              <a:t>First-order Taylor series in three variables for the ozone rate of change</a:t>
            </a:r>
            <a:endParaRPr sz="1300"/>
          </a:p>
          <a:p>
            <a:pPr indent="0" lvl="0" marL="0" rtl="0" algn="l">
              <a:lnSpc>
                <a:spcPct val="115000"/>
              </a:lnSpc>
              <a:spcBef>
                <a:spcPts val="1200"/>
              </a:spcBef>
              <a:spcAft>
                <a:spcPts val="0"/>
              </a:spcAft>
              <a:buNone/>
            </a:pPr>
            <a:r>
              <a:rPr lang="en" sz="1100"/>
              <a:t>dr</a:t>
            </a:r>
            <a:r>
              <a:rPr baseline="-25000" lang="en" sz="1100"/>
              <a:t>O3</a:t>
            </a:r>
            <a:r>
              <a:rPr lang="en" sz="1100"/>
              <a:t>/dt = P-L = (P-L)</a:t>
            </a:r>
            <a:r>
              <a:rPr baseline="-25000" lang="en" sz="1100"/>
              <a:t>0</a:t>
            </a:r>
            <a:r>
              <a:rPr lang="en" sz="1100"/>
              <a:t> + d(P-L)/dr</a:t>
            </a:r>
            <a:r>
              <a:rPr baseline="-25000" lang="en" sz="1100"/>
              <a:t>O3</a:t>
            </a:r>
            <a:r>
              <a:rPr lang="en" sz="1100"/>
              <a:t>|</a:t>
            </a:r>
            <a:r>
              <a:rPr baseline="-25000" lang="en" sz="1100"/>
              <a:t>0</a:t>
            </a:r>
            <a:r>
              <a:rPr lang="en" sz="1100"/>
              <a:t> (r</a:t>
            </a:r>
            <a:r>
              <a:rPr baseline="-25000" lang="en" sz="1100"/>
              <a:t>O3</a:t>
            </a:r>
            <a:r>
              <a:rPr lang="en" sz="1100"/>
              <a:t> - r</a:t>
            </a:r>
            <a:r>
              <a:rPr baseline="-25000" lang="en" sz="1100"/>
              <a:t>O3,0</a:t>
            </a:r>
            <a:r>
              <a:rPr lang="en" sz="1100"/>
              <a:t>)  +        d(P-L)/dT|</a:t>
            </a:r>
            <a:r>
              <a:rPr baseline="-25000" lang="en" sz="1100"/>
              <a:t>0</a:t>
            </a:r>
            <a:r>
              <a:rPr lang="en" sz="1100"/>
              <a:t> (T - T</a:t>
            </a:r>
            <a:r>
              <a:rPr baseline="-25000" lang="en" sz="1100"/>
              <a:t>0</a:t>
            </a:r>
            <a:r>
              <a:rPr lang="en" sz="1100"/>
              <a:t>) + d(P-L)/dS</a:t>
            </a:r>
            <a:r>
              <a:rPr baseline="-25000" lang="en" sz="1100"/>
              <a:t>O3</a:t>
            </a:r>
            <a:r>
              <a:rPr lang="en" sz="1100"/>
              <a:t>|</a:t>
            </a:r>
            <a:r>
              <a:rPr baseline="-25000" lang="en" sz="1100"/>
              <a:t>0</a:t>
            </a:r>
            <a:r>
              <a:rPr lang="en" sz="1100"/>
              <a:t> (S</a:t>
            </a:r>
            <a:r>
              <a:rPr baseline="-25000" lang="en" sz="1100"/>
              <a:t>O3</a:t>
            </a:r>
            <a:r>
              <a:rPr lang="en" sz="1100"/>
              <a:t> - S</a:t>
            </a:r>
            <a:r>
              <a:rPr baseline="-25000" lang="en" sz="1100"/>
              <a:t>O3,0</a:t>
            </a:r>
            <a:r>
              <a:rPr lang="en" sz="1100"/>
              <a:t>)</a:t>
            </a:r>
            <a:endParaRPr sz="1100"/>
          </a:p>
          <a:p>
            <a:pPr indent="0" lvl="0" marL="0" rtl="0" algn="l">
              <a:lnSpc>
                <a:spcPct val="95000"/>
              </a:lnSpc>
              <a:spcBef>
                <a:spcPts val="1200"/>
              </a:spcBef>
              <a:spcAft>
                <a:spcPts val="0"/>
              </a:spcAft>
              <a:buNone/>
            </a:pPr>
            <a:r>
              <a:rPr lang="en" sz="1300"/>
              <a:t>S is partial column ozone above that point</a:t>
            </a:r>
            <a:endParaRPr sz="900"/>
          </a:p>
          <a:p>
            <a:pPr indent="0" lvl="0" marL="0" rtl="0" algn="l">
              <a:lnSpc>
                <a:spcPct val="95000"/>
              </a:lnSpc>
              <a:spcBef>
                <a:spcPts val="1200"/>
              </a:spcBef>
              <a:spcAft>
                <a:spcPts val="1200"/>
              </a:spcAft>
              <a:buNone/>
            </a:pPr>
            <a:r>
              <a:rPr lang="en" sz="1300"/>
              <a:t>All terms calculated using 2-D chemistry model CHEM2D</a:t>
            </a:r>
            <a:endParaRPr b="1" sz="900"/>
          </a:p>
        </p:txBody>
      </p:sp>
      <p:sp>
        <p:nvSpPr>
          <p:cNvPr id="568" name="Google Shape;568;p94"/>
          <p:cNvSpPr txBox="1"/>
          <p:nvPr/>
        </p:nvSpPr>
        <p:spPr>
          <a:xfrm>
            <a:off x="477900" y="3379725"/>
            <a:ext cx="3303900" cy="11853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For </a:t>
            </a:r>
            <a:r>
              <a:rPr b="1" lang="en" sz="1300"/>
              <a:t>O3 initialization</a:t>
            </a:r>
            <a:r>
              <a:rPr lang="en" sz="1300"/>
              <a:t>, GFS/GDAS assimilates r</a:t>
            </a:r>
            <a:r>
              <a:rPr lang="en" sz="1300">
                <a:highlight>
                  <a:srgbClr val="FFFFFF"/>
                </a:highlight>
              </a:rPr>
              <a:t>etrievals from OMI on Aura and OMPS on NPP and NOAA-21 satellite observations.  The OMPS products are both a profile and a total column.  </a:t>
            </a:r>
            <a:endParaRPr sz="1300"/>
          </a:p>
        </p:txBody>
      </p:sp>
      <p:sp>
        <p:nvSpPr>
          <p:cNvPr id="569" name="Google Shape;569;p94"/>
          <p:cNvSpPr txBox="1"/>
          <p:nvPr/>
        </p:nvSpPr>
        <p:spPr>
          <a:xfrm>
            <a:off x="7127400" y="914225"/>
            <a:ext cx="1856700" cy="11436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rPr>
              <a:t>Stratospheric Ozone contributes significantly to model radiation balance</a:t>
            </a:r>
            <a:endParaRPr>
              <a:solidFill>
                <a:schemeClr val="dk1"/>
              </a:solidFill>
            </a:endParaRPr>
          </a:p>
        </p:txBody>
      </p:sp>
      <p:pic>
        <p:nvPicPr>
          <p:cNvPr id="570" name="Google Shape;570;p94"/>
          <p:cNvPicPr preferRelativeResize="0"/>
          <p:nvPr/>
        </p:nvPicPr>
        <p:blipFill>
          <a:blip r:embed="rId3">
            <a:alphaModFix/>
          </a:blip>
          <a:stretch>
            <a:fillRect/>
          </a:stretch>
        </p:blipFill>
        <p:spPr>
          <a:xfrm>
            <a:off x="4650500" y="2734226"/>
            <a:ext cx="2310525" cy="1642950"/>
          </a:xfrm>
          <a:prstGeom prst="rect">
            <a:avLst/>
          </a:prstGeom>
          <a:noFill/>
          <a:ln>
            <a:noFill/>
          </a:ln>
        </p:spPr>
      </p:pic>
      <p:sp>
        <p:nvSpPr>
          <p:cNvPr id="571" name="Google Shape;571;p94"/>
          <p:cNvSpPr txBox="1"/>
          <p:nvPr/>
        </p:nvSpPr>
        <p:spPr>
          <a:xfrm>
            <a:off x="4572000" y="44321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https://www.cpc.ncep.noaa.gov/</a:t>
            </a:r>
            <a:endParaRPr/>
          </a:p>
        </p:txBody>
      </p:sp>
      <p:pic>
        <p:nvPicPr>
          <p:cNvPr id="572" name="Google Shape;572;p94"/>
          <p:cNvPicPr preferRelativeResize="0"/>
          <p:nvPr/>
        </p:nvPicPr>
        <p:blipFill>
          <a:blip r:embed="rId4">
            <a:alphaModFix/>
          </a:blip>
          <a:stretch>
            <a:fillRect/>
          </a:stretch>
        </p:blipFill>
        <p:spPr>
          <a:xfrm>
            <a:off x="4461625" y="706088"/>
            <a:ext cx="2447875" cy="1808650"/>
          </a:xfrm>
          <a:prstGeom prst="rect">
            <a:avLst/>
          </a:prstGeom>
          <a:noFill/>
          <a:ln>
            <a:noFill/>
          </a:ln>
        </p:spPr>
      </p:pic>
      <p:sp>
        <p:nvSpPr>
          <p:cNvPr id="573" name="Google Shape;573;p94"/>
          <p:cNvSpPr txBox="1"/>
          <p:nvPr/>
        </p:nvSpPr>
        <p:spPr>
          <a:xfrm>
            <a:off x="7248000" y="2822425"/>
            <a:ext cx="1736100" cy="13914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rPr>
              <a:t>NCEP/CPC uses GFS ozone forecast as input  for predicting UV index</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95"/>
          <p:cNvPicPr preferRelativeResize="0"/>
          <p:nvPr/>
        </p:nvPicPr>
        <p:blipFill>
          <a:blip r:embed="rId3">
            <a:alphaModFix/>
          </a:blip>
          <a:stretch>
            <a:fillRect/>
          </a:stretch>
        </p:blipFill>
        <p:spPr>
          <a:xfrm>
            <a:off x="3070700" y="1623050"/>
            <a:ext cx="3017500" cy="2825550"/>
          </a:xfrm>
          <a:prstGeom prst="rect">
            <a:avLst/>
          </a:prstGeom>
          <a:noFill/>
          <a:ln>
            <a:noFill/>
          </a:ln>
        </p:spPr>
      </p:pic>
      <p:pic>
        <p:nvPicPr>
          <p:cNvPr id="579" name="Google Shape;579;p95"/>
          <p:cNvPicPr preferRelativeResize="0"/>
          <p:nvPr/>
        </p:nvPicPr>
        <p:blipFill>
          <a:blip r:embed="rId4">
            <a:alphaModFix/>
          </a:blip>
          <a:stretch>
            <a:fillRect/>
          </a:stretch>
        </p:blipFill>
        <p:spPr>
          <a:xfrm>
            <a:off x="480625" y="1572075"/>
            <a:ext cx="2590075" cy="2825550"/>
          </a:xfrm>
          <a:prstGeom prst="rect">
            <a:avLst/>
          </a:prstGeom>
          <a:noFill/>
          <a:ln>
            <a:noFill/>
          </a:ln>
        </p:spPr>
      </p:pic>
      <p:sp>
        <p:nvSpPr>
          <p:cNvPr id="580" name="Google Shape;580;p95"/>
          <p:cNvSpPr txBox="1"/>
          <p:nvPr>
            <p:ph type="title"/>
          </p:nvPr>
        </p:nvSpPr>
        <p:spPr>
          <a:xfrm>
            <a:off x="888425" y="464550"/>
            <a:ext cx="73647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900">
                <a:solidFill>
                  <a:srgbClr val="1A1A1A"/>
                </a:solidFill>
              </a:rPr>
              <a:t>The McCormack parameterization employed by current GFS </a:t>
            </a:r>
            <a:r>
              <a:rPr lang="en" sz="1900">
                <a:solidFill>
                  <a:srgbClr val="FF0000"/>
                </a:solidFill>
              </a:rPr>
              <a:t>is not </a:t>
            </a:r>
            <a:r>
              <a:rPr b="0" lang="en" sz="1900">
                <a:solidFill>
                  <a:srgbClr val="1A1A1A"/>
                </a:solidFill>
              </a:rPr>
              <a:t>able to capture the Ozone Hole in the Southern Polar Stratosphere</a:t>
            </a:r>
            <a:endParaRPr b="0" sz="1900">
              <a:solidFill>
                <a:srgbClr val="1A1A1A"/>
              </a:solidFill>
            </a:endParaRPr>
          </a:p>
        </p:txBody>
      </p:sp>
      <p:sp>
        <p:nvSpPr>
          <p:cNvPr id="581" name="Google Shape;581;p95"/>
          <p:cNvSpPr txBox="1"/>
          <p:nvPr>
            <p:ph type="title"/>
          </p:nvPr>
        </p:nvSpPr>
        <p:spPr>
          <a:xfrm>
            <a:off x="3607598" y="1075575"/>
            <a:ext cx="2147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GFS Free Forecast (50-km resolution)</a:t>
            </a:r>
            <a:endParaRPr sz="1600"/>
          </a:p>
        </p:txBody>
      </p:sp>
      <p:sp>
        <p:nvSpPr>
          <p:cNvPr id="582" name="Google Shape;582;p95"/>
          <p:cNvSpPr txBox="1"/>
          <p:nvPr>
            <p:ph type="title"/>
          </p:nvPr>
        </p:nvSpPr>
        <p:spPr>
          <a:xfrm>
            <a:off x="923598" y="1075575"/>
            <a:ext cx="21471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GDAS Analysis</a:t>
            </a:r>
            <a:endParaRPr sz="1600"/>
          </a:p>
        </p:txBody>
      </p:sp>
      <p:sp>
        <p:nvSpPr>
          <p:cNvPr id="583" name="Google Shape;583;p95"/>
          <p:cNvSpPr txBox="1"/>
          <p:nvPr/>
        </p:nvSpPr>
        <p:spPr>
          <a:xfrm>
            <a:off x="1425700" y="4296200"/>
            <a:ext cx="3017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Credit: Wesloh, Zhou and Yang (EMC)</a:t>
            </a:r>
            <a:endParaRPr sz="1200">
              <a:solidFill>
                <a:schemeClr val="dk1"/>
              </a:solidFill>
            </a:endParaRPr>
          </a:p>
        </p:txBody>
      </p:sp>
      <p:sp>
        <p:nvSpPr>
          <p:cNvPr id="584" name="Google Shape;584;p95"/>
          <p:cNvSpPr txBox="1"/>
          <p:nvPr/>
        </p:nvSpPr>
        <p:spPr>
          <a:xfrm>
            <a:off x="610250" y="4411200"/>
            <a:ext cx="5021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solidFill>
                <a:schemeClr val="dk1"/>
              </a:solidFill>
            </a:endParaRPr>
          </a:p>
        </p:txBody>
      </p:sp>
      <p:sp>
        <p:nvSpPr>
          <p:cNvPr id="585" name="Google Shape;585;p95"/>
          <p:cNvSpPr txBox="1"/>
          <p:nvPr/>
        </p:nvSpPr>
        <p:spPr>
          <a:xfrm>
            <a:off x="6241950" y="1883375"/>
            <a:ext cx="2536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Need to develop gas-phase chemistry to better simulate trace gases for NOAA global modeling at the S2S time scale</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9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91" name="Google Shape;591;p96"/>
          <p:cNvPicPr preferRelativeResize="0"/>
          <p:nvPr/>
        </p:nvPicPr>
        <p:blipFill rotWithShape="1">
          <a:blip r:embed="rId3">
            <a:alphaModFix/>
          </a:blip>
          <a:srcRect b="0" l="0" r="0" t="0"/>
          <a:stretch/>
        </p:blipFill>
        <p:spPr>
          <a:xfrm>
            <a:off x="4218600" y="773125"/>
            <a:ext cx="4811449" cy="3332500"/>
          </a:xfrm>
          <a:prstGeom prst="rect">
            <a:avLst/>
          </a:prstGeom>
          <a:noFill/>
          <a:ln>
            <a:noFill/>
          </a:ln>
        </p:spPr>
      </p:pic>
      <p:sp>
        <p:nvSpPr>
          <p:cNvPr id="592" name="Google Shape;592;p96"/>
          <p:cNvSpPr txBox="1"/>
          <p:nvPr>
            <p:ph type="title"/>
          </p:nvPr>
        </p:nvSpPr>
        <p:spPr>
          <a:xfrm>
            <a:off x="114025" y="53575"/>
            <a:ext cx="6182100" cy="594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200"/>
              <a:buNone/>
            </a:pPr>
            <a:r>
              <a:rPr lang="en" sz="2000">
                <a:solidFill>
                  <a:srgbClr val="0000FF"/>
                </a:solidFill>
              </a:rPr>
              <a:t>AQM -- Regional Air Quality Forecast Model</a:t>
            </a:r>
            <a:endParaRPr sz="2000">
              <a:solidFill>
                <a:srgbClr val="0000FF"/>
              </a:solidFill>
            </a:endParaRPr>
          </a:p>
        </p:txBody>
      </p:sp>
      <p:sp>
        <p:nvSpPr>
          <p:cNvPr id="593" name="Google Shape;593;p96"/>
          <p:cNvSpPr txBox="1"/>
          <p:nvPr>
            <p:ph idx="1" type="body"/>
          </p:nvPr>
        </p:nvSpPr>
        <p:spPr>
          <a:xfrm>
            <a:off x="219150" y="745200"/>
            <a:ext cx="3846600" cy="4275900"/>
          </a:xfrm>
          <a:prstGeom prst="rect">
            <a:avLst/>
          </a:prstGeom>
          <a:solidFill>
            <a:srgbClr val="F3F3F3"/>
          </a:solidFill>
          <a:ln cap="flat" cmpd="sng" w="28575">
            <a:solidFill>
              <a:srgbClr val="3D85C6"/>
            </a:solidFill>
            <a:prstDash val="solid"/>
            <a:round/>
            <a:headEnd len="sm" w="sm" type="none"/>
            <a:tailEnd len="sm" w="sm" type="none"/>
          </a:ln>
        </p:spPr>
        <p:txBody>
          <a:bodyPr anchorCtr="0" anchor="t" bIns="91425" lIns="91425" spcFirstLastPara="1" rIns="91425" wrap="square" tIns="91425">
            <a:noAutofit/>
          </a:bodyPr>
          <a:lstStyle/>
          <a:p>
            <a:pPr indent="-323850" lvl="0" marL="457200" rtl="0" algn="l">
              <a:lnSpc>
                <a:spcPct val="115000"/>
              </a:lnSpc>
              <a:spcBef>
                <a:spcPts val="560"/>
              </a:spcBef>
              <a:spcAft>
                <a:spcPts val="0"/>
              </a:spcAft>
              <a:buSzPts val="1500"/>
              <a:buChar char="●"/>
            </a:pPr>
            <a:r>
              <a:rPr b="1" lang="en" sz="1500">
                <a:solidFill>
                  <a:srgbClr val="1155CC"/>
                </a:solidFill>
              </a:rPr>
              <a:t>Chemistry model</a:t>
            </a:r>
            <a:r>
              <a:rPr lang="en" sz="1500">
                <a:solidFill>
                  <a:srgbClr val="1155CC"/>
                </a:solidFill>
              </a:rPr>
              <a:t>:</a:t>
            </a:r>
            <a:r>
              <a:rPr lang="en" sz="1500"/>
              <a:t> EPA </a:t>
            </a:r>
            <a:r>
              <a:rPr lang="en" sz="1500">
                <a:solidFill>
                  <a:schemeClr val="dk1"/>
                </a:solidFill>
              </a:rPr>
              <a:t>Community Multiscale Air Quality (</a:t>
            </a:r>
            <a:r>
              <a:rPr b="1" lang="en" sz="1500">
                <a:solidFill>
                  <a:schemeClr val="dk1"/>
                </a:solidFill>
              </a:rPr>
              <a:t>CMAQ</a:t>
            </a:r>
            <a:r>
              <a:rPr lang="en" sz="1500">
                <a:solidFill>
                  <a:schemeClr val="dk1"/>
                </a:solidFill>
              </a:rPr>
              <a:t>) model: gas-chemistry mechanisms (e.g., CB6) and aerosol module (e.g., Aero6)</a:t>
            </a:r>
            <a:endParaRPr sz="1500">
              <a:solidFill>
                <a:schemeClr val="dk1"/>
              </a:solidFill>
            </a:endParaRPr>
          </a:p>
          <a:p>
            <a:pPr indent="-323850" lvl="0" marL="457200" rtl="0" algn="l">
              <a:lnSpc>
                <a:spcPct val="115000"/>
              </a:lnSpc>
              <a:spcBef>
                <a:spcPts val="0"/>
              </a:spcBef>
              <a:spcAft>
                <a:spcPts val="0"/>
              </a:spcAft>
              <a:buSzPts val="1500"/>
              <a:buChar char="●"/>
            </a:pPr>
            <a:r>
              <a:rPr b="1" lang="en" sz="1500">
                <a:solidFill>
                  <a:srgbClr val="1155CC"/>
                </a:solidFill>
              </a:rPr>
              <a:t>Meteorological model</a:t>
            </a:r>
            <a:r>
              <a:rPr b="1" lang="en" sz="1500"/>
              <a:t>:</a:t>
            </a:r>
            <a:endParaRPr b="1" sz="1500"/>
          </a:p>
          <a:p>
            <a:pPr indent="-209550" lvl="1" marL="514350" rtl="0" algn="l">
              <a:lnSpc>
                <a:spcPct val="115000"/>
              </a:lnSpc>
              <a:spcBef>
                <a:spcPts val="0"/>
              </a:spcBef>
              <a:spcAft>
                <a:spcPts val="0"/>
              </a:spcAft>
              <a:buSzPts val="1500"/>
              <a:buChar char="○"/>
            </a:pPr>
            <a:r>
              <a:rPr lang="en" sz="1500">
                <a:solidFill>
                  <a:srgbClr val="222222"/>
                </a:solidFill>
              </a:rPr>
              <a:t>NOAA/NCEP  North American Mesoscale (</a:t>
            </a:r>
            <a:r>
              <a:rPr b="1" lang="en" sz="1500">
                <a:solidFill>
                  <a:srgbClr val="222222"/>
                </a:solidFill>
              </a:rPr>
              <a:t>NAM</a:t>
            </a:r>
            <a:r>
              <a:rPr lang="en" sz="1500">
                <a:solidFill>
                  <a:srgbClr val="222222"/>
                </a:solidFill>
              </a:rPr>
              <a:t>) numerical  weather prediction models: Eta, WRF/NMM, NMMB</a:t>
            </a:r>
            <a:endParaRPr sz="1500">
              <a:solidFill>
                <a:srgbClr val="222222"/>
              </a:solidFill>
            </a:endParaRPr>
          </a:p>
          <a:p>
            <a:pPr indent="-209550" lvl="1" marL="514350" rtl="0" algn="l">
              <a:lnSpc>
                <a:spcPct val="115000"/>
              </a:lnSpc>
              <a:spcBef>
                <a:spcPts val="0"/>
              </a:spcBef>
              <a:spcAft>
                <a:spcPts val="0"/>
              </a:spcAft>
              <a:buSzPts val="1500"/>
              <a:buChar char="○"/>
            </a:pPr>
            <a:r>
              <a:rPr lang="en" sz="1500">
                <a:solidFill>
                  <a:srgbClr val="222222"/>
                </a:solidFill>
              </a:rPr>
              <a:t>NOAA/NCEP Global Forecast System (</a:t>
            </a:r>
            <a:r>
              <a:rPr b="1" lang="en" sz="1500">
                <a:solidFill>
                  <a:srgbClr val="222222"/>
                </a:solidFill>
              </a:rPr>
              <a:t>GFS</a:t>
            </a:r>
            <a:r>
              <a:rPr lang="en" sz="1500">
                <a:solidFill>
                  <a:srgbClr val="222222"/>
                </a:solidFill>
              </a:rPr>
              <a:t>)</a:t>
            </a:r>
            <a:endParaRPr sz="1500">
              <a:solidFill>
                <a:srgbClr val="222222"/>
              </a:solidFill>
            </a:endParaRPr>
          </a:p>
          <a:p>
            <a:pPr indent="0" lvl="0" marL="0" rtl="0" algn="l">
              <a:lnSpc>
                <a:spcPct val="115000"/>
              </a:lnSpc>
              <a:spcBef>
                <a:spcPts val="560"/>
              </a:spcBef>
              <a:spcAft>
                <a:spcPts val="0"/>
              </a:spcAft>
              <a:buSzPts val="2800"/>
              <a:buNone/>
            </a:pPr>
            <a:r>
              <a:rPr b="1" lang="en" sz="1500">
                <a:solidFill>
                  <a:srgbClr val="3C78D8"/>
                </a:solidFill>
              </a:rPr>
              <a:t>Forecast Guidance: </a:t>
            </a:r>
            <a:endParaRPr b="1" sz="1500">
              <a:solidFill>
                <a:srgbClr val="3C78D8"/>
              </a:solidFill>
            </a:endParaRPr>
          </a:p>
          <a:p>
            <a:pPr indent="-323850" lvl="0" marL="457200" rtl="0" algn="l">
              <a:lnSpc>
                <a:spcPct val="115000"/>
              </a:lnSpc>
              <a:spcBef>
                <a:spcPts val="560"/>
              </a:spcBef>
              <a:spcAft>
                <a:spcPts val="0"/>
              </a:spcAft>
              <a:buClr>
                <a:srgbClr val="3C78D8"/>
              </a:buClr>
              <a:buSzPts val="1500"/>
              <a:buChar char="●"/>
            </a:pPr>
            <a:r>
              <a:rPr b="1" lang="en" sz="1500">
                <a:solidFill>
                  <a:srgbClr val="3C78D8"/>
                </a:solidFill>
              </a:rPr>
              <a:t>O</a:t>
            </a:r>
            <a:r>
              <a:rPr b="1" baseline="-25000" lang="en" sz="1500">
                <a:solidFill>
                  <a:srgbClr val="3C78D8"/>
                </a:solidFill>
              </a:rPr>
              <a:t>3</a:t>
            </a:r>
            <a:r>
              <a:rPr b="1" lang="en" sz="1500">
                <a:solidFill>
                  <a:srgbClr val="3C78D8"/>
                </a:solidFill>
              </a:rPr>
              <a:t>, PM</a:t>
            </a:r>
            <a:r>
              <a:rPr b="1" baseline="-25000" lang="en" sz="1500">
                <a:solidFill>
                  <a:srgbClr val="3C78D8"/>
                </a:solidFill>
              </a:rPr>
              <a:t>2.5</a:t>
            </a:r>
            <a:r>
              <a:rPr b="1" lang="en" sz="1500">
                <a:solidFill>
                  <a:srgbClr val="3C78D8"/>
                </a:solidFill>
              </a:rPr>
              <a:t>, and smoke</a:t>
            </a:r>
            <a:r>
              <a:rPr b="1" lang="en" sz="1500">
                <a:solidFill>
                  <a:srgbClr val="3C78D8"/>
                </a:solidFill>
              </a:rPr>
              <a:t>: </a:t>
            </a:r>
            <a:r>
              <a:rPr b="1" lang="en" sz="1500">
                <a:solidFill>
                  <a:schemeClr val="dk1"/>
                </a:solidFill>
              </a:rPr>
              <a:t>nationwide</a:t>
            </a:r>
            <a:endParaRPr b="1" sz="1500">
              <a:solidFill>
                <a:schemeClr val="dk1"/>
              </a:solidFill>
            </a:endParaRPr>
          </a:p>
          <a:p>
            <a:pPr indent="-323850" lvl="0" marL="457200" rtl="0" algn="l">
              <a:lnSpc>
                <a:spcPct val="115000"/>
              </a:lnSpc>
              <a:spcBef>
                <a:spcPts val="0"/>
              </a:spcBef>
              <a:spcAft>
                <a:spcPts val="0"/>
              </a:spcAft>
              <a:buClr>
                <a:srgbClr val="3C78D8"/>
              </a:buClr>
              <a:buSzPts val="1500"/>
              <a:buChar char="●"/>
            </a:pPr>
            <a:r>
              <a:rPr b="1" lang="en" sz="1500">
                <a:solidFill>
                  <a:srgbClr val="3C78D8"/>
                </a:solidFill>
              </a:rPr>
              <a:t>Dust:</a:t>
            </a:r>
            <a:r>
              <a:rPr b="1" lang="en" sz="1500">
                <a:solidFill>
                  <a:srgbClr val="3C78D8"/>
                </a:solidFill>
              </a:rPr>
              <a:t> </a:t>
            </a:r>
            <a:r>
              <a:rPr b="1" lang="en" sz="1500">
                <a:solidFill>
                  <a:schemeClr val="dk1"/>
                </a:solidFill>
              </a:rPr>
              <a:t>CONUS</a:t>
            </a:r>
            <a:endParaRPr b="1" sz="1500">
              <a:solidFill>
                <a:schemeClr val="dk1"/>
              </a:solidFill>
            </a:endParaRPr>
          </a:p>
          <a:p>
            <a:pPr indent="0" lvl="0" marL="0" rtl="0" algn="l">
              <a:lnSpc>
                <a:spcPct val="100000"/>
              </a:lnSpc>
              <a:spcBef>
                <a:spcPts val="560"/>
              </a:spcBef>
              <a:spcAft>
                <a:spcPts val="0"/>
              </a:spcAft>
              <a:buSzPts val="2800"/>
              <a:buNone/>
            </a:pPr>
            <a:r>
              <a:t/>
            </a:r>
            <a:endParaRPr b="1" sz="1800">
              <a:solidFill>
                <a:srgbClr val="3C78D8"/>
              </a:solidFill>
            </a:endParaRPr>
          </a:p>
          <a:p>
            <a:pPr indent="0" lvl="0" marL="0" rtl="0" algn="l">
              <a:lnSpc>
                <a:spcPct val="100000"/>
              </a:lnSpc>
              <a:spcBef>
                <a:spcPts val="560"/>
              </a:spcBef>
              <a:spcAft>
                <a:spcPts val="0"/>
              </a:spcAft>
              <a:buSzPts val="2800"/>
              <a:buNone/>
            </a:pPr>
            <a:r>
              <a:t/>
            </a:r>
            <a:endParaRPr sz="2400"/>
          </a:p>
        </p:txBody>
      </p:sp>
      <p:sp>
        <p:nvSpPr>
          <p:cNvPr id="594" name="Google Shape;594;p96"/>
          <p:cNvSpPr txBox="1"/>
          <p:nvPr/>
        </p:nvSpPr>
        <p:spPr>
          <a:xfrm>
            <a:off x="4313050" y="4181825"/>
            <a:ext cx="4498500" cy="738900"/>
          </a:xfrm>
          <a:prstGeom prst="rect">
            <a:avLst/>
          </a:prstGeom>
          <a:solidFill>
            <a:srgbClr val="C9DAF8"/>
          </a:solid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rgbClr val="0000FF"/>
              </a:buClr>
              <a:buSzPts val="1200"/>
              <a:buFont typeface="Arial"/>
              <a:buChar char="●"/>
            </a:pPr>
            <a:r>
              <a:rPr b="1" i="0" lang="en" sz="1200" u="none" cap="none" strike="noStrike">
                <a:solidFill>
                  <a:srgbClr val="0000FF"/>
                </a:solidFill>
                <a:latin typeface="Arial"/>
                <a:ea typeface="Arial"/>
                <a:cs typeface="Arial"/>
                <a:sym typeface="Arial"/>
              </a:rPr>
              <a:t>AMQ v6 and earlier: </a:t>
            </a:r>
            <a:r>
              <a:rPr b="1" lang="en" sz="1200">
                <a:solidFill>
                  <a:srgbClr val="0000FF"/>
                </a:solidFill>
              </a:rPr>
              <a:t>GFS</a:t>
            </a:r>
            <a:r>
              <a:rPr b="1" i="0" lang="en" sz="1200" u="none" cap="none" strike="noStrike">
                <a:solidFill>
                  <a:srgbClr val="0000FF"/>
                </a:solidFill>
                <a:latin typeface="Arial"/>
                <a:ea typeface="Arial"/>
                <a:cs typeface="Arial"/>
                <a:sym typeface="Arial"/>
              </a:rPr>
              <a:t>-</a:t>
            </a:r>
            <a:r>
              <a:rPr b="1" lang="en" sz="1200">
                <a:solidFill>
                  <a:srgbClr val="0000FF"/>
                </a:solidFill>
              </a:rPr>
              <a:t>CMAQ</a:t>
            </a:r>
            <a:r>
              <a:rPr b="1" i="0" lang="en" sz="1200" u="none" cap="none" strike="noStrike">
                <a:solidFill>
                  <a:srgbClr val="0000FF"/>
                </a:solidFill>
                <a:latin typeface="Arial"/>
                <a:ea typeface="Arial"/>
                <a:cs typeface="Arial"/>
                <a:sym typeface="Arial"/>
              </a:rPr>
              <a:t> offline system </a:t>
            </a:r>
            <a:endParaRPr b="1" i="0" sz="1200" u="none" cap="none" strike="noStrike">
              <a:solidFill>
                <a:srgbClr val="0000FF"/>
              </a:solidFill>
              <a:latin typeface="Arial"/>
              <a:ea typeface="Arial"/>
              <a:cs typeface="Arial"/>
              <a:sym typeface="Arial"/>
            </a:endParaRPr>
          </a:p>
          <a:p>
            <a:pPr indent="-304800" lvl="0" marL="457200" marR="0" rtl="0" algn="l">
              <a:lnSpc>
                <a:spcPct val="115000"/>
              </a:lnSpc>
              <a:spcBef>
                <a:spcPts val="0"/>
              </a:spcBef>
              <a:spcAft>
                <a:spcPts val="0"/>
              </a:spcAft>
              <a:buClr>
                <a:srgbClr val="0000FF"/>
              </a:buClr>
              <a:buSzPts val="1200"/>
              <a:buFont typeface="Arial"/>
              <a:buChar char="●"/>
            </a:pPr>
            <a:r>
              <a:rPr b="1" i="0" lang="en" sz="1200" u="none" cap="none" strike="noStrike">
                <a:solidFill>
                  <a:srgbClr val="0000FF"/>
                </a:solidFill>
                <a:latin typeface="Arial"/>
                <a:ea typeface="Arial"/>
                <a:cs typeface="Arial"/>
                <a:sym typeface="Arial"/>
              </a:rPr>
              <a:t>AQM v7:   </a:t>
            </a:r>
            <a:r>
              <a:rPr b="1" lang="en" sz="1200">
                <a:solidFill>
                  <a:srgbClr val="0000FF"/>
                </a:solidFill>
              </a:rPr>
              <a:t>UFS</a:t>
            </a:r>
            <a:r>
              <a:rPr b="1" i="0" lang="en" sz="1200" u="none" cap="none" strike="noStrike">
                <a:solidFill>
                  <a:srgbClr val="0000FF"/>
                </a:solidFill>
                <a:latin typeface="Arial"/>
                <a:ea typeface="Arial"/>
                <a:cs typeface="Arial"/>
                <a:sym typeface="Arial"/>
              </a:rPr>
              <a:t>-</a:t>
            </a:r>
            <a:r>
              <a:rPr b="1" lang="en" sz="1200">
                <a:solidFill>
                  <a:srgbClr val="0000FF"/>
                </a:solidFill>
              </a:rPr>
              <a:t>CMAQ</a:t>
            </a:r>
            <a:r>
              <a:rPr b="1" i="0" lang="en" sz="1200" u="none" cap="none" strike="noStrike">
                <a:solidFill>
                  <a:srgbClr val="0000FF"/>
                </a:solidFill>
                <a:latin typeface="Arial"/>
                <a:ea typeface="Arial"/>
                <a:cs typeface="Arial"/>
                <a:sym typeface="Arial"/>
              </a:rPr>
              <a:t> online system</a:t>
            </a:r>
            <a:endParaRPr b="1" i="0" sz="1200" u="none" cap="none" strike="noStrike">
              <a:solidFill>
                <a:srgbClr val="0000FF"/>
              </a:solidFill>
              <a:latin typeface="Arial"/>
              <a:ea typeface="Arial"/>
              <a:cs typeface="Arial"/>
              <a:sym typeface="Arial"/>
            </a:endParaRPr>
          </a:p>
          <a:p>
            <a:pPr indent="-304800" lvl="0" marL="457200" marR="0" rtl="0" algn="l">
              <a:lnSpc>
                <a:spcPct val="115000"/>
              </a:lnSpc>
              <a:spcBef>
                <a:spcPts val="0"/>
              </a:spcBef>
              <a:spcAft>
                <a:spcPts val="0"/>
              </a:spcAft>
              <a:buClr>
                <a:srgbClr val="FF00FF"/>
              </a:buClr>
              <a:buSzPts val="1200"/>
              <a:buChar char="●"/>
            </a:pPr>
            <a:r>
              <a:rPr b="1" lang="en" sz="1200">
                <a:solidFill>
                  <a:srgbClr val="FF00FF"/>
                </a:solidFill>
              </a:rPr>
              <a:t>AQM v8:  under development, </a:t>
            </a:r>
            <a:r>
              <a:rPr b="1" lang="en" sz="1200">
                <a:solidFill>
                  <a:srgbClr val="FF00FF"/>
                </a:solidFill>
              </a:rPr>
              <a:t>scheduled</a:t>
            </a:r>
            <a:r>
              <a:rPr b="1" lang="en" sz="1200">
                <a:solidFill>
                  <a:srgbClr val="FF00FF"/>
                </a:solidFill>
              </a:rPr>
              <a:t> for </a:t>
            </a:r>
            <a:r>
              <a:rPr b="1" lang="en" sz="1200">
                <a:solidFill>
                  <a:srgbClr val="FF00FF"/>
                </a:solidFill>
              </a:rPr>
              <a:t>Q1FY2</a:t>
            </a:r>
            <a:r>
              <a:rPr b="1" lang="en" sz="1200">
                <a:solidFill>
                  <a:srgbClr val="FF00FF"/>
                </a:solidFill>
              </a:rPr>
              <a:t>6</a:t>
            </a:r>
            <a:endParaRPr b="1" sz="1200">
              <a:solidFill>
                <a:srgbClr val="FF00FF"/>
              </a:solidFill>
            </a:endParaRPr>
          </a:p>
          <a:p>
            <a:pPr indent="0" lvl="0" marL="0" marR="0" rtl="0" algn="l">
              <a:lnSpc>
                <a:spcPct val="100000"/>
              </a:lnSpc>
              <a:spcBef>
                <a:spcPts val="0"/>
              </a:spcBef>
              <a:spcAft>
                <a:spcPts val="0"/>
              </a:spcAft>
              <a:buClr>
                <a:srgbClr val="000000"/>
              </a:buClr>
              <a:buSzPts val="1800"/>
              <a:buFont typeface="Arial"/>
              <a:buNone/>
            </a:pPr>
            <a:r>
              <a:t/>
            </a:r>
            <a:endParaRPr b="0" i="0" sz="1700" u="none" cap="none" strike="noStrike">
              <a:solidFill>
                <a:schemeClr val="dk2"/>
              </a:solidFill>
              <a:latin typeface="Arial"/>
              <a:ea typeface="Arial"/>
              <a:cs typeface="Arial"/>
              <a:sym typeface="Arial"/>
            </a:endParaRPr>
          </a:p>
        </p:txBody>
      </p:sp>
      <p:sp>
        <p:nvSpPr>
          <p:cNvPr id="595" name="Google Shape;595;p96"/>
          <p:cNvSpPr txBox="1"/>
          <p:nvPr/>
        </p:nvSpPr>
        <p:spPr>
          <a:xfrm>
            <a:off x="6366075" y="3650"/>
            <a:ext cx="2739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0000"/>
                </a:solidFill>
              </a:rPr>
              <a:t>Jianping Huang’s presentation</a:t>
            </a:r>
            <a:endParaRPr sz="13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