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78" r:id="rId25"/>
  </p:sldIdLst>
  <p:sldSz cx="9144000" cy="5143500" type="screen16x9"/>
  <p:notesSz cx="6858000" cy="9144000"/>
  <p:embeddedFontLst>
    <p:embeddedFont>
      <p:font typeface="Arial Narrow" panose="020B060402020202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Lato" panose="020F0502020204030203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331113-B21F-42C2-A796-E4ED766E4F2D}">
  <a:tblStyle styleId="{0B331113-B21F-42C2-A796-E4ED766E4F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94"/>
  </p:normalViewPr>
  <p:slideViewPr>
    <p:cSldViewPr snapToGrid="0">
      <p:cViewPr varScale="1">
        <p:scale>
          <a:sx n="136" d="100"/>
          <a:sy n="136" d="100"/>
        </p:scale>
        <p:origin x="96" y="5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846c3b2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30846c3b2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0846c3b2e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0846c3b2e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08543608de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08543608de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08543608de_0_1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308543608de_0_1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08543608de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08543608de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08543608de_0_833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0" name="Google Shape;290;g308543608de_0_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381000"/>
            <a:ext cx="73152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08543608de_0_1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g308543608de_0_1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Finally, NEXUS is being further developed to become its own NUOPC component in the UFS, where an initial NUOPC driver for standalone NEXUS has been created.  This is being tested using a data atmosphere in stand-alone mode right now in  NEXUS for process-based dynamic emissions sources like biogenic emissions, windblown dust, sea-salt, et.  Then two-way coupling will be tested next for the AQM.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Furthermore, we are developing new capabilities for the advanced NEXUS, for example advanced biogenic emissions using online MEGAN or for our “canopy-app” leaf-scale emissions.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"/>
            </a:br>
            <a:r>
              <a:rPr lang="en"/>
              <a:t>The animation shows a NEXUS provided diurnal pattern of primary PM2.5 emissions.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08543608de_0_1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08543608de_0_1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08543608de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08543608de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08543608de_0_1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08543608de_0_1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08543608de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08543608de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08543608de_0_184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308543608de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381000"/>
            <a:ext cx="73152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08543608de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08543608de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08543608de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08543608de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08543608de_0_9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308543608de_0_9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7" name="Google Shape;497;g308543608de_0_9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08543608de_0_10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08543608de_0_10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08543608de_0_92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308543608d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381000"/>
            <a:ext cx="73152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08543608de_0_281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308543608de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381000"/>
            <a:ext cx="73152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08543608de_0_1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308543608de_0_1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0846c3b2e5_0_169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0846c3b2e5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381000"/>
            <a:ext cx="73152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09209c990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Summary slide describing what this talk is about and why we care about this topic.</a:t>
            </a:r>
            <a:endParaRPr/>
          </a:p>
        </p:txBody>
      </p:sp>
      <p:sp>
        <p:nvSpPr>
          <p:cNvPr id="174" name="Google Shape;174;g309209c99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08543608de_0_92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308543608d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381000"/>
            <a:ext cx="73152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559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0846c3b2e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0846c3b2e5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commerce.gov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g Pic">
  <p:cSld name="1 Lg Pic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1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4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/>
          <p:nvPr/>
        </p:nvSpPr>
        <p:spPr>
          <a:xfrm>
            <a:off x="317575" y="0"/>
            <a:ext cx="88242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2"/>
          <p:cNvSpPr>
            <a:spLocks noGrp="1"/>
          </p:cNvSpPr>
          <p:nvPr>
            <p:ph type="pic" idx="2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1"/>
          </p:nvPr>
        </p:nvSpPr>
        <p:spPr>
          <a:xfrm>
            <a:off x="2310550" y="45720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3"/>
          </p:nvPr>
        </p:nvSpPr>
        <p:spPr>
          <a:xfrm>
            <a:off x="2310562" y="1628103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4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62" name="Google Shape;62;p12"/>
          <p:cNvCxnSpPr/>
          <p:nvPr/>
        </p:nvCxnSpPr>
        <p:spPr>
          <a:xfrm>
            <a:off x="2079569" y="457200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Google Shape;63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3341" y="573025"/>
            <a:ext cx="1109050" cy="11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46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2"/>
          <p:cNvSpPr txBox="1"/>
          <p:nvPr/>
        </p:nvSpPr>
        <p:spPr>
          <a:xfrm>
            <a:off x="520625" y="1731650"/>
            <a:ext cx="13779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NATIONAL 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WEATHER 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SERVICE</a:t>
            </a:r>
            <a:endParaRPr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Dk Blue 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/>
          <p:nvPr/>
        </p:nvSpPr>
        <p:spPr>
          <a:xfrm>
            <a:off x="317575" y="0"/>
            <a:ext cx="8826600" cy="483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62000" y="800099"/>
            <a:ext cx="79338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1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3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NATIONAL WEATHER SERVICE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lang="en" sz="1300" b="1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</a:t>
            </a:r>
            <a:r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  //  </a:t>
            </a:r>
            <a:fld id="{00000000-1234-1234-1234-123412341234}" type="slidenum"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300" b="1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685800" y="1597845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457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2"/>
          </p:nvPr>
        </p:nvSpPr>
        <p:spPr>
          <a:xfrm>
            <a:off x="4648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ftr" idx="11"/>
          </p:nvPr>
        </p:nvSpPr>
        <p:spPr>
          <a:xfrm>
            <a:off x="3124201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710550" y="205969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710550" y="971550"/>
            <a:ext cx="80652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" type="obj">
  <p:cSld name="OBJEC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11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8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3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7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73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7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8520600" cy="3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ldNum" idx="12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Right">
  <p:cSld name="1 Column, Tall Pic Righ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"/>
          <p:cNvSpPr>
            <a:spLocks noGrp="1"/>
          </p:cNvSpPr>
          <p:nvPr>
            <p:ph type="pic" idx="2"/>
          </p:nvPr>
        </p:nvSpPr>
        <p:spPr>
          <a:xfrm>
            <a:off x="6096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1 Lg Pic">
  <p:cSld name="1_1 Lg Pic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752889" y="205978"/>
            <a:ext cx="7400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4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>
            <a:spLocks noGrp="1"/>
          </p:cNvSpPr>
          <p:nvPr>
            <p:ph type="pic" idx="2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62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2"/>
          </p:nvPr>
        </p:nvSpPr>
        <p:spPr>
          <a:xfrm>
            <a:off x="4953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8"/>
          <p:cNvSpPr>
            <a:spLocks noGrp="1"/>
          </p:cNvSpPr>
          <p:nvPr>
            <p:ph type="pic" idx="2"/>
          </p:nvPr>
        </p:nvSpPr>
        <p:spPr>
          <a:xfrm>
            <a:off x="762001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>
            <a:spLocks noGrp="1"/>
          </p:cNvSpPr>
          <p:nvPr>
            <p:ph type="pic" idx="3"/>
          </p:nvPr>
        </p:nvSpPr>
        <p:spPr>
          <a:xfrm>
            <a:off x="4953000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4"/>
          </p:nvPr>
        </p:nvSpPr>
        <p:spPr>
          <a:xfrm>
            <a:off x="4953000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3"/>
          </p:nvPr>
        </p:nvSpPr>
        <p:spPr>
          <a:xfrm>
            <a:off x="3500644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10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>
            <a:spLocks noGrp="1"/>
          </p:cNvSpPr>
          <p:nvPr>
            <p:ph type="pic" idx="3"/>
          </p:nvPr>
        </p:nvSpPr>
        <p:spPr>
          <a:xfrm>
            <a:off x="35081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0"/>
          <p:cNvSpPr>
            <a:spLocks noGrp="1"/>
          </p:cNvSpPr>
          <p:nvPr>
            <p:ph type="pic" idx="4"/>
          </p:nvPr>
        </p:nvSpPr>
        <p:spPr>
          <a:xfrm>
            <a:off x="62513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5"/>
          </p:nvPr>
        </p:nvSpPr>
        <p:spPr>
          <a:xfrm>
            <a:off x="6248400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6"/>
          </p:nvPr>
        </p:nvSpPr>
        <p:spPr>
          <a:xfrm>
            <a:off x="3500644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commerce.gov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-20712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" name="Google Shape;10;p1">
            <a:hlinkClick r:id="rId23"/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lang="en" sz="1300" b="1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</a:t>
            </a:r>
            <a:r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  //  </a:t>
            </a:r>
            <a:fld id="{00000000-1234-1234-1234-123412341234}" type="slidenum"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300" b="1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" name="Google Shape;12;p1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NATIONAL WEATHER SERVICE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barry.baker@noaa.gov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edgar.jrc.ec.europa.eu/dataset_htap_v3" TargetMode="External"/><Relationship Id="rId5" Type="http://schemas.openxmlformats.org/officeDocument/2006/relationships/hyperlink" Target="https://essd.copernicus.org/articles/15/2667/2023/" TargetMode="Externa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0.5194/gmd-14-5487-202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doi.org/10.1080/0143116031000116976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doi.org/10.1029/2004JD005013" TargetMode="Externa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md.copernicus.org/articles/13/2569/2020/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www.nature.com/articles/s41597-022-01208-6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noaa-oar-arl/monetio" TargetMode="External"/><Relationship Id="rId13" Type="http://schemas.openxmlformats.org/officeDocument/2006/relationships/image" Target="../media/image38.png"/><Relationship Id="rId18" Type="http://schemas.openxmlformats.org/officeDocument/2006/relationships/image" Target="../media/image64.png"/><Relationship Id="rId3" Type="http://schemas.openxmlformats.org/officeDocument/2006/relationships/image" Target="../media/image57.png"/><Relationship Id="rId7" Type="http://schemas.openxmlformats.org/officeDocument/2006/relationships/hyperlink" Target="https://github.com/noaa-oar-arl/monet" TargetMode="External"/><Relationship Id="rId12" Type="http://schemas.openxmlformats.org/officeDocument/2006/relationships/image" Target="../media/image60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monet-arl.readthedocs.io" TargetMode="External"/><Relationship Id="rId11" Type="http://schemas.openxmlformats.org/officeDocument/2006/relationships/image" Target="../media/image59.png"/><Relationship Id="rId5" Type="http://schemas.openxmlformats.org/officeDocument/2006/relationships/hyperlink" Target="https://monetio.readthedocs.io" TargetMode="External"/><Relationship Id="rId15" Type="http://schemas.openxmlformats.org/officeDocument/2006/relationships/image" Target="../media/image62.png"/><Relationship Id="rId10" Type="http://schemas.openxmlformats.org/officeDocument/2006/relationships/hyperlink" Target="https://melodies-monet.readthedocs.io" TargetMode="External"/><Relationship Id="rId19" Type="http://schemas.openxmlformats.org/officeDocument/2006/relationships/image" Target="../media/image65.png"/><Relationship Id="rId4" Type="http://schemas.openxmlformats.org/officeDocument/2006/relationships/image" Target="../media/image58.png"/><Relationship Id="rId9" Type="http://schemas.openxmlformats.org/officeDocument/2006/relationships/hyperlink" Target="https://github.com/NOAA-CSL/MELODIES-MONET" TargetMode="External"/><Relationship Id="rId1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hyperlink" Target="https://doi.org/10.1016/j.atmosenv.2024.120603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barry.baker@noaa.gov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1175"/>
            <a:ext cx="9144000" cy="51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2"/>
          <p:cNvSpPr txBox="1"/>
          <p:nvPr/>
        </p:nvSpPr>
        <p:spPr>
          <a:xfrm>
            <a:off x="1725393" y="300181"/>
            <a:ext cx="7354500" cy="19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Advanced Air Quality Forecasting Capabilities Using NOAA’s Unified Forecast System</a:t>
            </a:r>
            <a:endParaRPr sz="3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2"/>
          <p:cNvSpPr txBox="1"/>
          <p:nvPr/>
        </p:nvSpPr>
        <p:spPr>
          <a:xfrm>
            <a:off x="1683273" y="2263133"/>
            <a:ext cx="6036300" cy="13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Barry Baker, Lacey Holland, Youhua Tang, Patrick Campbell, Zach Moon, Wei-Ting Hung, Margaret Marvin, Beiming Tang, Wei Li, Irena Ivanova </a:t>
            </a:r>
            <a:endParaRPr sz="19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 u="none" strike="noStrike" cap="none" dirty="0">
                <a:solidFill>
                  <a:srgbClr val="FFFFFF"/>
                </a:solidFill>
              </a:rPr>
              <a:t>National Oceanic and Atmospheric Administration (NOAA) </a:t>
            </a:r>
            <a:endParaRPr sz="5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 u="none" strike="noStrike" cap="none" dirty="0">
                <a:solidFill>
                  <a:srgbClr val="FFFFFF"/>
                </a:solidFill>
              </a:rPr>
              <a:t>Office of Oceanic and Atmospheric Research (OAR)</a:t>
            </a:r>
            <a:endParaRPr sz="5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 dirty="0">
                <a:solidFill>
                  <a:srgbClr val="FFFFFF"/>
                </a:solidFill>
              </a:rPr>
              <a:t>NOAA Air Resources Laboratory</a:t>
            </a:r>
            <a:r>
              <a:rPr lang="en" sz="900" i="1" u="none" strike="noStrike" cap="none" dirty="0">
                <a:solidFill>
                  <a:srgbClr val="FFFFFF"/>
                </a:solidFill>
              </a:rPr>
              <a:t> (</a:t>
            </a:r>
            <a:r>
              <a:rPr lang="en" sz="900" i="1" dirty="0">
                <a:solidFill>
                  <a:srgbClr val="FFFFFF"/>
                </a:solidFill>
              </a:rPr>
              <a:t>ARL</a:t>
            </a:r>
            <a:r>
              <a:rPr lang="en" sz="900" i="1" u="none" strike="noStrike" cap="none" dirty="0">
                <a:solidFill>
                  <a:srgbClr val="FFFFFF"/>
                </a:solidFill>
              </a:rPr>
              <a:t>)</a:t>
            </a:r>
            <a:endParaRPr sz="900" i="1" u="none" strike="noStrike" cap="none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 dirty="0">
                <a:solidFill>
                  <a:srgbClr val="FFFFFF"/>
                </a:solidFill>
              </a:rPr>
              <a:t>Cooperative Institute for Satellite Earth System Studies (CISESS)</a:t>
            </a:r>
            <a:endParaRPr sz="900" i="1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 dirty="0">
                <a:solidFill>
                  <a:srgbClr val="FFFFFF"/>
                </a:solidFill>
              </a:rPr>
              <a:t>George Mason University (GMU)</a:t>
            </a:r>
            <a:endParaRPr sz="1000" i="1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i="1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22"/>
          <p:cNvPicPr preferRelativeResize="0"/>
          <p:nvPr/>
        </p:nvPicPr>
        <p:blipFill rotWithShape="1">
          <a:blip r:embed="rId3">
            <a:alphaModFix/>
          </a:blip>
          <a:srcRect l="85851" t="25499" r="3992" b="55579"/>
          <a:stretch/>
        </p:blipFill>
        <p:spPr>
          <a:xfrm>
            <a:off x="668025" y="894675"/>
            <a:ext cx="928500" cy="981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" name="Google Shape;11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568" y="698651"/>
            <a:ext cx="1155775" cy="115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2"/>
          <p:cNvPicPr preferRelativeResize="0"/>
          <p:nvPr/>
        </p:nvPicPr>
        <p:blipFill rotWithShape="1">
          <a:blip r:embed="rId5">
            <a:alphaModFix amt="67000"/>
          </a:blip>
          <a:srcRect l="13023" t="25878" r="16275" b="25577"/>
          <a:stretch/>
        </p:blipFill>
        <p:spPr>
          <a:xfrm rot="-5400000">
            <a:off x="-403265" y="3012889"/>
            <a:ext cx="3082106" cy="100902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2"/>
          <p:cNvSpPr txBox="1"/>
          <p:nvPr/>
        </p:nvSpPr>
        <p:spPr>
          <a:xfrm>
            <a:off x="7477073" y="4246491"/>
            <a:ext cx="328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barry.baker</a:t>
            </a:r>
            <a:r>
              <a:rPr lang="en" sz="1200" b="0" i="1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@noaa.gov</a:t>
            </a:r>
            <a:endParaRPr sz="1200" b="0" i="1" u="sng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2" descr="Welcome to NOAA Researc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20525" y="4539582"/>
            <a:ext cx="3234378" cy="52770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15" name="Google Shape;115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16196" y="4539597"/>
            <a:ext cx="1851604" cy="52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66491" y="4539574"/>
            <a:ext cx="938117" cy="52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22"/>
          <p:cNvCxnSpPr/>
          <p:nvPr/>
        </p:nvCxnSpPr>
        <p:spPr>
          <a:xfrm rot="10800000">
            <a:off x="1768600" y="2329850"/>
            <a:ext cx="6984600" cy="0"/>
          </a:xfrm>
          <a:prstGeom prst="straightConnector1">
            <a:avLst/>
          </a:prstGeom>
          <a:noFill/>
          <a:ln w="19050" cap="flat" cmpd="sng">
            <a:solidFill>
              <a:srgbClr val="007F7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/>
          </a:p>
        </p:txBody>
      </p:sp>
      <p:sp>
        <p:nvSpPr>
          <p:cNvPr id="222" name="Google Shape;222;p31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75" y="1017250"/>
            <a:ext cx="3210710" cy="188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1"/>
          <p:cNvSpPr txBox="1"/>
          <p:nvPr/>
        </p:nvSpPr>
        <p:spPr>
          <a:xfrm>
            <a:off x="257234" y="639281"/>
            <a:ext cx="38292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/>
              <a:t>NEMO High Resolution 1 km Emissions for 2019</a:t>
            </a:r>
            <a:endParaRPr sz="1200" b="1" dirty="0"/>
          </a:p>
        </p:txBody>
      </p:sp>
      <p:sp>
        <p:nvSpPr>
          <p:cNvPr id="225" name="Google Shape;225;p31"/>
          <p:cNvSpPr txBox="1">
            <a:spLocks noGrp="1"/>
          </p:cNvSpPr>
          <p:nvPr>
            <p:ph type="title"/>
          </p:nvPr>
        </p:nvSpPr>
        <p:spPr>
          <a:xfrm>
            <a:off x="97775" y="96975"/>
            <a:ext cx="9123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020"/>
              <a:t>Updates to Emissions -&gt; NEI Updates, New Diurnal Profiles, HTAPv3</a:t>
            </a:r>
            <a:endParaRPr sz="2020"/>
          </a:p>
        </p:txBody>
      </p:sp>
      <p:graphicFrame>
        <p:nvGraphicFramePr>
          <p:cNvPr id="226" name="Google Shape;226;p31"/>
          <p:cNvGraphicFramePr/>
          <p:nvPr/>
        </p:nvGraphicFramePr>
        <p:xfrm>
          <a:off x="349150" y="3204713"/>
          <a:ext cx="3091075" cy="1492568"/>
        </p:xfrm>
        <a:graphic>
          <a:graphicData uri="http://schemas.openxmlformats.org/drawingml/2006/table">
            <a:tbl>
              <a:tblPr>
                <a:noFill/>
                <a:tableStyleId>{0B331113-B21F-42C2-A796-E4ED766E4F2D}</a:tableStyleId>
              </a:tblPr>
              <a:tblGrid>
                <a:gridCol w="73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8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 </a:t>
                      </a:r>
                      <a:endParaRPr sz="900"/>
                    </a:p>
                  </a:txBody>
                  <a:tcPr marL="95250" marR="95250" marT="95250" marB="95250">
                    <a:lnL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/>
                        <a:t>Current</a:t>
                      </a:r>
                      <a:endParaRPr sz="600" b="1"/>
                    </a:p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/>
                        <a:t>(mt)</a:t>
                      </a:r>
                      <a:endParaRPr sz="600" b="1"/>
                    </a:p>
                  </a:txBody>
                  <a:tcPr marL="95250" marR="95250" marT="95250" marB="95250">
                    <a:lnL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/>
                        <a:t>Updated</a:t>
                      </a:r>
                      <a:endParaRPr sz="600" b="1"/>
                    </a:p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/>
                        <a:t>(mt)</a:t>
                      </a:r>
                      <a:endParaRPr sz="600" b="1"/>
                    </a:p>
                  </a:txBody>
                  <a:tcPr marL="95250" marR="95250" marT="95250" marB="95250">
                    <a:lnL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/>
                        <a:t>Percent</a:t>
                      </a:r>
                      <a:endParaRPr sz="600" b="1"/>
                    </a:p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/>
                        <a:t>Difference</a:t>
                      </a:r>
                      <a:endParaRPr sz="600" b="1"/>
                    </a:p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/>
                        <a:t>(%)</a:t>
                      </a:r>
                      <a:endParaRPr sz="600" b="1"/>
                    </a:p>
                  </a:txBody>
                  <a:tcPr marL="95250" marR="95250" marT="95250" marB="95250">
                    <a:lnL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East</a:t>
                      </a:r>
                      <a:endParaRPr sz="900"/>
                    </a:p>
                  </a:txBody>
                  <a:tcPr marL="95250" marR="95250" marT="95250" marB="95250">
                    <a:lnL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431</a:t>
                      </a:r>
                      <a:endParaRPr sz="900"/>
                    </a:p>
                  </a:txBody>
                  <a:tcPr marL="95250" marR="95250" marT="95250" marB="95250">
                    <a:lnL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276</a:t>
                      </a:r>
                      <a:endParaRPr sz="900"/>
                    </a:p>
                  </a:txBody>
                  <a:tcPr marL="95250" marR="95250" marT="95250" marB="95250">
                    <a:lnL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0000FF"/>
                          </a:solidFill>
                        </a:rPr>
                        <a:t>-36</a:t>
                      </a:r>
                      <a:endParaRPr sz="900">
                        <a:solidFill>
                          <a:srgbClr val="0000FF"/>
                        </a:solidFill>
                      </a:endParaRPr>
                    </a:p>
                  </a:txBody>
                  <a:tcPr marL="95250" marR="95250" marT="95250" marB="95250">
                    <a:lnL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West</a:t>
                      </a:r>
                      <a:endParaRPr sz="900"/>
                    </a:p>
                  </a:txBody>
                  <a:tcPr marL="95250" marR="95250" marT="95250" marB="95250">
                    <a:lnL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192</a:t>
                      </a:r>
                      <a:endParaRPr sz="900"/>
                    </a:p>
                  </a:txBody>
                  <a:tcPr marL="95250" marR="95250" marT="95250" marB="95250">
                    <a:lnL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114</a:t>
                      </a:r>
                      <a:endParaRPr sz="900"/>
                    </a:p>
                  </a:txBody>
                  <a:tcPr marL="95250" marR="95250" marT="95250" marB="95250">
                    <a:lnL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0000FF"/>
                          </a:solidFill>
                        </a:rPr>
                        <a:t>-40</a:t>
                      </a:r>
                      <a:endParaRPr sz="900">
                        <a:solidFill>
                          <a:srgbClr val="0000FF"/>
                        </a:solidFill>
                      </a:endParaRPr>
                    </a:p>
                  </a:txBody>
                  <a:tcPr marL="95250" marR="95250" marT="95250" marB="95250">
                    <a:lnL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CONUS</a:t>
                      </a:r>
                      <a:endParaRPr sz="900"/>
                    </a:p>
                  </a:txBody>
                  <a:tcPr marL="95250" marR="95250" marT="95250" marB="95250">
                    <a:lnL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624</a:t>
                      </a:r>
                      <a:endParaRPr sz="900"/>
                    </a:p>
                  </a:txBody>
                  <a:tcPr marL="95250" marR="95250" marT="95250" marB="95250">
                    <a:lnL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390</a:t>
                      </a:r>
                      <a:endParaRPr sz="900"/>
                    </a:p>
                  </a:txBody>
                  <a:tcPr marL="95250" marR="95250" marT="95250" marB="95250">
                    <a:lnL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0000FF"/>
                          </a:solidFill>
                        </a:rPr>
                        <a:t>-37</a:t>
                      </a:r>
                      <a:endParaRPr sz="900">
                        <a:solidFill>
                          <a:srgbClr val="0000FF"/>
                        </a:solidFill>
                      </a:endParaRPr>
                    </a:p>
                  </a:txBody>
                  <a:tcPr marL="95250" marR="95250" marT="95250" marB="95250">
                    <a:lnL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7" name="Google Shape;227;p31"/>
          <p:cNvSpPr txBox="1"/>
          <p:nvPr/>
        </p:nvSpPr>
        <p:spPr>
          <a:xfrm>
            <a:off x="252413" y="1689420"/>
            <a:ext cx="4577443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highlight>
                  <a:srgbClr val="FFFF00"/>
                </a:highlight>
              </a:rPr>
              <a:t>January 5: Total NO Emissions differences (mt)</a:t>
            </a:r>
            <a:endParaRPr sz="1000" dirty="0"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 </a:t>
            </a:r>
            <a:endParaRPr sz="1000" dirty="0"/>
          </a:p>
        </p:txBody>
      </p:sp>
      <p:pic>
        <p:nvPicPr>
          <p:cNvPr id="228" name="Google Shape;22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0353" y="1017250"/>
            <a:ext cx="3603646" cy="173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1"/>
          <p:cNvSpPr txBox="1"/>
          <p:nvPr/>
        </p:nvSpPr>
        <p:spPr>
          <a:xfrm>
            <a:off x="6881400" y="2571750"/>
            <a:ext cx="30000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0097A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Crippa et al. (2023)</a:t>
            </a:r>
            <a:endParaRPr b="1" u="sng">
              <a:solidFill>
                <a:srgbClr val="0097A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30" name="Google Shape;230;p31"/>
          <p:cNvSpPr txBox="1"/>
          <p:nvPr/>
        </p:nvSpPr>
        <p:spPr>
          <a:xfrm>
            <a:off x="6144000" y="6513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6"/>
              </a:rPr>
              <a:t>EDGAR/HTAPv3:</a:t>
            </a:r>
            <a:r>
              <a:rPr lang="en" sz="1800">
                <a:solidFill>
                  <a:schemeClr val="dk2"/>
                </a:solidFill>
              </a:rPr>
              <a:t>  </a:t>
            </a:r>
            <a:r>
              <a:rPr lang="en" sz="1800">
                <a:solidFill>
                  <a:schemeClr val="dk2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/>
          </a:p>
        </p:txBody>
      </p:sp>
      <p:sp>
        <p:nvSpPr>
          <p:cNvPr id="231" name="Google Shape;231;p31"/>
          <p:cNvSpPr txBox="1"/>
          <p:nvPr/>
        </p:nvSpPr>
        <p:spPr>
          <a:xfrm>
            <a:off x="174475" y="275080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Example of difference in NO emission in NEI 2019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32" name="Google Shape;232;p31"/>
          <p:cNvSpPr txBox="1"/>
          <p:nvPr/>
        </p:nvSpPr>
        <p:spPr>
          <a:xfrm>
            <a:off x="6076875" y="2750800"/>
            <a:ext cx="3000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HTAPv3 extends temporal coverage, sectoral breakdown and geographical coverage. 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Global mosaic of monthly air pollutant (SO2, NOx, CO, NMVOCs, NH3, </a:t>
            </a:r>
            <a:r>
              <a:rPr lang="en" sz="1200" b="1" u="sng">
                <a:solidFill>
                  <a:schemeClr val="dk1"/>
                </a:solidFill>
              </a:rPr>
              <a:t>PM10, PM2.5</a:t>
            </a:r>
            <a:r>
              <a:rPr lang="en" sz="1200">
                <a:solidFill>
                  <a:schemeClr val="dk1"/>
                </a:solidFill>
              </a:rPr>
              <a:t>, BC, OC) emission gridmaps at 0.1x0.1 degree resolution. 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b="1">
                <a:solidFill>
                  <a:schemeClr val="dk1"/>
                </a:solidFill>
              </a:rPr>
              <a:t>Updates HTAP emissions from v2 (2010) -&gt; v3 (2018)</a:t>
            </a:r>
            <a:endParaRPr/>
          </a:p>
        </p:txBody>
      </p:sp>
      <p:pic>
        <p:nvPicPr>
          <p:cNvPr id="233" name="Google Shape;233;p31"/>
          <p:cNvPicPr preferRelativeResize="0"/>
          <p:nvPr/>
        </p:nvPicPr>
        <p:blipFill rotWithShape="1">
          <a:blip r:embed="rId7">
            <a:alphaModFix/>
          </a:blip>
          <a:srcRect r="16694" b="41173"/>
          <a:stretch/>
        </p:blipFill>
        <p:spPr>
          <a:xfrm>
            <a:off x="3174476" y="1373724"/>
            <a:ext cx="2559901" cy="128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 txBox="1"/>
          <p:nvPr/>
        </p:nvSpPr>
        <p:spPr>
          <a:xfrm>
            <a:off x="3390300" y="1094775"/>
            <a:ext cx="2363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Applying Diurnal Profile to global datasets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235" name="Google Shape;235;p31"/>
          <p:cNvSpPr txBox="1"/>
          <p:nvPr/>
        </p:nvSpPr>
        <p:spPr>
          <a:xfrm>
            <a:off x="3308475" y="2689288"/>
            <a:ext cx="3000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NEI2016v1 → GMU/NEMO NEI2019 (Inside CONUS only)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HTAPv2 2010 → HTAPv3 2018 (Outside CONUS) 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Global No Diurnal for major gas emissions → CAMS-TEMPO gridded weights (outside CONUS)</a:t>
            </a:r>
            <a:endParaRPr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2"/>
          <p:cNvPicPr preferRelativeResize="0"/>
          <p:nvPr/>
        </p:nvPicPr>
        <p:blipFill rotWithShape="1">
          <a:blip r:embed="rId3">
            <a:alphaModFix/>
          </a:blip>
          <a:srcRect l="16909"/>
          <a:stretch/>
        </p:blipFill>
        <p:spPr>
          <a:xfrm>
            <a:off x="24000" y="1859900"/>
            <a:ext cx="1944771" cy="13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2"/>
          <p:cNvPicPr preferRelativeResize="0"/>
          <p:nvPr/>
        </p:nvPicPr>
        <p:blipFill rotWithShape="1">
          <a:blip r:embed="rId4">
            <a:alphaModFix/>
          </a:blip>
          <a:srcRect l="16909"/>
          <a:stretch/>
        </p:blipFill>
        <p:spPr>
          <a:xfrm>
            <a:off x="1868125" y="1879615"/>
            <a:ext cx="1889050" cy="133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2"/>
          <p:cNvPicPr preferRelativeResize="0"/>
          <p:nvPr/>
        </p:nvPicPr>
        <p:blipFill rotWithShape="1">
          <a:blip r:embed="rId5">
            <a:alphaModFix/>
          </a:blip>
          <a:srcRect l="16909"/>
          <a:stretch/>
        </p:blipFill>
        <p:spPr>
          <a:xfrm>
            <a:off x="1868126" y="468588"/>
            <a:ext cx="1889050" cy="13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2"/>
          <p:cNvPicPr preferRelativeResize="0"/>
          <p:nvPr/>
        </p:nvPicPr>
        <p:blipFill rotWithShape="1">
          <a:blip r:embed="rId6">
            <a:alphaModFix/>
          </a:blip>
          <a:srcRect l="16909"/>
          <a:stretch/>
        </p:blipFill>
        <p:spPr>
          <a:xfrm>
            <a:off x="43051" y="448875"/>
            <a:ext cx="1944776" cy="1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3483100" y="973250"/>
            <a:ext cx="25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January 8th 2024</a:t>
            </a:r>
            <a:endParaRPr sz="2100"/>
          </a:p>
        </p:txBody>
      </p:sp>
      <p:pic>
        <p:nvPicPr>
          <p:cNvPr id="245" name="Google Shape;245;p32"/>
          <p:cNvPicPr preferRelativeResize="0"/>
          <p:nvPr/>
        </p:nvPicPr>
        <p:blipFill rotWithShape="1">
          <a:blip r:embed="rId7">
            <a:alphaModFix/>
          </a:blip>
          <a:srcRect l="17252"/>
          <a:stretch/>
        </p:blipFill>
        <p:spPr>
          <a:xfrm>
            <a:off x="0" y="3435799"/>
            <a:ext cx="1944776" cy="138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2"/>
          <p:cNvPicPr preferRelativeResize="0"/>
          <p:nvPr/>
        </p:nvPicPr>
        <p:blipFill rotWithShape="1">
          <a:blip r:embed="rId8">
            <a:alphaModFix/>
          </a:blip>
          <a:srcRect l="17252"/>
          <a:stretch/>
        </p:blipFill>
        <p:spPr>
          <a:xfrm>
            <a:off x="1835475" y="3434458"/>
            <a:ext cx="1921700" cy="136529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2"/>
          <p:cNvSpPr txBox="1"/>
          <p:nvPr/>
        </p:nvSpPr>
        <p:spPr>
          <a:xfrm>
            <a:off x="457200" y="634550"/>
            <a:ext cx="43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14z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48" name="Google Shape;248;p32"/>
          <p:cNvSpPr txBox="1"/>
          <p:nvPr/>
        </p:nvSpPr>
        <p:spPr>
          <a:xfrm>
            <a:off x="2107188" y="634550"/>
            <a:ext cx="43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16z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49" name="Google Shape;249;p32"/>
          <p:cNvSpPr txBox="1"/>
          <p:nvPr/>
        </p:nvSpPr>
        <p:spPr>
          <a:xfrm>
            <a:off x="379675" y="2035175"/>
            <a:ext cx="43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18z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50" name="Google Shape;250;p32"/>
          <p:cNvSpPr txBox="1"/>
          <p:nvPr/>
        </p:nvSpPr>
        <p:spPr>
          <a:xfrm>
            <a:off x="1765863" y="3578875"/>
            <a:ext cx="43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20z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-23300" y="3578875"/>
            <a:ext cx="43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18z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252" name="Google Shape;252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98075" y="3534129"/>
            <a:ext cx="2443986" cy="133654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2"/>
          <p:cNvSpPr txBox="1"/>
          <p:nvPr/>
        </p:nvSpPr>
        <p:spPr>
          <a:xfrm>
            <a:off x="6266538" y="3289850"/>
            <a:ext cx="43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20z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254" name="Google Shape;254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75550" y="3534135"/>
            <a:ext cx="2443976" cy="133654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 txBox="1"/>
          <p:nvPr/>
        </p:nvSpPr>
        <p:spPr>
          <a:xfrm>
            <a:off x="3733550" y="3290625"/>
            <a:ext cx="43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18z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56" name="Google Shape;256;p32"/>
          <p:cNvSpPr txBox="1"/>
          <p:nvPr/>
        </p:nvSpPr>
        <p:spPr>
          <a:xfrm>
            <a:off x="4713875" y="3235900"/>
            <a:ext cx="173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GOES DUST RGB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57" name="Google Shape;257;p32"/>
          <p:cNvSpPr txBox="1"/>
          <p:nvPr/>
        </p:nvSpPr>
        <p:spPr>
          <a:xfrm>
            <a:off x="571475" y="3192525"/>
            <a:ext cx="244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RRFS-SD AOD 550nm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58" name="Google Shape;258;p32"/>
          <p:cNvSpPr txBox="1"/>
          <p:nvPr/>
        </p:nvSpPr>
        <p:spPr>
          <a:xfrm>
            <a:off x="3937550" y="1336450"/>
            <a:ext cx="48045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Storm front pushed dust up over the Chihuahuan Desert blowing over multiple US Cities including El Paso and Odessa TX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Overall the RRFS-SD system captured this event well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Though a notable miss from southern NM which was responsible for the elevated PM in El Paso  </a:t>
            </a:r>
            <a:endParaRPr sz="1500">
              <a:solidFill>
                <a:schemeClr val="dk2"/>
              </a:solidFill>
            </a:endParaRPr>
          </a:p>
        </p:txBody>
      </p:sp>
      <p:cxnSp>
        <p:nvCxnSpPr>
          <p:cNvPr id="259" name="Google Shape;259;p32"/>
          <p:cNvCxnSpPr/>
          <p:nvPr/>
        </p:nvCxnSpPr>
        <p:spPr>
          <a:xfrm>
            <a:off x="6724000" y="3137350"/>
            <a:ext cx="575400" cy="1131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0" name="Google Shape;260;p32"/>
          <p:cNvCxnSpPr>
            <a:cxnSpLocks/>
          </p:cNvCxnSpPr>
          <p:nvPr/>
        </p:nvCxnSpPr>
        <p:spPr>
          <a:xfrm flipH="1">
            <a:off x="2420001" y="3070325"/>
            <a:ext cx="2037699" cy="9301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1" name="Google Shape;261;p32"/>
          <p:cNvSpPr txBox="1">
            <a:spLocks noGrp="1"/>
          </p:cNvSpPr>
          <p:nvPr>
            <p:ph type="title"/>
          </p:nvPr>
        </p:nvSpPr>
        <p:spPr>
          <a:xfrm>
            <a:off x="307775" y="-104100"/>
            <a:ext cx="719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Rapid Refresh Forecast Model with Smoke and Dust</a:t>
            </a:r>
            <a:endParaRPr sz="2100"/>
          </a:p>
        </p:txBody>
      </p:sp>
      <p:pic>
        <p:nvPicPr>
          <p:cNvPr id="262" name="Google Shape;262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00161" y="1"/>
            <a:ext cx="2580712" cy="136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3"/>
          <p:cNvSpPr txBox="1">
            <a:spLocks noGrp="1"/>
          </p:cNvSpPr>
          <p:nvPr>
            <p:ph type="title"/>
          </p:nvPr>
        </p:nvSpPr>
        <p:spPr>
          <a:xfrm>
            <a:off x="409127" y="205979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UFS-Aerosols: GEFSv13</a:t>
            </a:r>
            <a:endParaRPr sz="2400"/>
          </a:p>
        </p:txBody>
      </p:sp>
      <p:sp>
        <p:nvSpPr>
          <p:cNvPr id="268" name="Google Shape;268;p33"/>
          <p:cNvSpPr txBox="1">
            <a:spLocks noGrp="1"/>
          </p:cNvSpPr>
          <p:nvPr>
            <p:ph type="body" idx="1"/>
          </p:nvPr>
        </p:nvSpPr>
        <p:spPr>
          <a:xfrm>
            <a:off x="409125" y="959963"/>
            <a:ext cx="4737900" cy="3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One NOAA Unified Forecast System (UFS) modeling applications currently in development is a coupled model for global predictions of weather to seasonal time scales, targeting NOAA/NCEP operational Medium Range (GFS v17), Subseasonal (GEFS v13), and Seasonal (SFSv1) forecasting systems.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In the Global Coupled UFS development phase, discrete system prototypes were defined and evaluated within a fixed benchmark framework. Evaluation findings were used to inform subsequent development.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Prototype 8 (P8) is the last of these prototypes before tailored development for GFSv17/GEFSv13/SFSv1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1700" y="3425700"/>
            <a:ext cx="1815677" cy="164101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3"/>
          <p:cNvSpPr txBox="1"/>
          <p:nvPr/>
        </p:nvSpPr>
        <p:spPr>
          <a:xfrm>
            <a:off x="800570" y="2950267"/>
            <a:ext cx="3180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635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sng" strike="noStrike" cap="none">
                <a:solidFill>
                  <a:schemeClr val="accent5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Target configuration </a:t>
            </a:r>
            <a:endParaRPr sz="1200" b="1" i="0" u="sng" strike="noStrike" cap="none">
              <a:solidFill>
                <a:schemeClr val="accent5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635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sng" strike="noStrike" cap="none">
                <a:solidFill>
                  <a:schemeClr val="accent5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(GFSv17, GEFSv13, SFSv1)</a:t>
            </a:r>
            <a:endParaRPr sz="1200" b="1" i="0" u="sng" strike="noStrike" cap="none">
              <a:solidFill>
                <a:schemeClr val="accent5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1475" y="992644"/>
            <a:ext cx="4082249" cy="188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1576" y="2987794"/>
            <a:ext cx="5233390" cy="188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57119" y="3210750"/>
            <a:ext cx="1477032" cy="890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/>
          </a:p>
        </p:txBody>
      </p:sp>
      <p:sp>
        <p:nvSpPr>
          <p:cNvPr id="279" name="Google Shape;279;p34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  <p:pic>
        <p:nvPicPr>
          <p:cNvPr id="280" name="Google Shape;2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800" y="0"/>
            <a:ext cx="6095995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" name="Google Shape;281;p34"/>
          <p:cNvCxnSpPr/>
          <p:nvPr/>
        </p:nvCxnSpPr>
        <p:spPr>
          <a:xfrm rot="10800000" flipH="1">
            <a:off x="6682300" y="710275"/>
            <a:ext cx="890700" cy="289200"/>
          </a:xfrm>
          <a:prstGeom prst="straightConnector1">
            <a:avLst/>
          </a:prstGeom>
          <a:noFill/>
          <a:ln w="9525" cap="flat" cmpd="sng">
            <a:solidFill>
              <a:srgbClr val="5B9BD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82" name="Google Shape;282;p34"/>
          <p:cNvSpPr txBox="1"/>
          <p:nvPr/>
        </p:nvSpPr>
        <p:spPr>
          <a:xfrm>
            <a:off x="7628650" y="-33975"/>
            <a:ext cx="1696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Improvement in dust emission over Sahara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" name="Google Shape;283;p34"/>
          <p:cNvSpPr txBox="1"/>
          <p:nvPr/>
        </p:nvSpPr>
        <p:spPr>
          <a:xfrm>
            <a:off x="6710875" y="3824500"/>
            <a:ext cx="2295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dust emission from Taklamakan desert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84" name="Google Shape;284;p34"/>
          <p:cNvCxnSpPr>
            <a:endCxn id="283" idx="1"/>
          </p:cNvCxnSpPr>
          <p:nvPr/>
        </p:nvCxnSpPr>
        <p:spPr>
          <a:xfrm rot="10800000" flipH="1">
            <a:off x="5220475" y="4163050"/>
            <a:ext cx="1490400" cy="279000"/>
          </a:xfrm>
          <a:prstGeom prst="straightConnector1">
            <a:avLst/>
          </a:prstGeom>
          <a:noFill/>
          <a:ln w="9525" cap="flat" cmpd="sng">
            <a:solidFill>
              <a:srgbClr val="5B9BD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85" name="Google Shape;285;p34"/>
          <p:cNvSpPr txBox="1"/>
          <p:nvPr/>
        </p:nvSpPr>
        <p:spPr>
          <a:xfrm>
            <a:off x="332150" y="1534150"/>
            <a:ext cx="1328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Improvement in dust emission over Sahara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86" name="Google Shape;286;p34"/>
          <p:cNvCxnSpPr/>
          <p:nvPr/>
        </p:nvCxnSpPr>
        <p:spPr>
          <a:xfrm rot="10800000">
            <a:off x="1365575" y="2571750"/>
            <a:ext cx="1328100" cy="323700"/>
          </a:xfrm>
          <a:prstGeom prst="straightConnector1">
            <a:avLst/>
          </a:prstGeom>
          <a:noFill/>
          <a:ln w="9525" cap="flat" cmpd="sng">
            <a:solidFill>
              <a:srgbClr val="5B9BD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87" name="Google Shape;287;p34"/>
          <p:cNvCxnSpPr/>
          <p:nvPr/>
        </p:nvCxnSpPr>
        <p:spPr>
          <a:xfrm rot="10800000">
            <a:off x="1529150" y="2171675"/>
            <a:ext cx="2084100" cy="253500"/>
          </a:xfrm>
          <a:prstGeom prst="straightConnector1">
            <a:avLst/>
          </a:prstGeom>
          <a:noFill/>
          <a:ln w="9525" cap="flat" cmpd="sng">
            <a:solidFill>
              <a:srgbClr val="5B9BD5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373000" y="0"/>
            <a:ext cx="7718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1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NOAA Emissions and eXchange Unified System (NEXUS)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293" name="Google Shape;293;p35"/>
          <p:cNvSpPr/>
          <p:nvPr/>
        </p:nvSpPr>
        <p:spPr>
          <a:xfrm>
            <a:off x="4751614" y="2165577"/>
            <a:ext cx="1676400" cy="903300"/>
          </a:xfrm>
          <a:prstGeom prst="ellipse">
            <a:avLst/>
          </a:prstGeom>
          <a:gradFill>
            <a:gsLst>
              <a:gs pos="0">
                <a:srgbClr val="0079B6"/>
              </a:gs>
              <a:gs pos="80000">
                <a:srgbClr val="00A1EF"/>
              </a:gs>
              <a:gs pos="100000">
                <a:srgbClr val="00A3F6"/>
              </a:gs>
            </a:gsLst>
            <a:lin ang="16200038" scaled="0"/>
          </a:gradFill>
          <a:ln w="9525" cap="flat" cmpd="sng">
            <a:solidFill>
              <a:srgbClr val="0097D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35"/>
          <p:cNvSpPr txBox="1"/>
          <p:nvPr/>
        </p:nvSpPr>
        <p:spPr>
          <a:xfrm>
            <a:off x="4773386" y="2304922"/>
            <a:ext cx="16764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Model-Ready Emissions Data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5"/>
          <p:cNvSpPr txBox="1"/>
          <p:nvPr/>
        </p:nvSpPr>
        <p:spPr>
          <a:xfrm>
            <a:off x="6807839" y="2946952"/>
            <a:ext cx="11814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5"/>
          <p:cNvSpPr txBox="1"/>
          <p:nvPr/>
        </p:nvSpPr>
        <p:spPr>
          <a:xfrm>
            <a:off x="6742319" y="1816552"/>
            <a:ext cx="14100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Operations</a:t>
            </a:r>
            <a:endParaRPr sz="2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7" name="Google Shape;297;p35"/>
          <p:cNvGrpSpPr/>
          <p:nvPr/>
        </p:nvGrpSpPr>
        <p:grpSpPr>
          <a:xfrm>
            <a:off x="587997" y="852113"/>
            <a:ext cx="3557839" cy="3530311"/>
            <a:chOff x="582167" y="-121369"/>
            <a:chExt cx="5571310" cy="5507506"/>
          </a:xfrm>
        </p:grpSpPr>
        <p:sp>
          <p:nvSpPr>
            <p:cNvPr id="298" name="Google Shape;298;p35"/>
            <p:cNvSpPr/>
            <p:nvPr/>
          </p:nvSpPr>
          <p:spPr>
            <a:xfrm>
              <a:off x="2453420" y="1782277"/>
              <a:ext cx="1828800" cy="18288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35"/>
            <p:cNvSpPr txBox="1"/>
            <p:nvPr/>
          </p:nvSpPr>
          <p:spPr>
            <a:xfrm>
              <a:off x="2422100" y="2050090"/>
              <a:ext cx="1916400" cy="129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425" tIns="21425" rIns="21425" bIns="2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Calibri"/>
                <a:buNone/>
              </a:pPr>
              <a:r>
                <a:rPr lang="en" sz="17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NEXUS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35"/>
            <p:cNvSpPr/>
            <p:nvPr/>
          </p:nvSpPr>
          <p:spPr>
            <a:xfrm rot="5400000">
              <a:off x="3226803" y="1286041"/>
              <a:ext cx="282000" cy="47640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35"/>
            <p:cNvSpPr txBox="1"/>
            <p:nvPr/>
          </p:nvSpPr>
          <p:spPr>
            <a:xfrm rot="5400000">
              <a:off x="3269081" y="1338991"/>
              <a:ext cx="1974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100"/>
                <a:buFont typeface="Calibri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2682022" y="-121369"/>
              <a:ext cx="1371600" cy="13716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35"/>
            <p:cNvSpPr txBox="1"/>
            <p:nvPr/>
          </p:nvSpPr>
          <p:spPr>
            <a:xfrm>
              <a:off x="2882888" y="79497"/>
              <a:ext cx="969900" cy="9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5" tIns="8575" rIns="8575" bIns="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Aerosols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35"/>
            <p:cNvSpPr/>
            <p:nvPr/>
          </p:nvSpPr>
          <p:spPr>
            <a:xfrm rot="7799575">
              <a:off x="3980571" y="1560307"/>
              <a:ext cx="281939" cy="47633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35"/>
            <p:cNvSpPr txBox="1"/>
            <p:nvPr/>
          </p:nvSpPr>
          <p:spPr>
            <a:xfrm rot="7800375">
              <a:off x="4049910" y="1623297"/>
              <a:ext cx="197396" cy="285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100"/>
                <a:buFont typeface="Calibri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4052605" y="377481"/>
              <a:ext cx="1371600" cy="1371600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35"/>
            <p:cNvSpPr txBox="1"/>
            <p:nvPr/>
          </p:nvSpPr>
          <p:spPr>
            <a:xfrm>
              <a:off x="4253471" y="578347"/>
              <a:ext cx="969900" cy="9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5" tIns="8575" rIns="8575" bIns="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Anthropogenic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&amp;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Biofuel 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35"/>
            <p:cNvSpPr/>
            <p:nvPr/>
          </p:nvSpPr>
          <p:spPr>
            <a:xfrm rot="10137193">
              <a:off x="4381567" y="2254952"/>
              <a:ext cx="281822" cy="4762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35"/>
            <p:cNvSpPr txBox="1"/>
            <p:nvPr/>
          </p:nvSpPr>
          <p:spPr>
            <a:xfrm rot="10137794">
              <a:off x="4465171" y="2342025"/>
              <a:ext cx="197452" cy="285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100"/>
                <a:buFont typeface="Calibri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4781877" y="1640617"/>
              <a:ext cx="1371600" cy="1371600"/>
            </a:xfrm>
            <a:prstGeom prst="ellipse">
              <a:avLst/>
            </a:prstGeom>
            <a:solidFill>
              <a:srgbClr val="54813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35"/>
            <p:cNvSpPr txBox="1"/>
            <p:nvPr/>
          </p:nvSpPr>
          <p:spPr>
            <a:xfrm>
              <a:off x="4982743" y="1841483"/>
              <a:ext cx="969900" cy="9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5" tIns="8575" rIns="8575" bIns="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Halogens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35"/>
            <p:cNvSpPr/>
            <p:nvPr/>
          </p:nvSpPr>
          <p:spPr>
            <a:xfrm rot="-8532953">
              <a:off x="4242140" y="3044671"/>
              <a:ext cx="282036" cy="47640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35"/>
            <p:cNvSpPr txBox="1"/>
            <p:nvPr/>
          </p:nvSpPr>
          <p:spPr>
            <a:xfrm rot="-8533459">
              <a:off x="4317955" y="3165893"/>
              <a:ext cx="197365" cy="285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100"/>
                <a:buFont typeface="Calibri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4528604" y="3077003"/>
              <a:ext cx="1371600" cy="1371600"/>
            </a:xfrm>
            <a:prstGeom prst="ellipse">
              <a:avLst/>
            </a:prstGeom>
            <a:solidFill>
              <a:srgbClr val="7F6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35"/>
            <p:cNvSpPr txBox="1"/>
            <p:nvPr/>
          </p:nvSpPr>
          <p:spPr>
            <a:xfrm>
              <a:off x="4729470" y="3277869"/>
              <a:ext cx="969900" cy="9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5" tIns="8575" rIns="8575" bIns="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Natural Sources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35"/>
            <p:cNvSpPr/>
            <p:nvPr/>
          </p:nvSpPr>
          <p:spPr>
            <a:xfrm rot="-6283869">
              <a:off x="3627830" y="3560389"/>
              <a:ext cx="281968" cy="47618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35"/>
            <p:cNvSpPr txBox="1"/>
            <p:nvPr/>
          </p:nvSpPr>
          <p:spPr>
            <a:xfrm rot="-6287806">
              <a:off x="3680821" y="3696433"/>
              <a:ext cx="197344" cy="285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100"/>
                <a:buFont typeface="Calibri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3411294" y="4014537"/>
              <a:ext cx="1371600" cy="1371600"/>
            </a:xfrm>
            <a:prstGeom prst="ellipse">
              <a:avLst/>
            </a:prstGeom>
            <a:solidFill>
              <a:srgbClr val="7F7F7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35"/>
            <p:cNvSpPr txBox="1"/>
            <p:nvPr/>
          </p:nvSpPr>
          <p:spPr>
            <a:xfrm>
              <a:off x="3612160" y="4215403"/>
              <a:ext cx="969900" cy="9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5" tIns="8575" rIns="8575" bIns="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Non-Emission Data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(Satellite O</a:t>
              </a:r>
              <a:r>
                <a:rPr lang="en" sz="700" b="1" i="0" u="none" strike="noStrike" cap="none" baseline="-25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, LAI, Albedo, etc.)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35"/>
            <p:cNvSpPr/>
            <p:nvPr/>
          </p:nvSpPr>
          <p:spPr>
            <a:xfrm rot="-4201326">
              <a:off x="2825803" y="3560281"/>
              <a:ext cx="281861" cy="47632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35"/>
            <p:cNvSpPr txBox="1"/>
            <p:nvPr/>
          </p:nvSpPr>
          <p:spPr>
            <a:xfrm rot="6600326">
              <a:off x="2853750" y="3695218"/>
              <a:ext cx="197305" cy="285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100"/>
                <a:buFont typeface="Calibri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1952750" y="4014537"/>
              <a:ext cx="1371600" cy="1371600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35"/>
            <p:cNvSpPr txBox="1"/>
            <p:nvPr/>
          </p:nvSpPr>
          <p:spPr>
            <a:xfrm>
              <a:off x="2153616" y="4215403"/>
              <a:ext cx="969900" cy="9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5" tIns="8575" rIns="8575" bIns="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Anthropogenic 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Aircraft 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&amp;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Ship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35"/>
            <p:cNvSpPr/>
            <p:nvPr/>
          </p:nvSpPr>
          <p:spPr>
            <a:xfrm rot="-1762461">
              <a:off x="2211436" y="3044788"/>
              <a:ext cx="281949" cy="47619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35"/>
            <p:cNvSpPr txBox="1"/>
            <p:nvPr/>
          </p:nvSpPr>
          <p:spPr>
            <a:xfrm rot="9035403">
              <a:off x="2216919" y="3160752"/>
              <a:ext cx="197330" cy="285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100"/>
                <a:buFont typeface="Calibri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835441" y="3077003"/>
              <a:ext cx="1371600" cy="1371600"/>
            </a:xfrm>
            <a:prstGeom prst="ellipse">
              <a:avLst/>
            </a:prstGeom>
            <a:solidFill>
              <a:srgbClr val="E424C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35"/>
            <p:cNvSpPr txBox="1"/>
            <p:nvPr/>
          </p:nvSpPr>
          <p:spPr>
            <a:xfrm>
              <a:off x="1036307" y="3277869"/>
              <a:ext cx="969900" cy="9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5" tIns="8575" rIns="8575" bIns="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Extensions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(Dust, Sea-Salt Biogenic, etc.)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35"/>
            <p:cNvSpPr/>
            <p:nvPr/>
          </p:nvSpPr>
          <p:spPr>
            <a:xfrm rot="598996">
              <a:off x="2072163" y="2254864"/>
              <a:ext cx="282071" cy="47645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35"/>
            <p:cNvSpPr txBox="1"/>
            <p:nvPr/>
          </p:nvSpPr>
          <p:spPr>
            <a:xfrm rot="-10201337">
              <a:off x="2072772" y="2342956"/>
              <a:ext cx="197385" cy="2857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100"/>
                <a:buFont typeface="Calibri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582167" y="1640617"/>
              <a:ext cx="1371600" cy="13716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35"/>
            <p:cNvSpPr txBox="1"/>
            <p:nvPr/>
          </p:nvSpPr>
          <p:spPr>
            <a:xfrm>
              <a:off x="783033" y="1841483"/>
              <a:ext cx="969900" cy="9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5" tIns="8575" rIns="8575" bIns="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Biomass Burning 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35"/>
            <p:cNvSpPr/>
            <p:nvPr/>
          </p:nvSpPr>
          <p:spPr>
            <a:xfrm rot="2539619">
              <a:off x="2473289" y="1560400"/>
              <a:ext cx="282018" cy="47633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35"/>
            <p:cNvSpPr txBox="1"/>
            <p:nvPr/>
          </p:nvSpPr>
          <p:spPr>
            <a:xfrm rot="-8259007">
              <a:off x="2484380" y="1627184"/>
              <a:ext cx="197282" cy="285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100"/>
                <a:buFont typeface="Calibri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1311439" y="377481"/>
              <a:ext cx="1371600" cy="13716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4595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35"/>
            <p:cNvSpPr txBox="1"/>
            <p:nvPr/>
          </p:nvSpPr>
          <p:spPr>
            <a:xfrm>
              <a:off x="1512305" y="578347"/>
              <a:ext cx="969900" cy="9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5" tIns="8575" rIns="8575" bIns="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Historical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&amp;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Future Projections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r>
                <a:rPr lang="en" sz="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(IPCC, RCP)</a:t>
              </a:r>
              <a:endParaRPr sz="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35"/>
          <p:cNvSpPr/>
          <p:nvPr/>
        </p:nvSpPr>
        <p:spPr>
          <a:xfrm>
            <a:off x="4237264" y="2451327"/>
            <a:ext cx="517500" cy="4002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6AE6"/>
              </a:gs>
              <a:gs pos="100000">
                <a:srgbClr val="F2F2F2"/>
              </a:gs>
            </a:gsLst>
            <a:lin ang="16200038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5"/>
          <p:cNvSpPr txBox="1"/>
          <p:nvPr/>
        </p:nvSpPr>
        <p:spPr>
          <a:xfrm>
            <a:off x="4051325" y="3404450"/>
            <a:ext cx="50376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Community emissions processing system for UFS atmospheric composition models (both global and regional)- </a:t>
            </a:r>
            <a:r>
              <a:rPr lang="en" sz="1800" b="1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Based </a:t>
            </a:r>
            <a:r>
              <a:rPr lang="en" sz="1800" b="1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on HEMCO (Lin et al. 2021)</a:t>
            </a:r>
            <a:endParaRPr sz="11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Collaborators:  Harvard, NASA, NCAR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5"/>
          <p:cNvSpPr/>
          <p:nvPr/>
        </p:nvSpPr>
        <p:spPr>
          <a:xfrm rot="-1280705">
            <a:off x="3853674" y="1473998"/>
            <a:ext cx="517605" cy="303399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6AE6"/>
              </a:gs>
              <a:gs pos="100000">
                <a:srgbClr val="F2F2F2"/>
              </a:gs>
            </a:gsLst>
            <a:lin ang="16200038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5"/>
          <p:cNvSpPr txBox="1"/>
          <p:nvPr/>
        </p:nvSpPr>
        <p:spPr>
          <a:xfrm>
            <a:off x="7099904" y="852125"/>
            <a:ext cx="15126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Barry Baker, Patrick Campbell, Daniel Tong and </a:t>
            </a:r>
            <a:r>
              <a:rPr lang="en" sz="1500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Zach Moon</a:t>
            </a:r>
            <a:r>
              <a:rPr lang="en" sz="1500" b="0" i="0" u="none" strike="noStrike" cap="non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 (ARL)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5"/>
          <p:cNvSpPr/>
          <p:nvPr/>
        </p:nvSpPr>
        <p:spPr>
          <a:xfrm rot="-1775795">
            <a:off x="6317238" y="2063961"/>
            <a:ext cx="517524" cy="399828"/>
          </a:xfrm>
          <a:prstGeom prst="rightArrow">
            <a:avLst>
              <a:gd name="adj1" fmla="val 47550"/>
              <a:gd name="adj2" fmla="val 50000"/>
            </a:avLst>
          </a:prstGeom>
          <a:gradFill>
            <a:gsLst>
              <a:gs pos="0">
                <a:srgbClr val="0E6AE6"/>
              </a:gs>
              <a:gs pos="100000">
                <a:srgbClr val="F2F2F2"/>
              </a:gs>
            </a:gsLst>
            <a:lin ang="16200038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5"/>
          <p:cNvSpPr/>
          <p:nvPr/>
        </p:nvSpPr>
        <p:spPr>
          <a:xfrm rot="1382493">
            <a:off x="6317289" y="2785035"/>
            <a:ext cx="517376" cy="39975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6AE6"/>
              </a:gs>
              <a:gs pos="100000">
                <a:srgbClr val="F2F2F2"/>
              </a:gs>
            </a:gsLst>
            <a:lin ang="16200038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5"/>
          <p:cNvSpPr txBox="1"/>
          <p:nvPr/>
        </p:nvSpPr>
        <p:spPr>
          <a:xfrm>
            <a:off x="485613" y="4382425"/>
            <a:ext cx="376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Lin et al. </a:t>
            </a:r>
            <a:r>
              <a:rPr lang="en" sz="1000" u="sng">
                <a:solidFill>
                  <a:schemeClr val="hlink"/>
                </a:solidFill>
                <a:hlinkClick r:id="rId3"/>
              </a:rPr>
              <a:t>https://doi.org/10.5194/gmd-14-5487-2021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343" name="Google Shape;34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9125" y="506050"/>
            <a:ext cx="2590364" cy="139218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5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 dirty="0"/>
          </a:p>
        </p:txBody>
      </p:sp>
      <p:sp>
        <p:nvSpPr>
          <p:cNvPr id="345" name="Google Shape;345;p35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9675" y="1485900"/>
            <a:ext cx="3622975" cy="301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6"/>
          <p:cNvSpPr txBox="1">
            <a:spLocks noGrp="1"/>
          </p:cNvSpPr>
          <p:nvPr>
            <p:ph type="title"/>
          </p:nvPr>
        </p:nvSpPr>
        <p:spPr>
          <a:xfrm>
            <a:off x="340600" y="0"/>
            <a:ext cx="8317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680">
                <a:solidFill>
                  <a:schemeClr val="dk1"/>
                </a:solidFill>
              </a:rPr>
              <a:t>Future of NEXUS for the UFS-AQM and Beyond</a:t>
            </a:r>
            <a:endParaRPr sz="2680">
              <a:solidFill>
                <a:schemeClr val="dk1"/>
              </a:solidFill>
            </a:endParaRPr>
          </a:p>
        </p:txBody>
      </p:sp>
      <p:sp>
        <p:nvSpPr>
          <p:cNvPr id="352" name="Google Shape;352;p36"/>
          <p:cNvSpPr txBox="1">
            <a:spLocks noGrp="1"/>
          </p:cNvSpPr>
          <p:nvPr>
            <p:ph type="body" idx="1"/>
          </p:nvPr>
        </p:nvSpPr>
        <p:spPr>
          <a:xfrm>
            <a:off x="340600" y="532538"/>
            <a:ext cx="5731200" cy="41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/>
              <a:t>Initial NUOPC driver for standalone NEXUS has been created</a:t>
            </a:r>
            <a:endParaRPr dirty="0"/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dirty="0"/>
              <a:t>Will replace the current standalone NEXUS</a:t>
            </a:r>
            <a:endParaRPr dirty="0"/>
          </a:p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/>
              <a:t>Next steps:</a:t>
            </a:r>
            <a:endParaRPr dirty="0"/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dirty="0"/>
              <a:t>(one-way) coupling to CDEPS via NUOPC</a:t>
            </a:r>
            <a:endParaRPr dirty="0"/>
          </a:p>
          <a:p>
            <a:pPr marL="1371600" lvl="2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dirty="0"/>
              <a:t>Data atmosphere will enable research and testing of long NEXUS simulations with emissions that depend on environmental parameters</a:t>
            </a:r>
            <a:endParaRPr dirty="0"/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dirty="0"/>
              <a:t>two-way coupling to UFS-AQM via NUOPC</a:t>
            </a:r>
            <a:endParaRPr dirty="0"/>
          </a:p>
          <a:p>
            <a:pPr marL="1371600" lvl="2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dirty="0"/>
              <a:t>Ideal, science-wise</a:t>
            </a:r>
            <a:endParaRPr dirty="0"/>
          </a:p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/>
              <a:t>Alternate biogenic emissions options in development:</a:t>
            </a:r>
            <a:endParaRPr dirty="0"/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dirty="0"/>
              <a:t>(Current is HEMCO’s MEGAN2.1 implementation)</a:t>
            </a:r>
            <a:endParaRPr dirty="0"/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dirty="0"/>
              <a:t>Silva et al. (2020) (reduced-complexity “surrogate” version of MEGAN3)</a:t>
            </a:r>
            <a:endParaRPr dirty="0"/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dirty="0"/>
              <a:t>Canopy-App Leaf-Scale BVOCs</a:t>
            </a:r>
            <a:endParaRPr dirty="0"/>
          </a:p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/>
              <a:t>NEXUS-specific continuous integration in place</a:t>
            </a:r>
            <a:endParaRPr dirty="0"/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dirty="0"/>
              <a:t>Currently only tests build, small-domain test cases in development</a:t>
            </a:r>
            <a:endParaRPr dirty="0"/>
          </a:p>
        </p:txBody>
      </p:sp>
      <p:sp>
        <p:nvSpPr>
          <p:cNvPr id="353" name="Google Shape;353;p36"/>
          <p:cNvSpPr txBox="1">
            <a:spLocks noGrp="1"/>
          </p:cNvSpPr>
          <p:nvPr>
            <p:ph type="sldNum" idx="12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" name="Google Shape;344;p35">
            <a:extLst>
              <a:ext uri="{FF2B5EF4-FFF2-40B4-BE49-F238E27FC236}">
                <a16:creationId xmlns:a16="http://schemas.microsoft.com/office/drawing/2014/main" id="{3AA86E91-1139-7223-8D16-FBF48F942777}"/>
              </a:ext>
            </a:extLst>
          </p:cNvPr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 dirty="0"/>
          </a:p>
        </p:txBody>
      </p:sp>
      <p:sp>
        <p:nvSpPr>
          <p:cNvPr id="3" name="Google Shape;345;p35">
            <a:extLst>
              <a:ext uri="{FF2B5EF4-FFF2-40B4-BE49-F238E27FC236}">
                <a16:creationId xmlns:a16="http://schemas.microsoft.com/office/drawing/2014/main" id="{5C1CF4E5-EC0D-EFA9-19C9-2237D47D32BB}"/>
              </a:ext>
            </a:extLst>
          </p:cNvPr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6794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Dust Drag Partition development</a:t>
            </a:r>
            <a:endParaRPr/>
          </a:p>
        </p:txBody>
      </p:sp>
      <p:sp>
        <p:nvSpPr>
          <p:cNvPr id="359" name="Google Shape;359;p37"/>
          <p:cNvSpPr txBox="1">
            <a:spLocks noGrp="1"/>
          </p:cNvSpPr>
          <p:nvPr>
            <p:ph type="body" idx="1"/>
          </p:nvPr>
        </p:nvSpPr>
        <p:spPr>
          <a:xfrm>
            <a:off x="593700" y="458775"/>
            <a:ext cx="3417000" cy="33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rgbClr val="595959"/>
                </a:solidFill>
              </a:rPr>
              <a:t>Following </a:t>
            </a:r>
            <a:r>
              <a:rPr lang="en" sz="17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Marticorena et al. 2004</a:t>
            </a:r>
            <a:r>
              <a:rPr lang="en" sz="1700">
                <a:solidFill>
                  <a:srgbClr val="595959"/>
                </a:solidFill>
              </a:rPr>
              <a:t> and </a:t>
            </a:r>
            <a:r>
              <a:rPr lang="en" sz="1700" u="sng">
                <a:solidFill>
                  <a:srgbClr val="0097A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Laurent et al</a:t>
            </a:r>
            <a:r>
              <a:rPr lang="en" sz="1700">
                <a:solidFill>
                  <a:srgbClr val="595959"/>
                </a:solidFill>
              </a:rPr>
              <a:t> a new drag partition is developed using VIIRS/MODIS for use in dust modeling. It combines the benefits of possible NRT satellite data with land surface model parameters (GVF/LAI) for inclusion into GEFS/RRFS-SD/AQM</a:t>
            </a:r>
            <a:endParaRPr sz="1700"/>
          </a:p>
        </p:txBody>
      </p:sp>
      <p:sp>
        <p:nvSpPr>
          <p:cNvPr id="360" name="Google Shape;360;p37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/>
          </a:p>
        </p:txBody>
      </p:sp>
      <p:sp>
        <p:nvSpPr>
          <p:cNvPr id="361" name="Google Shape;361;p37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  <p:pic>
        <p:nvPicPr>
          <p:cNvPr id="362" name="Google Shape;36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5575" y="402527"/>
            <a:ext cx="2605367" cy="139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0226" y="393602"/>
            <a:ext cx="2638800" cy="140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15575" y="1751525"/>
            <a:ext cx="2605376" cy="139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19400" y="1726125"/>
            <a:ext cx="2683376" cy="143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72050" y="3114804"/>
            <a:ext cx="3856075" cy="16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8"/>
          <p:cNvSpPr txBox="1"/>
          <p:nvPr/>
        </p:nvSpPr>
        <p:spPr>
          <a:xfrm>
            <a:off x="317550" y="0"/>
            <a:ext cx="7089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Improving the Biogenic Emissions for AQM and GEFS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372" name="Google Shape;372;p38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/>
          </a:p>
        </p:txBody>
      </p:sp>
      <p:sp>
        <p:nvSpPr>
          <p:cNvPr id="373" name="Google Shape;373;p38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  <p:pic>
        <p:nvPicPr>
          <p:cNvPr id="374" name="Google Shape;37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895" y="2606725"/>
            <a:ext cx="2183925" cy="213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5963" y="2590663"/>
            <a:ext cx="2216724" cy="216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4418" y="2590665"/>
            <a:ext cx="2216729" cy="21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8"/>
          <p:cNvSpPr txBox="1"/>
          <p:nvPr/>
        </p:nvSpPr>
        <p:spPr>
          <a:xfrm>
            <a:off x="831810" y="4023602"/>
            <a:ext cx="931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Default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378" name="Google Shape;378;p38"/>
          <p:cNvSpPr txBox="1"/>
          <p:nvPr/>
        </p:nvSpPr>
        <p:spPr>
          <a:xfrm>
            <a:off x="3586288" y="3901842"/>
            <a:ext cx="2536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Simplified </a:t>
            </a:r>
            <a:endParaRPr sz="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Canopy Effects 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379" name="Google Shape;379;p38"/>
          <p:cNvSpPr txBox="1"/>
          <p:nvPr/>
        </p:nvSpPr>
        <p:spPr>
          <a:xfrm>
            <a:off x="6157745" y="4023594"/>
            <a:ext cx="1552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</a:rPr>
              <a:t>New - Old</a:t>
            </a:r>
            <a:endParaRPr sz="800" b="1">
              <a:solidFill>
                <a:schemeClr val="dk2"/>
              </a:solidFill>
            </a:endParaRPr>
          </a:p>
        </p:txBody>
      </p:sp>
      <p:sp>
        <p:nvSpPr>
          <p:cNvPr id="380" name="Google Shape;380;p38"/>
          <p:cNvSpPr txBox="1"/>
          <p:nvPr/>
        </p:nvSpPr>
        <p:spPr>
          <a:xfrm>
            <a:off x="619450" y="588325"/>
            <a:ext cx="83886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With the decrease of anthropogenic emissions year after year biogenic emissions are becoming a larger source for ozone formation in comparison.  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Biogenic emissions are modified in AQMv7 from BEIS -&gt; MEGANv2.1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Update MEGANv2.1 with simplified canopy effects following </a:t>
            </a:r>
            <a:r>
              <a:rPr lang="en" sz="1500" u="sng">
                <a:solidFill>
                  <a:schemeClr val="hlink"/>
                </a:solidFill>
                <a:hlinkClick r:id="rId6"/>
              </a:rPr>
              <a:t>Silva et al. (2020) 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New Canopy effects improves ozone distributions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New canopy effects isoprene emissions with increased ISOP in the southeast US while decreases in the northern part of the domain 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9"/>
          <p:cNvSpPr txBox="1"/>
          <p:nvPr/>
        </p:nvSpPr>
        <p:spPr>
          <a:xfrm>
            <a:off x="317550" y="0"/>
            <a:ext cx="7089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Improving the Biogenic Emissions for AQM and GEFS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386" name="Google Shape;386;p39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/>
          </a:p>
        </p:txBody>
      </p:sp>
      <p:sp>
        <p:nvSpPr>
          <p:cNvPr id="387" name="Google Shape;387;p39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  <p:sp>
        <p:nvSpPr>
          <p:cNvPr id="388" name="Google Shape;388;p39"/>
          <p:cNvSpPr txBox="1"/>
          <p:nvPr/>
        </p:nvSpPr>
        <p:spPr>
          <a:xfrm>
            <a:off x="389735" y="1368402"/>
            <a:ext cx="931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Default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389" name="Google Shape;389;p39"/>
          <p:cNvSpPr txBox="1"/>
          <p:nvPr/>
        </p:nvSpPr>
        <p:spPr>
          <a:xfrm>
            <a:off x="348025" y="2738479"/>
            <a:ext cx="2536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Simplified </a:t>
            </a:r>
            <a:endParaRPr sz="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Canopy Effects 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390" name="Google Shape;390;p39"/>
          <p:cNvSpPr txBox="1"/>
          <p:nvPr/>
        </p:nvSpPr>
        <p:spPr>
          <a:xfrm>
            <a:off x="2580600" y="447000"/>
            <a:ext cx="64746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Currently the plant functional types (PFTs) are static in MEGANv2.1 within NEXUS.  This discounts land use change and so following </a:t>
            </a:r>
            <a:r>
              <a:rPr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Chen et al. (2022)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the IGBP class satellite observations and historical climate regimes.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91" name="Google Shape;39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8426" y="1345649"/>
            <a:ext cx="3036701" cy="212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9"/>
          <p:cNvPicPr preferRelativeResize="0"/>
          <p:nvPr/>
        </p:nvPicPr>
        <p:blipFill rotWithShape="1">
          <a:blip r:embed="rId5">
            <a:alphaModFix/>
          </a:blip>
          <a:srcRect t="6612" b="31178"/>
          <a:stretch/>
        </p:blipFill>
        <p:spPr>
          <a:xfrm>
            <a:off x="438450" y="473159"/>
            <a:ext cx="2025774" cy="10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000" y="1815636"/>
            <a:ext cx="1640820" cy="160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5000" y="3468425"/>
            <a:ext cx="1640825" cy="161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9"/>
          <p:cNvPicPr preferRelativeResize="0"/>
          <p:nvPr/>
        </p:nvPicPr>
        <p:blipFill rotWithShape="1">
          <a:blip r:embed="rId5">
            <a:alphaModFix/>
          </a:blip>
          <a:srcRect t="79728"/>
          <a:stretch/>
        </p:blipFill>
        <p:spPr>
          <a:xfrm>
            <a:off x="438450" y="1492072"/>
            <a:ext cx="2025774" cy="33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89025" y="3468425"/>
            <a:ext cx="3293701" cy="14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9"/>
          <p:cNvSpPr txBox="1"/>
          <p:nvPr/>
        </p:nvSpPr>
        <p:spPr>
          <a:xfrm>
            <a:off x="492872" y="1208450"/>
            <a:ext cx="2025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Temperate b</a:t>
            </a:r>
            <a:r>
              <a:rPr lang="en" sz="700" b="0" i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roadleaf deciduous tree difference </a:t>
            </a:r>
            <a:endParaRPr sz="7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9"/>
          <p:cNvSpPr txBox="1"/>
          <p:nvPr/>
        </p:nvSpPr>
        <p:spPr>
          <a:xfrm>
            <a:off x="631700" y="2975571"/>
            <a:ext cx="1059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August 2023 O</a:t>
            </a:r>
            <a:r>
              <a:rPr lang="en" sz="700" baseline="-250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en" sz="7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diff</a:t>
            </a:r>
            <a:r>
              <a:rPr lang="en" sz="700" b="0" i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7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39"/>
          <p:cNvSpPr txBox="1"/>
          <p:nvPr/>
        </p:nvSpPr>
        <p:spPr>
          <a:xfrm>
            <a:off x="631700" y="4617069"/>
            <a:ext cx="12405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August 2023 PM</a:t>
            </a:r>
            <a:r>
              <a:rPr lang="en" sz="700" baseline="-250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2.5</a:t>
            </a:r>
            <a:r>
              <a:rPr lang="en" sz="7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diff</a:t>
            </a:r>
            <a:r>
              <a:rPr lang="en" sz="700" b="0" i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7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9"/>
          <p:cNvSpPr txBox="1"/>
          <p:nvPr/>
        </p:nvSpPr>
        <p:spPr>
          <a:xfrm>
            <a:off x="2478825" y="1631413"/>
            <a:ext cx="30366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PFTs have changed since 2001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Minimal differences in ISOP but more differences in other species (APIN etc).</a:t>
            </a:r>
            <a:endParaRPr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New PFT method allows dynamic response and higher integration with UFS land models.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Further research to better integrate with the land models including further integrating soil moisture vs GWETROOT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/>
          <p:nvPr/>
        </p:nvSpPr>
        <p:spPr>
          <a:xfrm>
            <a:off x="311700" y="0"/>
            <a:ext cx="8832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 Structure of the UFS for Atmospheric Chemistry and Composition</a:t>
            </a:r>
            <a:endParaRPr sz="2200">
              <a:solidFill>
                <a:srgbClr val="1155CC"/>
              </a:solidFill>
            </a:endParaRPr>
          </a:p>
        </p:txBody>
      </p:sp>
      <p:sp>
        <p:nvSpPr>
          <p:cNvPr id="406" name="Google Shape;406;p40"/>
          <p:cNvSpPr txBox="1"/>
          <p:nvPr/>
        </p:nvSpPr>
        <p:spPr>
          <a:xfrm>
            <a:off x="5698750" y="540900"/>
            <a:ext cx="3394200" cy="41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4546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Problems:</a:t>
            </a:r>
            <a:endParaRPr sz="1600" b="1">
              <a:solidFill>
                <a:srgbClr val="45464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454644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4546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Chemistry-related code is duplicated across the UFS, which is not unified and time intensive to maintain</a:t>
            </a:r>
            <a:endParaRPr sz="1600">
              <a:solidFill>
                <a:srgbClr val="45464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54644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4546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reliance on multiple externally developed models also limits expertise within NOAA </a:t>
            </a:r>
            <a:endParaRPr sz="1600">
              <a:solidFill>
                <a:srgbClr val="45464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54644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4546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would like to add research capabilities for atmospheric composition and chemistry, but it is unclear how to do this with chemistry divided across so many models/applications</a:t>
            </a:r>
            <a:endParaRPr sz="1600">
              <a:solidFill>
                <a:srgbClr val="595959"/>
              </a:solidFill>
            </a:endParaRPr>
          </a:p>
        </p:txBody>
      </p:sp>
      <p:graphicFrame>
        <p:nvGraphicFramePr>
          <p:cNvPr id="407" name="Google Shape;407;p40"/>
          <p:cNvGraphicFramePr/>
          <p:nvPr/>
        </p:nvGraphicFramePr>
        <p:xfrm>
          <a:off x="377750" y="623350"/>
          <a:ext cx="5321000" cy="3929028"/>
        </p:xfrm>
        <a:graphic>
          <a:graphicData uri="http://schemas.openxmlformats.org/drawingml/2006/table">
            <a:tbl>
              <a:tblPr>
                <a:noFill/>
                <a:tableStyleId>{0B331113-B21F-42C2-A796-E4ED766E4F2D}</a:tableStyleId>
              </a:tblPr>
              <a:tblGrid>
                <a:gridCol w="177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3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Model</a:t>
                      </a:r>
                      <a:endParaRPr b="1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E7CC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Chemistry Available</a:t>
                      </a:r>
                      <a:endParaRPr b="1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E7CC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Application</a:t>
                      </a:r>
                      <a:endParaRPr b="1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E7C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RRFS</a:t>
                      </a: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Smoke/Dust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Simplified Aerosols: Smoke + Dust tracers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Regional Wildfire Smoke Forecasts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7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UFS-Aerosols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Simplified Aerosols: GOCART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Global Weather Forecasts with aerosol feedbacks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4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UFS-AQM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Complex chemistry from CMAQ: Ozone and Aerosols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Regional Air Quality Forecasts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UFS-RAQMS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Simplified chemistry with data assimilation: Ozone and Aerosols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Global air quality forecasts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08" name="Google Shape;408;p40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/>
          </a:p>
        </p:txBody>
      </p:sp>
      <p:sp>
        <p:nvSpPr>
          <p:cNvPr id="409" name="Google Shape;409;p40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/>
        </p:nvSpPr>
        <p:spPr>
          <a:xfrm>
            <a:off x="2975100" y="712882"/>
            <a:ext cx="6016500" cy="41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ARL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Federal</a:t>
            </a:r>
            <a:endParaRPr sz="21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0563" lvl="4" indent="-317500">
              <a:buClr>
                <a:schemeClr val="dk1"/>
              </a:buClr>
              <a:buSzPts val="1800"/>
              <a:buFont typeface="Calibri"/>
              <a:buChar char="▪"/>
            </a:pPr>
            <a:r>
              <a:rPr lang="en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</a:t>
            </a: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Barry Baker</a:t>
            </a:r>
            <a:r>
              <a:rPr lang="en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Physical Research Sc</a:t>
            </a: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ientist, Lead of the CM&amp;E Group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0563" lvl="2" indent="-3254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▪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Lacey Holland, Physical Research Scientist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George Mason University, Fairfax, VA</a:t>
            </a:r>
            <a:endParaRPr sz="11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Center for Spatial Information Science and Systems</a:t>
            </a:r>
            <a:endParaRPr sz="11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Cooperative Institute for Satellite Earth System Studies (CISESS)</a:t>
            </a:r>
            <a:endParaRPr sz="15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0563" marR="0" lvl="2" indent="-3254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▪"/>
            </a:pPr>
            <a:r>
              <a:rPr lang="en" sz="15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Youhua Tang, Research Assistant Professor</a:t>
            </a:r>
            <a:endParaRPr sz="800" dirty="0">
              <a:latin typeface="Calibri"/>
              <a:ea typeface="Calibri"/>
              <a:cs typeface="Calibri"/>
              <a:sym typeface="Calibri"/>
            </a:endParaRPr>
          </a:p>
          <a:p>
            <a:pPr marL="690563" marR="0" lvl="2" indent="-3254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▪"/>
            </a:pPr>
            <a:r>
              <a:rPr lang="en" sz="15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Patrick Campbell, Research Assistant Professor</a:t>
            </a:r>
            <a:endParaRPr sz="15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0563" lvl="2" indent="-3254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▪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Wei-Ting Hung, Postdoctoral Associate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0563" lvl="2" indent="-3254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▪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Margaret Marvin, Postdoctoral Associate</a:t>
            </a:r>
            <a:endParaRPr sz="15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0563" lvl="2" indent="-3254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▪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Beiming Tang, Postdoctoral Associate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0563" lvl="2" indent="-3254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▪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Wei Li, Postdoctoral Associate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0563" lvl="2" indent="-3254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▪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Irena Ivanova , Postdoctoral Associate </a:t>
            </a:r>
          </a:p>
          <a:p>
            <a:pPr marL="7938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ERT, Inc. 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0563" lvl="2" indent="-3254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▪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Zach Moon, Scientific Software Engineer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125" y="2287619"/>
            <a:ext cx="907277" cy="1370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3"/>
          <p:cNvPicPr preferRelativeResize="0"/>
          <p:nvPr/>
        </p:nvPicPr>
        <p:blipFill rotWithShape="1">
          <a:blip r:embed="rId4">
            <a:alphaModFix/>
          </a:blip>
          <a:srcRect r="23224"/>
          <a:stretch/>
        </p:blipFill>
        <p:spPr>
          <a:xfrm flipH="1">
            <a:off x="1849950" y="2300863"/>
            <a:ext cx="942975" cy="1228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570926" y="1122350"/>
            <a:ext cx="1209676" cy="90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49613" y="3608800"/>
            <a:ext cx="1084477" cy="108447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3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/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49950" y="1165725"/>
            <a:ext cx="1084475" cy="108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/>
          <p:nvPr/>
        </p:nvSpPr>
        <p:spPr>
          <a:xfrm>
            <a:off x="0" y="0"/>
            <a:ext cx="8094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Air Resources Laboratory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Chemical Modeling &amp; Emissions Group</a:t>
            </a:r>
            <a:endParaRPr/>
          </a:p>
        </p:txBody>
      </p:sp>
      <p:pic>
        <p:nvPicPr>
          <p:cNvPr id="130" name="Google Shape;130;p23" descr="NOAA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52400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1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/>
          </a:p>
        </p:txBody>
      </p:sp>
      <p:sp>
        <p:nvSpPr>
          <p:cNvPr id="415" name="Google Shape;415;p41"/>
          <p:cNvSpPr/>
          <p:nvPr/>
        </p:nvSpPr>
        <p:spPr>
          <a:xfrm>
            <a:off x="105675" y="1965750"/>
            <a:ext cx="1215600" cy="5298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1"/>
          <p:cNvSpPr/>
          <p:nvPr/>
        </p:nvSpPr>
        <p:spPr>
          <a:xfrm>
            <a:off x="1752550" y="1057600"/>
            <a:ext cx="1215600" cy="529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Aerosol Schemes</a:t>
            </a:r>
            <a:endParaRPr/>
          </a:p>
        </p:txBody>
      </p:sp>
      <p:sp>
        <p:nvSpPr>
          <p:cNvPr id="417" name="Google Shape;417;p41"/>
          <p:cNvSpPr/>
          <p:nvPr/>
        </p:nvSpPr>
        <p:spPr>
          <a:xfrm>
            <a:off x="1752550" y="3098150"/>
            <a:ext cx="1215600" cy="65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Gas-phase chemical mechanisms</a:t>
            </a:r>
            <a:endParaRPr/>
          </a:p>
        </p:txBody>
      </p:sp>
      <p:sp>
        <p:nvSpPr>
          <p:cNvPr id="418" name="Google Shape;418;p41"/>
          <p:cNvSpPr/>
          <p:nvPr/>
        </p:nvSpPr>
        <p:spPr>
          <a:xfrm>
            <a:off x="3351000" y="2647950"/>
            <a:ext cx="2090400" cy="3948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None</a:t>
            </a:r>
            <a:endParaRPr/>
          </a:p>
        </p:txBody>
      </p:sp>
      <p:sp>
        <p:nvSpPr>
          <p:cNvPr id="419" name="Google Shape;419;p41"/>
          <p:cNvSpPr/>
          <p:nvPr/>
        </p:nvSpPr>
        <p:spPr>
          <a:xfrm>
            <a:off x="3351000" y="3097375"/>
            <a:ext cx="2090400" cy="3948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Greenhouse gas tracers</a:t>
            </a:r>
            <a:endParaRPr/>
          </a:p>
        </p:txBody>
      </p:sp>
      <p:sp>
        <p:nvSpPr>
          <p:cNvPr id="420" name="Google Shape;420;p41"/>
          <p:cNvSpPr/>
          <p:nvPr/>
        </p:nvSpPr>
        <p:spPr>
          <a:xfrm>
            <a:off x="3351000" y="629800"/>
            <a:ext cx="2090400" cy="394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None</a:t>
            </a:r>
            <a:endParaRPr/>
          </a:p>
        </p:txBody>
      </p:sp>
      <p:sp>
        <p:nvSpPr>
          <p:cNvPr id="421" name="Google Shape;421;p41"/>
          <p:cNvSpPr/>
          <p:nvPr/>
        </p:nvSpPr>
        <p:spPr>
          <a:xfrm>
            <a:off x="3351000" y="1125100"/>
            <a:ext cx="2090400" cy="394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Smoke + dust tracers</a:t>
            </a:r>
            <a:endParaRPr/>
          </a:p>
        </p:txBody>
      </p:sp>
      <p:sp>
        <p:nvSpPr>
          <p:cNvPr id="422" name="Google Shape;422;p41"/>
          <p:cNvSpPr/>
          <p:nvPr/>
        </p:nvSpPr>
        <p:spPr>
          <a:xfrm>
            <a:off x="3351000" y="1618125"/>
            <a:ext cx="2090400" cy="394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GOCART</a:t>
            </a:r>
            <a:endParaRPr/>
          </a:p>
        </p:txBody>
      </p:sp>
      <p:sp>
        <p:nvSpPr>
          <p:cNvPr id="423" name="Google Shape;423;p41"/>
          <p:cNvSpPr/>
          <p:nvPr/>
        </p:nvSpPr>
        <p:spPr>
          <a:xfrm>
            <a:off x="3351000" y="2133038"/>
            <a:ext cx="2090400" cy="394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ISORROPIA (CMAQ)</a:t>
            </a:r>
            <a:endParaRPr/>
          </a:p>
        </p:txBody>
      </p:sp>
      <p:cxnSp>
        <p:nvCxnSpPr>
          <p:cNvPr id="424" name="Google Shape;424;p41"/>
          <p:cNvCxnSpPr>
            <a:stCxn id="415" idx="3"/>
            <a:endCxn id="416" idx="1"/>
          </p:cNvCxnSpPr>
          <p:nvPr/>
        </p:nvCxnSpPr>
        <p:spPr>
          <a:xfrm rot="10800000" flipH="1">
            <a:off x="1321275" y="1322550"/>
            <a:ext cx="431400" cy="908100"/>
          </a:xfrm>
          <a:prstGeom prst="bentConnector3">
            <a:avLst>
              <a:gd name="adj1" fmla="val 49986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5" name="Google Shape;425;p41"/>
          <p:cNvCxnSpPr>
            <a:stCxn id="415" idx="3"/>
            <a:endCxn id="417" idx="1"/>
          </p:cNvCxnSpPr>
          <p:nvPr/>
        </p:nvCxnSpPr>
        <p:spPr>
          <a:xfrm>
            <a:off x="1321275" y="2230650"/>
            <a:ext cx="431400" cy="1196700"/>
          </a:xfrm>
          <a:prstGeom prst="bentConnector3">
            <a:avLst>
              <a:gd name="adj1" fmla="val 49986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6" name="Google Shape;426;p41"/>
          <p:cNvCxnSpPr>
            <a:stCxn id="416" idx="3"/>
            <a:endCxn id="420" idx="1"/>
          </p:cNvCxnSpPr>
          <p:nvPr/>
        </p:nvCxnSpPr>
        <p:spPr>
          <a:xfrm rot="10800000" flipH="1">
            <a:off x="2968150" y="827200"/>
            <a:ext cx="382800" cy="4953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7" name="Google Shape;427;p41"/>
          <p:cNvCxnSpPr>
            <a:stCxn id="416" idx="3"/>
            <a:endCxn id="421" idx="1"/>
          </p:cNvCxnSpPr>
          <p:nvPr/>
        </p:nvCxnSpPr>
        <p:spPr>
          <a:xfrm>
            <a:off x="2968150" y="1322500"/>
            <a:ext cx="382800" cy="6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8" name="Google Shape;428;p41"/>
          <p:cNvCxnSpPr>
            <a:stCxn id="416" idx="3"/>
            <a:endCxn id="422" idx="1"/>
          </p:cNvCxnSpPr>
          <p:nvPr/>
        </p:nvCxnSpPr>
        <p:spPr>
          <a:xfrm>
            <a:off x="2968150" y="1322500"/>
            <a:ext cx="382800" cy="4929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9" name="Google Shape;429;p41"/>
          <p:cNvCxnSpPr>
            <a:stCxn id="416" idx="3"/>
            <a:endCxn id="423" idx="1"/>
          </p:cNvCxnSpPr>
          <p:nvPr/>
        </p:nvCxnSpPr>
        <p:spPr>
          <a:xfrm>
            <a:off x="2968150" y="1322500"/>
            <a:ext cx="382800" cy="10080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0" name="Google Shape;430;p41"/>
          <p:cNvCxnSpPr>
            <a:stCxn id="417" idx="3"/>
            <a:endCxn id="418" idx="1"/>
          </p:cNvCxnSpPr>
          <p:nvPr/>
        </p:nvCxnSpPr>
        <p:spPr>
          <a:xfrm rot="10800000" flipH="1">
            <a:off x="2968150" y="2845250"/>
            <a:ext cx="382800" cy="5820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1" name="Google Shape;431;p41"/>
          <p:cNvCxnSpPr>
            <a:stCxn id="417" idx="3"/>
            <a:endCxn id="419" idx="1"/>
          </p:cNvCxnSpPr>
          <p:nvPr/>
        </p:nvCxnSpPr>
        <p:spPr>
          <a:xfrm rot="10800000" flipH="1">
            <a:off x="2968150" y="3294650"/>
            <a:ext cx="382800" cy="1326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2" name="Google Shape;432;p41"/>
          <p:cNvSpPr/>
          <p:nvPr/>
        </p:nvSpPr>
        <p:spPr>
          <a:xfrm>
            <a:off x="3351000" y="3997850"/>
            <a:ext cx="2090400" cy="3948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Carbon Bond (CMAQ)</a:t>
            </a:r>
            <a:endParaRPr/>
          </a:p>
        </p:txBody>
      </p:sp>
      <p:sp>
        <p:nvSpPr>
          <p:cNvPr id="433" name="Google Shape;433;p41"/>
          <p:cNvSpPr/>
          <p:nvPr/>
        </p:nvSpPr>
        <p:spPr>
          <a:xfrm>
            <a:off x="3351000" y="4461050"/>
            <a:ext cx="2090400" cy="5298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Complex research mechanisms</a:t>
            </a:r>
            <a:endParaRPr/>
          </a:p>
        </p:txBody>
      </p:sp>
      <p:cxnSp>
        <p:nvCxnSpPr>
          <p:cNvPr id="434" name="Google Shape;434;p41"/>
          <p:cNvCxnSpPr>
            <a:stCxn id="417" idx="3"/>
            <a:endCxn id="432" idx="1"/>
          </p:cNvCxnSpPr>
          <p:nvPr/>
        </p:nvCxnSpPr>
        <p:spPr>
          <a:xfrm>
            <a:off x="2968150" y="3427250"/>
            <a:ext cx="382800" cy="7680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5" name="Google Shape;435;p41"/>
          <p:cNvCxnSpPr>
            <a:stCxn id="417" idx="3"/>
            <a:endCxn id="433" idx="1"/>
          </p:cNvCxnSpPr>
          <p:nvPr/>
        </p:nvCxnSpPr>
        <p:spPr>
          <a:xfrm>
            <a:off x="2968150" y="3427250"/>
            <a:ext cx="382800" cy="12987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6" name="Google Shape;436;p41"/>
          <p:cNvSpPr/>
          <p:nvPr/>
        </p:nvSpPr>
        <p:spPr>
          <a:xfrm>
            <a:off x="3351000" y="3546800"/>
            <a:ext cx="2090400" cy="3948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REDHC - RAP-Chem</a:t>
            </a:r>
            <a:endParaRPr/>
          </a:p>
        </p:txBody>
      </p:sp>
      <p:sp>
        <p:nvSpPr>
          <p:cNvPr id="437" name="Google Shape;437;p41"/>
          <p:cNvSpPr txBox="1"/>
          <p:nvPr/>
        </p:nvSpPr>
        <p:spPr>
          <a:xfrm>
            <a:off x="311700" y="57100"/>
            <a:ext cx="8780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Development of </a:t>
            </a:r>
            <a:endParaRPr sz="2200">
              <a:solidFill>
                <a:srgbClr val="1155CC"/>
              </a:solidFill>
            </a:endParaRPr>
          </a:p>
        </p:txBody>
      </p:sp>
      <p:sp>
        <p:nvSpPr>
          <p:cNvPr id="438" name="Google Shape;438;p41"/>
          <p:cNvSpPr txBox="1"/>
          <p:nvPr/>
        </p:nvSpPr>
        <p:spPr>
          <a:xfrm>
            <a:off x="5756125" y="654050"/>
            <a:ext cx="1920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Increasing complexity &amp; computational cost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439" name="Google Shape;439;p41"/>
          <p:cNvSpPr txBox="1"/>
          <p:nvPr/>
        </p:nvSpPr>
        <p:spPr>
          <a:xfrm>
            <a:off x="5756125" y="3881800"/>
            <a:ext cx="203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0000"/>
                </a:solidFill>
              </a:rPr>
              <a:t>Increasing complexity &amp; computational cost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440" name="Google Shape;440;p41"/>
          <p:cNvSpPr txBox="1"/>
          <p:nvPr/>
        </p:nvSpPr>
        <p:spPr>
          <a:xfrm>
            <a:off x="5893800" y="1513725"/>
            <a:ext cx="31188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546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UFS-Chem will be flexible and configurable where users can choose the aerosol scheme and the gas-phase chemical mechanism of the right complexity for their desired application or science question</a:t>
            </a:r>
            <a:endParaRPr sz="1800">
              <a:solidFill>
                <a:srgbClr val="45464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41" name="Google Shape;441;p41"/>
          <p:cNvCxnSpPr/>
          <p:nvPr/>
        </p:nvCxnSpPr>
        <p:spPr>
          <a:xfrm>
            <a:off x="5623250" y="2891150"/>
            <a:ext cx="0" cy="1840200"/>
          </a:xfrm>
          <a:prstGeom prst="straightConnector1">
            <a:avLst/>
          </a:prstGeom>
          <a:noFill/>
          <a:ln w="19050" cap="flat" cmpd="sng">
            <a:solidFill>
              <a:srgbClr val="A61C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2" name="Google Shape;442;p41"/>
          <p:cNvCxnSpPr/>
          <p:nvPr/>
        </p:nvCxnSpPr>
        <p:spPr>
          <a:xfrm>
            <a:off x="5634425" y="899925"/>
            <a:ext cx="0" cy="1465500"/>
          </a:xfrm>
          <a:prstGeom prst="straightConnector1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3" name="Google Shape;443;p41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  <p:pic>
        <p:nvPicPr>
          <p:cNvPr id="444" name="Google Shape;44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7863" y="97000"/>
            <a:ext cx="1237485" cy="4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25" y="2012925"/>
            <a:ext cx="1237485" cy="49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2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 dirty="0"/>
          </a:p>
        </p:txBody>
      </p:sp>
      <p:sp>
        <p:nvSpPr>
          <p:cNvPr id="451" name="Google Shape;451;p42"/>
          <p:cNvSpPr/>
          <p:nvPr/>
        </p:nvSpPr>
        <p:spPr>
          <a:xfrm>
            <a:off x="105675" y="1965750"/>
            <a:ext cx="1215600" cy="5298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2"/>
          <p:cNvSpPr/>
          <p:nvPr/>
        </p:nvSpPr>
        <p:spPr>
          <a:xfrm>
            <a:off x="1752550" y="1057600"/>
            <a:ext cx="1215600" cy="529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Aerosol Schemes</a:t>
            </a:r>
            <a:endParaRPr/>
          </a:p>
        </p:txBody>
      </p:sp>
      <p:sp>
        <p:nvSpPr>
          <p:cNvPr id="453" name="Google Shape;453;p42"/>
          <p:cNvSpPr/>
          <p:nvPr/>
        </p:nvSpPr>
        <p:spPr>
          <a:xfrm>
            <a:off x="1752550" y="3098150"/>
            <a:ext cx="1215600" cy="65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Gas-phase chemical mechanisms</a:t>
            </a:r>
            <a:endParaRPr/>
          </a:p>
        </p:txBody>
      </p:sp>
      <p:sp>
        <p:nvSpPr>
          <p:cNvPr id="454" name="Google Shape;454;p42"/>
          <p:cNvSpPr/>
          <p:nvPr/>
        </p:nvSpPr>
        <p:spPr>
          <a:xfrm>
            <a:off x="3351000" y="2647950"/>
            <a:ext cx="2090400" cy="3948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None</a:t>
            </a:r>
            <a:endParaRPr/>
          </a:p>
        </p:txBody>
      </p:sp>
      <p:sp>
        <p:nvSpPr>
          <p:cNvPr id="455" name="Google Shape;455;p42"/>
          <p:cNvSpPr/>
          <p:nvPr/>
        </p:nvSpPr>
        <p:spPr>
          <a:xfrm>
            <a:off x="3351000" y="3097375"/>
            <a:ext cx="2090400" cy="3948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Greenhouse gas tracers</a:t>
            </a:r>
            <a:endParaRPr/>
          </a:p>
        </p:txBody>
      </p:sp>
      <p:sp>
        <p:nvSpPr>
          <p:cNvPr id="456" name="Google Shape;456;p42"/>
          <p:cNvSpPr/>
          <p:nvPr/>
        </p:nvSpPr>
        <p:spPr>
          <a:xfrm>
            <a:off x="3351000" y="629800"/>
            <a:ext cx="2090400" cy="394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None</a:t>
            </a:r>
            <a:endParaRPr/>
          </a:p>
        </p:txBody>
      </p:sp>
      <p:sp>
        <p:nvSpPr>
          <p:cNvPr id="457" name="Google Shape;457;p42"/>
          <p:cNvSpPr/>
          <p:nvPr/>
        </p:nvSpPr>
        <p:spPr>
          <a:xfrm>
            <a:off x="3351000" y="1125100"/>
            <a:ext cx="2090400" cy="394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Smoke + dust tracers</a:t>
            </a:r>
            <a:endParaRPr/>
          </a:p>
        </p:txBody>
      </p:sp>
      <p:sp>
        <p:nvSpPr>
          <p:cNvPr id="458" name="Google Shape;458;p42"/>
          <p:cNvSpPr/>
          <p:nvPr/>
        </p:nvSpPr>
        <p:spPr>
          <a:xfrm>
            <a:off x="3351000" y="1618125"/>
            <a:ext cx="2090400" cy="394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GOCART</a:t>
            </a:r>
            <a:endParaRPr/>
          </a:p>
        </p:txBody>
      </p:sp>
      <p:sp>
        <p:nvSpPr>
          <p:cNvPr id="459" name="Google Shape;459;p42"/>
          <p:cNvSpPr/>
          <p:nvPr/>
        </p:nvSpPr>
        <p:spPr>
          <a:xfrm>
            <a:off x="3351000" y="2133038"/>
            <a:ext cx="2090400" cy="394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ISORROPIA (CMAQ)</a:t>
            </a:r>
            <a:endParaRPr/>
          </a:p>
        </p:txBody>
      </p:sp>
      <p:cxnSp>
        <p:nvCxnSpPr>
          <p:cNvPr id="460" name="Google Shape;460;p42"/>
          <p:cNvCxnSpPr>
            <a:stCxn id="451" idx="3"/>
            <a:endCxn id="452" idx="1"/>
          </p:cNvCxnSpPr>
          <p:nvPr/>
        </p:nvCxnSpPr>
        <p:spPr>
          <a:xfrm rot="10800000" flipH="1">
            <a:off x="1321275" y="1322550"/>
            <a:ext cx="431400" cy="908100"/>
          </a:xfrm>
          <a:prstGeom prst="bentConnector3">
            <a:avLst>
              <a:gd name="adj1" fmla="val 49986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1" name="Google Shape;461;p42"/>
          <p:cNvCxnSpPr>
            <a:stCxn id="451" idx="3"/>
            <a:endCxn id="453" idx="1"/>
          </p:cNvCxnSpPr>
          <p:nvPr/>
        </p:nvCxnSpPr>
        <p:spPr>
          <a:xfrm>
            <a:off x="1321275" y="2230650"/>
            <a:ext cx="431400" cy="1196700"/>
          </a:xfrm>
          <a:prstGeom prst="bentConnector3">
            <a:avLst>
              <a:gd name="adj1" fmla="val 49986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2" name="Google Shape;462;p42"/>
          <p:cNvCxnSpPr>
            <a:stCxn id="452" idx="3"/>
            <a:endCxn id="456" idx="1"/>
          </p:cNvCxnSpPr>
          <p:nvPr/>
        </p:nvCxnSpPr>
        <p:spPr>
          <a:xfrm rot="10800000" flipH="1">
            <a:off x="2968150" y="827200"/>
            <a:ext cx="382800" cy="4953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3" name="Google Shape;463;p42"/>
          <p:cNvCxnSpPr>
            <a:stCxn id="452" idx="3"/>
            <a:endCxn id="457" idx="1"/>
          </p:cNvCxnSpPr>
          <p:nvPr/>
        </p:nvCxnSpPr>
        <p:spPr>
          <a:xfrm>
            <a:off x="2968150" y="1322500"/>
            <a:ext cx="382800" cy="6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4" name="Google Shape;464;p42"/>
          <p:cNvCxnSpPr>
            <a:stCxn id="452" idx="3"/>
            <a:endCxn id="458" idx="1"/>
          </p:cNvCxnSpPr>
          <p:nvPr/>
        </p:nvCxnSpPr>
        <p:spPr>
          <a:xfrm>
            <a:off x="2968150" y="1322500"/>
            <a:ext cx="382800" cy="4929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5" name="Google Shape;465;p42"/>
          <p:cNvCxnSpPr>
            <a:stCxn id="452" idx="3"/>
            <a:endCxn id="459" idx="1"/>
          </p:cNvCxnSpPr>
          <p:nvPr/>
        </p:nvCxnSpPr>
        <p:spPr>
          <a:xfrm>
            <a:off x="2968150" y="1322500"/>
            <a:ext cx="382800" cy="10080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6" name="Google Shape;466;p42"/>
          <p:cNvCxnSpPr>
            <a:stCxn id="453" idx="3"/>
            <a:endCxn id="454" idx="1"/>
          </p:cNvCxnSpPr>
          <p:nvPr/>
        </p:nvCxnSpPr>
        <p:spPr>
          <a:xfrm rot="10800000" flipH="1">
            <a:off x="2968150" y="2845250"/>
            <a:ext cx="382800" cy="5820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42"/>
          <p:cNvCxnSpPr>
            <a:stCxn id="453" idx="3"/>
            <a:endCxn id="455" idx="1"/>
          </p:cNvCxnSpPr>
          <p:nvPr/>
        </p:nvCxnSpPr>
        <p:spPr>
          <a:xfrm rot="10800000" flipH="1">
            <a:off x="2968150" y="3294650"/>
            <a:ext cx="382800" cy="1326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8" name="Google Shape;468;p42"/>
          <p:cNvSpPr/>
          <p:nvPr/>
        </p:nvSpPr>
        <p:spPr>
          <a:xfrm>
            <a:off x="6932400" y="629800"/>
            <a:ext cx="2090400" cy="3948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RRFS-Smoke/Dust</a:t>
            </a:r>
            <a:endParaRPr/>
          </a:p>
        </p:txBody>
      </p:sp>
      <p:sp>
        <p:nvSpPr>
          <p:cNvPr id="469" name="Google Shape;469;p42"/>
          <p:cNvSpPr/>
          <p:nvPr/>
        </p:nvSpPr>
        <p:spPr>
          <a:xfrm>
            <a:off x="6932400" y="1313800"/>
            <a:ext cx="2090400" cy="3948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UFS - Aerosols</a:t>
            </a:r>
            <a:endParaRPr/>
          </a:p>
        </p:txBody>
      </p:sp>
      <p:sp>
        <p:nvSpPr>
          <p:cNvPr id="470" name="Google Shape;470;p42"/>
          <p:cNvSpPr/>
          <p:nvPr/>
        </p:nvSpPr>
        <p:spPr>
          <a:xfrm>
            <a:off x="6932400" y="1997800"/>
            <a:ext cx="2090400" cy="3948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Online CMAQ</a:t>
            </a:r>
            <a:endParaRPr/>
          </a:p>
        </p:txBody>
      </p:sp>
      <p:sp>
        <p:nvSpPr>
          <p:cNvPr id="471" name="Google Shape;471;p42"/>
          <p:cNvSpPr/>
          <p:nvPr/>
        </p:nvSpPr>
        <p:spPr>
          <a:xfrm>
            <a:off x="6932400" y="2720300"/>
            <a:ext cx="2090400" cy="9081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questions (e.g., addressing new emerging emissions sources)</a:t>
            </a:r>
            <a:endParaRPr/>
          </a:p>
        </p:txBody>
      </p:sp>
      <p:sp>
        <p:nvSpPr>
          <p:cNvPr id="472" name="Google Shape;472;p42"/>
          <p:cNvSpPr/>
          <p:nvPr/>
        </p:nvSpPr>
        <p:spPr>
          <a:xfrm>
            <a:off x="6932400" y="3906650"/>
            <a:ext cx="2090400" cy="5727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applications for connections to climate</a:t>
            </a:r>
            <a:endParaRPr/>
          </a:p>
        </p:txBody>
      </p:sp>
      <p:cxnSp>
        <p:nvCxnSpPr>
          <p:cNvPr id="473" name="Google Shape;473;p42"/>
          <p:cNvCxnSpPr>
            <a:stCxn id="468" idx="1"/>
            <a:endCxn id="457" idx="3"/>
          </p:cNvCxnSpPr>
          <p:nvPr/>
        </p:nvCxnSpPr>
        <p:spPr>
          <a:xfrm flipH="1">
            <a:off x="5441400" y="827200"/>
            <a:ext cx="1491000" cy="495300"/>
          </a:xfrm>
          <a:prstGeom prst="straightConnector1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4" name="Google Shape;474;p42"/>
          <p:cNvCxnSpPr>
            <a:stCxn id="468" idx="1"/>
            <a:endCxn id="454" idx="3"/>
          </p:cNvCxnSpPr>
          <p:nvPr/>
        </p:nvCxnSpPr>
        <p:spPr>
          <a:xfrm flipH="1">
            <a:off x="5441400" y="827200"/>
            <a:ext cx="1491000" cy="20181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5" name="Google Shape;475;p42"/>
          <p:cNvCxnSpPr>
            <a:endCxn id="458" idx="3"/>
          </p:cNvCxnSpPr>
          <p:nvPr/>
        </p:nvCxnSpPr>
        <p:spPr>
          <a:xfrm flipH="1">
            <a:off x="5441400" y="1520025"/>
            <a:ext cx="1491000" cy="295500"/>
          </a:xfrm>
          <a:prstGeom prst="straightConnector1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6" name="Google Shape;476;p42"/>
          <p:cNvCxnSpPr>
            <a:stCxn id="469" idx="1"/>
            <a:endCxn id="454" idx="3"/>
          </p:cNvCxnSpPr>
          <p:nvPr/>
        </p:nvCxnSpPr>
        <p:spPr>
          <a:xfrm flipH="1">
            <a:off x="5441400" y="1511200"/>
            <a:ext cx="1491000" cy="13341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7" name="Google Shape;477;p42"/>
          <p:cNvCxnSpPr>
            <a:endCxn id="459" idx="3"/>
          </p:cNvCxnSpPr>
          <p:nvPr/>
        </p:nvCxnSpPr>
        <p:spPr>
          <a:xfrm flipH="1">
            <a:off x="5441400" y="2217938"/>
            <a:ext cx="1491000" cy="112500"/>
          </a:xfrm>
          <a:prstGeom prst="straightConnector1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8" name="Google Shape;478;p42"/>
          <p:cNvCxnSpPr>
            <a:stCxn id="470" idx="1"/>
          </p:cNvCxnSpPr>
          <p:nvPr/>
        </p:nvCxnSpPr>
        <p:spPr>
          <a:xfrm flipH="1">
            <a:off x="5441400" y="2195200"/>
            <a:ext cx="1491000" cy="20445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9" name="Google Shape;479;p42"/>
          <p:cNvCxnSpPr>
            <a:endCxn id="459" idx="3"/>
          </p:cNvCxnSpPr>
          <p:nvPr/>
        </p:nvCxnSpPr>
        <p:spPr>
          <a:xfrm rot="10800000">
            <a:off x="5441400" y="2330438"/>
            <a:ext cx="1491000" cy="849300"/>
          </a:xfrm>
          <a:prstGeom prst="straightConnector1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0" name="Google Shape;480;p42"/>
          <p:cNvCxnSpPr>
            <a:endCxn id="481" idx="3"/>
          </p:cNvCxnSpPr>
          <p:nvPr/>
        </p:nvCxnSpPr>
        <p:spPr>
          <a:xfrm flipH="1">
            <a:off x="5441400" y="3142550"/>
            <a:ext cx="1491000" cy="15834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2" name="Google Shape;482;p42"/>
          <p:cNvCxnSpPr>
            <a:endCxn id="456" idx="3"/>
          </p:cNvCxnSpPr>
          <p:nvPr/>
        </p:nvCxnSpPr>
        <p:spPr>
          <a:xfrm rot="10800000">
            <a:off x="5441400" y="827200"/>
            <a:ext cx="1491000" cy="3318600"/>
          </a:xfrm>
          <a:prstGeom prst="straightConnector1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3" name="Google Shape;483;p42"/>
          <p:cNvCxnSpPr>
            <a:stCxn id="472" idx="1"/>
            <a:endCxn id="455" idx="3"/>
          </p:cNvCxnSpPr>
          <p:nvPr/>
        </p:nvCxnSpPr>
        <p:spPr>
          <a:xfrm rot="10800000">
            <a:off x="5441400" y="3294800"/>
            <a:ext cx="1491000" cy="8982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4" name="Google Shape;484;p42"/>
          <p:cNvSpPr/>
          <p:nvPr/>
        </p:nvSpPr>
        <p:spPr>
          <a:xfrm>
            <a:off x="3351000" y="3997850"/>
            <a:ext cx="2090400" cy="3948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Carbon Bond (CMAQ)</a:t>
            </a:r>
            <a:endParaRPr/>
          </a:p>
        </p:txBody>
      </p:sp>
      <p:sp>
        <p:nvSpPr>
          <p:cNvPr id="481" name="Google Shape;481;p42"/>
          <p:cNvSpPr/>
          <p:nvPr/>
        </p:nvSpPr>
        <p:spPr>
          <a:xfrm>
            <a:off x="3351000" y="4461050"/>
            <a:ext cx="2090400" cy="5298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Complex research mechanisms</a:t>
            </a:r>
            <a:endParaRPr/>
          </a:p>
        </p:txBody>
      </p:sp>
      <p:cxnSp>
        <p:nvCxnSpPr>
          <p:cNvPr id="485" name="Google Shape;485;p42"/>
          <p:cNvCxnSpPr>
            <a:stCxn id="453" idx="3"/>
            <a:endCxn id="484" idx="1"/>
          </p:cNvCxnSpPr>
          <p:nvPr/>
        </p:nvCxnSpPr>
        <p:spPr>
          <a:xfrm>
            <a:off x="2968150" y="3427250"/>
            <a:ext cx="382800" cy="7680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6" name="Google Shape;486;p42"/>
          <p:cNvCxnSpPr>
            <a:stCxn id="453" idx="3"/>
            <a:endCxn id="481" idx="1"/>
          </p:cNvCxnSpPr>
          <p:nvPr/>
        </p:nvCxnSpPr>
        <p:spPr>
          <a:xfrm>
            <a:off x="2968150" y="3427250"/>
            <a:ext cx="382800" cy="12987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7" name="Google Shape;487;p42"/>
          <p:cNvSpPr/>
          <p:nvPr/>
        </p:nvSpPr>
        <p:spPr>
          <a:xfrm>
            <a:off x="3351000" y="3546800"/>
            <a:ext cx="2090400" cy="3948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REDHC - RAP-Chem</a:t>
            </a:r>
            <a:endParaRPr/>
          </a:p>
        </p:txBody>
      </p:sp>
      <p:cxnSp>
        <p:nvCxnSpPr>
          <p:cNvPr id="488" name="Google Shape;488;p42"/>
          <p:cNvCxnSpPr>
            <a:stCxn id="470" idx="1"/>
          </p:cNvCxnSpPr>
          <p:nvPr/>
        </p:nvCxnSpPr>
        <p:spPr>
          <a:xfrm flipH="1">
            <a:off x="5441400" y="2195200"/>
            <a:ext cx="1491000" cy="15858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489" name="Google Shape;489;p42"/>
          <p:cNvSpPr txBox="1"/>
          <p:nvPr/>
        </p:nvSpPr>
        <p:spPr>
          <a:xfrm>
            <a:off x="181800" y="81350"/>
            <a:ext cx="8780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Options to use gas &amp; aerosol chemistry of varying complexity</a:t>
            </a:r>
            <a:endParaRPr sz="2200">
              <a:solidFill>
                <a:srgbClr val="1155CC"/>
              </a:solidFill>
            </a:endParaRPr>
          </a:p>
        </p:txBody>
      </p:sp>
      <p:cxnSp>
        <p:nvCxnSpPr>
          <p:cNvPr id="490" name="Google Shape;490;p42"/>
          <p:cNvCxnSpPr>
            <a:stCxn id="472" idx="1"/>
          </p:cNvCxnSpPr>
          <p:nvPr/>
        </p:nvCxnSpPr>
        <p:spPr>
          <a:xfrm rot="10800000">
            <a:off x="5441400" y="1815500"/>
            <a:ext cx="1491000" cy="2377500"/>
          </a:xfrm>
          <a:prstGeom prst="straightConnector1">
            <a:avLst/>
          </a:prstGeom>
          <a:noFill/>
          <a:ln w="19050" cap="flat" cmpd="sng">
            <a:solidFill>
              <a:srgbClr val="1155CC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491" name="Google Shape;491;p42"/>
          <p:cNvCxnSpPr>
            <a:stCxn id="472" idx="1"/>
            <a:endCxn id="487" idx="3"/>
          </p:cNvCxnSpPr>
          <p:nvPr/>
        </p:nvCxnSpPr>
        <p:spPr>
          <a:xfrm rot="10800000">
            <a:off x="5441400" y="3744200"/>
            <a:ext cx="1491000" cy="4488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492" name="Google Shape;492;p42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  <p:pic>
        <p:nvPicPr>
          <p:cNvPr id="493" name="Google Shape;49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38" y="2027750"/>
            <a:ext cx="1237485" cy="49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3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/>
          </a:p>
        </p:txBody>
      </p:sp>
      <p:sp>
        <p:nvSpPr>
          <p:cNvPr id="500" name="Google Shape;500;p43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  <p:pic>
        <p:nvPicPr>
          <p:cNvPr id="501" name="Google Shape;50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38" y="0"/>
            <a:ext cx="2250450" cy="95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3"/>
          <p:cNvPicPr preferRelativeResize="0"/>
          <p:nvPr/>
        </p:nvPicPr>
        <p:blipFill rotWithShape="1">
          <a:blip r:embed="rId4">
            <a:alphaModFix/>
          </a:blip>
          <a:srcRect b="12503"/>
          <a:stretch/>
        </p:blipFill>
        <p:spPr>
          <a:xfrm>
            <a:off x="4760813" y="133292"/>
            <a:ext cx="3940163" cy="2302763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43"/>
          <p:cNvSpPr txBox="1"/>
          <p:nvPr/>
        </p:nvSpPr>
        <p:spPr>
          <a:xfrm>
            <a:off x="408505" y="988763"/>
            <a:ext cx="35898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marR="0" lvl="0" indent="-152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MELODIES MONET is the model diagnostic/evaluation tool that uses the functionality already developed in </a:t>
            </a:r>
            <a:r>
              <a:rPr lang="en" sz="1200" b="0" i="0" u="sng" strike="noStrike" cap="non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MONETIO</a:t>
            </a:r>
            <a:r>
              <a:rPr lang="en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reading in model/observation data and in </a:t>
            </a:r>
            <a:r>
              <a:rPr lang="en" sz="1200" b="0" i="0" u="sng" strike="noStrike" cap="non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MONET</a:t>
            </a:r>
            <a:r>
              <a:rPr lang="en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analysis and plotting to quickly generate hundreds of plots and statistics through a easy to use interface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524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 code is publicly available: </a:t>
            </a: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sng" strike="noStrike" cap="non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https://github.com/noaa-oar-arl/monet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https://github.com/noaa-oar-arl/monetio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sng" strike="noStrike" cap="non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https://github.com/noaa-csl/melodies-monet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524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User guide is on ReadTheDocs: </a:t>
            </a: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sng" strike="noStrike" cap="non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https://monet-arl.readthedocs.io</a:t>
            </a: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sng" strike="noStrike" cap="non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https://monetio.readthedocs.io</a:t>
            </a: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sng" strike="noStrike" cap="non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https://melodies-monet.readthedocs.io</a:t>
            </a:r>
            <a:r>
              <a:rPr lang="en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7800" marR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4" name="Google Shape;504;p43"/>
          <p:cNvSpPr txBox="1"/>
          <p:nvPr/>
        </p:nvSpPr>
        <p:spPr>
          <a:xfrm>
            <a:off x="5803913" y="2386913"/>
            <a:ext cx="2791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Capabilities to produce hundreds of plots for quick diagnostic assessments while also being flexible enough to produce publication quality plots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43"/>
          <p:cNvPicPr preferRelativeResize="0"/>
          <p:nvPr/>
        </p:nvPicPr>
        <p:blipFill rotWithShape="1">
          <a:blip r:embed="rId11">
            <a:alphaModFix/>
          </a:blip>
          <a:srcRect l="6859" t="2720" r="-6859" b="-2719"/>
          <a:stretch/>
        </p:blipFill>
        <p:spPr>
          <a:xfrm>
            <a:off x="7991920" y="2653690"/>
            <a:ext cx="1126180" cy="1137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46145" y="2695969"/>
            <a:ext cx="2791575" cy="125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04898" y="3981188"/>
            <a:ext cx="3162195" cy="1137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321525" y="133294"/>
            <a:ext cx="845716" cy="845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556200" y="2695969"/>
            <a:ext cx="1288646" cy="957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237896" y="210502"/>
            <a:ext cx="1029183" cy="69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511" name="Google Shape;511;p4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811124" y="3798488"/>
            <a:ext cx="2220490" cy="1023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337729" y="225151"/>
            <a:ext cx="514350" cy="66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875779" y="1706045"/>
            <a:ext cx="2005796" cy="957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CC91DC-9BEE-774C-34C9-1EC71119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4525"/>
            <a:ext cx="7242650" cy="393600"/>
          </a:xfrm>
        </p:spPr>
        <p:txBody>
          <a:bodyPr/>
          <a:lstStyle/>
          <a:p>
            <a:r>
              <a:rPr lang="en-US" dirty="0"/>
              <a:t>Dynamic Downscaling of UFS-AQM</a:t>
            </a:r>
          </a:p>
        </p:txBody>
      </p:sp>
      <p:sp>
        <p:nvSpPr>
          <p:cNvPr id="4" name="Google Shape;450;p42">
            <a:extLst>
              <a:ext uri="{FF2B5EF4-FFF2-40B4-BE49-F238E27FC236}">
                <a16:creationId xmlns:a16="http://schemas.microsoft.com/office/drawing/2014/main" id="{F4A083C7-10DB-2C84-4C64-0F0E6EC5F36D}"/>
              </a:ext>
            </a:extLst>
          </p:cNvPr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 dirty="0"/>
          </a:p>
        </p:txBody>
      </p:sp>
      <p:sp>
        <p:nvSpPr>
          <p:cNvPr id="5" name="Google Shape;492;p42">
            <a:extLst>
              <a:ext uri="{FF2B5EF4-FFF2-40B4-BE49-F238E27FC236}">
                <a16:creationId xmlns:a16="http://schemas.microsoft.com/office/drawing/2014/main" id="{9F29C80E-CF8B-C5EB-3B53-F8171737129D}"/>
              </a:ext>
            </a:extLst>
          </p:cNvPr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16C448-FB93-B96E-C8C6-38CA1F01B33B}"/>
              </a:ext>
            </a:extLst>
          </p:cNvPr>
          <p:cNvSpPr txBox="1"/>
          <p:nvPr/>
        </p:nvSpPr>
        <p:spPr>
          <a:xfrm>
            <a:off x="6304727" y="4295825"/>
            <a:ext cx="45842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en-US" sz="1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 more information see Tang et al. (2024)</a:t>
            </a:r>
            <a:r>
              <a:rPr lang="en-US" sz="1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000" b="0" i="0" u="none" strike="noStrike" dirty="0">
                <a:solidFill>
                  <a:srgbClr val="000000"/>
                </a:solidFill>
                <a:effectLst/>
                <a:hlinkClick r:id="rId2"/>
              </a:rPr>
              <a:t>https://</a:t>
            </a:r>
            <a:r>
              <a:rPr lang="en-US" sz="1000" b="0" i="0" u="none" strike="noStrike" dirty="0" err="1">
                <a:solidFill>
                  <a:srgbClr val="000000"/>
                </a:solidFill>
                <a:effectLst/>
                <a:hlinkClick r:id="rId2"/>
              </a:rPr>
              <a:t>doi.org</a:t>
            </a:r>
            <a:r>
              <a:rPr lang="en-US" sz="1000" b="0" i="0" u="none" strike="noStrike" dirty="0">
                <a:solidFill>
                  <a:srgbClr val="000000"/>
                </a:solidFill>
                <a:effectLst/>
                <a:hlinkClick r:id="rId2"/>
              </a:rPr>
              <a:t>/10.1016/j.atmosenv.2024.120603</a:t>
            </a:r>
            <a:endParaRPr lang="en-US" sz="1000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en-US" sz="1000" dirty="0"/>
            </a:br>
            <a:br>
              <a:rPr lang="en-US" sz="1000" dirty="0"/>
            </a:br>
            <a:endParaRPr lang="en-US" sz="1000" dirty="0"/>
          </a:p>
        </p:txBody>
      </p:sp>
      <p:pic>
        <p:nvPicPr>
          <p:cNvPr id="10" name="Google Shape;136;p8">
            <a:extLst>
              <a:ext uri="{FF2B5EF4-FFF2-40B4-BE49-F238E27FC236}">
                <a16:creationId xmlns:a16="http://schemas.microsoft.com/office/drawing/2014/main" id="{4DDD160D-D20B-7327-4B31-7689D3696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0605" y="2779129"/>
            <a:ext cx="2427153" cy="198367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E8DFCD-300E-C9E6-20B6-90D3CEB4E13F}"/>
              </a:ext>
            </a:extLst>
          </p:cNvPr>
          <p:cNvSpPr txBox="1"/>
          <p:nvPr/>
        </p:nvSpPr>
        <p:spPr>
          <a:xfrm>
            <a:off x="1451728" y="3058291"/>
            <a:ext cx="963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Workflow</a:t>
            </a:r>
          </a:p>
        </p:txBody>
      </p:sp>
      <p:pic>
        <p:nvPicPr>
          <p:cNvPr id="12" name="Google Shape;168;p12" descr="A map of the united states&#10;&#10;Description automatically generated">
            <a:extLst>
              <a:ext uri="{FF2B5EF4-FFF2-40B4-BE49-F238E27FC236}">
                <a16:creationId xmlns:a16="http://schemas.microsoft.com/office/drawing/2014/main" id="{B8952AD1-F211-9891-F4C1-0086064A61D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3276" y="1530485"/>
            <a:ext cx="2195372" cy="147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9;p12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7CE6FAD2-95B7-7846-06BF-51F1A612600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87959" y="458125"/>
            <a:ext cx="3069262" cy="284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0;p12" descr="A map of a city&#10;&#10;Description automatically generated">
            <a:extLst>
              <a:ext uri="{FF2B5EF4-FFF2-40B4-BE49-F238E27FC236}">
                <a16:creationId xmlns:a16="http://schemas.microsoft.com/office/drawing/2014/main" id="{112F2A08-3ED7-B15D-7559-E23706667C3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68289" y="693493"/>
            <a:ext cx="1696607" cy="10179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71;p12">
            <a:extLst>
              <a:ext uri="{FF2B5EF4-FFF2-40B4-BE49-F238E27FC236}">
                <a16:creationId xmlns:a16="http://schemas.microsoft.com/office/drawing/2014/main" id="{BDB91BD4-75A6-7093-A37C-0F9F52515D66}"/>
              </a:ext>
            </a:extLst>
          </p:cNvPr>
          <p:cNvSpPr/>
          <p:nvPr/>
        </p:nvSpPr>
        <p:spPr>
          <a:xfrm>
            <a:off x="-1831642" y="3306451"/>
            <a:ext cx="173258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UFS-AQM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72;p12">
            <a:extLst>
              <a:ext uri="{FF2B5EF4-FFF2-40B4-BE49-F238E27FC236}">
                <a16:creationId xmlns:a16="http://schemas.microsoft.com/office/drawing/2014/main" id="{75EE3F6B-9079-203A-2FDC-2107F7CA8116}"/>
              </a:ext>
            </a:extLst>
          </p:cNvPr>
          <p:cNvSpPr/>
          <p:nvPr/>
        </p:nvSpPr>
        <p:spPr>
          <a:xfrm>
            <a:off x="-1831642" y="6181453"/>
            <a:ext cx="240533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ML prediction</a:t>
            </a:r>
            <a:endParaRPr sz="3000" b="1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53C81D-31C5-993E-E9CA-9AD083DCAF3A}"/>
              </a:ext>
            </a:extLst>
          </p:cNvPr>
          <p:cNvSpPr txBox="1"/>
          <p:nvPr/>
        </p:nvSpPr>
        <p:spPr>
          <a:xfrm>
            <a:off x="5194518" y="1376596"/>
            <a:ext cx="681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AQM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CF271-BD44-E754-867F-953F1E02528B}"/>
              </a:ext>
            </a:extLst>
          </p:cNvPr>
          <p:cNvSpPr txBox="1"/>
          <p:nvPr/>
        </p:nvSpPr>
        <p:spPr>
          <a:xfrm>
            <a:off x="4955531" y="2571750"/>
            <a:ext cx="1159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DD-AQM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279E39-F414-CBD7-4D75-F6C05A37253A}"/>
              </a:ext>
            </a:extLst>
          </p:cNvPr>
          <p:cNvSpPr txBox="1"/>
          <p:nvPr/>
        </p:nvSpPr>
        <p:spPr>
          <a:xfrm>
            <a:off x="7041198" y="446796"/>
            <a:ext cx="681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AQM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517185-5E25-45AE-ABCC-AC9770BBAD71}"/>
              </a:ext>
            </a:extLst>
          </p:cNvPr>
          <p:cNvSpPr txBox="1"/>
          <p:nvPr/>
        </p:nvSpPr>
        <p:spPr>
          <a:xfrm>
            <a:off x="7261076" y="2504538"/>
            <a:ext cx="1159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DD-AQM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AA99620-882F-68AC-E601-17BB607FE37D}"/>
              </a:ext>
            </a:extLst>
          </p:cNvPr>
          <p:cNvCxnSpPr/>
          <p:nvPr/>
        </p:nvCxnSpPr>
        <p:spPr>
          <a:xfrm flipH="1" flipV="1">
            <a:off x="7554350" y="2413262"/>
            <a:ext cx="168757" cy="158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509F47C-4F52-D972-2CC2-72179441A7C6}"/>
              </a:ext>
            </a:extLst>
          </p:cNvPr>
          <p:cNvCxnSpPr>
            <a:cxnSpLocks/>
          </p:cNvCxnSpPr>
          <p:nvPr/>
        </p:nvCxnSpPr>
        <p:spPr>
          <a:xfrm flipH="1">
            <a:off x="7194325" y="707889"/>
            <a:ext cx="84378" cy="165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961AAB5-8129-3429-C73C-D8F0C9E522D9}"/>
              </a:ext>
            </a:extLst>
          </p:cNvPr>
          <p:cNvSpPr txBox="1"/>
          <p:nvPr/>
        </p:nvSpPr>
        <p:spPr>
          <a:xfrm>
            <a:off x="687318" y="563865"/>
            <a:ext cx="30501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constantly hear that AQM is not high enough resolution but the model itself is extremely expensive and so we need to develop ways to create higher resolution forecasts in a timely manor.  To do this we follow Tang et al. (2024).  Preliminary results are showing impressive results but currently in a “reanalysis mode” not “forecast” mode</a:t>
            </a:r>
          </a:p>
        </p:txBody>
      </p:sp>
      <p:pic>
        <p:nvPicPr>
          <p:cNvPr id="27" name="Google Shape;212;p17" descr="A graph of a function&#10;&#10;Description automatically generated">
            <a:extLst>
              <a:ext uri="{FF2B5EF4-FFF2-40B4-BE49-F238E27FC236}">
                <a16:creationId xmlns:a16="http://schemas.microsoft.com/office/drawing/2014/main" id="{9709D030-A7FF-778C-3643-4BEA6DA012A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64629" y="2850467"/>
            <a:ext cx="1995119" cy="191234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" name="Google Shape;214;p17">
            <a:extLst>
              <a:ext uri="{FF2B5EF4-FFF2-40B4-BE49-F238E27FC236}">
                <a16:creationId xmlns:a16="http://schemas.microsoft.com/office/drawing/2014/main" id="{E5A3E6D6-1AF4-6842-1A2F-A4D73E6AC9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7783656"/>
              </p:ext>
            </p:extLst>
          </p:nvPr>
        </p:nvGraphicFramePr>
        <p:xfrm>
          <a:off x="5005633" y="3339301"/>
          <a:ext cx="4100660" cy="88395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282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6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52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7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000" u="none" strike="noStrike" cap="none" dirty="0"/>
                        <a:t>PM2.5</a:t>
                      </a:r>
                      <a:endParaRPr sz="1000" u="none" strike="noStrike" cap="none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000" u="none" strike="noStrike" cap="none" dirty="0"/>
                        <a:t>R</a:t>
                      </a:r>
                      <a:endParaRPr sz="1000" u="none" strike="noStrike" cap="none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olidFill>
                            <a:schemeClr val="tx1"/>
                          </a:solidFill>
                        </a:rPr>
                        <a:t>RMSE</a:t>
                      </a:r>
                      <a:endParaRPr sz="1000" u="none" strike="noStrike" cap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1000" u="none" strike="noStrike" cap="none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000" b="1" u="none" strike="noStrike" cap="none" dirty="0" err="1">
                          <a:solidFill>
                            <a:schemeClr val="tx1"/>
                          </a:solidFill>
                          <a:sym typeface="Times New Roman"/>
                        </a:rPr>
                        <a:t>μ</a:t>
                      </a:r>
                      <a:r>
                        <a:rPr lang="en-US" sz="1000" u="none" strike="noStrike" cap="none" dirty="0" err="1">
                          <a:solidFill>
                            <a:schemeClr val="tx1"/>
                          </a:solidFill>
                        </a:rPr>
                        <a:t>g</a:t>
                      </a:r>
                      <a:r>
                        <a:rPr lang="en-US" sz="1000" u="none" strike="noStrike" cap="none" dirty="0">
                          <a:solidFill>
                            <a:schemeClr val="tx1"/>
                          </a:solidFill>
                        </a:rPr>
                        <a:t>/m</a:t>
                      </a:r>
                      <a:r>
                        <a:rPr lang="en-US" sz="1000" u="none" strike="noStrike" cap="none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000" u="none" strike="noStrike" cap="none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sz="1000" u="none" strike="noStrike" cap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olidFill>
                            <a:schemeClr val="tx1"/>
                          </a:solidFill>
                        </a:rPr>
                        <a:t>STD model</a:t>
                      </a:r>
                      <a:endParaRPr sz="1000" u="none" strike="noStrike" cap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1000" u="none" strike="noStrike" cap="none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000" b="1" u="none" strike="noStrike" cap="none" dirty="0" err="1">
                          <a:solidFill>
                            <a:schemeClr val="tx1"/>
                          </a:solidFill>
                          <a:sym typeface="Times New Roman"/>
                        </a:rPr>
                        <a:t>μ</a:t>
                      </a:r>
                      <a:r>
                        <a:rPr lang="en-US" sz="1000" u="none" strike="noStrike" cap="none" dirty="0" err="1">
                          <a:solidFill>
                            <a:schemeClr val="tx1"/>
                          </a:solidFill>
                        </a:rPr>
                        <a:t>g</a:t>
                      </a:r>
                      <a:r>
                        <a:rPr lang="en-US" sz="1000" u="none" strike="noStrike" cap="none" dirty="0">
                          <a:solidFill>
                            <a:schemeClr val="tx1"/>
                          </a:solidFill>
                        </a:rPr>
                        <a:t>/m</a:t>
                      </a:r>
                      <a:r>
                        <a:rPr lang="en-US" sz="1000" u="none" strike="noStrike" cap="none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000" u="none" strike="noStrike" cap="none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sz="1000" u="none" strike="noStrike" cap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olidFill>
                            <a:schemeClr val="tx1"/>
                          </a:solidFill>
                        </a:rPr>
                        <a:t>STD </a:t>
                      </a:r>
                      <a:r>
                        <a:rPr lang="en-US" sz="1000" u="none" strike="noStrike" cap="none" dirty="0" err="1">
                          <a:solidFill>
                            <a:schemeClr val="tx1"/>
                          </a:solidFill>
                        </a:rPr>
                        <a:t>obs</a:t>
                      </a:r>
                      <a:endParaRPr sz="1000" u="none" strike="noStrike" cap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1000" u="none" strike="noStrike" cap="none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000" b="1" u="none" strike="noStrike" cap="none" dirty="0" err="1">
                          <a:solidFill>
                            <a:schemeClr val="tx1"/>
                          </a:solidFill>
                          <a:sym typeface="Times New Roman"/>
                        </a:rPr>
                        <a:t>μ</a:t>
                      </a:r>
                      <a:r>
                        <a:rPr lang="en-US" sz="1000" u="none" strike="noStrike" cap="none" dirty="0" err="1">
                          <a:solidFill>
                            <a:schemeClr val="tx1"/>
                          </a:solidFill>
                        </a:rPr>
                        <a:t>g</a:t>
                      </a:r>
                      <a:r>
                        <a:rPr lang="en-US" sz="1000" u="none" strike="noStrike" cap="none" dirty="0">
                          <a:solidFill>
                            <a:schemeClr val="tx1"/>
                          </a:solidFill>
                        </a:rPr>
                        <a:t>/m</a:t>
                      </a:r>
                      <a:r>
                        <a:rPr lang="en-US" sz="1000" u="none" strike="noStrike" cap="none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000" u="none" strike="noStrike" cap="none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sz="1000" u="none" strike="noStrike" cap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4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000" u="none" strike="noStrike" cap="none"/>
                        <a:t>ML model</a:t>
                      </a:r>
                      <a:endParaRPr sz="1000" u="none" strike="noStrike" cap="none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000" u="none" strike="noStrike" cap="none"/>
                        <a:t>0.96</a:t>
                      </a:r>
                      <a:endParaRPr sz="1000" u="none" strike="noStrike" cap="none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000" u="none" strike="noStrike" cap="none"/>
                        <a:t>5.03</a:t>
                      </a:r>
                      <a:endParaRPr sz="1000" u="none" strike="noStrike" cap="none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000" u="none" strike="noStrike" cap="none" dirty="0"/>
                        <a:t>15.84</a:t>
                      </a:r>
                      <a:endParaRPr sz="1000" u="none" strike="noStrike" cap="none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000" u="none" strike="noStrike" cap="none"/>
                        <a:t>17.82</a:t>
                      </a:r>
                      <a:endParaRPr sz="1000" u="none" strike="noStrike" cap="none"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4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000" u="none" strike="noStrike" cap="none"/>
                        <a:t>Original UFS-AQM</a:t>
                      </a:r>
                      <a:endParaRPr sz="1000" u="none" strike="noStrike" cap="none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000" u="none" strike="noStrike" cap="none"/>
                        <a:t>0.68</a:t>
                      </a:r>
                      <a:endParaRPr sz="1000" u="none" strike="noStrike" cap="none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000" u="none" strike="noStrike" cap="none"/>
                        <a:t>15.32</a:t>
                      </a:r>
                      <a:endParaRPr sz="1000" u="none" strike="noStrike" cap="none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000" u="none" strike="noStrike" cap="none"/>
                        <a:t>6.48</a:t>
                      </a:r>
                      <a:endParaRPr sz="1000" u="none" strike="noStrike" cap="none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000" u="none" strike="noStrike" cap="none" dirty="0"/>
                        <a:t>17.82</a:t>
                      </a:r>
                      <a:endParaRPr sz="1000" u="none" strike="noStrike" cap="none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303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4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/>
          </a:p>
        </p:txBody>
      </p:sp>
      <p:sp>
        <p:nvSpPr>
          <p:cNvPr id="519" name="Google Shape;519;p44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  <p:sp>
        <p:nvSpPr>
          <p:cNvPr id="520" name="Google Shape;520;p44"/>
          <p:cNvSpPr txBox="1"/>
          <p:nvPr/>
        </p:nvSpPr>
        <p:spPr>
          <a:xfrm>
            <a:off x="356600" y="470650"/>
            <a:ext cx="4758900" cy="434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New Capabilities </a:t>
            </a:r>
            <a:endParaRPr sz="1600" b="1" dirty="0"/>
          </a:p>
          <a:p>
            <a:pPr marL="457200" lvl="0" indent="-3175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/>
              <a:t>Added capability to verify using aircraft data in MM</a:t>
            </a:r>
            <a:endParaRPr dirty="0"/>
          </a:p>
          <a:p>
            <a:pPr marL="914400" lvl="1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Curtain Plots </a:t>
            </a:r>
            <a:endParaRPr dirty="0"/>
          </a:p>
          <a:p>
            <a:pPr marL="914400" lvl="1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Vertical Profile Plotting</a:t>
            </a:r>
            <a:endParaRPr dirty="0"/>
          </a:p>
          <a:p>
            <a:pPr marL="914400" lvl="1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Violin Plots </a:t>
            </a:r>
            <a:endParaRPr dirty="0"/>
          </a:p>
          <a:p>
            <a:pPr marL="914400" lvl="1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Model vs </a:t>
            </a:r>
            <a:r>
              <a:rPr lang="en" dirty="0" err="1"/>
              <a:t>Obs</a:t>
            </a:r>
            <a:r>
              <a:rPr lang="en" dirty="0"/>
              <a:t> contour plots </a:t>
            </a:r>
            <a:endParaRPr dirty="0"/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Added ability to do ozone sounder verification </a:t>
            </a:r>
            <a:endParaRPr dirty="0"/>
          </a:p>
          <a:p>
            <a:pPr marL="914400" lvl="1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Vertical plots </a:t>
            </a:r>
            <a:endParaRPr dirty="0"/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Added the GEOMS reader to MONETIO to read Pandora and </a:t>
            </a:r>
            <a:r>
              <a:rPr lang="en" dirty="0" err="1"/>
              <a:t>TOLNet</a:t>
            </a:r>
            <a:r>
              <a:rPr lang="en" dirty="0"/>
              <a:t> data </a:t>
            </a:r>
            <a:endParaRPr dirty="0"/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Added Methods to retrieve NESDIS VIIRS AOD/LAI/NDVI and AVHRR AOD</a:t>
            </a:r>
            <a:endParaRPr dirty="0"/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Added NASA MODIS AOD</a:t>
            </a:r>
            <a:endParaRPr dirty="0"/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Added TROPOMI</a:t>
            </a:r>
            <a:endParaRPr dirty="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 dirty="0"/>
              <a:t>Future</a:t>
            </a:r>
            <a:endParaRPr sz="1600" b="1" dirty="0"/>
          </a:p>
          <a:p>
            <a:pPr marL="457200" lvl="0" indent="-3175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Adding TEMPO </a:t>
            </a:r>
            <a:endParaRPr dirty="0"/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Support more NESDIS satellite observations </a:t>
            </a:r>
            <a:endParaRPr dirty="0"/>
          </a:p>
          <a:p>
            <a:pPr marL="914400" lvl="1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Expanded current GOES support in </a:t>
            </a:r>
            <a:r>
              <a:rPr lang="en" dirty="0" err="1"/>
              <a:t>monetio</a:t>
            </a:r>
            <a:r>
              <a:rPr lang="en" dirty="0"/>
              <a:t> for inclusion in MM </a:t>
            </a:r>
            <a:endParaRPr dirty="0"/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More vertical profiling including </a:t>
            </a:r>
            <a:endParaRPr dirty="0"/>
          </a:p>
        </p:txBody>
      </p:sp>
      <p:pic>
        <p:nvPicPr>
          <p:cNvPr id="521" name="Google Shape;52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112" y="66275"/>
            <a:ext cx="3617590" cy="2505476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4"/>
          <p:cNvSpPr txBox="1">
            <a:spLocks noGrp="1"/>
          </p:cNvSpPr>
          <p:nvPr>
            <p:ph type="title"/>
          </p:nvPr>
        </p:nvSpPr>
        <p:spPr>
          <a:xfrm>
            <a:off x="-1004500" y="-45350"/>
            <a:ext cx="8873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>
                <a:solidFill>
                  <a:srgbClr val="4A86E8"/>
                </a:solidFill>
              </a:rPr>
              <a:t>Adding new capabilities to Melodies-MONET</a:t>
            </a:r>
            <a:endParaRPr sz="2220">
              <a:solidFill>
                <a:srgbClr val="4A86E8"/>
              </a:solidFill>
            </a:endParaRPr>
          </a:p>
        </p:txBody>
      </p:sp>
      <p:pic>
        <p:nvPicPr>
          <p:cNvPr id="523" name="Google Shape;523;p44"/>
          <p:cNvPicPr preferRelativeResize="0"/>
          <p:nvPr/>
        </p:nvPicPr>
        <p:blipFill rotWithShape="1">
          <a:blip r:embed="rId4">
            <a:alphaModFix/>
          </a:blip>
          <a:srcRect r="43226"/>
          <a:stretch/>
        </p:blipFill>
        <p:spPr>
          <a:xfrm>
            <a:off x="7228200" y="2600150"/>
            <a:ext cx="1874852" cy="233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6575" y="2627450"/>
            <a:ext cx="1451624" cy="115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6575" y="3841800"/>
            <a:ext cx="1480187" cy="109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4"/>
          <p:cNvPicPr preferRelativeResize="0"/>
          <p:nvPr/>
        </p:nvPicPr>
        <p:blipFill rotWithShape="1">
          <a:blip r:embed="rId7">
            <a:alphaModFix/>
          </a:blip>
          <a:srcRect r="51976"/>
          <a:stretch/>
        </p:blipFill>
        <p:spPr>
          <a:xfrm>
            <a:off x="4021503" y="3258725"/>
            <a:ext cx="1755076" cy="155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/>
        </p:nvSpPr>
        <p:spPr>
          <a:xfrm>
            <a:off x="547150" y="582314"/>
            <a:ext cx="7518000" cy="4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Overview of the ARL modeling efforts </a:t>
            </a:r>
            <a:endParaRPr sz="1700" b="1" dirty="0">
              <a:solidFill>
                <a:schemeClr val="dk1"/>
              </a:solidFill>
            </a:endParaRPr>
          </a:p>
          <a:p>
            <a:pPr marL="342900" marR="0" lvl="0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Air Quality Forecast Capability - AQM</a:t>
            </a:r>
            <a:endParaRPr sz="1100" dirty="0"/>
          </a:p>
          <a:p>
            <a:pPr marL="68580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pdates, emissions, innova</a:t>
            </a: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tion and science</a:t>
            </a:r>
            <a:r>
              <a:rPr lang="en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improvements</a:t>
            </a:r>
            <a:endParaRPr sz="1100" dirty="0"/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Emissions and </a:t>
            </a:r>
            <a:r>
              <a:rPr lang="en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eXchange</a:t>
            </a: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Unified System (NEXUS)</a:t>
            </a:r>
            <a:endParaRPr sz="1100" dirty="0"/>
          </a:p>
          <a:p>
            <a:pPr marL="68580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missions datasets and algorithms for NOAA AC models</a:t>
            </a:r>
            <a:endParaRPr sz="1100" dirty="0"/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Ensemble Forecast System (GEFS)-Aerosol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pdates to global aerosol model – GEFSv12.3</a:t>
            </a:r>
            <a:endParaRPr sz="1100" dirty="0"/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UFS-Aerosol -&gt; GEFSv13 – </a:t>
            </a:r>
            <a:r>
              <a:rPr lang="en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subseasonal</a:t>
            </a: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-to-seasonal (S2S)</a:t>
            </a:r>
            <a:endParaRPr sz="1100" dirty="0"/>
          </a:p>
          <a:p>
            <a:pPr marL="68580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UFS-based global aerosol model -&gt; fully coupled ESM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Seasonal Forecast System - Seasonal 1 year forecasts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UFS-based global ensemble forecast replacing CFS</a:t>
            </a:r>
            <a:endParaRPr sz="1100" dirty="0"/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RRFS-Smoke/Dust</a:t>
            </a:r>
            <a:endParaRPr sz="1100" dirty="0"/>
          </a:p>
          <a:p>
            <a:pPr marL="68580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erosol-aware RRFS - with FENGSHA dust scheme </a:t>
            </a: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RAVE Fire</a:t>
            </a:r>
            <a:endParaRPr sz="1100" dirty="0"/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MELODIES-MONET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Verification collaboration between NOAA ARL/CSL/GSL and NCAR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Configurable Atmospheric Chemistry (</a:t>
            </a:r>
            <a:r>
              <a:rPr lang="en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CATChem</a:t>
            </a: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development of a unified chemistry component for all UFS Applications 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4"/>
          <p:cNvSpPr txBox="1"/>
          <p:nvPr/>
        </p:nvSpPr>
        <p:spPr>
          <a:xfrm>
            <a:off x="694650" y="91925"/>
            <a:ext cx="812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7336F"/>
                </a:solidFill>
              </a:rPr>
              <a:t>NOAA Air Resources Laboratory</a:t>
            </a:r>
            <a:r>
              <a:rPr lang="en" sz="2400">
                <a:solidFill>
                  <a:srgbClr val="07336F"/>
                </a:solidFill>
              </a:rPr>
              <a:t> </a:t>
            </a:r>
            <a:r>
              <a:rPr lang="en" sz="2400" b="1">
                <a:solidFill>
                  <a:srgbClr val="07336F"/>
                </a:solidFill>
              </a:rPr>
              <a:t>CM&amp;E Group</a:t>
            </a:r>
            <a:endParaRPr sz="2400">
              <a:solidFill>
                <a:srgbClr val="07336F"/>
              </a:solidFill>
            </a:endParaRPr>
          </a:p>
        </p:txBody>
      </p:sp>
      <p:pic>
        <p:nvPicPr>
          <p:cNvPr id="138" name="Google Shape;138;p24" descr="NOA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50" y="45125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/>
          </a:p>
        </p:txBody>
      </p:sp>
      <p:sp>
        <p:nvSpPr>
          <p:cNvPr id="140" name="Google Shape;140;p24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/>
          <p:nvPr/>
        </p:nvSpPr>
        <p:spPr>
          <a:xfrm>
            <a:off x="732156" y="1129581"/>
            <a:ext cx="78720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 sz="1800" i="1">
                <a:solidFill>
                  <a:schemeClr val="dk1"/>
                </a:solidFill>
              </a:rPr>
              <a:t>Advancements to the Science and Emissions for the Future of NOAA's AQM</a:t>
            </a:r>
            <a:endParaRPr sz="2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Patrick Campbell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en" sz="1800" i="1">
                <a:solidFill>
                  <a:schemeClr val="dk1"/>
                </a:solidFill>
              </a:rPr>
              <a:t>Evaluation of NAQFC with Other Observations: A Study in Summer 2023</a:t>
            </a:r>
            <a:endParaRPr sz="1500" i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Youhua Tang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</a:rPr>
              <a:t>Path Forward for UFS based air composition forecasting: UFS-CMAQ, UFS-Aerosols, NEXUS and UFS-Chem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Barry Baker</a:t>
            </a:r>
            <a:endParaRPr sz="1400" b="1">
              <a:solidFill>
                <a:schemeClr val="dk1"/>
              </a:solidFill>
            </a:endParaRPr>
          </a:p>
        </p:txBody>
      </p:sp>
      <p:sp>
        <p:nvSpPr>
          <p:cNvPr id="146" name="Google Shape;146;p25"/>
          <p:cNvSpPr txBox="1"/>
          <p:nvPr/>
        </p:nvSpPr>
        <p:spPr>
          <a:xfrm>
            <a:off x="0" y="233475"/>
            <a:ext cx="9144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Outline</a:t>
            </a:r>
            <a:endParaRPr sz="2700"/>
          </a:p>
        </p:txBody>
      </p:sp>
      <p:sp>
        <p:nvSpPr>
          <p:cNvPr id="147" name="Google Shape;147;p25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/>
          </a:p>
        </p:txBody>
      </p:sp>
      <p:sp>
        <p:nvSpPr>
          <p:cNvPr id="148" name="Google Shape;148;p25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1175"/>
            <a:ext cx="9144000" cy="51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6"/>
          <p:cNvSpPr txBox="1"/>
          <p:nvPr/>
        </p:nvSpPr>
        <p:spPr>
          <a:xfrm>
            <a:off x="1725393" y="300181"/>
            <a:ext cx="7354500" cy="19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Advanced Air Quality Forecasting Capabilities Using NOAA’s Unified Forecast System</a:t>
            </a:r>
            <a:endParaRPr sz="3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6"/>
          <p:cNvSpPr txBox="1"/>
          <p:nvPr/>
        </p:nvSpPr>
        <p:spPr>
          <a:xfrm>
            <a:off x="1683273" y="2263133"/>
            <a:ext cx="6036300" cy="13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Barry Baker, Lacey Holland, Youhua Tang, Patrick Campbell, Zach Moon, Wei-Ting Hung, Margaret Marvin, Beiming Tang, Wei Li, Irena Ivanova </a:t>
            </a:r>
            <a:endParaRPr sz="19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 u="none" strike="noStrike" cap="none" dirty="0">
                <a:solidFill>
                  <a:srgbClr val="FFFFFF"/>
                </a:solidFill>
              </a:rPr>
              <a:t>National Oceanic and Atmospheric Administration (NOAA) </a:t>
            </a:r>
            <a:endParaRPr sz="5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 u="none" strike="noStrike" cap="none" dirty="0">
                <a:solidFill>
                  <a:srgbClr val="FFFFFF"/>
                </a:solidFill>
              </a:rPr>
              <a:t>Office of Oceanic and Atmospheric Research (OAR)</a:t>
            </a:r>
            <a:endParaRPr sz="5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 dirty="0">
                <a:solidFill>
                  <a:srgbClr val="FFFFFF"/>
                </a:solidFill>
              </a:rPr>
              <a:t>NOAA Air Resources Laboratory</a:t>
            </a:r>
            <a:r>
              <a:rPr lang="en" sz="900" i="1" u="none" strike="noStrike" cap="none" dirty="0">
                <a:solidFill>
                  <a:srgbClr val="FFFFFF"/>
                </a:solidFill>
              </a:rPr>
              <a:t> (</a:t>
            </a:r>
            <a:r>
              <a:rPr lang="en" sz="900" i="1" dirty="0">
                <a:solidFill>
                  <a:srgbClr val="FFFFFF"/>
                </a:solidFill>
              </a:rPr>
              <a:t>ARL</a:t>
            </a:r>
            <a:r>
              <a:rPr lang="en" sz="900" i="1" u="none" strike="noStrike" cap="none" dirty="0">
                <a:solidFill>
                  <a:srgbClr val="FFFFFF"/>
                </a:solidFill>
              </a:rPr>
              <a:t>)</a:t>
            </a:r>
            <a:endParaRPr sz="900" i="1" u="none" strike="noStrike" cap="none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 dirty="0">
                <a:solidFill>
                  <a:srgbClr val="FFFFFF"/>
                </a:solidFill>
              </a:rPr>
              <a:t>Cooperative Institute for Satellite Earth System Studies (CISESS)</a:t>
            </a:r>
            <a:endParaRPr sz="900" i="1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 dirty="0">
                <a:solidFill>
                  <a:srgbClr val="FFFFFF"/>
                </a:solidFill>
              </a:rPr>
              <a:t>George Mason University (GMU)</a:t>
            </a:r>
            <a:endParaRPr sz="1000" i="1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i="1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 rotWithShape="1">
          <a:blip r:embed="rId3">
            <a:alphaModFix/>
          </a:blip>
          <a:srcRect l="85851" t="25499" r="3992" b="55579"/>
          <a:stretch/>
        </p:blipFill>
        <p:spPr>
          <a:xfrm>
            <a:off x="668025" y="894675"/>
            <a:ext cx="928500" cy="981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568" y="698651"/>
            <a:ext cx="1155775" cy="115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 rotWithShape="1">
          <a:blip r:embed="rId5">
            <a:alphaModFix amt="67000"/>
          </a:blip>
          <a:srcRect l="13023" t="25878" r="16275" b="25577"/>
          <a:stretch/>
        </p:blipFill>
        <p:spPr>
          <a:xfrm rot="-5400000">
            <a:off x="-403265" y="3012889"/>
            <a:ext cx="3082106" cy="100902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 txBox="1"/>
          <p:nvPr/>
        </p:nvSpPr>
        <p:spPr>
          <a:xfrm>
            <a:off x="7477073" y="4246491"/>
            <a:ext cx="328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barry.baker</a:t>
            </a:r>
            <a:r>
              <a:rPr lang="en" sz="1200" b="0" i="1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@noaa.gov</a:t>
            </a:r>
            <a:endParaRPr sz="1200" b="0" i="1" u="sng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6" descr="Welcome to NOAA Researc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20525" y="4539582"/>
            <a:ext cx="3234378" cy="52770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16196" y="4539597"/>
            <a:ext cx="1851604" cy="52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66491" y="4539574"/>
            <a:ext cx="938117" cy="52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26"/>
          <p:cNvCxnSpPr/>
          <p:nvPr/>
        </p:nvCxnSpPr>
        <p:spPr>
          <a:xfrm rot="10800000">
            <a:off x="1768600" y="2329850"/>
            <a:ext cx="6984600" cy="0"/>
          </a:xfrm>
          <a:prstGeom prst="straightConnector1">
            <a:avLst/>
          </a:prstGeom>
          <a:noFill/>
          <a:ln w="19050" cap="flat" cmpd="sng">
            <a:solidFill>
              <a:srgbClr val="007F7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/>
          <p:nvPr/>
        </p:nvSpPr>
        <p:spPr>
          <a:xfrm>
            <a:off x="732156" y="1129581"/>
            <a:ext cx="78720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i="1">
                <a:solidFill>
                  <a:schemeClr val="dk1"/>
                </a:solidFill>
              </a:rPr>
              <a:t>Current status of ARL R2O transitioning </a:t>
            </a:r>
            <a:endParaRPr sz="1800" i="1">
              <a:solidFill>
                <a:schemeClr val="dk1"/>
              </a:solidFill>
            </a:endParaRPr>
          </a:p>
          <a:p>
            <a:pPr marL="9144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 i="1">
                <a:solidFill>
                  <a:schemeClr val="dk1"/>
                </a:solidFill>
              </a:rPr>
              <a:t>AQM</a:t>
            </a:r>
            <a:endParaRPr sz="1800" i="1">
              <a:solidFill>
                <a:schemeClr val="dk1"/>
              </a:solidFill>
            </a:endParaRPr>
          </a:p>
          <a:p>
            <a:pPr marL="9144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 i="1">
                <a:solidFill>
                  <a:schemeClr val="dk1"/>
                </a:solidFill>
              </a:rPr>
              <a:t>RRFS</a:t>
            </a:r>
            <a:endParaRPr sz="1800" i="1">
              <a:solidFill>
                <a:schemeClr val="dk1"/>
              </a:solidFill>
            </a:endParaRPr>
          </a:p>
          <a:p>
            <a:pPr marL="9144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 i="1">
                <a:solidFill>
                  <a:schemeClr val="dk1"/>
                </a:solidFill>
              </a:rPr>
              <a:t>GEFSv13</a:t>
            </a:r>
            <a:endParaRPr sz="1800" i="1">
              <a:solidFill>
                <a:schemeClr val="dk1"/>
              </a:solidFill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i="1">
                <a:solidFill>
                  <a:schemeClr val="dk1"/>
                </a:solidFill>
              </a:rPr>
              <a:t>Updates to Biogenic Emissions </a:t>
            </a:r>
            <a:endParaRPr sz="1800" i="1">
              <a:solidFill>
                <a:schemeClr val="dk1"/>
              </a:solidFill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i="1">
                <a:solidFill>
                  <a:schemeClr val="dk1"/>
                </a:solidFill>
              </a:rPr>
              <a:t>Developments in dust modeling </a:t>
            </a:r>
            <a:endParaRPr sz="1800" i="1">
              <a:solidFill>
                <a:schemeClr val="dk1"/>
              </a:solidFill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i="1">
                <a:solidFill>
                  <a:schemeClr val="dk1"/>
                </a:solidFill>
              </a:rPr>
              <a:t>Wildfire spread </a:t>
            </a:r>
            <a:endParaRPr sz="1800" i="1">
              <a:solidFill>
                <a:schemeClr val="dk1"/>
              </a:solidFill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i="1">
                <a:solidFill>
                  <a:schemeClr val="dk1"/>
                </a:solidFill>
              </a:rPr>
              <a:t>CATChem - Configurable Atmospheric Chemistry Component in the UFS</a:t>
            </a:r>
            <a:endParaRPr sz="1800" i="1">
              <a:solidFill>
                <a:schemeClr val="dk1"/>
              </a:solidFill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i="1">
                <a:solidFill>
                  <a:schemeClr val="dk1"/>
                </a:solidFill>
              </a:rPr>
              <a:t>NEXUS updates </a:t>
            </a:r>
            <a:endParaRPr sz="1800" i="1">
              <a:solidFill>
                <a:schemeClr val="dk1"/>
              </a:solidFill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i="1">
                <a:solidFill>
                  <a:schemeClr val="dk1"/>
                </a:solidFill>
              </a:rPr>
              <a:t>MELODIES-MONET: New Capabilities </a:t>
            </a:r>
            <a:endParaRPr sz="1800" i="1">
              <a:solidFill>
                <a:schemeClr val="dk1"/>
              </a:solidFill>
            </a:endParaRPr>
          </a:p>
        </p:txBody>
      </p:sp>
      <p:sp>
        <p:nvSpPr>
          <p:cNvPr id="169" name="Google Shape;169;p27"/>
          <p:cNvSpPr txBox="1"/>
          <p:nvPr/>
        </p:nvSpPr>
        <p:spPr>
          <a:xfrm>
            <a:off x="0" y="233475"/>
            <a:ext cx="9144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Outline</a:t>
            </a:r>
            <a:endParaRPr sz="2700"/>
          </a:p>
        </p:txBody>
      </p:sp>
      <p:sp>
        <p:nvSpPr>
          <p:cNvPr id="170" name="Google Shape;170;p27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/>
          </a:p>
        </p:txBody>
      </p:sp>
      <p:sp>
        <p:nvSpPr>
          <p:cNvPr id="171" name="Google Shape;171;p27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564666" y="154483"/>
            <a:ext cx="59505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ct val="65625"/>
              <a:buFont typeface="Arial"/>
              <a:buNone/>
            </a:pPr>
            <a:r>
              <a:rPr lang="en" dirty="0"/>
              <a:t>UFS Atmospheric Composition Modeling</a:t>
            </a:r>
            <a:endParaRPr dirty="0"/>
          </a:p>
        </p:txBody>
      </p:sp>
      <p:pic>
        <p:nvPicPr>
          <p:cNvPr id="177" name="Google Shape;177;p28"/>
          <p:cNvPicPr preferRelativeResize="0"/>
          <p:nvPr/>
        </p:nvPicPr>
        <p:blipFill rotWithShape="1">
          <a:blip r:embed="rId3">
            <a:alphaModFix/>
          </a:blip>
          <a:srcRect t="10763" r="51957" b="18194"/>
          <a:stretch/>
        </p:blipFill>
        <p:spPr>
          <a:xfrm>
            <a:off x="2786207" y="2993098"/>
            <a:ext cx="3331088" cy="171453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/>
          <p:nvPr/>
        </p:nvSpPr>
        <p:spPr>
          <a:xfrm>
            <a:off x="3189938" y="2635436"/>
            <a:ext cx="2523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Annual U.S. premature mortality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8"/>
          <p:cNvSpPr txBox="1"/>
          <p:nvPr/>
        </p:nvSpPr>
        <p:spPr>
          <a:xfrm>
            <a:off x="6049388" y="1912747"/>
            <a:ext cx="2617800" cy="13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556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Aerosols and trace gases alter the solar/terrestrial energy balance and cloud physics, affecting meteorology and climate on various timescales.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Poor air quality has significant societal impacts, including degraded human health and visibility.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NOAA has numerous legislative, interagency, and international mandates for its research and forecasts of atmospheric composition.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28"/>
          <p:cNvPicPr preferRelativeResize="0"/>
          <p:nvPr/>
        </p:nvPicPr>
        <p:blipFill rotWithShape="1">
          <a:blip r:embed="rId4">
            <a:alphaModFix/>
          </a:blip>
          <a:srcRect t="10633" b="31792"/>
          <a:stretch/>
        </p:blipFill>
        <p:spPr>
          <a:xfrm>
            <a:off x="628650" y="868193"/>
            <a:ext cx="3717261" cy="160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2107" y="2473257"/>
            <a:ext cx="1442933" cy="207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 descr="egypt_amo_2008269_lrg.jpg"/>
          <p:cNvPicPr preferRelativeResize="0"/>
          <p:nvPr/>
        </p:nvPicPr>
        <p:blipFill rotWithShape="1">
          <a:blip r:embed="rId6">
            <a:alphaModFix/>
          </a:blip>
          <a:srcRect l="-90"/>
          <a:stretch/>
        </p:blipFill>
        <p:spPr>
          <a:xfrm>
            <a:off x="4497347" y="1108589"/>
            <a:ext cx="1769138" cy="124361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8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/>
          </a:p>
        </p:txBody>
      </p:sp>
      <p:sp>
        <p:nvSpPr>
          <p:cNvPr id="184" name="Google Shape;184;p28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/>
        </p:nvSpPr>
        <p:spPr>
          <a:xfrm>
            <a:off x="547150" y="582314"/>
            <a:ext cx="7518000" cy="4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Overview of the ARL modeling efforts </a:t>
            </a:r>
            <a:endParaRPr sz="1700" b="1" dirty="0">
              <a:solidFill>
                <a:schemeClr val="dk1"/>
              </a:solidFill>
            </a:endParaRPr>
          </a:p>
          <a:p>
            <a:pPr marL="342900" marR="0" lvl="0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Air Quality Forecast Capability - AQM</a:t>
            </a:r>
            <a:endParaRPr sz="1100" dirty="0"/>
          </a:p>
          <a:p>
            <a:pPr marL="68580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pdates, emissions, innova</a:t>
            </a: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tion and science</a:t>
            </a:r>
            <a:r>
              <a:rPr lang="en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improvements</a:t>
            </a:r>
            <a:endParaRPr sz="1100" dirty="0"/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Emissions and </a:t>
            </a:r>
            <a:r>
              <a:rPr lang="en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eXchange</a:t>
            </a: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Unified System (NEXUS)</a:t>
            </a:r>
            <a:endParaRPr sz="1100" dirty="0"/>
          </a:p>
          <a:p>
            <a:pPr marL="68580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missions datasets and algorithms for NOAA AC models</a:t>
            </a:r>
            <a:endParaRPr sz="1100" dirty="0"/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Ensemble Forecast System (GEFS)-Aerosol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pdates to global aerosol model – GEFSv12.3</a:t>
            </a:r>
            <a:endParaRPr sz="1100" dirty="0"/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UFS-Aerosol -&gt; GEFSv13 – </a:t>
            </a:r>
            <a:r>
              <a:rPr lang="en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subseasonal</a:t>
            </a: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-to-seasonal (S2S)</a:t>
            </a:r>
            <a:endParaRPr sz="1100" dirty="0"/>
          </a:p>
          <a:p>
            <a:pPr marL="68580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UFS-based global aerosol model -&gt; fully coupled ESM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Seasonal Forecast System - Seasonal 1 year forecasts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UFS-based global ensemble forecast replacing CFS</a:t>
            </a:r>
            <a:endParaRPr sz="1100" dirty="0"/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RRFS-Smoke/Dust</a:t>
            </a:r>
            <a:endParaRPr sz="1100" dirty="0"/>
          </a:p>
          <a:p>
            <a:pPr marL="68580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erosol-aware RRFS - with FENGSHA dust scheme </a:t>
            </a: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RAVE Fire</a:t>
            </a:r>
            <a:endParaRPr sz="1100" dirty="0"/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MELODIES-MONET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Verification collaboration between NOAA ARL/CSL/GSL and NCAR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Configurable Atmospheric Chemistry (</a:t>
            </a:r>
            <a:r>
              <a:rPr lang="en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CATChem</a:t>
            </a:r>
            <a:r>
              <a:rPr lang="en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development of a unified chemistry component for all UFS Applications 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4"/>
          <p:cNvSpPr txBox="1"/>
          <p:nvPr/>
        </p:nvSpPr>
        <p:spPr>
          <a:xfrm>
            <a:off x="694650" y="91925"/>
            <a:ext cx="812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7336F"/>
                </a:solidFill>
              </a:rPr>
              <a:t>NOAA Air Resources Laboratory</a:t>
            </a:r>
            <a:r>
              <a:rPr lang="en" sz="2400">
                <a:solidFill>
                  <a:srgbClr val="07336F"/>
                </a:solidFill>
              </a:rPr>
              <a:t> </a:t>
            </a:r>
            <a:r>
              <a:rPr lang="en" sz="2400" b="1">
                <a:solidFill>
                  <a:srgbClr val="07336F"/>
                </a:solidFill>
              </a:rPr>
              <a:t>CM&amp;E Group</a:t>
            </a:r>
            <a:endParaRPr sz="2400">
              <a:solidFill>
                <a:srgbClr val="07336F"/>
              </a:solidFill>
            </a:endParaRPr>
          </a:p>
        </p:txBody>
      </p:sp>
      <p:pic>
        <p:nvPicPr>
          <p:cNvPr id="138" name="Google Shape;138;p24" descr="NOA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50" y="45125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/>
          </a:p>
        </p:txBody>
      </p:sp>
      <p:sp>
        <p:nvSpPr>
          <p:cNvPr id="140" name="Google Shape;140;p24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</p:spTree>
    <p:extLst>
      <p:ext uri="{BB962C8B-B14F-4D97-AF65-F5344CB8AC3E}">
        <p14:creationId xmlns:p14="http://schemas.microsoft.com/office/powerpoint/2010/main" val="73901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/>
          <p:nvPr/>
        </p:nvSpPr>
        <p:spPr>
          <a:xfrm>
            <a:off x="547150" y="4840475"/>
            <a:ext cx="4758900" cy="23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Quality Forecaster Focus Group Workshop, October 20-21, 2024</a:t>
            </a:r>
            <a:endParaRPr sz="1100" b="1"/>
          </a:p>
        </p:txBody>
      </p:sp>
      <p:sp>
        <p:nvSpPr>
          <p:cNvPr id="199" name="Google Shape;199;p30"/>
          <p:cNvSpPr txBox="1">
            <a:spLocks noGrp="1"/>
          </p:cNvSpPr>
          <p:nvPr>
            <p:ph type="title"/>
          </p:nvPr>
        </p:nvSpPr>
        <p:spPr>
          <a:xfrm>
            <a:off x="48050" y="106075"/>
            <a:ext cx="9123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420"/>
              <a:t>Preliminary Evaluation of Updated CMAQv5.4 in AQMv7 Ozone</a:t>
            </a:r>
            <a:endParaRPr sz="2420"/>
          </a:p>
        </p:txBody>
      </p:sp>
      <p:pic>
        <p:nvPicPr>
          <p:cNvPr id="200" name="Google Shape;2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725" y="678771"/>
            <a:ext cx="2100751" cy="105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938" y="1738795"/>
            <a:ext cx="2064325" cy="166590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0"/>
          <p:cNvSpPr txBox="1"/>
          <p:nvPr/>
        </p:nvSpPr>
        <p:spPr>
          <a:xfrm>
            <a:off x="2262275" y="947600"/>
            <a:ext cx="2155800" cy="21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●"/>
            </a:pPr>
            <a:r>
              <a:rPr lang="en" sz="1800">
                <a:solidFill>
                  <a:srgbClr val="595959"/>
                </a:solidFill>
              </a:rPr>
              <a:t>New environment variable functions.</a:t>
            </a:r>
            <a:endParaRPr sz="1800">
              <a:solidFill>
                <a:srgbClr val="595959"/>
              </a:solidFill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●"/>
            </a:pPr>
            <a:r>
              <a:rPr lang="en" sz="1800">
                <a:solidFill>
                  <a:srgbClr val="595959"/>
                </a:solidFill>
              </a:rPr>
              <a:t>New namelists, field and diag tables.</a:t>
            </a:r>
            <a:endParaRPr sz="1800">
              <a:solidFill>
                <a:srgbClr val="595959"/>
              </a:solidFill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●"/>
            </a:pPr>
            <a:r>
              <a:rPr lang="en" sz="1800">
                <a:solidFill>
                  <a:srgbClr val="595959"/>
                </a:solidFill>
              </a:rPr>
              <a:t>Updated XTRACT3 function to use centralized IO</a:t>
            </a:r>
            <a:endParaRPr sz="1800">
              <a:solidFill>
                <a:srgbClr val="595959"/>
              </a:solidFill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●"/>
            </a:pPr>
            <a:r>
              <a:rPr lang="en" sz="1800">
                <a:solidFill>
                  <a:srgbClr val="595959"/>
                </a:solidFill>
              </a:rPr>
              <a:t>Streamline emission sources for DESID module</a:t>
            </a:r>
            <a:endParaRPr sz="1800">
              <a:solidFill>
                <a:srgbClr val="595959"/>
              </a:solidFill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●"/>
            </a:pPr>
            <a:r>
              <a:rPr lang="en" sz="1800">
                <a:solidFill>
                  <a:srgbClr val="595959"/>
                </a:solidFill>
              </a:rPr>
              <a:t>PM2.5 fraction and AOD are controlled through ELMO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203" name="Google Shape;203;p30"/>
          <p:cNvSpPr txBox="1"/>
          <p:nvPr/>
        </p:nvSpPr>
        <p:spPr>
          <a:xfrm>
            <a:off x="2416200" y="678775"/>
            <a:ext cx="2367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Summary of Changes</a:t>
            </a:r>
            <a:endParaRPr sz="1600" b="1">
              <a:solidFill>
                <a:schemeClr val="dk2"/>
              </a:solidFill>
            </a:endParaRPr>
          </a:p>
        </p:txBody>
      </p:sp>
      <p:pic>
        <p:nvPicPr>
          <p:cNvPr id="204" name="Google Shape;204;p30" descr="A map of the united states with orange dots&#10;&#10;Description automatically generat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1800" y="666750"/>
            <a:ext cx="4019551" cy="19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 descr="A map of the united states&#10;&#10;Description automatically generate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1800" y="2573175"/>
            <a:ext cx="4019551" cy="190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 txBox="1"/>
          <p:nvPr/>
        </p:nvSpPr>
        <p:spPr>
          <a:xfrm>
            <a:off x="5153475" y="1977225"/>
            <a:ext cx="98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OLD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7" name="Google Shape;207;p30"/>
          <p:cNvSpPr txBox="1"/>
          <p:nvPr/>
        </p:nvSpPr>
        <p:spPr>
          <a:xfrm>
            <a:off x="5078275" y="3868400"/>
            <a:ext cx="98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NEW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8" name="Google Shape;20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40200" y="3455575"/>
            <a:ext cx="2826075" cy="1506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30"/>
          <p:cNvCxnSpPr/>
          <p:nvPr/>
        </p:nvCxnSpPr>
        <p:spPr>
          <a:xfrm rot="10800000" flipH="1">
            <a:off x="3851675" y="3934575"/>
            <a:ext cx="109200" cy="24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0" name="Google Shape;210;p30"/>
          <p:cNvSpPr txBox="1"/>
          <p:nvPr/>
        </p:nvSpPr>
        <p:spPr>
          <a:xfrm>
            <a:off x="3614975" y="4064700"/>
            <a:ext cx="73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Obs</a:t>
            </a:r>
            <a:endParaRPr sz="1000">
              <a:solidFill>
                <a:schemeClr val="dk2"/>
              </a:solidFill>
            </a:endParaRPr>
          </a:p>
        </p:txBody>
      </p:sp>
      <p:cxnSp>
        <p:nvCxnSpPr>
          <p:cNvPr id="211" name="Google Shape;211;p30"/>
          <p:cNvCxnSpPr/>
          <p:nvPr/>
        </p:nvCxnSpPr>
        <p:spPr>
          <a:xfrm rot="10800000">
            <a:off x="4231650" y="3934575"/>
            <a:ext cx="84300" cy="19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2" name="Google Shape;212;p30"/>
          <p:cNvSpPr txBox="1"/>
          <p:nvPr/>
        </p:nvSpPr>
        <p:spPr>
          <a:xfrm>
            <a:off x="4148375" y="4064700"/>
            <a:ext cx="73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NEW</a:t>
            </a:r>
            <a:endParaRPr sz="1000">
              <a:solidFill>
                <a:schemeClr val="dk2"/>
              </a:solidFill>
            </a:endParaRPr>
          </a:p>
        </p:txBody>
      </p:sp>
      <p:cxnSp>
        <p:nvCxnSpPr>
          <p:cNvPr id="213" name="Google Shape;213;p30"/>
          <p:cNvCxnSpPr/>
          <p:nvPr/>
        </p:nvCxnSpPr>
        <p:spPr>
          <a:xfrm rot="10800000" flipH="1">
            <a:off x="3487525" y="3750300"/>
            <a:ext cx="236700" cy="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4" name="Google Shape;214;p30"/>
          <p:cNvSpPr txBox="1"/>
          <p:nvPr/>
        </p:nvSpPr>
        <p:spPr>
          <a:xfrm>
            <a:off x="3053600" y="3582000"/>
            <a:ext cx="73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OLD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15" name="Google Shape;215;p30"/>
          <p:cNvSpPr txBox="1"/>
          <p:nvPr/>
        </p:nvSpPr>
        <p:spPr>
          <a:xfrm>
            <a:off x="238213" y="3314300"/>
            <a:ext cx="2064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</a:rPr>
              <a:t>Large improvements in O3 forecasting, with improvements spatially and decreasing the MDA8 O3 bias drastically </a:t>
            </a:r>
            <a:endParaRPr sz="1500" dirty="0">
              <a:solidFill>
                <a:schemeClr val="dk2"/>
              </a:solidFill>
            </a:endParaRPr>
          </a:p>
        </p:txBody>
      </p:sp>
      <p:sp>
        <p:nvSpPr>
          <p:cNvPr id="216" name="Google Shape;216;p30"/>
          <p:cNvSpPr txBox="1"/>
          <p:nvPr/>
        </p:nvSpPr>
        <p:spPr>
          <a:xfrm>
            <a:off x="5839825" y="4832825"/>
            <a:ext cx="2709000" cy="25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| OAR | Air Resources Laboratory </a:t>
            </a:r>
            <a:endParaRPr sz="12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</TotalTime>
  <Words>2751</Words>
  <Application>Microsoft Macintosh PowerPoint</Application>
  <PresentationFormat>On-screen Show (16:9)</PresentationFormat>
  <Paragraphs>393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</vt:lpstr>
      <vt:lpstr>Arial</vt:lpstr>
      <vt:lpstr>Arial Narrow</vt:lpstr>
      <vt:lpstr>Times New Roman</vt:lpstr>
      <vt:lpstr>Lato</vt:lpstr>
      <vt:lpstr>3. Content Slide - no icon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UFS Atmospheric Composition Modeling</vt:lpstr>
      <vt:lpstr>PowerPoint Presentation</vt:lpstr>
      <vt:lpstr>Preliminary Evaluation of Updated CMAQv5.4 in AQMv7 Ozone</vt:lpstr>
      <vt:lpstr>Updates to Emissions -&gt; NEI Updates, New Diurnal Profiles, HTAPv3</vt:lpstr>
      <vt:lpstr>January 8th 2024</vt:lpstr>
      <vt:lpstr>UFS-Aerosols: GEFSv13</vt:lpstr>
      <vt:lpstr>PowerPoint Presentation</vt:lpstr>
      <vt:lpstr>NOAA Emissions and eXchange Unified System (NEXUS)</vt:lpstr>
      <vt:lpstr>Future of NEXUS for the UFS-AQM and Beyond</vt:lpstr>
      <vt:lpstr>Dust Drag Partition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Dynamic Downscaling of UFS-AQM</vt:lpstr>
      <vt:lpstr>Adding new capabilities to Melodies-MONET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</cp:revision>
  <dcterms:modified xsi:type="dcterms:W3CDTF">2024-10-09T20:01:33Z</dcterms:modified>
</cp:coreProperties>
</file>