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76" r:id="rId2"/>
    <p:sldId id="259" r:id="rId3"/>
    <p:sldId id="278" r:id="rId4"/>
    <p:sldId id="281" r:id="rId5"/>
    <p:sldId id="260" r:id="rId6"/>
    <p:sldId id="262" r:id="rId7"/>
    <p:sldId id="271" r:id="rId8"/>
    <p:sldId id="258" r:id="rId9"/>
    <p:sldId id="272" r:id="rId10"/>
    <p:sldId id="265" r:id="rId11"/>
    <p:sldId id="269" r:id="rId12"/>
    <p:sldId id="273" r:id="rId13"/>
    <p:sldId id="274" r:id="rId14"/>
    <p:sldId id="263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86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92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F491C-B237-474F-931E-D6DD560980AA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3EDF4-C34B-4A5A-A4B7-E41CC4E2D3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70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AC3591-E901-4DA4-80E8-37FBE60C20C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1275" y="758825"/>
            <a:ext cx="4695825" cy="3522663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587707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82452F-26B5-46A1-A3C1-8965194F86F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387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46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919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098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28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930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0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079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90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1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823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8BB4C-B01E-43F7-A2BB-9E9D78B83F34}" type="datetimeFigureOut">
              <a:rPr lang="en-US" smtClean="0"/>
              <a:t>7/14/2015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A59C49-A15B-4132-B76D-1C1C2108E5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5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0011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2575" y="117973"/>
            <a:ext cx="4470400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9978" name="Text Box 10"/>
          <p:cNvSpPr txBox="1">
            <a:spLocks noChangeArrowheads="1"/>
          </p:cNvSpPr>
          <p:nvPr/>
        </p:nvSpPr>
        <p:spPr bwMode="auto">
          <a:xfrm>
            <a:off x="5004593" y="117973"/>
            <a:ext cx="3916363" cy="224676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Enhancing NCEP GFS Forecasts via Assimilating Satellite Soil Moisture, Vegetation and Snow Observations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75072" y="5023764"/>
            <a:ext cx="3854450" cy="10310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 smtClean="0">
                <a:latin typeface="Verdana" pitchFamily="34" charset="0"/>
              </a:rPr>
              <a:t>Martha C. </a:t>
            </a:r>
            <a:r>
              <a:rPr lang="en-US" sz="1400" b="1" dirty="0" smtClean="0">
                <a:latin typeface="Verdana" pitchFamily="34" charset="0"/>
              </a:rPr>
              <a:t>Anderson </a:t>
            </a:r>
            <a:r>
              <a:rPr lang="en-US" sz="1400" i="1" dirty="0" smtClean="0">
                <a:latin typeface="Arial" charset="0"/>
              </a:rPr>
              <a:t>USDA-Agricultural </a:t>
            </a:r>
            <a:r>
              <a:rPr lang="en-US" sz="1400" i="1" dirty="0" smtClean="0">
                <a:latin typeface="Arial" charset="0"/>
              </a:rPr>
              <a:t>Research Service</a:t>
            </a:r>
          </a:p>
          <a:p>
            <a:pPr eaLnBrk="0" hangingPunct="0"/>
            <a:r>
              <a:rPr lang="en-US" sz="1400" i="1" dirty="0" smtClean="0">
                <a:latin typeface="Arial" charset="0"/>
              </a:rPr>
              <a:t>Hydrology and Remote Sensing Laboratory</a:t>
            </a:r>
          </a:p>
          <a:p>
            <a:pPr eaLnBrk="0" hangingPunct="0"/>
            <a:r>
              <a:rPr lang="en-US" sz="1400" i="1" dirty="0" smtClean="0">
                <a:latin typeface="Arial" charset="0"/>
              </a:rPr>
              <a:t>Beltsville, MD</a:t>
            </a:r>
            <a:endParaRPr lang="en-US" sz="1400" i="1" dirty="0">
              <a:latin typeface="Arial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5004593" y="2799684"/>
            <a:ext cx="3854450" cy="103105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 smtClean="0">
                <a:latin typeface="Verdana" pitchFamily="34" charset="0"/>
              </a:rPr>
              <a:t>Christopher Hain, </a:t>
            </a:r>
            <a:r>
              <a:rPr lang="en-US" sz="1400" b="1" dirty="0" err="1" smtClean="0">
                <a:latin typeface="Verdana" pitchFamily="34" charset="0"/>
              </a:rPr>
              <a:t>Jicheng</a:t>
            </a:r>
            <a:r>
              <a:rPr lang="en-US" sz="1400" b="1" dirty="0" smtClean="0">
                <a:latin typeface="Verdana" pitchFamily="34" charset="0"/>
              </a:rPr>
              <a:t> Liu, </a:t>
            </a:r>
            <a:r>
              <a:rPr lang="en-US" sz="1400" b="1" dirty="0" smtClean="0">
                <a:latin typeface="Verdana" pitchFamily="34" charset="0"/>
              </a:rPr>
              <a:t>Li Fang, </a:t>
            </a:r>
            <a:r>
              <a:rPr lang="en-US" sz="1400" b="1" dirty="0" err="1" smtClean="0">
                <a:latin typeface="Verdana" pitchFamily="34" charset="0"/>
              </a:rPr>
              <a:t>Jifu</a:t>
            </a:r>
            <a:r>
              <a:rPr lang="en-US" sz="1400" b="1" dirty="0" smtClean="0">
                <a:latin typeface="Verdana" pitchFamily="34" charset="0"/>
              </a:rPr>
              <a:t> Yin</a:t>
            </a:r>
            <a:endParaRPr lang="en-US" sz="1400" b="1" dirty="0" smtClean="0">
              <a:latin typeface="Verdana" pitchFamily="34" charset="0"/>
            </a:endParaRPr>
          </a:p>
          <a:p>
            <a:pPr eaLnBrk="0" hangingPunct="0"/>
            <a:r>
              <a:rPr lang="en-US" sz="1400" i="1" dirty="0" smtClean="0">
                <a:latin typeface="Arial" charset="0"/>
              </a:rPr>
              <a:t>Earth System Science Interdisciplinary Center, University of Maryland, NOAA-NESDIS</a:t>
            </a:r>
            <a:endParaRPr lang="en-US" sz="1400" i="1" dirty="0">
              <a:latin typeface="Arial" charset="0"/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004593" y="4949707"/>
            <a:ext cx="3854450" cy="81560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</a:rPr>
              <a:t>Michael </a:t>
            </a:r>
            <a:r>
              <a:rPr lang="en-US" sz="1400" b="1" dirty="0" err="1" smtClean="0">
                <a:solidFill>
                  <a:srgbClr val="000000"/>
                </a:solidFill>
                <a:latin typeface="Verdana" pitchFamily="34" charset="0"/>
              </a:rPr>
              <a:t>Ek</a:t>
            </a: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lang="en-US" sz="1400" b="1" dirty="0" err="1" smtClean="0">
                <a:solidFill>
                  <a:srgbClr val="000000"/>
                </a:solidFill>
                <a:latin typeface="Verdana" pitchFamily="34" charset="0"/>
              </a:rPr>
              <a:t>Weizhong</a:t>
            </a: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</a:rPr>
              <a:t> Zheng, </a:t>
            </a:r>
            <a:r>
              <a:rPr lang="en-US" sz="1400" b="1" dirty="0" err="1" smtClean="0">
                <a:solidFill>
                  <a:srgbClr val="000000"/>
                </a:solidFill>
                <a:latin typeface="Verdana" pitchFamily="34" charset="0"/>
              </a:rPr>
              <a:t>Jiarui</a:t>
            </a:r>
            <a:r>
              <a:rPr lang="en-US" sz="1400" b="1" dirty="0" smtClean="0">
                <a:solidFill>
                  <a:srgbClr val="000000"/>
                </a:solidFill>
                <a:latin typeface="Verdana" pitchFamily="34" charset="0"/>
              </a:rPr>
              <a:t> Dong, Jesse </a:t>
            </a:r>
            <a:r>
              <a:rPr lang="en-US" sz="1400" b="1" dirty="0" err="1" smtClean="0">
                <a:solidFill>
                  <a:srgbClr val="000000"/>
                </a:solidFill>
                <a:latin typeface="Verdana" pitchFamily="34" charset="0"/>
              </a:rPr>
              <a:t>Meng</a:t>
            </a:r>
            <a:endParaRPr lang="en-US" sz="14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pPr eaLnBrk="0" hangingPunct="0"/>
            <a:r>
              <a:rPr lang="en-US" sz="1400" i="1" dirty="0" smtClean="0">
                <a:solidFill>
                  <a:srgbClr val="000000"/>
                </a:solidFill>
                <a:latin typeface="Arial" charset="0"/>
              </a:rPr>
              <a:t>NCEP-EMC</a:t>
            </a:r>
            <a:endParaRPr lang="en-US" sz="1400" i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5004593" y="4012001"/>
            <a:ext cx="3854450" cy="60016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Aft>
                <a:spcPts val="600"/>
              </a:spcAft>
            </a:pPr>
            <a:r>
              <a:rPr lang="en-US" sz="1400" b="1" dirty="0" err="1" smtClean="0">
                <a:latin typeface="Verdana" pitchFamily="34" charset="0"/>
              </a:rPr>
              <a:t>Xiwu</a:t>
            </a:r>
            <a:r>
              <a:rPr lang="en-US" sz="1400" b="1" dirty="0" smtClean="0">
                <a:latin typeface="Verdana" pitchFamily="34" charset="0"/>
              </a:rPr>
              <a:t> Zhan</a:t>
            </a:r>
            <a:endParaRPr lang="en-US" sz="1400" b="1" dirty="0">
              <a:latin typeface="Verdana" pitchFamily="34" charset="0"/>
            </a:endParaRPr>
          </a:p>
          <a:p>
            <a:pPr eaLnBrk="0" hangingPunct="0">
              <a:spcAft>
                <a:spcPts val="600"/>
              </a:spcAft>
            </a:pPr>
            <a:r>
              <a:rPr lang="en-US" sz="1400" i="1" dirty="0" smtClean="0">
                <a:latin typeface="Verdana" pitchFamily="34" charset="0"/>
              </a:rPr>
              <a:t>NOAA-NESDIS-STAR</a:t>
            </a:r>
            <a:endParaRPr lang="en-US" sz="1400" i="1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834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1"/>
          <p:cNvSpPr>
            <a:spLocks noChangeArrowheads="1"/>
          </p:cNvSpPr>
          <p:nvPr/>
        </p:nvSpPr>
        <p:spPr bwMode="auto">
          <a:xfrm>
            <a:off x="432924" y="98340"/>
            <a:ext cx="8229600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u="sng" dirty="0" smtClean="0">
                <a:latin typeface="Century Gothic" panose="020B0502020202020204" pitchFamily="34" charset="0"/>
              </a:rPr>
              <a:t>Issues with Direct </a:t>
            </a:r>
            <a:r>
              <a:rPr lang="en-US" altLang="en-US" sz="2400" u="sng" dirty="0">
                <a:latin typeface="Century Gothic" panose="020B0502020202020204" pitchFamily="34" charset="0"/>
              </a:rPr>
              <a:t>LST Assimilation</a:t>
            </a:r>
          </a:p>
        </p:txBody>
      </p:sp>
      <p:sp>
        <p:nvSpPr>
          <p:cNvPr id="196611" name="Text Box 5"/>
          <p:cNvSpPr txBox="1">
            <a:spLocks noChangeArrowheads="1"/>
          </p:cNvSpPr>
          <p:nvPr/>
        </p:nvSpPr>
        <p:spPr bwMode="auto">
          <a:xfrm>
            <a:off x="728284" y="535211"/>
            <a:ext cx="8261968" cy="602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Bias between observations of LST and model-predicted/diagnosed 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LST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Differences between LST retrieval 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algorithms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View angle 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considerations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dirty="0" smtClean="0">
                <a:latin typeface="Century Gothic" panose="020B0502020202020204" pitchFamily="34" charset="0"/>
              </a:rPr>
              <a:t>LST is *not* a prognostic variable in Noah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Differences between quantity viewed from satellite platform and model predicted/diagnosed 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LST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Need for ancillary real-time vegetation datasets / unrepresentative heterogeneity in model compared to heterogeneity viewed from satellite 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platform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More complicated observation operators (w.r.t soil moisture) when compared to assimilation of soil 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moisture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Diurnal bias 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correction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Updates to model LST can lead to large dynamic changes in model (i.e. unrealistic flux responses in response to assimilated LST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)</a:t>
            </a:r>
            <a:endParaRPr lang="en-US" altLang="en-US" sz="1500" b="0" dirty="0">
              <a:latin typeface="Century Gothic" panose="020B0502020202020204" pitchFamily="34" charset="0"/>
            </a:endParaRPr>
          </a:p>
          <a:p>
            <a:pPr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1500" b="0" dirty="0">
                <a:latin typeface="Century Gothic" panose="020B0502020202020204" pitchFamily="34" charset="0"/>
              </a:rPr>
              <a:t>Assimilation of LST may not correct the reason for incorrect prognostic/diagnosed LST (i.e. small temporal footprint</a:t>
            </a:r>
            <a:r>
              <a:rPr lang="en-US" altLang="en-US" sz="1500" b="0" dirty="0" smtClean="0">
                <a:latin typeface="Century Gothic" panose="020B0502020202020204" pitchFamily="34" charset="0"/>
              </a:rPr>
              <a:t>)</a:t>
            </a:r>
          </a:p>
          <a:p>
            <a:pPr marL="0" indent="0">
              <a:spcBef>
                <a:spcPct val="50000"/>
              </a:spcBef>
            </a:pPr>
            <a:endParaRPr lang="en-US" altLang="en-US" sz="1400" dirty="0">
              <a:latin typeface="Century Gothic" panose="020B0502020202020204" pitchFamily="34" charset="0"/>
            </a:endParaRPr>
          </a:p>
          <a:p>
            <a:pPr marL="0" indent="0">
              <a:spcBef>
                <a:spcPct val="50000"/>
              </a:spcBef>
            </a:pPr>
            <a:r>
              <a:rPr lang="en-US" altLang="en-US" sz="1600" b="0" dirty="0" smtClean="0">
                <a:latin typeface="Century Gothic" panose="020B0502020202020204" pitchFamily="34" charset="0"/>
              </a:rPr>
              <a:t>The lack of a system that directly assimilates LST is mitigated by the inclusion of the global ALEXI TIR product, where ALEXI acts as a “forward-operator” to project direct LST observations into a physical quantity which are not hampered by the issues with direct LST assimilation (e.g., SM-proxy, normalized ET)</a:t>
            </a:r>
            <a:endParaRPr lang="en-US" altLang="en-US" sz="1600" b="0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972968"/>
            <a:ext cx="553998" cy="5690019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tabLst>
                <a:tab pos="3544888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Why Not Land Surface Temperature ?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79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030" y="716683"/>
            <a:ext cx="7682378" cy="566077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31153"/>
            <a:ext cx="553998" cy="6231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tabLst>
                <a:tab pos="3544888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Semi-coupled GFS/LIS Assimilation System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14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2274"/>
          <a:stretch/>
        </p:blipFill>
        <p:spPr>
          <a:xfrm>
            <a:off x="1004762" y="522793"/>
            <a:ext cx="7718452" cy="566013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980817" y="4708059"/>
            <a:ext cx="871870" cy="861237"/>
          </a:xfrm>
          <a:prstGeom prst="rect">
            <a:avLst/>
          </a:prstGeom>
          <a:solidFill>
            <a:srgbClr val="FF0000">
              <a:alpha val="47000"/>
            </a:srgb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980817" y="4877067"/>
            <a:ext cx="871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ALEXI TIR SM</a:t>
            </a:r>
            <a:endParaRPr lang="en-US" sz="1400" b="1" dirty="0"/>
          </a:p>
        </p:txBody>
      </p:sp>
      <p:cxnSp>
        <p:nvCxnSpPr>
          <p:cNvPr id="7" name="Elbow Connector 6"/>
          <p:cNvCxnSpPr>
            <a:stCxn id="4" idx="0"/>
          </p:cNvCxnSpPr>
          <p:nvPr/>
        </p:nvCxnSpPr>
        <p:spPr>
          <a:xfrm rot="16200000" flipV="1">
            <a:off x="7858546" y="4149852"/>
            <a:ext cx="520994" cy="595419"/>
          </a:xfrm>
          <a:prstGeom prst="bentConnector2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31153"/>
            <a:ext cx="553998" cy="623183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tabLst>
                <a:tab pos="3544888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Semi-coupled GFS/LIS Assimilation System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6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93806"/>
            <a:ext cx="553998" cy="566918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tabLst>
                <a:tab pos="3544888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Early Regional Results (NUWRF / NAM)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768742" y="88047"/>
            <a:ext cx="8100129" cy="358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itchFamily="34" charset="0"/>
                <a:cs typeface="Arial" charset="0"/>
              </a:rPr>
              <a:t>The implementation of near-</a:t>
            </a:r>
            <a:r>
              <a:rPr lang="en-US" sz="1600" dirty="0" err="1" smtClean="0">
                <a:latin typeface="Century Gothic" pitchFamily="34" charset="0"/>
                <a:cs typeface="Arial" charset="0"/>
              </a:rPr>
              <a:t>realtime</a:t>
            </a:r>
            <a:r>
              <a:rPr lang="en-US" sz="1600" dirty="0" smtClean="0">
                <a:latin typeface="Century Gothic" pitchFamily="34" charset="0"/>
                <a:cs typeface="Arial" charset="0"/>
              </a:rPr>
              <a:t> GVF from MODIS </a:t>
            </a:r>
            <a:r>
              <a:rPr lang="en-US" sz="1600" dirty="0" smtClean="0">
                <a:latin typeface="Century Gothic" pitchFamily="34" charset="0"/>
                <a:cs typeface="Arial" charset="0"/>
              </a:rPr>
              <a:t>has been tested during the 2012 warm season (April-October) in the NUWRF framework which allows for a coupling of WRF and LIS.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entury Gothic" pitchFamily="34" charset="0"/>
              <a:cs typeface="Arial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itchFamily="34" charset="0"/>
                <a:cs typeface="Arial" charset="0"/>
              </a:rPr>
              <a:t>The warm season of 2012 </a:t>
            </a:r>
            <a:r>
              <a:rPr lang="en-US" sz="1600" dirty="0" smtClean="0">
                <a:latin typeface="Century Gothic" pitchFamily="34" charset="0"/>
                <a:cs typeface="Arial" charset="0"/>
              </a:rPr>
              <a:t>saw extreme dryness/drought over much of the central CONUS and large departures from climatological GVF.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entury Gothic" pitchFamily="34" charset="0"/>
              <a:cs typeface="Arial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itchFamily="34" charset="0"/>
                <a:cs typeface="Arial" charset="0"/>
              </a:rPr>
              <a:t>In general, the use of NRT GVT lead to improvements in 2-meter temperature and moisture fields for most of the 2012 warm season. </a:t>
            </a: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latin typeface="Century Gothic" pitchFamily="34" charset="0"/>
              <a:cs typeface="Arial" charset="0"/>
            </a:endParaRPr>
          </a:p>
          <a:p>
            <a:pPr marL="2857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entury Gothic" pitchFamily="34" charset="0"/>
                <a:cs typeface="Arial" charset="0"/>
              </a:rPr>
              <a:t>The impact on QPF was neutral. </a:t>
            </a: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 smtClean="0">
              <a:latin typeface="Century Gothic" pitchFamily="34" charset="0"/>
              <a:cs typeface="Arial" charset="0"/>
            </a:endParaRPr>
          </a:p>
        </p:txBody>
      </p:sp>
      <p:pic>
        <p:nvPicPr>
          <p:cNvPr id="5" name="Picture 2" descr="E:\Project-UMD\NUWRF\test1\point_tmp_plots_d01_4_6_Page_05.jpg"/>
          <p:cNvPicPr>
            <a:picLocks noChangeAspect="1" noChangeArrowheads="1"/>
          </p:cNvPicPr>
          <p:nvPr/>
        </p:nvPicPr>
        <p:blipFill rotWithShape="1">
          <a:blip r:embed="rId2" cstate="print"/>
          <a:srcRect l="3334" t="9094" b="5739"/>
          <a:stretch/>
        </p:blipFill>
        <p:spPr bwMode="auto">
          <a:xfrm>
            <a:off x="3050696" y="3741762"/>
            <a:ext cx="3774934" cy="25700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26761" y="3741762"/>
            <a:ext cx="200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entury Gothic" panose="020B0502020202020204" pitchFamily="34" charset="0"/>
              </a:rPr>
              <a:t>F18</a:t>
            </a:r>
            <a:r>
              <a:rPr lang="en-US" sz="1400" b="1" dirty="0" smtClean="0">
                <a:latin typeface="Century Gothic" panose="020B0502020202020204" pitchFamily="34" charset="0"/>
              </a:rPr>
              <a:t> 2-m 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143" y="4049539"/>
            <a:ext cx="615553" cy="176863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RMSE Difference (CTL-NRT GVF)</a:t>
            </a:r>
            <a:endParaRPr lang="en-US" sz="1400" b="1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36774" y="6250153"/>
            <a:ext cx="200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Century Gothic" panose="020B0502020202020204" pitchFamily="34" charset="0"/>
              </a:rPr>
              <a:t>Forecast Date</a:t>
            </a:r>
            <a:endParaRPr lang="en-US" sz="1400" b="1" dirty="0" smtClean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5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2558" y="0"/>
            <a:ext cx="8391442" cy="690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lvl="1">
              <a:spcAft>
                <a:spcPts val="600"/>
              </a:spcAft>
            </a:pPr>
            <a:r>
              <a:rPr lang="en-US" sz="1600" dirty="0" smtClean="0">
                <a:latin typeface="Century Gothic" pitchFamily="34" charset="0"/>
                <a:cs typeface="Arial" charset="0"/>
              </a:rPr>
              <a:t>The synergy between TIR and MW observations is further  being exploited by the development of LST observations from MW observations(Ka-band).</a:t>
            </a:r>
          </a:p>
          <a:p>
            <a:pPr marL="0" lvl="1">
              <a:spcAft>
                <a:spcPts val="600"/>
              </a:spcAft>
            </a:pP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1600" dirty="0" smtClean="0">
                <a:latin typeface="Century Gothic" pitchFamily="34" charset="0"/>
                <a:cs typeface="Arial" charset="0"/>
              </a:rPr>
              <a:t>The integration of MW LST into a coupled TIR/MW ALEXI system will allow for retrieval of surface fluxes under cloud cover (where TIR-only retrievals are not possible). </a:t>
            </a:r>
          </a:p>
          <a:p>
            <a:pPr marL="0" lvl="1">
              <a:spcAft>
                <a:spcPts val="600"/>
              </a:spcAft>
            </a:pP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1600" dirty="0" smtClean="0">
                <a:latin typeface="Century Gothic" pitchFamily="34" charset="0"/>
                <a:cs typeface="Arial" charset="0"/>
              </a:rPr>
              <a:t>This capability fills in a significant gap in a TIR-only system over tropical equatorial regions where clear-sky retrievals may only be possible 1 to 3 times per month, particularly during the wet season .  </a:t>
            </a: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endParaRPr lang="en-US" sz="1600" dirty="0" smtClean="0">
              <a:latin typeface="Century Gothic" pitchFamily="34" charset="0"/>
              <a:cs typeface="Arial" charset="0"/>
            </a:endParaRPr>
          </a:p>
          <a:p>
            <a:pPr marL="0" lvl="1">
              <a:spcAft>
                <a:spcPts val="600"/>
              </a:spcAft>
            </a:pPr>
            <a:r>
              <a:rPr lang="en-US" sz="1600" dirty="0" smtClean="0">
                <a:latin typeface="Century Gothic" pitchFamily="34" charset="0"/>
                <a:cs typeface="Arial" charset="0"/>
              </a:rPr>
              <a:t>Question: Will this methodology improve use of MW products over dense vegetation, where retrievals of MW SM (using C/X/L-band) are adversely affected by vegetation attenuation?</a:t>
            </a:r>
            <a:endParaRPr lang="en-US" sz="1600" dirty="0" smtClean="0">
              <a:latin typeface="Century Gothic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09325"/>
            <a:ext cx="553998" cy="6353662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Future Land Products Under Development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Picture 6" descr="D:\Projecten\2012-III KF Global\demo_ka_tir_match2.tif"/>
          <p:cNvPicPr/>
          <p:nvPr/>
        </p:nvPicPr>
        <p:blipFill rotWithShape="1">
          <a:blip r:embed="rId2" cstate="print"/>
          <a:srcRect b="5013"/>
          <a:stretch/>
        </p:blipFill>
        <p:spPr bwMode="auto">
          <a:xfrm>
            <a:off x="2397940" y="2760732"/>
            <a:ext cx="5124450" cy="296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166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184056"/>
            <a:ext cx="553998" cy="1478931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pPr>
              <a:tabLst>
                <a:tab pos="3544888" algn="l"/>
              </a:tabLst>
            </a:pP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1112" y="283221"/>
            <a:ext cx="818914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study will develop/implement/evaluated a semi-coupled GFS/LIS system which will assimilate several MW and thermal-based SM products, ingest NRT GVG and supplement current applications of RS-based snow products.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assimilated snow and </a:t>
            </a:r>
            <a:r>
              <a:rPr lang="en-US" dirty="0" smtClean="0"/>
              <a:t>SM products </a:t>
            </a:r>
            <a:r>
              <a:rPr lang="en-US" dirty="0"/>
              <a:t>will have reduced sensitivity to errors in current initializations of </a:t>
            </a:r>
            <a:r>
              <a:rPr lang="en-US" dirty="0" smtClean="0"/>
              <a:t>SM and </a:t>
            </a:r>
            <a:r>
              <a:rPr lang="en-US" dirty="0"/>
              <a:t>snow fields in the Noah </a:t>
            </a:r>
            <a:r>
              <a:rPr lang="en-US" dirty="0" smtClean="0"/>
              <a:t>LSM (used in GFS/LIS), leading </a:t>
            </a:r>
            <a:r>
              <a:rPr lang="en-US" dirty="0"/>
              <a:t>to potential improvements in </a:t>
            </a:r>
            <a:r>
              <a:rPr lang="en-US" dirty="0" smtClean="0"/>
              <a:t>simulated </a:t>
            </a:r>
            <a:r>
              <a:rPr lang="en-US" dirty="0"/>
              <a:t>surface and boundary-layer processes </a:t>
            </a:r>
            <a:r>
              <a:rPr lang="en-US" dirty="0" smtClean="0"/>
              <a:t>within </a:t>
            </a:r>
            <a:r>
              <a:rPr lang="en-US" dirty="0"/>
              <a:t>the GFS</a:t>
            </a:r>
            <a:r>
              <a:rPr lang="en-US" dirty="0" smtClean="0"/>
              <a:t>.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LIS and GFS simulations will also use near-real-time green vegetation cover (GVF) product from </a:t>
            </a:r>
            <a:r>
              <a:rPr lang="en-US" dirty="0" smtClean="0"/>
              <a:t>MODIS/VIIRS, replacing a climatology-based </a:t>
            </a:r>
            <a:r>
              <a:rPr lang="en-US" dirty="0"/>
              <a:t>GVF </a:t>
            </a:r>
            <a:r>
              <a:rPr lang="en-US" dirty="0" smtClean="0"/>
              <a:t>field.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NRT </a:t>
            </a:r>
            <a:r>
              <a:rPr lang="en-US" dirty="0" smtClean="0"/>
              <a:t>GVG product </a:t>
            </a:r>
            <a:r>
              <a:rPr lang="en-US" dirty="0"/>
              <a:t>also holds potential for improving surface and boundary-layer processes due to actual GVF not being well represented by </a:t>
            </a:r>
            <a:r>
              <a:rPr lang="en-US" dirty="0" smtClean="0"/>
              <a:t>climatology.</a:t>
            </a:r>
            <a:endParaRPr lang="en-US" dirty="0"/>
          </a:p>
          <a:p>
            <a:pPr lvl="0"/>
            <a:endParaRPr lang="en-U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Improvements in the specification of GVF have been shown by our research team to lead to improved forecasts of 2-meter temperature/moisture fields over North America (NAM domain).</a:t>
            </a:r>
          </a:p>
          <a:p>
            <a:pPr lvl="0"/>
            <a:endParaRPr lang="en-US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study will make </a:t>
            </a:r>
            <a:r>
              <a:rPr lang="en-US" dirty="0"/>
              <a:t>use of multiple complementary remotely-sensed datasets (e.g. snow and soil moisture) and will be adaptable to future sensors (e.g. SMAP). All of which are not currently assimilated </a:t>
            </a:r>
            <a:r>
              <a:rPr lang="en-US" dirty="0" smtClean="0"/>
              <a:t>into </a:t>
            </a:r>
            <a:r>
              <a:rPr lang="en-US" dirty="0"/>
              <a:t>NCEP operational models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39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191524"/>
            <a:ext cx="553998" cy="3471463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Land Data Assimilation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1" y="45791"/>
            <a:ext cx="8356375" cy="7294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61963" lvl="1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Recent research has shown the unique value of assimilating satellite-based soil moisture (SM), vegetation and snow retrievals towards improving land-atmosphere water and energy fluxes. </a:t>
            </a:r>
          </a:p>
          <a:p>
            <a:pPr marL="461963" lvl="1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Century Gothic" panose="020B0502020202020204" pitchFamily="34" charset="0"/>
              <a:cs typeface="Arial" charset="0"/>
            </a:endParaRPr>
          </a:p>
          <a:p>
            <a:pPr marL="461963" lvl="1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While most studies have focused on assimilation with uncoupled LSMs (e.g., NLDAS), the greater potential impact of land data assimilation should be realized within fully coupled NWP models (e.g., NAM; GFS). </a:t>
            </a:r>
          </a:p>
          <a:p>
            <a:pPr marL="461963" lvl="1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Century Gothic" panose="020B0502020202020204" pitchFamily="34" charset="0"/>
              <a:cs typeface="Arial" charset="0"/>
            </a:endParaRPr>
          </a:p>
          <a:p>
            <a:pPr marL="461963" lvl="1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Several global forecast centers are already operationally assimilating or currently testing assimilation of land data products:</a:t>
            </a:r>
          </a:p>
          <a:p>
            <a:pPr marL="461963" lvl="1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  <a:p>
            <a:pPr marL="919163" lvl="2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ECMWF has shown positive impacts from the assimilation of satellite-based SM and snow observations, for example, the assimilation  of ASCAT SM led to improvements in forecasts of near-surface variables.</a:t>
            </a:r>
          </a:p>
          <a:p>
            <a:pPr marL="569913" lvl="2">
              <a:spcAft>
                <a:spcPts val="600"/>
              </a:spcAft>
            </a:pP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  <a:p>
            <a:pPr marL="919163" lvl="2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UK Met Office has begun development/testing of an extended-KF based assimilation system and shown improvements in screen-level T/q.</a:t>
            </a:r>
          </a:p>
          <a:p>
            <a:pPr marL="569913" lvl="2">
              <a:spcAft>
                <a:spcPts val="600"/>
              </a:spcAft>
            </a:pP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  <a:p>
            <a:pPr marL="919163" lvl="2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Environment Canada has begun implementation of a land data assimilation system using the </a:t>
            </a:r>
            <a:r>
              <a:rPr lang="en-US" sz="1700" dirty="0" err="1" smtClean="0">
                <a:latin typeface="Century Gothic" panose="020B0502020202020204" pitchFamily="34" charset="0"/>
                <a:cs typeface="Arial" charset="0"/>
              </a:rPr>
              <a:t>EnKF</a:t>
            </a: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 which will assimilate satellite observations of SM and SWE.</a:t>
            </a: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  <a:p>
            <a:pPr marL="919163" lvl="2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>
              <a:latin typeface="Century Gothic" panose="020B0502020202020204" pitchFamily="34" charset="0"/>
              <a:cs typeface="Arial" charset="0"/>
            </a:endParaRPr>
          </a:p>
          <a:p>
            <a:pPr marL="919163" lvl="2" indent="-3492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59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582"/>
            <a:ext cx="553998" cy="6536405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Approaches to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Satellite-based Soil Moisture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6755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b="1" u="sng" dirty="0" smtClean="0">
                <a:latin typeface="Century Gothic" panose="020B0502020202020204" pitchFamily="34" charset="0"/>
                <a:cs typeface="Arial" charset="0"/>
              </a:rPr>
              <a:t>Thermal Methods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Changes in soil moisture can be related to changes in soil/vegetation temperatures and ET (e.g., vegetation stress is observed through elevated canopy temperatures) 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The SM signal is dominated by surface soil moisture over low vegetation and root-zone soil moisture over very dense vegetative canopies.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Higher resolution (1-5 km); requires mid-morning clear-sky retrievals of LST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endParaRPr lang="en-US" sz="1700" b="0" dirty="0" smtClean="0">
              <a:latin typeface="Century Gothic" panose="020B0502020202020204" pitchFamily="34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2000" b="1" u="sng" dirty="0" smtClean="0">
                <a:latin typeface="Century Gothic" panose="020B0502020202020204" pitchFamily="34" charset="0"/>
                <a:cs typeface="Arial" charset="0"/>
              </a:rPr>
              <a:t>Microwave Methods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</a:rPr>
              <a:t>Retrievals of surface soil moisture from MW T</a:t>
            </a:r>
            <a:r>
              <a:rPr lang="en-US" sz="1700" baseline="-25000" dirty="0" smtClean="0">
                <a:latin typeface="Century Gothic" panose="020B0502020202020204" pitchFamily="34" charset="0"/>
              </a:rPr>
              <a:t>b</a:t>
            </a:r>
            <a:r>
              <a:rPr lang="en-US" sz="1700" dirty="0" smtClean="0">
                <a:latin typeface="Century Gothic" panose="020B0502020202020204" pitchFamily="34" charset="0"/>
              </a:rPr>
              <a:t> exploit large differences in the dielectric constant  of dry soil and wet soil (passive sensors) and the effect of soil moisture on backscatter (active sensors)</a:t>
            </a:r>
          </a:p>
          <a:p>
            <a:pPr marL="800100" lvl="1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</a:rPr>
              <a:t>Lower resolution (3 – 40 km); can retrieve through non-precipitating cloud cover; issues with vegetation (passive) and surface roughness (active)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sz="1700" b="1" u="sng" dirty="0" smtClean="0">
              <a:latin typeface="Century Gothic" panose="020B0502020202020204" pitchFamily="34" charset="0"/>
              <a:cs typeface="Arial" charset="0"/>
            </a:endParaRPr>
          </a:p>
          <a:p>
            <a:pPr marL="457200" indent="-457200">
              <a:spcAft>
                <a:spcPts val="600"/>
              </a:spcAft>
              <a:buAutoNum type="alphaLcParenR" startAt="3"/>
            </a:pPr>
            <a:r>
              <a:rPr lang="en-US" sz="2000" b="1" u="sng" dirty="0" smtClean="0">
                <a:latin typeface="Century Gothic" panose="020B0502020202020204" pitchFamily="34" charset="0"/>
                <a:cs typeface="Arial" charset="0"/>
              </a:rPr>
              <a:t>Land Surface Models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Estimates of precipitation and atmospheric forcing is used to predict the evolution of soil moisture</a:t>
            </a:r>
          </a:p>
          <a:p>
            <a:pPr marL="914400" lvl="1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Requires accurate specification of precipitation; accurate representation of parameters used to describe the land surface; accurate model physics. </a:t>
            </a:r>
          </a:p>
        </p:txBody>
      </p:sp>
    </p:spTree>
    <p:extLst>
      <p:ext uri="{BB962C8B-B14F-4D97-AF65-F5344CB8AC3E}">
        <p14:creationId xmlns:p14="http://schemas.microsoft.com/office/powerpoint/2010/main" val="19365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802" y="91066"/>
            <a:ext cx="553998" cy="6675867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NOAA Soil Moisture Product System (SMOPS)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1716186" y="505078"/>
            <a:ext cx="1295400" cy="359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775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</a:pPr>
            <a:r>
              <a:rPr lang="en-GB" sz="2000" b="1" dirty="0" err="1">
                <a:latin typeface="Century Gothic" panose="020B0502020202020204" pitchFamily="34" charset="0"/>
              </a:rPr>
              <a:t>WindSat</a:t>
            </a:r>
            <a:r>
              <a:rPr lang="en-GB" sz="2000" b="1" i="1" dirty="0">
                <a:solidFill>
                  <a:srgbClr val="130199"/>
                </a:solidFill>
              </a:rPr>
              <a:t> 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4459386" y="527005"/>
            <a:ext cx="1066800" cy="359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775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</a:pPr>
            <a:r>
              <a:rPr lang="en-GB" sz="2000" b="1" dirty="0">
                <a:latin typeface="Century Gothic" panose="020B0502020202020204" pitchFamily="34" charset="0"/>
              </a:rPr>
              <a:t>SMOS</a:t>
            </a:r>
            <a:r>
              <a:rPr lang="en-GB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7050186" y="527005"/>
            <a:ext cx="1066800" cy="359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775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</a:pPr>
            <a:r>
              <a:rPr lang="en-GB" sz="2000" b="1" dirty="0">
                <a:latin typeface="Century Gothic" panose="020B0502020202020204" pitchFamily="34" charset="0"/>
              </a:rPr>
              <a:t>ASCAT</a:t>
            </a:r>
            <a:r>
              <a:rPr lang="en-GB" b="1" i="1" dirty="0">
                <a:solidFill>
                  <a:srgbClr val="130199"/>
                </a:solidFill>
              </a:rPr>
              <a:t> </a:t>
            </a:r>
          </a:p>
        </p:txBody>
      </p:sp>
      <p:pic>
        <p:nvPicPr>
          <p:cNvPr id="18" name="Picture 2" descr="C:\Users\jliu\Documents\Research\Soil Moisture\SMOPS\ForJeffPaper\tif\WindSat\2013\NOAA_SMOPS_WindSat_SoilMoisture_20130901_GL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4186" y="809878"/>
            <a:ext cx="2743200" cy="2119122"/>
          </a:xfrm>
          <a:prstGeom prst="rect">
            <a:avLst/>
          </a:prstGeom>
          <a:noFill/>
        </p:spPr>
      </p:pic>
      <p:pic>
        <p:nvPicPr>
          <p:cNvPr id="19" name="Picture 3" descr="C:\Users\jliu\Documents\Research\Soil Moisture\SMOPS\ForJeffPaper\tif\SMOS\2013\NOAA_SMOPS_SMOS_SoilMoisture_20130901_GLB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21186" y="809879"/>
            <a:ext cx="2743200" cy="2119122"/>
          </a:xfrm>
          <a:prstGeom prst="rect">
            <a:avLst/>
          </a:prstGeom>
          <a:noFill/>
        </p:spPr>
      </p:pic>
      <p:pic>
        <p:nvPicPr>
          <p:cNvPr id="20" name="Picture 4" descr="C:\Users\jliu\Documents\Research\Soil Moisture\SMOPS\ForJeffPaper\tif\ASCAT\2013\NOAA_SMOPS_ASCAT_SoilMoisture_20130901_GLB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186" y="809878"/>
            <a:ext cx="2741392" cy="2117725"/>
          </a:xfrm>
          <a:prstGeom prst="rect">
            <a:avLst/>
          </a:prstGeom>
          <a:noFill/>
        </p:spPr>
      </p:pic>
      <p:pic>
        <p:nvPicPr>
          <p:cNvPr id="21" name="Picture 5" descr="C:\Users\jliu\Documents\Research\Soil Moisture\SMOPS\ForJeffPaper\tif\Blended\2013\NOAA_SMOPS_Blended_SoilMoisture_20130901_GLB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9878" y="3424279"/>
            <a:ext cx="3970291" cy="3067050"/>
          </a:xfrm>
          <a:prstGeom prst="rect">
            <a:avLst/>
          </a:prstGeom>
          <a:noFill/>
        </p:spPr>
      </p:pic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2155853" y="3321454"/>
            <a:ext cx="1066800" cy="35907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>
              <a:lnSpc>
                <a:spcPts val="2775"/>
              </a:lnSpc>
              <a:tabLst>
                <a:tab pos="0" algn="l"/>
                <a:tab pos="457153" algn="l"/>
                <a:tab pos="914305" algn="l"/>
                <a:tab pos="1371458" algn="l"/>
                <a:tab pos="1828610" algn="l"/>
                <a:tab pos="2285763" algn="l"/>
                <a:tab pos="2742915" algn="l"/>
                <a:tab pos="3200068" algn="l"/>
                <a:tab pos="3657220" algn="l"/>
                <a:tab pos="4114373" algn="l"/>
                <a:tab pos="4571526" algn="l"/>
                <a:tab pos="5028678" algn="l"/>
                <a:tab pos="5485831" algn="l"/>
                <a:tab pos="5942984" algn="l"/>
                <a:tab pos="6400137" algn="l"/>
                <a:tab pos="6857289" algn="l"/>
                <a:tab pos="7314442" algn="l"/>
                <a:tab pos="7771595" algn="l"/>
                <a:tab pos="8228747" algn="l"/>
                <a:tab pos="8685900" algn="l"/>
                <a:tab pos="9143052" algn="l"/>
              </a:tabLst>
            </a:pPr>
            <a:r>
              <a:rPr lang="en-GB" sz="2000" b="1" dirty="0">
                <a:latin typeface="Century Gothic" panose="020B0502020202020204" pitchFamily="34" charset="0"/>
              </a:rPr>
              <a:t>Blended</a:t>
            </a:r>
            <a:r>
              <a:rPr lang="en-GB" sz="2000" b="1" i="1" dirty="0">
                <a:solidFill>
                  <a:schemeClr val="bg1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23" name="图片 39" descr="ADCP"/>
          <p:cNvPicPr/>
          <p:nvPr/>
        </p:nvPicPr>
        <p:blipFill>
          <a:blip r:embed="rId6" cstate="print"/>
          <a:srcRect l="10324" t="7573" r="11549" b="4771"/>
          <a:stretch>
            <a:fillRect/>
          </a:stretch>
        </p:blipFill>
        <p:spPr bwMode="auto">
          <a:xfrm>
            <a:off x="4848478" y="3758387"/>
            <a:ext cx="41148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59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1515"/>
            <a:ext cx="356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a) Noah </a:t>
            </a:r>
            <a:r>
              <a:rPr lang="en-US" dirty="0" err="1" smtClean="0">
                <a:latin typeface="Century Gothic" panose="020B0502020202020204" pitchFamily="34" charset="0"/>
              </a:rPr>
              <a:t>Sfc</a:t>
            </a:r>
            <a:r>
              <a:rPr lang="en-US" dirty="0" smtClean="0">
                <a:latin typeface="Century Gothic" panose="020B0502020202020204" pitchFamily="34" charset="0"/>
              </a:rPr>
              <a:t> / ALEXI (r = 0.62)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0" y="0"/>
            <a:ext cx="4466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</a:t>
            </a:r>
            <a:r>
              <a:rPr lang="en-US" dirty="0" smtClean="0">
                <a:latin typeface="Century Gothic" panose="020B0502020202020204" pitchFamily="34" charset="0"/>
              </a:rPr>
              <a:t>) Noah </a:t>
            </a:r>
            <a:r>
              <a:rPr lang="en-US" dirty="0" err="1" smtClean="0">
                <a:latin typeface="Century Gothic" panose="020B0502020202020204" pitchFamily="34" charset="0"/>
              </a:rPr>
              <a:t>Sfc</a:t>
            </a:r>
            <a:r>
              <a:rPr lang="en-US" dirty="0" smtClean="0">
                <a:latin typeface="Century Gothic" panose="020B0502020202020204" pitchFamily="34" charset="0"/>
              </a:rPr>
              <a:t> / </a:t>
            </a:r>
            <a:r>
              <a:rPr lang="en-US" dirty="0" smtClean="0">
                <a:latin typeface="Century Gothic" panose="020B0502020202020204" pitchFamily="34" charset="0"/>
              </a:rPr>
              <a:t>MW </a:t>
            </a:r>
            <a:r>
              <a:rPr lang="en-US" dirty="0" smtClean="0">
                <a:latin typeface="Century Gothic" panose="020B0502020202020204" pitchFamily="34" charset="0"/>
              </a:rPr>
              <a:t>Combined (r = 0.57)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3168921"/>
            <a:ext cx="4290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</a:t>
            </a:r>
            <a:r>
              <a:rPr lang="en-US" dirty="0" smtClean="0">
                <a:latin typeface="Century Gothic" panose="020B0502020202020204" pitchFamily="34" charset="0"/>
              </a:rPr>
              <a:t>) Noah </a:t>
            </a:r>
            <a:r>
              <a:rPr lang="en-US" dirty="0" err="1" smtClean="0">
                <a:latin typeface="Century Gothic" panose="020B0502020202020204" pitchFamily="34" charset="0"/>
              </a:rPr>
              <a:t>Sfc</a:t>
            </a:r>
            <a:r>
              <a:rPr lang="en-US" dirty="0" smtClean="0">
                <a:latin typeface="Century Gothic" panose="020B0502020202020204" pitchFamily="34" charset="0"/>
              </a:rPr>
              <a:t> / </a:t>
            </a:r>
            <a:r>
              <a:rPr lang="en-US" dirty="0" smtClean="0">
                <a:latin typeface="Century Gothic" panose="020B0502020202020204" pitchFamily="34" charset="0"/>
              </a:rPr>
              <a:t>MW </a:t>
            </a:r>
            <a:r>
              <a:rPr lang="en-US" dirty="0" smtClean="0">
                <a:latin typeface="Century Gothic" panose="020B0502020202020204" pitchFamily="34" charset="0"/>
              </a:rPr>
              <a:t>Active (r = 0.51)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0" y="3164208"/>
            <a:ext cx="4193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d</a:t>
            </a:r>
            <a:r>
              <a:rPr lang="en-US" dirty="0" smtClean="0">
                <a:latin typeface="Century Gothic" panose="020B0502020202020204" pitchFamily="34" charset="0"/>
              </a:rPr>
              <a:t>) Noah </a:t>
            </a:r>
            <a:r>
              <a:rPr lang="en-US" dirty="0" err="1" smtClean="0">
                <a:latin typeface="Century Gothic" panose="020B0502020202020204" pitchFamily="34" charset="0"/>
              </a:rPr>
              <a:t>Sfc</a:t>
            </a:r>
            <a:r>
              <a:rPr lang="en-US" dirty="0" smtClean="0">
                <a:latin typeface="Century Gothic" panose="020B0502020202020204" pitchFamily="34" charset="0"/>
              </a:rPr>
              <a:t> / </a:t>
            </a:r>
            <a:r>
              <a:rPr lang="en-US" dirty="0" smtClean="0">
                <a:latin typeface="Century Gothic" panose="020B0502020202020204" pitchFamily="34" charset="0"/>
              </a:rPr>
              <a:t>MW </a:t>
            </a:r>
            <a:r>
              <a:rPr lang="en-US" dirty="0" smtClean="0">
                <a:latin typeface="Century Gothic" panose="020B0502020202020204" pitchFamily="34" charset="0"/>
              </a:rPr>
              <a:t>Passive (r = 0.46) 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6519446"/>
            <a:ext cx="92114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entury Gothic" panose="020B0502020202020204" pitchFamily="34" charset="0"/>
              </a:rPr>
              <a:t>*Anomaly correlations computed with 2-week composites over May – October, 2000-2014</a:t>
            </a:r>
            <a:endParaRPr lang="en-US" sz="1600" dirty="0">
              <a:latin typeface="Century Gothic" panose="020B0502020202020204" pitchFamily="34" charset="0"/>
            </a:endParaRPr>
          </a:p>
        </p:txBody>
      </p:sp>
      <p:pic>
        <p:nvPicPr>
          <p:cNvPr id="14" name="Picture 13" descr="noah_alexi_2wk.png"/>
          <p:cNvPicPr>
            <a:picLocks noChangeAspect="1"/>
          </p:cNvPicPr>
          <p:nvPr/>
        </p:nvPicPr>
        <p:blipFill>
          <a:blip r:embed="rId2" cstate="print"/>
          <a:srcRect t="16667" b="5556"/>
          <a:stretch>
            <a:fillRect/>
          </a:stretch>
        </p:blipFill>
        <p:spPr>
          <a:xfrm>
            <a:off x="0" y="457200"/>
            <a:ext cx="4572000" cy="2667000"/>
          </a:xfrm>
          <a:prstGeom prst="rect">
            <a:avLst/>
          </a:prstGeom>
        </p:spPr>
      </p:pic>
      <p:pic>
        <p:nvPicPr>
          <p:cNvPr id="16" name="Picture 15" descr="noah_ecv_combined.png"/>
          <p:cNvPicPr>
            <a:picLocks noChangeAspect="1"/>
          </p:cNvPicPr>
          <p:nvPr/>
        </p:nvPicPr>
        <p:blipFill>
          <a:blip r:embed="rId3" cstate="print"/>
          <a:srcRect t="16667" b="5556"/>
          <a:stretch>
            <a:fillRect/>
          </a:stretch>
        </p:blipFill>
        <p:spPr>
          <a:xfrm>
            <a:off x="4572000" y="457200"/>
            <a:ext cx="4572000" cy="2667000"/>
          </a:xfrm>
          <a:prstGeom prst="rect">
            <a:avLst/>
          </a:prstGeom>
        </p:spPr>
      </p:pic>
      <p:pic>
        <p:nvPicPr>
          <p:cNvPr id="17" name="Picture 16" descr="noah_ecv_active.png"/>
          <p:cNvPicPr>
            <a:picLocks noChangeAspect="1"/>
          </p:cNvPicPr>
          <p:nvPr/>
        </p:nvPicPr>
        <p:blipFill>
          <a:blip r:embed="rId4" cstate="print"/>
          <a:srcRect t="16667" b="5556"/>
          <a:stretch>
            <a:fillRect/>
          </a:stretch>
        </p:blipFill>
        <p:spPr>
          <a:xfrm>
            <a:off x="0" y="3657600"/>
            <a:ext cx="4572000" cy="2667000"/>
          </a:xfrm>
          <a:prstGeom prst="rect">
            <a:avLst/>
          </a:prstGeom>
        </p:spPr>
      </p:pic>
      <p:pic>
        <p:nvPicPr>
          <p:cNvPr id="18" name="Picture 17" descr="noah_ecv_passive.png"/>
          <p:cNvPicPr>
            <a:picLocks noChangeAspect="1"/>
          </p:cNvPicPr>
          <p:nvPr/>
        </p:nvPicPr>
        <p:blipFill>
          <a:blip r:embed="rId5" cstate="print"/>
          <a:srcRect t="16667" b="5556"/>
          <a:stretch>
            <a:fillRect/>
          </a:stretch>
        </p:blipFill>
        <p:spPr>
          <a:xfrm>
            <a:off x="4572000" y="3657600"/>
            <a:ext cx="4572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33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0" y="152400"/>
            <a:ext cx="356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entury Gothic" panose="020B0502020202020204" pitchFamily="34" charset="0"/>
              </a:rPr>
              <a:t>a) </a:t>
            </a:r>
            <a:r>
              <a:rPr lang="en-US" dirty="0" smtClean="0">
                <a:latin typeface="Century Gothic" panose="020B0502020202020204" pitchFamily="34" charset="0"/>
              </a:rPr>
              <a:t>Noah (uncoupled)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76600"/>
            <a:ext cx="356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b</a:t>
            </a:r>
            <a:r>
              <a:rPr lang="en-US" dirty="0" smtClean="0">
                <a:latin typeface="Century Gothic" panose="020B0502020202020204" pitchFamily="34" charset="0"/>
              </a:rPr>
              <a:t>) ALEXI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276600"/>
            <a:ext cx="3560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entury Gothic" panose="020B0502020202020204" pitchFamily="34" charset="0"/>
              </a:rPr>
              <a:t>c</a:t>
            </a:r>
            <a:r>
              <a:rPr lang="en-US" dirty="0" smtClean="0">
                <a:latin typeface="Century Gothic" panose="020B0502020202020204" pitchFamily="34" charset="0"/>
              </a:rPr>
              <a:t>) ECV Combined</a:t>
            </a: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83115" y="0"/>
            <a:ext cx="35608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Century Gothic" panose="020B0502020202020204" pitchFamily="34" charset="0"/>
              </a:rPr>
              <a:t>5 August 2012</a:t>
            </a:r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9" name="Picture 8" descr="noah_anom_2012218.png"/>
          <p:cNvPicPr>
            <a:picLocks noChangeAspect="1"/>
          </p:cNvPicPr>
          <p:nvPr/>
        </p:nvPicPr>
        <p:blipFill>
          <a:blip r:embed="rId2" cstate="print"/>
          <a:srcRect t="18889" b="5556"/>
          <a:stretch>
            <a:fillRect/>
          </a:stretch>
        </p:blipFill>
        <p:spPr>
          <a:xfrm>
            <a:off x="2286000" y="502920"/>
            <a:ext cx="4572000" cy="2590800"/>
          </a:xfrm>
          <a:prstGeom prst="rect">
            <a:avLst/>
          </a:prstGeom>
        </p:spPr>
      </p:pic>
      <p:pic>
        <p:nvPicPr>
          <p:cNvPr id="10" name="Picture 9" descr="alexi_anom_2012218.png"/>
          <p:cNvPicPr>
            <a:picLocks noChangeAspect="1"/>
          </p:cNvPicPr>
          <p:nvPr/>
        </p:nvPicPr>
        <p:blipFill>
          <a:blip r:embed="rId3" cstate="print"/>
          <a:srcRect t="18889" b="6667"/>
          <a:stretch>
            <a:fillRect/>
          </a:stretch>
        </p:blipFill>
        <p:spPr>
          <a:xfrm>
            <a:off x="0" y="3611880"/>
            <a:ext cx="4572000" cy="2552700"/>
          </a:xfrm>
          <a:prstGeom prst="rect">
            <a:avLst/>
          </a:prstGeom>
        </p:spPr>
      </p:pic>
      <p:pic>
        <p:nvPicPr>
          <p:cNvPr id="11" name="Picture 10" descr="ecv_anom_2012218.png"/>
          <p:cNvPicPr>
            <a:picLocks noChangeAspect="1"/>
          </p:cNvPicPr>
          <p:nvPr/>
        </p:nvPicPr>
        <p:blipFill>
          <a:blip r:embed="rId4" cstate="print"/>
          <a:srcRect t="18889" b="6667"/>
          <a:stretch>
            <a:fillRect/>
          </a:stretch>
        </p:blipFill>
        <p:spPr>
          <a:xfrm>
            <a:off x="4572000" y="3611880"/>
            <a:ext cx="4572000" cy="25527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876800" y="1219200"/>
            <a:ext cx="990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162800" y="4343400"/>
            <a:ext cx="990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90800" y="4343400"/>
            <a:ext cx="990600" cy="685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1" y="0"/>
            <a:ext cx="609600" cy="6858000"/>
          </a:xfrm>
          <a:prstGeom prst="rect">
            <a:avLst/>
          </a:prstGeom>
          <a:solidFill>
            <a:srgbClr val="336699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Schoolboo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301583"/>
            <a:ext cx="553998" cy="5361404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Approaches to Satellite Vegetation</a:t>
            </a:r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9600" y="0"/>
            <a:ext cx="8534400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The specification of the GVF used to partition energy between the soil/veg surfaces is generated from a multi-year, seasonally varying climatology.</a:t>
            </a: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  <a:p>
            <a:pPr>
              <a:spcAft>
                <a:spcPts val="600"/>
              </a:spcAft>
            </a:pP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  <a:p>
            <a:pPr>
              <a:spcAft>
                <a:spcPts val="600"/>
              </a:spcAft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Variability in GVF can occur due to a number of reasons: (1) anomalously wet/dry condition and that impact on biomass; (2) early or late emergence/senescence; or (3) changes in land use/vegetation type.</a:t>
            </a:r>
          </a:p>
          <a:p>
            <a:pPr>
              <a:spcAft>
                <a:spcPts val="600"/>
              </a:spcAft>
            </a:pP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1700" u="sng" dirty="0" smtClean="0">
                <a:latin typeface="Century Gothic" panose="020B0502020202020204" pitchFamily="34" charset="0"/>
                <a:cs typeface="Arial" charset="0"/>
              </a:rPr>
              <a:t>NDVI/EVI-based </a:t>
            </a:r>
            <a:r>
              <a:rPr lang="en-US" sz="1700" u="sng" dirty="0" smtClean="0">
                <a:latin typeface="Century Gothic" panose="020B0502020202020204" pitchFamily="34" charset="0"/>
                <a:cs typeface="Arial" charset="0"/>
              </a:rPr>
              <a:t>fraction of green </a:t>
            </a:r>
            <a:r>
              <a:rPr lang="en-US" sz="1700" u="sng" dirty="0" smtClean="0">
                <a:latin typeface="Century Gothic" panose="020B0502020202020204" pitchFamily="34" charset="0"/>
                <a:cs typeface="Arial" charset="0"/>
              </a:rPr>
              <a:t>vegetation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Issues with saturation over moderate/dense vegetation </a:t>
            </a:r>
          </a:p>
          <a:p>
            <a:pPr marL="742950" lvl="1" indent="-285750">
              <a:spcAft>
                <a:spcPts val="600"/>
              </a:spcAft>
              <a:buFontTx/>
              <a:buChar char="-"/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Tends to overestimate GVF over agricultural regions</a:t>
            </a:r>
            <a:endParaRPr lang="en-US" sz="1700" dirty="0">
              <a:latin typeface="Century Gothic" panose="020B0502020202020204" pitchFamily="34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AutoNum type="alphaLcParenR"/>
            </a:pPr>
            <a:r>
              <a:rPr lang="en-US" sz="1700" u="sng" dirty="0" smtClean="0">
                <a:latin typeface="Century Gothic" panose="020B0502020202020204" pitchFamily="34" charset="0"/>
                <a:cs typeface="Arial" charset="0"/>
              </a:rPr>
              <a:t>LAI-based fraction of green vegetation</a:t>
            </a:r>
          </a:p>
          <a:p>
            <a:pPr lvl="1">
              <a:spcAft>
                <a:spcPts val="600"/>
              </a:spcAft>
            </a:pPr>
            <a:r>
              <a:rPr lang="en-US" sz="1700" dirty="0" smtClean="0">
                <a:latin typeface="Century Gothic" panose="020B0502020202020204" pitchFamily="34" charset="0"/>
                <a:cs typeface="Arial" charset="0"/>
              </a:rPr>
              <a:t>- No NOAA VIIRS LAI product (future NASA product under development)</a:t>
            </a:r>
            <a:endParaRPr lang="en-US" sz="1700" dirty="0" smtClean="0">
              <a:latin typeface="Century Gothic" panose="020B0502020202020204" pitchFamily="34" charset="0"/>
              <a:cs typeface="Arial" charset="0"/>
            </a:endParaRPr>
          </a:p>
        </p:txBody>
      </p:sp>
      <p:pic>
        <p:nvPicPr>
          <p:cNvPr id="8" name="Picture 7" descr="C:\Users\lfang\Documents\Project_UMD\paper\GVF_LAI_EVI\Trends.png"/>
          <p:cNvPicPr/>
          <p:nvPr/>
        </p:nvPicPr>
        <p:blipFill>
          <a:blip r:embed="rId2" cstate="print"/>
          <a:srcRect l="13649" t="7994" r="3505" b="3469"/>
          <a:stretch>
            <a:fillRect/>
          </a:stretch>
        </p:blipFill>
        <p:spPr bwMode="auto">
          <a:xfrm>
            <a:off x="1258268" y="4204138"/>
            <a:ext cx="3321824" cy="2531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9124108"/>
              </p:ext>
            </p:extLst>
          </p:nvPr>
        </p:nvGraphicFramePr>
        <p:xfrm>
          <a:off x="5219361" y="4145015"/>
          <a:ext cx="3689256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9752"/>
                <a:gridCol w="1229752"/>
                <a:gridCol w="1229752"/>
              </a:tblGrid>
              <a:tr h="27563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NASS Cropland Data</a:t>
                      </a:r>
                      <a:r>
                        <a:rPr lang="en-US" sz="1600" baseline="0" dirty="0" smtClean="0"/>
                        <a:t> Layer for EVI/LAI Pixel</a:t>
                      </a:r>
                      <a:endParaRPr lang="en-US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56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Corn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31.7%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73.6%</a:t>
                      </a:r>
                      <a:endParaRPr lang="en-US" sz="1600" dirty="0"/>
                    </a:p>
                  </a:txBody>
                  <a:tcPr/>
                </a:tc>
              </a:tr>
              <a:tr h="2756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Soybean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28.1%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56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Forest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13.8%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56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Open Water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10.6%</a:t>
                      </a:r>
                      <a:endParaRPr lang="en-US" sz="16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/>
                        <a:t>26.4%</a:t>
                      </a:r>
                      <a:endParaRPr lang="en-US" sz="1600" dirty="0"/>
                    </a:p>
                  </a:txBody>
                  <a:tcPr/>
                </a:tc>
              </a:tr>
              <a:tr h="2756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Developed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8.2%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7563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Pasture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7.6%</a:t>
                      </a:r>
                      <a:endParaRPr 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44430" y="4588345"/>
            <a:ext cx="20027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latin typeface="Century Gothic" panose="020B0502020202020204" pitchFamily="34" charset="0"/>
              </a:rPr>
              <a:t>Bondville</a:t>
            </a:r>
            <a:r>
              <a:rPr lang="en-US" sz="1400" dirty="0" smtClean="0">
                <a:latin typeface="Century Gothic" panose="020B0502020202020204" pitchFamily="34" charset="0"/>
              </a:rPr>
              <a:t>, IL</a:t>
            </a:r>
          </a:p>
        </p:txBody>
      </p:sp>
      <p:sp>
        <p:nvSpPr>
          <p:cNvPr id="2" name="Oval 1"/>
          <p:cNvSpPr/>
          <p:nvPr/>
        </p:nvSpPr>
        <p:spPr>
          <a:xfrm>
            <a:off x="2557083" y="4126937"/>
            <a:ext cx="1707420" cy="39651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lfang\Desktop\modis_gvf_sd.png"/>
          <p:cNvPicPr>
            <a:picLocks noChangeAspect="1"/>
          </p:cNvPicPr>
          <p:nvPr/>
        </p:nvPicPr>
        <p:blipFill>
          <a:blip r:embed="rId2" cstate="print"/>
          <a:srcRect l="1070" t="14175" r="3815" b="4111"/>
          <a:stretch>
            <a:fillRect/>
          </a:stretch>
        </p:blipFill>
        <p:spPr bwMode="auto">
          <a:xfrm>
            <a:off x="255181" y="776177"/>
            <a:ext cx="878249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1" y="138224"/>
            <a:ext cx="9090837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 u="sng" dirty="0" smtClean="0">
                <a:latin typeface="Century Gothic" panose="020B0502020202020204" pitchFamily="34" charset="0"/>
              </a:rPr>
              <a:t>August GVF Standard Deviation (sampled from 2000-2014)</a:t>
            </a:r>
            <a:endParaRPr lang="en-US" altLang="en-US" sz="2400" u="sng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9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fang\Documents\Project_UMD\project_doc\GOES_R3_2013\fc_diff.png"/>
          <p:cNvPicPr>
            <a:picLocks noChangeAspect="1"/>
          </p:cNvPicPr>
          <p:nvPr/>
        </p:nvPicPr>
        <p:blipFill>
          <a:blip r:embed="rId2" cstate="print"/>
          <a:srcRect t="8278" r="2655" b="3772"/>
          <a:stretch>
            <a:fillRect/>
          </a:stretch>
        </p:blipFill>
        <p:spPr bwMode="auto">
          <a:xfrm>
            <a:off x="220175" y="414469"/>
            <a:ext cx="8759113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9935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1640</TotalTime>
  <Words>1249</Words>
  <Application>Microsoft Office PowerPoint</Application>
  <PresentationFormat>On-screen Show (4:3)</PresentationFormat>
  <Paragraphs>137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Century Gothic</vt:lpstr>
      <vt:lpstr>Century Schoolbook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Hain</dc:creator>
  <cp:lastModifiedBy>Christopher Hain</cp:lastModifiedBy>
  <cp:revision>30</cp:revision>
  <dcterms:created xsi:type="dcterms:W3CDTF">2015-07-13T13:49:23Z</dcterms:created>
  <dcterms:modified xsi:type="dcterms:W3CDTF">2015-07-15T14:56:49Z</dcterms:modified>
</cp:coreProperties>
</file>