
<file path=[Content_Types].xml><?xml version="1.0" encoding="utf-8"?>
<Types xmlns="http://schemas.openxmlformats.org/package/2006/content-types">
  <Default Extension="bin" ContentType="application/vnd.openxmlformats-officedocument.presentationml.printerSetting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Default Extension="emf" ContentType="image/x-emf"/>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Default Extension="pict" ContentType="image/pict"/>
  <Override PartName="/ppt/slides/slide26.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commentAuthors.xml" ContentType="application/vnd.openxmlformats-officedocument.presentationml.commentAuthors+xml"/>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Default Extension="gif" ContentType="image/gif"/>
  <Override PartName="/ppt/notesSlides/notesSlide24.xml" ContentType="application/vnd.openxmlformats-officedocument.presentationml.notesSlide+xml"/>
  <Override PartName="/ppt/slides/slide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4"/>
  </p:notesMasterIdLst>
  <p:sldIdLst>
    <p:sldId id="801" r:id="rId2"/>
    <p:sldId id="915" r:id="rId3"/>
    <p:sldId id="925" r:id="rId4"/>
    <p:sldId id="926" r:id="rId5"/>
    <p:sldId id="933" r:id="rId6"/>
    <p:sldId id="932" r:id="rId7"/>
    <p:sldId id="928" r:id="rId8"/>
    <p:sldId id="929" r:id="rId9"/>
    <p:sldId id="922" r:id="rId10"/>
    <p:sldId id="947" r:id="rId11"/>
    <p:sldId id="934" r:id="rId12"/>
    <p:sldId id="935" r:id="rId13"/>
    <p:sldId id="920" r:id="rId14"/>
    <p:sldId id="919" r:id="rId15"/>
    <p:sldId id="936" r:id="rId16"/>
    <p:sldId id="937" r:id="rId17"/>
    <p:sldId id="938" r:id="rId18"/>
    <p:sldId id="940" r:id="rId19"/>
    <p:sldId id="941" r:id="rId20"/>
    <p:sldId id="948" r:id="rId21"/>
    <p:sldId id="942" r:id="rId22"/>
    <p:sldId id="949" r:id="rId23"/>
    <p:sldId id="950" r:id="rId24"/>
    <p:sldId id="943" r:id="rId25"/>
    <p:sldId id="944" r:id="rId26"/>
    <p:sldId id="953" r:id="rId27"/>
    <p:sldId id="955" r:id="rId28"/>
    <p:sldId id="956" r:id="rId29"/>
    <p:sldId id="951" r:id="rId30"/>
    <p:sldId id="945" r:id="rId31"/>
    <p:sldId id="954" r:id="rId32"/>
    <p:sldId id="946" r:id="rId3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Chris" initials="D" lastIdx="2"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99"/>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p:scale>
          <a:sx n="100" d="100"/>
          <a:sy n="100" d="100"/>
        </p:scale>
        <p:origin x="-2696" y="-7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commentAuthors" Target="commen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19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19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014ABFF-33D2-F443-817F-50BE0E8A630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014A18B-CA49-334A-95F8-CC29EBFE3D41}"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014A18B-CA49-334A-95F8-CC29EBFE3D41}" type="slidenum">
              <a:rPr lang="en-US"/>
              <a:pPr/>
              <a:t>17</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014A18B-CA49-334A-95F8-CC29EBFE3D41}" type="slidenum">
              <a:rPr lang="en-US"/>
              <a:pPr/>
              <a:t>18</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014A18B-CA49-334A-95F8-CC29EBFE3D41}" type="slidenum">
              <a:rPr lang="en-US"/>
              <a:pPr/>
              <a:t>19</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014A18B-CA49-334A-95F8-CC29EBFE3D41}" type="slidenum">
              <a:rPr lang="en-US"/>
              <a:pPr/>
              <a:t>20</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014A18B-CA49-334A-95F8-CC29EBFE3D41}" type="slidenum">
              <a:rPr lang="en-US"/>
              <a:pPr/>
              <a:t>21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014A18B-CA49-334A-95F8-CC29EBFE3D41}" type="slidenum">
              <a:rPr lang="en-US"/>
              <a:pPr/>
              <a:t>22</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014A18B-CA49-334A-95F8-CC29EBFE3D41}" type="slidenum">
              <a:rPr lang="en-US"/>
              <a:pPr/>
              <a:t>23</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014A18B-CA49-334A-95F8-CC29EBFE3D41}" type="slidenum">
              <a:rPr lang="en-US"/>
              <a:pPr/>
              <a:t>24</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014A18B-CA49-334A-95F8-CC29EBFE3D41}" type="slidenum">
              <a:rPr lang="en-US"/>
              <a:pPr/>
              <a:t>25</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Key point: this</a:t>
            </a:r>
            <a:r>
              <a:rPr lang="en-US" baseline="0" dirty="0" smtClean="0"/>
              <a:t> is an objective, disturbance-centric scheme to aid forecasters in their forecasts of TC genesis</a:t>
            </a:r>
          </a:p>
          <a:p>
            <a:pPr marL="228600" indent="-228600">
              <a:buAutoNum type="arabicParenR"/>
            </a:pPr>
            <a:r>
              <a:rPr lang="en-US" baseline="0" dirty="0" smtClean="0"/>
              <a:t>We were just funded to expand TCGI into the EPAC</a:t>
            </a:r>
            <a:endParaRPr lang="en-US" dirty="0"/>
          </a:p>
        </p:txBody>
      </p:sp>
      <p:sp>
        <p:nvSpPr>
          <p:cNvPr id="4" name="Slide Number Placeholder 3"/>
          <p:cNvSpPr>
            <a:spLocks noGrp="1"/>
          </p:cNvSpPr>
          <p:nvPr>
            <p:ph type="sldNum" sz="quarter" idx="10"/>
          </p:nvPr>
        </p:nvSpPr>
        <p:spPr/>
        <p:txBody>
          <a:bodyPr/>
          <a:lstStyle/>
          <a:p>
            <a:fld id="{3CAEB108-9D04-D24C-879B-14BAB7E04200}" type="slidenum">
              <a:rPr lang="en-US" smtClean="0"/>
              <a:pPr/>
              <a:t>26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3259743"/>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014A18B-CA49-334A-95F8-CC29EBFE3D41}" type="slidenum">
              <a:rPr lang="en-US"/>
              <a:pPr/>
              <a:t>2</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014A18B-CA49-334A-95F8-CC29EBFE3D41}" type="slidenum">
              <a:rPr lang="en-US"/>
              <a:pPr/>
              <a:t>27</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014A18B-CA49-334A-95F8-CC29EBFE3D41}" type="slidenum">
              <a:rPr lang="en-US"/>
              <a:pPr/>
              <a:t>28</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014A18B-CA49-334A-95F8-CC29EBFE3D41}" type="slidenum">
              <a:rPr lang="en-US"/>
              <a:pPr/>
              <a:t>29</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014A18B-CA49-334A-95F8-CC29EBFE3D41}" type="slidenum">
              <a:rPr lang="en-US"/>
              <a:pPr/>
              <a:t>30</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014A18B-CA49-334A-95F8-CC29EBFE3D41}" type="slidenum">
              <a:rPr lang="en-US"/>
              <a:pPr/>
              <a:t>31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014A18B-CA49-334A-95F8-CC29EBFE3D41}" type="slidenum">
              <a:rPr lang="en-US"/>
              <a:pPr/>
              <a:t>32</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014A18B-CA49-334A-95F8-CC29EBFE3D41}" type="slidenum">
              <a:rPr lang="en-US"/>
              <a:pPr/>
              <a:t>5</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E2E9120-9B07-9843-AC9C-C1633B26D3A0}"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0992976"/>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E9120-9B07-9843-AC9C-C1633B26D3A0}"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80115472"/>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014A18B-CA49-334A-95F8-CC29EBFE3D41}" type="slidenum">
              <a:rPr lang="en-US"/>
              <a:pPr/>
              <a:t>13</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014A18B-CA49-334A-95F8-CC29EBFE3D41}" type="slidenum">
              <a:rPr lang="en-US"/>
              <a:pPr/>
              <a:t>14</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014A18B-CA49-334A-95F8-CC29EBFE3D41}" type="slidenum">
              <a:rPr lang="en-US"/>
              <a:pPr/>
              <a:t>15</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014A18B-CA49-334A-95F8-CC29EBFE3D41}" type="slidenum">
              <a:rPr lang="en-US"/>
              <a:pPr/>
              <a:t>16</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AF275F-59BE-EC4C-B456-C0A0923E25F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B66BC9-A3F6-814F-B356-66FE4FD9083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710369-9D98-4643-A593-0AB6A1C3EB1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EBE36-6B9A-6848-BB42-CC0E76FED2C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4EBE6C-D8EB-B949-AECA-1DCB016DF48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DBA2E7-5007-294F-9DB4-A0E253E94F6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9C5FB6-16A8-8544-8B64-04BC37A7B64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020635-5EBF-5043-A433-ADF235EDE4F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3A5F22C-1373-ED45-9230-BA6BA1F5292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66C12AD-FC3B-2643-8947-BC63E8FA82D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F17703-70CA-9C45-9AD6-CEC7679ABA2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1D0263-DEBC-3449-AE3C-5337E59DEDA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95C95A4-0242-604A-B52D-D325B0D787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9.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OLE_LINK3" TargetMode="External"/><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4" name="Text Box 17"/>
          <p:cNvSpPr txBox="1">
            <a:spLocks noChangeArrowheads="1"/>
          </p:cNvSpPr>
          <p:nvPr/>
        </p:nvSpPr>
        <p:spPr bwMode="auto">
          <a:xfrm>
            <a:off x="152400" y="228600"/>
            <a:ext cx="8763000" cy="4385816"/>
          </a:xfrm>
          <a:prstGeom prst="rect">
            <a:avLst/>
          </a:prstGeom>
          <a:noFill/>
          <a:ln w="9525">
            <a:noFill/>
            <a:miter lim="800000"/>
            <a:headEnd/>
            <a:tailEnd/>
          </a:ln>
        </p:spPr>
        <p:txBody>
          <a:bodyPr>
            <a:prstTxWarp prst="textNoShape">
              <a:avLst/>
            </a:prstTxWarp>
            <a:spAutoFit/>
          </a:bodyPr>
          <a:lstStyle/>
          <a:p>
            <a:pPr marL="457200" indent="-457200" algn="ctr">
              <a:spcBef>
                <a:spcPct val="50000"/>
              </a:spcBef>
            </a:pPr>
            <a:r>
              <a:rPr lang="en-GB" sz="1800" b="1" dirty="0" smtClean="0">
                <a:solidFill>
                  <a:srgbClr val="0000FF"/>
                </a:solidFill>
              </a:rPr>
              <a:t>Exploitation of Ensemble Prediction System in support of Atlantic Tropical Cyclogenesis Prediction</a:t>
            </a:r>
          </a:p>
          <a:p>
            <a:pPr marL="457200" indent="-457200" algn="ctr">
              <a:spcBef>
                <a:spcPct val="50000"/>
              </a:spcBef>
            </a:pPr>
            <a:endParaRPr lang="en-GB" sz="1800" b="1" dirty="0" smtClean="0">
              <a:solidFill>
                <a:srgbClr val="0000FF"/>
              </a:solidFill>
            </a:endParaRPr>
          </a:p>
          <a:p>
            <a:pPr marL="457200" indent="-457200" algn="ctr">
              <a:spcBef>
                <a:spcPct val="50000"/>
              </a:spcBef>
            </a:pPr>
            <a:r>
              <a:rPr lang="en-GB" sz="1800" b="1" dirty="0" smtClean="0">
                <a:solidFill>
                  <a:srgbClr val="0000FF"/>
                </a:solidFill>
              </a:rPr>
              <a:t>Chris </a:t>
            </a:r>
            <a:r>
              <a:rPr lang="en-GB" sz="1800" b="1" dirty="0" err="1">
                <a:solidFill>
                  <a:srgbClr val="0000FF"/>
                </a:solidFill>
              </a:rPr>
              <a:t>Thorncroft</a:t>
            </a:r>
            <a:r>
              <a:rPr lang="en-GB" sz="1800" b="1" dirty="0" smtClean="0">
                <a:solidFill>
                  <a:srgbClr val="0000FF"/>
                </a:solidFill>
              </a:rPr>
              <a:t> </a:t>
            </a:r>
          </a:p>
          <a:p>
            <a:pPr marL="457200" indent="-457200" algn="ctr">
              <a:spcBef>
                <a:spcPct val="50000"/>
              </a:spcBef>
            </a:pPr>
            <a:r>
              <a:rPr lang="en-GB" sz="1800" b="1" dirty="0">
                <a:solidFill>
                  <a:srgbClr val="0000FF"/>
                </a:solidFill>
              </a:rPr>
              <a:t>Department of Atmospheric and Environmental Sciences, </a:t>
            </a:r>
          </a:p>
          <a:p>
            <a:pPr marL="457200" indent="-457200" algn="ctr">
              <a:spcBef>
                <a:spcPct val="50000"/>
              </a:spcBef>
            </a:pPr>
            <a:r>
              <a:rPr lang="en-GB" sz="1800" b="1" dirty="0">
                <a:solidFill>
                  <a:srgbClr val="0000FF"/>
                </a:solidFill>
              </a:rPr>
              <a:t>University at  </a:t>
            </a:r>
            <a:r>
              <a:rPr lang="en-GB" sz="1800" b="1" dirty="0" smtClean="0">
                <a:solidFill>
                  <a:srgbClr val="0000FF"/>
                </a:solidFill>
              </a:rPr>
              <a:t>Albany</a:t>
            </a:r>
          </a:p>
          <a:p>
            <a:pPr marL="457200" indent="-457200" algn="ctr">
              <a:spcBef>
                <a:spcPct val="50000"/>
              </a:spcBef>
            </a:pPr>
            <a:endParaRPr lang="en-GB" sz="1800" b="1" dirty="0" smtClean="0">
              <a:solidFill>
                <a:srgbClr val="0000FF"/>
              </a:solidFill>
            </a:endParaRPr>
          </a:p>
          <a:p>
            <a:pPr marL="457200" indent="-457200" algn="ctr">
              <a:spcBef>
                <a:spcPct val="50000"/>
              </a:spcBef>
            </a:pPr>
            <a:r>
              <a:rPr lang="en-GB" sz="1800" b="1" dirty="0" smtClean="0">
                <a:solidFill>
                  <a:srgbClr val="0000FF"/>
                </a:solidFill>
              </a:rPr>
              <a:t>Jason </a:t>
            </a:r>
            <a:r>
              <a:rPr lang="en-GB" sz="1800" b="1" dirty="0" err="1" smtClean="0">
                <a:solidFill>
                  <a:srgbClr val="0000FF"/>
                </a:solidFill>
              </a:rPr>
              <a:t>Dunion</a:t>
            </a:r>
            <a:r>
              <a:rPr lang="en-GB" sz="1800" b="1" dirty="0" smtClean="0">
                <a:solidFill>
                  <a:srgbClr val="0000FF"/>
                </a:solidFill>
              </a:rPr>
              <a:t> </a:t>
            </a:r>
          </a:p>
          <a:p>
            <a:pPr marL="457200" indent="-457200" algn="ctr">
              <a:spcBef>
                <a:spcPct val="50000"/>
              </a:spcBef>
            </a:pPr>
            <a:r>
              <a:rPr lang="en-GB" sz="1800" b="1" dirty="0" smtClean="0">
                <a:solidFill>
                  <a:srgbClr val="0000FF"/>
                </a:solidFill>
              </a:rPr>
              <a:t>University of Miami/RSMAS/CIMAS</a:t>
            </a:r>
          </a:p>
          <a:p>
            <a:pPr marL="457200" indent="-457200" algn="ctr">
              <a:spcBef>
                <a:spcPct val="50000"/>
              </a:spcBef>
            </a:pPr>
            <a:endParaRPr lang="en-GB" sz="1800" b="1" dirty="0" smtClean="0">
              <a:solidFill>
                <a:schemeClr val="accent2"/>
              </a:solidFill>
            </a:endParaRPr>
          </a:p>
          <a:p>
            <a:pPr marL="457200" indent="-457200" algn="ctr">
              <a:spcBef>
                <a:spcPct val="50000"/>
              </a:spcBef>
            </a:pPr>
            <a:endParaRPr lang="en-US" sz="1800" b="1" dirty="0">
              <a:solidFill>
                <a:schemeClr val="accent2"/>
              </a:solidFill>
            </a:endParaRPr>
          </a:p>
        </p:txBody>
      </p:sp>
      <p:pic>
        <p:nvPicPr>
          <p:cNvPr id="7" name="Picture 2" descr="wvmeteosat_jun_0000z17"/>
          <p:cNvPicPr>
            <a:picLocks noChangeAspect="1" noChangeArrowheads="1"/>
          </p:cNvPicPr>
          <p:nvPr/>
        </p:nvPicPr>
        <p:blipFill>
          <a:blip r:embed="rId3"/>
          <a:srcRect/>
          <a:stretch>
            <a:fillRect/>
          </a:stretch>
        </p:blipFill>
        <p:spPr bwMode="auto">
          <a:xfrm>
            <a:off x="2133600" y="4114800"/>
            <a:ext cx="47244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5101" y="1097845"/>
            <a:ext cx="5956299" cy="5861754"/>
          </a:xfrm>
          <a:prstGeom prst="rect">
            <a:avLst/>
          </a:prstGeom>
        </p:spPr>
      </p:pic>
      <p:sp>
        <p:nvSpPr>
          <p:cNvPr id="8" name="TextBox 7"/>
          <p:cNvSpPr txBox="1"/>
          <p:nvPr/>
        </p:nvSpPr>
        <p:spPr>
          <a:xfrm>
            <a:off x="6667500" y="3771900"/>
            <a:ext cx="2311400" cy="369332"/>
          </a:xfrm>
          <a:prstGeom prst="rect">
            <a:avLst/>
          </a:prstGeom>
          <a:noFill/>
        </p:spPr>
        <p:txBody>
          <a:bodyPr wrap="square" rtlCol="0">
            <a:spAutoFit/>
          </a:bodyPr>
          <a:lstStyle/>
          <a:p>
            <a:r>
              <a:rPr lang="en-US" dirty="0" smtClean="0"/>
              <a:t>Non-developing AL90</a:t>
            </a:r>
            <a:endParaRPr lang="en-US" dirty="0"/>
          </a:p>
        </p:txBody>
      </p:sp>
      <p:sp>
        <p:nvSpPr>
          <p:cNvPr id="9" name="TextBox 8"/>
          <p:cNvSpPr txBox="1"/>
          <p:nvPr/>
        </p:nvSpPr>
        <p:spPr>
          <a:xfrm>
            <a:off x="6832600" y="4851400"/>
            <a:ext cx="1756310" cy="646331"/>
          </a:xfrm>
          <a:prstGeom prst="rect">
            <a:avLst/>
          </a:prstGeom>
          <a:noFill/>
        </p:spPr>
        <p:txBody>
          <a:bodyPr wrap="none" rtlCol="0">
            <a:spAutoFit/>
          </a:bodyPr>
          <a:lstStyle/>
          <a:p>
            <a:r>
              <a:rPr lang="en-US" dirty="0" smtClean="0"/>
              <a:t>Developing AL91</a:t>
            </a:r>
          </a:p>
          <a:p>
            <a:r>
              <a:rPr lang="en-US" dirty="0" smtClean="0"/>
              <a:t>Pre-</a:t>
            </a:r>
            <a:r>
              <a:rPr lang="en-US" dirty="0" err="1" smtClean="0"/>
              <a:t>Edouard</a:t>
            </a:r>
            <a:endParaRPr lang="en-US" dirty="0"/>
          </a:p>
        </p:txBody>
      </p:sp>
      <p:sp>
        <p:nvSpPr>
          <p:cNvPr id="10" name="Line 13"/>
          <p:cNvSpPr>
            <a:spLocks noChangeShapeType="1"/>
          </p:cNvSpPr>
          <p:nvPr/>
        </p:nvSpPr>
        <p:spPr bwMode="auto">
          <a:xfrm flipH="1">
            <a:off x="5562600" y="3975098"/>
            <a:ext cx="1104900" cy="520701"/>
          </a:xfrm>
          <a:prstGeom prst="line">
            <a:avLst/>
          </a:prstGeom>
          <a:noFill/>
          <a:ln w="2857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dirty="0"/>
          </a:p>
        </p:txBody>
      </p:sp>
      <p:sp>
        <p:nvSpPr>
          <p:cNvPr id="11" name="Line 13"/>
          <p:cNvSpPr>
            <a:spLocks noChangeShapeType="1"/>
          </p:cNvSpPr>
          <p:nvPr/>
        </p:nvSpPr>
        <p:spPr bwMode="auto">
          <a:xfrm flipH="1" flipV="1">
            <a:off x="5562600" y="4737099"/>
            <a:ext cx="1270000" cy="406400"/>
          </a:xfrm>
          <a:prstGeom prst="line">
            <a:avLst/>
          </a:prstGeom>
          <a:noFill/>
          <a:ln w="2857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dirty="0"/>
          </a:p>
        </p:txBody>
      </p:sp>
      <p:sp>
        <p:nvSpPr>
          <p:cNvPr id="13" name="Text Box 17"/>
          <p:cNvSpPr txBox="1">
            <a:spLocks noChangeArrowheads="1"/>
          </p:cNvSpPr>
          <p:nvPr/>
        </p:nvSpPr>
        <p:spPr bwMode="auto">
          <a:xfrm>
            <a:off x="228600" y="228600"/>
            <a:ext cx="8763000" cy="461665"/>
          </a:xfrm>
          <a:prstGeom prst="rect">
            <a:avLst/>
          </a:prstGeom>
          <a:solidFill>
            <a:srgbClr val="99CCFF"/>
          </a:solidFill>
          <a:ln w="9525">
            <a:noFill/>
            <a:miter lim="800000"/>
            <a:headEnd/>
            <a:tailEnd/>
          </a:ln>
        </p:spPr>
        <p:txBody>
          <a:bodyPr>
            <a:prstTxWarp prst="textNoShape">
              <a:avLst/>
            </a:prstTxWarp>
            <a:spAutoFit/>
          </a:bodyPr>
          <a:lstStyle/>
          <a:p>
            <a:pPr marL="457200" indent="-457200">
              <a:spcBef>
                <a:spcPct val="50000"/>
              </a:spcBef>
            </a:pPr>
            <a:r>
              <a:rPr lang="en-GB" b="1" dirty="0" smtClean="0">
                <a:solidFill>
                  <a:schemeClr val="accent2"/>
                </a:solidFill>
              </a:rPr>
              <a:t>Curvature </a:t>
            </a:r>
            <a:r>
              <a:rPr lang="en-GB" b="1" dirty="0" err="1" smtClean="0">
                <a:solidFill>
                  <a:schemeClr val="accent2"/>
                </a:solidFill>
              </a:rPr>
              <a:t>vorticity</a:t>
            </a:r>
            <a:r>
              <a:rPr lang="en-GB" b="1" dirty="0" smtClean="0">
                <a:solidFill>
                  <a:schemeClr val="accent2"/>
                </a:solidFill>
              </a:rPr>
              <a:t> in CFSR – 2014 and ”traffic lights”!  </a:t>
            </a:r>
            <a:endParaRPr lang="en-US" b="1" dirty="0">
              <a:solidFill>
                <a:schemeClr val="accent2"/>
              </a:solidFill>
            </a:endParaRPr>
          </a:p>
        </p:txBody>
      </p:sp>
      <p:sp>
        <p:nvSpPr>
          <p:cNvPr id="14" name="TextBox 13"/>
          <p:cNvSpPr txBox="1"/>
          <p:nvPr/>
        </p:nvSpPr>
        <p:spPr>
          <a:xfrm>
            <a:off x="6248400" y="1371600"/>
            <a:ext cx="184666" cy="461665"/>
          </a:xfrm>
          <a:prstGeom prst="rect">
            <a:avLst/>
          </a:prstGeom>
          <a:noFill/>
        </p:spPr>
        <p:txBody>
          <a:bodyPr wrap="none" rtlCol="0">
            <a:spAutoFit/>
          </a:bodyPr>
          <a:lstStyle/>
          <a:p>
            <a:endParaRPr lang="en-US" dirty="0"/>
          </a:p>
        </p:txBody>
      </p:sp>
      <p:sp>
        <p:nvSpPr>
          <p:cNvPr id="15" name="Line 13"/>
          <p:cNvSpPr>
            <a:spLocks noChangeShapeType="1"/>
          </p:cNvSpPr>
          <p:nvPr/>
        </p:nvSpPr>
        <p:spPr bwMode="auto">
          <a:xfrm flipH="1">
            <a:off x="5257800" y="1066800"/>
            <a:ext cx="1219200" cy="444501"/>
          </a:xfrm>
          <a:prstGeom prst="line">
            <a:avLst/>
          </a:prstGeom>
          <a:noFill/>
          <a:ln w="2857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dirty="0"/>
          </a:p>
        </p:txBody>
      </p:sp>
      <p:sp>
        <p:nvSpPr>
          <p:cNvPr id="16" name="TextBox 15"/>
          <p:cNvSpPr txBox="1"/>
          <p:nvPr/>
        </p:nvSpPr>
        <p:spPr>
          <a:xfrm>
            <a:off x="6400800" y="762000"/>
            <a:ext cx="2311400" cy="461665"/>
          </a:xfrm>
          <a:prstGeom prst="rect">
            <a:avLst/>
          </a:prstGeom>
          <a:noFill/>
        </p:spPr>
        <p:txBody>
          <a:bodyPr wrap="square" rtlCol="0">
            <a:spAutoFit/>
          </a:bodyPr>
          <a:lstStyle/>
          <a:p>
            <a:r>
              <a:rPr lang="en-US" dirty="0" smtClean="0"/>
              <a:t>TA  RV  VV </a:t>
            </a:r>
            <a:endParaRPr lang="en-US" dirty="0"/>
          </a:p>
        </p:txBody>
      </p:sp>
      <p:sp>
        <p:nvSpPr>
          <p:cNvPr id="17" name="Line 13"/>
          <p:cNvSpPr>
            <a:spLocks noChangeShapeType="1"/>
          </p:cNvSpPr>
          <p:nvPr/>
        </p:nvSpPr>
        <p:spPr bwMode="auto">
          <a:xfrm>
            <a:off x="4343400" y="1219200"/>
            <a:ext cx="457200" cy="215901"/>
          </a:xfrm>
          <a:prstGeom prst="line">
            <a:avLst/>
          </a:prstGeom>
          <a:noFill/>
          <a:ln w="2857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dirty="0"/>
          </a:p>
        </p:txBody>
      </p:sp>
      <p:sp>
        <p:nvSpPr>
          <p:cNvPr id="18" name="TextBox 17"/>
          <p:cNvSpPr txBox="1"/>
          <p:nvPr/>
        </p:nvSpPr>
        <p:spPr>
          <a:xfrm>
            <a:off x="0" y="762000"/>
            <a:ext cx="6248400" cy="461665"/>
          </a:xfrm>
          <a:prstGeom prst="rect">
            <a:avLst/>
          </a:prstGeom>
          <a:noFill/>
        </p:spPr>
        <p:txBody>
          <a:bodyPr wrap="square" rtlCol="0">
            <a:spAutoFit/>
          </a:bodyPr>
          <a:lstStyle/>
          <a:p>
            <a:r>
              <a:rPr lang="en-US" dirty="0" smtClean="0"/>
              <a:t>Favorability index based on AEW characteristics </a:t>
            </a:r>
            <a:endParaRPr lang="en-US" dirty="0"/>
          </a:p>
        </p:txBody>
      </p:sp>
      <p:sp>
        <p:nvSpPr>
          <p:cNvPr id="19" name="Line 13"/>
          <p:cNvSpPr>
            <a:spLocks noChangeShapeType="1"/>
          </p:cNvSpPr>
          <p:nvPr/>
        </p:nvSpPr>
        <p:spPr bwMode="auto">
          <a:xfrm flipH="1" flipV="1">
            <a:off x="5562600" y="1600200"/>
            <a:ext cx="1524000" cy="76199"/>
          </a:xfrm>
          <a:prstGeom prst="line">
            <a:avLst/>
          </a:prstGeom>
          <a:noFill/>
          <a:ln w="2857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dirty="0"/>
          </a:p>
        </p:txBody>
      </p:sp>
      <p:sp>
        <p:nvSpPr>
          <p:cNvPr id="20" name="TextBox 19"/>
          <p:cNvSpPr txBox="1"/>
          <p:nvPr/>
        </p:nvSpPr>
        <p:spPr>
          <a:xfrm>
            <a:off x="6832600" y="1676400"/>
            <a:ext cx="2311400" cy="461665"/>
          </a:xfrm>
          <a:prstGeom prst="rect">
            <a:avLst/>
          </a:prstGeom>
          <a:noFill/>
        </p:spPr>
        <p:txBody>
          <a:bodyPr wrap="square" rtlCol="0">
            <a:spAutoFit/>
          </a:bodyPr>
          <a:lstStyle/>
          <a:p>
            <a:r>
              <a:rPr lang="en-US" dirty="0" smtClean="0"/>
              <a:t>EA</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5747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Non-Developing AL90 </a:t>
            </a:r>
            <a:endParaRPr lang="en-US" sz="3600" dirty="0"/>
          </a:p>
        </p:txBody>
      </p:sp>
      <p:pic>
        <p:nvPicPr>
          <p:cNvPr id="10" name="Picture 9"/>
          <p:cNvPicPr>
            <a:picLocks noChangeAspect="1"/>
          </p:cNvPicPr>
          <p:nvPr/>
        </p:nvPicPr>
        <p:blipFill rotWithShape="1">
          <a:blip r:embed="rId3"/>
          <a:srcRect t="2638" r="13698" b="8077"/>
          <a:stretch/>
        </p:blipFill>
        <p:spPr>
          <a:xfrm>
            <a:off x="-1768241" y="2191646"/>
            <a:ext cx="5362341" cy="2967988"/>
          </a:xfrm>
          <a:prstGeom prst="rect">
            <a:avLst/>
          </a:prstGeom>
        </p:spPr>
      </p:pic>
      <p:pic>
        <p:nvPicPr>
          <p:cNvPr id="3" name="Picture 2"/>
          <p:cNvPicPr>
            <a:picLocks noChangeAspect="1"/>
          </p:cNvPicPr>
          <p:nvPr/>
        </p:nvPicPr>
        <p:blipFill>
          <a:blip r:embed="rId4"/>
          <a:stretch>
            <a:fillRect/>
          </a:stretch>
        </p:blipFill>
        <p:spPr>
          <a:xfrm>
            <a:off x="3594100" y="1676400"/>
            <a:ext cx="5549900" cy="4622800"/>
          </a:xfrm>
          <a:prstGeom prst="rect">
            <a:avLst/>
          </a:prstGeom>
        </p:spPr>
      </p:pic>
      <p:sp>
        <p:nvSpPr>
          <p:cNvPr id="4" name="TextBox 3"/>
          <p:cNvSpPr txBox="1"/>
          <p:nvPr/>
        </p:nvSpPr>
        <p:spPr>
          <a:xfrm>
            <a:off x="0" y="1676400"/>
            <a:ext cx="4495800" cy="369332"/>
          </a:xfrm>
          <a:prstGeom prst="rect">
            <a:avLst/>
          </a:prstGeom>
          <a:noFill/>
        </p:spPr>
        <p:txBody>
          <a:bodyPr wrap="square" rtlCol="0">
            <a:spAutoFit/>
          </a:bodyPr>
          <a:lstStyle/>
          <a:p>
            <a:r>
              <a:rPr lang="en-US" sz="1800" dirty="0" smtClean="0"/>
              <a:t>GFS TPW and 700hPa </a:t>
            </a:r>
            <a:r>
              <a:rPr lang="en-US" sz="1800" dirty="0" err="1" smtClean="0"/>
              <a:t>Streamfunction</a:t>
            </a:r>
            <a:endParaRPr lang="en-US" sz="1800" dirty="0"/>
          </a:p>
        </p:txBody>
      </p:sp>
      <p:sp>
        <p:nvSpPr>
          <p:cNvPr id="7" name="TextBox 6"/>
          <p:cNvSpPr txBox="1"/>
          <p:nvPr/>
        </p:nvSpPr>
        <p:spPr>
          <a:xfrm>
            <a:off x="4140200" y="1545315"/>
            <a:ext cx="4495800" cy="646331"/>
          </a:xfrm>
          <a:prstGeom prst="rect">
            <a:avLst/>
          </a:prstGeom>
          <a:noFill/>
        </p:spPr>
        <p:txBody>
          <a:bodyPr wrap="square" rtlCol="0">
            <a:spAutoFit/>
          </a:bodyPr>
          <a:lstStyle/>
          <a:p>
            <a:r>
              <a:rPr lang="en-US" sz="1800" dirty="0" smtClean="0"/>
              <a:t>Storm-relative streamlines 850hPa and 700hPa and humidity anomalies at 850hPa</a:t>
            </a:r>
            <a:endParaRPr lang="en-US" sz="1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5917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Developing AL91 (Pre-</a:t>
            </a:r>
            <a:r>
              <a:rPr lang="en-US" sz="3600" dirty="0" err="1" smtClean="0"/>
              <a:t>Edouard</a:t>
            </a:r>
            <a:r>
              <a:rPr lang="en-US" sz="3600" dirty="0"/>
              <a:t>)</a:t>
            </a:r>
          </a:p>
        </p:txBody>
      </p:sp>
      <p:pic>
        <p:nvPicPr>
          <p:cNvPr id="3" name="Picture 2"/>
          <p:cNvPicPr>
            <a:picLocks noChangeAspect="1"/>
          </p:cNvPicPr>
          <p:nvPr/>
        </p:nvPicPr>
        <p:blipFill>
          <a:blip r:embed="rId2"/>
          <a:stretch>
            <a:fillRect/>
          </a:stretch>
        </p:blipFill>
        <p:spPr>
          <a:xfrm>
            <a:off x="-2324100" y="2150570"/>
            <a:ext cx="6223000" cy="3329305"/>
          </a:xfrm>
          <a:prstGeom prst="rect">
            <a:avLst/>
          </a:prstGeom>
        </p:spPr>
      </p:pic>
      <p:pic>
        <p:nvPicPr>
          <p:cNvPr id="4" name="Picture 3"/>
          <p:cNvPicPr>
            <a:picLocks noChangeAspect="1"/>
          </p:cNvPicPr>
          <p:nvPr/>
        </p:nvPicPr>
        <p:blipFill>
          <a:blip r:embed="rId3"/>
          <a:stretch>
            <a:fillRect/>
          </a:stretch>
        </p:blipFill>
        <p:spPr>
          <a:xfrm>
            <a:off x="3898900" y="1892300"/>
            <a:ext cx="5448300" cy="4279900"/>
          </a:xfrm>
          <a:prstGeom prst="rect">
            <a:avLst/>
          </a:prstGeom>
        </p:spPr>
      </p:pic>
      <p:sp>
        <p:nvSpPr>
          <p:cNvPr id="6" name="TextBox 5"/>
          <p:cNvSpPr txBox="1"/>
          <p:nvPr/>
        </p:nvSpPr>
        <p:spPr>
          <a:xfrm>
            <a:off x="0" y="1676400"/>
            <a:ext cx="4495800" cy="369332"/>
          </a:xfrm>
          <a:prstGeom prst="rect">
            <a:avLst/>
          </a:prstGeom>
          <a:noFill/>
        </p:spPr>
        <p:txBody>
          <a:bodyPr wrap="square" rtlCol="0">
            <a:spAutoFit/>
          </a:bodyPr>
          <a:lstStyle/>
          <a:p>
            <a:r>
              <a:rPr lang="en-US" sz="1800" dirty="0" smtClean="0"/>
              <a:t>GFS TPW and 700hPa </a:t>
            </a:r>
            <a:r>
              <a:rPr lang="en-US" sz="1800" dirty="0" err="1" smtClean="0"/>
              <a:t>Streamfunction</a:t>
            </a:r>
            <a:endParaRPr lang="en-US" sz="1800" dirty="0"/>
          </a:p>
        </p:txBody>
      </p:sp>
      <p:sp>
        <p:nvSpPr>
          <p:cNvPr id="8" name="TextBox 7"/>
          <p:cNvSpPr txBox="1"/>
          <p:nvPr/>
        </p:nvSpPr>
        <p:spPr>
          <a:xfrm>
            <a:off x="4140200" y="1545315"/>
            <a:ext cx="4495800" cy="646331"/>
          </a:xfrm>
          <a:prstGeom prst="rect">
            <a:avLst/>
          </a:prstGeom>
          <a:noFill/>
        </p:spPr>
        <p:txBody>
          <a:bodyPr wrap="square" rtlCol="0">
            <a:spAutoFit/>
          </a:bodyPr>
          <a:lstStyle/>
          <a:p>
            <a:r>
              <a:rPr lang="en-US" sz="1800" dirty="0" smtClean="0"/>
              <a:t>Storm-relative streamlines 850hPa and 700hPa and humidity anomalies at 850hPa</a:t>
            </a:r>
            <a:endParaRPr lang="en-US" sz="1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10828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228600" y="228600"/>
            <a:ext cx="8763000" cy="461963"/>
          </a:xfrm>
          <a:prstGeom prst="rect">
            <a:avLst/>
          </a:prstGeom>
          <a:solidFill>
            <a:srgbClr val="99CCFF"/>
          </a:solidFill>
          <a:ln w="9525">
            <a:noFill/>
            <a:miter lim="800000"/>
            <a:headEnd/>
            <a:tailEnd/>
          </a:ln>
        </p:spPr>
        <p:txBody>
          <a:bodyPr>
            <a:prstTxWarp prst="textNoShape">
              <a:avLst/>
            </a:prstTxWarp>
            <a:spAutoFit/>
          </a:bodyPr>
          <a:lstStyle/>
          <a:p>
            <a:pPr marL="457200" indent="-457200">
              <a:spcBef>
                <a:spcPct val="50000"/>
              </a:spcBef>
            </a:pPr>
            <a:r>
              <a:rPr lang="en-GB" b="1" dirty="0" smtClean="0">
                <a:solidFill>
                  <a:schemeClr val="accent2"/>
                </a:solidFill>
              </a:rPr>
              <a:t>Introduction</a:t>
            </a:r>
            <a:endParaRPr lang="en-US" b="1" dirty="0">
              <a:solidFill>
                <a:schemeClr val="accent2"/>
              </a:solidFill>
            </a:endParaRPr>
          </a:p>
        </p:txBody>
      </p:sp>
      <p:sp>
        <p:nvSpPr>
          <p:cNvPr id="6" name="TextBox 5"/>
          <p:cNvSpPr txBox="1"/>
          <p:nvPr/>
        </p:nvSpPr>
        <p:spPr>
          <a:xfrm>
            <a:off x="457200" y="1219200"/>
            <a:ext cx="7772400" cy="4154983"/>
          </a:xfrm>
          <a:prstGeom prst="rect">
            <a:avLst/>
          </a:prstGeom>
          <a:noFill/>
        </p:spPr>
        <p:txBody>
          <a:bodyPr wrap="square" rtlCol="0">
            <a:spAutoFit/>
          </a:bodyPr>
          <a:lstStyle/>
          <a:p>
            <a:pPr lvl="0"/>
            <a:r>
              <a:rPr lang="en-US" dirty="0" smtClean="0">
                <a:solidFill>
                  <a:srgbClr val="0000FF"/>
                </a:solidFill>
              </a:rPr>
              <a:t>The overarching goals of this project are:</a:t>
            </a:r>
          </a:p>
          <a:p>
            <a:pPr lvl="0"/>
            <a:endParaRPr lang="en-US" b="1" i="1" dirty="0" smtClean="0">
              <a:solidFill>
                <a:srgbClr val="0000FF"/>
              </a:solidFill>
            </a:endParaRPr>
          </a:p>
          <a:p>
            <a:pPr lvl="0"/>
            <a:r>
              <a:rPr lang="en-US" i="1" dirty="0" smtClean="0">
                <a:solidFill>
                  <a:srgbClr val="0000FF"/>
                </a:solidFill>
              </a:rPr>
              <a:t>(</a:t>
            </a:r>
            <a:r>
              <a:rPr lang="en-US" i="1" dirty="0" err="1" smtClean="0">
                <a:solidFill>
                  <a:srgbClr val="0000FF"/>
                </a:solidFill>
              </a:rPr>
              <a:t>i</a:t>
            </a:r>
            <a:r>
              <a:rPr lang="en-US" i="1" dirty="0" smtClean="0">
                <a:solidFill>
                  <a:srgbClr val="0000FF"/>
                </a:solidFill>
              </a:rPr>
              <a:t>) To </a:t>
            </a:r>
            <a:r>
              <a:rPr lang="en-US" i="1" dirty="0" smtClean="0">
                <a:solidFill>
                  <a:srgbClr val="0000FF"/>
                </a:solidFill>
              </a:rPr>
              <a:t>ensure that recent and current research concerned with the variability of AEW structures and downstream tropical cyclogenesis probability is transferred into operational decision-making at NHC. </a:t>
            </a:r>
          </a:p>
          <a:p>
            <a:r>
              <a:rPr lang="en-US" i="1" dirty="0" smtClean="0">
                <a:solidFill>
                  <a:srgbClr val="0000FF"/>
                </a:solidFill>
              </a:rPr>
              <a:t> </a:t>
            </a:r>
            <a:endParaRPr lang="en-US" i="1" dirty="0" smtClean="0">
              <a:solidFill>
                <a:srgbClr val="0000FF"/>
              </a:solidFill>
            </a:endParaRPr>
          </a:p>
          <a:p>
            <a:pPr lvl="0"/>
            <a:r>
              <a:rPr lang="en-US" i="1" dirty="0" smtClean="0">
                <a:solidFill>
                  <a:srgbClr val="0000FF"/>
                </a:solidFill>
              </a:rPr>
              <a:t>(ii) To </a:t>
            </a:r>
            <a:r>
              <a:rPr lang="en-US" i="1" dirty="0" smtClean="0">
                <a:solidFill>
                  <a:srgbClr val="0000FF"/>
                </a:solidFill>
              </a:rPr>
              <a:t>develop and evaluate tools that exploit key information in dynamical ensemble prediction systems in support of tropical cyclogenesis prediction.</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228600" y="228601"/>
            <a:ext cx="8763000" cy="830997"/>
          </a:xfrm>
          <a:prstGeom prst="rect">
            <a:avLst/>
          </a:prstGeom>
          <a:solidFill>
            <a:srgbClr val="99CCFF"/>
          </a:solidFill>
          <a:ln w="9525">
            <a:noFill/>
            <a:miter lim="800000"/>
            <a:headEnd/>
            <a:tailEnd/>
          </a:ln>
        </p:spPr>
        <p:txBody>
          <a:bodyPr wrap="square">
            <a:prstTxWarp prst="textNoShape">
              <a:avLst/>
            </a:prstTxWarp>
            <a:spAutoFit/>
          </a:bodyPr>
          <a:lstStyle/>
          <a:p>
            <a:pPr marL="457200" indent="-457200">
              <a:spcBef>
                <a:spcPct val="50000"/>
              </a:spcBef>
            </a:pPr>
            <a:r>
              <a:rPr lang="en-GB" b="1" dirty="0" smtClean="0">
                <a:solidFill>
                  <a:schemeClr val="accent2"/>
                </a:solidFill>
              </a:rPr>
              <a:t>1</a:t>
            </a:r>
            <a:r>
              <a:rPr lang="en-GB" b="1" dirty="0" smtClean="0">
                <a:solidFill>
                  <a:schemeClr val="accent2"/>
                </a:solidFill>
              </a:rPr>
              <a:t>. </a:t>
            </a:r>
            <a:r>
              <a:rPr lang="en-US" b="1" dirty="0" smtClean="0">
                <a:solidFill>
                  <a:srgbClr val="0000FF"/>
                </a:solidFill>
              </a:rPr>
              <a:t>Development of Dynamical Ensemble Prediction Tools for Tropical Cyclogenesis Guidance</a:t>
            </a:r>
            <a:endParaRPr lang="en-US" b="1" dirty="0" smtClean="0">
              <a:solidFill>
                <a:srgbClr val="0000FF"/>
              </a:solidFill>
            </a:endParaRPr>
          </a:p>
        </p:txBody>
      </p:sp>
      <p:sp>
        <p:nvSpPr>
          <p:cNvPr id="3" name="TextBox 2"/>
          <p:cNvSpPr txBox="1"/>
          <p:nvPr/>
        </p:nvSpPr>
        <p:spPr>
          <a:xfrm>
            <a:off x="762000" y="1524000"/>
            <a:ext cx="6858000" cy="5632310"/>
          </a:xfrm>
          <a:prstGeom prst="rect">
            <a:avLst/>
          </a:prstGeom>
          <a:noFill/>
        </p:spPr>
        <p:txBody>
          <a:bodyPr wrap="square" rtlCol="0">
            <a:spAutoFit/>
          </a:bodyPr>
          <a:lstStyle/>
          <a:p>
            <a:pPr>
              <a:buFontTx/>
              <a:buChar char="•"/>
            </a:pPr>
            <a:r>
              <a:rPr lang="en-US" dirty="0" smtClean="0">
                <a:solidFill>
                  <a:srgbClr val="0000FF"/>
                </a:solidFill>
              </a:rPr>
              <a:t>In collaboration with NHC we will develop new tools to provide probabilistic guidance.</a:t>
            </a:r>
          </a:p>
          <a:p>
            <a:pPr>
              <a:buFontTx/>
              <a:buChar char="•"/>
            </a:pPr>
            <a:endParaRPr lang="en-US" dirty="0" smtClean="0">
              <a:solidFill>
                <a:srgbClr val="0000FF"/>
              </a:solidFill>
            </a:endParaRPr>
          </a:p>
          <a:p>
            <a:pPr>
              <a:buFontTx/>
              <a:buChar char="•"/>
            </a:pPr>
            <a:r>
              <a:rPr lang="en-US" dirty="0" smtClean="0">
                <a:solidFill>
                  <a:srgbClr val="0000FF"/>
                </a:solidFill>
              </a:rPr>
              <a:t> A key aspect of this work will be a robust automatic tracking methodology developed at </a:t>
            </a:r>
            <a:r>
              <a:rPr lang="en-US" dirty="0" err="1" smtClean="0">
                <a:solidFill>
                  <a:srgbClr val="0000FF"/>
                </a:solidFill>
              </a:rPr>
              <a:t>UAlbany</a:t>
            </a:r>
            <a:r>
              <a:rPr lang="en-US" dirty="0" smtClean="0">
                <a:solidFill>
                  <a:srgbClr val="0000FF"/>
                </a:solidFill>
              </a:rPr>
              <a:t> (</a:t>
            </a:r>
            <a:r>
              <a:rPr lang="en-US" dirty="0" err="1" smtClean="0">
                <a:solidFill>
                  <a:srgbClr val="0000FF"/>
                </a:solidFill>
              </a:rPr>
              <a:t>Brammer</a:t>
            </a:r>
            <a:r>
              <a:rPr lang="en-US" dirty="0" smtClean="0">
                <a:solidFill>
                  <a:srgbClr val="0000FF"/>
                </a:solidFill>
              </a:rPr>
              <a:t> and </a:t>
            </a:r>
            <a:r>
              <a:rPr lang="en-US" dirty="0" err="1" smtClean="0">
                <a:solidFill>
                  <a:srgbClr val="0000FF"/>
                </a:solidFill>
              </a:rPr>
              <a:t>Thorncroft</a:t>
            </a:r>
            <a:r>
              <a:rPr lang="en-US" dirty="0" smtClean="0">
                <a:solidFill>
                  <a:srgbClr val="0000FF"/>
                </a:solidFill>
              </a:rPr>
              <a:t>, 2015).</a:t>
            </a:r>
          </a:p>
          <a:p>
            <a:pPr>
              <a:buFontTx/>
              <a:buChar char="•"/>
            </a:pPr>
            <a:endParaRPr lang="en-US" dirty="0" smtClean="0">
              <a:solidFill>
                <a:srgbClr val="0000FF"/>
              </a:solidFill>
            </a:endParaRPr>
          </a:p>
          <a:p>
            <a:pPr>
              <a:buFontTx/>
              <a:buChar char="•"/>
            </a:pPr>
            <a:r>
              <a:rPr lang="en-US" dirty="0" smtClean="0">
                <a:solidFill>
                  <a:srgbClr val="0000FF"/>
                </a:solidFill>
              </a:rPr>
              <a:t> A number of key tasks will be carried out involving research and transfer to operations</a:t>
            </a:r>
          </a:p>
          <a:p>
            <a:pPr>
              <a:buFontTx/>
              <a:buChar char="•"/>
            </a:pPr>
            <a:endParaRPr lang="en-US" dirty="0" smtClean="0">
              <a:solidFill>
                <a:srgbClr val="0000FF"/>
              </a:solidFill>
            </a:endParaRPr>
          </a:p>
          <a:p>
            <a:pPr>
              <a:buFontTx/>
              <a:buChar char="•"/>
            </a:pPr>
            <a:r>
              <a:rPr lang="en-US" dirty="0" smtClean="0">
                <a:solidFill>
                  <a:srgbClr val="0000FF"/>
                </a:solidFill>
              </a:rPr>
              <a:t> Emphasis will be given to 5-day forecasts for </a:t>
            </a:r>
            <a:r>
              <a:rPr lang="en-US" dirty="0" err="1" smtClean="0">
                <a:solidFill>
                  <a:srgbClr val="0000FF"/>
                </a:solidFill>
              </a:rPr>
              <a:t>AEWs</a:t>
            </a:r>
            <a:r>
              <a:rPr lang="en-US" dirty="0" smtClean="0">
                <a:solidFill>
                  <a:srgbClr val="0000FF"/>
                </a:solidFill>
              </a:rPr>
              <a:t> leaving the West African coast.</a:t>
            </a:r>
          </a:p>
          <a:p>
            <a:pPr>
              <a:buFontTx/>
              <a:buChar char="•"/>
            </a:pPr>
            <a:endParaRPr lang="en-US" dirty="0" smtClean="0">
              <a:solidFill>
                <a:srgbClr val="0000FF"/>
              </a:solidFill>
            </a:endParaRPr>
          </a:p>
          <a:p>
            <a:endParaRPr lang="en-US" dirty="0" smtClean="0"/>
          </a:p>
          <a:p>
            <a:r>
              <a:rPr lang="en-US" dirty="0" smtClean="0"/>
              <a:t>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57200" y="1600200"/>
            <a:ext cx="8001000" cy="3416320"/>
          </a:xfrm>
          <a:prstGeom prst="rect">
            <a:avLst/>
          </a:prstGeom>
          <a:noFill/>
        </p:spPr>
        <p:txBody>
          <a:bodyPr wrap="square" rtlCol="0">
            <a:spAutoFit/>
          </a:bodyPr>
          <a:lstStyle/>
          <a:p>
            <a:pPr marL="514350" indent="-514350">
              <a:buAutoNum type="romanLcParenBoth"/>
            </a:pPr>
            <a:r>
              <a:rPr lang="en-US" dirty="0" smtClean="0">
                <a:solidFill>
                  <a:srgbClr val="0000FF"/>
                </a:solidFill>
              </a:rPr>
              <a:t>Ensemble Prediction System Forecasts</a:t>
            </a:r>
          </a:p>
          <a:p>
            <a:pPr marL="514350" indent="-514350">
              <a:buAutoNum type="romanLcParenBoth"/>
            </a:pPr>
            <a:endParaRPr lang="en-US" dirty="0" smtClean="0">
              <a:solidFill>
                <a:srgbClr val="0000FF"/>
              </a:solidFill>
            </a:endParaRPr>
          </a:p>
          <a:p>
            <a:pPr marL="514350" indent="-514350"/>
            <a:r>
              <a:rPr lang="en-US" dirty="0" smtClean="0">
                <a:solidFill>
                  <a:srgbClr val="0000FF"/>
                </a:solidFill>
              </a:rPr>
              <a:t>	GEFS Reforecast v2 (</a:t>
            </a:r>
            <a:r>
              <a:rPr lang="en-US" dirty="0" err="1" smtClean="0">
                <a:solidFill>
                  <a:srgbClr val="0000FF"/>
                </a:solidFill>
              </a:rPr>
              <a:t>Hamill</a:t>
            </a:r>
            <a:r>
              <a:rPr lang="en-US" dirty="0" smtClean="0">
                <a:solidFill>
                  <a:srgbClr val="0000FF"/>
                </a:solidFill>
              </a:rPr>
              <a:t> et al 2013) – 8-day forecasts (30 years)</a:t>
            </a:r>
          </a:p>
          <a:p>
            <a:pPr marL="514350" indent="-514350"/>
            <a:endParaRPr lang="en-US" dirty="0" smtClean="0">
              <a:solidFill>
                <a:srgbClr val="0000FF"/>
              </a:solidFill>
            </a:endParaRPr>
          </a:p>
          <a:p>
            <a:pPr marL="514350" indent="-514350"/>
            <a:r>
              <a:rPr lang="en-US" dirty="0" smtClean="0">
                <a:solidFill>
                  <a:srgbClr val="0000FF"/>
                </a:solidFill>
              </a:rPr>
              <a:t>	ECMWF</a:t>
            </a:r>
            <a:r>
              <a:rPr lang="en-US" dirty="0" smtClean="0">
                <a:solidFill>
                  <a:srgbClr val="0000FF"/>
                </a:solidFill>
              </a:rPr>
              <a:t> </a:t>
            </a:r>
            <a:r>
              <a:rPr lang="en-US" dirty="0" smtClean="0">
                <a:solidFill>
                  <a:srgbClr val="0000FF"/>
                </a:solidFill>
              </a:rPr>
              <a:t> from TIGGE -  (7 years)</a:t>
            </a:r>
          </a:p>
          <a:p>
            <a:pPr marL="514350" indent="-514350"/>
            <a:endParaRPr lang="en-US" dirty="0" smtClean="0">
              <a:solidFill>
                <a:srgbClr val="0000FF"/>
              </a:solidFill>
            </a:endParaRPr>
          </a:p>
          <a:p>
            <a:pPr marL="514350" indent="-514350"/>
            <a:endParaRPr lang="en-US" dirty="0" smtClean="0">
              <a:solidFill>
                <a:srgbClr val="0000FF"/>
              </a:solidFill>
            </a:endParaRPr>
          </a:p>
          <a:p>
            <a:pPr marL="514350" indent="-514350"/>
            <a:r>
              <a:rPr lang="en-US" dirty="0" smtClean="0">
                <a:solidFill>
                  <a:srgbClr val="0000FF"/>
                </a:solidFill>
              </a:rPr>
              <a:t>(ii) Hurricane Best Track</a:t>
            </a:r>
            <a:endParaRPr lang="en-US" dirty="0">
              <a:solidFill>
                <a:srgbClr val="0000FF"/>
              </a:solidFill>
            </a:endParaRPr>
          </a:p>
        </p:txBody>
      </p:sp>
      <p:sp>
        <p:nvSpPr>
          <p:cNvPr id="6" name="Text Box 17"/>
          <p:cNvSpPr txBox="1">
            <a:spLocks noChangeArrowheads="1"/>
          </p:cNvSpPr>
          <p:nvPr/>
        </p:nvSpPr>
        <p:spPr bwMode="auto">
          <a:xfrm>
            <a:off x="228600" y="228601"/>
            <a:ext cx="8763000" cy="830997"/>
          </a:xfrm>
          <a:prstGeom prst="rect">
            <a:avLst/>
          </a:prstGeom>
          <a:solidFill>
            <a:srgbClr val="99CCFF"/>
          </a:solidFill>
          <a:ln w="9525">
            <a:noFill/>
            <a:miter lim="800000"/>
            <a:headEnd/>
            <a:tailEnd/>
          </a:ln>
        </p:spPr>
        <p:txBody>
          <a:bodyPr wrap="square">
            <a:prstTxWarp prst="textNoShape">
              <a:avLst/>
            </a:prstTxWarp>
            <a:spAutoFit/>
          </a:bodyPr>
          <a:lstStyle/>
          <a:p>
            <a:pPr marL="457200" indent="-457200">
              <a:spcBef>
                <a:spcPct val="50000"/>
              </a:spcBef>
            </a:pPr>
            <a:r>
              <a:rPr lang="en-GB" b="1" dirty="0" smtClean="0">
                <a:solidFill>
                  <a:schemeClr val="accent2"/>
                </a:solidFill>
              </a:rPr>
              <a:t>1</a:t>
            </a:r>
            <a:r>
              <a:rPr lang="en-GB" b="1" dirty="0" smtClean="0">
                <a:solidFill>
                  <a:schemeClr val="accent2"/>
                </a:solidFill>
              </a:rPr>
              <a:t>. </a:t>
            </a:r>
            <a:r>
              <a:rPr lang="en-US" b="1" dirty="0" smtClean="0">
                <a:solidFill>
                  <a:srgbClr val="0000FF"/>
                </a:solidFill>
              </a:rPr>
              <a:t>Development of Dynamical Ensemble Prediction Tools for Tropical Cyclogenesis Guidance</a:t>
            </a:r>
            <a:endParaRPr lang="en-US" b="1" dirty="0" smtClean="0">
              <a:solidFill>
                <a:srgbClr val="0000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228600" y="228601"/>
            <a:ext cx="8763000" cy="830997"/>
          </a:xfrm>
          <a:prstGeom prst="rect">
            <a:avLst/>
          </a:prstGeom>
          <a:solidFill>
            <a:srgbClr val="99CCFF"/>
          </a:solidFill>
          <a:ln w="9525">
            <a:noFill/>
            <a:miter lim="800000"/>
            <a:headEnd/>
            <a:tailEnd/>
          </a:ln>
        </p:spPr>
        <p:txBody>
          <a:bodyPr wrap="square">
            <a:prstTxWarp prst="textNoShape">
              <a:avLst/>
            </a:prstTxWarp>
            <a:spAutoFit/>
          </a:bodyPr>
          <a:lstStyle/>
          <a:p>
            <a:pPr marL="457200" indent="-457200">
              <a:spcBef>
                <a:spcPct val="50000"/>
              </a:spcBef>
            </a:pPr>
            <a:r>
              <a:rPr lang="en-GB" b="1" dirty="0" smtClean="0">
                <a:solidFill>
                  <a:schemeClr val="accent2"/>
                </a:solidFill>
              </a:rPr>
              <a:t>1</a:t>
            </a:r>
            <a:r>
              <a:rPr lang="en-GB" b="1" dirty="0" smtClean="0">
                <a:solidFill>
                  <a:schemeClr val="accent2"/>
                </a:solidFill>
              </a:rPr>
              <a:t>. </a:t>
            </a:r>
            <a:r>
              <a:rPr lang="en-US" b="1" dirty="0" smtClean="0">
                <a:solidFill>
                  <a:srgbClr val="0000FF"/>
                </a:solidFill>
              </a:rPr>
              <a:t>Development of Dynamical Ensemble Prediction Tools for Tropical Cyclogenesis Guidance</a:t>
            </a:r>
            <a:endParaRPr lang="en-US" b="1" dirty="0" smtClean="0">
              <a:solidFill>
                <a:srgbClr val="0000FF"/>
              </a:solidFill>
            </a:endParaRPr>
          </a:p>
        </p:txBody>
      </p:sp>
      <p:sp>
        <p:nvSpPr>
          <p:cNvPr id="3" name="TextBox 2"/>
          <p:cNvSpPr txBox="1"/>
          <p:nvPr/>
        </p:nvSpPr>
        <p:spPr>
          <a:xfrm>
            <a:off x="685800" y="1752600"/>
            <a:ext cx="6858000" cy="830997"/>
          </a:xfrm>
          <a:prstGeom prst="rect">
            <a:avLst/>
          </a:prstGeom>
          <a:noFill/>
        </p:spPr>
        <p:txBody>
          <a:bodyPr wrap="square" rtlCol="0">
            <a:spAutoFit/>
          </a:bodyPr>
          <a:lstStyle/>
          <a:p>
            <a:endParaRPr lang="en-US" dirty="0" smtClean="0"/>
          </a:p>
          <a:p>
            <a:r>
              <a:rPr lang="en-US" dirty="0" smtClean="0"/>
              <a:t> </a:t>
            </a:r>
            <a:endParaRPr lang="en-US" dirty="0"/>
          </a:p>
        </p:txBody>
      </p:sp>
      <p:sp>
        <p:nvSpPr>
          <p:cNvPr id="4" name="Rectangle 3"/>
          <p:cNvSpPr/>
          <p:nvPr/>
        </p:nvSpPr>
        <p:spPr>
          <a:xfrm>
            <a:off x="685800" y="1595021"/>
            <a:ext cx="7772400" cy="5262979"/>
          </a:xfrm>
          <a:prstGeom prst="rect">
            <a:avLst/>
          </a:prstGeom>
        </p:spPr>
        <p:txBody>
          <a:bodyPr wrap="square">
            <a:spAutoFit/>
          </a:bodyPr>
          <a:lstStyle/>
          <a:p>
            <a:r>
              <a:rPr lang="en-US" b="1" i="1" dirty="0" smtClean="0"/>
              <a:t>Task 1: Development </a:t>
            </a:r>
            <a:r>
              <a:rPr lang="en-US" b="1" i="1" dirty="0" smtClean="0"/>
              <a:t>and Evaluation of Objective Tropical Cyclogenesis Probabilities associated with </a:t>
            </a:r>
            <a:r>
              <a:rPr lang="en-US" b="1" i="1" dirty="0" err="1" smtClean="0"/>
              <a:t>AEWs</a:t>
            </a:r>
            <a:r>
              <a:rPr lang="en-US" dirty="0" smtClean="0"/>
              <a:t> </a:t>
            </a:r>
          </a:p>
          <a:p>
            <a:endParaRPr lang="en-US" dirty="0" smtClean="0"/>
          </a:p>
          <a:p>
            <a:r>
              <a:rPr lang="en-US" dirty="0" err="1" smtClean="0"/>
              <a:t>AEWs</a:t>
            </a:r>
            <a:r>
              <a:rPr lang="en-US" dirty="0" smtClean="0"/>
              <a:t> will be tracked automatically in GEFS and ECMWF ensembles to provide a genesis </a:t>
            </a:r>
            <a:r>
              <a:rPr lang="en-US" dirty="0" err="1" smtClean="0"/>
              <a:t>probabilites</a:t>
            </a:r>
            <a:r>
              <a:rPr lang="en-US" dirty="0" smtClean="0"/>
              <a:t>.</a:t>
            </a:r>
          </a:p>
          <a:p>
            <a:endParaRPr lang="en-US" dirty="0" smtClean="0"/>
          </a:p>
          <a:p>
            <a:r>
              <a:rPr lang="en-US" dirty="0" smtClean="0"/>
              <a:t>Predicted genesis probabilities will be compared with observed outcomes. Skill scores will be provided as a function of region and lead-time to provide utility of the forecasts.</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228600" y="228601"/>
            <a:ext cx="8763000" cy="830997"/>
          </a:xfrm>
          <a:prstGeom prst="rect">
            <a:avLst/>
          </a:prstGeom>
          <a:solidFill>
            <a:srgbClr val="99CCFF"/>
          </a:solidFill>
          <a:ln w="9525">
            <a:noFill/>
            <a:miter lim="800000"/>
            <a:headEnd/>
            <a:tailEnd/>
          </a:ln>
        </p:spPr>
        <p:txBody>
          <a:bodyPr wrap="square">
            <a:prstTxWarp prst="textNoShape">
              <a:avLst/>
            </a:prstTxWarp>
            <a:spAutoFit/>
          </a:bodyPr>
          <a:lstStyle/>
          <a:p>
            <a:pPr marL="457200" indent="-457200">
              <a:spcBef>
                <a:spcPct val="50000"/>
              </a:spcBef>
            </a:pPr>
            <a:r>
              <a:rPr lang="en-GB" b="1" dirty="0" smtClean="0">
                <a:solidFill>
                  <a:schemeClr val="accent2"/>
                </a:solidFill>
              </a:rPr>
              <a:t>1</a:t>
            </a:r>
            <a:r>
              <a:rPr lang="en-GB" b="1" dirty="0" smtClean="0">
                <a:solidFill>
                  <a:schemeClr val="accent2"/>
                </a:solidFill>
              </a:rPr>
              <a:t>. </a:t>
            </a:r>
            <a:r>
              <a:rPr lang="en-US" b="1" dirty="0" smtClean="0">
                <a:solidFill>
                  <a:srgbClr val="0000FF"/>
                </a:solidFill>
              </a:rPr>
              <a:t>Development of Dynamical Ensemble Prediction Tools for Tropical Cyclogenesis Guidance</a:t>
            </a:r>
            <a:endParaRPr lang="en-US" b="1" dirty="0" smtClean="0">
              <a:solidFill>
                <a:srgbClr val="0000FF"/>
              </a:solidFill>
            </a:endParaRPr>
          </a:p>
        </p:txBody>
      </p:sp>
      <p:sp>
        <p:nvSpPr>
          <p:cNvPr id="3" name="TextBox 2"/>
          <p:cNvSpPr txBox="1"/>
          <p:nvPr/>
        </p:nvSpPr>
        <p:spPr>
          <a:xfrm>
            <a:off x="685800" y="1752600"/>
            <a:ext cx="6858000" cy="830997"/>
          </a:xfrm>
          <a:prstGeom prst="rect">
            <a:avLst/>
          </a:prstGeom>
          <a:noFill/>
        </p:spPr>
        <p:txBody>
          <a:bodyPr wrap="square" rtlCol="0">
            <a:spAutoFit/>
          </a:bodyPr>
          <a:lstStyle/>
          <a:p>
            <a:endParaRPr lang="en-US" dirty="0" smtClean="0"/>
          </a:p>
          <a:p>
            <a:r>
              <a:rPr lang="en-US" dirty="0" smtClean="0"/>
              <a:t> </a:t>
            </a:r>
            <a:endParaRPr lang="en-US" dirty="0"/>
          </a:p>
        </p:txBody>
      </p:sp>
      <p:sp>
        <p:nvSpPr>
          <p:cNvPr id="4" name="Rectangle 3"/>
          <p:cNvSpPr/>
          <p:nvPr/>
        </p:nvSpPr>
        <p:spPr>
          <a:xfrm>
            <a:off x="609600" y="1447800"/>
            <a:ext cx="7772400" cy="4893647"/>
          </a:xfrm>
          <a:prstGeom prst="rect">
            <a:avLst/>
          </a:prstGeom>
        </p:spPr>
        <p:txBody>
          <a:bodyPr wrap="square">
            <a:spAutoFit/>
          </a:bodyPr>
          <a:lstStyle/>
          <a:p>
            <a:r>
              <a:rPr lang="en-US" b="1" i="1" dirty="0" smtClean="0"/>
              <a:t>Task 2: Analysis of AEW-Tropical Cyclogenesis statistics in Ensemble Prediction Systems</a:t>
            </a:r>
          </a:p>
          <a:p>
            <a:endParaRPr lang="en-US" b="1" i="1" dirty="0" smtClean="0"/>
          </a:p>
          <a:p>
            <a:r>
              <a:rPr lang="en-US" dirty="0" smtClean="0"/>
              <a:t>Following </a:t>
            </a:r>
            <a:r>
              <a:rPr lang="en-US" dirty="0" err="1" smtClean="0"/>
              <a:t>Brammer</a:t>
            </a:r>
            <a:r>
              <a:rPr lang="en-US" dirty="0" smtClean="0"/>
              <a:t> and </a:t>
            </a:r>
            <a:r>
              <a:rPr lang="en-US" dirty="0" err="1" smtClean="0"/>
              <a:t>Thorncroft</a:t>
            </a:r>
            <a:r>
              <a:rPr lang="en-US" dirty="0" smtClean="0"/>
              <a:t> (2015) an objective analysis will be carried out to highlight the key factors that distinguish </a:t>
            </a:r>
            <a:r>
              <a:rPr lang="en-US" dirty="0" err="1" smtClean="0"/>
              <a:t>AEWs</a:t>
            </a:r>
            <a:r>
              <a:rPr lang="en-US" dirty="0" smtClean="0"/>
              <a:t> that are associated with forecasted tropical cyclogenesis in the GEFS and ECMWF </a:t>
            </a:r>
            <a:r>
              <a:rPr lang="en-US" dirty="0" err="1" smtClean="0"/>
              <a:t>EPSs</a:t>
            </a:r>
            <a:r>
              <a:rPr lang="en-US" dirty="0" smtClean="0"/>
              <a:t> and and those that are not. These factors will be explored as a function of lead-time and longitude.</a:t>
            </a:r>
          </a:p>
          <a:p>
            <a:endParaRPr lang="en-US" dirty="0" smtClean="0"/>
          </a:p>
          <a:p>
            <a:r>
              <a:rPr lang="en-US" dirty="0" smtClean="0"/>
              <a:t>This information will be useful guidance for forecasters interpreting variability in outcomes between the different </a:t>
            </a:r>
            <a:r>
              <a:rPr lang="en-US" dirty="0" err="1" smtClean="0"/>
              <a:t>EPSs</a:t>
            </a:r>
            <a:r>
              <a:rPr lang="en-US" dirty="0" smtClean="0"/>
              <a:t>. </a:t>
            </a:r>
            <a:endParaRPr lang="en-US" dirty="0"/>
          </a:p>
        </p:txBody>
      </p:sp>
      <p:sp>
        <p:nvSpPr>
          <p:cNvPr id="6" name="TextBox 5"/>
          <p:cNvSpPr txBox="1"/>
          <p:nvPr/>
        </p:nvSpPr>
        <p:spPr>
          <a:xfrm>
            <a:off x="3149600" y="3441700"/>
            <a:ext cx="184666" cy="461665"/>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228600" y="228601"/>
            <a:ext cx="8763000" cy="830997"/>
          </a:xfrm>
          <a:prstGeom prst="rect">
            <a:avLst/>
          </a:prstGeom>
          <a:solidFill>
            <a:srgbClr val="99CCFF"/>
          </a:solidFill>
          <a:ln w="9525">
            <a:noFill/>
            <a:miter lim="800000"/>
            <a:headEnd/>
            <a:tailEnd/>
          </a:ln>
        </p:spPr>
        <p:txBody>
          <a:bodyPr wrap="square">
            <a:prstTxWarp prst="textNoShape">
              <a:avLst/>
            </a:prstTxWarp>
            <a:spAutoFit/>
          </a:bodyPr>
          <a:lstStyle/>
          <a:p>
            <a:pPr marL="457200" indent="-457200">
              <a:spcBef>
                <a:spcPct val="50000"/>
              </a:spcBef>
            </a:pPr>
            <a:r>
              <a:rPr lang="en-GB" b="1" dirty="0" smtClean="0">
                <a:solidFill>
                  <a:schemeClr val="accent2"/>
                </a:solidFill>
              </a:rPr>
              <a:t>1</a:t>
            </a:r>
            <a:r>
              <a:rPr lang="en-GB" b="1" dirty="0" smtClean="0">
                <a:solidFill>
                  <a:schemeClr val="accent2"/>
                </a:solidFill>
              </a:rPr>
              <a:t>. </a:t>
            </a:r>
            <a:r>
              <a:rPr lang="en-US" b="1" dirty="0" smtClean="0">
                <a:solidFill>
                  <a:srgbClr val="0000FF"/>
                </a:solidFill>
              </a:rPr>
              <a:t>Development of Dynamical Ensemble Prediction Tools for Tropical Cyclogenesis Guidance</a:t>
            </a:r>
            <a:endParaRPr lang="en-US" b="1" dirty="0" smtClean="0">
              <a:solidFill>
                <a:srgbClr val="0000FF"/>
              </a:solidFill>
            </a:endParaRPr>
          </a:p>
        </p:txBody>
      </p:sp>
      <p:sp>
        <p:nvSpPr>
          <p:cNvPr id="3" name="TextBox 2"/>
          <p:cNvSpPr txBox="1"/>
          <p:nvPr/>
        </p:nvSpPr>
        <p:spPr>
          <a:xfrm>
            <a:off x="685800" y="1752600"/>
            <a:ext cx="6858000" cy="830997"/>
          </a:xfrm>
          <a:prstGeom prst="rect">
            <a:avLst/>
          </a:prstGeom>
          <a:noFill/>
        </p:spPr>
        <p:txBody>
          <a:bodyPr wrap="square" rtlCol="0">
            <a:spAutoFit/>
          </a:bodyPr>
          <a:lstStyle/>
          <a:p>
            <a:endParaRPr lang="en-US" dirty="0" smtClean="0"/>
          </a:p>
          <a:p>
            <a:r>
              <a:rPr lang="en-US" dirty="0" smtClean="0"/>
              <a:t> </a:t>
            </a:r>
            <a:endParaRPr lang="en-US" dirty="0"/>
          </a:p>
        </p:txBody>
      </p:sp>
      <p:sp>
        <p:nvSpPr>
          <p:cNvPr id="4" name="Rectangle 3"/>
          <p:cNvSpPr/>
          <p:nvPr/>
        </p:nvSpPr>
        <p:spPr>
          <a:xfrm>
            <a:off x="685800" y="1676400"/>
            <a:ext cx="7772400" cy="5262979"/>
          </a:xfrm>
          <a:prstGeom prst="rect">
            <a:avLst/>
          </a:prstGeom>
        </p:spPr>
        <p:txBody>
          <a:bodyPr wrap="square">
            <a:spAutoFit/>
          </a:bodyPr>
          <a:lstStyle/>
          <a:p>
            <a:r>
              <a:rPr lang="en-US" b="1" i="1" dirty="0" smtClean="0"/>
              <a:t>Task 3: Analysis of the Causes of Good and Poor Skill in the Ensemble Prediction Systems</a:t>
            </a:r>
          </a:p>
          <a:p>
            <a:endParaRPr lang="en-US" b="1" i="1" dirty="0" smtClean="0"/>
          </a:p>
          <a:p>
            <a:r>
              <a:rPr lang="en-US" dirty="0" smtClean="0"/>
              <a:t>We will explore the reasons for the skill variations in the context of the sensitivities highlighted in task 2. This should facilitate the identification the causes of biases in the ensemble prediction system as they relate to tropical cyclogenesis associated with </a:t>
            </a:r>
            <a:r>
              <a:rPr lang="en-US" dirty="0" err="1" smtClean="0"/>
              <a:t>AEWs</a:t>
            </a:r>
            <a:r>
              <a:rPr lang="en-US" dirty="0" smtClean="0"/>
              <a:t>.</a:t>
            </a:r>
            <a:r>
              <a:rPr lang="en-US" dirty="0" smtClean="0"/>
              <a:t> </a:t>
            </a:r>
          </a:p>
          <a:p>
            <a:endParaRPr lang="en-US" dirty="0" smtClean="0"/>
          </a:p>
          <a:p>
            <a:r>
              <a:rPr lang="en-US" dirty="0" smtClean="0"/>
              <a:t>In support of this analysis we will also explore in more detail the reasons for particularly good and poor forecasts from the ensemble prediction systems. </a:t>
            </a:r>
            <a:endParaRPr lang="en-US" dirty="0" smtClean="0"/>
          </a:p>
          <a:p>
            <a:endParaRPr lang="en-US" b="1" i="1" dirty="0" smtClean="0"/>
          </a:p>
          <a:p>
            <a:endParaRPr lang="en-US" b="1" i="1" dirty="0" smtClean="0"/>
          </a:p>
        </p:txBody>
      </p:sp>
      <p:sp>
        <p:nvSpPr>
          <p:cNvPr id="6" name="TextBox 5"/>
          <p:cNvSpPr txBox="1"/>
          <p:nvPr/>
        </p:nvSpPr>
        <p:spPr>
          <a:xfrm>
            <a:off x="3149600" y="3441700"/>
            <a:ext cx="184666" cy="461665"/>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228600" y="228601"/>
            <a:ext cx="8763000" cy="830997"/>
          </a:xfrm>
          <a:prstGeom prst="rect">
            <a:avLst/>
          </a:prstGeom>
          <a:solidFill>
            <a:srgbClr val="99CCFF"/>
          </a:solidFill>
          <a:ln w="9525">
            <a:noFill/>
            <a:miter lim="800000"/>
            <a:headEnd/>
            <a:tailEnd/>
          </a:ln>
        </p:spPr>
        <p:txBody>
          <a:bodyPr wrap="square">
            <a:prstTxWarp prst="textNoShape">
              <a:avLst/>
            </a:prstTxWarp>
            <a:spAutoFit/>
          </a:bodyPr>
          <a:lstStyle/>
          <a:p>
            <a:pPr marL="457200" indent="-457200">
              <a:spcBef>
                <a:spcPct val="50000"/>
              </a:spcBef>
            </a:pPr>
            <a:r>
              <a:rPr lang="en-GB" b="1" dirty="0" smtClean="0">
                <a:solidFill>
                  <a:schemeClr val="accent2"/>
                </a:solidFill>
              </a:rPr>
              <a:t>1. </a:t>
            </a:r>
            <a:r>
              <a:rPr lang="en-US" b="1" dirty="0" smtClean="0">
                <a:solidFill>
                  <a:srgbClr val="0000FF"/>
                </a:solidFill>
              </a:rPr>
              <a:t>Development of Dynamical Ensemble Prediction Tools for Tropical Cyclogenesis Guidance</a:t>
            </a:r>
            <a:endParaRPr lang="en-US" b="1" dirty="0" smtClean="0">
              <a:solidFill>
                <a:srgbClr val="0000FF"/>
              </a:solidFill>
            </a:endParaRPr>
          </a:p>
        </p:txBody>
      </p:sp>
      <p:sp>
        <p:nvSpPr>
          <p:cNvPr id="3" name="TextBox 2"/>
          <p:cNvSpPr txBox="1"/>
          <p:nvPr/>
        </p:nvSpPr>
        <p:spPr>
          <a:xfrm>
            <a:off x="685800" y="1752600"/>
            <a:ext cx="6858000" cy="830997"/>
          </a:xfrm>
          <a:prstGeom prst="rect">
            <a:avLst/>
          </a:prstGeom>
          <a:noFill/>
        </p:spPr>
        <p:txBody>
          <a:bodyPr wrap="square" rtlCol="0">
            <a:spAutoFit/>
          </a:bodyPr>
          <a:lstStyle/>
          <a:p>
            <a:endParaRPr lang="en-US" dirty="0" smtClean="0"/>
          </a:p>
          <a:p>
            <a:r>
              <a:rPr lang="en-US" dirty="0" smtClean="0"/>
              <a:t> </a:t>
            </a:r>
            <a:endParaRPr lang="en-US" dirty="0"/>
          </a:p>
        </p:txBody>
      </p:sp>
      <p:sp>
        <p:nvSpPr>
          <p:cNvPr id="4" name="Rectangle 3"/>
          <p:cNvSpPr/>
          <p:nvPr/>
        </p:nvSpPr>
        <p:spPr>
          <a:xfrm>
            <a:off x="685800" y="1524000"/>
            <a:ext cx="7772400" cy="3416320"/>
          </a:xfrm>
          <a:prstGeom prst="rect">
            <a:avLst/>
          </a:prstGeom>
        </p:spPr>
        <p:txBody>
          <a:bodyPr wrap="square">
            <a:spAutoFit/>
          </a:bodyPr>
          <a:lstStyle/>
          <a:p>
            <a:r>
              <a:rPr lang="en-US" b="1" i="1" dirty="0" smtClean="0"/>
              <a:t>Task </a:t>
            </a:r>
            <a:r>
              <a:rPr lang="en-US" b="1" i="1" dirty="0" smtClean="0"/>
              <a:t>4</a:t>
            </a:r>
            <a:r>
              <a:rPr lang="en-US" b="1" i="1" dirty="0" smtClean="0"/>
              <a:t>: Development of Tools for Guiding Operational Tropical Cyclogenesis Prediction Probabilities</a:t>
            </a:r>
          </a:p>
          <a:p>
            <a:endParaRPr lang="en-US" b="1" i="1" dirty="0" smtClean="0"/>
          </a:p>
          <a:p>
            <a:r>
              <a:rPr lang="en-US" dirty="0" smtClean="0"/>
              <a:t>The results obtained from tasks 1-3 will be exploited through the development of operational forecasting tools. Utilizing the pre-invest tracks and forecast cyclone tracks from the official cyclone tracker, a suite of ensemble based products can be provided. </a:t>
            </a:r>
            <a:r>
              <a:rPr lang="en-US" dirty="0" smtClean="0"/>
              <a:t> </a:t>
            </a:r>
            <a:endParaRPr lang="en-US" b="1" i="1" dirty="0" smtClean="0"/>
          </a:p>
          <a:p>
            <a:endParaRPr lang="en-US" b="1" i="1" dirty="0" smtClean="0"/>
          </a:p>
        </p:txBody>
      </p:sp>
      <p:sp>
        <p:nvSpPr>
          <p:cNvPr id="6" name="TextBox 5"/>
          <p:cNvSpPr txBox="1"/>
          <p:nvPr/>
        </p:nvSpPr>
        <p:spPr>
          <a:xfrm>
            <a:off x="3149600" y="3441700"/>
            <a:ext cx="184666" cy="461665"/>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228600" y="228600"/>
            <a:ext cx="8763000" cy="461963"/>
          </a:xfrm>
          <a:prstGeom prst="rect">
            <a:avLst/>
          </a:prstGeom>
          <a:solidFill>
            <a:srgbClr val="99CCFF"/>
          </a:solidFill>
          <a:ln w="9525">
            <a:noFill/>
            <a:miter lim="800000"/>
            <a:headEnd/>
            <a:tailEnd/>
          </a:ln>
        </p:spPr>
        <p:txBody>
          <a:bodyPr>
            <a:prstTxWarp prst="textNoShape">
              <a:avLst/>
            </a:prstTxWarp>
            <a:spAutoFit/>
          </a:bodyPr>
          <a:lstStyle/>
          <a:p>
            <a:pPr marL="457200" indent="-457200">
              <a:spcBef>
                <a:spcPct val="50000"/>
              </a:spcBef>
            </a:pPr>
            <a:r>
              <a:rPr lang="en-GB" b="1" dirty="0" smtClean="0">
                <a:solidFill>
                  <a:schemeClr val="accent2"/>
                </a:solidFill>
              </a:rPr>
              <a:t>Introduction – Which AEW will develop?</a:t>
            </a:r>
            <a:endParaRPr lang="en-US" b="1" dirty="0">
              <a:solidFill>
                <a:schemeClr val="accent2"/>
              </a:solidFill>
            </a:endParaRPr>
          </a:p>
        </p:txBody>
      </p:sp>
      <p:sp>
        <p:nvSpPr>
          <p:cNvPr id="8" name="TextBox 7"/>
          <p:cNvSpPr txBox="1"/>
          <p:nvPr/>
        </p:nvSpPr>
        <p:spPr>
          <a:xfrm>
            <a:off x="5943600" y="2819400"/>
            <a:ext cx="2362200" cy="461665"/>
          </a:xfrm>
          <a:prstGeom prst="rect">
            <a:avLst/>
          </a:prstGeom>
          <a:noFill/>
        </p:spPr>
        <p:txBody>
          <a:bodyPr wrap="square" rtlCol="0">
            <a:spAutoFit/>
          </a:bodyPr>
          <a:lstStyle/>
          <a:p>
            <a:r>
              <a:rPr lang="en-US" dirty="0" smtClean="0"/>
              <a:t>2013   22 </a:t>
            </a:r>
            <a:r>
              <a:rPr lang="en-US" dirty="0" err="1" smtClean="0"/>
              <a:t>AEWs</a:t>
            </a:r>
            <a:endParaRPr lang="en-US" dirty="0"/>
          </a:p>
        </p:txBody>
      </p:sp>
      <p:sp>
        <p:nvSpPr>
          <p:cNvPr id="9" name="Rectangle 8"/>
          <p:cNvSpPr/>
          <p:nvPr/>
        </p:nvSpPr>
        <p:spPr>
          <a:xfrm>
            <a:off x="5943600" y="914400"/>
            <a:ext cx="2219328" cy="461665"/>
          </a:xfrm>
          <a:prstGeom prst="rect">
            <a:avLst/>
          </a:prstGeom>
        </p:spPr>
        <p:txBody>
          <a:bodyPr wrap="none">
            <a:spAutoFit/>
          </a:bodyPr>
          <a:lstStyle/>
          <a:p>
            <a:r>
              <a:rPr lang="en-US" dirty="0" smtClean="0"/>
              <a:t>2012   </a:t>
            </a:r>
            <a:r>
              <a:rPr lang="en-US" dirty="0" smtClean="0"/>
              <a:t>24 </a:t>
            </a:r>
            <a:r>
              <a:rPr lang="en-US" dirty="0" err="1" smtClean="0"/>
              <a:t>AEWs</a:t>
            </a:r>
            <a:endParaRPr lang="en-US" dirty="0"/>
          </a:p>
        </p:txBody>
      </p:sp>
      <p:sp>
        <p:nvSpPr>
          <p:cNvPr id="10" name="Rectangle 9"/>
          <p:cNvSpPr/>
          <p:nvPr/>
        </p:nvSpPr>
        <p:spPr>
          <a:xfrm>
            <a:off x="5943600" y="4724400"/>
            <a:ext cx="2219328" cy="461665"/>
          </a:xfrm>
          <a:prstGeom prst="rect">
            <a:avLst/>
          </a:prstGeom>
        </p:spPr>
        <p:txBody>
          <a:bodyPr wrap="none">
            <a:spAutoFit/>
          </a:bodyPr>
          <a:lstStyle/>
          <a:p>
            <a:r>
              <a:rPr lang="en-US" dirty="0" smtClean="0"/>
              <a:t>2014   25 </a:t>
            </a:r>
            <a:r>
              <a:rPr lang="en-US" dirty="0" err="1" smtClean="0"/>
              <a:t>AEWs</a:t>
            </a:r>
            <a:endParaRPr lang="en-US" dirty="0"/>
          </a:p>
        </p:txBody>
      </p:sp>
      <p:sp>
        <p:nvSpPr>
          <p:cNvPr id="11" name="TextBox 10"/>
          <p:cNvSpPr txBox="1"/>
          <p:nvPr/>
        </p:nvSpPr>
        <p:spPr>
          <a:xfrm>
            <a:off x="304800" y="6396335"/>
            <a:ext cx="6934200" cy="461665"/>
          </a:xfrm>
          <a:prstGeom prst="rect">
            <a:avLst/>
          </a:prstGeom>
          <a:noFill/>
        </p:spPr>
        <p:txBody>
          <a:bodyPr wrap="square" rtlCol="0">
            <a:spAutoFit/>
          </a:bodyPr>
          <a:lstStyle/>
          <a:p>
            <a:r>
              <a:rPr lang="en-US" dirty="0" smtClean="0"/>
              <a:t>AEW tracks based </a:t>
            </a:r>
            <a:r>
              <a:rPr lang="en-US" dirty="0" smtClean="0"/>
              <a:t>o</a:t>
            </a:r>
            <a:r>
              <a:rPr lang="en-US" dirty="0" smtClean="0"/>
              <a:t>n CFSR </a:t>
            </a:r>
            <a:r>
              <a:rPr lang="en-US" dirty="0" err="1" smtClean="0"/>
              <a:t>vorticity</a:t>
            </a:r>
            <a:r>
              <a:rPr lang="en-US" dirty="0" smtClean="0"/>
              <a:t> analyses - JAS</a:t>
            </a:r>
            <a:endParaRPr lang="en-US" dirty="0"/>
          </a:p>
        </p:txBody>
      </p:sp>
      <p:pic>
        <p:nvPicPr>
          <p:cNvPr id="12" name="Picture 11"/>
          <p:cNvPicPr>
            <a:picLocks noChangeAspect="1"/>
          </p:cNvPicPr>
          <p:nvPr/>
        </p:nvPicPr>
        <p:blipFill>
          <a:blip r:embed="rId3"/>
          <a:stretch>
            <a:fillRect/>
          </a:stretch>
        </p:blipFill>
        <p:spPr>
          <a:xfrm>
            <a:off x="304800" y="838200"/>
            <a:ext cx="5621523" cy="55372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228600" y="228601"/>
            <a:ext cx="8763000" cy="830997"/>
          </a:xfrm>
          <a:prstGeom prst="rect">
            <a:avLst/>
          </a:prstGeom>
          <a:solidFill>
            <a:srgbClr val="99CCFF"/>
          </a:solidFill>
          <a:ln w="9525">
            <a:noFill/>
            <a:miter lim="800000"/>
            <a:headEnd/>
            <a:tailEnd/>
          </a:ln>
        </p:spPr>
        <p:txBody>
          <a:bodyPr wrap="square">
            <a:prstTxWarp prst="textNoShape">
              <a:avLst/>
            </a:prstTxWarp>
            <a:spAutoFit/>
          </a:bodyPr>
          <a:lstStyle/>
          <a:p>
            <a:pPr marL="457200" indent="-457200">
              <a:spcBef>
                <a:spcPct val="50000"/>
              </a:spcBef>
            </a:pPr>
            <a:r>
              <a:rPr lang="en-GB" b="1" dirty="0" smtClean="0">
                <a:solidFill>
                  <a:schemeClr val="accent2"/>
                </a:solidFill>
              </a:rPr>
              <a:t>1</a:t>
            </a:r>
            <a:r>
              <a:rPr lang="en-GB" b="1" dirty="0" smtClean="0">
                <a:solidFill>
                  <a:schemeClr val="accent2"/>
                </a:solidFill>
              </a:rPr>
              <a:t>. </a:t>
            </a:r>
            <a:r>
              <a:rPr lang="en-US" b="1" dirty="0" smtClean="0">
                <a:solidFill>
                  <a:srgbClr val="0000FF"/>
                </a:solidFill>
              </a:rPr>
              <a:t>Development of Dynamical Ensemble Prediction Tools for Tropical Cyclogenesis Guidance</a:t>
            </a:r>
            <a:endParaRPr lang="en-US" b="1" dirty="0" smtClean="0">
              <a:solidFill>
                <a:srgbClr val="0000FF"/>
              </a:solidFill>
            </a:endParaRPr>
          </a:p>
        </p:txBody>
      </p:sp>
      <p:sp>
        <p:nvSpPr>
          <p:cNvPr id="3" name="TextBox 2"/>
          <p:cNvSpPr txBox="1"/>
          <p:nvPr/>
        </p:nvSpPr>
        <p:spPr>
          <a:xfrm>
            <a:off x="533400" y="1219200"/>
            <a:ext cx="7924800" cy="1569660"/>
          </a:xfrm>
          <a:prstGeom prst="rect">
            <a:avLst/>
          </a:prstGeom>
          <a:noFill/>
        </p:spPr>
        <p:txBody>
          <a:bodyPr wrap="square" rtlCol="0">
            <a:spAutoFit/>
          </a:bodyPr>
          <a:lstStyle/>
          <a:p>
            <a:r>
              <a:rPr lang="en-US" dirty="0" smtClean="0"/>
              <a:t>Tools </a:t>
            </a:r>
            <a:r>
              <a:rPr lang="en-US" dirty="0" smtClean="0"/>
              <a:t>would include: (</a:t>
            </a:r>
            <a:r>
              <a:rPr lang="en-US" dirty="0" err="1" smtClean="0"/>
              <a:t>i</a:t>
            </a:r>
            <a:r>
              <a:rPr lang="en-US" dirty="0" smtClean="0"/>
              <a:t>) threshold probability maps for individual storms – see </a:t>
            </a:r>
            <a:r>
              <a:rPr lang="en-US" dirty="0" smtClean="0"/>
              <a:t>Figs below; </a:t>
            </a:r>
            <a:r>
              <a:rPr lang="en-US" dirty="0" smtClean="0"/>
              <a:t>(based on the work outlined in Task 1 these could be bias corrected to provide more confidence in the total probability</a:t>
            </a:r>
            <a:r>
              <a:rPr lang="en-US" dirty="0" smtClean="0"/>
              <a:t>)</a:t>
            </a:r>
            <a:endParaRPr lang="en-US" dirty="0"/>
          </a:p>
        </p:txBody>
      </p:sp>
      <p:sp>
        <p:nvSpPr>
          <p:cNvPr id="6" name="TextBox 5"/>
          <p:cNvSpPr txBox="1"/>
          <p:nvPr/>
        </p:nvSpPr>
        <p:spPr>
          <a:xfrm>
            <a:off x="3149600" y="3441700"/>
            <a:ext cx="184666" cy="461665"/>
          </a:xfrm>
          <a:prstGeom prst="rect">
            <a:avLst/>
          </a:prstGeom>
          <a:noFill/>
        </p:spPr>
        <p:txBody>
          <a:bodyPr wrap="none" rtlCol="0">
            <a:spAutoFit/>
          </a:bodyPr>
          <a:lstStyle/>
          <a:p>
            <a:endParaRPr lang="en-US" dirty="0"/>
          </a:p>
        </p:txBody>
      </p:sp>
      <p:pic>
        <p:nvPicPr>
          <p:cNvPr id="7" name="P 4"/>
          <p:cNvPicPr/>
          <p:nvPr/>
        </p:nvPicPr>
        <p:blipFill>
          <a:blip r:embed="rId3">
            <a:extLst>
              <a:ext uri="{28A0092B-C50C-407E-A947-70E740481C1C}">
                <a14:useLocalDpi xmlns:ve="http://schemas.openxmlformats.org/markup-compatibility/2006" xmlns:a14="http://schemas.microsoft.com/office/drawing/2010/main" xmlns:pic="http://schemas.openxmlformats.org/drawingml/2006/picture" xmlns:a="http://schemas.openxmlformats.org/drawingml/2006/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r="http://schemas.openxmlformats.org/officeDocument/2006/relationships" xmlns:o="urn:schemas-microsoft-com:office:office" xmlns:mv="urn:schemas-microsoft-com:mac:vml" xmlns:mc="http://schemas.openxmlformats.org/markup-compatibility/2006" xmlns:mo="http://schemas.microsoft.com/office/mac/office/2008/main" xmlns:wpc="http://schemas.microsoft.com/office/word/2010/wordprocessingCanvas" xmlns="" xmlns:lc="http://schemas.openxmlformats.org/drawingml/2006/lockedCanvas" val="0"/>
              </a:ext>
            </a:extLst>
          </a:blip>
          <a:srcRect/>
          <a:stretch>
            <a:fillRect/>
          </a:stretch>
        </p:blipFill>
        <p:spPr bwMode="auto">
          <a:xfrm>
            <a:off x="533400" y="3048000"/>
            <a:ext cx="3352800" cy="2971800"/>
          </a:xfrm>
          <a:prstGeom prst="rect">
            <a:avLst/>
          </a:prstGeom>
          <a:noFill/>
          <a:ln>
            <a:noFill/>
          </a:ln>
        </p:spPr>
      </p:pic>
      <p:sp>
        <p:nvSpPr>
          <p:cNvPr id="11" name="Rectangle 10"/>
          <p:cNvSpPr/>
          <p:nvPr/>
        </p:nvSpPr>
        <p:spPr>
          <a:xfrm>
            <a:off x="4038600" y="4495800"/>
            <a:ext cx="4572000" cy="1477328"/>
          </a:xfrm>
          <a:prstGeom prst="rect">
            <a:avLst/>
          </a:prstGeom>
        </p:spPr>
        <p:txBody>
          <a:bodyPr>
            <a:spAutoFit/>
          </a:bodyPr>
          <a:lstStyle/>
          <a:p>
            <a:r>
              <a:rPr lang="en-US" sz="1800" dirty="0" smtClean="0"/>
              <a:t>GEFS ensemble tracks with 90% confidence ellipses every 24 hours. Blue tracks represent the strongest 25% and red the weakest 25%.  Spread in track at this time is small out to 4 days. </a:t>
            </a:r>
            <a:endParaRPr lang="en-US" sz="1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228600" y="228601"/>
            <a:ext cx="8763000" cy="830997"/>
          </a:xfrm>
          <a:prstGeom prst="rect">
            <a:avLst/>
          </a:prstGeom>
          <a:solidFill>
            <a:srgbClr val="99CCFF"/>
          </a:solidFill>
          <a:ln w="9525">
            <a:noFill/>
            <a:miter lim="800000"/>
            <a:headEnd/>
            <a:tailEnd/>
          </a:ln>
        </p:spPr>
        <p:txBody>
          <a:bodyPr wrap="square">
            <a:prstTxWarp prst="textNoShape">
              <a:avLst/>
            </a:prstTxWarp>
            <a:spAutoFit/>
          </a:bodyPr>
          <a:lstStyle/>
          <a:p>
            <a:pPr marL="457200" indent="-457200">
              <a:spcBef>
                <a:spcPct val="50000"/>
              </a:spcBef>
            </a:pPr>
            <a:r>
              <a:rPr lang="en-GB" b="1" dirty="0" smtClean="0">
                <a:solidFill>
                  <a:schemeClr val="accent2"/>
                </a:solidFill>
              </a:rPr>
              <a:t>1</a:t>
            </a:r>
            <a:r>
              <a:rPr lang="en-GB" b="1" dirty="0" smtClean="0">
                <a:solidFill>
                  <a:schemeClr val="accent2"/>
                </a:solidFill>
              </a:rPr>
              <a:t>. </a:t>
            </a:r>
            <a:r>
              <a:rPr lang="en-US" b="1" dirty="0" smtClean="0">
                <a:solidFill>
                  <a:srgbClr val="0000FF"/>
                </a:solidFill>
              </a:rPr>
              <a:t>Development of Dynamical Ensemble Prediction Tools for Tropical Cyclogenesis Guidance</a:t>
            </a:r>
            <a:endParaRPr lang="en-US" b="1" dirty="0" smtClean="0">
              <a:solidFill>
                <a:srgbClr val="0000FF"/>
              </a:solidFill>
            </a:endParaRPr>
          </a:p>
        </p:txBody>
      </p:sp>
      <p:sp>
        <p:nvSpPr>
          <p:cNvPr id="6" name="TextBox 5"/>
          <p:cNvSpPr txBox="1"/>
          <p:nvPr/>
        </p:nvSpPr>
        <p:spPr>
          <a:xfrm>
            <a:off x="3149600" y="3441700"/>
            <a:ext cx="184666" cy="461665"/>
          </a:xfrm>
          <a:prstGeom prst="rect">
            <a:avLst/>
          </a:prstGeom>
          <a:noFill/>
        </p:spPr>
        <p:txBody>
          <a:bodyPr wrap="none" rtlCol="0">
            <a:spAutoFit/>
          </a:bodyPr>
          <a:lstStyle/>
          <a:p>
            <a:endParaRPr lang="en-US" dirty="0"/>
          </a:p>
        </p:txBody>
      </p:sp>
      <p:pic>
        <p:nvPicPr>
          <p:cNvPr id="8" name="P 5"/>
          <p:cNvPicPr/>
          <p:nvPr/>
        </p:nvPicPr>
        <p:blipFill>
          <a:blip r:embed="rId3">
            <a:extLst>
              <a:ext uri="{28A0092B-C50C-407E-A947-70E740481C1C}">
                <a14:useLocalDpi xmlns:ve="http://schemas.openxmlformats.org/markup-compatibility/2006" xmlns:a14="http://schemas.microsoft.com/office/drawing/2010/main" xmlns:pic="http://schemas.openxmlformats.org/drawingml/2006/picture" xmlns:a="http://schemas.openxmlformats.org/drawingml/2006/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r="http://schemas.openxmlformats.org/officeDocument/2006/relationships" xmlns:o="urn:schemas-microsoft-com:office:office" xmlns:mv="urn:schemas-microsoft-com:mac:vml" xmlns:mc="http://schemas.openxmlformats.org/markup-compatibility/2006" xmlns:mo="http://schemas.microsoft.com/office/mac/office/2008/main" xmlns:wpc="http://schemas.microsoft.com/office/word/2010/wordprocessingCanvas" xmlns="" xmlns:lc="http://schemas.openxmlformats.org/drawingml/2006/lockedCanvas" val="0"/>
              </a:ext>
            </a:extLst>
          </a:blip>
          <a:srcRect t="2312"/>
          <a:stretch>
            <a:fillRect/>
          </a:stretch>
        </p:blipFill>
        <p:spPr bwMode="auto">
          <a:xfrm>
            <a:off x="457200" y="3200400"/>
            <a:ext cx="3581400" cy="3039745"/>
          </a:xfrm>
          <a:prstGeom prst="rect">
            <a:avLst/>
          </a:prstGeom>
          <a:noFill/>
          <a:ln>
            <a:noFill/>
          </a:ln>
        </p:spPr>
      </p:pic>
      <p:sp>
        <p:nvSpPr>
          <p:cNvPr id="12" name="TextBox 11"/>
          <p:cNvSpPr txBox="1"/>
          <p:nvPr/>
        </p:nvSpPr>
        <p:spPr>
          <a:xfrm>
            <a:off x="533400" y="1219200"/>
            <a:ext cx="7924800" cy="1569660"/>
          </a:xfrm>
          <a:prstGeom prst="rect">
            <a:avLst/>
          </a:prstGeom>
          <a:noFill/>
        </p:spPr>
        <p:txBody>
          <a:bodyPr wrap="square" rtlCol="0">
            <a:spAutoFit/>
          </a:bodyPr>
          <a:lstStyle/>
          <a:p>
            <a:r>
              <a:rPr lang="en-US" dirty="0" smtClean="0"/>
              <a:t>Tools </a:t>
            </a:r>
            <a:r>
              <a:rPr lang="en-US" dirty="0" smtClean="0"/>
              <a:t>would include: (</a:t>
            </a:r>
            <a:r>
              <a:rPr lang="en-US" dirty="0" err="1" smtClean="0"/>
              <a:t>i</a:t>
            </a:r>
            <a:r>
              <a:rPr lang="en-US" dirty="0" smtClean="0"/>
              <a:t>) threshold probability maps for individual storms – see </a:t>
            </a:r>
            <a:r>
              <a:rPr lang="en-US" dirty="0" smtClean="0"/>
              <a:t>Figs below; </a:t>
            </a:r>
            <a:r>
              <a:rPr lang="en-US" dirty="0" smtClean="0"/>
              <a:t>(based on the work outlined in Task 1 these could be bias corrected to provide more confidence in the total probability</a:t>
            </a:r>
            <a:r>
              <a:rPr lang="en-US" dirty="0" smtClean="0"/>
              <a:t>)</a:t>
            </a:r>
            <a:endParaRPr lang="en-US" dirty="0"/>
          </a:p>
        </p:txBody>
      </p:sp>
      <p:sp>
        <p:nvSpPr>
          <p:cNvPr id="13" name="Rectangle 12"/>
          <p:cNvSpPr/>
          <p:nvPr/>
        </p:nvSpPr>
        <p:spPr>
          <a:xfrm>
            <a:off x="4267200" y="4191000"/>
            <a:ext cx="4572000" cy="2031325"/>
          </a:xfrm>
          <a:prstGeom prst="rect">
            <a:avLst/>
          </a:prstGeom>
        </p:spPr>
        <p:txBody>
          <a:bodyPr>
            <a:spAutoFit/>
          </a:bodyPr>
          <a:lstStyle/>
          <a:p>
            <a:r>
              <a:rPr lang="en-US" sz="1800" dirty="0" smtClean="0"/>
              <a:t>Minimum pressure across ensemble tracks.  Black contour represent track confidence with the ensemble mean track plotted with 24 hour markers. This figure could be applied to various metrics and will highlight the variability of characteristics of the systems across ensemble members. </a:t>
            </a:r>
            <a:endParaRPr lang="en-US"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228600" y="228601"/>
            <a:ext cx="8763000" cy="830997"/>
          </a:xfrm>
          <a:prstGeom prst="rect">
            <a:avLst/>
          </a:prstGeom>
          <a:solidFill>
            <a:srgbClr val="99CCFF"/>
          </a:solidFill>
          <a:ln w="9525">
            <a:noFill/>
            <a:miter lim="800000"/>
            <a:headEnd/>
            <a:tailEnd/>
          </a:ln>
        </p:spPr>
        <p:txBody>
          <a:bodyPr wrap="square">
            <a:prstTxWarp prst="textNoShape">
              <a:avLst/>
            </a:prstTxWarp>
            <a:spAutoFit/>
          </a:bodyPr>
          <a:lstStyle/>
          <a:p>
            <a:pPr marL="457200" indent="-457200">
              <a:spcBef>
                <a:spcPct val="50000"/>
              </a:spcBef>
            </a:pPr>
            <a:r>
              <a:rPr lang="en-GB" b="1" dirty="0" smtClean="0">
                <a:solidFill>
                  <a:schemeClr val="accent2"/>
                </a:solidFill>
              </a:rPr>
              <a:t>1</a:t>
            </a:r>
            <a:r>
              <a:rPr lang="en-GB" b="1" dirty="0" smtClean="0">
                <a:solidFill>
                  <a:schemeClr val="accent2"/>
                </a:solidFill>
              </a:rPr>
              <a:t>. </a:t>
            </a:r>
            <a:r>
              <a:rPr lang="en-US" b="1" dirty="0" smtClean="0">
                <a:solidFill>
                  <a:srgbClr val="0000FF"/>
                </a:solidFill>
              </a:rPr>
              <a:t>Development of Dynamical Ensemble Prediction Tools for Tropical Cyclogenesis Guidance</a:t>
            </a:r>
            <a:endParaRPr lang="en-US" b="1" dirty="0" smtClean="0">
              <a:solidFill>
                <a:srgbClr val="0000FF"/>
              </a:solidFill>
            </a:endParaRPr>
          </a:p>
        </p:txBody>
      </p:sp>
      <p:sp>
        <p:nvSpPr>
          <p:cNvPr id="6" name="TextBox 5"/>
          <p:cNvSpPr txBox="1"/>
          <p:nvPr/>
        </p:nvSpPr>
        <p:spPr>
          <a:xfrm>
            <a:off x="3149600" y="3441700"/>
            <a:ext cx="184666" cy="461665"/>
          </a:xfrm>
          <a:prstGeom prst="rect">
            <a:avLst/>
          </a:prstGeom>
          <a:noFill/>
        </p:spPr>
        <p:txBody>
          <a:bodyPr wrap="none" rtlCol="0">
            <a:spAutoFit/>
          </a:bodyPr>
          <a:lstStyle/>
          <a:p>
            <a:endParaRPr lang="en-US" dirty="0"/>
          </a:p>
        </p:txBody>
      </p:sp>
      <p:sp>
        <p:nvSpPr>
          <p:cNvPr id="12" name="TextBox 11"/>
          <p:cNvSpPr txBox="1"/>
          <p:nvPr/>
        </p:nvSpPr>
        <p:spPr>
          <a:xfrm>
            <a:off x="533400" y="1219200"/>
            <a:ext cx="7924800" cy="1569660"/>
          </a:xfrm>
          <a:prstGeom prst="rect">
            <a:avLst/>
          </a:prstGeom>
          <a:noFill/>
        </p:spPr>
        <p:txBody>
          <a:bodyPr wrap="square" rtlCol="0">
            <a:spAutoFit/>
          </a:bodyPr>
          <a:lstStyle/>
          <a:p>
            <a:r>
              <a:rPr lang="en-US" dirty="0" smtClean="0"/>
              <a:t>Tools </a:t>
            </a:r>
            <a:r>
              <a:rPr lang="en-US" dirty="0" smtClean="0"/>
              <a:t>would include: (</a:t>
            </a:r>
            <a:r>
              <a:rPr lang="en-US" dirty="0" err="1" smtClean="0"/>
              <a:t>i</a:t>
            </a:r>
            <a:r>
              <a:rPr lang="en-US" dirty="0" smtClean="0"/>
              <a:t>) threshold probability maps for individual storms – see </a:t>
            </a:r>
            <a:r>
              <a:rPr lang="en-US" dirty="0" smtClean="0"/>
              <a:t>Figs below; </a:t>
            </a:r>
            <a:r>
              <a:rPr lang="en-US" dirty="0" smtClean="0"/>
              <a:t>(based on the work outlined in Task 1 these could be bias corrected to provide more confidence in the total probability</a:t>
            </a:r>
            <a:r>
              <a:rPr lang="en-US" dirty="0" smtClean="0"/>
              <a:t>)</a:t>
            </a:r>
            <a:endParaRPr lang="en-US" dirty="0"/>
          </a:p>
        </p:txBody>
      </p:sp>
      <p:pic>
        <p:nvPicPr>
          <p:cNvPr id="7" name="P 6"/>
          <p:cNvPicPr/>
          <p:nvPr/>
        </p:nvPicPr>
        <p:blipFill>
          <a:blip r:embed="rId3">
            <a:extLst>
              <a:ext uri="{28A0092B-C50C-407E-A947-70E740481C1C}">
                <a14:useLocalDpi xmlns:ve="http://schemas.openxmlformats.org/markup-compatibility/2006" xmlns:a14="http://schemas.microsoft.com/office/drawing/2010/main" xmlns:pic="http://schemas.openxmlformats.org/drawingml/2006/picture" xmlns:a="http://schemas.openxmlformats.org/drawingml/2006/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r="http://schemas.openxmlformats.org/officeDocument/2006/relationships" xmlns:o="urn:schemas-microsoft-com:office:office" xmlns:mv="urn:schemas-microsoft-com:mac:vml" xmlns:mc="http://schemas.openxmlformats.org/markup-compatibility/2006" xmlns:mo="http://schemas.microsoft.com/office/mac/office/2008/main" xmlns:wpc="http://schemas.microsoft.com/office/word/2010/wordprocessingCanvas" xmlns="" xmlns:lc="http://schemas.openxmlformats.org/drawingml/2006/lockedCanvas" val="0"/>
              </a:ext>
            </a:extLst>
          </a:blip>
          <a:srcRect/>
          <a:stretch>
            <a:fillRect/>
          </a:stretch>
        </p:blipFill>
        <p:spPr bwMode="auto">
          <a:xfrm>
            <a:off x="533400" y="3124200"/>
            <a:ext cx="3505200" cy="2980055"/>
          </a:xfrm>
          <a:prstGeom prst="rect">
            <a:avLst/>
          </a:prstGeom>
          <a:noFill/>
          <a:ln>
            <a:noFill/>
          </a:ln>
        </p:spPr>
      </p:pic>
      <p:sp>
        <p:nvSpPr>
          <p:cNvPr id="9" name="Rectangle 8"/>
          <p:cNvSpPr/>
          <p:nvPr/>
        </p:nvSpPr>
        <p:spPr>
          <a:xfrm>
            <a:off x="4267200" y="4572000"/>
            <a:ext cx="4572000" cy="1477328"/>
          </a:xfrm>
          <a:prstGeom prst="rect">
            <a:avLst/>
          </a:prstGeom>
        </p:spPr>
        <p:txBody>
          <a:bodyPr>
            <a:spAutoFit/>
          </a:bodyPr>
          <a:lstStyle/>
          <a:p>
            <a:r>
              <a:rPr lang="en-US" sz="1800" dirty="0" smtClean="0"/>
              <a:t>S</a:t>
            </a:r>
            <a:r>
              <a:rPr lang="en-US" sz="1800" dirty="0" smtClean="0"/>
              <a:t>hading </a:t>
            </a:r>
            <a:r>
              <a:rPr lang="en-US" sz="1800" dirty="0" smtClean="0"/>
              <a:t>represents the probability of threshold criteria being attained across ensemble members.  Shown here is the probability of ensemble storms having a minimum pressure less than 1008hPa. </a:t>
            </a:r>
            <a:endParaRPr lang="en-US" sz="1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228600" y="228601"/>
            <a:ext cx="8763000" cy="830997"/>
          </a:xfrm>
          <a:prstGeom prst="rect">
            <a:avLst/>
          </a:prstGeom>
          <a:solidFill>
            <a:srgbClr val="99CCFF"/>
          </a:solidFill>
          <a:ln w="9525">
            <a:noFill/>
            <a:miter lim="800000"/>
            <a:headEnd/>
            <a:tailEnd/>
          </a:ln>
        </p:spPr>
        <p:txBody>
          <a:bodyPr wrap="square">
            <a:prstTxWarp prst="textNoShape">
              <a:avLst/>
            </a:prstTxWarp>
            <a:spAutoFit/>
          </a:bodyPr>
          <a:lstStyle/>
          <a:p>
            <a:pPr marL="457200" indent="-457200">
              <a:spcBef>
                <a:spcPct val="50000"/>
              </a:spcBef>
            </a:pPr>
            <a:r>
              <a:rPr lang="en-GB" b="1" dirty="0" smtClean="0">
                <a:solidFill>
                  <a:schemeClr val="accent2"/>
                </a:solidFill>
              </a:rPr>
              <a:t>1</a:t>
            </a:r>
            <a:r>
              <a:rPr lang="en-GB" b="1" dirty="0" smtClean="0">
                <a:solidFill>
                  <a:schemeClr val="accent2"/>
                </a:solidFill>
              </a:rPr>
              <a:t>. </a:t>
            </a:r>
            <a:r>
              <a:rPr lang="en-US" b="1" dirty="0" smtClean="0">
                <a:solidFill>
                  <a:srgbClr val="0000FF"/>
                </a:solidFill>
              </a:rPr>
              <a:t>Development of Dynamical Ensemble Prediction Tools for Tropical Cyclogenesis Guidance</a:t>
            </a:r>
            <a:endParaRPr lang="en-US" b="1" dirty="0" smtClean="0">
              <a:solidFill>
                <a:srgbClr val="0000FF"/>
              </a:solidFill>
            </a:endParaRPr>
          </a:p>
        </p:txBody>
      </p:sp>
      <p:sp>
        <p:nvSpPr>
          <p:cNvPr id="6" name="TextBox 5"/>
          <p:cNvSpPr txBox="1"/>
          <p:nvPr/>
        </p:nvSpPr>
        <p:spPr>
          <a:xfrm>
            <a:off x="3149600" y="3441700"/>
            <a:ext cx="184666" cy="461665"/>
          </a:xfrm>
          <a:prstGeom prst="rect">
            <a:avLst/>
          </a:prstGeom>
          <a:noFill/>
        </p:spPr>
        <p:txBody>
          <a:bodyPr wrap="none" rtlCol="0">
            <a:spAutoFit/>
          </a:bodyPr>
          <a:lstStyle/>
          <a:p>
            <a:endParaRPr lang="en-US" dirty="0"/>
          </a:p>
        </p:txBody>
      </p:sp>
      <p:sp>
        <p:nvSpPr>
          <p:cNvPr id="12" name="TextBox 11"/>
          <p:cNvSpPr txBox="1"/>
          <p:nvPr/>
        </p:nvSpPr>
        <p:spPr>
          <a:xfrm>
            <a:off x="533400" y="1219200"/>
            <a:ext cx="7924800" cy="2677656"/>
          </a:xfrm>
          <a:prstGeom prst="rect">
            <a:avLst/>
          </a:prstGeom>
          <a:noFill/>
        </p:spPr>
        <p:txBody>
          <a:bodyPr wrap="square" rtlCol="0">
            <a:spAutoFit/>
          </a:bodyPr>
          <a:lstStyle/>
          <a:p>
            <a:r>
              <a:rPr lang="en-US" dirty="0" smtClean="0"/>
              <a:t>Tools </a:t>
            </a:r>
            <a:r>
              <a:rPr lang="en-US" dirty="0" smtClean="0"/>
              <a:t>would</a:t>
            </a:r>
            <a:r>
              <a:rPr lang="en-US" dirty="0" smtClean="0"/>
              <a:t> also include: (</a:t>
            </a:r>
            <a:r>
              <a:rPr lang="en-US" dirty="0" smtClean="0"/>
              <a:t>ii) distribution time-series of variables highlighting the forecast range of outcomes across ensemble members </a:t>
            </a:r>
            <a:r>
              <a:rPr lang="en-US" dirty="0" smtClean="0"/>
              <a:t>(see below) and </a:t>
            </a:r>
            <a:r>
              <a:rPr lang="en-US" dirty="0" smtClean="0"/>
              <a:t>(iii) Predicted skill of tropical cyclogenesis forecasts. These products would all be produced automatically in real-time and allow the forecaster to quickly learn about the structure and probability of tropical cyclogenesis based on the ensemble prediction systems. </a:t>
            </a:r>
            <a:endParaRPr lang="en-US" dirty="0"/>
          </a:p>
        </p:txBody>
      </p:sp>
      <p:pic>
        <p:nvPicPr>
          <p:cNvPr id="8" name="P 14"/>
          <p:cNvPicPr/>
          <p:nvPr/>
        </p:nvPicPr>
        <p:blipFill>
          <a:blip r:embed="rId3">
            <a:extLst>
              <a:ext uri="{28A0092B-C50C-407E-A947-70E740481C1C}">
                <a14:useLocalDpi xmlns:ve="http://schemas.openxmlformats.org/markup-compatibility/2006" xmlns:a14="http://schemas.microsoft.com/office/drawing/2010/main" xmlns:pic="http://schemas.openxmlformats.org/drawingml/2006/picture" xmlns:a="http://schemas.openxmlformats.org/drawingml/2006/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r="http://schemas.openxmlformats.org/officeDocument/2006/relationships" xmlns:o="urn:schemas-microsoft-com:office:office" xmlns:mv="urn:schemas-microsoft-com:mac:vml" xmlns:mc="http://schemas.openxmlformats.org/markup-compatibility/2006" xmlns:mo="http://schemas.microsoft.com/office/mac/office/2008/main" xmlns:wpc="http://schemas.microsoft.com/office/word/2010/wordprocessingCanvas" xmlns="" xmlns:lc="http://schemas.openxmlformats.org/drawingml/2006/lockedCanvas" val="0"/>
              </a:ext>
            </a:extLst>
          </a:blip>
          <a:srcRect t="3787"/>
          <a:stretch>
            <a:fillRect/>
          </a:stretch>
        </p:blipFill>
        <p:spPr bwMode="auto">
          <a:xfrm>
            <a:off x="381000" y="4114800"/>
            <a:ext cx="3657600" cy="1854200"/>
          </a:xfrm>
          <a:prstGeom prst="rect">
            <a:avLst/>
          </a:prstGeom>
          <a:noFill/>
          <a:ln>
            <a:noFill/>
          </a:ln>
        </p:spPr>
      </p:pic>
      <p:pic>
        <p:nvPicPr>
          <p:cNvPr id="10" name="P 15"/>
          <p:cNvPicPr/>
          <p:nvPr/>
        </p:nvPicPr>
        <p:blipFill>
          <a:blip r:embed="rId4">
            <a:extLst>
              <a:ext uri="{28A0092B-C50C-407E-A947-70E740481C1C}">
                <a14:useLocalDpi xmlns:ve="http://schemas.openxmlformats.org/markup-compatibility/2006" xmlns:a14="http://schemas.microsoft.com/office/drawing/2010/main" xmlns:pic="http://schemas.openxmlformats.org/drawingml/2006/picture" xmlns:a="http://schemas.openxmlformats.org/drawingml/2006/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r="http://schemas.openxmlformats.org/officeDocument/2006/relationships" xmlns:o="urn:schemas-microsoft-com:office:office" xmlns:mv="urn:schemas-microsoft-com:mac:vml" xmlns:mc="http://schemas.openxmlformats.org/markup-compatibility/2006" xmlns:mo="http://schemas.microsoft.com/office/mac/office/2008/main" xmlns:wpc="http://schemas.microsoft.com/office/word/2010/wordprocessingCanvas" xmlns="" xmlns:lc="http://schemas.openxmlformats.org/drawingml/2006/lockedCanvas" val="0"/>
              </a:ext>
            </a:extLst>
          </a:blip>
          <a:srcRect t="4668"/>
          <a:stretch>
            <a:fillRect/>
          </a:stretch>
        </p:blipFill>
        <p:spPr bwMode="auto">
          <a:xfrm>
            <a:off x="4724400" y="4114800"/>
            <a:ext cx="3276600" cy="1710055"/>
          </a:xfrm>
          <a:prstGeom prst="rect">
            <a:avLst/>
          </a:prstGeom>
          <a:noFill/>
          <a:ln>
            <a:noFill/>
          </a:ln>
        </p:spPr>
      </p:pic>
      <p:sp>
        <p:nvSpPr>
          <p:cNvPr id="11" name="TextBox 10"/>
          <p:cNvSpPr txBox="1"/>
          <p:nvPr/>
        </p:nvSpPr>
        <p:spPr>
          <a:xfrm>
            <a:off x="685800" y="6172200"/>
            <a:ext cx="8153400" cy="830997"/>
          </a:xfrm>
          <a:prstGeom prst="rect">
            <a:avLst/>
          </a:prstGeom>
          <a:noFill/>
        </p:spPr>
        <p:txBody>
          <a:bodyPr wrap="square" rtlCol="0">
            <a:spAutoFit/>
          </a:bodyPr>
          <a:lstStyle/>
          <a:p>
            <a:r>
              <a:rPr lang="en-US" dirty="0" smtClean="0"/>
              <a:t>Vertical shear			        850mb </a:t>
            </a:r>
            <a:r>
              <a:rPr lang="en-US" dirty="0" err="1" smtClean="0"/>
              <a:t>vorticity</a:t>
            </a:r>
            <a:r>
              <a:rPr lang="en-US" dirty="0" smtClean="0"/>
              <a:t>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228600" y="228601"/>
            <a:ext cx="8763000" cy="830997"/>
          </a:xfrm>
          <a:prstGeom prst="rect">
            <a:avLst/>
          </a:prstGeom>
          <a:solidFill>
            <a:srgbClr val="99CCFF"/>
          </a:solidFill>
          <a:ln w="9525">
            <a:noFill/>
            <a:miter lim="800000"/>
            <a:headEnd/>
            <a:tailEnd/>
          </a:ln>
        </p:spPr>
        <p:txBody>
          <a:bodyPr wrap="square">
            <a:prstTxWarp prst="textNoShape">
              <a:avLst/>
            </a:prstTxWarp>
            <a:spAutoFit/>
          </a:bodyPr>
          <a:lstStyle/>
          <a:p>
            <a:pPr marL="457200" indent="-457200">
              <a:spcBef>
                <a:spcPct val="50000"/>
              </a:spcBef>
            </a:pPr>
            <a:r>
              <a:rPr lang="en-GB" b="1" dirty="0" smtClean="0">
                <a:solidFill>
                  <a:schemeClr val="accent2"/>
                </a:solidFill>
              </a:rPr>
              <a:t>1</a:t>
            </a:r>
            <a:r>
              <a:rPr lang="en-GB" b="1" dirty="0" smtClean="0">
                <a:solidFill>
                  <a:schemeClr val="accent2"/>
                </a:solidFill>
              </a:rPr>
              <a:t>. </a:t>
            </a:r>
            <a:r>
              <a:rPr lang="en-US" b="1" dirty="0" smtClean="0">
                <a:solidFill>
                  <a:srgbClr val="0000FF"/>
                </a:solidFill>
              </a:rPr>
              <a:t>Development of Dynamical Ensemble Prediction Tools for Tropical Cyclogenesis Guidance</a:t>
            </a:r>
            <a:endParaRPr lang="en-US" b="1" dirty="0" smtClean="0">
              <a:solidFill>
                <a:srgbClr val="0000FF"/>
              </a:solidFill>
            </a:endParaRPr>
          </a:p>
        </p:txBody>
      </p:sp>
      <p:sp>
        <p:nvSpPr>
          <p:cNvPr id="3" name="TextBox 2"/>
          <p:cNvSpPr txBox="1"/>
          <p:nvPr/>
        </p:nvSpPr>
        <p:spPr>
          <a:xfrm>
            <a:off x="685800" y="1752600"/>
            <a:ext cx="6858000" cy="830997"/>
          </a:xfrm>
          <a:prstGeom prst="rect">
            <a:avLst/>
          </a:prstGeom>
          <a:noFill/>
        </p:spPr>
        <p:txBody>
          <a:bodyPr wrap="square" rtlCol="0">
            <a:spAutoFit/>
          </a:bodyPr>
          <a:lstStyle/>
          <a:p>
            <a:endParaRPr lang="en-US" dirty="0" smtClean="0"/>
          </a:p>
          <a:p>
            <a:r>
              <a:rPr lang="en-US" dirty="0" smtClean="0"/>
              <a:t> </a:t>
            </a:r>
            <a:endParaRPr lang="en-US" dirty="0"/>
          </a:p>
        </p:txBody>
      </p:sp>
      <p:sp>
        <p:nvSpPr>
          <p:cNvPr id="4" name="Rectangle 3"/>
          <p:cNvSpPr/>
          <p:nvPr/>
        </p:nvSpPr>
        <p:spPr>
          <a:xfrm>
            <a:off x="685800" y="1676400"/>
            <a:ext cx="7772400" cy="3046988"/>
          </a:xfrm>
          <a:prstGeom prst="rect">
            <a:avLst/>
          </a:prstGeom>
        </p:spPr>
        <p:txBody>
          <a:bodyPr wrap="square">
            <a:spAutoFit/>
          </a:bodyPr>
          <a:lstStyle/>
          <a:p>
            <a:r>
              <a:rPr lang="en-US" b="1" i="1" dirty="0" smtClean="0"/>
              <a:t>Task 5: Establishing a Website in Support of Operational Forecasting</a:t>
            </a:r>
          </a:p>
          <a:p>
            <a:endParaRPr lang="en-US" b="1" i="1" dirty="0" smtClean="0"/>
          </a:p>
          <a:p>
            <a:r>
              <a:rPr lang="en-US" dirty="0" smtClean="0"/>
              <a:t>A website will be created that includes all the agreed products developed in Task 4. This will be created and tested at </a:t>
            </a:r>
            <a:r>
              <a:rPr lang="en-US" dirty="0" err="1" smtClean="0"/>
              <a:t>UAlbany</a:t>
            </a:r>
            <a:r>
              <a:rPr lang="en-US" dirty="0" smtClean="0"/>
              <a:t> but will be transferred to NCEP</a:t>
            </a:r>
          </a:p>
          <a:p>
            <a:endParaRPr lang="en-US" b="1" i="1" dirty="0" smtClean="0"/>
          </a:p>
          <a:p>
            <a:endParaRPr lang="en-US" b="1" i="1" dirty="0" smtClean="0"/>
          </a:p>
        </p:txBody>
      </p:sp>
      <p:sp>
        <p:nvSpPr>
          <p:cNvPr id="6" name="TextBox 5"/>
          <p:cNvSpPr txBox="1"/>
          <p:nvPr/>
        </p:nvSpPr>
        <p:spPr>
          <a:xfrm>
            <a:off x="3149600" y="3441700"/>
            <a:ext cx="184666" cy="461665"/>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228600" y="228601"/>
            <a:ext cx="8763000" cy="830997"/>
          </a:xfrm>
          <a:prstGeom prst="rect">
            <a:avLst/>
          </a:prstGeom>
          <a:solidFill>
            <a:srgbClr val="99CCFF"/>
          </a:solidFill>
          <a:ln w="9525">
            <a:noFill/>
            <a:miter lim="800000"/>
            <a:headEnd/>
            <a:tailEnd/>
          </a:ln>
        </p:spPr>
        <p:txBody>
          <a:bodyPr wrap="square">
            <a:prstTxWarp prst="textNoShape">
              <a:avLst/>
            </a:prstTxWarp>
            <a:spAutoFit/>
          </a:bodyPr>
          <a:lstStyle/>
          <a:p>
            <a:pPr marL="457200" indent="-457200">
              <a:spcBef>
                <a:spcPct val="50000"/>
              </a:spcBef>
            </a:pPr>
            <a:r>
              <a:rPr lang="en-GB" b="1" dirty="0" smtClean="0">
                <a:solidFill>
                  <a:schemeClr val="accent2"/>
                </a:solidFill>
              </a:rPr>
              <a:t>2</a:t>
            </a:r>
            <a:r>
              <a:rPr lang="en-GB" b="1" dirty="0" smtClean="0">
                <a:solidFill>
                  <a:schemeClr val="accent2"/>
                </a:solidFill>
              </a:rPr>
              <a:t>. </a:t>
            </a:r>
            <a:r>
              <a:rPr lang="en-US" b="1" dirty="0" smtClean="0">
                <a:solidFill>
                  <a:srgbClr val="0000FF"/>
                </a:solidFill>
              </a:rPr>
              <a:t>Statistical Tropical Cyclogenesis Prediction Model using Ensemble Information </a:t>
            </a:r>
            <a:endParaRPr lang="en-US" b="1" dirty="0" smtClean="0">
              <a:solidFill>
                <a:srgbClr val="0000FF"/>
              </a:solidFill>
            </a:endParaRPr>
          </a:p>
        </p:txBody>
      </p:sp>
      <p:sp>
        <p:nvSpPr>
          <p:cNvPr id="3" name="TextBox 2"/>
          <p:cNvSpPr txBox="1"/>
          <p:nvPr/>
        </p:nvSpPr>
        <p:spPr>
          <a:xfrm>
            <a:off x="304800" y="2286000"/>
            <a:ext cx="8458200" cy="1938992"/>
          </a:xfrm>
          <a:prstGeom prst="rect">
            <a:avLst/>
          </a:prstGeom>
          <a:noFill/>
        </p:spPr>
        <p:txBody>
          <a:bodyPr wrap="square" rtlCol="0">
            <a:spAutoFit/>
          </a:bodyPr>
          <a:lstStyle/>
          <a:p>
            <a:r>
              <a:rPr lang="en-US" dirty="0" smtClean="0"/>
              <a:t> This part of the project will </a:t>
            </a:r>
            <a:r>
              <a:rPr lang="en-US" dirty="0" smtClean="0"/>
              <a:t>combine the methodology and knowledge from the previous section to evaluate an extension to the </a:t>
            </a:r>
            <a:r>
              <a:rPr lang="en-US" dirty="0" smtClean="0"/>
              <a:t>Tropical Cyclone Genesis Index product developed by </a:t>
            </a:r>
            <a:r>
              <a:rPr lang="en-US" dirty="0" err="1" smtClean="0"/>
              <a:t>Dunion</a:t>
            </a:r>
            <a:r>
              <a:rPr lang="en-US" dirty="0" smtClean="0"/>
              <a:t> et al. in a continuing  Joint Hurricane </a:t>
            </a:r>
            <a:r>
              <a:rPr lang="en-US" dirty="0" err="1" smtClean="0"/>
              <a:t>Testbed</a:t>
            </a:r>
            <a:r>
              <a:rPr lang="en-US" dirty="0" smtClean="0"/>
              <a:t> Project.</a:t>
            </a:r>
          </a:p>
          <a:p>
            <a:r>
              <a:rPr lang="en-US" dirty="0" smtClean="0"/>
              <a:t>  </a:t>
            </a:r>
            <a:r>
              <a:rPr lang="en-US" dirty="0" smtClean="0"/>
              <a:t> </a:t>
            </a:r>
            <a:r>
              <a:rPr lang="en-US" dirty="0" smtClean="0"/>
              <a:t>  </a:t>
            </a:r>
            <a:endParaRPr lang="en-US" dirty="0"/>
          </a:p>
        </p:txBody>
      </p:sp>
      <p:sp>
        <p:nvSpPr>
          <p:cNvPr id="6" name="TextBox 5"/>
          <p:cNvSpPr txBox="1"/>
          <p:nvPr/>
        </p:nvSpPr>
        <p:spPr>
          <a:xfrm>
            <a:off x="3149600" y="3441700"/>
            <a:ext cx="184666" cy="461665"/>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14401"/>
            <a:ext cx="9144000" cy="699309"/>
          </a:xfrm>
          <a:prstGeom prst="rect">
            <a:avLst/>
          </a:prstGeom>
          <a:noFill/>
          <a:ln w="9525">
            <a:noFill/>
            <a:miter lim="800000"/>
            <a:headEnd/>
            <a:tailEnd/>
          </a:ln>
        </p:spPr>
        <p:txBody>
          <a:bodyPr wrap="square" lIns="82945" tIns="41473" rIns="82945" bIns="41473">
            <a:spAutoFit/>
          </a:bodyPr>
          <a:lstStyle/>
          <a:p>
            <a:pPr algn="ctr"/>
            <a:r>
              <a:rPr lang="en-US" sz="4000" dirty="0">
                <a:solidFill>
                  <a:srgbClr val="0000FF"/>
                </a:solidFill>
                <a:latin typeface="+mj-lt"/>
                <a:cs typeface="Comic Sans MS"/>
              </a:rPr>
              <a:t>TC Genesis Index (TCGI</a:t>
            </a:r>
            <a:r>
              <a:rPr lang="en-US" sz="4000" dirty="0" smtClean="0">
                <a:solidFill>
                  <a:srgbClr val="0000FF"/>
                </a:solidFill>
                <a:latin typeface="+mj-lt"/>
                <a:cs typeface="Comic Sans MS"/>
              </a:rPr>
              <a:t>)</a:t>
            </a:r>
          </a:p>
        </p:txBody>
      </p:sp>
      <p:sp>
        <p:nvSpPr>
          <p:cNvPr id="6" name="Slide Number Placeholder 5"/>
          <p:cNvSpPr>
            <a:spLocks noGrp="1"/>
          </p:cNvSpPr>
          <p:nvPr>
            <p:ph type="sldNum" sz="quarter" idx="12"/>
          </p:nvPr>
        </p:nvSpPr>
        <p:spPr/>
        <p:txBody>
          <a:bodyPr/>
          <a:lstStyle/>
          <a:p>
            <a:fld id="{D63EEC48-F60D-824D-9189-839DA33514DD}" type="slidenum">
              <a:rPr lang="en-US" smtClean="0"/>
              <a:pPr/>
              <a:t>26</a:t>
            </a:fld>
            <a:endParaRPr lang="en-US"/>
          </a:p>
        </p:txBody>
      </p:sp>
      <p:pic>
        <p:nvPicPr>
          <p:cNvPr id="7" name="Picture 6" descr="two_atl.gif"/>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961367" y="3419911"/>
            <a:ext cx="4055181" cy="3301564"/>
          </a:xfrm>
          <a:prstGeom prst="rect">
            <a:avLst/>
          </a:prstGeom>
        </p:spPr>
      </p:pic>
      <p:sp>
        <p:nvSpPr>
          <p:cNvPr id="8" name="TextBox 7"/>
          <p:cNvSpPr txBox="1"/>
          <p:nvPr/>
        </p:nvSpPr>
        <p:spPr>
          <a:xfrm>
            <a:off x="337758" y="955042"/>
            <a:ext cx="8806241" cy="2400657"/>
          </a:xfrm>
          <a:prstGeom prst="rect">
            <a:avLst/>
          </a:prstGeom>
          <a:noFill/>
        </p:spPr>
        <p:txBody>
          <a:bodyPr wrap="square" rtlCol="0">
            <a:spAutoFit/>
          </a:bodyPr>
          <a:lstStyle/>
          <a:p>
            <a:pPr marL="231775" indent="-231775">
              <a:buFont typeface="Arial"/>
              <a:buChar char="•"/>
            </a:pPr>
            <a:r>
              <a:rPr lang="en-US" sz="2400" dirty="0"/>
              <a:t>R</a:t>
            </a:r>
            <a:r>
              <a:rPr lang="en-US" sz="2400" dirty="0" smtClean="0"/>
              <a:t>eal</a:t>
            </a:r>
            <a:r>
              <a:rPr lang="en-US" sz="2400" dirty="0"/>
              <a:t>-time, </a:t>
            </a:r>
            <a:r>
              <a:rPr lang="en-US" sz="2400" u="sng" dirty="0">
                <a:solidFill>
                  <a:srgbClr val="000000"/>
                </a:solidFill>
              </a:rPr>
              <a:t>objective</a:t>
            </a:r>
            <a:r>
              <a:rPr lang="en-US" sz="2400" dirty="0">
                <a:solidFill>
                  <a:srgbClr val="000000"/>
                </a:solidFill>
              </a:rPr>
              <a:t>, </a:t>
            </a:r>
            <a:r>
              <a:rPr lang="en-US" sz="2400" u="sng" dirty="0">
                <a:solidFill>
                  <a:srgbClr val="000000"/>
                </a:solidFill>
              </a:rPr>
              <a:t>disturbance-centric </a:t>
            </a:r>
            <a:r>
              <a:rPr lang="en-US" sz="2400" dirty="0">
                <a:solidFill>
                  <a:srgbClr val="000000"/>
                </a:solidFill>
              </a:rPr>
              <a:t>scheme for identifying the probability of TC </a:t>
            </a:r>
            <a:r>
              <a:rPr lang="en-US" sz="2400" dirty="0" smtClean="0">
                <a:solidFill>
                  <a:srgbClr val="000000"/>
                </a:solidFill>
              </a:rPr>
              <a:t>genesis in the North Atlantic</a:t>
            </a:r>
          </a:p>
          <a:p>
            <a:pPr marL="231775" indent="-231775">
              <a:buFont typeface="Arial"/>
              <a:buChar char="•"/>
            </a:pPr>
            <a:endParaRPr lang="en-US" sz="1000" dirty="0" smtClean="0">
              <a:solidFill>
                <a:srgbClr val="000000"/>
              </a:solidFill>
            </a:endParaRPr>
          </a:p>
          <a:p>
            <a:pPr marL="231775" indent="-231775">
              <a:buFont typeface="Arial"/>
              <a:buChar char="•"/>
            </a:pPr>
            <a:r>
              <a:rPr lang="en-US" sz="2400" dirty="0" smtClean="0">
                <a:solidFill>
                  <a:srgbClr val="000000"/>
                </a:solidFill>
                <a:latin typeface="+mj-lt"/>
                <a:cs typeface="Comic Sans MS"/>
              </a:rPr>
              <a:t>Forecasts the probability of 0-48 </a:t>
            </a:r>
            <a:r>
              <a:rPr lang="en-US" sz="2400" dirty="0" err="1" smtClean="0">
                <a:solidFill>
                  <a:srgbClr val="000000"/>
                </a:solidFill>
                <a:latin typeface="+mj-lt"/>
                <a:cs typeface="Comic Sans MS"/>
              </a:rPr>
              <a:t>hr</a:t>
            </a:r>
            <a:r>
              <a:rPr lang="en-US" sz="2400" dirty="0" smtClean="0">
                <a:solidFill>
                  <a:srgbClr val="000000"/>
                </a:solidFill>
                <a:latin typeface="+mj-lt"/>
                <a:cs typeface="Comic Sans MS"/>
              </a:rPr>
              <a:t> &amp; 0-120 </a:t>
            </a:r>
            <a:r>
              <a:rPr lang="en-US" sz="2400" dirty="0" err="1" smtClean="0">
                <a:solidFill>
                  <a:srgbClr val="000000"/>
                </a:solidFill>
                <a:latin typeface="+mj-lt"/>
                <a:cs typeface="Comic Sans MS"/>
              </a:rPr>
              <a:t>hr</a:t>
            </a:r>
            <a:r>
              <a:rPr lang="en-US" sz="2400" dirty="0" smtClean="0">
                <a:solidFill>
                  <a:srgbClr val="000000"/>
                </a:solidFill>
                <a:latin typeface="+mj-lt"/>
                <a:cs typeface="Comic Sans MS"/>
              </a:rPr>
              <a:t> TC genesis</a:t>
            </a:r>
          </a:p>
          <a:p>
            <a:endParaRPr lang="en-US" sz="1000" dirty="0" smtClean="0">
              <a:latin typeface="+mj-lt"/>
              <a:cs typeface="Comic Sans MS"/>
            </a:endParaRPr>
          </a:p>
          <a:p>
            <a:pPr marL="231775" indent="-231775">
              <a:buFont typeface="Arial"/>
              <a:buChar char="•"/>
            </a:pPr>
            <a:r>
              <a:rPr lang="en-US" sz="2400" dirty="0" smtClean="0">
                <a:latin typeface="+mj-lt"/>
                <a:cs typeface="Comic Sans MS"/>
              </a:rPr>
              <a:t>Runs on North Atlantic invests identified by NOAA NHC</a:t>
            </a:r>
          </a:p>
          <a:p>
            <a:endParaRPr lang="en-US" sz="1000" dirty="0" smtClean="0">
              <a:latin typeface="+mj-lt"/>
              <a:cs typeface="Comic Sans MS"/>
            </a:endParaRPr>
          </a:p>
          <a:p>
            <a:pPr marL="231775" indent="-231775">
              <a:buFont typeface="Arial"/>
              <a:buChar char="•"/>
            </a:pPr>
            <a:r>
              <a:rPr lang="en-US" sz="2400" dirty="0" smtClean="0">
                <a:latin typeface="+mj-lt"/>
                <a:cs typeface="Comic Sans MS"/>
              </a:rPr>
              <a:t>Run times: 00/06/12/18 UTC</a:t>
            </a:r>
          </a:p>
        </p:txBody>
      </p:sp>
      <p:sp>
        <p:nvSpPr>
          <p:cNvPr id="2" name="TextBox 1"/>
          <p:cNvSpPr txBox="1"/>
          <p:nvPr/>
        </p:nvSpPr>
        <p:spPr>
          <a:xfrm>
            <a:off x="792332" y="4712111"/>
            <a:ext cx="3169035" cy="707886"/>
          </a:xfrm>
          <a:prstGeom prst="rect">
            <a:avLst/>
          </a:prstGeom>
          <a:noFill/>
        </p:spPr>
        <p:txBody>
          <a:bodyPr wrap="square" rtlCol="0">
            <a:spAutoFit/>
          </a:bodyPr>
          <a:lstStyle/>
          <a:p>
            <a:pPr algn="ctr"/>
            <a:r>
              <a:rPr lang="en-US" sz="2000" i="1" dirty="0" smtClean="0"/>
              <a:t>NOAA NHC’s Tropical Weather Outlook (TWO)</a:t>
            </a:r>
            <a:endParaRPr lang="en-US" sz="2000" i="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856009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228600" y="228601"/>
            <a:ext cx="8763000" cy="830997"/>
          </a:xfrm>
          <a:prstGeom prst="rect">
            <a:avLst/>
          </a:prstGeom>
          <a:solidFill>
            <a:srgbClr val="99CCFF"/>
          </a:solidFill>
          <a:ln w="9525">
            <a:noFill/>
            <a:miter lim="800000"/>
            <a:headEnd/>
            <a:tailEnd/>
          </a:ln>
        </p:spPr>
        <p:txBody>
          <a:bodyPr wrap="square">
            <a:prstTxWarp prst="textNoShape">
              <a:avLst/>
            </a:prstTxWarp>
            <a:spAutoFit/>
          </a:bodyPr>
          <a:lstStyle/>
          <a:p>
            <a:pPr marL="457200" indent="-457200">
              <a:spcBef>
                <a:spcPct val="50000"/>
              </a:spcBef>
            </a:pPr>
            <a:r>
              <a:rPr lang="en-GB" b="1" dirty="0" smtClean="0">
                <a:solidFill>
                  <a:schemeClr val="accent2"/>
                </a:solidFill>
              </a:rPr>
              <a:t>2</a:t>
            </a:r>
            <a:r>
              <a:rPr lang="en-GB" b="1" dirty="0" smtClean="0">
                <a:solidFill>
                  <a:schemeClr val="accent2"/>
                </a:solidFill>
              </a:rPr>
              <a:t>. </a:t>
            </a:r>
            <a:r>
              <a:rPr lang="en-US" b="1" dirty="0" smtClean="0">
                <a:solidFill>
                  <a:srgbClr val="0000FF"/>
                </a:solidFill>
              </a:rPr>
              <a:t>Statistical Tropical Cyclogenesis Prediction Model using Ensemble Information </a:t>
            </a:r>
            <a:endParaRPr lang="en-US" b="1" dirty="0" smtClean="0">
              <a:solidFill>
                <a:srgbClr val="0000FF"/>
              </a:solidFill>
            </a:endParaRPr>
          </a:p>
        </p:txBody>
      </p:sp>
      <p:sp>
        <p:nvSpPr>
          <p:cNvPr id="6" name="TextBox 5"/>
          <p:cNvSpPr txBox="1"/>
          <p:nvPr/>
        </p:nvSpPr>
        <p:spPr>
          <a:xfrm>
            <a:off x="3149600" y="3441700"/>
            <a:ext cx="184666" cy="461665"/>
          </a:xfrm>
          <a:prstGeom prst="rect">
            <a:avLst/>
          </a:prstGeom>
          <a:noFill/>
        </p:spPr>
        <p:txBody>
          <a:bodyPr wrap="none" rtlCol="0">
            <a:spAutoFit/>
          </a:bodyPr>
          <a:lstStyle/>
          <a:p>
            <a:endParaRPr lang="en-US" dirty="0"/>
          </a:p>
        </p:txBody>
      </p:sp>
      <p:sp>
        <p:nvSpPr>
          <p:cNvPr id="11" name="Rectangle 10"/>
          <p:cNvSpPr/>
          <p:nvPr/>
        </p:nvSpPr>
        <p:spPr>
          <a:xfrm>
            <a:off x="533400" y="1676400"/>
            <a:ext cx="8382000" cy="1200328"/>
          </a:xfrm>
          <a:prstGeom prst="rect">
            <a:avLst/>
          </a:prstGeom>
        </p:spPr>
        <p:txBody>
          <a:bodyPr wrap="square">
            <a:spAutoFit/>
          </a:bodyPr>
          <a:lstStyle/>
          <a:p>
            <a:r>
              <a:rPr lang="en-US" b="1" i="1" dirty="0" smtClean="0"/>
              <a:t>Task 6: Evaluate the TCGI </a:t>
            </a:r>
            <a:r>
              <a:rPr lang="en-US" b="1" i="1" dirty="0" smtClean="0"/>
              <a:t>on the 2014 and 2015 seasons to determine the best utilization of the ensemble information</a:t>
            </a:r>
            <a:r>
              <a:rPr lang="en-US" b="1" i="1" dirty="0" smtClean="0"/>
              <a:t>.</a:t>
            </a:r>
          </a:p>
          <a:p>
            <a:r>
              <a:rPr lang="en-US" b="1" i="1" dirty="0" smtClean="0"/>
              <a:t> </a:t>
            </a:r>
            <a:r>
              <a:rPr lang="en-US" b="1" i="1" dirty="0" smtClean="0"/>
              <a:t> </a:t>
            </a:r>
            <a:endParaRPr lang="en-US" b="1"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228600" y="228601"/>
            <a:ext cx="8763000" cy="830997"/>
          </a:xfrm>
          <a:prstGeom prst="rect">
            <a:avLst/>
          </a:prstGeom>
          <a:solidFill>
            <a:srgbClr val="99CCFF"/>
          </a:solidFill>
          <a:ln w="9525">
            <a:noFill/>
            <a:miter lim="800000"/>
            <a:headEnd/>
            <a:tailEnd/>
          </a:ln>
        </p:spPr>
        <p:txBody>
          <a:bodyPr wrap="square">
            <a:prstTxWarp prst="textNoShape">
              <a:avLst/>
            </a:prstTxWarp>
            <a:spAutoFit/>
          </a:bodyPr>
          <a:lstStyle/>
          <a:p>
            <a:pPr marL="457200" indent="-457200">
              <a:spcBef>
                <a:spcPct val="50000"/>
              </a:spcBef>
            </a:pPr>
            <a:r>
              <a:rPr lang="en-GB" b="1" dirty="0" smtClean="0">
                <a:solidFill>
                  <a:schemeClr val="accent2"/>
                </a:solidFill>
              </a:rPr>
              <a:t>2</a:t>
            </a:r>
            <a:r>
              <a:rPr lang="en-GB" b="1" dirty="0" smtClean="0">
                <a:solidFill>
                  <a:schemeClr val="accent2"/>
                </a:solidFill>
              </a:rPr>
              <a:t>. </a:t>
            </a:r>
            <a:r>
              <a:rPr lang="en-US" b="1" dirty="0" smtClean="0">
                <a:solidFill>
                  <a:srgbClr val="0000FF"/>
                </a:solidFill>
              </a:rPr>
              <a:t>Statistical Tropical Cyclogenesis Prediction Model using Ensemble Information </a:t>
            </a:r>
            <a:endParaRPr lang="en-US" b="1" dirty="0" smtClean="0">
              <a:solidFill>
                <a:srgbClr val="0000FF"/>
              </a:solidFill>
            </a:endParaRPr>
          </a:p>
        </p:txBody>
      </p:sp>
      <p:sp>
        <p:nvSpPr>
          <p:cNvPr id="6" name="TextBox 5"/>
          <p:cNvSpPr txBox="1"/>
          <p:nvPr/>
        </p:nvSpPr>
        <p:spPr>
          <a:xfrm>
            <a:off x="3149600" y="3441700"/>
            <a:ext cx="184666" cy="461665"/>
          </a:xfrm>
          <a:prstGeom prst="rect">
            <a:avLst/>
          </a:prstGeom>
          <a:noFill/>
        </p:spPr>
        <p:txBody>
          <a:bodyPr wrap="none" rtlCol="0">
            <a:spAutoFit/>
          </a:bodyPr>
          <a:lstStyle/>
          <a:p>
            <a:endParaRPr lang="en-US" dirty="0"/>
          </a:p>
        </p:txBody>
      </p:sp>
      <p:sp>
        <p:nvSpPr>
          <p:cNvPr id="11" name="Rectangle 10"/>
          <p:cNvSpPr/>
          <p:nvPr/>
        </p:nvSpPr>
        <p:spPr>
          <a:xfrm>
            <a:off x="533400" y="1676400"/>
            <a:ext cx="8382000" cy="3046988"/>
          </a:xfrm>
          <a:prstGeom prst="rect">
            <a:avLst/>
          </a:prstGeom>
        </p:spPr>
        <p:txBody>
          <a:bodyPr wrap="square">
            <a:spAutoFit/>
          </a:bodyPr>
          <a:lstStyle/>
          <a:p>
            <a:r>
              <a:rPr lang="en-US" b="1" i="1" dirty="0" smtClean="0"/>
              <a:t>Task 6: Evaluate the TCGI </a:t>
            </a:r>
            <a:r>
              <a:rPr lang="en-US" b="1" i="1" dirty="0" smtClean="0"/>
              <a:t>on the 2014 and 2015 seasons to determine the best utilization of the ensemble information</a:t>
            </a:r>
            <a:r>
              <a:rPr lang="en-US" b="1" i="1" dirty="0" smtClean="0"/>
              <a:t>.</a:t>
            </a:r>
          </a:p>
          <a:p>
            <a:endParaRPr lang="en-US" b="1" i="1" dirty="0" smtClean="0"/>
          </a:p>
          <a:p>
            <a:r>
              <a:rPr lang="en-US" b="1" i="1" dirty="0" smtClean="0"/>
              <a:t>Task 7: </a:t>
            </a:r>
            <a:r>
              <a:rPr lang="en-US" b="1" i="1" dirty="0" smtClean="0"/>
              <a:t>Evaluate the skill of TCGI on storm tracks prior to invest definition, allowing for TCGI probabilities to be verified for up to 5 days where invest locations were not </a:t>
            </a:r>
            <a:r>
              <a:rPr lang="en-US" b="1" i="1" dirty="0" smtClean="0"/>
              <a:t>defined.</a:t>
            </a:r>
            <a:r>
              <a:rPr lang="en-US" dirty="0" smtClean="0"/>
              <a:t> </a:t>
            </a:r>
          </a:p>
          <a:p>
            <a:endParaRPr lang="en-US" b="1" dirty="0" smtClean="0"/>
          </a:p>
          <a:p>
            <a:r>
              <a:rPr lang="en-US" b="1" i="1" dirty="0" smtClean="0"/>
              <a:t> </a:t>
            </a:r>
            <a:r>
              <a:rPr lang="en-US" b="1" i="1" dirty="0" smtClean="0"/>
              <a:t> </a:t>
            </a:r>
            <a:endParaRPr lang="en-US" b="1" i="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228600" y="228601"/>
            <a:ext cx="8763000" cy="830997"/>
          </a:xfrm>
          <a:prstGeom prst="rect">
            <a:avLst/>
          </a:prstGeom>
          <a:solidFill>
            <a:srgbClr val="99CCFF"/>
          </a:solidFill>
          <a:ln w="9525">
            <a:noFill/>
            <a:miter lim="800000"/>
            <a:headEnd/>
            <a:tailEnd/>
          </a:ln>
        </p:spPr>
        <p:txBody>
          <a:bodyPr wrap="square">
            <a:prstTxWarp prst="textNoShape">
              <a:avLst/>
            </a:prstTxWarp>
            <a:spAutoFit/>
          </a:bodyPr>
          <a:lstStyle/>
          <a:p>
            <a:pPr marL="457200" indent="-457200">
              <a:spcBef>
                <a:spcPct val="50000"/>
              </a:spcBef>
            </a:pPr>
            <a:r>
              <a:rPr lang="en-GB" b="1" dirty="0" smtClean="0">
                <a:solidFill>
                  <a:schemeClr val="accent2"/>
                </a:solidFill>
              </a:rPr>
              <a:t>2</a:t>
            </a:r>
            <a:r>
              <a:rPr lang="en-GB" b="1" dirty="0" smtClean="0">
                <a:solidFill>
                  <a:schemeClr val="accent2"/>
                </a:solidFill>
              </a:rPr>
              <a:t>. </a:t>
            </a:r>
            <a:r>
              <a:rPr lang="en-US" b="1" dirty="0" smtClean="0">
                <a:solidFill>
                  <a:srgbClr val="0000FF"/>
                </a:solidFill>
              </a:rPr>
              <a:t>Statistical Tropical Cyclogenesis Prediction Model using Ensemble Information </a:t>
            </a:r>
            <a:endParaRPr lang="en-US" b="1" dirty="0" smtClean="0">
              <a:solidFill>
                <a:srgbClr val="0000FF"/>
              </a:solidFill>
            </a:endParaRPr>
          </a:p>
        </p:txBody>
      </p:sp>
      <p:sp>
        <p:nvSpPr>
          <p:cNvPr id="6" name="TextBox 5"/>
          <p:cNvSpPr txBox="1"/>
          <p:nvPr/>
        </p:nvSpPr>
        <p:spPr>
          <a:xfrm>
            <a:off x="3149600" y="3441700"/>
            <a:ext cx="184666" cy="461665"/>
          </a:xfrm>
          <a:prstGeom prst="rect">
            <a:avLst/>
          </a:prstGeom>
          <a:noFill/>
        </p:spPr>
        <p:txBody>
          <a:bodyPr wrap="none" rtlCol="0">
            <a:spAutoFit/>
          </a:bodyPr>
          <a:lstStyle/>
          <a:p>
            <a:endParaRPr lang="en-US" dirty="0"/>
          </a:p>
        </p:txBody>
      </p:sp>
      <p:sp>
        <p:nvSpPr>
          <p:cNvPr id="11" name="Rectangle 10"/>
          <p:cNvSpPr/>
          <p:nvPr/>
        </p:nvSpPr>
        <p:spPr>
          <a:xfrm>
            <a:off x="533400" y="1676400"/>
            <a:ext cx="8382000" cy="4154983"/>
          </a:xfrm>
          <a:prstGeom prst="rect">
            <a:avLst/>
          </a:prstGeom>
        </p:spPr>
        <p:txBody>
          <a:bodyPr wrap="square">
            <a:spAutoFit/>
          </a:bodyPr>
          <a:lstStyle/>
          <a:p>
            <a:r>
              <a:rPr lang="en-US" b="1" i="1" dirty="0" smtClean="0"/>
              <a:t>Task 6: Evaluate the TCGI </a:t>
            </a:r>
            <a:r>
              <a:rPr lang="en-US" b="1" i="1" dirty="0" smtClean="0"/>
              <a:t>on the 2014 and 2015 seasons to determine the best utilization of the ensemble information</a:t>
            </a:r>
            <a:r>
              <a:rPr lang="en-US" b="1" i="1" dirty="0" smtClean="0"/>
              <a:t>.</a:t>
            </a:r>
          </a:p>
          <a:p>
            <a:endParaRPr lang="en-US" b="1" i="1" dirty="0" smtClean="0"/>
          </a:p>
          <a:p>
            <a:r>
              <a:rPr lang="en-US" b="1" i="1" dirty="0" smtClean="0"/>
              <a:t>Task 7: </a:t>
            </a:r>
            <a:r>
              <a:rPr lang="en-US" b="1" i="1" dirty="0" smtClean="0"/>
              <a:t>Evaluate the skill of TCGI on storm tracks prior to invest definition, allowing for TCGI probabilities to be verified for up to 5 days where invest locations were not </a:t>
            </a:r>
            <a:r>
              <a:rPr lang="en-US" b="1" i="1" dirty="0" smtClean="0"/>
              <a:t>defined.</a:t>
            </a:r>
            <a:r>
              <a:rPr lang="en-US" dirty="0" smtClean="0"/>
              <a:t> </a:t>
            </a:r>
          </a:p>
          <a:p>
            <a:endParaRPr lang="en-US" b="1" dirty="0" smtClean="0"/>
          </a:p>
          <a:p>
            <a:r>
              <a:rPr lang="en-US" b="1" i="1" dirty="0" smtClean="0"/>
              <a:t>Task 8: Development of a </a:t>
            </a:r>
            <a:r>
              <a:rPr lang="en-US" b="1" i="1" dirty="0" smtClean="0"/>
              <a:t>beta ensemble based TCGI product to be run in real-time both on pre-invests and invests. If successful this will likely motivate the submission of a JHT proposal to extend the TCGI product. </a:t>
            </a:r>
            <a:r>
              <a:rPr lang="en-US" b="1" i="1" dirty="0" smtClean="0"/>
              <a:t> </a:t>
            </a:r>
            <a:r>
              <a:rPr lang="en-US" b="1" i="1" dirty="0" smtClean="0"/>
              <a:t> </a:t>
            </a:r>
            <a:endParaRPr lang="en-US" b="1"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281447" y="682839"/>
            <a:ext cx="2695575" cy="2806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93614" y="693113"/>
            <a:ext cx="2695575" cy="2806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187833" y="703387"/>
            <a:ext cx="2695575" cy="2806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685800" y="0"/>
            <a:ext cx="7886700" cy="703387"/>
          </a:xfrm>
        </p:spPr>
        <p:txBody>
          <a:bodyPr/>
          <a:lstStyle/>
          <a:p>
            <a:pPr algn="ctr"/>
            <a:r>
              <a:rPr lang="en-US" dirty="0" err="1" smtClean="0"/>
              <a:t>Edouard</a:t>
            </a:r>
            <a:r>
              <a:rPr lang="en-US" dirty="0" smtClean="0"/>
              <a:t> NHC forecasts</a:t>
            </a:r>
            <a:endParaRPr lang="en-US" dirty="0"/>
          </a:p>
        </p:txBody>
      </p:sp>
      <p:pic>
        <p:nvPicPr>
          <p:cNvPr id="6" name="Content Placeholder 5"/>
          <p:cNvPicPr>
            <a:picLocks noGrp="1" noChangeAspect="1"/>
          </p:cNvPicPr>
          <p:nvPr>
            <p:ph idx="1"/>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703387"/>
            <a:ext cx="2695575" cy="2806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872" y="4051300"/>
            <a:ext cx="2695575" cy="2806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158285" y="4061574"/>
            <a:ext cx="2695575" cy="2806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265465" y="4051300"/>
            <a:ext cx="2695575" cy="2806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48425" y="4051300"/>
            <a:ext cx="2695575" cy="2806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457200" y="858416"/>
            <a:ext cx="1701085" cy="461665"/>
          </a:xfrm>
          <a:prstGeom prst="rect">
            <a:avLst/>
          </a:prstGeom>
          <a:noFill/>
        </p:spPr>
        <p:txBody>
          <a:bodyPr wrap="square" rtlCol="0">
            <a:spAutoFit/>
          </a:bodyPr>
          <a:lstStyle/>
          <a:p>
            <a:r>
              <a:rPr lang="en-US" dirty="0" smtClean="0">
                <a:solidFill>
                  <a:schemeClr val="bg1"/>
                </a:solidFill>
              </a:rPr>
              <a:t>2014/09/06</a:t>
            </a:r>
            <a:endParaRPr lang="en-US" dirty="0">
              <a:solidFill>
                <a:schemeClr val="bg1"/>
              </a:solidFill>
            </a:endParaRPr>
          </a:p>
        </p:txBody>
      </p:sp>
      <p:sp>
        <p:nvSpPr>
          <p:cNvPr id="15" name="TextBox 14"/>
          <p:cNvSpPr txBox="1"/>
          <p:nvPr/>
        </p:nvSpPr>
        <p:spPr>
          <a:xfrm>
            <a:off x="2895600" y="858416"/>
            <a:ext cx="1579996" cy="461665"/>
          </a:xfrm>
          <a:prstGeom prst="rect">
            <a:avLst/>
          </a:prstGeom>
          <a:noFill/>
        </p:spPr>
        <p:txBody>
          <a:bodyPr wrap="square" rtlCol="0">
            <a:spAutoFit/>
          </a:bodyPr>
          <a:lstStyle/>
          <a:p>
            <a:r>
              <a:rPr lang="en-US" dirty="0" smtClean="0">
                <a:solidFill>
                  <a:schemeClr val="bg1"/>
                </a:solidFill>
              </a:rPr>
              <a:t>2014/09/07</a:t>
            </a:r>
            <a:endParaRPr lang="en-US" dirty="0">
              <a:solidFill>
                <a:schemeClr val="bg1"/>
              </a:solidFill>
            </a:endParaRPr>
          </a:p>
        </p:txBody>
      </p:sp>
      <p:sp>
        <p:nvSpPr>
          <p:cNvPr id="16" name="TextBox 15"/>
          <p:cNvSpPr txBox="1"/>
          <p:nvPr/>
        </p:nvSpPr>
        <p:spPr>
          <a:xfrm>
            <a:off x="5105400" y="828496"/>
            <a:ext cx="1736063" cy="461665"/>
          </a:xfrm>
          <a:prstGeom prst="rect">
            <a:avLst/>
          </a:prstGeom>
          <a:noFill/>
        </p:spPr>
        <p:txBody>
          <a:bodyPr wrap="square" rtlCol="0">
            <a:spAutoFit/>
          </a:bodyPr>
          <a:lstStyle/>
          <a:p>
            <a:r>
              <a:rPr lang="en-US" dirty="0" smtClean="0">
                <a:solidFill>
                  <a:schemeClr val="bg1"/>
                </a:solidFill>
              </a:rPr>
              <a:t>2014/09/07</a:t>
            </a:r>
            <a:endParaRPr lang="en-US" dirty="0">
              <a:solidFill>
                <a:schemeClr val="bg1"/>
              </a:solidFill>
            </a:endParaRPr>
          </a:p>
        </p:txBody>
      </p:sp>
      <p:sp>
        <p:nvSpPr>
          <p:cNvPr id="17" name="TextBox 16"/>
          <p:cNvSpPr txBox="1"/>
          <p:nvPr/>
        </p:nvSpPr>
        <p:spPr>
          <a:xfrm>
            <a:off x="7315200" y="837826"/>
            <a:ext cx="1665539" cy="461665"/>
          </a:xfrm>
          <a:prstGeom prst="rect">
            <a:avLst/>
          </a:prstGeom>
          <a:noFill/>
        </p:spPr>
        <p:txBody>
          <a:bodyPr wrap="square" rtlCol="0">
            <a:spAutoFit/>
          </a:bodyPr>
          <a:lstStyle/>
          <a:p>
            <a:r>
              <a:rPr lang="en-US" dirty="0" smtClean="0">
                <a:solidFill>
                  <a:schemeClr val="bg1"/>
                </a:solidFill>
              </a:rPr>
              <a:t>2014/09/08</a:t>
            </a:r>
            <a:endParaRPr lang="en-US" dirty="0">
              <a:solidFill>
                <a:schemeClr val="bg1"/>
              </a:solidFill>
            </a:endParaRPr>
          </a:p>
        </p:txBody>
      </p:sp>
      <p:sp>
        <p:nvSpPr>
          <p:cNvPr id="18" name="TextBox 17"/>
          <p:cNvSpPr txBox="1"/>
          <p:nvPr/>
        </p:nvSpPr>
        <p:spPr>
          <a:xfrm>
            <a:off x="228600" y="4127096"/>
            <a:ext cx="1624407" cy="461665"/>
          </a:xfrm>
          <a:prstGeom prst="rect">
            <a:avLst/>
          </a:prstGeom>
          <a:noFill/>
        </p:spPr>
        <p:txBody>
          <a:bodyPr wrap="square" rtlCol="0">
            <a:spAutoFit/>
          </a:bodyPr>
          <a:lstStyle/>
          <a:p>
            <a:r>
              <a:rPr lang="en-US" dirty="0" smtClean="0">
                <a:solidFill>
                  <a:schemeClr val="bg1"/>
                </a:solidFill>
              </a:rPr>
              <a:t>2014/09/08</a:t>
            </a:r>
            <a:endParaRPr lang="en-US" dirty="0">
              <a:solidFill>
                <a:schemeClr val="bg1"/>
              </a:solidFill>
            </a:endParaRPr>
          </a:p>
        </p:txBody>
      </p:sp>
      <p:sp>
        <p:nvSpPr>
          <p:cNvPr id="19" name="TextBox 18"/>
          <p:cNvSpPr txBox="1"/>
          <p:nvPr/>
        </p:nvSpPr>
        <p:spPr>
          <a:xfrm>
            <a:off x="2286000" y="4127096"/>
            <a:ext cx="1613814" cy="461665"/>
          </a:xfrm>
          <a:prstGeom prst="rect">
            <a:avLst/>
          </a:prstGeom>
          <a:noFill/>
        </p:spPr>
        <p:txBody>
          <a:bodyPr wrap="square" rtlCol="0">
            <a:spAutoFit/>
          </a:bodyPr>
          <a:lstStyle/>
          <a:p>
            <a:r>
              <a:rPr lang="en-US" dirty="0" smtClean="0">
                <a:solidFill>
                  <a:schemeClr val="bg1"/>
                </a:solidFill>
              </a:rPr>
              <a:t>2014/09/09</a:t>
            </a:r>
            <a:endParaRPr lang="en-US" dirty="0">
              <a:solidFill>
                <a:schemeClr val="bg1"/>
              </a:solidFill>
            </a:endParaRPr>
          </a:p>
        </p:txBody>
      </p:sp>
      <p:sp>
        <p:nvSpPr>
          <p:cNvPr id="20" name="TextBox 19"/>
          <p:cNvSpPr txBox="1"/>
          <p:nvPr/>
        </p:nvSpPr>
        <p:spPr>
          <a:xfrm>
            <a:off x="4419600" y="4127096"/>
            <a:ext cx="1748999" cy="461665"/>
          </a:xfrm>
          <a:prstGeom prst="rect">
            <a:avLst/>
          </a:prstGeom>
          <a:noFill/>
        </p:spPr>
        <p:txBody>
          <a:bodyPr wrap="square" rtlCol="0">
            <a:spAutoFit/>
          </a:bodyPr>
          <a:lstStyle/>
          <a:p>
            <a:r>
              <a:rPr lang="en-US" dirty="0" smtClean="0">
                <a:solidFill>
                  <a:schemeClr val="bg1"/>
                </a:solidFill>
              </a:rPr>
              <a:t>2014/09/10</a:t>
            </a:r>
            <a:endParaRPr lang="en-US" dirty="0">
              <a:solidFill>
                <a:schemeClr val="bg1"/>
              </a:solidFill>
            </a:endParaRPr>
          </a:p>
        </p:txBody>
      </p:sp>
      <p:sp>
        <p:nvSpPr>
          <p:cNvPr id="21" name="TextBox 20"/>
          <p:cNvSpPr txBox="1"/>
          <p:nvPr/>
        </p:nvSpPr>
        <p:spPr>
          <a:xfrm>
            <a:off x="7010400" y="4127096"/>
            <a:ext cx="1690888" cy="461665"/>
          </a:xfrm>
          <a:prstGeom prst="rect">
            <a:avLst/>
          </a:prstGeom>
          <a:noFill/>
        </p:spPr>
        <p:txBody>
          <a:bodyPr wrap="square" rtlCol="0">
            <a:spAutoFit/>
          </a:bodyPr>
          <a:lstStyle/>
          <a:p>
            <a:r>
              <a:rPr lang="en-US" dirty="0" smtClean="0">
                <a:solidFill>
                  <a:schemeClr val="bg1"/>
                </a:solidFill>
              </a:rPr>
              <a:t>2014/09/11</a:t>
            </a:r>
            <a:endParaRPr lang="en-US"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96414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228600" y="228601"/>
            <a:ext cx="8763000" cy="461665"/>
          </a:xfrm>
          <a:prstGeom prst="rect">
            <a:avLst/>
          </a:prstGeom>
          <a:solidFill>
            <a:srgbClr val="99CCFF"/>
          </a:solidFill>
          <a:ln w="9525">
            <a:noFill/>
            <a:miter lim="800000"/>
            <a:headEnd/>
            <a:tailEnd/>
          </a:ln>
        </p:spPr>
        <p:txBody>
          <a:bodyPr wrap="square">
            <a:prstTxWarp prst="textNoShape">
              <a:avLst/>
            </a:prstTxWarp>
            <a:spAutoFit/>
          </a:bodyPr>
          <a:lstStyle/>
          <a:p>
            <a:pPr marL="457200" indent="-457200">
              <a:spcBef>
                <a:spcPct val="50000"/>
              </a:spcBef>
            </a:pPr>
            <a:r>
              <a:rPr lang="en-US" b="1" dirty="0" smtClean="0">
                <a:solidFill>
                  <a:schemeClr val="accent2"/>
                </a:solidFill>
              </a:rPr>
              <a:t>3. Collaborations and Timeline</a:t>
            </a:r>
            <a:endParaRPr lang="en-US" b="1" dirty="0" smtClean="0">
              <a:solidFill>
                <a:srgbClr val="0000FF"/>
              </a:solidFill>
            </a:endParaRPr>
          </a:p>
        </p:txBody>
      </p:sp>
      <p:sp>
        <p:nvSpPr>
          <p:cNvPr id="6" name="TextBox 5"/>
          <p:cNvSpPr txBox="1"/>
          <p:nvPr/>
        </p:nvSpPr>
        <p:spPr>
          <a:xfrm>
            <a:off x="3149600" y="3441700"/>
            <a:ext cx="184666" cy="461665"/>
          </a:xfrm>
          <a:prstGeom prst="rect">
            <a:avLst/>
          </a:prstGeom>
          <a:noFill/>
        </p:spPr>
        <p:txBody>
          <a:bodyPr wrap="none" rtlCol="0">
            <a:spAutoFit/>
          </a:bodyPr>
          <a:lstStyle/>
          <a:p>
            <a:endParaRPr lang="en-US" dirty="0"/>
          </a:p>
        </p:txBody>
      </p:sp>
      <p:graphicFrame>
        <p:nvGraphicFramePr>
          <p:cNvPr id="138243" name="Object 3"/>
          <p:cNvGraphicFramePr>
            <a:graphicFrameLocks noChangeAspect="1"/>
          </p:cNvGraphicFramePr>
          <p:nvPr/>
        </p:nvGraphicFramePr>
        <p:xfrm>
          <a:off x="381000" y="838729"/>
          <a:ext cx="8153400" cy="5039254"/>
        </p:xfrm>
        <a:graphic>
          <a:graphicData uri="http://schemas.openxmlformats.org/presentationml/2006/ole">
            <p:oleObj spid="_x0000_s138243" name="Document" r:id="rId4" imgW="5486400" imgH="3390900" progId="Word.Document.12">
              <p:link updateAutomatic="1"/>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228600" y="228601"/>
            <a:ext cx="8763000" cy="461665"/>
          </a:xfrm>
          <a:prstGeom prst="rect">
            <a:avLst/>
          </a:prstGeom>
          <a:solidFill>
            <a:srgbClr val="99CCFF"/>
          </a:solidFill>
          <a:ln w="9525">
            <a:noFill/>
            <a:miter lim="800000"/>
            <a:headEnd/>
            <a:tailEnd/>
          </a:ln>
        </p:spPr>
        <p:txBody>
          <a:bodyPr wrap="square">
            <a:prstTxWarp prst="textNoShape">
              <a:avLst/>
            </a:prstTxWarp>
            <a:spAutoFit/>
          </a:bodyPr>
          <a:lstStyle/>
          <a:p>
            <a:pPr marL="457200" indent="-457200">
              <a:spcBef>
                <a:spcPct val="50000"/>
              </a:spcBef>
            </a:pPr>
            <a:r>
              <a:rPr lang="en-US" b="1" dirty="0" smtClean="0">
                <a:solidFill>
                  <a:schemeClr val="accent2"/>
                </a:solidFill>
              </a:rPr>
              <a:t>3. Collaborations and Timeline</a:t>
            </a:r>
            <a:endParaRPr lang="en-US" b="1" dirty="0" smtClean="0">
              <a:solidFill>
                <a:srgbClr val="0000FF"/>
              </a:solidFill>
            </a:endParaRPr>
          </a:p>
        </p:txBody>
      </p:sp>
      <p:sp>
        <p:nvSpPr>
          <p:cNvPr id="6" name="TextBox 5"/>
          <p:cNvSpPr txBox="1"/>
          <p:nvPr/>
        </p:nvSpPr>
        <p:spPr>
          <a:xfrm>
            <a:off x="3149600" y="3441700"/>
            <a:ext cx="184666" cy="461665"/>
          </a:xfrm>
          <a:prstGeom prst="rect">
            <a:avLst/>
          </a:prstGeom>
          <a:noFill/>
        </p:spPr>
        <p:txBody>
          <a:bodyPr wrap="none" rtlCol="0">
            <a:spAutoFit/>
          </a:bodyPr>
          <a:lstStyle/>
          <a:p>
            <a:endParaRPr lang="en-US" dirty="0"/>
          </a:p>
        </p:txBody>
      </p:sp>
      <p:pic>
        <p:nvPicPr>
          <p:cNvPr id="7" name="Picture 6"/>
          <p:cNvPicPr/>
          <p:nvPr/>
        </p:nvPicPr>
        <p:blipFill>
          <a:blip r:embed="rId3">
            <a:extLst>
              <a:ext uri="{28A0092B-C50C-407E-A947-70E740481C1C}">
                <a14:useLocalDpi xmlns:ve="http://schemas.openxmlformats.org/markup-compatibility/2006" xmlns:a14="http://schemas.microsoft.com/office/drawing/2010/main" xmlns:pic="http://schemas.openxmlformats.org/drawingml/2006/picture" xmlns:a="http://schemas.openxmlformats.org/drawingml/2006/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r="http://schemas.openxmlformats.org/officeDocument/2006/relationships" xmlns:o="urn:schemas-microsoft-com:office:office" xmlns:mv="urn:schemas-microsoft-com:mac:vml" xmlns:mc="http://schemas.openxmlformats.org/markup-compatibility/2006" xmlns:mo="http://schemas.microsoft.com/office/mac/office/2008/main" xmlns:wpc="http://schemas.microsoft.com/office/word/2010/wordprocessingCanvas" xmlns="" xmlns:lc="http://schemas.openxmlformats.org/drawingml/2006/lockedCanvas" val="0"/>
              </a:ext>
            </a:extLst>
          </a:blip>
          <a:srcRect/>
          <a:stretch>
            <a:fillRect/>
          </a:stretch>
        </p:blipFill>
        <p:spPr bwMode="auto">
          <a:xfrm>
            <a:off x="762000" y="1600200"/>
            <a:ext cx="7391400" cy="3429000"/>
          </a:xfrm>
          <a:prstGeom prst="rect">
            <a:avLst/>
          </a:prstGeom>
          <a:noFill/>
          <a:ln>
            <a:noFill/>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228600" y="228601"/>
            <a:ext cx="8763000" cy="461665"/>
          </a:xfrm>
          <a:prstGeom prst="rect">
            <a:avLst/>
          </a:prstGeom>
          <a:solidFill>
            <a:srgbClr val="99CCFF"/>
          </a:solidFill>
          <a:ln w="9525">
            <a:noFill/>
            <a:miter lim="800000"/>
            <a:headEnd/>
            <a:tailEnd/>
          </a:ln>
        </p:spPr>
        <p:txBody>
          <a:bodyPr wrap="square">
            <a:prstTxWarp prst="textNoShape">
              <a:avLst/>
            </a:prstTxWarp>
            <a:spAutoFit/>
          </a:bodyPr>
          <a:lstStyle/>
          <a:p>
            <a:pPr marL="457200" indent="-457200">
              <a:spcBef>
                <a:spcPct val="50000"/>
              </a:spcBef>
            </a:pPr>
            <a:r>
              <a:rPr lang="en-US" b="1" dirty="0" smtClean="0">
                <a:solidFill>
                  <a:schemeClr val="accent2"/>
                </a:solidFill>
              </a:rPr>
              <a:t>Final Comments</a:t>
            </a:r>
            <a:endParaRPr lang="en-US" b="1" dirty="0" smtClean="0">
              <a:solidFill>
                <a:srgbClr val="0000FF"/>
              </a:solidFill>
            </a:endParaRPr>
          </a:p>
        </p:txBody>
      </p:sp>
      <p:sp>
        <p:nvSpPr>
          <p:cNvPr id="6" name="TextBox 5"/>
          <p:cNvSpPr txBox="1"/>
          <p:nvPr/>
        </p:nvSpPr>
        <p:spPr>
          <a:xfrm>
            <a:off x="3149600" y="3441700"/>
            <a:ext cx="184666" cy="461665"/>
          </a:xfrm>
          <a:prstGeom prst="rect">
            <a:avLst/>
          </a:prstGeom>
          <a:noFill/>
        </p:spPr>
        <p:txBody>
          <a:bodyPr wrap="none" rtlCol="0">
            <a:spAutoFit/>
          </a:bodyPr>
          <a:lstStyle/>
          <a:p>
            <a:endParaRPr lang="en-US" dirty="0"/>
          </a:p>
        </p:txBody>
      </p:sp>
      <p:sp>
        <p:nvSpPr>
          <p:cNvPr id="4" name="TextBox 3"/>
          <p:cNvSpPr txBox="1"/>
          <p:nvPr/>
        </p:nvSpPr>
        <p:spPr>
          <a:xfrm>
            <a:off x="533400" y="1295400"/>
            <a:ext cx="8305800" cy="4154983"/>
          </a:xfrm>
          <a:prstGeom prst="rect">
            <a:avLst/>
          </a:prstGeom>
          <a:noFill/>
        </p:spPr>
        <p:txBody>
          <a:bodyPr wrap="square" rtlCol="0">
            <a:spAutoFit/>
          </a:bodyPr>
          <a:lstStyle/>
          <a:p>
            <a:pPr>
              <a:buFontTx/>
              <a:buChar char="•"/>
            </a:pPr>
            <a:r>
              <a:rPr lang="en-US" dirty="0" smtClean="0"/>
              <a:t>While emphasis is given to 0-5 day outlooks (due to operational needs) we will also explore 5-10 day forecasts.</a:t>
            </a:r>
          </a:p>
          <a:p>
            <a:pPr>
              <a:buFontTx/>
              <a:buChar char="•"/>
            </a:pPr>
            <a:endParaRPr lang="en-US" dirty="0" smtClean="0"/>
          </a:p>
          <a:p>
            <a:pPr>
              <a:buFontTx/>
              <a:buChar char="•"/>
            </a:pPr>
            <a:r>
              <a:rPr lang="en-US" dirty="0" smtClean="0"/>
              <a:t>We</a:t>
            </a:r>
            <a:r>
              <a:rPr lang="en-US" dirty="0" smtClean="0"/>
              <a:t> believe </a:t>
            </a:r>
            <a:r>
              <a:rPr lang="en-US" dirty="0" smtClean="0"/>
              <a:t>that this work has two important broader impacts for the R2O initiative: (1) Key diagnostics will be created that will allow objective evaluation of the fidelity of dynamical models and (2) The identified model sensitivities can guide research on the creation of ensemble members.</a:t>
            </a:r>
          </a:p>
          <a:p>
            <a:pPr>
              <a:buFontTx/>
              <a:buChar char="•"/>
            </a:pPr>
            <a:endParaRPr lang="en-US" dirty="0" smtClean="0"/>
          </a:p>
          <a:p>
            <a:pPr>
              <a:buFontTx/>
              <a:buChar char="•"/>
            </a:pPr>
            <a:endParaRPr lang="en-US" dirty="0" smtClean="0"/>
          </a:p>
          <a:p>
            <a:pPr>
              <a:buFontTx/>
              <a:buChar cha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325563"/>
          </a:xfrm>
        </p:spPr>
        <p:txBody>
          <a:bodyPr/>
          <a:lstStyle/>
          <a:p>
            <a:r>
              <a:rPr lang="en-US" dirty="0" err="1" smtClean="0"/>
              <a:t>Eduoard</a:t>
            </a:r>
            <a:r>
              <a:rPr lang="en-US" dirty="0" smtClean="0"/>
              <a:t> Ensembles</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13941"/>
          <a:stretch/>
        </p:blipFill>
        <p:spPr>
          <a:xfrm>
            <a:off x="0" y="196560"/>
            <a:ext cx="4212772" cy="3623453"/>
          </a:xfrm>
        </p:spPr>
      </p:pic>
      <p:pic>
        <p:nvPicPr>
          <p:cNvPr id="3" name="Picture 2"/>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834" r="13581"/>
          <a:stretch/>
        </p:blipFill>
        <p:spPr>
          <a:xfrm>
            <a:off x="4212772" y="480060"/>
            <a:ext cx="4230341" cy="3340348"/>
          </a:xfrm>
          <a:prstGeom prst="rect">
            <a:avLst/>
          </a:prstGeom>
        </p:spPr>
      </p:pic>
      <p:grpSp>
        <p:nvGrpSpPr>
          <p:cNvPr id="11" name="Group 10"/>
          <p:cNvGrpSpPr/>
          <p:nvPr/>
        </p:nvGrpSpPr>
        <p:grpSpPr>
          <a:xfrm>
            <a:off x="914400" y="584970"/>
            <a:ext cx="3352800" cy="2708928"/>
            <a:chOff x="1064522" y="1421807"/>
            <a:chExt cx="4470400" cy="2708928"/>
          </a:xfrm>
        </p:grpSpPr>
        <p:sp>
          <p:nvSpPr>
            <p:cNvPr id="5" name="Oval 4"/>
            <p:cNvSpPr/>
            <p:nvPr/>
          </p:nvSpPr>
          <p:spPr>
            <a:xfrm rot="20457507">
              <a:off x="2015411" y="2080726"/>
              <a:ext cx="1791478" cy="1035698"/>
            </a:xfrm>
            <a:prstGeom prst="ellipse">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1064522" y="1903637"/>
              <a:ext cx="1404249" cy="461665"/>
            </a:xfrm>
            <a:prstGeom prst="rect">
              <a:avLst/>
            </a:prstGeom>
            <a:noFill/>
          </p:spPr>
          <p:txBody>
            <a:bodyPr wrap="square" rtlCol="0">
              <a:spAutoFit/>
            </a:bodyPr>
            <a:lstStyle/>
            <a:p>
              <a:r>
                <a:rPr lang="en-US" dirty="0" smtClean="0"/>
                <a:t>GEFS</a:t>
              </a:r>
              <a:endParaRPr lang="en-US" dirty="0"/>
            </a:p>
          </p:txBody>
        </p:sp>
        <p:sp>
          <p:nvSpPr>
            <p:cNvPr id="7" name="Oval 6"/>
            <p:cNvSpPr/>
            <p:nvPr/>
          </p:nvSpPr>
          <p:spPr>
            <a:xfrm rot="461340">
              <a:off x="2531229" y="3371253"/>
              <a:ext cx="1291498" cy="663742"/>
            </a:xfrm>
            <a:prstGeom prst="ellipse">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p:cNvSpPr txBox="1"/>
            <p:nvPr/>
          </p:nvSpPr>
          <p:spPr>
            <a:xfrm>
              <a:off x="3755374" y="3669070"/>
              <a:ext cx="1779548" cy="461665"/>
            </a:xfrm>
            <a:prstGeom prst="rect">
              <a:avLst/>
            </a:prstGeom>
            <a:noFill/>
          </p:spPr>
          <p:txBody>
            <a:bodyPr wrap="square" rtlCol="0">
              <a:spAutoFit/>
            </a:bodyPr>
            <a:lstStyle/>
            <a:p>
              <a:r>
                <a:rPr lang="en-US" dirty="0" smtClean="0"/>
                <a:t>ECMWF</a:t>
              </a:r>
              <a:endParaRPr lang="en-US" dirty="0"/>
            </a:p>
          </p:txBody>
        </p:sp>
        <p:sp>
          <p:nvSpPr>
            <p:cNvPr id="9" name="TextBox 8"/>
            <p:cNvSpPr txBox="1"/>
            <p:nvPr/>
          </p:nvSpPr>
          <p:spPr>
            <a:xfrm>
              <a:off x="3198123" y="1421807"/>
              <a:ext cx="2235199" cy="461665"/>
            </a:xfrm>
            <a:prstGeom prst="rect">
              <a:avLst/>
            </a:prstGeom>
            <a:noFill/>
          </p:spPr>
          <p:txBody>
            <a:bodyPr wrap="square" rtlCol="0">
              <a:spAutoFit/>
            </a:bodyPr>
            <a:lstStyle/>
            <a:p>
              <a:r>
                <a:rPr lang="en-US" dirty="0" smtClean="0"/>
                <a:t>2014/09/07</a:t>
              </a:r>
              <a:endParaRPr lang="en-US" dirty="0"/>
            </a:p>
          </p:txBody>
        </p:sp>
      </p:grpSp>
      <p:grpSp>
        <p:nvGrpSpPr>
          <p:cNvPr id="12" name="Group 11"/>
          <p:cNvGrpSpPr/>
          <p:nvPr/>
        </p:nvGrpSpPr>
        <p:grpSpPr>
          <a:xfrm>
            <a:off x="5257800" y="713639"/>
            <a:ext cx="3124200" cy="2500250"/>
            <a:chOff x="1329708" y="1630485"/>
            <a:chExt cx="4165599" cy="2500250"/>
          </a:xfrm>
        </p:grpSpPr>
        <p:sp>
          <p:nvSpPr>
            <p:cNvPr id="13" name="Oval 12"/>
            <p:cNvSpPr/>
            <p:nvPr/>
          </p:nvSpPr>
          <p:spPr>
            <a:xfrm rot="20457507">
              <a:off x="2015410" y="2529322"/>
              <a:ext cx="1791478" cy="1035698"/>
            </a:xfrm>
            <a:prstGeom prst="ellipse">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1329708" y="2212246"/>
              <a:ext cx="1658483" cy="461665"/>
            </a:xfrm>
            <a:prstGeom prst="rect">
              <a:avLst/>
            </a:prstGeom>
            <a:noFill/>
          </p:spPr>
          <p:txBody>
            <a:bodyPr wrap="square" rtlCol="0">
              <a:spAutoFit/>
            </a:bodyPr>
            <a:lstStyle/>
            <a:p>
              <a:r>
                <a:rPr lang="en-US" dirty="0" smtClean="0"/>
                <a:t>GEFS</a:t>
              </a:r>
              <a:endParaRPr lang="en-US" dirty="0"/>
            </a:p>
          </p:txBody>
        </p:sp>
        <p:sp>
          <p:nvSpPr>
            <p:cNvPr id="15" name="Oval 14"/>
            <p:cNvSpPr/>
            <p:nvPr/>
          </p:nvSpPr>
          <p:spPr>
            <a:xfrm rot="461340">
              <a:off x="2531229" y="3371253"/>
              <a:ext cx="1291498" cy="663742"/>
            </a:xfrm>
            <a:prstGeom prst="ellipse">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TextBox 15"/>
            <p:cNvSpPr txBox="1"/>
            <p:nvPr/>
          </p:nvSpPr>
          <p:spPr>
            <a:xfrm>
              <a:off x="3755374" y="3669070"/>
              <a:ext cx="1739933" cy="461665"/>
            </a:xfrm>
            <a:prstGeom prst="rect">
              <a:avLst/>
            </a:prstGeom>
            <a:noFill/>
          </p:spPr>
          <p:txBody>
            <a:bodyPr wrap="square" rtlCol="0">
              <a:spAutoFit/>
            </a:bodyPr>
            <a:lstStyle/>
            <a:p>
              <a:r>
                <a:rPr lang="en-US" dirty="0" smtClean="0"/>
                <a:t>ECMWF</a:t>
              </a:r>
              <a:endParaRPr lang="en-US" dirty="0"/>
            </a:p>
          </p:txBody>
        </p:sp>
        <p:sp>
          <p:nvSpPr>
            <p:cNvPr id="17" name="TextBox 16"/>
            <p:cNvSpPr txBox="1"/>
            <p:nvPr/>
          </p:nvSpPr>
          <p:spPr>
            <a:xfrm>
              <a:off x="3056908" y="1630485"/>
              <a:ext cx="2235199" cy="461665"/>
            </a:xfrm>
            <a:prstGeom prst="rect">
              <a:avLst/>
            </a:prstGeom>
            <a:noFill/>
          </p:spPr>
          <p:txBody>
            <a:bodyPr wrap="square" rtlCol="0">
              <a:spAutoFit/>
            </a:bodyPr>
            <a:lstStyle/>
            <a:p>
              <a:r>
                <a:rPr lang="en-US" dirty="0" smtClean="0"/>
                <a:t>2014/09/08</a:t>
              </a:r>
              <a:endParaRPr lang="en-US" dirty="0"/>
            </a:p>
          </p:txBody>
        </p:sp>
      </p:grpSp>
      <p:pic>
        <p:nvPicPr>
          <p:cNvPr id="10" name="Picture 9"/>
          <p:cNvPicPr>
            <a:picLocks noChangeAspect="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712" t="7924" r="14979"/>
          <a:stretch/>
        </p:blipFill>
        <p:spPr>
          <a:xfrm>
            <a:off x="0" y="3760470"/>
            <a:ext cx="4157948" cy="3139301"/>
          </a:xfrm>
          <a:prstGeom prst="rect">
            <a:avLst/>
          </a:prstGeom>
        </p:spPr>
      </p:pic>
      <p:grpSp>
        <p:nvGrpSpPr>
          <p:cNvPr id="18" name="Group 19"/>
          <p:cNvGrpSpPr/>
          <p:nvPr/>
        </p:nvGrpSpPr>
        <p:grpSpPr>
          <a:xfrm>
            <a:off x="990601" y="3635545"/>
            <a:ext cx="3581399" cy="2663754"/>
            <a:chOff x="1333141" y="1466981"/>
            <a:chExt cx="4775200" cy="2663754"/>
          </a:xfrm>
        </p:grpSpPr>
        <p:sp>
          <p:nvSpPr>
            <p:cNvPr id="21" name="Oval 20"/>
            <p:cNvSpPr/>
            <p:nvPr/>
          </p:nvSpPr>
          <p:spPr>
            <a:xfrm rot="20457507">
              <a:off x="2015410" y="2529322"/>
              <a:ext cx="1791478" cy="1035698"/>
            </a:xfrm>
            <a:prstGeom prst="ellipse">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TextBox 21"/>
            <p:cNvSpPr txBox="1"/>
            <p:nvPr/>
          </p:nvSpPr>
          <p:spPr>
            <a:xfrm>
              <a:off x="1333141" y="2342499"/>
              <a:ext cx="1756651" cy="461665"/>
            </a:xfrm>
            <a:prstGeom prst="rect">
              <a:avLst/>
            </a:prstGeom>
            <a:noFill/>
          </p:spPr>
          <p:txBody>
            <a:bodyPr wrap="square" rtlCol="0">
              <a:spAutoFit/>
            </a:bodyPr>
            <a:lstStyle/>
            <a:p>
              <a:r>
                <a:rPr lang="en-US" dirty="0" smtClean="0"/>
                <a:t>GEFS</a:t>
              </a:r>
              <a:endParaRPr lang="en-US" dirty="0"/>
            </a:p>
          </p:txBody>
        </p:sp>
        <p:sp>
          <p:nvSpPr>
            <p:cNvPr id="23" name="Oval 22"/>
            <p:cNvSpPr/>
            <p:nvPr/>
          </p:nvSpPr>
          <p:spPr>
            <a:xfrm rot="461340">
              <a:off x="2531229" y="3371253"/>
              <a:ext cx="1291498" cy="663742"/>
            </a:xfrm>
            <a:prstGeom prst="ellipse">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TextBox 23"/>
            <p:cNvSpPr txBox="1"/>
            <p:nvPr/>
          </p:nvSpPr>
          <p:spPr>
            <a:xfrm>
              <a:off x="3755374" y="3669070"/>
              <a:ext cx="1844967" cy="461665"/>
            </a:xfrm>
            <a:prstGeom prst="rect">
              <a:avLst/>
            </a:prstGeom>
            <a:noFill/>
          </p:spPr>
          <p:txBody>
            <a:bodyPr wrap="square" rtlCol="0">
              <a:spAutoFit/>
            </a:bodyPr>
            <a:lstStyle/>
            <a:p>
              <a:r>
                <a:rPr lang="en-US" dirty="0" smtClean="0"/>
                <a:t>ECMWF</a:t>
              </a:r>
              <a:endParaRPr lang="en-US" dirty="0"/>
            </a:p>
          </p:txBody>
        </p:sp>
        <p:sp>
          <p:nvSpPr>
            <p:cNvPr id="25" name="TextBox 24"/>
            <p:cNvSpPr txBox="1"/>
            <p:nvPr/>
          </p:nvSpPr>
          <p:spPr>
            <a:xfrm>
              <a:off x="3669940" y="1466981"/>
              <a:ext cx="2438401" cy="461665"/>
            </a:xfrm>
            <a:prstGeom prst="rect">
              <a:avLst/>
            </a:prstGeom>
            <a:noFill/>
          </p:spPr>
          <p:txBody>
            <a:bodyPr wrap="square" rtlCol="0">
              <a:spAutoFit/>
            </a:bodyPr>
            <a:lstStyle/>
            <a:p>
              <a:r>
                <a:rPr lang="en-US" dirty="0" smtClean="0"/>
                <a:t>2014/09/09</a:t>
              </a:r>
              <a:endParaRPr lang="en-US" dirty="0"/>
            </a:p>
          </p:txBody>
        </p:sp>
      </p:grpSp>
      <p:pic>
        <p:nvPicPr>
          <p:cNvPr id="26" name="Picture 25"/>
          <p:cNvPicPr>
            <a:picLocks noChangeAspect="1"/>
          </p:cNvPicPr>
          <p:nvPr/>
        </p:nvPicPr>
        <p:blipFill rotWithShape="1">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42" t="7638" r="13398"/>
          <a:stretch/>
        </p:blipFill>
        <p:spPr>
          <a:xfrm>
            <a:off x="4382515" y="3646170"/>
            <a:ext cx="4176688" cy="3376997"/>
          </a:xfrm>
          <a:prstGeom prst="rect">
            <a:avLst/>
          </a:prstGeom>
        </p:spPr>
      </p:pic>
      <p:grpSp>
        <p:nvGrpSpPr>
          <p:cNvPr id="19" name="Group 26"/>
          <p:cNvGrpSpPr/>
          <p:nvPr/>
        </p:nvGrpSpPr>
        <p:grpSpPr>
          <a:xfrm>
            <a:off x="5334000" y="3726179"/>
            <a:ext cx="3581400" cy="2663754"/>
            <a:chOff x="1329396" y="1466981"/>
            <a:chExt cx="4775200" cy="2663754"/>
          </a:xfrm>
        </p:grpSpPr>
        <p:sp>
          <p:nvSpPr>
            <p:cNvPr id="28" name="Oval 27"/>
            <p:cNvSpPr/>
            <p:nvPr/>
          </p:nvSpPr>
          <p:spPr>
            <a:xfrm rot="20457507">
              <a:off x="2015410" y="2529322"/>
              <a:ext cx="1791478" cy="1035698"/>
            </a:xfrm>
            <a:prstGeom prst="ellipse">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 name="TextBox 28"/>
            <p:cNvSpPr txBox="1"/>
            <p:nvPr/>
          </p:nvSpPr>
          <p:spPr>
            <a:xfrm>
              <a:off x="1329396" y="2160402"/>
              <a:ext cx="1465924" cy="461665"/>
            </a:xfrm>
            <a:prstGeom prst="rect">
              <a:avLst/>
            </a:prstGeom>
            <a:noFill/>
          </p:spPr>
          <p:txBody>
            <a:bodyPr wrap="square" rtlCol="0">
              <a:spAutoFit/>
            </a:bodyPr>
            <a:lstStyle/>
            <a:p>
              <a:r>
                <a:rPr lang="en-US" dirty="0" smtClean="0"/>
                <a:t>GEFS</a:t>
              </a:r>
              <a:endParaRPr lang="en-US" dirty="0"/>
            </a:p>
          </p:txBody>
        </p:sp>
        <p:sp>
          <p:nvSpPr>
            <p:cNvPr id="30" name="Oval 29"/>
            <p:cNvSpPr/>
            <p:nvPr/>
          </p:nvSpPr>
          <p:spPr>
            <a:xfrm rot="461340">
              <a:off x="2531229" y="3371253"/>
              <a:ext cx="1291498" cy="663742"/>
            </a:xfrm>
            <a:prstGeom prst="ellipse">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TextBox 30"/>
            <p:cNvSpPr txBox="1"/>
            <p:nvPr/>
          </p:nvSpPr>
          <p:spPr>
            <a:xfrm>
              <a:off x="3755374" y="3669070"/>
              <a:ext cx="1841223" cy="461665"/>
            </a:xfrm>
            <a:prstGeom prst="rect">
              <a:avLst/>
            </a:prstGeom>
            <a:noFill/>
          </p:spPr>
          <p:txBody>
            <a:bodyPr wrap="square" rtlCol="0">
              <a:spAutoFit/>
            </a:bodyPr>
            <a:lstStyle/>
            <a:p>
              <a:r>
                <a:rPr lang="en-US" dirty="0" smtClean="0"/>
                <a:t>ECMWF</a:t>
              </a:r>
              <a:endParaRPr lang="en-US" dirty="0"/>
            </a:p>
          </p:txBody>
        </p:sp>
        <p:sp>
          <p:nvSpPr>
            <p:cNvPr id="32" name="TextBox 31"/>
            <p:cNvSpPr txBox="1"/>
            <p:nvPr/>
          </p:nvSpPr>
          <p:spPr>
            <a:xfrm>
              <a:off x="3994764" y="1466981"/>
              <a:ext cx="2109832" cy="461665"/>
            </a:xfrm>
            <a:prstGeom prst="rect">
              <a:avLst/>
            </a:prstGeom>
            <a:noFill/>
          </p:spPr>
          <p:txBody>
            <a:bodyPr wrap="square" rtlCol="0">
              <a:spAutoFit/>
            </a:bodyPr>
            <a:lstStyle/>
            <a:p>
              <a:r>
                <a:rPr lang="en-US" dirty="0" smtClean="0"/>
                <a:t>2014/09/10</a:t>
              </a:r>
              <a:endParaRPr lang="en-US" dirty="0"/>
            </a:p>
          </p:txBody>
        </p:sp>
      </p:grpSp>
      <p:sp>
        <p:nvSpPr>
          <p:cNvPr id="33" name="Title 1"/>
          <p:cNvSpPr txBox="1">
            <a:spLocks/>
          </p:cNvSpPr>
          <p:nvPr/>
        </p:nvSpPr>
        <p:spPr>
          <a:xfrm>
            <a:off x="990600" y="0"/>
            <a:ext cx="7886700" cy="703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err="1" smtClean="0"/>
              <a:t>Edouard</a:t>
            </a:r>
            <a:r>
              <a:rPr lang="en-US" sz="3600" dirty="0" smtClean="0"/>
              <a:t> forecast</a:t>
            </a:r>
            <a:endParaRPr lang="en-US" sz="3600" dirty="0"/>
          </a:p>
        </p:txBody>
      </p:sp>
      <p:sp>
        <p:nvSpPr>
          <p:cNvPr id="34" name="TextBox 33"/>
          <p:cNvSpPr txBox="1"/>
          <p:nvPr/>
        </p:nvSpPr>
        <p:spPr>
          <a:xfrm>
            <a:off x="8928100" y="2921000"/>
            <a:ext cx="184666"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1602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228600" y="228600"/>
            <a:ext cx="8763000" cy="461963"/>
          </a:xfrm>
          <a:prstGeom prst="rect">
            <a:avLst/>
          </a:prstGeom>
          <a:solidFill>
            <a:srgbClr val="99CCFF"/>
          </a:solidFill>
          <a:ln w="9525">
            <a:noFill/>
            <a:miter lim="800000"/>
            <a:headEnd/>
            <a:tailEnd/>
          </a:ln>
        </p:spPr>
        <p:txBody>
          <a:bodyPr>
            <a:prstTxWarp prst="textNoShape">
              <a:avLst/>
            </a:prstTxWarp>
            <a:spAutoFit/>
          </a:bodyPr>
          <a:lstStyle/>
          <a:p>
            <a:pPr marL="457200" indent="-457200">
              <a:spcBef>
                <a:spcPct val="50000"/>
              </a:spcBef>
            </a:pPr>
            <a:r>
              <a:rPr lang="en-GB" b="1" dirty="0" smtClean="0">
                <a:solidFill>
                  <a:schemeClr val="accent2"/>
                </a:solidFill>
              </a:rPr>
              <a:t>Introduction </a:t>
            </a:r>
            <a:endParaRPr lang="en-US" b="1" dirty="0">
              <a:solidFill>
                <a:schemeClr val="accent2"/>
              </a:solidFill>
            </a:endParaRPr>
          </a:p>
        </p:txBody>
      </p:sp>
      <p:sp>
        <p:nvSpPr>
          <p:cNvPr id="4" name="Rectangle 3"/>
          <p:cNvSpPr/>
          <p:nvPr/>
        </p:nvSpPr>
        <p:spPr>
          <a:xfrm>
            <a:off x="533400" y="1536174"/>
            <a:ext cx="7772400" cy="3416320"/>
          </a:xfrm>
          <a:prstGeom prst="rect">
            <a:avLst/>
          </a:prstGeom>
        </p:spPr>
        <p:txBody>
          <a:bodyPr wrap="square">
            <a:spAutoFit/>
          </a:bodyPr>
          <a:lstStyle/>
          <a:p>
            <a:r>
              <a:rPr lang="en-US" dirty="0" smtClean="0"/>
              <a:t>More guidance is needed for understanding forecasts and how they evolve.</a:t>
            </a:r>
          </a:p>
          <a:p>
            <a:r>
              <a:rPr lang="en-US" dirty="0" smtClean="0"/>
              <a:t> </a:t>
            </a:r>
          </a:p>
          <a:p>
            <a:endParaRPr lang="en-US" dirty="0" smtClean="0"/>
          </a:p>
          <a:p>
            <a:r>
              <a:rPr lang="en-US" dirty="0" smtClean="0"/>
              <a:t>This </a:t>
            </a:r>
            <a:r>
              <a:rPr lang="en-US" dirty="0" smtClean="0"/>
              <a:t>forecast requirement is reflected in the priority area of need identified by NHC, the Central Pacific Hurricane Center, and the Joint Typhoon Warning Center, NHC-5/JTWC-11: </a:t>
            </a:r>
            <a:r>
              <a:rPr lang="en-US" i="1" dirty="0" smtClean="0"/>
              <a:t>Techniques or products to support pre-genesis disturbance track, intensity, size, and wind speed probability forecasts.</a:t>
            </a:r>
            <a:r>
              <a:rPr lang="en-US" dirty="0" smtClean="0"/>
              <a:t>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33600"/>
            <a:ext cx="7772400" cy="1143000"/>
          </a:xfrm>
        </p:spPr>
        <p:txBody>
          <a:bodyPr/>
          <a:lstStyle/>
          <a:p>
            <a:r>
              <a:rPr lang="en-US" dirty="0" smtClean="0"/>
              <a:t>Some recent research </a:t>
            </a:r>
            <a:br>
              <a:rPr lang="en-US" dirty="0" smtClean="0"/>
            </a:br>
            <a:r>
              <a:rPr lang="en-US" dirty="0" smtClean="0"/>
              <a:t>(NSF and NASA-HS3)</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dirty="0"/>
          </a:p>
        </p:txBody>
      </p:sp>
      <p:grpSp>
        <p:nvGrpSpPr>
          <p:cNvPr id="4" name="Group 3"/>
          <p:cNvGrpSpPr/>
          <p:nvPr/>
        </p:nvGrpSpPr>
        <p:grpSpPr>
          <a:xfrm>
            <a:off x="1295400" y="990600"/>
            <a:ext cx="5791200" cy="2819400"/>
            <a:chOff x="1219200" y="1676400"/>
            <a:chExt cx="5791200" cy="2819400"/>
          </a:xfrm>
        </p:grpSpPr>
        <p:pic>
          <p:nvPicPr>
            <p:cNvPr id="5" name="Content Placeholder 3" descr="C:\Documents and Settings\janiga\Application Data\SSH\temp\figure.png"/>
            <p:cNvPicPr>
              <a:picLocks/>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56451"/>
            <a:stretch>
              <a:fillRect/>
            </a:stretch>
          </p:blipFill>
          <p:spPr bwMode="auto">
            <a:xfrm>
              <a:off x="1219200" y="2438400"/>
              <a:ext cx="5791200" cy="2057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 name="Content Placeholder 2"/>
            <p:cNvSpPr txBox="1">
              <a:spLocks/>
            </p:cNvSpPr>
            <p:nvPr/>
          </p:nvSpPr>
          <p:spPr bwMode="auto">
            <a:xfrm>
              <a:off x="1447800" y="1676400"/>
              <a:ext cx="5410200" cy="533400"/>
            </a:xfrm>
            <a:prstGeom prst="rect">
              <a:avLst/>
            </a:prstGeom>
            <a:solidFill>
              <a:schemeClr val="bg1"/>
            </a:solidFill>
            <a:ln w="19050">
              <a:solidFill>
                <a:schemeClr val="tx1"/>
              </a:solidFill>
              <a:miter lim="800000"/>
              <a:headEnd/>
              <a:tailEnd/>
            </a:ln>
            <a:effectLst>
              <a:outerShdw blurRad="50800" dist="38100" dir="2700000" algn="tl" rotWithShape="0">
                <a:prstClr val="black">
                  <a:alpha val="40000"/>
                </a:prstClr>
              </a:outerShdw>
            </a:effectLst>
          </p:spPr>
          <p:txBody>
            <a:bodyPr/>
            <a:lstStyle>
              <a:lvl1pPr indent="-3429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i="1">
                  <a:latin typeface="Helvetica" charset="0"/>
                </a:rPr>
                <a:t>TRMM 3B42 Rainrate (mm day</a:t>
              </a:r>
              <a:r>
                <a:rPr lang="en-US" sz="1800" i="1" baseline="30000">
                  <a:latin typeface="Helvetica" charset="0"/>
                </a:rPr>
                <a:t>-1</a:t>
              </a:r>
              <a:r>
                <a:rPr lang="en-US" sz="1800" i="1">
                  <a:latin typeface="Helvetica" charset="0"/>
                </a:rPr>
                <a:t>, shaded)</a:t>
              </a:r>
            </a:p>
            <a:p>
              <a:pPr algn="ctr" eaLnBrk="1" hangingPunct="1"/>
              <a:endParaRPr lang="en-US" sz="800" i="1">
                <a:latin typeface="Helvetica" charset="0"/>
              </a:endParaRPr>
            </a:p>
          </p:txBody>
        </p:sp>
      </p:grpSp>
      <p:grpSp>
        <p:nvGrpSpPr>
          <p:cNvPr id="7" name="Group 6"/>
          <p:cNvGrpSpPr/>
          <p:nvPr/>
        </p:nvGrpSpPr>
        <p:grpSpPr>
          <a:xfrm>
            <a:off x="1752600" y="4648200"/>
            <a:ext cx="5638800" cy="381000"/>
            <a:chOff x="1676400" y="4800600"/>
            <a:chExt cx="5638800" cy="381000"/>
          </a:xfrm>
        </p:grpSpPr>
        <p:pic>
          <p:nvPicPr>
            <p:cNvPr id="8" name="Content Placeholder 3" descr="C:\Documents and Settings\janiga\Application Data\SSH\temp\figure.png"/>
            <p:cNvPicPr>
              <a:picLocks/>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8420" t="43549" r="11842" b="48387"/>
            <a:stretch>
              <a:fillRect/>
            </a:stretch>
          </p:blipFill>
          <p:spPr bwMode="auto">
            <a:xfrm>
              <a:off x="1676400" y="4800600"/>
              <a:ext cx="4038600" cy="381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9" name="TextBox 12"/>
            <p:cNvSpPr txBox="1">
              <a:spLocks noChangeArrowheads="1"/>
            </p:cNvSpPr>
            <p:nvPr/>
          </p:nvSpPr>
          <p:spPr bwMode="auto">
            <a:xfrm>
              <a:off x="5867400" y="4800600"/>
              <a:ext cx="1447800" cy="3238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500" dirty="0">
                  <a:latin typeface="Helectiva" charset="0"/>
                </a:rPr>
                <a:t>[mm day</a:t>
              </a:r>
              <a:r>
                <a:rPr lang="en-US" sz="1500" baseline="30000" dirty="0">
                  <a:latin typeface="Helectiva" charset="0"/>
                </a:rPr>
                <a:t>-1</a:t>
              </a:r>
              <a:r>
                <a:rPr lang="en-US" sz="1500" dirty="0">
                  <a:latin typeface="Helectiva" charset="0"/>
                </a:rPr>
                <a:t>]</a:t>
              </a:r>
            </a:p>
          </p:txBody>
        </p:sp>
      </p:grpSp>
      <p:sp>
        <p:nvSpPr>
          <p:cNvPr id="10" name="Rectangle 9"/>
          <p:cNvSpPr/>
          <p:nvPr/>
        </p:nvSpPr>
        <p:spPr>
          <a:xfrm>
            <a:off x="533400" y="5410200"/>
            <a:ext cx="8153400" cy="642605"/>
          </a:xfrm>
          <a:prstGeom prst="rect">
            <a:avLst/>
          </a:prstGeom>
        </p:spPr>
        <p:txBody>
          <a:bodyPr wrap="square">
            <a:spAutoFit/>
          </a:bodyPr>
          <a:lstStyle/>
          <a:p>
            <a:r>
              <a:rPr lang="en-US" dirty="0" smtClean="0"/>
              <a:t>Do the AEW-characteristics at the West Coast significantly impact the probability of tropical cyclogenesis downstream?</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3527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1219200"/>
            <a:ext cx="7772400" cy="4114800"/>
          </a:xfrm>
        </p:spPr>
        <p:txBody>
          <a:bodyPr/>
          <a:lstStyle/>
          <a:p>
            <a:endParaRPr lang="en-US" dirty="0"/>
          </a:p>
        </p:txBody>
      </p:sp>
      <p:sp>
        <p:nvSpPr>
          <p:cNvPr id="10" name="Rectangle 9"/>
          <p:cNvSpPr/>
          <p:nvPr/>
        </p:nvSpPr>
        <p:spPr>
          <a:xfrm>
            <a:off x="533400" y="5257800"/>
            <a:ext cx="8153400" cy="830997"/>
          </a:xfrm>
          <a:prstGeom prst="rect">
            <a:avLst/>
          </a:prstGeom>
        </p:spPr>
        <p:txBody>
          <a:bodyPr wrap="square">
            <a:spAutoFit/>
          </a:bodyPr>
          <a:lstStyle/>
          <a:p>
            <a:r>
              <a:rPr lang="en-US" dirty="0" smtClean="0"/>
              <a:t>V</a:t>
            </a:r>
            <a:r>
              <a:rPr lang="en-US" dirty="0" smtClean="0"/>
              <a:t>ariability </a:t>
            </a:r>
            <a:r>
              <a:rPr lang="en-US" dirty="0" smtClean="0"/>
              <a:t>in low-level </a:t>
            </a:r>
            <a:r>
              <a:rPr lang="en-US" dirty="0" err="1" smtClean="0"/>
              <a:t>vorticity</a:t>
            </a:r>
            <a:r>
              <a:rPr lang="en-US" dirty="0" smtClean="0"/>
              <a:t> generation in the East Atlantic </a:t>
            </a:r>
            <a:r>
              <a:rPr lang="en-US" dirty="0" smtClean="0"/>
              <a:t>impacts </a:t>
            </a:r>
            <a:r>
              <a:rPr lang="en-US" dirty="0" smtClean="0"/>
              <a:t>the probability of tropical </a:t>
            </a:r>
            <a:r>
              <a:rPr lang="en-US" dirty="0" smtClean="0"/>
              <a:t>cyclogenesis</a:t>
            </a:r>
            <a:r>
              <a:rPr lang="en-US" dirty="0" smtClean="0"/>
              <a:t>.</a:t>
            </a:r>
            <a:endParaRPr lang="en-US" dirty="0"/>
          </a:p>
        </p:txBody>
      </p:sp>
      <p:grpSp>
        <p:nvGrpSpPr>
          <p:cNvPr id="4" name="Group 10"/>
          <p:cNvGrpSpPr/>
          <p:nvPr/>
        </p:nvGrpSpPr>
        <p:grpSpPr>
          <a:xfrm>
            <a:off x="1981200" y="1143000"/>
            <a:ext cx="4386263" cy="3429000"/>
            <a:chOff x="1295400" y="2362200"/>
            <a:chExt cx="4386263" cy="3429000"/>
          </a:xfrm>
        </p:grpSpPr>
        <p:pic>
          <p:nvPicPr>
            <p:cNvPr id="12" name="Picture 2" descr="U:\paper_figures\vortex_aew_composite\fig_3\figure.pn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801" b="67583"/>
            <a:stretch>
              <a:fillRect/>
            </a:stretch>
          </p:blipFill>
          <p:spPr bwMode="auto">
            <a:xfrm>
              <a:off x="1295400" y="2819400"/>
              <a:ext cx="4386263" cy="2219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3" name="Content Placeholder 2"/>
            <p:cNvSpPr txBox="1">
              <a:spLocks/>
            </p:cNvSpPr>
            <p:nvPr/>
          </p:nvSpPr>
          <p:spPr bwMode="auto">
            <a:xfrm>
              <a:off x="1600200" y="5181600"/>
              <a:ext cx="3805238" cy="609600"/>
            </a:xfrm>
            <a:prstGeom prst="rect">
              <a:avLst/>
            </a:prstGeom>
            <a:solidFill>
              <a:schemeClr val="bg1"/>
            </a:solidFill>
            <a:ln w="19050">
              <a:solidFill>
                <a:schemeClr val="tx1"/>
              </a:solidFill>
              <a:miter lim="800000"/>
              <a:headEnd/>
              <a:tailEnd/>
            </a:ln>
            <a:effectLst>
              <a:outerShdw blurRad="50800" dist="38100" dir="2700000" algn="tl" rotWithShape="0">
                <a:prstClr val="black">
                  <a:alpha val="40000"/>
                </a:prstClr>
              </a:outerShdw>
            </a:effectLst>
          </p:spPr>
          <p:txBody>
            <a:bodyPr/>
            <a:lstStyle>
              <a:lvl1pPr indent="-3429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i="1">
                  <a:latin typeface="Helvetica" charset="0"/>
                </a:rPr>
                <a:t>CFSR explicit latent heating (K day</a:t>
              </a:r>
              <a:r>
                <a:rPr lang="en-US" sz="1600" i="1" baseline="30000">
                  <a:latin typeface="Helvetica" charset="0"/>
                </a:rPr>
                <a:t>-1</a:t>
              </a:r>
              <a:r>
                <a:rPr lang="en-US" sz="1600" i="1">
                  <a:latin typeface="Helvetica" charset="0"/>
                </a:rPr>
                <a:t>, shaded) and </a:t>
              </a:r>
              <a:r>
                <a:rPr lang="el-GR" sz="1600" i="1">
                  <a:latin typeface="Helvetica" charset="0"/>
                </a:rPr>
                <a:t>ω</a:t>
              </a:r>
              <a:r>
                <a:rPr lang="en-US" sz="1600" i="1">
                  <a:latin typeface="Helvetica" charset="0"/>
                </a:rPr>
                <a:t> (hPa day</a:t>
              </a:r>
              <a:r>
                <a:rPr lang="en-US" sz="1600" i="1" baseline="30000">
                  <a:latin typeface="Helvetica" charset="0"/>
                </a:rPr>
                <a:t>-1</a:t>
              </a:r>
              <a:r>
                <a:rPr lang="en-US" sz="1600" i="1">
                  <a:latin typeface="Helvetica" charset="0"/>
                </a:rPr>
                <a:t>, contours)</a:t>
              </a:r>
            </a:p>
            <a:p>
              <a:pPr algn="ctr" eaLnBrk="1" hangingPunct="1"/>
              <a:endParaRPr lang="en-US" sz="800" i="1">
                <a:latin typeface="Helvetica" charset="0"/>
              </a:endParaRPr>
            </a:p>
          </p:txBody>
        </p:sp>
        <p:sp>
          <p:nvSpPr>
            <p:cNvPr id="14" name="Rectangle 9"/>
            <p:cNvSpPr>
              <a:spLocks noChangeArrowheads="1"/>
            </p:cNvSpPr>
            <p:nvPr/>
          </p:nvSpPr>
          <p:spPr bwMode="auto">
            <a:xfrm>
              <a:off x="1905000" y="2362200"/>
              <a:ext cx="2073275"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r>
                <a:rPr lang="en-US">
                  <a:latin typeface="Helvetica" charset="0"/>
                </a:rPr>
                <a:t>5-13°N JAS 98-09</a:t>
              </a:r>
              <a:endParaRPr lang="en-US"/>
            </a:p>
          </p:txBody>
        </p:sp>
      </p:grpSp>
      <p:sp>
        <p:nvSpPr>
          <p:cNvPr id="9" name="Title 8"/>
          <p:cNvSpPr>
            <a:spLocks noGrp="1"/>
          </p:cNvSpPr>
          <p:nvPr>
            <p:ph type="title"/>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279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Picture 2" descr="example_wave_location.png"/>
          <p:cNvPicPr>
            <a:picLocks noChangeAspect="1"/>
          </p:cNvPicPr>
          <p:nvPr/>
        </p:nvPicPr>
        <p:blipFill>
          <a:blip r:embed="rId2"/>
          <a:srcRect l="2522" t="2927" r="4097" b="17586"/>
          <a:stretch>
            <a:fillRect/>
          </a:stretch>
        </p:blipFill>
        <p:spPr bwMode="auto">
          <a:xfrm>
            <a:off x="339725" y="1500188"/>
            <a:ext cx="3049588" cy="2470150"/>
          </a:xfrm>
          <a:prstGeom prst="rect">
            <a:avLst/>
          </a:prstGeom>
          <a:noFill/>
          <a:ln w="9525">
            <a:noFill/>
            <a:miter lim="800000"/>
            <a:headEnd/>
            <a:tailEnd/>
          </a:ln>
        </p:spPr>
      </p:pic>
      <p:sp>
        <p:nvSpPr>
          <p:cNvPr id="19459" name="TextBox 6"/>
          <p:cNvSpPr txBox="1">
            <a:spLocks noChangeArrowheads="1"/>
          </p:cNvSpPr>
          <p:nvPr/>
        </p:nvSpPr>
        <p:spPr bwMode="auto">
          <a:xfrm>
            <a:off x="125413" y="4232275"/>
            <a:ext cx="4144383" cy="1080582"/>
          </a:xfrm>
          <a:prstGeom prst="rect">
            <a:avLst/>
          </a:prstGeom>
          <a:noFill/>
          <a:ln w="9525">
            <a:noFill/>
            <a:miter lim="800000"/>
            <a:headEnd/>
            <a:tailEnd/>
          </a:ln>
        </p:spPr>
        <p:txBody>
          <a:bodyPr wrap="none" lIns="64291" tIns="32146" rIns="64291" bIns="32146">
            <a:prstTxWarp prst="textNoShape">
              <a:avLst/>
            </a:prstTxWarp>
            <a:spAutoFit/>
          </a:bodyPr>
          <a:lstStyle/>
          <a:p>
            <a:r>
              <a:rPr lang="en-US" sz="2200" dirty="0" smtClean="0"/>
              <a:t> RV: Relative </a:t>
            </a:r>
            <a:r>
              <a:rPr lang="en-US" sz="2200" dirty="0" err="1" smtClean="0"/>
              <a:t>Vorticity</a:t>
            </a:r>
            <a:r>
              <a:rPr lang="en-US" sz="2200" dirty="0" smtClean="0"/>
              <a:t> – 850mb</a:t>
            </a:r>
          </a:p>
          <a:p>
            <a:r>
              <a:rPr lang="en-US" sz="2200" dirty="0" smtClean="0"/>
              <a:t> TA: Temp. anomaly -  400-200mb</a:t>
            </a:r>
          </a:p>
          <a:p>
            <a:r>
              <a:rPr lang="en-US" sz="2200" dirty="0" smtClean="0"/>
              <a:t> VV: Vertical </a:t>
            </a:r>
            <a:r>
              <a:rPr lang="en-US" sz="2200" dirty="0"/>
              <a:t>Velocity</a:t>
            </a:r>
            <a:r>
              <a:rPr lang="en-US" sz="2200" dirty="0" smtClean="0"/>
              <a:t> - 800-300mb</a:t>
            </a:r>
            <a:endParaRPr lang="en-US" sz="2200" dirty="0"/>
          </a:p>
        </p:txBody>
      </p:sp>
      <p:pic>
        <p:nvPicPr>
          <p:cNvPr id="19460" name="Picture 7"/>
          <p:cNvPicPr>
            <a:picLocks noChangeAspect="1"/>
          </p:cNvPicPr>
          <p:nvPr/>
        </p:nvPicPr>
        <p:blipFill>
          <a:blip r:embed="rId3"/>
          <a:srcRect l="7176" t="23505" r="12842" b="19849"/>
          <a:stretch>
            <a:fillRect/>
          </a:stretch>
        </p:blipFill>
        <p:spPr bwMode="auto">
          <a:xfrm>
            <a:off x="4894263" y="1500188"/>
            <a:ext cx="3578225" cy="2535237"/>
          </a:xfrm>
          <a:prstGeom prst="rect">
            <a:avLst/>
          </a:prstGeom>
          <a:noFill/>
          <a:ln w="9525">
            <a:noFill/>
            <a:miter lim="800000"/>
            <a:headEnd/>
            <a:tailEnd/>
          </a:ln>
        </p:spPr>
      </p:pic>
      <p:sp>
        <p:nvSpPr>
          <p:cNvPr id="19461" name="TextBox 10"/>
          <p:cNvSpPr txBox="1">
            <a:spLocks noChangeArrowheads="1"/>
          </p:cNvSpPr>
          <p:nvPr/>
        </p:nvSpPr>
        <p:spPr bwMode="auto">
          <a:xfrm>
            <a:off x="5429250" y="4071938"/>
            <a:ext cx="2733675" cy="403225"/>
          </a:xfrm>
          <a:prstGeom prst="rect">
            <a:avLst/>
          </a:prstGeom>
          <a:noFill/>
          <a:ln w="9525">
            <a:noFill/>
            <a:miter lim="800000"/>
            <a:headEnd/>
            <a:tailEnd/>
          </a:ln>
        </p:spPr>
        <p:txBody>
          <a:bodyPr wrap="none" lIns="64291" tIns="32146" rIns="64291" bIns="32146">
            <a:prstTxWarp prst="textNoShape">
              <a:avLst/>
            </a:prstTxWarp>
            <a:spAutoFit/>
          </a:bodyPr>
          <a:lstStyle/>
          <a:p>
            <a:r>
              <a:rPr lang="en-US" sz="2200"/>
              <a:t>EA- Precipitable Water</a:t>
            </a:r>
          </a:p>
        </p:txBody>
      </p:sp>
      <p:sp>
        <p:nvSpPr>
          <p:cNvPr id="19462" name="TextBox 11"/>
          <p:cNvSpPr txBox="1">
            <a:spLocks noChangeArrowheads="1"/>
          </p:cNvSpPr>
          <p:nvPr/>
        </p:nvSpPr>
        <p:spPr bwMode="auto">
          <a:xfrm>
            <a:off x="1047750" y="1154113"/>
            <a:ext cx="1328738" cy="341312"/>
          </a:xfrm>
          <a:prstGeom prst="rect">
            <a:avLst/>
          </a:prstGeom>
          <a:noFill/>
          <a:ln w="9525">
            <a:noFill/>
            <a:miter lim="800000"/>
            <a:headEnd/>
            <a:tailEnd/>
          </a:ln>
        </p:spPr>
        <p:txBody>
          <a:bodyPr wrap="none" lIns="64291" tIns="32146" rIns="64291" bIns="32146">
            <a:prstTxWarp prst="textNoShape">
              <a:avLst/>
            </a:prstTxWarp>
            <a:spAutoFit/>
          </a:bodyPr>
          <a:lstStyle/>
          <a:p>
            <a:r>
              <a:rPr lang="en-US"/>
              <a:t>Trough Scale</a:t>
            </a:r>
          </a:p>
        </p:txBody>
      </p:sp>
      <p:sp>
        <p:nvSpPr>
          <p:cNvPr id="19463" name="TextBox 12"/>
          <p:cNvSpPr txBox="1">
            <a:spLocks noChangeArrowheads="1"/>
          </p:cNvSpPr>
          <p:nvPr/>
        </p:nvSpPr>
        <p:spPr bwMode="auto">
          <a:xfrm>
            <a:off x="5864225" y="1179513"/>
            <a:ext cx="1744663" cy="433387"/>
          </a:xfrm>
          <a:prstGeom prst="rect">
            <a:avLst/>
          </a:prstGeom>
          <a:noFill/>
          <a:ln w="9525">
            <a:noFill/>
            <a:miter lim="800000"/>
            <a:headEnd/>
            <a:tailEnd/>
          </a:ln>
        </p:spPr>
        <p:txBody>
          <a:bodyPr wrap="none" lIns="64291" tIns="32146" rIns="64291" bIns="32146">
            <a:prstTxWarp prst="textNoShape">
              <a:avLst/>
            </a:prstTxWarp>
            <a:spAutoFit/>
          </a:bodyPr>
          <a:lstStyle/>
          <a:p>
            <a:r>
              <a:rPr lang="en-US"/>
              <a:t>Environment</a:t>
            </a:r>
          </a:p>
        </p:txBody>
      </p:sp>
      <p:sp>
        <p:nvSpPr>
          <p:cNvPr id="19464" name="Text Box 17"/>
          <p:cNvSpPr txBox="1">
            <a:spLocks noChangeArrowheads="1"/>
          </p:cNvSpPr>
          <p:nvPr/>
        </p:nvSpPr>
        <p:spPr bwMode="auto">
          <a:xfrm>
            <a:off x="228600" y="228600"/>
            <a:ext cx="8763000" cy="461963"/>
          </a:xfrm>
          <a:prstGeom prst="rect">
            <a:avLst/>
          </a:prstGeom>
          <a:solidFill>
            <a:srgbClr val="99CCFF"/>
          </a:solidFill>
          <a:ln w="9525">
            <a:noFill/>
            <a:miter lim="800000"/>
            <a:headEnd/>
            <a:tailEnd/>
          </a:ln>
        </p:spPr>
        <p:txBody>
          <a:bodyPr>
            <a:prstTxWarp prst="textNoShape">
              <a:avLst/>
            </a:prstTxWarp>
            <a:spAutoFit/>
          </a:bodyPr>
          <a:lstStyle/>
          <a:p>
            <a:pPr marL="457200" indent="-457200">
              <a:spcBef>
                <a:spcPct val="50000"/>
              </a:spcBef>
            </a:pPr>
            <a:r>
              <a:rPr lang="en-GB" b="1" dirty="0">
                <a:solidFill>
                  <a:schemeClr val="accent2"/>
                </a:solidFill>
              </a:rPr>
              <a:t>Characterising </a:t>
            </a:r>
            <a:r>
              <a:rPr lang="en-GB" b="1" dirty="0" smtClean="0">
                <a:solidFill>
                  <a:schemeClr val="accent2"/>
                </a:solidFill>
              </a:rPr>
              <a:t>AEWS in CFSR – </a:t>
            </a:r>
            <a:r>
              <a:rPr lang="en-GB" b="1" dirty="0" err="1" smtClean="0">
                <a:solidFill>
                  <a:schemeClr val="accent2"/>
                </a:solidFill>
              </a:rPr>
              <a:t>Brammer</a:t>
            </a:r>
            <a:r>
              <a:rPr lang="en-GB" b="1" dirty="0" smtClean="0">
                <a:solidFill>
                  <a:schemeClr val="accent2"/>
                </a:solidFill>
              </a:rPr>
              <a:t> and </a:t>
            </a:r>
            <a:r>
              <a:rPr lang="en-GB" b="1" dirty="0" err="1" smtClean="0">
                <a:solidFill>
                  <a:schemeClr val="accent2"/>
                </a:solidFill>
              </a:rPr>
              <a:t>Thorncroft</a:t>
            </a:r>
            <a:r>
              <a:rPr lang="en-GB" b="1" dirty="0" smtClean="0">
                <a:solidFill>
                  <a:schemeClr val="accent2"/>
                </a:solidFill>
              </a:rPr>
              <a:t> 2015 </a:t>
            </a:r>
            <a:endParaRPr lang="en-US" b="1" dirty="0">
              <a:solidFill>
                <a:schemeClr val="accent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15192</TotalTime>
  <Words>1873</Words>
  <Application>Microsoft Macintosh PowerPoint</Application>
  <PresentationFormat>On-screen Show (4:3)</PresentationFormat>
  <Paragraphs>206</Paragraphs>
  <Slides>32</Slides>
  <Notes>25</Notes>
  <HiddenSlides>0</HiddenSlides>
  <MMClips>0</MMClips>
  <ScaleCrop>false</ScaleCrop>
  <HeadingPairs>
    <vt:vector size="6" baseType="variant">
      <vt:variant>
        <vt:lpstr>Design Template</vt:lpstr>
      </vt:variant>
      <vt:variant>
        <vt:i4>1</vt:i4>
      </vt:variant>
      <vt:variant>
        <vt:lpstr>Links</vt:lpstr>
      </vt:variant>
      <vt:variant>
        <vt:i4>1</vt:i4>
      </vt:variant>
      <vt:variant>
        <vt:lpstr>Slide Titles</vt:lpstr>
      </vt:variant>
      <vt:variant>
        <vt:i4>32</vt:i4>
      </vt:variant>
    </vt:vector>
  </HeadingPairs>
  <TitlesOfParts>
    <vt:vector size="34" baseType="lpstr">
      <vt:lpstr>Default Design</vt:lpstr>
      <vt:lpstr>!OLE_LINK3</vt:lpstr>
      <vt:lpstr>Slide 1</vt:lpstr>
      <vt:lpstr>Slide 2</vt:lpstr>
      <vt:lpstr>Edouard NHC forecasts</vt:lpstr>
      <vt:lpstr>Eduoard Ensembles</vt:lpstr>
      <vt:lpstr>Slide 5</vt:lpstr>
      <vt:lpstr>Some recent research  (NSF and NASA-HS3)</vt:lpstr>
      <vt:lpstr>Slide 7</vt:lpstr>
      <vt:lpstr>Slide 8</vt:lpstr>
      <vt:lpstr>Slide 9</vt:lpstr>
      <vt:lpstr>Slide 10</vt:lpstr>
      <vt:lpstr>Non-Developing AL90 </vt:lpstr>
      <vt:lpstr>Developing AL91 (Pre-Edouard)</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DEAS-UAlbany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dc:creator>
  <cp:lastModifiedBy>Chris</cp:lastModifiedBy>
  <cp:revision>138</cp:revision>
  <dcterms:created xsi:type="dcterms:W3CDTF">2015-07-16T12:18:13Z</dcterms:created>
  <dcterms:modified xsi:type="dcterms:W3CDTF">2015-07-17T03:06:47Z</dcterms:modified>
</cp:coreProperties>
</file>