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76" r:id="rId2"/>
    <p:sldId id="328" r:id="rId3"/>
    <p:sldId id="331" r:id="rId4"/>
    <p:sldId id="327" r:id="rId5"/>
    <p:sldId id="330" r:id="rId6"/>
    <p:sldId id="277" r:id="rId7"/>
    <p:sldId id="264" r:id="rId8"/>
    <p:sldId id="278" r:id="rId9"/>
    <p:sldId id="279" r:id="rId10"/>
    <p:sldId id="323" r:id="rId11"/>
    <p:sldId id="315" r:id="rId12"/>
    <p:sldId id="316" r:id="rId13"/>
    <p:sldId id="317" r:id="rId14"/>
    <p:sldId id="318" r:id="rId15"/>
    <p:sldId id="319" r:id="rId16"/>
    <p:sldId id="322" r:id="rId17"/>
    <p:sldId id="280" r:id="rId18"/>
    <p:sldId id="283" r:id="rId19"/>
    <p:sldId id="284" r:id="rId20"/>
    <p:sldId id="304" r:id="rId21"/>
    <p:sldId id="285" r:id="rId22"/>
    <p:sldId id="324" r:id="rId23"/>
    <p:sldId id="305" r:id="rId24"/>
    <p:sldId id="306" r:id="rId25"/>
    <p:sldId id="307" r:id="rId26"/>
    <p:sldId id="308" r:id="rId27"/>
    <p:sldId id="309" r:id="rId28"/>
    <p:sldId id="310" r:id="rId29"/>
    <p:sldId id="311" r:id="rId30"/>
    <p:sldId id="312" r:id="rId31"/>
    <p:sldId id="313" r:id="rId32"/>
    <p:sldId id="314" r:id="rId33"/>
    <p:sldId id="266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5" autoAdjust="0"/>
    <p:restoredTop sz="94641" autoAdjust="0"/>
  </p:normalViewPr>
  <p:slideViewPr>
    <p:cSldViewPr>
      <p:cViewPr varScale="1">
        <p:scale>
          <a:sx n="109" d="100"/>
          <a:sy n="109" d="100"/>
        </p:scale>
        <p:origin x="-872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notesMaster" Target="notesMasters/notesMaster1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interSettings" Target="printerSettings/printerSettings1.bin"/><Relationship Id="rId38" Type="http://schemas.openxmlformats.org/officeDocument/2006/relationships/presProps" Target="presProps.xml"/><Relationship Id="rId39" Type="http://schemas.openxmlformats.org/officeDocument/2006/relationships/viewProps" Target="viewProps.xml"/><Relationship Id="rId40" Type="http://schemas.openxmlformats.org/officeDocument/2006/relationships/theme" Target="theme/theme1.xml"/><Relationship Id="rId41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40CD76-925B-2748-AF9A-EFB82BAE7DAD}" type="datetimeFigureOut">
              <a:rPr lang="en-US" smtClean="0"/>
              <a:t>7/16/15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DEDB2D-E9BC-364D-8C46-982E97703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4145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A13DC2-B560-EF42-B7F0-E5D40F794ABD}" type="datetimeFigureOut">
              <a:rPr lang="en-US" smtClean="0"/>
              <a:t>7/16/15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297E1A-1B79-9842-8E39-F07FB1D15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78244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82628-2D36-7643-B959-90D1C5CA34C3}" type="datetime1">
              <a:rPr lang="en-US" smtClean="0"/>
              <a:t>7/16/15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C60AA-12FA-4E19-A28B-C0C9BFE6C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929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37C76-D4E8-F14C-BDE4-01E32444120A}" type="datetime1">
              <a:rPr lang="en-US" smtClean="0"/>
              <a:t>7/16/15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C60AA-12FA-4E19-A28B-C0C9BFE6C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432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FCA8D-3271-DB45-96C5-78C780D4A18D}" type="datetime1">
              <a:rPr lang="en-US" smtClean="0"/>
              <a:t>7/16/15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C60AA-12FA-4E19-A28B-C0C9BFE6C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795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242F4-56E4-214E-969D-CDDDF496E482}" type="datetime1">
              <a:rPr lang="en-US" smtClean="0"/>
              <a:t>7/16/15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C60AA-12FA-4E19-A28B-C0C9BFE6C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8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3908F-57EE-0447-A79D-2191184AF977}" type="datetime1">
              <a:rPr lang="en-US" smtClean="0"/>
              <a:t>7/16/15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C60AA-12FA-4E19-A28B-C0C9BFE6C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07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68188-7507-924C-9870-131DFD265C5E}" type="datetime1">
              <a:rPr lang="en-US" smtClean="0"/>
              <a:t>7/16/15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C60AA-12FA-4E19-A28B-C0C9BFE6C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716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ECA70-6DC5-6C41-976A-35E9DA6BB5D1}" type="datetime1">
              <a:rPr lang="en-US" smtClean="0"/>
              <a:t>7/16/15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C60AA-12FA-4E19-A28B-C0C9BFE6C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854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C16F0-CE96-5141-ABC3-77048273519A}" type="datetime1">
              <a:rPr lang="en-US" smtClean="0"/>
              <a:t>7/16/15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C60AA-12FA-4E19-A28B-C0C9BFE6C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567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2BE43-AA0C-C340-872C-6387146B2602}" type="datetime1">
              <a:rPr lang="en-US" smtClean="0"/>
              <a:t>7/16/15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C60AA-12FA-4E19-A28B-C0C9BFE6C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650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EC6C9-78E0-C044-91F7-7F00743C26F2}" type="datetime1">
              <a:rPr lang="en-US" smtClean="0"/>
              <a:t>7/16/15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C60AA-12FA-4E19-A28B-C0C9BFE6C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023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FC685-EF5D-944A-9D9F-32E9F1ABD4C8}" type="datetime1">
              <a:rPr lang="en-US" smtClean="0"/>
              <a:t>7/16/15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C60AA-12FA-4E19-A28B-C0C9BFE6C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778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661A4-D036-6B4D-95D9-6DBF21F65BF5}" type="datetime1">
              <a:rPr lang="en-US" smtClean="0"/>
              <a:t>7/16/15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6C60AA-12FA-4E19-A28B-C0C9BFE6C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701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gif"/><Relationship Id="rId3" Type="http://schemas.openxmlformats.org/officeDocument/2006/relationships/image" Target="../media/image6.gi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gif"/><Relationship Id="rId3" Type="http://schemas.openxmlformats.org/officeDocument/2006/relationships/image" Target="../media/image6.gi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gi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gi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gi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gif"/><Relationship Id="rId3" Type="http://schemas.openxmlformats.org/officeDocument/2006/relationships/image" Target="../media/image12.gi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gi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gif"/><Relationship Id="rId3" Type="http://schemas.openxmlformats.org/officeDocument/2006/relationships/image" Target="../media/image16.gi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gi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gi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gi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gi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file:///C:\Gerry\GlobMode\hurr_prediction\atlantic\2012\verif2_98-11_08-11.gif" TargetMode="External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gif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gi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gif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g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772400" cy="1470025"/>
          </a:xfrm>
        </p:spPr>
        <p:txBody>
          <a:bodyPr>
            <a:noAutofit/>
          </a:bodyPr>
          <a:lstStyle/>
          <a:p>
            <a:r>
              <a:rPr lang="en-US" sz="2600" b="1" dirty="0" smtClean="0">
                <a:solidFill>
                  <a:srgbClr val="0000FF"/>
                </a:solidFill>
              </a:rPr>
              <a:t>Application of a Hybrid Dynamical-Statistical Model </a:t>
            </a:r>
            <a:br>
              <a:rPr lang="en-US" sz="2600" b="1" dirty="0" smtClean="0">
                <a:solidFill>
                  <a:srgbClr val="0000FF"/>
                </a:solidFill>
              </a:rPr>
            </a:br>
            <a:r>
              <a:rPr lang="en-US" sz="2600" b="1" dirty="0" smtClean="0">
                <a:solidFill>
                  <a:srgbClr val="0000FF"/>
                </a:solidFill>
              </a:rPr>
              <a:t>for Week 3 and 4 Forecast of Atlantic/Pacific </a:t>
            </a:r>
            <a:br>
              <a:rPr lang="en-US" sz="2600" b="1" dirty="0" smtClean="0">
                <a:solidFill>
                  <a:srgbClr val="0000FF"/>
                </a:solidFill>
              </a:rPr>
            </a:br>
            <a:r>
              <a:rPr lang="en-US" sz="2600" b="1" dirty="0" smtClean="0">
                <a:solidFill>
                  <a:srgbClr val="0000FF"/>
                </a:solidFill>
              </a:rPr>
              <a:t>Tropical Storm and Hurricane Activity</a:t>
            </a:r>
            <a:endParaRPr lang="en-US" sz="2600" b="1" dirty="0">
              <a:solidFill>
                <a:srgbClr val="0000FF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00800" cy="26670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Jae-Kyung E. Schemm and </a:t>
            </a:r>
            <a:r>
              <a:rPr lang="en-US" sz="2800" dirty="0" err="1" smtClean="0">
                <a:solidFill>
                  <a:srgbClr val="0000FF"/>
                </a:solidFill>
              </a:rPr>
              <a:t>Hui</a:t>
            </a:r>
            <a:r>
              <a:rPr lang="en-US" sz="2800" dirty="0" smtClean="0">
                <a:solidFill>
                  <a:srgbClr val="0000FF"/>
                </a:solidFill>
              </a:rPr>
              <a:t> Wang</a:t>
            </a:r>
          </a:p>
          <a:p>
            <a:r>
              <a:rPr lang="en-US" sz="2600" dirty="0" smtClean="0">
                <a:solidFill>
                  <a:srgbClr val="0000FF"/>
                </a:solidFill>
              </a:rPr>
              <a:t>Climate Prediction Center, NCEP/NWS/NOAA</a:t>
            </a:r>
          </a:p>
          <a:p>
            <a:r>
              <a:rPr lang="en-US" sz="2600" dirty="0" smtClean="0">
                <a:solidFill>
                  <a:srgbClr val="0000FF"/>
                </a:solidFill>
              </a:rPr>
              <a:t>NGGPS External PI Meeting</a:t>
            </a:r>
          </a:p>
          <a:p>
            <a:r>
              <a:rPr lang="en-US" sz="2400" dirty="0" smtClean="0">
                <a:solidFill>
                  <a:srgbClr val="0000FF"/>
                </a:solidFill>
              </a:rPr>
              <a:t>July 17, 2015</a:t>
            </a:r>
          </a:p>
          <a:p>
            <a:r>
              <a:rPr lang="en-US" sz="2400" dirty="0" smtClean="0">
                <a:solidFill>
                  <a:srgbClr val="0000FF"/>
                </a:solidFill>
              </a:rPr>
              <a:t>NCWCP, College Park, MD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C60AA-12FA-4E19-A28B-C0C9BFE6C58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7411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90600" y="381000"/>
            <a:ext cx="6096000" cy="114300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smtClean="0">
                <a:solidFill>
                  <a:srgbClr val="0000FF"/>
                </a:solidFill>
              </a:rPr>
              <a:t>List of Utilized Data</a:t>
            </a:r>
            <a:endParaRPr lang="en-US" sz="3200" b="1" dirty="0">
              <a:solidFill>
                <a:srgbClr val="0000FF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90600" y="1828800"/>
            <a:ext cx="7239000" cy="2971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CFSR for 1999 – 2014</a:t>
            </a:r>
          </a:p>
          <a:p>
            <a:r>
              <a:rPr lang="en-US" sz="2800" dirty="0" smtClean="0"/>
              <a:t>NOAA OISST v2 for 1999 – 2014</a:t>
            </a:r>
          </a:p>
          <a:p>
            <a:r>
              <a:rPr lang="en-US" sz="2800" dirty="0" smtClean="0"/>
              <a:t>Best Track TC data from NHC and JTWC</a:t>
            </a:r>
          </a:p>
          <a:p>
            <a:r>
              <a:rPr lang="en-US" sz="2800" dirty="0" smtClean="0"/>
              <a:t>CFSv2 45-day </a:t>
            </a:r>
            <a:r>
              <a:rPr lang="en-US" sz="2800" dirty="0" err="1" smtClean="0"/>
              <a:t>hindcast</a:t>
            </a:r>
            <a:r>
              <a:rPr lang="en-US" sz="2800" dirty="0" smtClean="0"/>
              <a:t> data for 1999 – 2012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C60AA-12FA-4E19-A28B-C0C9BFE6C58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5198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1447800"/>
            <a:ext cx="7162800" cy="5170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000" dirty="0" smtClean="0"/>
              <a:t>Correlation between weekly TC activity and corresponding weekly SST/atmospheric circulation fields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000" dirty="0" smtClean="0"/>
              <a:t>Weekly mean data: 7-day average from Sunday to Saturday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000" dirty="0" smtClean="0"/>
              <a:t>Total 34 weeks from May to December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000" dirty="0" smtClean="0"/>
              <a:t>Weekly SST: NOAA OISST v2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000" dirty="0" smtClean="0"/>
              <a:t>Atmospheric fields (CFSR): vertical wind shear U200–U850, 500-mb height and relative humidity, sea </a:t>
            </a:r>
            <a:r>
              <a:rPr lang="en-US" sz="2000" dirty="0"/>
              <a:t>level </a:t>
            </a:r>
            <a:r>
              <a:rPr lang="en-US" sz="2000" dirty="0" smtClean="0"/>
              <a:t>pressure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000" dirty="0" smtClean="0"/>
              <a:t>Weekly TC activity: sum of the days of each TC over the 7-day period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000" dirty="0" smtClean="0"/>
              <a:t>Relationship between Weekly TC activity and the MJO phase</a:t>
            </a:r>
            <a:endParaRPr lang="en-US" dirty="0" smtClean="0"/>
          </a:p>
          <a:p>
            <a:pPr>
              <a:spcAft>
                <a:spcPts val="600"/>
              </a:spcAft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A similar correlation analysis will be performed using the observed weekly TC activity and the SST/circulation from the CFSv2 45-day hindcasts.  The regions of high correlations will be used to make up for  area-averaged indices as potential predictors.</a:t>
            </a:r>
            <a:endParaRPr lang="en-US" dirty="0">
              <a:solidFill>
                <a:srgbClr val="0070C0"/>
              </a:solidFill>
            </a:endParaRPr>
          </a:p>
          <a:p>
            <a:pPr>
              <a:spcAft>
                <a:spcPts val="600"/>
              </a:spcAft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95400" y="609600"/>
            <a:ext cx="406733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Observational Analysis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89454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4636" y="0"/>
            <a:ext cx="5299364" cy="6858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80" t="9139" r="26347" b="63445"/>
          <a:stretch/>
        </p:blipFill>
        <p:spPr>
          <a:xfrm>
            <a:off x="289022" y="2362200"/>
            <a:ext cx="3978178" cy="258158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04800" y="533400"/>
            <a:ext cx="351282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Correlation between</a:t>
            </a:r>
          </a:p>
          <a:p>
            <a:r>
              <a:rPr lang="en-US" b="1" dirty="0" smtClean="0"/>
              <a:t>Weekly SST and Weekly TC Activity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Weekly TC activity smoothed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14400" y="1676400"/>
            <a:ext cx="30001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Example of Atlantic weekly TC activity</a:t>
            </a:r>
          </a:p>
          <a:p>
            <a:pPr algn="ctr"/>
            <a:r>
              <a:rPr lang="en-US" sz="1400" b="1" dirty="0" smtClean="0">
                <a:solidFill>
                  <a:srgbClr val="C00000"/>
                </a:solidFill>
              </a:rPr>
              <a:t>Smoothed</a:t>
            </a:r>
            <a:r>
              <a:rPr lang="en-US" sz="1400" b="1" dirty="0" smtClean="0"/>
              <a:t> vs. </a:t>
            </a:r>
            <a:r>
              <a:rPr lang="en-US" sz="1400" b="1" dirty="0" smtClean="0">
                <a:solidFill>
                  <a:srgbClr val="0070C0"/>
                </a:solidFill>
              </a:rPr>
              <a:t>Unsmoothed</a:t>
            </a:r>
            <a:endParaRPr lang="en-US" sz="1400" b="1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55008" y="5105400"/>
            <a:ext cx="29931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70C0"/>
                </a:solidFill>
              </a:rPr>
              <a:t>Color shadings (correlation &gt; 0.1):</a:t>
            </a:r>
          </a:p>
          <a:p>
            <a:r>
              <a:rPr lang="en-US" sz="1600" dirty="0" smtClean="0">
                <a:solidFill>
                  <a:srgbClr val="0070C0"/>
                </a:solidFill>
              </a:rPr>
              <a:t>Above the 95% significance level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6581001"/>
            <a:ext cx="23073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2">
                    <a:lumMod val="50000"/>
                  </a:schemeClr>
                </a:solidFill>
              </a:rPr>
              <a:t>/</a:t>
            </a:r>
            <a:r>
              <a:rPr lang="en-US" sz="1200" dirty="0" err="1" smtClean="0">
                <a:solidFill>
                  <a:schemeClr val="bg2">
                    <a:lumMod val="50000"/>
                  </a:schemeClr>
                </a:solidFill>
              </a:rPr>
              <a:t>cpc</a:t>
            </a:r>
            <a:r>
              <a:rPr lang="en-US" sz="1200" dirty="0" smtClean="0">
                <a:solidFill>
                  <a:schemeClr val="bg2">
                    <a:lumMod val="50000"/>
                  </a:schemeClr>
                </a:solidFill>
              </a:rPr>
              <a:t>/</a:t>
            </a:r>
            <a:r>
              <a:rPr lang="en-US" sz="1200" dirty="0" err="1" smtClean="0">
                <a:solidFill>
                  <a:schemeClr val="bg2">
                    <a:lumMod val="50000"/>
                  </a:schemeClr>
                </a:solidFill>
              </a:rPr>
              <a:t>namecpt</a:t>
            </a:r>
            <a:r>
              <a:rPr lang="en-US" sz="1200" dirty="0" smtClean="0">
                <a:solidFill>
                  <a:schemeClr val="bg2">
                    <a:lumMod val="50000"/>
                  </a:schemeClr>
                </a:solidFill>
              </a:rPr>
              <a:t>/hui/2015_R2O/SST</a:t>
            </a:r>
            <a:endParaRPr lang="en-US" sz="12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85256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4636" y="0"/>
            <a:ext cx="5299364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81000" y="457200"/>
            <a:ext cx="351282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Correlation between</a:t>
            </a:r>
          </a:p>
          <a:p>
            <a:r>
              <a:rPr lang="en-US" b="1" dirty="0" smtClean="0"/>
              <a:t>Weekly SST and Weekly TC Activity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Weekly TC activity unsmoothed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80" t="9139" r="26347" b="63445"/>
          <a:stretch/>
        </p:blipFill>
        <p:spPr>
          <a:xfrm>
            <a:off x="163639" y="2438399"/>
            <a:ext cx="4227230" cy="274320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85800" y="1752600"/>
            <a:ext cx="30001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Example of Atlantic weekly TC activity</a:t>
            </a:r>
          </a:p>
          <a:p>
            <a:pPr algn="ctr"/>
            <a:r>
              <a:rPr lang="en-US" sz="1400" b="1" dirty="0" smtClean="0">
                <a:solidFill>
                  <a:srgbClr val="C00000"/>
                </a:solidFill>
              </a:rPr>
              <a:t>Smoothed</a:t>
            </a:r>
            <a:r>
              <a:rPr lang="en-US" sz="1400" b="1" dirty="0" smtClean="0"/>
              <a:t> vs. </a:t>
            </a:r>
            <a:r>
              <a:rPr lang="en-US" sz="1400" b="1" dirty="0" smtClean="0">
                <a:solidFill>
                  <a:srgbClr val="0070C0"/>
                </a:solidFill>
              </a:rPr>
              <a:t>Unsmoothed</a:t>
            </a:r>
            <a:endParaRPr lang="en-US" sz="1400" b="1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0600" y="5257800"/>
            <a:ext cx="29299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70C0"/>
                </a:solidFill>
              </a:rPr>
              <a:t>The correlations of SST with the unsmoothed TC activity are weaker. </a:t>
            </a:r>
            <a:endParaRPr lang="en-US" sz="1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16161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4636" y="0"/>
            <a:ext cx="5299364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838200"/>
            <a:ext cx="4038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Correlation between</a:t>
            </a:r>
          </a:p>
          <a:p>
            <a:r>
              <a:rPr lang="en-US" sz="2000" b="1" dirty="0" smtClean="0"/>
              <a:t>Weekly Wind Shear and Weekly TC Activity</a:t>
            </a:r>
          </a:p>
          <a:p>
            <a:r>
              <a:rPr lang="en-US" sz="2000" dirty="0" smtClean="0">
                <a:solidFill>
                  <a:srgbClr val="C00000"/>
                </a:solidFill>
              </a:rPr>
              <a:t>Weekly TC activity smoothed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2590800"/>
            <a:ext cx="37794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Vertical wind shear = U200 – U850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694305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4636" y="0"/>
            <a:ext cx="5299364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609600"/>
            <a:ext cx="3962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Correlation between</a:t>
            </a:r>
          </a:p>
          <a:p>
            <a:r>
              <a:rPr lang="en-US" sz="2000" b="1" dirty="0" smtClean="0"/>
              <a:t>Weekly Wind Shear and Weekly </a:t>
            </a:r>
          </a:p>
          <a:p>
            <a:r>
              <a:rPr lang="en-US" sz="2000" b="1" dirty="0" smtClean="0"/>
              <a:t>TC Activity</a:t>
            </a:r>
          </a:p>
          <a:p>
            <a:r>
              <a:rPr lang="en-US" sz="2000" dirty="0" smtClean="0">
                <a:solidFill>
                  <a:srgbClr val="C00000"/>
                </a:solidFill>
              </a:rPr>
              <a:t>Weekly TC activity unsmoothed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3124200"/>
            <a:ext cx="29299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Unlike SST field, vertical wind shear is also highly correlated with the unsmoothed TC activity . </a:t>
            </a:r>
            <a:endParaRPr lang="en-US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88834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800" y="0"/>
            <a:ext cx="5299364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81000" y="685800"/>
            <a:ext cx="3429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Correlation between</a:t>
            </a:r>
          </a:p>
          <a:p>
            <a:r>
              <a:rPr lang="en-US" b="1" dirty="0"/>
              <a:t>Weekly </a:t>
            </a:r>
            <a:r>
              <a:rPr lang="en-US" b="1" dirty="0" smtClean="0"/>
              <a:t>Sea Level Pressure </a:t>
            </a:r>
            <a:r>
              <a:rPr lang="en-US" b="1" dirty="0"/>
              <a:t>and Weekly TC </a:t>
            </a:r>
            <a:r>
              <a:rPr lang="en-US" b="1" dirty="0" smtClean="0"/>
              <a:t>Activity</a:t>
            </a:r>
          </a:p>
          <a:p>
            <a:r>
              <a:rPr lang="en-US" dirty="0">
                <a:solidFill>
                  <a:srgbClr val="C00000"/>
                </a:solidFill>
              </a:rPr>
              <a:t>Weekly TC activity </a:t>
            </a:r>
            <a:r>
              <a:rPr lang="en-US" dirty="0" smtClean="0">
                <a:solidFill>
                  <a:srgbClr val="C00000"/>
                </a:solidFill>
              </a:rPr>
              <a:t>smoothed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3048000"/>
            <a:ext cx="3352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The weekly TC activity is negatively correlated with local SLP. </a:t>
            </a:r>
            <a:endParaRPr lang="en-US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4607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66881" y="1371600"/>
            <a:ext cx="7212231" cy="25514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800" b="1" dirty="0" smtClean="0">
                <a:solidFill>
                  <a:srgbClr val="FF0000"/>
                </a:solidFill>
              </a:rPr>
              <a:t>Effect of MJO on Weekly TS Activity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pPr>
              <a:lnSpc>
                <a:spcPct val="60000"/>
              </a:lnSpc>
              <a:spcAft>
                <a:spcPts val="600"/>
              </a:spcAft>
            </a:pPr>
            <a:endParaRPr lang="en-US" sz="28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dirty="0" smtClean="0"/>
              <a:t>Daily MJO index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dirty="0" smtClean="0"/>
              <a:t>Weekly MJO index (7-day average of daily MJO index)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dirty="0" smtClean="0"/>
              <a:t>Composite of weekly TCs based on 8 MJO phases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54129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8662" y="1"/>
            <a:ext cx="4452938" cy="576262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228600"/>
            <a:ext cx="3962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MJO </a:t>
            </a:r>
            <a:r>
              <a:rPr lang="en-US" sz="2000" dirty="0" smtClean="0">
                <a:solidFill>
                  <a:srgbClr val="7030A0"/>
                </a:solidFill>
              </a:rPr>
              <a:t>(Wheeler and Hendon 2004)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70C0"/>
                </a:solidFill>
              </a:rPr>
              <a:t>Combined EOFs of u850, u200, and OLR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70C0"/>
                </a:solidFill>
              </a:rPr>
              <a:t>Averaged over 15</a:t>
            </a:r>
            <a:r>
              <a:rPr lang="en-US" sz="1600" baseline="30000" dirty="0" smtClean="0">
                <a:solidFill>
                  <a:srgbClr val="0070C0"/>
                </a:solidFill>
              </a:rPr>
              <a:t>o</a:t>
            </a:r>
            <a:r>
              <a:rPr lang="en-US" sz="1600" dirty="0" smtClean="0">
                <a:solidFill>
                  <a:srgbClr val="0070C0"/>
                </a:solidFill>
              </a:rPr>
              <a:t>S–15</a:t>
            </a:r>
            <a:r>
              <a:rPr lang="en-US" sz="1600" baseline="30000" dirty="0" smtClean="0">
                <a:solidFill>
                  <a:srgbClr val="0070C0"/>
                </a:solidFill>
              </a:rPr>
              <a:t>o</a:t>
            </a:r>
            <a:r>
              <a:rPr lang="en-US" sz="1600" dirty="0" smtClean="0">
                <a:solidFill>
                  <a:srgbClr val="0070C0"/>
                </a:solidFill>
              </a:rPr>
              <a:t>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70C0"/>
                </a:solidFill>
              </a:rPr>
              <a:t>Daily data, 01 Jan 1999–31 Dec 2014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70C0"/>
                </a:solidFill>
              </a:rPr>
              <a:t>NOAA Interpolated OLR, 1999–2013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70C0"/>
                </a:solidFill>
              </a:rPr>
              <a:t>CFSR OLR for 2014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70C0"/>
                </a:solidFill>
              </a:rPr>
              <a:t>CFSR u850 and u200, 1999–2014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70C0"/>
                </a:solidFill>
              </a:rPr>
              <a:t>Anomaly w.r.t daily climatology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70C0"/>
                </a:solidFill>
              </a:rPr>
              <a:t>20–100-day band-pass filter prior to EOF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 smtClean="0"/>
          </a:p>
        </p:txBody>
      </p:sp>
      <p:cxnSp>
        <p:nvCxnSpPr>
          <p:cNvPr id="4" name="Straight Connector 3"/>
          <p:cNvCxnSpPr/>
          <p:nvPr/>
        </p:nvCxnSpPr>
        <p:spPr>
          <a:xfrm>
            <a:off x="4781964" y="4558100"/>
            <a:ext cx="685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6229764" y="4558100"/>
            <a:ext cx="68580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7601364" y="4558100"/>
            <a:ext cx="685800" cy="0"/>
          </a:xfrm>
          <a:prstGeom prst="lin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467764" y="4419600"/>
            <a:ext cx="33714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OLR                                  U850</a:t>
            </a:r>
            <a:r>
              <a:rPr lang="en-US" sz="1200" b="1" dirty="0"/>
              <a:t> </a:t>
            </a:r>
            <a:r>
              <a:rPr lang="en-US" sz="1200" b="1" dirty="0" smtClean="0"/>
              <a:t>                            U200</a:t>
            </a:r>
            <a:endParaRPr lang="en-US" sz="1200" b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7" t="3611" r="9076" b="27847"/>
          <a:stretch/>
        </p:blipFill>
        <p:spPr>
          <a:xfrm>
            <a:off x="381000" y="2819400"/>
            <a:ext cx="3459811" cy="359074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905000" y="6336268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PC1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 rot="16200000">
            <a:off x="65197" y="4572664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PC2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810000" y="5029200"/>
            <a:ext cx="2491003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7030A0"/>
                </a:solidFill>
              </a:rPr>
              <a:t>Daily MJO Index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Normalized PC1 and PC2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795869" y="4434164"/>
            <a:ext cx="76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Weak    MJO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894892" y="5715000"/>
            <a:ext cx="3191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Weak MJO: (PC1</a:t>
            </a:r>
            <a:r>
              <a:rPr lang="en-US" b="1" baseline="30000" dirty="0" smtClean="0">
                <a:solidFill>
                  <a:srgbClr val="0000FF"/>
                </a:solidFill>
              </a:rPr>
              <a:t>2</a:t>
            </a:r>
            <a:r>
              <a:rPr lang="en-US" b="1" dirty="0" smtClean="0">
                <a:solidFill>
                  <a:srgbClr val="0000FF"/>
                </a:solidFill>
              </a:rPr>
              <a:t> + PC2</a:t>
            </a:r>
            <a:r>
              <a:rPr lang="en-US" b="1" baseline="30000" dirty="0" smtClean="0">
                <a:solidFill>
                  <a:srgbClr val="0000FF"/>
                </a:solidFill>
              </a:rPr>
              <a:t>2</a:t>
            </a:r>
            <a:r>
              <a:rPr lang="en-US" b="1" dirty="0" smtClean="0">
                <a:solidFill>
                  <a:srgbClr val="0000FF"/>
                </a:solidFill>
              </a:rPr>
              <a:t>) </a:t>
            </a:r>
            <a:r>
              <a:rPr lang="en-US" b="1" baseline="30000" dirty="0" smtClean="0">
                <a:solidFill>
                  <a:srgbClr val="0000FF"/>
                </a:solidFill>
              </a:rPr>
              <a:t>1/2</a:t>
            </a:r>
            <a:r>
              <a:rPr lang="en-US" b="1" dirty="0" smtClean="0">
                <a:solidFill>
                  <a:srgbClr val="0000FF"/>
                </a:solidFill>
              </a:rPr>
              <a:t> &lt; 1</a:t>
            </a:r>
            <a:endParaRPr lang="en-US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4770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4636" y="0"/>
            <a:ext cx="5299364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 rot="16200000">
            <a:off x="3886864" y="2449404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PC2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134100" y="2387025"/>
            <a:ext cx="76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</a:rPr>
              <a:t>Weak MJO</a:t>
            </a:r>
            <a:endParaRPr lang="en-US" sz="1600" b="1" dirty="0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419600" y="621268"/>
            <a:ext cx="4114800" cy="40269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>
            <a:off x="4495800" y="621268"/>
            <a:ext cx="4038600" cy="40269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495800" y="3090446"/>
            <a:ext cx="8402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Phase 1</a:t>
            </a:r>
            <a:endParaRPr lang="en-US" sz="1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129900" y="4188185"/>
            <a:ext cx="8402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Phase 2</a:t>
            </a:r>
            <a:endParaRPr lang="en-US" sz="1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940146" y="4191000"/>
            <a:ext cx="8402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Phase 3</a:t>
            </a:r>
            <a:endParaRPr lang="en-US" sz="1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7635556" y="3314388"/>
            <a:ext cx="8402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Phase 4</a:t>
            </a:r>
            <a:endParaRPr lang="en-US" sz="16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7620000" y="1676400"/>
            <a:ext cx="8402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Phase 5</a:t>
            </a:r>
            <a:endParaRPr lang="en-US" sz="16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7010400" y="685800"/>
            <a:ext cx="8402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Phase 6</a:t>
            </a:r>
            <a:endParaRPr lang="en-US" sz="16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5103305" y="685800"/>
            <a:ext cx="8402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Phase 7</a:t>
            </a:r>
            <a:endParaRPr lang="en-US" sz="16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4495800" y="1642646"/>
            <a:ext cx="8402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Phase 8</a:t>
            </a:r>
            <a:endParaRPr lang="en-US" sz="16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6248400" y="4800600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PC1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52400" y="381000"/>
            <a:ext cx="392928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MJO Phases: 8</a:t>
            </a:r>
          </a:p>
          <a:p>
            <a:pPr>
              <a:lnSpc>
                <a:spcPct val="50000"/>
              </a:lnSpc>
            </a:pPr>
            <a:endParaRPr lang="en-US" sz="2400" b="1" dirty="0" smtClean="0">
              <a:solidFill>
                <a:srgbClr val="0070C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7-day mean index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Normalized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May – December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35 weeks (1 May – 31 December)</a:t>
            </a:r>
            <a:endParaRPr lang="en-US" sz="2000" dirty="0"/>
          </a:p>
        </p:txBody>
      </p:sp>
      <p:sp>
        <p:nvSpPr>
          <p:cNvPr id="17" name="Oval 16"/>
          <p:cNvSpPr/>
          <p:nvPr/>
        </p:nvSpPr>
        <p:spPr>
          <a:xfrm>
            <a:off x="6013854" y="2133600"/>
            <a:ext cx="996546" cy="996696"/>
          </a:xfrm>
          <a:prstGeom prst="ellipse">
            <a:avLst/>
          </a:prstGeom>
          <a:noFill/>
          <a:ln w="190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7032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b="1" dirty="0" smtClean="0">
                <a:solidFill>
                  <a:srgbClr val="0000FF"/>
                </a:solidFill>
              </a:rPr>
              <a:t>Tropical Storm Activity Prediction at CPC</a:t>
            </a:r>
            <a:endParaRPr lang="en-US" sz="3200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lnSpcReduction="10000"/>
          </a:bodyPr>
          <a:lstStyle/>
          <a:p>
            <a:r>
              <a:rPr lang="en-US" sz="2000" dirty="0" smtClean="0"/>
              <a:t>NOAA Hurricane Season Outlooks for ATL/ENP basins issued since 1998</a:t>
            </a:r>
          </a:p>
          <a:p>
            <a:pPr marL="0" indent="0">
              <a:buNone/>
            </a:pPr>
            <a:r>
              <a:rPr lang="en-US" sz="2000" dirty="0" smtClean="0"/>
              <a:t>       -   CFS-based hybrid dynamical-statistical prediction system developed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in 2008</a:t>
            </a:r>
          </a:p>
          <a:p>
            <a:pPr marL="0" indent="0">
              <a:buNone/>
            </a:pPr>
            <a:r>
              <a:rPr lang="en-US" sz="2000" dirty="0" smtClean="0"/>
              <a:t>       -  Dynamic prediction system with the T382 CFS introduced in 2009;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one of early CTB projects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-  The dynamic system upgraded to the T382 CFSv2 in 2014</a:t>
            </a:r>
          </a:p>
          <a:p>
            <a:pPr marL="0" indent="0">
              <a:buNone/>
            </a:pPr>
            <a:endParaRPr lang="en-US" sz="2000" dirty="0"/>
          </a:p>
          <a:p>
            <a:pPr>
              <a:buFont typeface="Arial"/>
              <a:buChar char="•"/>
            </a:pPr>
            <a:r>
              <a:rPr lang="en-US" sz="2000" dirty="0" smtClean="0"/>
              <a:t>Experimental Intra-seasonal TS activity prediction introduced in 2015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to support CPC Global Tropics Hazards Outlooks; development partly 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funded by CPO/MAPP program</a:t>
            </a:r>
          </a:p>
          <a:p>
            <a:pPr marL="0" indent="0">
              <a:buNone/>
            </a:pPr>
            <a:r>
              <a:rPr lang="en-US" sz="2000" dirty="0" smtClean="0"/>
              <a:t>      -  Week 1 – 4 TS activity prediction based on the CFSv2 45-day forecast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-  Model TS statistics and false alarm climatology constructed with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the 1999-2012 CFSv2 45-day </a:t>
            </a:r>
            <a:r>
              <a:rPr lang="en-US" sz="2000" dirty="0" err="1" smtClean="0"/>
              <a:t>hindcast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C60AA-12FA-4E19-A28B-C0C9BFE6C58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2001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3552" y="0"/>
            <a:ext cx="5299364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04800" y="457200"/>
            <a:ext cx="2971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Composite of OLR Anomaly for Different MJO Phases Based on Weekly MJO Index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May – Dec, 1999 – 2014 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2286000"/>
            <a:ext cx="22731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Weekly OLR anomaly:</a:t>
            </a:r>
          </a:p>
          <a:p>
            <a:pPr algn="ctr"/>
            <a:r>
              <a:rPr lang="en-US" b="1" dirty="0">
                <a:solidFill>
                  <a:srgbClr val="C00000"/>
                </a:solidFill>
              </a:rPr>
              <a:t>u</a:t>
            </a:r>
            <a:r>
              <a:rPr lang="en-US" b="1" dirty="0" smtClean="0">
                <a:solidFill>
                  <a:srgbClr val="C00000"/>
                </a:solidFill>
              </a:rPr>
              <a:t>nfiltered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23813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951" b="3750"/>
          <a:stretch/>
        </p:blipFill>
        <p:spPr>
          <a:xfrm>
            <a:off x="0" y="257175"/>
            <a:ext cx="4507057" cy="660082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94" b="3750"/>
          <a:stretch/>
        </p:blipFill>
        <p:spPr>
          <a:xfrm>
            <a:off x="4522643" y="257175"/>
            <a:ext cx="4621357" cy="660082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09600" y="0"/>
            <a:ext cx="7467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070C0"/>
                </a:solidFill>
              </a:rPr>
              <a:t>Composites of TC Genesis and TC Activity Based on MJO Phase</a:t>
            </a:r>
            <a:endParaRPr lang="en-US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7986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7526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CFSv2 45-day </a:t>
            </a:r>
            <a:r>
              <a:rPr lang="en-US" sz="3600" b="1" dirty="0" err="1" smtClean="0">
                <a:solidFill>
                  <a:srgbClr val="FF0000"/>
                </a:solidFill>
              </a:rPr>
              <a:t>Hindcast</a:t>
            </a:r>
            <a:r>
              <a:rPr lang="en-US" sz="3600" b="1" dirty="0" smtClean="0">
                <a:solidFill>
                  <a:srgbClr val="FF0000"/>
                </a:solidFill>
              </a:rPr>
              <a:t> Evaluation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C60AA-12FA-4E19-A28B-C0C9BFE6C584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3568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04800"/>
            <a:ext cx="8686800" cy="61093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 dirty="0" smtClean="0"/>
              <a:t>Wind shear: U200 – U850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400" dirty="0" smtClean="0"/>
              <a:t>Anomaly correlation between CFSv2 45-day hindcasts and CFSR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400" dirty="0" smtClean="0"/>
              <a:t>Weekly data: 7-day average from Sunday to Saturday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400" dirty="0" smtClean="0"/>
              <a:t>May – November: 31 weeks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400" dirty="0" smtClean="0"/>
              <a:t>1999 – 2012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400" dirty="0" smtClean="0"/>
              <a:t>Different leads: week 1 to week 4</a:t>
            </a:r>
          </a:p>
          <a:p>
            <a:pPr>
              <a:spcBef>
                <a:spcPts val="600"/>
              </a:spcBef>
            </a:pPr>
            <a:endParaRPr lang="en-US" sz="2400" dirty="0"/>
          </a:p>
          <a:p>
            <a:pPr>
              <a:spcBef>
                <a:spcPts val="600"/>
              </a:spcBef>
            </a:pPr>
            <a:r>
              <a:rPr lang="en-US" sz="2400" b="1" dirty="0" smtClean="0"/>
              <a:t>Correlation between </a:t>
            </a:r>
            <a:r>
              <a:rPr lang="en-US" sz="2400" b="1" u="sng" dirty="0" smtClean="0"/>
              <a:t>observed</a:t>
            </a:r>
            <a:r>
              <a:rPr lang="en-US" sz="2400" b="1" dirty="0" smtClean="0"/>
              <a:t> weekly TC activity and </a:t>
            </a:r>
            <a:r>
              <a:rPr lang="en-US" sz="2400" b="1" u="sng" dirty="0" smtClean="0"/>
              <a:t>CFSv2 45-day hindcast</a:t>
            </a:r>
            <a:r>
              <a:rPr lang="en-US" sz="2400" b="1" dirty="0" smtClean="0"/>
              <a:t> wind shear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400" dirty="0" smtClean="0"/>
              <a:t>Atlantic, E. Pacific, W. Pacific TC activities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400" dirty="0" smtClean="0"/>
              <a:t>OBS: CFSR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400" dirty="0" smtClean="0"/>
              <a:t>CFSv2 45-day hindcasts: from week 1 to week 4 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400" dirty="0" smtClean="0"/>
              <a:t>Potential predictors: area-average over regions with high correlations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189152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0"/>
            <a:ext cx="88750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62750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182"/>
          <a:stretch/>
        </p:blipFill>
        <p:spPr>
          <a:xfrm>
            <a:off x="1447800" y="0"/>
            <a:ext cx="6477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83883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182"/>
          <a:stretch/>
        </p:blipFill>
        <p:spPr>
          <a:xfrm>
            <a:off x="1447800" y="0"/>
            <a:ext cx="6477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58127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182"/>
          <a:stretch/>
        </p:blipFill>
        <p:spPr>
          <a:xfrm>
            <a:off x="1219200" y="0"/>
            <a:ext cx="6477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8089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304800"/>
            <a:ext cx="8686800" cy="61093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 dirty="0" smtClean="0"/>
              <a:t>Sea Level Pressure (SLP)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400" dirty="0" smtClean="0"/>
              <a:t>Anomaly correlation between CFSv2 45-day hindcasts and CFSR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400" dirty="0" smtClean="0"/>
              <a:t>Weekly data: 7-day average from Sunday to Saturday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400" dirty="0" smtClean="0"/>
              <a:t>May – November: 31 weeks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400" dirty="0" smtClean="0"/>
              <a:t>1999 – 2012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400" dirty="0" smtClean="0"/>
              <a:t>Different leads: week 1 to week 4</a:t>
            </a:r>
          </a:p>
          <a:p>
            <a:pPr>
              <a:spcBef>
                <a:spcPts val="600"/>
              </a:spcBef>
            </a:pPr>
            <a:endParaRPr lang="en-US" sz="2400" dirty="0"/>
          </a:p>
          <a:p>
            <a:pPr>
              <a:spcBef>
                <a:spcPts val="600"/>
              </a:spcBef>
            </a:pPr>
            <a:r>
              <a:rPr lang="en-US" sz="2400" b="1" dirty="0" smtClean="0"/>
              <a:t>Correlation between </a:t>
            </a:r>
            <a:r>
              <a:rPr lang="en-US" sz="2400" b="1" u="sng" dirty="0" smtClean="0"/>
              <a:t>observed</a:t>
            </a:r>
            <a:r>
              <a:rPr lang="en-US" sz="2400" b="1" dirty="0" smtClean="0"/>
              <a:t> weekly TC activity and </a:t>
            </a:r>
            <a:r>
              <a:rPr lang="en-US" sz="2400" b="1" u="sng" dirty="0" smtClean="0"/>
              <a:t>CFSv2 45-day hindcast</a:t>
            </a:r>
            <a:r>
              <a:rPr lang="en-US" sz="2400" b="1" dirty="0" smtClean="0"/>
              <a:t> SLP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400" dirty="0" smtClean="0"/>
              <a:t>Atlantic, E. Pacific, W. Pacific TC activities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400" dirty="0" smtClean="0"/>
              <a:t>OBS: CFSR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400" dirty="0" smtClean="0"/>
              <a:t>CFSv2 45-day hindcasts: from week 1 to week 4 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400" dirty="0" smtClean="0"/>
              <a:t>Potential predictors: area-average over regions with high correlations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002911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0"/>
            <a:ext cx="88750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1322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>
          <a:xfrm>
            <a:off x="1143000" y="381000"/>
            <a:ext cx="7391400" cy="609600"/>
          </a:xfrm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>
              <a:buFont typeface="Times New Roman" charset="0"/>
              <a:buNone/>
              <a:defRPr/>
            </a:pPr>
            <a:r>
              <a:rPr lang="en-US" sz="280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Atlantic Outlook Verification: All Parameters</a:t>
            </a:r>
          </a:p>
        </p:txBody>
      </p:sp>
      <p:sp>
        <p:nvSpPr>
          <p:cNvPr id="51202" name="Text Box 6"/>
          <p:cNvSpPr txBox="1">
            <a:spLocks noChangeArrowheads="1"/>
          </p:cNvSpPr>
          <p:nvPr/>
        </p:nvSpPr>
        <p:spPr bwMode="auto">
          <a:xfrm>
            <a:off x="1219200" y="5029200"/>
            <a:ext cx="7010400" cy="708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r>
              <a:rPr lang="en-US" altLang="en-US" sz="2000" b="1">
                <a:solidFill>
                  <a:srgbClr val="000000"/>
                </a:solidFill>
                <a:latin typeface="Calibri" pitchFamily="34" charset="0"/>
              </a:rPr>
              <a:t>The use of dynamical models since 2008, especially the CFS, has contributed to a large improvement in outlook accuracy.</a:t>
            </a:r>
          </a:p>
        </p:txBody>
      </p:sp>
      <p:pic>
        <p:nvPicPr>
          <p:cNvPr id="51203" name="verif2_98-11_08-11.gif" descr="C:\Gerry\GlobMode\hurr_prediction\atlantic\2012\verif2_98-11_08-11.gif"/>
          <p:cNvPicPr>
            <a:picLocks noChangeAspect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348"/>
          <a:stretch>
            <a:fillRect/>
          </a:stretch>
        </p:blipFill>
        <p:spPr bwMode="auto">
          <a:xfrm>
            <a:off x="1143000" y="1219200"/>
            <a:ext cx="701040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04" name="Picture 4" descr="noaalo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76041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182"/>
          <a:stretch/>
        </p:blipFill>
        <p:spPr>
          <a:xfrm>
            <a:off x="1447800" y="0"/>
            <a:ext cx="6477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88559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182"/>
          <a:stretch/>
        </p:blipFill>
        <p:spPr>
          <a:xfrm>
            <a:off x="1447800" y="0"/>
            <a:ext cx="6477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48585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182"/>
          <a:stretch/>
        </p:blipFill>
        <p:spPr>
          <a:xfrm>
            <a:off x="1447800" y="0"/>
            <a:ext cx="6477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59751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b="1" dirty="0" smtClean="0">
                <a:solidFill>
                  <a:srgbClr val="0000FF"/>
                </a:solidFill>
              </a:rPr>
              <a:t>Summary</a:t>
            </a:r>
            <a:endParaRPr lang="en-US" sz="3200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229600" cy="4114800"/>
          </a:xfrm>
        </p:spPr>
        <p:txBody>
          <a:bodyPr>
            <a:normAutofit fontScale="62500" lnSpcReduction="20000"/>
          </a:bodyPr>
          <a:lstStyle/>
          <a:p>
            <a:r>
              <a:rPr lang="en-US" sz="2900" dirty="0" smtClean="0"/>
              <a:t>Evaluation of the CFSv2 45-day </a:t>
            </a:r>
            <a:r>
              <a:rPr lang="en-US" sz="2900" dirty="0" err="1" smtClean="0"/>
              <a:t>hindcasts</a:t>
            </a:r>
            <a:r>
              <a:rPr lang="en-US" sz="2900" dirty="0" smtClean="0"/>
              <a:t> for the hybrid model formulation for Weeks 1 – 4 TS activity prediction in progress.</a:t>
            </a:r>
          </a:p>
          <a:p>
            <a:endParaRPr lang="en-US" sz="2900" dirty="0" smtClean="0"/>
          </a:p>
          <a:p>
            <a:r>
              <a:rPr lang="en-US" sz="2900" dirty="0" smtClean="0"/>
              <a:t>Multiple regression relationship for the weekly TS activity will be established based on the CFSv2 </a:t>
            </a:r>
            <a:r>
              <a:rPr lang="en-US" sz="2900" dirty="0" err="1" smtClean="0"/>
              <a:t>hindcast</a:t>
            </a:r>
            <a:r>
              <a:rPr lang="en-US" sz="2900" dirty="0" smtClean="0"/>
              <a:t> data for 1999-2012. The hybrid model performance will be evaluated in cross-validation mode with the </a:t>
            </a:r>
            <a:r>
              <a:rPr lang="en-US" sz="2900" dirty="0" err="1" smtClean="0"/>
              <a:t>hindcast</a:t>
            </a:r>
            <a:r>
              <a:rPr lang="en-US" sz="2900" dirty="0" smtClean="0"/>
              <a:t> experiment.</a:t>
            </a:r>
          </a:p>
          <a:p>
            <a:pPr marL="0" indent="0">
              <a:buNone/>
            </a:pPr>
            <a:endParaRPr lang="en-US" sz="2900" dirty="0" smtClean="0"/>
          </a:p>
          <a:p>
            <a:r>
              <a:rPr lang="en-US" sz="2900" dirty="0" smtClean="0"/>
              <a:t>It is planned to start the real-time prediction experiment based on this hybrid system during the 2016 tropical storm season. It is hoped to complement the </a:t>
            </a:r>
            <a:r>
              <a:rPr lang="en-US" sz="2900" dirty="0" smtClean="0"/>
              <a:t>dynamic </a:t>
            </a:r>
            <a:r>
              <a:rPr lang="en-US" sz="2900" dirty="0" smtClean="0"/>
              <a:t>weekly TS activity prediction system based on CFSv2.</a:t>
            </a:r>
          </a:p>
          <a:p>
            <a:endParaRPr lang="en-US" sz="2900" dirty="0" smtClean="0"/>
          </a:p>
          <a:p>
            <a:r>
              <a:rPr lang="en-US" sz="2900" dirty="0" smtClean="0"/>
              <a:t>This project contributes towards </a:t>
            </a:r>
            <a:r>
              <a:rPr lang="en-US" sz="2900" dirty="0" smtClean="0"/>
              <a:t>the </a:t>
            </a:r>
            <a:r>
              <a:rPr lang="en-US" sz="2900" dirty="0" smtClean="0"/>
              <a:t>NGGPS/R2O </a:t>
            </a:r>
            <a:r>
              <a:rPr lang="en-US" sz="2900" dirty="0" smtClean="0"/>
              <a:t>objective </a:t>
            </a:r>
            <a:r>
              <a:rPr lang="en-US" sz="2900" dirty="0" smtClean="0"/>
              <a:t>on the development of forecast products for Week 3 and 4.</a:t>
            </a:r>
          </a:p>
          <a:p>
            <a:endParaRPr lang="en-US" sz="2900" dirty="0"/>
          </a:p>
          <a:p>
            <a:r>
              <a:rPr lang="en-US" sz="2900" dirty="0" smtClean="0"/>
              <a:t>CFSv2 diagnostics conducted in this project will contribute towards development of the next </a:t>
            </a:r>
            <a:r>
              <a:rPr lang="en-US" sz="2900" dirty="0" smtClean="0"/>
              <a:t>version of CFS. </a:t>
            </a:r>
            <a:endParaRPr lang="en-US" sz="2900" dirty="0" smtClean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229600" y="6356350"/>
            <a:ext cx="457200" cy="365125"/>
          </a:xfrm>
        </p:spPr>
        <p:txBody>
          <a:bodyPr/>
          <a:lstStyle/>
          <a:p>
            <a:fld id="{9E6C60AA-12FA-4E19-A28B-C0C9BFE6C584}" type="slidenum">
              <a:rPr lang="en-US" sz="1600" b="1" smtClean="0"/>
              <a:t>33</a:t>
            </a:fld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5557957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86" y="76200"/>
            <a:ext cx="3494314" cy="2133600"/>
          </a:xfrm>
        </p:spPr>
        <p:txBody>
          <a:bodyPr>
            <a:noAutofit/>
          </a:bodyPr>
          <a:lstStyle/>
          <a:p>
            <a:r>
              <a:rPr lang="en-US" sz="2200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Hindcast</a:t>
            </a:r>
            <a:r>
              <a:rPr lang="en-US" sz="22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Results </a:t>
            </a:r>
            <a:br>
              <a:rPr lang="en-US" sz="22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2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Storm Count Anomaly </a:t>
            </a:r>
            <a:r>
              <a:rPr lang="en-US" sz="22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Correlations for </a:t>
            </a:r>
            <a:br>
              <a:rPr lang="en-US" sz="22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2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Week 1 - 4</a:t>
            </a:r>
            <a:endParaRPr lang="en-US" sz="2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841"/>
          <a:stretch/>
        </p:blipFill>
        <p:spPr>
          <a:xfrm>
            <a:off x="3429000" y="-4479"/>
            <a:ext cx="5717721" cy="687336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28600" y="2402681"/>
            <a:ext cx="31242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ENP, WNP, SI and SP show highest week 1 values (0.48-0.51)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ATL brought down by two bad years (2002 and 2003)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2005 also seems to be a difficult year in many basins (but surprisingly not ATL)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Currently looking into wind shear forecasts to account for dips in skill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248400" y="6248400"/>
            <a:ext cx="285886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Horizontal lines represent average correlation</a:t>
            </a:r>
          </a:p>
        </p:txBody>
      </p:sp>
    </p:spTree>
    <p:extLst>
      <p:ext uri="{BB962C8B-B14F-4D97-AF65-F5344CB8AC3E}">
        <p14:creationId xmlns:p14="http://schemas.microsoft.com/office/powerpoint/2010/main" val="29046748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FSv2_45day_TCgenesis_clim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800" y="0"/>
            <a:ext cx="51435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81000" y="381000"/>
            <a:ext cx="3048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chemeClr val="accent1"/>
                </a:solidFill>
                <a:latin typeface="Arial"/>
                <a:cs typeface="Arial"/>
              </a:rPr>
              <a:t>Climatological storm track genesis skill as function of lag time in days with the CFSv2 </a:t>
            </a:r>
            <a:r>
              <a:rPr lang="en-US" sz="2200" dirty="0" err="1" smtClean="0">
                <a:solidFill>
                  <a:schemeClr val="accent1"/>
                </a:solidFill>
                <a:latin typeface="Arial"/>
                <a:cs typeface="Arial"/>
              </a:rPr>
              <a:t>hindcast</a:t>
            </a:r>
            <a:r>
              <a:rPr lang="en-US" sz="2200" dirty="0" smtClean="0">
                <a:solidFill>
                  <a:schemeClr val="accent1"/>
                </a:solidFill>
                <a:latin typeface="Arial"/>
                <a:cs typeface="Arial"/>
              </a:rPr>
              <a:t> runs for 1999-2012</a:t>
            </a:r>
            <a:endParaRPr lang="en-US" sz="2200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2895600"/>
            <a:ext cx="27432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Lag days -6 to -1 (left of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day 0)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show the model’s ability to predict both storm genesis and track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Lag days 0 to 8 (right of black line) show the model’s ability to predict the storm track.  At 0, storm is present in initial conditions.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7795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00FF"/>
                </a:solidFill>
              </a:rPr>
              <a:t>Project </a:t>
            </a:r>
            <a:r>
              <a:rPr lang="en-US" sz="3600" b="1" dirty="0" smtClean="0">
                <a:solidFill>
                  <a:srgbClr val="0000FF"/>
                </a:solidFill>
              </a:rPr>
              <a:t>Objective</a:t>
            </a:r>
            <a:endParaRPr lang="en-US" sz="3600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419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1.    Develop a hybrid dynamical-statistical model for weeks 3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and 4 TS and hurricane activity forecast with the CFSv2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45-day </a:t>
            </a:r>
            <a:r>
              <a:rPr lang="en-US" sz="2400" dirty="0" err="1" smtClean="0"/>
              <a:t>hindcast</a:t>
            </a:r>
            <a:r>
              <a:rPr lang="en-US" sz="2400" dirty="0" smtClean="0"/>
              <a:t> data for </a:t>
            </a:r>
            <a:r>
              <a:rPr lang="en-US" sz="2400" dirty="0" smtClean="0"/>
              <a:t>1999-</a:t>
            </a:r>
            <a:r>
              <a:rPr lang="en-US" sz="2400" dirty="0" smtClean="0"/>
              <a:t>2012.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</a:t>
            </a:r>
            <a:r>
              <a:rPr lang="en-US" sz="2400" dirty="0" smtClean="0"/>
              <a:t>A </a:t>
            </a:r>
            <a:r>
              <a:rPr lang="en-US" sz="2400" dirty="0" smtClean="0"/>
              <a:t>hybrid prediction </a:t>
            </a:r>
            <a:r>
              <a:rPr lang="en-US" sz="2400" dirty="0" smtClean="0"/>
              <a:t>system has </a:t>
            </a:r>
            <a:r>
              <a:rPr lang="en-US" sz="2400" dirty="0" smtClean="0"/>
              <a:t>been in operation since 2009 </a:t>
            </a:r>
            <a:endParaRPr lang="en-US" sz="2400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</a:t>
            </a:r>
            <a:r>
              <a:rPr lang="en-US" sz="2400" dirty="0" smtClean="0"/>
              <a:t>at </a:t>
            </a:r>
            <a:r>
              <a:rPr lang="en-US" sz="2400" dirty="0" smtClean="0"/>
              <a:t>CPC for the NOAA </a:t>
            </a:r>
            <a:r>
              <a:rPr lang="en-US" sz="2400" dirty="0" smtClean="0"/>
              <a:t>Hurricane </a:t>
            </a:r>
            <a:r>
              <a:rPr lang="en-US" sz="2400" dirty="0" smtClean="0"/>
              <a:t>Season Outlooks.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2400" dirty="0" smtClean="0"/>
              <a:t>2.    Test the hybrid model for real-time prediction for  the 2016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hurricane season.</a:t>
            </a:r>
          </a:p>
          <a:p>
            <a:pPr marL="457200" indent="-457200">
              <a:lnSpc>
                <a:spcPct val="120000"/>
              </a:lnSpc>
              <a:buAutoNum type="arabicPeriod" startAt="3"/>
            </a:pPr>
            <a:r>
              <a:rPr lang="en-US" sz="2400" dirty="0" smtClean="0"/>
              <a:t>Implement </a:t>
            </a:r>
            <a:r>
              <a:rPr lang="en-US" sz="2400" dirty="0" smtClean="0"/>
              <a:t>the model into </a:t>
            </a:r>
            <a:r>
              <a:rPr lang="en-US" sz="2400" dirty="0" smtClean="0"/>
              <a:t>operations </a:t>
            </a:r>
            <a:r>
              <a:rPr lang="en-US" sz="2400" dirty="0" smtClean="0"/>
              <a:t>at CPC in </a:t>
            </a:r>
            <a:r>
              <a:rPr lang="en-US" sz="2400" dirty="0" smtClean="0"/>
              <a:t>2017</a:t>
            </a:r>
            <a:r>
              <a:rPr lang="en-US" sz="2400" dirty="0" smtClean="0"/>
              <a:t>.</a:t>
            </a:r>
          </a:p>
          <a:p>
            <a:pPr marL="457200" indent="-457200">
              <a:lnSpc>
                <a:spcPct val="120000"/>
              </a:lnSpc>
              <a:buAutoNum type="arabicPeriod" startAt="4"/>
            </a:pPr>
            <a:r>
              <a:rPr lang="en-US" sz="2400" dirty="0" smtClean="0"/>
              <a:t>Contribute towards CPC’s effort for developing Week 3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and 4 forecast products.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C60AA-12FA-4E19-A28B-C0C9BFE6C58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0584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44562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 smtClean="0">
                <a:solidFill>
                  <a:srgbClr val="0000FF"/>
                </a:solidFill>
              </a:rPr>
              <a:t>Hybrid Dynamical-Statistical Prediction System</a:t>
            </a:r>
            <a:endParaRPr lang="en-US" sz="2800" b="1" dirty="0">
              <a:solidFill>
                <a:srgbClr val="0000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" y="1143000"/>
            <a:ext cx="784860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000" dirty="0" smtClean="0"/>
              <a:t>A Multiple regression relationship established between weekly tropical storm activity over the Atlantic/Pacific basins and predicted circulation variables.</a:t>
            </a:r>
          </a:p>
          <a:p>
            <a:pPr>
              <a:lnSpc>
                <a:spcPct val="50000"/>
              </a:lnSpc>
            </a:pPr>
            <a:endParaRPr lang="en-US" sz="2000" dirty="0"/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Predictors:  </a:t>
            </a:r>
          </a:p>
          <a:p>
            <a:r>
              <a:rPr lang="en-US" sz="2000" dirty="0"/>
              <a:t>	W</a:t>
            </a:r>
            <a:r>
              <a:rPr lang="en-US" sz="2000" dirty="0" smtClean="0"/>
              <a:t>eekly wind </a:t>
            </a:r>
            <a:r>
              <a:rPr lang="en-US" sz="2000" dirty="0"/>
              <a:t>shear </a:t>
            </a:r>
            <a:r>
              <a:rPr lang="en-US" sz="2000" dirty="0" smtClean="0"/>
              <a:t>(U200-U850), SST, mean sea level pressure,  </a:t>
            </a:r>
          </a:p>
          <a:p>
            <a:r>
              <a:rPr lang="en-US" sz="2000" dirty="0"/>
              <a:t>	</a:t>
            </a:r>
            <a:r>
              <a:rPr lang="en-US" sz="2000" dirty="0" smtClean="0"/>
              <a:t>500hPa height and relative humidity, and two MJO indices</a:t>
            </a:r>
          </a:p>
          <a:p>
            <a:pPr marL="342900" lvl="0" indent="-342900">
              <a:buFont typeface="Arial"/>
              <a:buChar char="•"/>
            </a:pPr>
            <a:r>
              <a:rPr lang="en-US" sz="2000" dirty="0" err="1" smtClean="0"/>
              <a:t>Predictands</a:t>
            </a:r>
            <a:r>
              <a:rPr lang="en-US" sz="2000" dirty="0" smtClean="0"/>
              <a:t>: </a:t>
            </a:r>
          </a:p>
          <a:p>
            <a:pPr lvl="0"/>
            <a:r>
              <a:rPr lang="en-US" sz="2000" dirty="0"/>
              <a:t>	W</a:t>
            </a:r>
            <a:r>
              <a:rPr lang="en-US" sz="2000" dirty="0" smtClean="0"/>
              <a:t>eekly total number of named storms and hurricanes</a:t>
            </a:r>
            <a:endParaRPr lang="en-US" sz="2000" dirty="0"/>
          </a:p>
          <a:p>
            <a:pPr marL="285750" lvl="0" indent="-285750">
              <a:buFont typeface="Arial"/>
              <a:buChar char="•"/>
            </a:pPr>
            <a:r>
              <a:rPr lang="en-US" sz="2000" dirty="0" smtClean="0"/>
              <a:t> CFSv2 </a:t>
            </a:r>
            <a:r>
              <a:rPr lang="en-US" sz="2000" dirty="0" err="1" smtClean="0"/>
              <a:t>Hindcast</a:t>
            </a:r>
            <a:r>
              <a:rPr lang="en-US" sz="2000" dirty="0" smtClean="0"/>
              <a:t> data:</a:t>
            </a:r>
          </a:p>
          <a:p>
            <a:pPr lvl="0"/>
            <a:r>
              <a:rPr lang="en-US" sz="2000" dirty="0"/>
              <a:t>	</a:t>
            </a:r>
            <a:r>
              <a:rPr lang="en-US" sz="2000" dirty="0" smtClean="0"/>
              <a:t>Period;  1999-</a:t>
            </a:r>
            <a:r>
              <a:rPr lang="en-US" sz="2000" dirty="0" smtClean="0"/>
              <a:t>2012</a:t>
            </a:r>
            <a:endParaRPr lang="en-US" sz="2000" dirty="0" smtClean="0"/>
          </a:p>
          <a:p>
            <a:pPr lvl="0"/>
            <a:r>
              <a:rPr lang="en-US" sz="2000" dirty="0"/>
              <a:t> </a:t>
            </a:r>
            <a:r>
              <a:rPr lang="en-US" sz="2000" dirty="0" smtClean="0"/>
              <a:t> 	IC Months; April through November</a:t>
            </a:r>
            <a:endParaRPr lang="en-US" sz="2000" dirty="0"/>
          </a:p>
          <a:p>
            <a:pPr marL="342900" lvl="0" indent="-342900">
              <a:buFont typeface="Arial"/>
              <a:buChar char="•"/>
            </a:pPr>
            <a:r>
              <a:rPr lang="en-US" sz="2000" dirty="0" err="1" smtClean="0"/>
              <a:t>Hindcast</a:t>
            </a:r>
            <a:r>
              <a:rPr lang="en-US" sz="2000" dirty="0" smtClean="0"/>
              <a:t> evaluations will be performed in a cross-validation mode</a:t>
            </a:r>
          </a:p>
          <a:p>
            <a:pPr lvl="0">
              <a:lnSpc>
                <a:spcPct val="50000"/>
              </a:lnSpc>
            </a:pPr>
            <a:endParaRPr lang="en-US" sz="2000" dirty="0"/>
          </a:p>
          <a:p>
            <a:r>
              <a:rPr lang="en-US" sz="2000" dirty="0" smtClean="0"/>
              <a:t>Ref: </a:t>
            </a:r>
            <a:r>
              <a:rPr lang="en-US" dirty="0"/>
              <a:t>Wang, H., J. E. Schemm, A. Kumar, W. Wang, L. Long, M. </a:t>
            </a:r>
            <a:r>
              <a:rPr lang="en-US" dirty="0" err="1"/>
              <a:t>Chelliah</a:t>
            </a:r>
            <a:r>
              <a:rPr lang="en-US" dirty="0"/>
              <a:t>, G. D. Bell, </a:t>
            </a:r>
            <a:r>
              <a:rPr lang="en-US" dirty="0" smtClean="0"/>
              <a:t> </a:t>
            </a:r>
          </a:p>
          <a:p>
            <a:r>
              <a:rPr lang="en-US" dirty="0"/>
              <a:t> </a:t>
            </a:r>
            <a:r>
              <a:rPr lang="en-US" dirty="0" smtClean="0"/>
              <a:t>        and </a:t>
            </a:r>
            <a:r>
              <a:rPr lang="en-US" dirty="0"/>
              <a:t>P. </a:t>
            </a:r>
            <a:r>
              <a:rPr lang="en-US" dirty="0" err="1"/>
              <a:t>Peng</a:t>
            </a:r>
            <a:r>
              <a:rPr lang="en-US" dirty="0"/>
              <a:t>, 2009: A Statistical Forecast Model for Atlantic </a:t>
            </a:r>
            <a:r>
              <a:rPr lang="en-US" dirty="0" smtClean="0"/>
              <a:t>Seasonal </a:t>
            </a:r>
          </a:p>
          <a:p>
            <a:r>
              <a:rPr lang="en-US" dirty="0"/>
              <a:t> </a:t>
            </a:r>
            <a:r>
              <a:rPr lang="en-US" dirty="0" smtClean="0"/>
              <a:t>        Hurricane </a:t>
            </a:r>
            <a:r>
              <a:rPr lang="en-US" dirty="0"/>
              <a:t>Activity Based on the NCEP Dynamical Seasonal </a:t>
            </a:r>
            <a:r>
              <a:rPr lang="en-US" dirty="0" smtClean="0"/>
              <a:t>Forecast</a:t>
            </a:r>
            <a:r>
              <a:rPr lang="en-US" dirty="0"/>
              <a:t>.</a:t>
            </a:r>
            <a:r>
              <a:rPr lang="en-US" dirty="0" smtClean="0"/>
              <a:t>,</a:t>
            </a:r>
          </a:p>
          <a:p>
            <a:r>
              <a:rPr lang="en-US" dirty="0"/>
              <a:t> </a:t>
            </a:r>
            <a:r>
              <a:rPr lang="en-US" dirty="0" smtClean="0"/>
              <a:t>        </a:t>
            </a:r>
            <a:r>
              <a:rPr lang="en-US" i="1" dirty="0"/>
              <a:t>J. Climate,</a:t>
            </a:r>
            <a:r>
              <a:rPr lang="en-US" dirty="0"/>
              <a:t> </a:t>
            </a:r>
            <a:r>
              <a:rPr lang="en-US" b="1" dirty="0"/>
              <a:t>22, </a:t>
            </a:r>
            <a:r>
              <a:rPr lang="en-US" dirty="0"/>
              <a:t>4481–4500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229600" y="6356350"/>
            <a:ext cx="457200" cy="365125"/>
          </a:xfrm>
        </p:spPr>
        <p:txBody>
          <a:bodyPr/>
          <a:lstStyle/>
          <a:p>
            <a:fld id="{9E6C60AA-12FA-4E19-A28B-C0C9BFE6C584}" type="slidenum">
              <a:rPr lang="en-US" sz="1600" b="1" smtClean="0"/>
              <a:t>7</a:t>
            </a:fld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3458683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b="1" dirty="0" smtClean="0">
                <a:solidFill>
                  <a:srgbClr val="0000FF"/>
                </a:solidFill>
              </a:rPr>
              <a:t>Project Work Plan</a:t>
            </a:r>
            <a:endParaRPr lang="en-US" sz="3200" b="1" dirty="0">
              <a:solidFill>
                <a:srgbClr val="0000FF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Year 1</a:t>
            </a:r>
          </a:p>
          <a:p>
            <a:pPr marL="0" indent="0">
              <a:buNone/>
            </a:pPr>
            <a:r>
              <a:rPr lang="en-US" sz="2800" dirty="0" smtClean="0"/>
              <a:t>     </a:t>
            </a:r>
            <a:r>
              <a:rPr lang="en-US" sz="2400" dirty="0" smtClean="0"/>
              <a:t>1. Establish a multiple regression relationship among TS 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2400" dirty="0" smtClean="0"/>
              <a:t>          activity, SST and atmospheric circulation </a:t>
            </a:r>
            <a:r>
              <a:rPr lang="en-US" sz="2400" dirty="0" smtClean="0"/>
              <a:t>variable indices.</a:t>
            </a:r>
            <a:endParaRPr lang="en-US" sz="2400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2. Develop the hybrid forecast model for weeks 3 and 4 TS 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activity prediction </a:t>
            </a:r>
            <a:r>
              <a:rPr lang="en-US" sz="2400" dirty="0" smtClean="0"/>
              <a:t>based on </a:t>
            </a:r>
            <a:r>
              <a:rPr lang="en-US" sz="2400" dirty="0" smtClean="0"/>
              <a:t>the CFSv2 45-day </a:t>
            </a:r>
            <a:r>
              <a:rPr lang="en-US" sz="2400" dirty="0" err="1" smtClean="0"/>
              <a:t>hindcast</a:t>
            </a:r>
            <a:r>
              <a:rPr lang="en-US" sz="2400" dirty="0" smtClean="0"/>
              <a:t> </a:t>
            </a:r>
            <a:r>
              <a:rPr lang="en-US" sz="2400" dirty="0" smtClean="0"/>
              <a:t>for 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1999-</a:t>
            </a:r>
            <a:r>
              <a:rPr lang="en-US" sz="2400" dirty="0" smtClean="0"/>
              <a:t>2012, </a:t>
            </a:r>
            <a:r>
              <a:rPr lang="en-US" sz="2400" dirty="0" smtClean="0"/>
              <a:t>including the  cross-validated evaluations.</a:t>
            </a:r>
          </a:p>
          <a:p>
            <a:r>
              <a:rPr lang="en-US" sz="2800" dirty="0" smtClean="0"/>
              <a:t>Year 2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</a:t>
            </a:r>
            <a:r>
              <a:rPr lang="en-US" sz="2400" dirty="0" smtClean="0"/>
              <a:t> 1. Real-time forecast test during the 2016 hurricane season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2. Operational implementation at CPC for the 2017 season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C60AA-12FA-4E19-A28B-C0C9BFE6C58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5191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19050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00FF"/>
                </a:solidFill>
              </a:rPr>
              <a:t>Some Results from Preliminary Analyses</a:t>
            </a:r>
            <a:endParaRPr lang="en-US" sz="3600" b="1" dirty="0">
              <a:solidFill>
                <a:srgbClr val="0000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C60AA-12FA-4E19-A28B-C0C9BFE6C58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1058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1626</TotalTime>
  <Words>1389</Words>
  <Application>Microsoft Macintosh PowerPoint</Application>
  <PresentationFormat>On-screen Show (4:3)</PresentationFormat>
  <Paragraphs>200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Application of a Hybrid Dynamical-Statistical Model  for Week 3 and 4 Forecast of Atlantic/Pacific  Tropical Storm and Hurricane Activity</vt:lpstr>
      <vt:lpstr>Tropical Storm Activity Prediction at CPC</vt:lpstr>
      <vt:lpstr>Atlantic Outlook Verification: All Parameters</vt:lpstr>
      <vt:lpstr>Hindcast Results  Storm Count Anomaly Correlations for  Week 1 - 4</vt:lpstr>
      <vt:lpstr>PowerPoint Presentation</vt:lpstr>
      <vt:lpstr>Project Objective</vt:lpstr>
      <vt:lpstr>Hybrid Dynamical-Statistical Prediction System</vt:lpstr>
      <vt:lpstr>Project Work Plan</vt:lpstr>
      <vt:lpstr>Some Results from Preliminary Analyses</vt:lpstr>
      <vt:lpstr>List of Utilized Data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CFSv2 45-day Hindcast Evaluation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Conceptual Basis</dc:title>
  <dc:creator>Daniel Harnos</dc:creator>
  <cp:lastModifiedBy>Jae-Kyung Schemm</cp:lastModifiedBy>
  <cp:revision>139</cp:revision>
  <cp:lastPrinted>2015-07-16T20:29:00Z</cp:lastPrinted>
  <dcterms:created xsi:type="dcterms:W3CDTF">2015-03-03T14:45:18Z</dcterms:created>
  <dcterms:modified xsi:type="dcterms:W3CDTF">2015-07-16T20:30:00Z</dcterms:modified>
</cp:coreProperties>
</file>