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98" r:id="rId4"/>
    <p:sldId id="299" r:id="rId5"/>
    <p:sldId id="308" r:id="rId6"/>
    <p:sldId id="309" r:id="rId7"/>
    <p:sldId id="310" r:id="rId8"/>
    <p:sldId id="311" r:id="rId9"/>
    <p:sldId id="312" r:id="rId10"/>
    <p:sldId id="307" r:id="rId11"/>
    <p:sldId id="259" r:id="rId12"/>
    <p:sldId id="301" r:id="rId13"/>
    <p:sldId id="304" r:id="rId14"/>
    <p:sldId id="315" r:id="rId15"/>
    <p:sldId id="314" r:id="rId16"/>
    <p:sldId id="277" r:id="rId17"/>
    <p:sldId id="281" r:id="rId18"/>
    <p:sldId id="282" r:id="rId19"/>
    <p:sldId id="317" r:id="rId20"/>
    <p:sldId id="316" r:id="rId21"/>
    <p:sldId id="300" r:id="rId22"/>
    <p:sldId id="290" r:id="rId23"/>
    <p:sldId id="293" r:id="rId24"/>
    <p:sldId id="294" r:id="rId25"/>
    <p:sldId id="295" r:id="rId26"/>
    <p:sldId id="261" r:id="rId27"/>
    <p:sldId id="273" r:id="rId28"/>
    <p:sldId id="302" r:id="rId29"/>
    <p:sldId id="287" r:id="rId30"/>
    <p:sldId id="263" r:id="rId31"/>
    <p:sldId id="318" r:id="rId32"/>
    <p:sldId id="319" r:id="rId33"/>
    <p:sldId id="306" r:id="rId34"/>
    <p:sldId id="303" r:id="rId35"/>
    <p:sldId id="296" r:id="rId36"/>
    <p:sldId id="297" r:id="rId37"/>
    <p:sldId id="264" r:id="rId38"/>
    <p:sldId id="274" r:id="rId39"/>
    <p:sldId id="270" r:id="rId40"/>
    <p:sldId id="321" r:id="rId41"/>
    <p:sldId id="27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61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ED0CC0-807A-4289-B469-2CF030833A0F}" type="datetimeFigureOut">
              <a:rPr lang="en-US" smtClean="0"/>
              <a:pPr/>
              <a:t>7/17/2015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4BDF7A-4538-4334-B6A6-DD1E59ED5F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3" y="6217347"/>
            <a:ext cx="5486399" cy="366910"/>
          </a:xfrm>
          <a:prstGeom prst="rect">
            <a:avLst/>
          </a:prstGeom>
        </p:spPr>
        <p:txBody>
          <a:bodyPr lIns="91402" tIns="91402" rIns="91402" bIns="91402" anchor="ctr" anchorCtr="0">
            <a:spAutoFit/>
          </a:bodyPr>
          <a:lstStyle/>
          <a:p>
            <a:endParaRPr dirty="0"/>
          </a:p>
        </p:txBody>
      </p:sp>
      <p:sp>
        <p:nvSpPr>
          <p:cNvPr id="306" name="Shape 306"/>
          <p:cNvSpPr>
            <a:spLocks noGrp="1" noRot="1" noChangeAspect="1"/>
          </p:cNvSpPr>
          <p:nvPr>
            <p:ph type="sldImg" idx="2"/>
          </p:nvPr>
        </p:nvSpPr>
        <p:spPr>
          <a:xfrm>
            <a:off x="1143000" y="685800"/>
            <a:ext cx="4572000" cy="34305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p:cNvSpPr>
          <p:nvPr>
            <p:ph type="body"/>
          </p:nvPr>
        </p:nvSpPr>
        <p:spPr>
          <a:xfrm>
            <a:off x="685800" y="4343400"/>
            <a:ext cx="5486040" cy="4114440"/>
          </a:xfrm>
          <a:prstGeom prst="rect">
            <a:avLst/>
          </a:prstGeom>
        </p:spPr>
        <p:txBody>
          <a:bodyPr/>
          <a:lstStyle/>
          <a:p>
            <a:endParaRPr dirty="0"/>
          </a:p>
        </p:txBody>
      </p:sp>
      <p:sp>
        <p:nvSpPr>
          <p:cNvPr id="139" name="TextShape 2"/>
          <p:cNvSpPr txBox="1"/>
          <p:nvPr/>
        </p:nvSpPr>
        <p:spPr>
          <a:xfrm>
            <a:off x="3884760" y="8685360"/>
            <a:ext cx="2971440" cy="456840"/>
          </a:xfrm>
          <a:prstGeom prst="rect">
            <a:avLst/>
          </a:prstGeom>
        </p:spPr>
        <p:txBody>
          <a:bodyPr anchor="b"/>
          <a:lstStyle/>
          <a:p>
            <a:pPr algn="r">
              <a:lnSpc>
                <a:spcPct val="100000"/>
              </a:lnSpc>
            </a:pPr>
            <a:fld id="{EFB251FA-F61C-478D-BC08-FFDF4B97605D}" type="slidenum">
              <a:rPr lang="en-US" sz="1200">
                <a:solidFill>
                  <a:srgbClr val="000000"/>
                </a:solidFill>
                <a:latin typeface="+mn-lt"/>
                <a:ea typeface="+mn-ea"/>
              </a:rPr>
              <a:pPr algn="r">
                <a:lnSpc>
                  <a:spcPct val="100000"/>
                </a:lnSpc>
              </a:pPr>
              <a:t>23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p:cNvSpPr>
          <p:nvPr>
            <p:ph type="body"/>
          </p:nvPr>
        </p:nvSpPr>
        <p:spPr>
          <a:xfrm>
            <a:off x="685800" y="4343400"/>
            <a:ext cx="5486040" cy="4114440"/>
          </a:xfrm>
          <a:prstGeom prst="rect">
            <a:avLst/>
          </a:prstGeom>
        </p:spPr>
        <p:txBody>
          <a:bodyPr/>
          <a:lstStyle/>
          <a:p>
            <a:endParaRPr dirty="0"/>
          </a:p>
        </p:txBody>
      </p:sp>
      <p:sp>
        <p:nvSpPr>
          <p:cNvPr id="139" name="TextShape 2"/>
          <p:cNvSpPr txBox="1"/>
          <p:nvPr/>
        </p:nvSpPr>
        <p:spPr>
          <a:xfrm>
            <a:off x="3884760" y="8685360"/>
            <a:ext cx="2971440" cy="456840"/>
          </a:xfrm>
          <a:prstGeom prst="rect">
            <a:avLst/>
          </a:prstGeom>
        </p:spPr>
        <p:txBody>
          <a:bodyPr anchor="b"/>
          <a:lstStyle/>
          <a:p>
            <a:pPr algn="r">
              <a:lnSpc>
                <a:spcPct val="100000"/>
              </a:lnSpc>
            </a:pPr>
            <a:fld id="{EFB251FA-F61C-478D-BC08-FFDF4B97605D}" type="slidenum">
              <a:rPr lang="en-US" sz="1200">
                <a:solidFill>
                  <a:srgbClr val="000000"/>
                </a:solidFill>
                <a:latin typeface="+mn-lt"/>
                <a:ea typeface="+mn-ea"/>
              </a:rPr>
              <a:pPr algn="r">
                <a:lnSpc>
                  <a:spcPct val="100000"/>
                </a:lnSpc>
              </a:pPr>
              <a:t>24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body"/>
          </p:nvPr>
        </p:nvSpPr>
        <p:spPr>
          <a:xfrm>
            <a:off x="685800" y="4343400"/>
            <a:ext cx="5486040" cy="4114440"/>
          </a:xfrm>
          <a:prstGeom prst="rect">
            <a:avLst/>
          </a:prstGeom>
        </p:spPr>
        <p:txBody>
          <a:bodyPr/>
          <a:lstStyle/>
          <a:p>
            <a:endParaRPr dirty="0"/>
          </a:p>
        </p:txBody>
      </p:sp>
      <p:sp>
        <p:nvSpPr>
          <p:cNvPr id="141" name="TextShape 2"/>
          <p:cNvSpPr txBox="1"/>
          <p:nvPr/>
        </p:nvSpPr>
        <p:spPr>
          <a:xfrm>
            <a:off x="3884760" y="8685360"/>
            <a:ext cx="2971440" cy="456840"/>
          </a:xfrm>
          <a:prstGeom prst="rect">
            <a:avLst/>
          </a:prstGeom>
        </p:spPr>
        <p:txBody>
          <a:bodyPr anchor="b"/>
          <a:lstStyle/>
          <a:p>
            <a:pPr algn="r">
              <a:lnSpc>
                <a:spcPct val="100000"/>
              </a:lnSpc>
            </a:pPr>
            <a:fld id="{C46C8798-2214-49CA-8DE2-74BFABFCB9C1}" type="slidenum">
              <a:rPr lang="en-US" sz="1200">
                <a:solidFill>
                  <a:srgbClr val="000000"/>
                </a:solidFill>
                <a:latin typeface="+mn-lt"/>
                <a:ea typeface="+mn-ea"/>
              </a:rPr>
              <a:pPr algn="r">
                <a:lnSpc>
                  <a:spcPct val="100000"/>
                </a:lnSpc>
              </a:pPr>
              <a:t>25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4BDF7A-4538-4334-B6A6-DD1E59ED5F76}"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4BDF7A-4538-4334-B6A6-DD1E59ED5F76}"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body"/>
          </p:nvPr>
        </p:nvSpPr>
        <p:spPr>
          <a:xfrm>
            <a:off x="685800" y="4343400"/>
            <a:ext cx="5485320" cy="4113720"/>
          </a:xfrm>
          <a:prstGeom prst="rect">
            <a:avLst/>
          </a:prstGeom>
        </p:spPr>
        <p:txBody>
          <a:bodyPr lIns="0" tIns="0" rIns="0" bIns="0"/>
          <a:lstStyle/>
          <a:p>
            <a:endParaRPr dirty="0"/>
          </a:p>
        </p:txBody>
      </p:sp>
      <p:sp>
        <p:nvSpPr>
          <p:cNvPr id="141" name="CustomShape 2"/>
          <p:cNvSpPr/>
          <p:nvPr/>
        </p:nvSpPr>
        <p:spPr>
          <a:xfrm>
            <a:off x="3884760" y="8685360"/>
            <a:ext cx="2970720" cy="456120"/>
          </a:xfrm>
          <a:prstGeom prst="rect">
            <a:avLst/>
          </a:prstGeom>
          <a:noFill/>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Monitoring tool feature:</a:t>
            </a:r>
          </a:p>
          <a:p>
            <a:pPr marL="228577" indent="-228577">
              <a:buAutoNum type="arabicParenR"/>
            </a:pPr>
            <a:r>
              <a:rPr lang="en-US" dirty="0" smtClean="0"/>
              <a:t>Automatic run (once a</a:t>
            </a:r>
            <a:r>
              <a:rPr lang="en-US" baseline="0" dirty="0" smtClean="0"/>
              <a:t> week)</a:t>
            </a:r>
          </a:p>
          <a:p>
            <a:pPr marL="228577" indent="-228577">
              <a:buAutoNum type="arabicParenR"/>
            </a:pPr>
            <a:r>
              <a:rPr lang="en-US" baseline="0" dirty="0" smtClean="0"/>
              <a:t>Email notice for the results (posted to a ftp site</a:t>
            </a:r>
          </a:p>
          <a:p>
            <a:pPr marL="228577" indent="-228577">
              <a:buAutoNum type="arabicParenR"/>
            </a:pPr>
            <a:r>
              <a:rPr lang="en-US" baseline="0" dirty="0" smtClean="0"/>
              <a:t>Variant plots for the analysis</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provisional version is installed (running) on IDPS.  I developed a tool to produce global and regional LST maps </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4BDF7A-4538-4334-B6A6-DD1E59ED5F76}"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FA4AB8B5-41CF-4362-A262-057B784F8623}"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xmlns="" val="278659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FA4AB8B5-41CF-4362-A262-057B784F8623}"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xmlns="" val="278659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ln>
            <a:miter lim="800000"/>
          </a:ln>
        </p:spPr>
        <p:txBody>
          <a:bodyPr/>
          <a:lstStyle/>
          <a:p>
            <a:fld id="{22A8FB7C-46C0-4929-9CD1-4FFC06352B5B}" type="slidenum">
              <a:rPr lang="en-US">
                <a:latin typeface="Arial" pitchFamily="34" charset="0"/>
                <a:ea typeface="ヒラギノ角ゴ Pro W3" pitchFamily="-84" charset="-128"/>
              </a:rPr>
              <a:pPr/>
              <a:t>13</a:t>
            </a:fld>
            <a:endParaRPr lang="en-US" dirty="0">
              <a:latin typeface="Arial" pitchFamily="34" charset="0"/>
              <a:ea typeface="ヒラギノ角ゴ Pro W3" pitchFamily="-84" charset="-128"/>
            </a:endParaRPr>
          </a:p>
        </p:txBody>
      </p:sp>
      <p:sp>
        <p:nvSpPr>
          <p:cNvPr id="23555" name="Rectangle 1026"/>
          <p:cNvSpPr>
            <a:spLocks noGrp="1" noRot="1" noChangeAspect="1" noChangeArrowheads="1" noTextEdit="1"/>
          </p:cNvSpPr>
          <p:nvPr>
            <p:ph type="sldImg"/>
          </p:nvPr>
        </p:nvSpPr>
        <p:spPr>
          <a:solidFill>
            <a:srgbClr val="FFFFFF"/>
          </a:solidFill>
        </p:spPr>
      </p:sp>
      <p:sp>
        <p:nvSpPr>
          <p:cNvPr id="23556" name="Text Box 1027"/>
          <p:cNvSpPr>
            <a:spLocks noGrp="1" noChangeArrowheads="1"/>
          </p:cNvSpPr>
          <p:nvPr>
            <p:ph type="body" idx="1"/>
          </p:nvPr>
        </p:nvSpPr>
        <p:spPr>
          <a:xfrm>
            <a:off x="686361" y="4343978"/>
            <a:ext cx="5485279" cy="4114512"/>
          </a:xfrm>
          <a:noFill/>
          <a:ln/>
        </p:spPr>
        <p:txBody>
          <a:bodyPr wrap="none" anchor="ctr"/>
          <a:lstStyle/>
          <a:p>
            <a:endParaRPr lang="en-US" smtClean="0">
              <a:latin typeface="Times New Roman" pitchFamily="18" charset="0"/>
              <a:ea typeface="ヒラギノ角ゴ Pro W3"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4BDF7A-4538-4334-B6A6-DD1E59ED5F76}"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566">
              <a:defRPr>
                <a:solidFill>
                  <a:srgbClr val="0C2A8C"/>
                </a:solidFill>
                <a:latin typeface="Arial" pitchFamily="34" charset="0"/>
              </a:defRPr>
            </a:lvl1pPr>
            <a:lvl2pPr marL="735884" indent="-283032" defTabSz="913566">
              <a:defRPr>
                <a:solidFill>
                  <a:srgbClr val="0C2A8C"/>
                </a:solidFill>
                <a:latin typeface="Arial" pitchFamily="34" charset="0"/>
              </a:defRPr>
            </a:lvl2pPr>
            <a:lvl3pPr marL="1132129" indent="-226426" defTabSz="913566">
              <a:defRPr>
                <a:solidFill>
                  <a:srgbClr val="0C2A8C"/>
                </a:solidFill>
                <a:latin typeface="Arial" pitchFamily="34" charset="0"/>
              </a:defRPr>
            </a:lvl3pPr>
            <a:lvl4pPr marL="1584980" indent="-226426" defTabSz="913566">
              <a:defRPr>
                <a:solidFill>
                  <a:srgbClr val="0C2A8C"/>
                </a:solidFill>
                <a:latin typeface="Arial" pitchFamily="34" charset="0"/>
              </a:defRPr>
            </a:lvl4pPr>
            <a:lvl5pPr marL="2037832" indent="-226426" defTabSz="913566">
              <a:defRPr>
                <a:solidFill>
                  <a:srgbClr val="0C2A8C"/>
                </a:solidFill>
                <a:latin typeface="Arial" pitchFamily="34" charset="0"/>
              </a:defRPr>
            </a:lvl5pPr>
            <a:lvl6pPr marL="2490684" indent="-226426" defTabSz="913566" eaLnBrk="0" fontAlgn="base" hangingPunct="0">
              <a:spcBef>
                <a:spcPct val="0"/>
              </a:spcBef>
              <a:spcAft>
                <a:spcPct val="0"/>
              </a:spcAft>
              <a:defRPr>
                <a:solidFill>
                  <a:srgbClr val="0C2A8C"/>
                </a:solidFill>
                <a:latin typeface="Arial" pitchFamily="34" charset="0"/>
              </a:defRPr>
            </a:lvl6pPr>
            <a:lvl7pPr marL="2943535" indent="-226426" defTabSz="913566" eaLnBrk="0" fontAlgn="base" hangingPunct="0">
              <a:spcBef>
                <a:spcPct val="0"/>
              </a:spcBef>
              <a:spcAft>
                <a:spcPct val="0"/>
              </a:spcAft>
              <a:defRPr>
                <a:solidFill>
                  <a:srgbClr val="0C2A8C"/>
                </a:solidFill>
                <a:latin typeface="Arial" pitchFamily="34" charset="0"/>
              </a:defRPr>
            </a:lvl7pPr>
            <a:lvl8pPr marL="3396387" indent="-226426" defTabSz="913566" eaLnBrk="0" fontAlgn="base" hangingPunct="0">
              <a:spcBef>
                <a:spcPct val="0"/>
              </a:spcBef>
              <a:spcAft>
                <a:spcPct val="0"/>
              </a:spcAft>
              <a:defRPr>
                <a:solidFill>
                  <a:srgbClr val="0C2A8C"/>
                </a:solidFill>
                <a:latin typeface="Arial" pitchFamily="34" charset="0"/>
              </a:defRPr>
            </a:lvl8pPr>
            <a:lvl9pPr marL="3849239" indent="-226426" defTabSz="913566" eaLnBrk="0" fontAlgn="base" hangingPunct="0">
              <a:spcBef>
                <a:spcPct val="0"/>
              </a:spcBef>
              <a:spcAft>
                <a:spcPct val="0"/>
              </a:spcAft>
              <a:defRPr>
                <a:solidFill>
                  <a:srgbClr val="0C2A8C"/>
                </a:solidFill>
                <a:latin typeface="Arial" pitchFamily="34" charset="0"/>
              </a:defRPr>
            </a:lvl9pPr>
          </a:lstStyle>
          <a:p>
            <a:fld id="{BC3DAF58-063E-4491-991A-2C43A94F5572}" type="slidenum">
              <a:rPr lang="en-US" altLang="en-US" smtClean="0">
                <a:solidFill>
                  <a:schemeClr val="tx1"/>
                </a:solidFill>
              </a:rPr>
              <a:pPr/>
              <a:t>17</a:t>
            </a:fld>
            <a:endParaRPr lang="en-US" altLang="en-US"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566">
              <a:defRPr>
                <a:solidFill>
                  <a:srgbClr val="0C2A8C"/>
                </a:solidFill>
                <a:latin typeface="Arial" pitchFamily="34" charset="0"/>
              </a:defRPr>
            </a:lvl1pPr>
            <a:lvl2pPr marL="735884" indent="-283032" defTabSz="913566">
              <a:defRPr>
                <a:solidFill>
                  <a:srgbClr val="0C2A8C"/>
                </a:solidFill>
                <a:latin typeface="Arial" pitchFamily="34" charset="0"/>
              </a:defRPr>
            </a:lvl2pPr>
            <a:lvl3pPr marL="1132129" indent="-226426" defTabSz="913566">
              <a:defRPr>
                <a:solidFill>
                  <a:srgbClr val="0C2A8C"/>
                </a:solidFill>
                <a:latin typeface="Arial" pitchFamily="34" charset="0"/>
              </a:defRPr>
            </a:lvl3pPr>
            <a:lvl4pPr marL="1584980" indent="-226426" defTabSz="913566">
              <a:defRPr>
                <a:solidFill>
                  <a:srgbClr val="0C2A8C"/>
                </a:solidFill>
                <a:latin typeface="Arial" pitchFamily="34" charset="0"/>
              </a:defRPr>
            </a:lvl4pPr>
            <a:lvl5pPr marL="2037832" indent="-226426" defTabSz="913566">
              <a:defRPr>
                <a:solidFill>
                  <a:srgbClr val="0C2A8C"/>
                </a:solidFill>
                <a:latin typeface="Arial" pitchFamily="34" charset="0"/>
              </a:defRPr>
            </a:lvl5pPr>
            <a:lvl6pPr marL="2490684" indent="-226426" defTabSz="913566" eaLnBrk="0" fontAlgn="base" hangingPunct="0">
              <a:spcBef>
                <a:spcPct val="0"/>
              </a:spcBef>
              <a:spcAft>
                <a:spcPct val="0"/>
              </a:spcAft>
              <a:defRPr>
                <a:solidFill>
                  <a:srgbClr val="0C2A8C"/>
                </a:solidFill>
                <a:latin typeface="Arial" pitchFamily="34" charset="0"/>
              </a:defRPr>
            </a:lvl6pPr>
            <a:lvl7pPr marL="2943535" indent="-226426" defTabSz="913566" eaLnBrk="0" fontAlgn="base" hangingPunct="0">
              <a:spcBef>
                <a:spcPct val="0"/>
              </a:spcBef>
              <a:spcAft>
                <a:spcPct val="0"/>
              </a:spcAft>
              <a:defRPr>
                <a:solidFill>
                  <a:srgbClr val="0C2A8C"/>
                </a:solidFill>
                <a:latin typeface="Arial" pitchFamily="34" charset="0"/>
              </a:defRPr>
            </a:lvl7pPr>
            <a:lvl8pPr marL="3396387" indent="-226426" defTabSz="913566" eaLnBrk="0" fontAlgn="base" hangingPunct="0">
              <a:spcBef>
                <a:spcPct val="0"/>
              </a:spcBef>
              <a:spcAft>
                <a:spcPct val="0"/>
              </a:spcAft>
              <a:defRPr>
                <a:solidFill>
                  <a:srgbClr val="0C2A8C"/>
                </a:solidFill>
                <a:latin typeface="Arial" pitchFamily="34" charset="0"/>
              </a:defRPr>
            </a:lvl8pPr>
            <a:lvl9pPr marL="3849239" indent="-226426" defTabSz="913566" eaLnBrk="0" fontAlgn="base" hangingPunct="0">
              <a:spcBef>
                <a:spcPct val="0"/>
              </a:spcBef>
              <a:spcAft>
                <a:spcPct val="0"/>
              </a:spcAft>
              <a:defRPr>
                <a:solidFill>
                  <a:srgbClr val="0C2A8C"/>
                </a:solidFill>
                <a:latin typeface="Arial" pitchFamily="34" charset="0"/>
              </a:defRPr>
            </a:lvl9pPr>
          </a:lstStyle>
          <a:p>
            <a:fld id="{AEA0DCCC-796D-41D4-8020-977F6C1BE8ED}" type="slidenum">
              <a:rPr lang="en-US" altLang="en-US" smtClean="0">
                <a:solidFill>
                  <a:schemeClr val="tx1"/>
                </a:solidFill>
              </a:rPr>
              <a:pPr/>
              <a:t>18</a:t>
            </a:fld>
            <a:endParaRPr lang="en-US" altLang="en-US" smtClean="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3576">
              <a:defRPr>
                <a:solidFill>
                  <a:srgbClr val="0C2A8C"/>
                </a:solidFill>
                <a:latin typeface="Arial" pitchFamily="34" charset="0"/>
              </a:defRPr>
            </a:lvl1pPr>
            <a:lvl2pPr marL="735892" indent="-283035" defTabSz="913576">
              <a:defRPr>
                <a:solidFill>
                  <a:srgbClr val="0C2A8C"/>
                </a:solidFill>
                <a:latin typeface="Arial" pitchFamily="34" charset="0"/>
              </a:defRPr>
            </a:lvl2pPr>
            <a:lvl3pPr marL="1132142" indent="-226428" defTabSz="913576">
              <a:defRPr>
                <a:solidFill>
                  <a:srgbClr val="0C2A8C"/>
                </a:solidFill>
                <a:latin typeface="Arial" pitchFamily="34" charset="0"/>
              </a:defRPr>
            </a:lvl3pPr>
            <a:lvl4pPr marL="1584998" indent="-226428" defTabSz="913576">
              <a:defRPr>
                <a:solidFill>
                  <a:srgbClr val="0C2A8C"/>
                </a:solidFill>
                <a:latin typeface="Arial" pitchFamily="34" charset="0"/>
              </a:defRPr>
            </a:lvl4pPr>
            <a:lvl5pPr marL="2037855" indent="-226428" defTabSz="913576">
              <a:defRPr>
                <a:solidFill>
                  <a:srgbClr val="0C2A8C"/>
                </a:solidFill>
                <a:latin typeface="Arial" pitchFamily="34" charset="0"/>
              </a:defRPr>
            </a:lvl5pPr>
            <a:lvl6pPr marL="2490711" indent="-226428" defTabSz="913576" eaLnBrk="0" fontAlgn="base" hangingPunct="0">
              <a:spcBef>
                <a:spcPct val="0"/>
              </a:spcBef>
              <a:spcAft>
                <a:spcPct val="0"/>
              </a:spcAft>
              <a:defRPr>
                <a:solidFill>
                  <a:srgbClr val="0C2A8C"/>
                </a:solidFill>
                <a:latin typeface="Arial" pitchFamily="34" charset="0"/>
              </a:defRPr>
            </a:lvl6pPr>
            <a:lvl7pPr marL="2943568" indent="-226428" defTabSz="913576" eaLnBrk="0" fontAlgn="base" hangingPunct="0">
              <a:spcBef>
                <a:spcPct val="0"/>
              </a:spcBef>
              <a:spcAft>
                <a:spcPct val="0"/>
              </a:spcAft>
              <a:defRPr>
                <a:solidFill>
                  <a:srgbClr val="0C2A8C"/>
                </a:solidFill>
                <a:latin typeface="Arial" pitchFamily="34" charset="0"/>
              </a:defRPr>
            </a:lvl7pPr>
            <a:lvl8pPr marL="3396425" indent="-226428" defTabSz="913576" eaLnBrk="0" fontAlgn="base" hangingPunct="0">
              <a:spcBef>
                <a:spcPct val="0"/>
              </a:spcBef>
              <a:spcAft>
                <a:spcPct val="0"/>
              </a:spcAft>
              <a:defRPr>
                <a:solidFill>
                  <a:srgbClr val="0C2A8C"/>
                </a:solidFill>
                <a:latin typeface="Arial" pitchFamily="34" charset="0"/>
              </a:defRPr>
            </a:lvl8pPr>
            <a:lvl9pPr marL="3849281" indent="-226428" defTabSz="913576" eaLnBrk="0" fontAlgn="base" hangingPunct="0">
              <a:spcBef>
                <a:spcPct val="0"/>
              </a:spcBef>
              <a:spcAft>
                <a:spcPct val="0"/>
              </a:spcAft>
              <a:defRPr>
                <a:solidFill>
                  <a:srgbClr val="0C2A8C"/>
                </a:solidFill>
                <a:latin typeface="Arial" pitchFamily="34" charset="0"/>
              </a:defRPr>
            </a:lvl9pPr>
          </a:lstStyle>
          <a:p>
            <a:fld id="{CACA9AD7-529A-4C32-866F-1EDFB5F7E606}" type="slidenum">
              <a:rPr lang="en-US" altLang="en-US" smtClean="0">
                <a:solidFill>
                  <a:schemeClr val="tx1"/>
                </a:solidFill>
              </a:rPr>
              <a:pPr/>
              <a:t>20</a:t>
            </a:fld>
            <a:endParaRPr lang="en-US" altLang="en-US" smtClean="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extShape 1"/>
          <p:cNvSpPr txBox="1"/>
          <p:nvPr/>
        </p:nvSpPr>
        <p:spPr>
          <a:xfrm>
            <a:off x="3884760" y="8685360"/>
            <a:ext cx="2971440" cy="456840"/>
          </a:xfrm>
          <a:prstGeom prst="rect">
            <a:avLst/>
          </a:prstGeom>
        </p:spPr>
        <p:txBody>
          <a:bodyPr anchor="b"/>
          <a:lstStyle/>
          <a:p>
            <a:pPr>
              <a:lnSpc>
                <a:spcPct val="100000"/>
              </a:lnSpc>
            </a:pPr>
            <a:fld id="{64C93C63-A111-4AD7-A373-6146ECED2CB7}" type="slidenum">
              <a:rPr lang="en-US" sz="1200">
                <a:solidFill>
                  <a:srgbClr val="0C2A8C"/>
                </a:solidFill>
                <a:latin typeface="Arial"/>
                <a:ea typeface="+mn-ea"/>
              </a:rPr>
              <a:pPr>
                <a:lnSpc>
                  <a:spcPct val="100000"/>
                </a:lnSpc>
              </a:pPr>
              <a:t>21</a:t>
            </a:fld>
            <a:endParaRPr/>
          </a:p>
        </p:txBody>
      </p:sp>
      <p:sp>
        <p:nvSpPr>
          <p:cNvPr id="305" name="PlaceHolder 2"/>
          <p:cNvSpPr>
            <a:spLocks noGrp="1"/>
          </p:cNvSpPr>
          <p:nvPr>
            <p:ph type="body"/>
          </p:nvPr>
        </p:nvSpPr>
        <p:spPr>
          <a:xfrm>
            <a:off x="686520" y="4342680"/>
            <a:ext cx="5469480" cy="4096800"/>
          </a:xfrm>
          <a:prstGeom prst="rect">
            <a:avLst/>
          </a:prstGeom>
        </p:spPr>
        <p:txBody>
          <a:bodyPr wrap="none" anchor="ct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48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11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95400"/>
            <a:ext cx="411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68229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icsiszar\Documents\JPSS\Teams\Land\GVF\gvf.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gif"/></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normAutofit fontScale="90000"/>
          </a:bodyPr>
          <a:lstStyle/>
          <a:p>
            <a:r>
              <a:rPr lang="en-US" b="1" dirty="0" smtClean="0"/>
              <a:t>Incorporation of near-real-time </a:t>
            </a:r>
            <a:r>
              <a:rPr lang="en-US" b="1" dirty="0" err="1" smtClean="0"/>
              <a:t>Suomi</a:t>
            </a:r>
            <a:r>
              <a:rPr lang="en-US" b="1" dirty="0" smtClean="0"/>
              <a:t> NPP Green Vegetation Fraction and Land Surface Temperature data into the NCEP Land modeling suite</a:t>
            </a:r>
            <a:endParaRPr lang="en-US" dirty="0"/>
          </a:p>
        </p:txBody>
      </p:sp>
      <p:sp>
        <p:nvSpPr>
          <p:cNvPr id="3" name="Subtitle 2"/>
          <p:cNvSpPr>
            <a:spLocks noGrp="1"/>
          </p:cNvSpPr>
          <p:nvPr>
            <p:ph type="subTitle" idx="1"/>
          </p:nvPr>
        </p:nvSpPr>
        <p:spPr>
          <a:xfrm>
            <a:off x="1371600" y="3657600"/>
            <a:ext cx="6400800" cy="2895600"/>
          </a:xfrm>
        </p:spPr>
        <p:txBody>
          <a:bodyPr>
            <a:normAutofit fontScale="77500" lnSpcReduction="20000"/>
          </a:bodyPr>
          <a:lstStyle/>
          <a:p>
            <a:r>
              <a:rPr lang="en-US" u="sng" dirty="0" smtClean="0">
                <a:solidFill>
                  <a:schemeClr val="tx1"/>
                </a:solidFill>
              </a:rPr>
              <a:t>Ivan </a:t>
            </a:r>
            <a:r>
              <a:rPr lang="en-US" u="sng" dirty="0" err="1" smtClean="0">
                <a:solidFill>
                  <a:schemeClr val="tx1"/>
                </a:solidFill>
              </a:rPr>
              <a:t>Csiszar</a:t>
            </a:r>
            <a:r>
              <a:rPr lang="en-US" dirty="0" smtClean="0">
                <a:solidFill>
                  <a:schemeClr val="tx1"/>
                </a:solidFill>
              </a:rPr>
              <a:t>, Marco Vargas, </a:t>
            </a:r>
            <a:r>
              <a:rPr lang="en-US" dirty="0" err="1" smtClean="0">
                <a:solidFill>
                  <a:schemeClr val="tx1"/>
                </a:solidFill>
              </a:rPr>
              <a:t>Yunyue</a:t>
            </a:r>
            <a:r>
              <a:rPr lang="en-US" dirty="0" smtClean="0">
                <a:solidFill>
                  <a:schemeClr val="tx1"/>
                </a:solidFill>
              </a:rPr>
              <a:t> Yu</a:t>
            </a:r>
          </a:p>
          <a:p>
            <a:r>
              <a:rPr lang="en-US" sz="2600" dirty="0" smtClean="0">
                <a:solidFill>
                  <a:schemeClr val="tx1"/>
                </a:solidFill>
              </a:rPr>
              <a:t>NOAA/NESDIS Center for Applications and Research</a:t>
            </a:r>
            <a:endParaRPr lang="en-US" dirty="0" smtClean="0">
              <a:solidFill>
                <a:schemeClr val="tx1"/>
              </a:solidFill>
            </a:endParaRPr>
          </a:p>
          <a:p>
            <a:r>
              <a:rPr lang="en-US" dirty="0" smtClean="0">
                <a:solidFill>
                  <a:schemeClr val="tx1"/>
                </a:solidFill>
              </a:rPr>
              <a:t>Zhen Song</a:t>
            </a:r>
          </a:p>
          <a:p>
            <a:r>
              <a:rPr lang="en-US" sz="2600" dirty="0" smtClean="0">
                <a:solidFill>
                  <a:schemeClr val="tx1"/>
                </a:solidFill>
              </a:rPr>
              <a:t>University of Maryland</a:t>
            </a:r>
            <a:endParaRPr lang="en-US" dirty="0" smtClean="0">
              <a:solidFill>
                <a:schemeClr val="tx1"/>
              </a:solidFill>
            </a:endParaRPr>
          </a:p>
          <a:p>
            <a:r>
              <a:rPr lang="en-US" u="sng" dirty="0" smtClean="0">
                <a:solidFill>
                  <a:schemeClr val="tx1"/>
                </a:solidFill>
              </a:rPr>
              <a:t>Mike </a:t>
            </a:r>
            <a:r>
              <a:rPr lang="en-US" u="sng" dirty="0" err="1" smtClean="0">
                <a:solidFill>
                  <a:schemeClr val="tx1"/>
                </a:solidFill>
              </a:rPr>
              <a:t>Ek</a:t>
            </a:r>
            <a:endParaRPr lang="en-US" u="sng" dirty="0" smtClean="0">
              <a:solidFill>
                <a:schemeClr val="tx1"/>
              </a:solidFill>
            </a:endParaRPr>
          </a:p>
          <a:p>
            <a:r>
              <a:rPr lang="en-US" sz="2600" dirty="0" smtClean="0">
                <a:solidFill>
                  <a:schemeClr val="tx1"/>
                </a:solidFill>
              </a:rPr>
              <a:t>NCEP/EMC</a:t>
            </a:r>
            <a:endParaRPr lang="en-US" dirty="0" smtClean="0">
              <a:solidFill>
                <a:schemeClr val="tx1"/>
              </a:solidFill>
            </a:endParaRPr>
          </a:p>
          <a:p>
            <a:r>
              <a:rPr lang="en-US" dirty="0" err="1" smtClean="0">
                <a:solidFill>
                  <a:schemeClr val="tx1"/>
                </a:solidFill>
              </a:rPr>
              <a:t>Yihua</a:t>
            </a:r>
            <a:r>
              <a:rPr lang="en-US" dirty="0" smtClean="0">
                <a:solidFill>
                  <a:schemeClr val="tx1"/>
                </a:solidFill>
              </a:rPr>
              <a:t> Wu, </a:t>
            </a:r>
            <a:r>
              <a:rPr lang="en-US" dirty="0" err="1" smtClean="0">
                <a:solidFill>
                  <a:schemeClr val="tx1"/>
                </a:solidFill>
              </a:rPr>
              <a:t>Weizhong</a:t>
            </a:r>
            <a:r>
              <a:rPr lang="en-US" dirty="0" smtClean="0">
                <a:solidFill>
                  <a:schemeClr val="tx1"/>
                </a:solidFill>
              </a:rPr>
              <a:t> </a:t>
            </a:r>
            <a:r>
              <a:rPr lang="en-US" dirty="0" err="1" smtClean="0">
                <a:solidFill>
                  <a:schemeClr val="tx1"/>
                </a:solidFill>
              </a:rPr>
              <a:t>Zheng</a:t>
            </a:r>
            <a:r>
              <a:rPr lang="en-US" dirty="0" smtClean="0">
                <a:solidFill>
                  <a:schemeClr val="tx1"/>
                </a:solidFill>
              </a:rPr>
              <a:t>, </a:t>
            </a:r>
            <a:r>
              <a:rPr lang="en-US" dirty="0" err="1" smtClean="0">
                <a:solidFill>
                  <a:schemeClr val="tx1"/>
                </a:solidFill>
              </a:rPr>
              <a:t>Helin</a:t>
            </a:r>
            <a:r>
              <a:rPr lang="en-US" dirty="0" smtClean="0">
                <a:solidFill>
                  <a:schemeClr val="tx1"/>
                </a:solidFill>
              </a:rPr>
              <a:t> Wei</a:t>
            </a:r>
          </a:p>
          <a:p>
            <a:r>
              <a:rPr lang="en-US" sz="2600" dirty="0" smtClean="0">
                <a:solidFill>
                  <a:schemeClr val="tx1"/>
                </a:solidFill>
              </a:rPr>
              <a:t>IMSG</a:t>
            </a:r>
            <a:endParaRPr lang="en-US" sz="26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fontScale="90000"/>
          </a:bodyPr>
          <a:lstStyle/>
          <a:p>
            <a:r>
              <a:rPr lang="en-US" dirty="0" err="1" smtClean="0"/>
              <a:t>Suomi</a:t>
            </a:r>
            <a:r>
              <a:rPr lang="en-US" dirty="0" smtClean="0"/>
              <a:t> NPP Data Product Cal/Val Process Overview</a:t>
            </a:r>
            <a:endParaRPr lang="en-US" dirty="0"/>
          </a:p>
        </p:txBody>
      </p:sp>
      <p:sp>
        <p:nvSpPr>
          <p:cNvPr id="10" name="Rectangle 2"/>
          <p:cNvSpPr txBox="1">
            <a:spLocks noChangeArrowheads="1"/>
          </p:cNvSpPr>
          <p:nvPr/>
        </p:nvSpPr>
        <p:spPr>
          <a:xfrm>
            <a:off x="153271" y="4487708"/>
            <a:ext cx="8901301" cy="1497298"/>
          </a:xfrm>
          <a:prstGeom prst="rect">
            <a:avLst/>
          </a:prstGeom>
        </p:spPr>
        <p:txBody>
          <a:bodyPr vert="horz" lIns="91440" tIns="45720" rIns="91440" bIns="45720" rtlCol="0">
            <a:noAutofit/>
          </a:bodyPr>
          <a:lstStyle>
            <a:lvl1pPr marL="342900" indent="-342900" algn="l" defTabSz="914400" rtl="0" eaLnBrk="1" latinLnBrk="0" hangingPunct="1">
              <a:spcBef>
                <a:spcPts val="3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buFont typeface="Wingdings" panose="05000000000000000000" pitchFamily="2" charset="2"/>
              <a:buChar char="Ø"/>
              <a:defRPr lang="en-US" sz="2000" kern="1200" dirty="0" smtClean="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ct val="0"/>
              </a:spcBef>
              <a:buNone/>
            </a:pPr>
            <a:r>
              <a:rPr lang="en-US" sz="2000" dirty="0" smtClean="0">
                <a:ea typeface="ＭＳ Ｐゴシック" pitchFamily="50" charset="-128"/>
                <a:cs typeface="ＭＳ Ｐゴシック" pitchFamily="50" charset="-128"/>
              </a:rPr>
              <a:t>Four Phases of Cal/Val:</a:t>
            </a:r>
          </a:p>
          <a:p>
            <a:pPr marL="249238" lvl="1" indent="-249238">
              <a:spcBef>
                <a:spcPct val="0"/>
              </a:spcBef>
              <a:buFontTx/>
              <a:buAutoNum type="arabicPeriod"/>
            </a:pPr>
            <a:r>
              <a:rPr lang="en-US" sz="1800" dirty="0" smtClean="0"/>
              <a:t>Pre-Launch; all time prior to launch – Algorithm verification, sensor testing, and validation preparation</a:t>
            </a:r>
          </a:p>
          <a:p>
            <a:pPr marL="249238" lvl="1" indent="-249238">
              <a:spcBef>
                <a:spcPct val="0"/>
              </a:spcBef>
              <a:buFontTx/>
              <a:buAutoNum type="arabicPeriod"/>
            </a:pPr>
            <a:r>
              <a:rPr lang="en-US" sz="1800" dirty="0" smtClean="0"/>
              <a:t>Early Orbit Check-out (first 30-90 days) – System Calibration &amp; Characterization</a:t>
            </a:r>
          </a:p>
          <a:p>
            <a:pPr marL="249238" lvl="1" indent="-249238">
              <a:spcBef>
                <a:spcPct val="0"/>
              </a:spcBef>
              <a:buFontTx/>
              <a:buAutoNum type="arabicPeriod"/>
            </a:pPr>
            <a:r>
              <a:rPr lang="en-US" sz="1800" dirty="0" smtClean="0"/>
              <a:t>Intensive Cal/Val (ICV) – </a:t>
            </a:r>
            <a:r>
              <a:rPr lang="en-US" sz="1800" dirty="0" err="1" smtClean="0"/>
              <a:t>xDR</a:t>
            </a:r>
            <a:r>
              <a:rPr lang="en-US" sz="1800" dirty="0" smtClean="0"/>
              <a:t> Validation</a:t>
            </a:r>
          </a:p>
          <a:p>
            <a:pPr marL="249238" lvl="1" indent="-249238">
              <a:spcBef>
                <a:spcPct val="0"/>
              </a:spcBef>
              <a:buFontTx/>
              <a:buAutoNum type="arabicPeriod"/>
            </a:pPr>
            <a:r>
              <a:rPr lang="en-US" sz="1800" dirty="0" smtClean="0"/>
              <a:t>Long-Term Monitoring (LTM); through life of sensors</a:t>
            </a:r>
            <a:endParaRPr lang="en-US" sz="2000" dirty="0"/>
          </a:p>
        </p:txBody>
      </p:sp>
      <p:sp>
        <p:nvSpPr>
          <p:cNvPr id="13" name="Freeform 5"/>
          <p:cNvSpPr>
            <a:spLocks/>
          </p:cNvSpPr>
          <p:nvPr/>
        </p:nvSpPr>
        <p:spPr bwMode="auto">
          <a:xfrm>
            <a:off x="1036806" y="3213684"/>
            <a:ext cx="7888294" cy="892178"/>
          </a:xfrm>
          <a:custGeom>
            <a:avLst/>
            <a:gdLst>
              <a:gd name="T0" fmla="*/ 4488 w 4969"/>
              <a:gd name="T1" fmla="*/ 0 h 562"/>
              <a:gd name="T2" fmla="*/ 4488 w 4969"/>
              <a:gd name="T3" fmla="*/ 141 h 562"/>
              <a:gd name="T4" fmla="*/ 0 w 4969"/>
              <a:gd name="T5" fmla="*/ 141 h 562"/>
              <a:gd name="T6" fmla="*/ 0 w 4969"/>
              <a:gd name="T7" fmla="*/ 421 h 562"/>
              <a:gd name="T8" fmla="*/ 4488 w 4969"/>
              <a:gd name="T9" fmla="*/ 421 h 562"/>
              <a:gd name="T10" fmla="*/ 4488 w 4969"/>
              <a:gd name="T11" fmla="*/ 562 h 562"/>
              <a:gd name="T12" fmla="*/ 4969 w 4969"/>
              <a:gd name="T13" fmla="*/ 281 h 562"/>
              <a:gd name="T14" fmla="*/ 4488 w 4969"/>
              <a:gd name="T15" fmla="*/ 0 h 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9" h="562">
                <a:moveTo>
                  <a:pt x="4488" y="0"/>
                </a:moveTo>
                <a:lnTo>
                  <a:pt x="4488" y="141"/>
                </a:lnTo>
                <a:lnTo>
                  <a:pt x="0" y="141"/>
                </a:lnTo>
                <a:lnTo>
                  <a:pt x="0" y="421"/>
                </a:lnTo>
                <a:lnTo>
                  <a:pt x="4488" y="421"/>
                </a:lnTo>
                <a:lnTo>
                  <a:pt x="4488" y="562"/>
                </a:lnTo>
                <a:lnTo>
                  <a:pt x="4969" y="281"/>
                </a:lnTo>
                <a:lnTo>
                  <a:pt x="4488" y="0"/>
                </a:lnTo>
                <a:close/>
              </a:path>
            </a:pathLst>
          </a:custGeom>
          <a:solidFill>
            <a:srgbClr val="666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6"/>
          <p:cNvSpPr>
            <a:spLocks noChangeArrowheads="1"/>
          </p:cNvSpPr>
          <p:nvPr/>
        </p:nvSpPr>
        <p:spPr bwMode="auto">
          <a:xfrm>
            <a:off x="2271882" y="3420060"/>
            <a:ext cx="206375" cy="479427"/>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7"/>
          <p:cNvSpPr>
            <a:spLocks noChangeArrowheads="1"/>
          </p:cNvSpPr>
          <p:nvPr/>
        </p:nvSpPr>
        <p:spPr bwMode="auto">
          <a:xfrm>
            <a:off x="1036806" y="3420060"/>
            <a:ext cx="1235076" cy="479427"/>
          </a:xfrm>
          <a:prstGeom prst="rect">
            <a:avLst/>
          </a:prstGeom>
          <a:solidFill>
            <a:srgbClr val="99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19"/>
          <p:cNvGrpSpPr>
            <a:grpSpLocks/>
          </p:cNvGrpSpPr>
          <p:nvPr/>
        </p:nvGrpSpPr>
        <p:grpSpPr bwMode="auto">
          <a:xfrm>
            <a:off x="2476670" y="3418472"/>
            <a:ext cx="1852614" cy="481014"/>
            <a:chOff x="1537" y="2205"/>
            <a:chExt cx="1167" cy="303"/>
          </a:xfrm>
        </p:grpSpPr>
        <p:sp>
          <p:nvSpPr>
            <p:cNvPr id="468" name="Rectangle 8"/>
            <p:cNvSpPr>
              <a:spLocks noChangeArrowheads="1"/>
            </p:cNvSpPr>
            <p:nvPr/>
          </p:nvSpPr>
          <p:spPr bwMode="auto">
            <a:xfrm>
              <a:off x="1537" y="2205"/>
              <a:ext cx="1" cy="303"/>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Rectangle 9"/>
            <p:cNvSpPr>
              <a:spLocks noChangeArrowheads="1"/>
            </p:cNvSpPr>
            <p:nvPr/>
          </p:nvSpPr>
          <p:spPr bwMode="auto">
            <a:xfrm>
              <a:off x="1538" y="2205"/>
              <a:ext cx="1" cy="303"/>
            </a:xfrm>
            <a:prstGeom prst="rect">
              <a:avLst/>
            </a:prstGeom>
            <a:solidFill>
              <a:srgbClr val="00FF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Rectangle 10"/>
            <p:cNvSpPr>
              <a:spLocks noChangeArrowheads="1"/>
            </p:cNvSpPr>
            <p:nvPr/>
          </p:nvSpPr>
          <p:spPr bwMode="auto">
            <a:xfrm>
              <a:off x="1539" y="2205"/>
              <a:ext cx="1" cy="303"/>
            </a:xfrm>
            <a:prstGeom prst="rect">
              <a:avLst/>
            </a:prstGeom>
            <a:solidFill>
              <a:srgbClr val="00FF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Rectangle 11"/>
            <p:cNvSpPr>
              <a:spLocks noChangeArrowheads="1"/>
            </p:cNvSpPr>
            <p:nvPr/>
          </p:nvSpPr>
          <p:spPr bwMode="auto">
            <a:xfrm>
              <a:off x="1540" y="2205"/>
              <a:ext cx="1" cy="303"/>
            </a:xfrm>
            <a:prstGeom prst="rect">
              <a:avLst/>
            </a:prstGeom>
            <a:solidFill>
              <a:srgbClr val="00FF0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Rectangle 12"/>
            <p:cNvSpPr>
              <a:spLocks noChangeArrowheads="1"/>
            </p:cNvSpPr>
            <p:nvPr/>
          </p:nvSpPr>
          <p:spPr bwMode="auto">
            <a:xfrm>
              <a:off x="1541" y="2205"/>
              <a:ext cx="1" cy="303"/>
            </a:xfrm>
            <a:prstGeom prst="rect">
              <a:avLst/>
            </a:prstGeom>
            <a:solidFill>
              <a:srgbClr val="00FF0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Rectangle 13"/>
            <p:cNvSpPr>
              <a:spLocks noChangeArrowheads="1"/>
            </p:cNvSpPr>
            <p:nvPr/>
          </p:nvSpPr>
          <p:spPr bwMode="auto">
            <a:xfrm>
              <a:off x="1542" y="2205"/>
              <a:ext cx="6" cy="303"/>
            </a:xfrm>
            <a:prstGeom prst="rect">
              <a:avLst/>
            </a:prstGeom>
            <a:solidFill>
              <a:srgbClr val="00FF0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Rectangle 14"/>
            <p:cNvSpPr>
              <a:spLocks noChangeArrowheads="1"/>
            </p:cNvSpPr>
            <p:nvPr/>
          </p:nvSpPr>
          <p:spPr bwMode="auto">
            <a:xfrm>
              <a:off x="1548" y="2205"/>
              <a:ext cx="1" cy="303"/>
            </a:xfrm>
            <a:prstGeom prst="rect">
              <a:avLst/>
            </a:prstGeom>
            <a:solidFill>
              <a:srgbClr val="00FF0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Rectangle 15"/>
            <p:cNvSpPr>
              <a:spLocks noChangeArrowheads="1"/>
            </p:cNvSpPr>
            <p:nvPr/>
          </p:nvSpPr>
          <p:spPr bwMode="auto">
            <a:xfrm>
              <a:off x="1549" y="2205"/>
              <a:ext cx="7" cy="303"/>
            </a:xfrm>
            <a:prstGeom prst="rect">
              <a:avLst/>
            </a:prstGeom>
            <a:solidFill>
              <a:srgbClr val="00FF0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Rectangle 16"/>
            <p:cNvSpPr>
              <a:spLocks noChangeArrowheads="1"/>
            </p:cNvSpPr>
            <p:nvPr/>
          </p:nvSpPr>
          <p:spPr bwMode="auto">
            <a:xfrm>
              <a:off x="1556" y="2205"/>
              <a:ext cx="4" cy="303"/>
            </a:xfrm>
            <a:prstGeom prst="rect">
              <a:avLst/>
            </a:prstGeom>
            <a:solidFill>
              <a:srgbClr val="00FF1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Rectangle 17"/>
            <p:cNvSpPr>
              <a:spLocks noChangeArrowheads="1"/>
            </p:cNvSpPr>
            <p:nvPr/>
          </p:nvSpPr>
          <p:spPr bwMode="auto">
            <a:xfrm>
              <a:off x="1560" y="2205"/>
              <a:ext cx="3" cy="303"/>
            </a:xfrm>
            <a:prstGeom prst="rect">
              <a:avLst/>
            </a:prstGeom>
            <a:solidFill>
              <a:srgbClr val="00FF1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Rectangle 18"/>
            <p:cNvSpPr>
              <a:spLocks noChangeArrowheads="1"/>
            </p:cNvSpPr>
            <p:nvPr/>
          </p:nvSpPr>
          <p:spPr bwMode="auto">
            <a:xfrm>
              <a:off x="1563" y="2205"/>
              <a:ext cx="8" cy="303"/>
            </a:xfrm>
            <a:prstGeom prst="rect">
              <a:avLst/>
            </a:prstGeom>
            <a:solidFill>
              <a:srgbClr val="00FF1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Rectangle 19"/>
            <p:cNvSpPr>
              <a:spLocks noChangeArrowheads="1"/>
            </p:cNvSpPr>
            <p:nvPr/>
          </p:nvSpPr>
          <p:spPr bwMode="auto">
            <a:xfrm>
              <a:off x="1571" y="2205"/>
              <a:ext cx="4" cy="303"/>
            </a:xfrm>
            <a:prstGeom prst="rect">
              <a:avLst/>
            </a:prstGeom>
            <a:solidFill>
              <a:srgbClr val="00FF1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Rectangle 20"/>
            <p:cNvSpPr>
              <a:spLocks noChangeArrowheads="1"/>
            </p:cNvSpPr>
            <p:nvPr/>
          </p:nvSpPr>
          <p:spPr bwMode="auto">
            <a:xfrm>
              <a:off x="1575" y="2205"/>
              <a:ext cx="11" cy="303"/>
            </a:xfrm>
            <a:prstGeom prst="rect">
              <a:avLst/>
            </a:prstGeom>
            <a:solidFill>
              <a:srgbClr val="00FF1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Rectangle 21"/>
            <p:cNvSpPr>
              <a:spLocks noChangeArrowheads="1"/>
            </p:cNvSpPr>
            <p:nvPr/>
          </p:nvSpPr>
          <p:spPr bwMode="auto">
            <a:xfrm>
              <a:off x="1586" y="2205"/>
              <a:ext cx="5" cy="303"/>
            </a:xfrm>
            <a:prstGeom prst="rect">
              <a:avLst/>
            </a:prstGeom>
            <a:solidFill>
              <a:srgbClr val="00FE1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Rectangle 22"/>
            <p:cNvSpPr>
              <a:spLocks noChangeArrowheads="1"/>
            </p:cNvSpPr>
            <p:nvPr/>
          </p:nvSpPr>
          <p:spPr bwMode="auto">
            <a:xfrm>
              <a:off x="1591" y="2205"/>
              <a:ext cx="5" cy="303"/>
            </a:xfrm>
            <a:prstGeom prst="rect">
              <a:avLst/>
            </a:prstGeom>
            <a:solidFill>
              <a:srgbClr val="00FE1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Rectangle 23"/>
            <p:cNvSpPr>
              <a:spLocks noChangeArrowheads="1"/>
            </p:cNvSpPr>
            <p:nvPr/>
          </p:nvSpPr>
          <p:spPr bwMode="auto">
            <a:xfrm>
              <a:off x="1596" y="2205"/>
              <a:ext cx="10" cy="303"/>
            </a:xfrm>
            <a:prstGeom prst="rect">
              <a:avLst/>
            </a:prstGeom>
            <a:solidFill>
              <a:srgbClr val="00FE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Rectangle 24"/>
            <p:cNvSpPr>
              <a:spLocks noChangeArrowheads="1"/>
            </p:cNvSpPr>
            <p:nvPr/>
          </p:nvSpPr>
          <p:spPr bwMode="auto">
            <a:xfrm>
              <a:off x="1606" y="2205"/>
              <a:ext cx="1" cy="303"/>
            </a:xfrm>
            <a:prstGeom prst="rect">
              <a:avLst/>
            </a:prstGeom>
            <a:solidFill>
              <a:srgbClr val="02FE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Rectangle 25"/>
            <p:cNvSpPr>
              <a:spLocks noChangeArrowheads="1"/>
            </p:cNvSpPr>
            <p:nvPr/>
          </p:nvSpPr>
          <p:spPr bwMode="auto">
            <a:xfrm>
              <a:off x="1607" y="2205"/>
              <a:ext cx="1" cy="303"/>
            </a:xfrm>
            <a:prstGeom prst="rect">
              <a:avLst/>
            </a:prstGeom>
            <a:solidFill>
              <a:srgbClr val="04FE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Rectangle 26"/>
            <p:cNvSpPr>
              <a:spLocks noChangeArrowheads="1"/>
            </p:cNvSpPr>
            <p:nvPr/>
          </p:nvSpPr>
          <p:spPr bwMode="auto">
            <a:xfrm>
              <a:off x="1608" y="2205"/>
              <a:ext cx="1" cy="303"/>
            </a:xfrm>
            <a:prstGeom prst="rect">
              <a:avLst/>
            </a:prstGeom>
            <a:solidFill>
              <a:srgbClr val="06FE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Rectangle 27"/>
            <p:cNvSpPr>
              <a:spLocks noChangeArrowheads="1"/>
            </p:cNvSpPr>
            <p:nvPr/>
          </p:nvSpPr>
          <p:spPr bwMode="auto">
            <a:xfrm>
              <a:off x="1609" y="2205"/>
              <a:ext cx="1" cy="303"/>
            </a:xfrm>
            <a:prstGeom prst="rect">
              <a:avLst/>
            </a:prstGeom>
            <a:solidFill>
              <a:srgbClr val="08FE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Rectangle 28"/>
            <p:cNvSpPr>
              <a:spLocks noChangeArrowheads="1"/>
            </p:cNvSpPr>
            <p:nvPr/>
          </p:nvSpPr>
          <p:spPr bwMode="auto">
            <a:xfrm>
              <a:off x="1610" y="2205"/>
              <a:ext cx="4" cy="303"/>
            </a:xfrm>
            <a:prstGeom prst="rect">
              <a:avLst/>
            </a:prstGeom>
            <a:solidFill>
              <a:srgbClr val="0AFE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Rectangle 29"/>
            <p:cNvSpPr>
              <a:spLocks noChangeArrowheads="1"/>
            </p:cNvSpPr>
            <p:nvPr/>
          </p:nvSpPr>
          <p:spPr bwMode="auto">
            <a:xfrm>
              <a:off x="1614" y="2205"/>
              <a:ext cx="8" cy="303"/>
            </a:xfrm>
            <a:prstGeom prst="rect">
              <a:avLst/>
            </a:prstGeom>
            <a:solidFill>
              <a:srgbClr val="0BFE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Rectangle 30"/>
            <p:cNvSpPr>
              <a:spLocks noChangeArrowheads="1"/>
            </p:cNvSpPr>
            <p:nvPr/>
          </p:nvSpPr>
          <p:spPr bwMode="auto">
            <a:xfrm>
              <a:off x="1622" y="2205"/>
              <a:ext cx="8" cy="303"/>
            </a:xfrm>
            <a:prstGeom prst="rect">
              <a:avLst/>
            </a:prstGeom>
            <a:solidFill>
              <a:srgbClr val="0BFE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Rectangle 31"/>
            <p:cNvSpPr>
              <a:spLocks noChangeArrowheads="1"/>
            </p:cNvSpPr>
            <p:nvPr/>
          </p:nvSpPr>
          <p:spPr bwMode="auto">
            <a:xfrm>
              <a:off x="1630" y="2205"/>
              <a:ext cx="6" cy="303"/>
            </a:xfrm>
            <a:prstGeom prst="rect">
              <a:avLst/>
            </a:prstGeom>
            <a:solidFill>
              <a:srgbClr val="0BFE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Rectangle 32"/>
            <p:cNvSpPr>
              <a:spLocks noChangeArrowheads="1"/>
            </p:cNvSpPr>
            <p:nvPr/>
          </p:nvSpPr>
          <p:spPr bwMode="auto">
            <a:xfrm>
              <a:off x="1636" y="2205"/>
              <a:ext cx="8" cy="303"/>
            </a:xfrm>
            <a:prstGeom prst="rect">
              <a:avLst/>
            </a:prstGeom>
            <a:solidFill>
              <a:srgbClr val="0BFE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Rectangle 33"/>
            <p:cNvSpPr>
              <a:spLocks noChangeArrowheads="1"/>
            </p:cNvSpPr>
            <p:nvPr/>
          </p:nvSpPr>
          <p:spPr bwMode="auto">
            <a:xfrm>
              <a:off x="1644" y="2205"/>
              <a:ext cx="10" cy="303"/>
            </a:xfrm>
            <a:prstGeom prst="rect">
              <a:avLst/>
            </a:prstGeom>
            <a:solidFill>
              <a:srgbClr val="0BFE2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Rectangle 34"/>
            <p:cNvSpPr>
              <a:spLocks noChangeArrowheads="1"/>
            </p:cNvSpPr>
            <p:nvPr/>
          </p:nvSpPr>
          <p:spPr bwMode="auto">
            <a:xfrm>
              <a:off x="1654" y="2205"/>
              <a:ext cx="9" cy="303"/>
            </a:xfrm>
            <a:prstGeom prst="rect">
              <a:avLst/>
            </a:prstGeom>
            <a:solidFill>
              <a:srgbClr val="0BFD2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Rectangle 35"/>
            <p:cNvSpPr>
              <a:spLocks noChangeArrowheads="1"/>
            </p:cNvSpPr>
            <p:nvPr/>
          </p:nvSpPr>
          <p:spPr bwMode="auto">
            <a:xfrm>
              <a:off x="1663" y="2205"/>
              <a:ext cx="9" cy="303"/>
            </a:xfrm>
            <a:prstGeom prst="rect">
              <a:avLst/>
            </a:prstGeom>
            <a:solidFill>
              <a:srgbClr val="0BFD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Rectangle 36"/>
            <p:cNvSpPr>
              <a:spLocks noChangeArrowheads="1"/>
            </p:cNvSpPr>
            <p:nvPr/>
          </p:nvSpPr>
          <p:spPr bwMode="auto">
            <a:xfrm>
              <a:off x="1672" y="2205"/>
              <a:ext cx="6" cy="303"/>
            </a:xfrm>
            <a:prstGeom prst="rect">
              <a:avLst/>
            </a:prstGeom>
            <a:solidFill>
              <a:srgbClr val="0BFD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Rectangle 37"/>
            <p:cNvSpPr>
              <a:spLocks noChangeArrowheads="1"/>
            </p:cNvSpPr>
            <p:nvPr/>
          </p:nvSpPr>
          <p:spPr bwMode="auto">
            <a:xfrm>
              <a:off x="1678" y="2205"/>
              <a:ext cx="11" cy="303"/>
            </a:xfrm>
            <a:prstGeom prst="rect">
              <a:avLst/>
            </a:prstGeom>
            <a:solidFill>
              <a:srgbClr val="0BFD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Rectangle 38"/>
            <p:cNvSpPr>
              <a:spLocks noChangeArrowheads="1"/>
            </p:cNvSpPr>
            <p:nvPr/>
          </p:nvSpPr>
          <p:spPr bwMode="auto">
            <a:xfrm>
              <a:off x="1689" y="2205"/>
              <a:ext cx="5" cy="303"/>
            </a:xfrm>
            <a:prstGeom prst="rect">
              <a:avLst/>
            </a:prstGeom>
            <a:solidFill>
              <a:srgbClr val="0BFD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Rectangle 39"/>
            <p:cNvSpPr>
              <a:spLocks noChangeArrowheads="1"/>
            </p:cNvSpPr>
            <p:nvPr/>
          </p:nvSpPr>
          <p:spPr bwMode="auto">
            <a:xfrm>
              <a:off x="1694" y="2205"/>
              <a:ext cx="2" cy="303"/>
            </a:xfrm>
            <a:prstGeom prst="rect">
              <a:avLst/>
            </a:prstGeom>
            <a:solidFill>
              <a:srgbClr val="0DFD3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Rectangle 40"/>
            <p:cNvSpPr>
              <a:spLocks noChangeArrowheads="1"/>
            </p:cNvSpPr>
            <p:nvPr/>
          </p:nvSpPr>
          <p:spPr bwMode="auto">
            <a:xfrm>
              <a:off x="1696" y="2205"/>
              <a:ext cx="9" cy="303"/>
            </a:xfrm>
            <a:prstGeom prst="rect">
              <a:avLst/>
            </a:prstGeom>
            <a:solidFill>
              <a:srgbClr val="0FFD3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Rectangle 41"/>
            <p:cNvSpPr>
              <a:spLocks noChangeArrowheads="1"/>
            </p:cNvSpPr>
            <p:nvPr/>
          </p:nvSpPr>
          <p:spPr bwMode="auto">
            <a:xfrm>
              <a:off x="1705" y="2205"/>
              <a:ext cx="9" cy="303"/>
            </a:xfrm>
            <a:prstGeom prst="rect">
              <a:avLst/>
            </a:prstGeom>
            <a:solidFill>
              <a:srgbClr val="0FFC3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Rectangle 42"/>
            <p:cNvSpPr>
              <a:spLocks noChangeArrowheads="1"/>
            </p:cNvSpPr>
            <p:nvPr/>
          </p:nvSpPr>
          <p:spPr bwMode="auto">
            <a:xfrm>
              <a:off x="1714" y="2205"/>
              <a:ext cx="8" cy="303"/>
            </a:xfrm>
            <a:prstGeom prst="rect">
              <a:avLst/>
            </a:prstGeom>
            <a:solidFill>
              <a:srgbClr val="0FFC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Rectangle 43"/>
            <p:cNvSpPr>
              <a:spLocks noChangeArrowheads="1"/>
            </p:cNvSpPr>
            <p:nvPr/>
          </p:nvSpPr>
          <p:spPr bwMode="auto">
            <a:xfrm>
              <a:off x="1722" y="2205"/>
              <a:ext cx="10" cy="303"/>
            </a:xfrm>
            <a:prstGeom prst="rect">
              <a:avLst/>
            </a:prstGeom>
            <a:solidFill>
              <a:srgbClr val="0FFC3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Rectangle 44"/>
            <p:cNvSpPr>
              <a:spLocks noChangeArrowheads="1"/>
            </p:cNvSpPr>
            <p:nvPr/>
          </p:nvSpPr>
          <p:spPr bwMode="auto">
            <a:xfrm>
              <a:off x="1732" y="2205"/>
              <a:ext cx="8" cy="303"/>
            </a:xfrm>
            <a:prstGeom prst="rect">
              <a:avLst/>
            </a:prstGeom>
            <a:solidFill>
              <a:srgbClr val="0FFC3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Rectangle 45"/>
            <p:cNvSpPr>
              <a:spLocks noChangeArrowheads="1"/>
            </p:cNvSpPr>
            <p:nvPr/>
          </p:nvSpPr>
          <p:spPr bwMode="auto">
            <a:xfrm>
              <a:off x="1740" y="2205"/>
              <a:ext cx="10" cy="303"/>
            </a:xfrm>
            <a:prstGeom prst="rect">
              <a:avLst/>
            </a:prstGeom>
            <a:solidFill>
              <a:srgbClr val="0FFB4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Rectangle 46"/>
            <p:cNvSpPr>
              <a:spLocks noChangeArrowheads="1"/>
            </p:cNvSpPr>
            <p:nvPr/>
          </p:nvSpPr>
          <p:spPr bwMode="auto">
            <a:xfrm>
              <a:off x="1750" y="2205"/>
              <a:ext cx="4" cy="303"/>
            </a:xfrm>
            <a:prstGeom prst="rect">
              <a:avLst/>
            </a:prstGeom>
            <a:solidFill>
              <a:srgbClr val="0FFB4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Rectangle 47"/>
            <p:cNvSpPr>
              <a:spLocks noChangeArrowheads="1"/>
            </p:cNvSpPr>
            <p:nvPr/>
          </p:nvSpPr>
          <p:spPr bwMode="auto">
            <a:xfrm>
              <a:off x="1754" y="2205"/>
              <a:ext cx="10" cy="303"/>
            </a:xfrm>
            <a:prstGeom prst="rect">
              <a:avLst/>
            </a:prstGeom>
            <a:solidFill>
              <a:srgbClr val="11FB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Rectangle 48"/>
            <p:cNvSpPr>
              <a:spLocks noChangeArrowheads="1"/>
            </p:cNvSpPr>
            <p:nvPr/>
          </p:nvSpPr>
          <p:spPr bwMode="auto">
            <a:xfrm>
              <a:off x="1764" y="2205"/>
              <a:ext cx="8" cy="303"/>
            </a:xfrm>
            <a:prstGeom prst="rect">
              <a:avLst/>
            </a:prstGeom>
            <a:solidFill>
              <a:srgbClr val="12FB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Rectangle 49"/>
            <p:cNvSpPr>
              <a:spLocks noChangeArrowheads="1"/>
            </p:cNvSpPr>
            <p:nvPr/>
          </p:nvSpPr>
          <p:spPr bwMode="auto">
            <a:xfrm>
              <a:off x="1772" y="2205"/>
              <a:ext cx="10" cy="303"/>
            </a:xfrm>
            <a:prstGeom prst="rect">
              <a:avLst/>
            </a:prstGeom>
            <a:solidFill>
              <a:srgbClr val="12FB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Rectangle 50"/>
            <p:cNvSpPr>
              <a:spLocks noChangeArrowheads="1"/>
            </p:cNvSpPr>
            <p:nvPr/>
          </p:nvSpPr>
          <p:spPr bwMode="auto">
            <a:xfrm>
              <a:off x="1782" y="2205"/>
              <a:ext cx="8" cy="303"/>
            </a:xfrm>
            <a:prstGeom prst="rect">
              <a:avLst/>
            </a:prstGeom>
            <a:solidFill>
              <a:srgbClr val="12FA4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Rectangle 51"/>
            <p:cNvSpPr>
              <a:spLocks noChangeArrowheads="1"/>
            </p:cNvSpPr>
            <p:nvPr/>
          </p:nvSpPr>
          <p:spPr bwMode="auto">
            <a:xfrm>
              <a:off x="1790" y="2205"/>
              <a:ext cx="5" cy="303"/>
            </a:xfrm>
            <a:prstGeom prst="rect">
              <a:avLst/>
            </a:prstGeom>
            <a:solidFill>
              <a:srgbClr val="12FA4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Rectangle 52"/>
            <p:cNvSpPr>
              <a:spLocks noChangeArrowheads="1"/>
            </p:cNvSpPr>
            <p:nvPr/>
          </p:nvSpPr>
          <p:spPr bwMode="auto">
            <a:xfrm>
              <a:off x="1795" y="2205"/>
              <a:ext cx="5" cy="303"/>
            </a:xfrm>
            <a:prstGeom prst="rect">
              <a:avLst/>
            </a:prstGeom>
            <a:solidFill>
              <a:srgbClr val="12FA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Rectangle 53"/>
            <p:cNvSpPr>
              <a:spLocks noChangeArrowheads="1"/>
            </p:cNvSpPr>
            <p:nvPr/>
          </p:nvSpPr>
          <p:spPr bwMode="auto">
            <a:xfrm>
              <a:off x="1800" y="2205"/>
              <a:ext cx="9" cy="303"/>
            </a:xfrm>
            <a:prstGeom prst="rect">
              <a:avLst/>
            </a:prstGeom>
            <a:solidFill>
              <a:srgbClr val="14F9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Rectangle 54"/>
            <p:cNvSpPr>
              <a:spLocks noChangeArrowheads="1"/>
            </p:cNvSpPr>
            <p:nvPr/>
          </p:nvSpPr>
          <p:spPr bwMode="auto">
            <a:xfrm>
              <a:off x="1809" y="2205"/>
              <a:ext cx="9" cy="303"/>
            </a:xfrm>
            <a:prstGeom prst="rect">
              <a:avLst/>
            </a:prstGeom>
            <a:solidFill>
              <a:srgbClr val="15F9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Rectangle 55"/>
            <p:cNvSpPr>
              <a:spLocks noChangeArrowheads="1"/>
            </p:cNvSpPr>
            <p:nvPr/>
          </p:nvSpPr>
          <p:spPr bwMode="auto">
            <a:xfrm>
              <a:off x="1818" y="2205"/>
              <a:ext cx="9" cy="303"/>
            </a:xfrm>
            <a:prstGeom prst="rect">
              <a:avLst/>
            </a:prstGeom>
            <a:solidFill>
              <a:srgbClr val="15F95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Rectangle 56"/>
            <p:cNvSpPr>
              <a:spLocks noChangeArrowheads="1"/>
            </p:cNvSpPr>
            <p:nvPr/>
          </p:nvSpPr>
          <p:spPr bwMode="auto">
            <a:xfrm>
              <a:off x="1827" y="2205"/>
              <a:ext cx="9" cy="303"/>
            </a:xfrm>
            <a:prstGeom prst="rect">
              <a:avLst/>
            </a:prstGeom>
            <a:solidFill>
              <a:srgbClr val="15F8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Rectangle 57"/>
            <p:cNvSpPr>
              <a:spLocks noChangeArrowheads="1"/>
            </p:cNvSpPr>
            <p:nvPr/>
          </p:nvSpPr>
          <p:spPr bwMode="auto">
            <a:xfrm>
              <a:off x="1836" y="2205"/>
              <a:ext cx="5" cy="303"/>
            </a:xfrm>
            <a:prstGeom prst="rect">
              <a:avLst/>
            </a:prstGeom>
            <a:solidFill>
              <a:srgbClr val="15F85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Rectangle 58"/>
            <p:cNvSpPr>
              <a:spLocks noChangeArrowheads="1"/>
            </p:cNvSpPr>
            <p:nvPr/>
          </p:nvSpPr>
          <p:spPr bwMode="auto">
            <a:xfrm>
              <a:off x="1841" y="2205"/>
              <a:ext cx="9" cy="303"/>
            </a:xfrm>
            <a:prstGeom prst="rect">
              <a:avLst/>
            </a:prstGeom>
            <a:solidFill>
              <a:srgbClr val="17F85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Rectangle 59"/>
            <p:cNvSpPr>
              <a:spLocks noChangeArrowheads="1"/>
            </p:cNvSpPr>
            <p:nvPr/>
          </p:nvSpPr>
          <p:spPr bwMode="auto">
            <a:xfrm>
              <a:off x="1850" y="2205"/>
              <a:ext cx="5" cy="303"/>
            </a:xfrm>
            <a:prstGeom prst="rect">
              <a:avLst/>
            </a:prstGeom>
            <a:solidFill>
              <a:srgbClr val="17F8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Rectangle 60"/>
            <p:cNvSpPr>
              <a:spLocks noChangeArrowheads="1"/>
            </p:cNvSpPr>
            <p:nvPr/>
          </p:nvSpPr>
          <p:spPr bwMode="auto">
            <a:xfrm>
              <a:off x="1855" y="2205"/>
              <a:ext cx="10" cy="303"/>
            </a:xfrm>
            <a:prstGeom prst="rect">
              <a:avLst/>
            </a:prstGeom>
            <a:solidFill>
              <a:srgbClr val="17F75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Rectangle 61"/>
            <p:cNvSpPr>
              <a:spLocks noChangeArrowheads="1"/>
            </p:cNvSpPr>
            <p:nvPr/>
          </p:nvSpPr>
          <p:spPr bwMode="auto">
            <a:xfrm>
              <a:off x="1865" y="2205"/>
              <a:ext cx="7" cy="303"/>
            </a:xfrm>
            <a:prstGeom prst="rect">
              <a:avLst/>
            </a:prstGeom>
            <a:solidFill>
              <a:srgbClr val="17F7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Rectangle 62"/>
            <p:cNvSpPr>
              <a:spLocks noChangeArrowheads="1"/>
            </p:cNvSpPr>
            <p:nvPr/>
          </p:nvSpPr>
          <p:spPr bwMode="auto">
            <a:xfrm>
              <a:off x="1872" y="2205"/>
              <a:ext cx="7" cy="303"/>
            </a:xfrm>
            <a:prstGeom prst="rect">
              <a:avLst/>
            </a:prstGeom>
            <a:solidFill>
              <a:srgbClr val="17F75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Rectangle 63"/>
            <p:cNvSpPr>
              <a:spLocks noChangeArrowheads="1"/>
            </p:cNvSpPr>
            <p:nvPr/>
          </p:nvSpPr>
          <p:spPr bwMode="auto">
            <a:xfrm>
              <a:off x="1879" y="2205"/>
              <a:ext cx="7" cy="303"/>
            </a:xfrm>
            <a:prstGeom prst="rect">
              <a:avLst/>
            </a:prstGeom>
            <a:solidFill>
              <a:srgbClr val="19F6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Rectangle 64"/>
            <p:cNvSpPr>
              <a:spLocks noChangeArrowheads="1"/>
            </p:cNvSpPr>
            <p:nvPr/>
          </p:nvSpPr>
          <p:spPr bwMode="auto">
            <a:xfrm>
              <a:off x="1886" y="2205"/>
              <a:ext cx="9" cy="303"/>
            </a:xfrm>
            <a:prstGeom prst="rect">
              <a:avLst/>
            </a:prstGeom>
            <a:solidFill>
              <a:srgbClr val="19F6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Rectangle 65"/>
            <p:cNvSpPr>
              <a:spLocks noChangeArrowheads="1"/>
            </p:cNvSpPr>
            <p:nvPr/>
          </p:nvSpPr>
          <p:spPr bwMode="auto">
            <a:xfrm>
              <a:off x="1895" y="2205"/>
              <a:ext cx="9" cy="303"/>
            </a:xfrm>
            <a:prstGeom prst="rect">
              <a:avLst/>
            </a:prstGeom>
            <a:solidFill>
              <a:srgbClr val="19F5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Rectangle 66"/>
            <p:cNvSpPr>
              <a:spLocks noChangeArrowheads="1"/>
            </p:cNvSpPr>
            <p:nvPr/>
          </p:nvSpPr>
          <p:spPr bwMode="auto">
            <a:xfrm>
              <a:off x="1904" y="2205"/>
              <a:ext cx="10" cy="303"/>
            </a:xfrm>
            <a:prstGeom prst="rect">
              <a:avLst/>
            </a:prstGeom>
            <a:solidFill>
              <a:srgbClr val="19F5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Rectangle 67"/>
            <p:cNvSpPr>
              <a:spLocks noChangeArrowheads="1"/>
            </p:cNvSpPr>
            <p:nvPr/>
          </p:nvSpPr>
          <p:spPr bwMode="auto">
            <a:xfrm>
              <a:off x="1914" y="2205"/>
              <a:ext cx="8" cy="303"/>
            </a:xfrm>
            <a:prstGeom prst="rect">
              <a:avLst/>
            </a:prstGeom>
            <a:solidFill>
              <a:srgbClr val="1AF4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Rectangle 68"/>
            <p:cNvSpPr>
              <a:spLocks noChangeArrowheads="1"/>
            </p:cNvSpPr>
            <p:nvPr/>
          </p:nvSpPr>
          <p:spPr bwMode="auto">
            <a:xfrm>
              <a:off x="1922" y="2205"/>
              <a:ext cx="5" cy="303"/>
            </a:xfrm>
            <a:prstGeom prst="rect">
              <a:avLst/>
            </a:prstGeom>
            <a:solidFill>
              <a:srgbClr val="1AF4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Rectangle 69"/>
            <p:cNvSpPr>
              <a:spLocks noChangeArrowheads="1"/>
            </p:cNvSpPr>
            <p:nvPr/>
          </p:nvSpPr>
          <p:spPr bwMode="auto">
            <a:xfrm>
              <a:off x="1927" y="2205"/>
              <a:ext cx="10" cy="303"/>
            </a:xfrm>
            <a:prstGeom prst="rect">
              <a:avLst/>
            </a:prstGeom>
            <a:solidFill>
              <a:srgbClr val="1AF4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Rectangle 70"/>
            <p:cNvSpPr>
              <a:spLocks noChangeArrowheads="1"/>
            </p:cNvSpPr>
            <p:nvPr/>
          </p:nvSpPr>
          <p:spPr bwMode="auto">
            <a:xfrm>
              <a:off x="1937" y="2205"/>
              <a:ext cx="8" cy="303"/>
            </a:xfrm>
            <a:prstGeom prst="rect">
              <a:avLst/>
            </a:prstGeom>
            <a:solidFill>
              <a:srgbClr val="1CF3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Rectangle 71"/>
            <p:cNvSpPr>
              <a:spLocks noChangeArrowheads="1"/>
            </p:cNvSpPr>
            <p:nvPr/>
          </p:nvSpPr>
          <p:spPr bwMode="auto">
            <a:xfrm>
              <a:off x="1945" y="2205"/>
              <a:ext cx="10" cy="303"/>
            </a:xfrm>
            <a:prstGeom prst="rect">
              <a:avLst/>
            </a:prstGeom>
            <a:solidFill>
              <a:srgbClr val="1CF3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Rectangle 72"/>
            <p:cNvSpPr>
              <a:spLocks noChangeArrowheads="1"/>
            </p:cNvSpPr>
            <p:nvPr/>
          </p:nvSpPr>
          <p:spPr bwMode="auto">
            <a:xfrm>
              <a:off x="1955" y="2205"/>
              <a:ext cx="9" cy="303"/>
            </a:xfrm>
            <a:prstGeom prst="rect">
              <a:avLst/>
            </a:prstGeom>
            <a:solidFill>
              <a:srgbClr val="1CF27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Rectangle 73"/>
            <p:cNvSpPr>
              <a:spLocks noChangeArrowheads="1"/>
            </p:cNvSpPr>
            <p:nvPr/>
          </p:nvSpPr>
          <p:spPr bwMode="auto">
            <a:xfrm>
              <a:off x="1964" y="2205"/>
              <a:ext cx="9" cy="303"/>
            </a:xfrm>
            <a:prstGeom prst="rect">
              <a:avLst/>
            </a:prstGeom>
            <a:solidFill>
              <a:srgbClr val="1DF2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Rectangle 74"/>
            <p:cNvSpPr>
              <a:spLocks noChangeArrowheads="1"/>
            </p:cNvSpPr>
            <p:nvPr/>
          </p:nvSpPr>
          <p:spPr bwMode="auto">
            <a:xfrm>
              <a:off x="1973" y="2205"/>
              <a:ext cx="9" cy="303"/>
            </a:xfrm>
            <a:prstGeom prst="rect">
              <a:avLst/>
            </a:prstGeom>
            <a:solidFill>
              <a:srgbClr val="1EF1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Rectangle 75"/>
            <p:cNvSpPr>
              <a:spLocks noChangeArrowheads="1"/>
            </p:cNvSpPr>
            <p:nvPr/>
          </p:nvSpPr>
          <p:spPr bwMode="auto">
            <a:xfrm>
              <a:off x="1982" y="2205"/>
              <a:ext cx="9" cy="303"/>
            </a:xfrm>
            <a:prstGeom prst="rect">
              <a:avLst/>
            </a:prstGeom>
            <a:solidFill>
              <a:srgbClr val="1EF1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Rectangle 76"/>
            <p:cNvSpPr>
              <a:spLocks noChangeArrowheads="1"/>
            </p:cNvSpPr>
            <p:nvPr/>
          </p:nvSpPr>
          <p:spPr bwMode="auto">
            <a:xfrm>
              <a:off x="1991" y="2205"/>
              <a:ext cx="9" cy="303"/>
            </a:xfrm>
            <a:prstGeom prst="rect">
              <a:avLst/>
            </a:prstGeom>
            <a:solidFill>
              <a:srgbClr val="1FF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Rectangle 77"/>
            <p:cNvSpPr>
              <a:spLocks noChangeArrowheads="1"/>
            </p:cNvSpPr>
            <p:nvPr/>
          </p:nvSpPr>
          <p:spPr bwMode="auto">
            <a:xfrm>
              <a:off x="2000" y="2205"/>
              <a:ext cx="9" cy="303"/>
            </a:xfrm>
            <a:prstGeom prst="rect">
              <a:avLst/>
            </a:prstGeom>
            <a:solidFill>
              <a:srgbClr val="1FEF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Rectangle 78"/>
            <p:cNvSpPr>
              <a:spLocks noChangeArrowheads="1"/>
            </p:cNvSpPr>
            <p:nvPr/>
          </p:nvSpPr>
          <p:spPr bwMode="auto">
            <a:xfrm>
              <a:off x="2009" y="2205"/>
              <a:ext cx="10" cy="303"/>
            </a:xfrm>
            <a:prstGeom prst="rect">
              <a:avLst/>
            </a:prstGeom>
            <a:solidFill>
              <a:srgbClr val="1FEF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Rectangle 79"/>
            <p:cNvSpPr>
              <a:spLocks noChangeArrowheads="1"/>
            </p:cNvSpPr>
            <p:nvPr/>
          </p:nvSpPr>
          <p:spPr bwMode="auto">
            <a:xfrm>
              <a:off x="2019" y="2205"/>
              <a:ext cx="8" cy="303"/>
            </a:xfrm>
            <a:prstGeom prst="rect">
              <a:avLst/>
            </a:prstGeom>
            <a:solidFill>
              <a:srgbClr val="20EE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Rectangle 80"/>
            <p:cNvSpPr>
              <a:spLocks noChangeArrowheads="1"/>
            </p:cNvSpPr>
            <p:nvPr/>
          </p:nvSpPr>
          <p:spPr bwMode="auto">
            <a:xfrm>
              <a:off x="2027" y="2205"/>
              <a:ext cx="10" cy="303"/>
            </a:xfrm>
            <a:prstGeom prst="rect">
              <a:avLst/>
            </a:prstGeom>
            <a:solidFill>
              <a:srgbClr val="20EE8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Rectangle 81"/>
            <p:cNvSpPr>
              <a:spLocks noChangeArrowheads="1"/>
            </p:cNvSpPr>
            <p:nvPr/>
          </p:nvSpPr>
          <p:spPr bwMode="auto">
            <a:xfrm>
              <a:off x="2037" y="2205"/>
              <a:ext cx="6" cy="303"/>
            </a:xfrm>
            <a:prstGeom prst="rect">
              <a:avLst/>
            </a:prstGeom>
            <a:solidFill>
              <a:srgbClr val="20ED8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Rectangle 82"/>
            <p:cNvSpPr>
              <a:spLocks noChangeArrowheads="1"/>
            </p:cNvSpPr>
            <p:nvPr/>
          </p:nvSpPr>
          <p:spPr bwMode="auto">
            <a:xfrm>
              <a:off x="2043" y="2205"/>
              <a:ext cx="7" cy="303"/>
            </a:xfrm>
            <a:prstGeom prst="rect">
              <a:avLst/>
            </a:prstGeom>
            <a:solidFill>
              <a:srgbClr val="22ED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Rectangle 83"/>
            <p:cNvSpPr>
              <a:spLocks noChangeArrowheads="1"/>
            </p:cNvSpPr>
            <p:nvPr/>
          </p:nvSpPr>
          <p:spPr bwMode="auto">
            <a:xfrm>
              <a:off x="2050" y="2205"/>
              <a:ext cx="9" cy="303"/>
            </a:xfrm>
            <a:prstGeom prst="rect">
              <a:avLst/>
            </a:prstGeom>
            <a:solidFill>
              <a:srgbClr val="22EC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Rectangle 84"/>
            <p:cNvSpPr>
              <a:spLocks noChangeArrowheads="1"/>
            </p:cNvSpPr>
            <p:nvPr/>
          </p:nvSpPr>
          <p:spPr bwMode="auto">
            <a:xfrm>
              <a:off x="2059" y="2205"/>
              <a:ext cx="10" cy="303"/>
            </a:xfrm>
            <a:prstGeom prst="rect">
              <a:avLst/>
            </a:prstGeom>
            <a:solidFill>
              <a:srgbClr val="22EB8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Rectangle 85"/>
            <p:cNvSpPr>
              <a:spLocks noChangeArrowheads="1"/>
            </p:cNvSpPr>
            <p:nvPr/>
          </p:nvSpPr>
          <p:spPr bwMode="auto">
            <a:xfrm>
              <a:off x="2069" y="2205"/>
              <a:ext cx="8" cy="303"/>
            </a:xfrm>
            <a:prstGeom prst="rect">
              <a:avLst/>
            </a:prstGeom>
            <a:solidFill>
              <a:srgbClr val="23EB8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Rectangle 86"/>
            <p:cNvSpPr>
              <a:spLocks noChangeArrowheads="1"/>
            </p:cNvSpPr>
            <p:nvPr/>
          </p:nvSpPr>
          <p:spPr bwMode="auto">
            <a:xfrm>
              <a:off x="2077" y="2205"/>
              <a:ext cx="13" cy="303"/>
            </a:xfrm>
            <a:prstGeom prst="rect">
              <a:avLst/>
            </a:prstGeom>
            <a:solidFill>
              <a:srgbClr val="23EA8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Rectangle 87"/>
            <p:cNvSpPr>
              <a:spLocks noChangeArrowheads="1"/>
            </p:cNvSpPr>
            <p:nvPr/>
          </p:nvSpPr>
          <p:spPr bwMode="auto">
            <a:xfrm>
              <a:off x="2090" y="2205"/>
              <a:ext cx="11" cy="303"/>
            </a:xfrm>
            <a:prstGeom prst="rect">
              <a:avLst/>
            </a:prstGeom>
            <a:solidFill>
              <a:srgbClr val="23EA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Rectangle 88"/>
            <p:cNvSpPr>
              <a:spLocks noChangeArrowheads="1"/>
            </p:cNvSpPr>
            <p:nvPr/>
          </p:nvSpPr>
          <p:spPr bwMode="auto">
            <a:xfrm>
              <a:off x="2101" y="2205"/>
              <a:ext cx="8" cy="303"/>
            </a:xfrm>
            <a:prstGeom prst="rect">
              <a:avLst/>
            </a:prstGeom>
            <a:solidFill>
              <a:srgbClr val="24E99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Rectangle 89"/>
            <p:cNvSpPr>
              <a:spLocks noChangeArrowheads="1"/>
            </p:cNvSpPr>
            <p:nvPr/>
          </p:nvSpPr>
          <p:spPr bwMode="auto">
            <a:xfrm>
              <a:off x="2109" y="2205"/>
              <a:ext cx="10" cy="303"/>
            </a:xfrm>
            <a:prstGeom prst="rect">
              <a:avLst/>
            </a:prstGeom>
            <a:solidFill>
              <a:srgbClr val="24E8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Rectangle 90"/>
            <p:cNvSpPr>
              <a:spLocks noChangeArrowheads="1"/>
            </p:cNvSpPr>
            <p:nvPr/>
          </p:nvSpPr>
          <p:spPr bwMode="auto">
            <a:xfrm>
              <a:off x="2119" y="2205"/>
              <a:ext cx="8" cy="303"/>
            </a:xfrm>
            <a:prstGeom prst="rect">
              <a:avLst/>
            </a:prstGeom>
            <a:solidFill>
              <a:srgbClr val="25E7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Rectangle 91"/>
            <p:cNvSpPr>
              <a:spLocks noChangeArrowheads="1"/>
            </p:cNvSpPr>
            <p:nvPr/>
          </p:nvSpPr>
          <p:spPr bwMode="auto">
            <a:xfrm>
              <a:off x="2127" y="2205"/>
              <a:ext cx="11" cy="303"/>
            </a:xfrm>
            <a:prstGeom prst="rect">
              <a:avLst/>
            </a:prstGeom>
            <a:solidFill>
              <a:srgbClr val="25E6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Rectangle 92"/>
            <p:cNvSpPr>
              <a:spLocks noChangeArrowheads="1"/>
            </p:cNvSpPr>
            <p:nvPr/>
          </p:nvSpPr>
          <p:spPr bwMode="auto">
            <a:xfrm>
              <a:off x="2138" y="2205"/>
              <a:ext cx="8" cy="303"/>
            </a:xfrm>
            <a:prstGeom prst="rect">
              <a:avLst/>
            </a:prstGeom>
            <a:solidFill>
              <a:srgbClr val="27E69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Rectangle 93"/>
            <p:cNvSpPr>
              <a:spLocks noChangeArrowheads="1"/>
            </p:cNvSpPr>
            <p:nvPr/>
          </p:nvSpPr>
          <p:spPr bwMode="auto">
            <a:xfrm>
              <a:off x="2146" y="2205"/>
              <a:ext cx="9" cy="303"/>
            </a:xfrm>
            <a:prstGeom prst="rect">
              <a:avLst/>
            </a:prstGeom>
            <a:solidFill>
              <a:srgbClr val="27E5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Rectangle 94"/>
            <p:cNvSpPr>
              <a:spLocks noChangeArrowheads="1"/>
            </p:cNvSpPr>
            <p:nvPr/>
          </p:nvSpPr>
          <p:spPr bwMode="auto">
            <a:xfrm>
              <a:off x="2155" y="2205"/>
              <a:ext cx="14" cy="303"/>
            </a:xfrm>
            <a:prstGeom prst="rect">
              <a:avLst/>
            </a:prstGeom>
            <a:solidFill>
              <a:srgbClr val="27E5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Rectangle 95"/>
            <p:cNvSpPr>
              <a:spLocks noChangeArrowheads="1"/>
            </p:cNvSpPr>
            <p:nvPr/>
          </p:nvSpPr>
          <p:spPr bwMode="auto">
            <a:xfrm>
              <a:off x="2169" y="2205"/>
              <a:ext cx="9" cy="303"/>
            </a:xfrm>
            <a:prstGeom prst="rect">
              <a:avLst/>
            </a:prstGeom>
            <a:solidFill>
              <a:srgbClr val="28E4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Rectangle 96"/>
            <p:cNvSpPr>
              <a:spLocks noChangeArrowheads="1"/>
            </p:cNvSpPr>
            <p:nvPr/>
          </p:nvSpPr>
          <p:spPr bwMode="auto">
            <a:xfrm>
              <a:off x="2178" y="2205"/>
              <a:ext cx="13" cy="303"/>
            </a:xfrm>
            <a:prstGeom prst="rect">
              <a:avLst/>
            </a:prstGeom>
            <a:solidFill>
              <a:srgbClr val="28E3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Rectangle 97"/>
            <p:cNvSpPr>
              <a:spLocks noChangeArrowheads="1"/>
            </p:cNvSpPr>
            <p:nvPr/>
          </p:nvSpPr>
          <p:spPr bwMode="auto">
            <a:xfrm>
              <a:off x="2191" y="2205"/>
              <a:ext cx="10" cy="303"/>
            </a:xfrm>
            <a:prstGeom prst="rect">
              <a:avLst/>
            </a:prstGeom>
            <a:solidFill>
              <a:srgbClr val="29E2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Rectangle 98"/>
            <p:cNvSpPr>
              <a:spLocks noChangeArrowheads="1"/>
            </p:cNvSpPr>
            <p:nvPr/>
          </p:nvSpPr>
          <p:spPr bwMode="auto">
            <a:xfrm>
              <a:off x="2201" y="2205"/>
              <a:ext cx="14" cy="303"/>
            </a:xfrm>
            <a:prstGeom prst="rect">
              <a:avLst/>
            </a:prstGeom>
            <a:solidFill>
              <a:srgbClr val="29E1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Rectangle 99"/>
            <p:cNvSpPr>
              <a:spLocks noChangeArrowheads="1"/>
            </p:cNvSpPr>
            <p:nvPr/>
          </p:nvSpPr>
          <p:spPr bwMode="auto">
            <a:xfrm>
              <a:off x="2215" y="2205"/>
              <a:ext cx="13" cy="303"/>
            </a:xfrm>
            <a:prstGeom prst="rect">
              <a:avLst/>
            </a:prstGeom>
            <a:solidFill>
              <a:srgbClr val="2AE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Rectangle 100"/>
            <p:cNvSpPr>
              <a:spLocks noChangeArrowheads="1"/>
            </p:cNvSpPr>
            <p:nvPr/>
          </p:nvSpPr>
          <p:spPr bwMode="auto">
            <a:xfrm>
              <a:off x="2228" y="2205"/>
              <a:ext cx="9" cy="303"/>
            </a:xfrm>
            <a:prstGeom prst="rect">
              <a:avLst/>
            </a:prstGeom>
            <a:solidFill>
              <a:srgbClr val="2ADF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Rectangle 101"/>
            <p:cNvSpPr>
              <a:spLocks noChangeArrowheads="1"/>
            </p:cNvSpPr>
            <p:nvPr/>
          </p:nvSpPr>
          <p:spPr bwMode="auto">
            <a:xfrm>
              <a:off x="2237" y="2205"/>
              <a:ext cx="14" cy="303"/>
            </a:xfrm>
            <a:prstGeom prst="rect">
              <a:avLst/>
            </a:prstGeom>
            <a:solidFill>
              <a:srgbClr val="2BDF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Rectangle 102"/>
            <p:cNvSpPr>
              <a:spLocks noChangeArrowheads="1"/>
            </p:cNvSpPr>
            <p:nvPr/>
          </p:nvSpPr>
          <p:spPr bwMode="auto">
            <a:xfrm>
              <a:off x="2251" y="2205"/>
              <a:ext cx="14" cy="303"/>
            </a:xfrm>
            <a:prstGeom prst="rect">
              <a:avLst/>
            </a:prstGeom>
            <a:solidFill>
              <a:srgbClr val="2BDE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Rectangle 103"/>
            <p:cNvSpPr>
              <a:spLocks noChangeArrowheads="1"/>
            </p:cNvSpPr>
            <p:nvPr/>
          </p:nvSpPr>
          <p:spPr bwMode="auto">
            <a:xfrm>
              <a:off x="2265" y="2205"/>
              <a:ext cx="18" cy="303"/>
            </a:xfrm>
            <a:prstGeom prst="rect">
              <a:avLst/>
            </a:prstGeom>
            <a:solidFill>
              <a:srgbClr val="2CDD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Rectangle 104"/>
            <p:cNvSpPr>
              <a:spLocks noChangeArrowheads="1"/>
            </p:cNvSpPr>
            <p:nvPr/>
          </p:nvSpPr>
          <p:spPr bwMode="auto">
            <a:xfrm>
              <a:off x="2283" y="2205"/>
              <a:ext cx="13" cy="303"/>
            </a:xfrm>
            <a:prstGeom prst="rect">
              <a:avLst/>
            </a:prstGeom>
            <a:solidFill>
              <a:srgbClr val="2CDC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Rectangle 105"/>
            <p:cNvSpPr>
              <a:spLocks noChangeArrowheads="1"/>
            </p:cNvSpPr>
            <p:nvPr/>
          </p:nvSpPr>
          <p:spPr bwMode="auto">
            <a:xfrm>
              <a:off x="2296" y="2205"/>
              <a:ext cx="14" cy="303"/>
            </a:xfrm>
            <a:prstGeom prst="rect">
              <a:avLst/>
            </a:prstGeom>
            <a:solidFill>
              <a:srgbClr val="2DDB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Rectangle 106"/>
            <p:cNvSpPr>
              <a:spLocks noChangeArrowheads="1"/>
            </p:cNvSpPr>
            <p:nvPr/>
          </p:nvSpPr>
          <p:spPr bwMode="auto">
            <a:xfrm>
              <a:off x="2310" y="2205"/>
              <a:ext cx="18" cy="303"/>
            </a:xfrm>
            <a:prstGeom prst="rect">
              <a:avLst/>
            </a:prstGeom>
            <a:solidFill>
              <a:srgbClr val="2DDA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Rectangle 107"/>
            <p:cNvSpPr>
              <a:spLocks noChangeArrowheads="1"/>
            </p:cNvSpPr>
            <p:nvPr/>
          </p:nvSpPr>
          <p:spPr bwMode="auto">
            <a:xfrm>
              <a:off x="2328" y="2205"/>
              <a:ext cx="19" cy="303"/>
            </a:xfrm>
            <a:prstGeom prst="rect">
              <a:avLst/>
            </a:prstGeom>
            <a:solidFill>
              <a:srgbClr val="2DD9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Rectangle 108"/>
            <p:cNvSpPr>
              <a:spLocks noChangeArrowheads="1"/>
            </p:cNvSpPr>
            <p:nvPr/>
          </p:nvSpPr>
          <p:spPr bwMode="auto">
            <a:xfrm>
              <a:off x="2347" y="2205"/>
              <a:ext cx="18" cy="303"/>
            </a:xfrm>
            <a:prstGeom prst="rect">
              <a:avLst/>
            </a:prstGeom>
            <a:solidFill>
              <a:srgbClr val="2ED8B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Rectangle 109"/>
            <p:cNvSpPr>
              <a:spLocks noChangeArrowheads="1"/>
            </p:cNvSpPr>
            <p:nvPr/>
          </p:nvSpPr>
          <p:spPr bwMode="auto">
            <a:xfrm>
              <a:off x="2365" y="2205"/>
              <a:ext cx="18" cy="303"/>
            </a:xfrm>
            <a:prstGeom prst="rect">
              <a:avLst/>
            </a:prstGeom>
            <a:solidFill>
              <a:srgbClr val="2ED7B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Rectangle 110"/>
            <p:cNvSpPr>
              <a:spLocks noChangeArrowheads="1"/>
            </p:cNvSpPr>
            <p:nvPr/>
          </p:nvSpPr>
          <p:spPr bwMode="auto">
            <a:xfrm>
              <a:off x="2383" y="2205"/>
              <a:ext cx="23" cy="303"/>
            </a:xfrm>
            <a:prstGeom prst="rect">
              <a:avLst/>
            </a:prstGeom>
            <a:solidFill>
              <a:srgbClr val="2FD6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Rectangle 111"/>
            <p:cNvSpPr>
              <a:spLocks noChangeArrowheads="1"/>
            </p:cNvSpPr>
            <p:nvPr/>
          </p:nvSpPr>
          <p:spPr bwMode="auto">
            <a:xfrm>
              <a:off x="2406" y="2205"/>
              <a:ext cx="22" cy="303"/>
            </a:xfrm>
            <a:prstGeom prst="rect">
              <a:avLst/>
            </a:prstGeom>
            <a:solidFill>
              <a:srgbClr val="2FD4B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Rectangle 112"/>
            <p:cNvSpPr>
              <a:spLocks noChangeArrowheads="1"/>
            </p:cNvSpPr>
            <p:nvPr/>
          </p:nvSpPr>
          <p:spPr bwMode="auto">
            <a:xfrm>
              <a:off x="2428" y="2205"/>
              <a:ext cx="23" cy="303"/>
            </a:xfrm>
            <a:prstGeom prst="rect">
              <a:avLst/>
            </a:prstGeom>
            <a:solidFill>
              <a:srgbClr val="30D3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Rectangle 113"/>
            <p:cNvSpPr>
              <a:spLocks noChangeArrowheads="1"/>
            </p:cNvSpPr>
            <p:nvPr/>
          </p:nvSpPr>
          <p:spPr bwMode="auto">
            <a:xfrm>
              <a:off x="2451" y="2205"/>
              <a:ext cx="32" cy="303"/>
            </a:xfrm>
            <a:prstGeom prst="rect">
              <a:avLst/>
            </a:prstGeom>
            <a:solidFill>
              <a:srgbClr val="30D2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Rectangle 114"/>
            <p:cNvSpPr>
              <a:spLocks noChangeArrowheads="1"/>
            </p:cNvSpPr>
            <p:nvPr/>
          </p:nvSpPr>
          <p:spPr bwMode="auto">
            <a:xfrm>
              <a:off x="2483" y="2205"/>
              <a:ext cx="32" cy="303"/>
            </a:xfrm>
            <a:prstGeom prst="rect">
              <a:avLst/>
            </a:prstGeom>
            <a:solidFill>
              <a:srgbClr val="31D1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Rectangle 115"/>
            <p:cNvSpPr>
              <a:spLocks noChangeArrowheads="1"/>
            </p:cNvSpPr>
            <p:nvPr/>
          </p:nvSpPr>
          <p:spPr bwMode="auto">
            <a:xfrm>
              <a:off x="2515" y="2205"/>
              <a:ext cx="41" cy="303"/>
            </a:xfrm>
            <a:prstGeom prst="rect">
              <a:avLst/>
            </a:prstGeom>
            <a:solidFill>
              <a:srgbClr val="32D0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Rectangle 116"/>
            <p:cNvSpPr>
              <a:spLocks noChangeArrowheads="1"/>
            </p:cNvSpPr>
            <p:nvPr/>
          </p:nvSpPr>
          <p:spPr bwMode="auto">
            <a:xfrm>
              <a:off x="2556" y="2205"/>
              <a:ext cx="50" cy="303"/>
            </a:xfrm>
            <a:prstGeom prst="rect">
              <a:avLst/>
            </a:prstGeom>
            <a:solidFill>
              <a:srgbClr val="32CF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Rectangle 117"/>
            <p:cNvSpPr>
              <a:spLocks noChangeArrowheads="1"/>
            </p:cNvSpPr>
            <p:nvPr/>
          </p:nvSpPr>
          <p:spPr bwMode="auto">
            <a:xfrm>
              <a:off x="2606" y="2205"/>
              <a:ext cx="73" cy="303"/>
            </a:xfrm>
            <a:prstGeom prst="rect">
              <a:avLst/>
            </a:prstGeom>
            <a:solidFill>
              <a:srgbClr val="32CD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Rectangle 118"/>
            <p:cNvSpPr>
              <a:spLocks noChangeArrowheads="1"/>
            </p:cNvSpPr>
            <p:nvPr/>
          </p:nvSpPr>
          <p:spPr bwMode="auto">
            <a:xfrm>
              <a:off x="2679" y="2205"/>
              <a:ext cx="25" cy="30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173"/>
          <p:cNvGrpSpPr>
            <a:grpSpLocks/>
          </p:cNvGrpSpPr>
          <p:nvPr/>
        </p:nvGrpSpPr>
        <p:grpSpPr bwMode="auto">
          <a:xfrm>
            <a:off x="4329284" y="3418472"/>
            <a:ext cx="3840166" cy="481014"/>
            <a:chOff x="2704" y="2205"/>
            <a:chExt cx="2419" cy="303"/>
          </a:xfrm>
        </p:grpSpPr>
        <p:sp>
          <p:nvSpPr>
            <p:cNvPr id="415" name="Rectangle 120"/>
            <p:cNvSpPr>
              <a:spLocks noChangeArrowheads="1"/>
            </p:cNvSpPr>
            <p:nvPr/>
          </p:nvSpPr>
          <p:spPr bwMode="auto">
            <a:xfrm>
              <a:off x="2704" y="2205"/>
              <a:ext cx="147" cy="30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Rectangle 121"/>
            <p:cNvSpPr>
              <a:spLocks noChangeArrowheads="1"/>
            </p:cNvSpPr>
            <p:nvPr/>
          </p:nvSpPr>
          <p:spPr bwMode="auto">
            <a:xfrm>
              <a:off x="2851" y="2205"/>
              <a:ext cx="94" cy="303"/>
            </a:xfrm>
            <a:prstGeom prst="rect">
              <a:avLst/>
            </a:prstGeom>
            <a:solidFill>
              <a:srgbClr val="35CB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122"/>
            <p:cNvSpPr>
              <a:spLocks noChangeArrowheads="1"/>
            </p:cNvSpPr>
            <p:nvPr/>
          </p:nvSpPr>
          <p:spPr bwMode="auto">
            <a:xfrm>
              <a:off x="2945" y="2205"/>
              <a:ext cx="95" cy="303"/>
            </a:xfrm>
            <a:prstGeom prst="rect">
              <a:avLst/>
            </a:prstGeom>
            <a:solidFill>
              <a:srgbClr val="36C9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123"/>
            <p:cNvSpPr>
              <a:spLocks noChangeArrowheads="1"/>
            </p:cNvSpPr>
            <p:nvPr/>
          </p:nvSpPr>
          <p:spPr bwMode="auto">
            <a:xfrm>
              <a:off x="3040" y="2205"/>
              <a:ext cx="75" cy="303"/>
            </a:xfrm>
            <a:prstGeom prst="rect">
              <a:avLst/>
            </a:prstGeom>
            <a:solidFill>
              <a:srgbClr val="38C8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Rectangle 124"/>
            <p:cNvSpPr>
              <a:spLocks noChangeArrowheads="1"/>
            </p:cNvSpPr>
            <p:nvPr/>
          </p:nvSpPr>
          <p:spPr bwMode="auto">
            <a:xfrm>
              <a:off x="3115" y="2205"/>
              <a:ext cx="86" cy="303"/>
            </a:xfrm>
            <a:prstGeom prst="rect">
              <a:avLst/>
            </a:prstGeom>
            <a:solidFill>
              <a:srgbClr val="39C6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Rectangle 125"/>
            <p:cNvSpPr>
              <a:spLocks noChangeArrowheads="1"/>
            </p:cNvSpPr>
            <p:nvPr/>
          </p:nvSpPr>
          <p:spPr bwMode="auto">
            <a:xfrm>
              <a:off x="3201" y="2205"/>
              <a:ext cx="75" cy="303"/>
            </a:xfrm>
            <a:prstGeom prst="rect">
              <a:avLst/>
            </a:prstGeom>
            <a:solidFill>
              <a:srgbClr val="3BC4C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126"/>
            <p:cNvSpPr>
              <a:spLocks noChangeArrowheads="1"/>
            </p:cNvSpPr>
            <p:nvPr/>
          </p:nvSpPr>
          <p:spPr bwMode="auto">
            <a:xfrm>
              <a:off x="3276" y="2205"/>
              <a:ext cx="57" cy="303"/>
            </a:xfrm>
            <a:prstGeom prst="rect">
              <a:avLst/>
            </a:prstGeom>
            <a:solidFill>
              <a:srgbClr val="3DC2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127"/>
            <p:cNvSpPr>
              <a:spLocks noChangeArrowheads="1"/>
            </p:cNvSpPr>
            <p:nvPr/>
          </p:nvSpPr>
          <p:spPr bwMode="auto">
            <a:xfrm>
              <a:off x="3333" y="2205"/>
              <a:ext cx="56" cy="303"/>
            </a:xfrm>
            <a:prstGeom prst="rect">
              <a:avLst/>
            </a:prstGeom>
            <a:solidFill>
              <a:srgbClr val="3EC0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128"/>
            <p:cNvSpPr>
              <a:spLocks noChangeArrowheads="1"/>
            </p:cNvSpPr>
            <p:nvPr/>
          </p:nvSpPr>
          <p:spPr bwMode="auto">
            <a:xfrm>
              <a:off x="3389" y="2205"/>
              <a:ext cx="47" cy="303"/>
            </a:xfrm>
            <a:prstGeom prst="rect">
              <a:avLst/>
            </a:prstGeom>
            <a:solidFill>
              <a:srgbClr val="40BE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Rectangle 129"/>
            <p:cNvSpPr>
              <a:spLocks noChangeArrowheads="1"/>
            </p:cNvSpPr>
            <p:nvPr/>
          </p:nvSpPr>
          <p:spPr bwMode="auto">
            <a:xfrm>
              <a:off x="3436" y="2205"/>
              <a:ext cx="48" cy="303"/>
            </a:xfrm>
            <a:prstGeom prst="rect">
              <a:avLst/>
            </a:prstGeom>
            <a:solidFill>
              <a:srgbClr val="41BCC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Rectangle 130"/>
            <p:cNvSpPr>
              <a:spLocks noChangeArrowheads="1"/>
            </p:cNvSpPr>
            <p:nvPr/>
          </p:nvSpPr>
          <p:spPr bwMode="auto">
            <a:xfrm>
              <a:off x="3484" y="2205"/>
              <a:ext cx="48" cy="303"/>
            </a:xfrm>
            <a:prstGeom prst="rect">
              <a:avLst/>
            </a:prstGeom>
            <a:solidFill>
              <a:srgbClr val="43BA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Rectangle 131"/>
            <p:cNvSpPr>
              <a:spLocks noChangeArrowheads="1"/>
            </p:cNvSpPr>
            <p:nvPr/>
          </p:nvSpPr>
          <p:spPr bwMode="auto">
            <a:xfrm>
              <a:off x="3532" y="2205"/>
              <a:ext cx="46" cy="303"/>
            </a:xfrm>
            <a:prstGeom prst="rect">
              <a:avLst/>
            </a:prstGeom>
            <a:solidFill>
              <a:srgbClr val="45B8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132"/>
            <p:cNvSpPr>
              <a:spLocks noChangeArrowheads="1"/>
            </p:cNvSpPr>
            <p:nvPr/>
          </p:nvSpPr>
          <p:spPr bwMode="auto">
            <a:xfrm>
              <a:off x="3578" y="2205"/>
              <a:ext cx="38" cy="303"/>
            </a:xfrm>
            <a:prstGeom prst="rect">
              <a:avLst/>
            </a:prstGeom>
            <a:solidFill>
              <a:srgbClr val="46B6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Rectangle 133"/>
            <p:cNvSpPr>
              <a:spLocks noChangeArrowheads="1"/>
            </p:cNvSpPr>
            <p:nvPr/>
          </p:nvSpPr>
          <p:spPr bwMode="auto">
            <a:xfrm>
              <a:off x="3616" y="2205"/>
              <a:ext cx="38" cy="303"/>
            </a:xfrm>
            <a:prstGeom prst="rect">
              <a:avLst/>
            </a:prstGeom>
            <a:solidFill>
              <a:srgbClr val="47B4B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Rectangle 134"/>
            <p:cNvSpPr>
              <a:spLocks noChangeArrowheads="1"/>
            </p:cNvSpPr>
            <p:nvPr/>
          </p:nvSpPr>
          <p:spPr bwMode="auto">
            <a:xfrm>
              <a:off x="3654" y="2205"/>
              <a:ext cx="37" cy="303"/>
            </a:xfrm>
            <a:prstGeom prst="rect">
              <a:avLst/>
            </a:prstGeom>
            <a:solidFill>
              <a:srgbClr val="49B2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135"/>
            <p:cNvSpPr>
              <a:spLocks noChangeArrowheads="1"/>
            </p:cNvSpPr>
            <p:nvPr/>
          </p:nvSpPr>
          <p:spPr bwMode="auto">
            <a:xfrm>
              <a:off x="3691" y="2205"/>
              <a:ext cx="29" cy="303"/>
            </a:xfrm>
            <a:prstGeom prst="rect">
              <a:avLst/>
            </a:prstGeom>
            <a:solidFill>
              <a:srgbClr val="4AB0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Rectangle 136"/>
            <p:cNvSpPr>
              <a:spLocks noChangeArrowheads="1"/>
            </p:cNvSpPr>
            <p:nvPr/>
          </p:nvSpPr>
          <p:spPr bwMode="auto">
            <a:xfrm>
              <a:off x="3720" y="2205"/>
              <a:ext cx="38" cy="303"/>
            </a:xfrm>
            <a:prstGeom prst="rect">
              <a:avLst/>
            </a:prstGeom>
            <a:solidFill>
              <a:srgbClr val="4BAEB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137"/>
            <p:cNvSpPr>
              <a:spLocks noChangeArrowheads="1"/>
            </p:cNvSpPr>
            <p:nvPr/>
          </p:nvSpPr>
          <p:spPr bwMode="auto">
            <a:xfrm>
              <a:off x="3758" y="2205"/>
              <a:ext cx="38" cy="303"/>
            </a:xfrm>
            <a:prstGeom prst="rect">
              <a:avLst/>
            </a:prstGeom>
            <a:solidFill>
              <a:srgbClr val="4CACB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Rectangle 138"/>
            <p:cNvSpPr>
              <a:spLocks noChangeArrowheads="1"/>
            </p:cNvSpPr>
            <p:nvPr/>
          </p:nvSpPr>
          <p:spPr bwMode="auto">
            <a:xfrm>
              <a:off x="3796" y="2205"/>
              <a:ext cx="28" cy="303"/>
            </a:xfrm>
            <a:prstGeom prst="rect">
              <a:avLst/>
            </a:prstGeom>
            <a:solidFill>
              <a:srgbClr val="4EAA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Rectangle 139"/>
            <p:cNvSpPr>
              <a:spLocks noChangeArrowheads="1"/>
            </p:cNvSpPr>
            <p:nvPr/>
          </p:nvSpPr>
          <p:spPr bwMode="auto">
            <a:xfrm>
              <a:off x="3824" y="2205"/>
              <a:ext cx="28" cy="303"/>
            </a:xfrm>
            <a:prstGeom prst="rect">
              <a:avLst/>
            </a:prstGeom>
            <a:solidFill>
              <a:srgbClr val="4FA8B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140"/>
            <p:cNvSpPr>
              <a:spLocks noChangeArrowheads="1"/>
            </p:cNvSpPr>
            <p:nvPr/>
          </p:nvSpPr>
          <p:spPr bwMode="auto">
            <a:xfrm>
              <a:off x="3852" y="2205"/>
              <a:ext cx="38" cy="303"/>
            </a:xfrm>
            <a:prstGeom prst="rect">
              <a:avLst/>
            </a:prstGeom>
            <a:solidFill>
              <a:srgbClr val="50A6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Rectangle 141"/>
            <p:cNvSpPr>
              <a:spLocks noChangeArrowheads="1"/>
            </p:cNvSpPr>
            <p:nvPr/>
          </p:nvSpPr>
          <p:spPr bwMode="auto">
            <a:xfrm>
              <a:off x="3890" y="2205"/>
              <a:ext cx="29" cy="303"/>
            </a:xfrm>
            <a:prstGeom prst="rect">
              <a:avLst/>
            </a:prstGeom>
            <a:solidFill>
              <a:srgbClr val="51A4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Rectangle 142"/>
            <p:cNvSpPr>
              <a:spLocks noChangeArrowheads="1"/>
            </p:cNvSpPr>
            <p:nvPr/>
          </p:nvSpPr>
          <p:spPr bwMode="auto">
            <a:xfrm>
              <a:off x="3919" y="2205"/>
              <a:ext cx="28" cy="303"/>
            </a:xfrm>
            <a:prstGeom prst="rect">
              <a:avLst/>
            </a:prstGeom>
            <a:solidFill>
              <a:srgbClr val="52A2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Rectangle 143"/>
            <p:cNvSpPr>
              <a:spLocks noChangeArrowheads="1"/>
            </p:cNvSpPr>
            <p:nvPr/>
          </p:nvSpPr>
          <p:spPr bwMode="auto">
            <a:xfrm>
              <a:off x="3947" y="2205"/>
              <a:ext cx="29" cy="303"/>
            </a:xfrm>
            <a:prstGeom prst="rect">
              <a:avLst/>
            </a:prstGeom>
            <a:solidFill>
              <a:srgbClr val="53A0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Rectangle 144"/>
            <p:cNvSpPr>
              <a:spLocks noChangeArrowheads="1"/>
            </p:cNvSpPr>
            <p:nvPr/>
          </p:nvSpPr>
          <p:spPr bwMode="auto">
            <a:xfrm>
              <a:off x="3976" y="2205"/>
              <a:ext cx="27" cy="303"/>
            </a:xfrm>
            <a:prstGeom prst="rect">
              <a:avLst/>
            </a:prstGeom>
            <a:solidFill>
              <a:srgbClr val="549E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Rectangle 145"/>
            <p:cNvSpPr>
              <a:spLocks noChangeArrowheads="1"/>
            </p:cNvSpPr>
            <p:nvPr/>
          </p:nvSpPr>
          <p:spPr bwMode="auto">
            <a:xfrm>
              <a:off x="4003" y="2205"/>
              <a:ext cx="38" cy="303"/>
            </a:xfrm>
            <a:prstGeom prst="rect">
              <a:avLst/>
            </a:prstGeom>
            <a:solidFill>
              <a:srgbClr val="549CB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Rectangle 146"/>
            <p:cNvSpPr>
              <a:spLocks noChangeArrowheads="1"/>
            </p:cNvSpPr>
            <p:nvPr/>
          </p:nvSpPr>
          <p:spPr bwMode="auto">
            <a:xfrm>
              <a:off x="4041" y="2205"/>
              <a:ext cx="29" cy="303"/>
            </a:xfrm>
            <a:prstGeom prst="rect">
              <a:avLst/>
            </a:prstGeom>
            <a:solidFill>
              <a:srgbClr val="569A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Rectangle 147"/>
            <p:cNvSpPr>
              <a:spLocks noChangeArrowheads="1"/>
            </p:cNvSpPr>
            <p:nvPr/>
          </p:nvSpPr>
          <p:spPr bwMode="auto">
            <a:xfrm>
              <a:off x="4070" y="2205"/>
              <a:ext cx="28" cy="303"/>
            </a:xfrm>
            <a:prstGeom prst="rect">
              <a:avLst/>
            </a:prstGeom>
            <a:solidFill>
              <a:srgbClr val="5798A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Rectangle 148"/>
            <p:cNvSpPr>
              <a:spLocks noChangeArrowheads="1"/>
            </p:cNvSpPr>
            <p:nvPr/>
          </p:nvSpPr>
          <p:spPr bwMode="auto">
            <a:xfrm>
              <a:off x="4098" y="2205"/>
              <a:ext cx="29" cy="303"/>
            </a:xfrm>
            <a:prstGeom prst="rect">
              <a:avLst/>
            </a:prstGeom>
            <a:solidFill>
              <a:srgbClr val="5796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Rectangle 149"/>
            <p:cNvSpPr>
              <a:spLocks noChangeArrowheads="1"/>
            </p:cNvSpPr>
            <p:nvPr/>
          </p:nvSpPr>
          <p:spPr bwMode="auto">
            <a:xfrm>
              <a:off x="4127" y="2205"/>
              <a:ext cx="28" cy="303"/>
            </a:xfrm>
            <a:prstGeom prst="rect">
              <a:avLst/>
            </a:prstGeom>
            <a:solidFill>
              <a:srgbClr val="5894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Rectangle 150"/>
            <p:cNvSpPr>
              <a:spLocks noChangeArrowheads="1"/>
            </p:cNvSpPr>
            <p:nvPr/>
          </p:nvSpPr>
          <p:spPr bwMode="auto">
            <a:xfrm>
              <a:off x="4155" y="2205"/>
              <a:ext cx="28" cy="303"/>
            </a:xfrm>
            <a:prstGeom prst="rect">
              <a:avLst/>
            </a:prstGeom>
            <a:solidFill>
              <a:srgbClr val="5992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Rectangle 151"/>
            <p:cNvSpPr>
              <a:spLocks noChangeArrowheads="1"/>
            </p:cNvSpPr>
            <p:nvPr/>
          </p:nvSpPr>
          <p:spPr bwMode="auto">
            <a:xfrm>
              <a:off x="4183" y="2205"/>
              <a:ext cx="29" cy="303"/>
            </a:xfrm>
            <a:prstGeom prst="rect">
              <a:avLst/>
            </a:prstGeom>
            <a:solidFill>
              <a:srgbClr val="5990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Rectangle 152"/>
            <p:cNvSpPr>
              <a:spLocks noChangeArrowheads="1"/>
            </p:cNvSpPr>
            <p:nvPr/>
          </p:nvSpPr>
          <p:spPr bwMode="auto">
            <a:xfrm>
              <a:off x="4212" y="2205"/>
              <a:ext cx="28" cy="303"/>
            </a:xfrm>
            <a:prstGeom prst="rect">
              <a:avLst/>
            </a:prstGeom>
            <a:solidFill>
              <a:srgbClr val="5A8E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Rectangle 153"/>
            <p:cNvSpPr>
              <a:spLocks noChangeArrowheads="1"/>
            </p:cNvSpPr>
            <p:nvPr/>
          </p:nvSpPr>
          <p:spPr bwMode="auto">
            <a:xfrm>
              <a:off x="4240" y="2205"/>
              <a:ext cx="29" cy="303"/>
            </a:xfrm>
            <a:prstGeom prst="rect">
              <a:avLst/>
            </a:prstGeom>
            <a:solidFill>
              <a:srgbClr val="5B8C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Rectangle 154"/>
            <p:cNvSpPr>
              <a:spLocks noChangeArrowheads="1"/>
            </p:cNvSpPr>
            <p:nvPr/>
          </p:nvSpPr>
          <p:spPr bwMode="auto">
            <a:xfrm>
              <a:off x="4269" y="2205"/>
              <a:ext cx="27" cy="303"/>
            </a:xfrm>
            <a:prstGeom prst="rect">
              <a:avLst/>
            </a:prstGeom>
            <a:solidFill>
              <a:srgbClr val="5C8A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Rectangle 155"/>
            <p:cNvSpPr>
              <a:spLocks noChangeArrowheads="1"/>
            </p:cNvSpPr>
            <p:nvPr/>
          </p:nvSpPr>
          <p:spPr bwMode="auto">
            <a:xfrm>
              <a:off x="4296" y="2205"/>
              <a:ext cx="38" cy="303"/>
            </a:xfrm>
            <a:prstGeom prst="rect">
              <a:avLst/>
            </a:prstGeom>
            <a:solidFill>
              <a:srgbClr val="5D88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Rectangle 156"/>
            <p:cNvSpPr>
              <a:spLocks noChangeArrowheads="1"/>
            </p:cNvSpPr>
            <p:nvPr/>
          </p:nvSpPr>
          <p:spPr bwMode="auto">
            <a:xfrm>
              <a:off x="4334" y="2205"/>
              <a:ext cx="29" cy="303"/>
            </a:xfrm>
            <a:prstGeom prst="rect">
              <a:avLst/>
            </a:prstGeom>
            <a:solidFill>
              <a:srgbClr val="5D86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Rectangle 157"/>
            <p:cNvSpPr>
              <a:spLocks noChangeArrowheads="1"/>
            </p:cNvSpPr>
            <p:nvPr/>
          </p:nvSpPr>
          <p:spPr bwMode="auto">
            <a:xfrm>
              <a:off x="4363" y="2205"/>
              <a:ext cx="28" cy="303"/>
            </a:xfrm>
            <a:prstGeom prst="rect">
              <a:avLst/>
            </a:prstGeom>
            <a:solidFill>
              <a:srgbClr val="5E84A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Rectangle 158"/>
            <p:cNvSpPr>
              <a:spLocks noChangeArrowheads="1"/>
            </p:cNvSpPr>
            <p:nvPr/>
          </p:nvSpPr>
          <p:spPr bwMode="auto">
            <a:xfrm>
              <a:off x="4391" y="2205"/>
              <a:ext cx="38" cy="303"/>
            </a:xfrm>
            <a:prstGeom prst="rect">
              <a:avLst/>
            </a:prstGeom>
            <a:solidFill>
              <a:srgbClr val="5E82A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Rectangle 159"/>
            <p:cNvSpPr>
              <a:spLocks noChangeArrowheads="1"/>
            </p:cNvSpPr>
            <p:nvPr/>
          </p:nvSpPr>
          <p:spPr bwMode="auto">
            <a:xfrm>
              <a:off x="4429" y="2205"/>
              <a:ext cx="28" cy="303"/>
            </a:xfrm>
            <a:prstGeom prst="rect">
              <a:avLst/>
            </a:prstGeom>
            <a:solidFill>
              <a:srgbClr val="5F80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Rectangle 160"/>
            <p:cNvSpPr>
              <a:spLocks noChangeArrowheads="1"/>
            </p:cNvSpPr>
            <p:nvPr/>
          </p:nvSpPr>
          <p:spPr bwMode="auto">
            <a:xfrm>
              <a:off x="4457" y="2205"/>
              <a:ext cx="38" cy="303"/>
            </a:xfrm>
            <a:prstGeom prst="rect">
              <a:avLst/>
            </a:prstGeom>
            <a:solidFill>
              <a:srgbClr val="607EA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Rectangle 161"/>
            <p:cNvSpPr>
              <a:spLocks noChangeArrowheads="1"/>
            </p:cNvSpPr>
            <p:nvPr/>
          </p:nvSpPr>
          <p:spPr bwMode="auto">
            <a:xfrm>
              <a:off x="4495" y="2205"/>
              <a:ext cx="38" cy="303"/>
            </a:xfrm>
            <a:prstGeom prst="rect">
              <a:avLst/>
            </a:prstGeom>
            <a:solidFill>
              <a:srgbClr val="607C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Rectangle 162"/>
            <p:cNvSpPr>
              <a:spLocks noChangeArrowheads="1"/>
            </p:cNvSpPr>
            <p:nvPr/>
          </p:nvSpPr>
          <p:spPr bwMode="auto">
            <a:xfrm>
              <a:off x="4533" y="2205"/>
              <a:ext cx="38" cy="303"/>
            </a:xfrm>
            <a:prstGeom prst="rect">
              <a:avLst/>
            </a:prstGeom>
            <a:solidFill>
              <a:srgbClr val="617A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Rectangle 163"/>
            <p:cNvSpPr>
              <a:spLocks noChangeArrowheads="1"/>
            </p:cNvSpPr>
            <p:nvPr/>
          </p:nvSpPr>
          <p:spPr bwMode="auto">
            <a:xfrm>
              <a:off x="4571" y="2205"/>
              <a:ext cx="37" cy="303"/>
            </a:xfrm>
            <a:prstGeom prst="rect">
              <a:avLst/>
            </a:prstGeom>
            <a:solidFill>
              <a:srgbClr val="6278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Rectangle 164"/>
            <p:cNvSpPr>
              <a:spLocks noChangeArrowheads="1"/>
            </p:cNvSpPr>
            <p:nvPr/>
          </p:nvSpPr>
          <p:spPr bwMode="auto">
            <a:xfrm>
              <a:off x="4608" y="2205"/>
              <a:ext cx="38" cy="303"/>
            </a:xfrm>
            <a:prstGeom prst="rect">
              <a:avLst/>
            </a:prstGeom>
            <a:solidFill>
              <a:srgbClr val="62769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Rectangle 165"/>
            <p:cNvSpPr>
              <a:spLocks noChangeArrowheads="1"/>
            </p:cNvSpPr>
            <p:nvPr/>
          </p:nvSpPr>
          <p:spPr bwMode="auto">
            <a:xfrm>
              <a:off x="4646" y="2205"/>
              <a:ext cx="48" cy="303"/>
            </a:xfrm>
            <a:prstGeom prst="rect">
              <a:avLst/>
            </a:prstGeom>
            <a:solidFill>
              <a:srgbClr val="62749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Rectangle 166"/>
            <p:cNvSpPr>
              <a:spLocks noChangeArrowheads="1"/>
            </p:cNvSpPr>
            <p:nvPr/>
          </p:nvSpPr>
          <p:spPr bwMode="auto">
            <a:xfrm>
              <a:off x="4694" y="2205"/>
              <a:ext cx="38" cy="303"/>
            </a:xfrm>
            <a:prstGeom prst="rect">
              <a:avLst/>
            </a:prstGeom>
            <a:solidFill>
              <a:srgbClr val="6372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Rectangle 167"/>
            <p:cNvSpPr>
              <a:spLocks noChangeArrowheads="1"/>
            </p:cNvSpPr>
            <p:nvPr/>
          </p:nvSpPr>
          <p:spPr bwMode="auto">
            <a:xfrm>
              <a:off x="4732" y="2205"/>
              <a:ext cx="56" cy="303"/>
            </a:xfrm>
            <a:prstGeom prst="rect">
              <a:avLst/>
            </a:prstGeom>
            <a:solidFill>
              <a:srgbClr val="63709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Rectangle 168"/>
            <p:cNvSpPr>
              <a:spLocks noChangeArrowheads="1"/>
            </p:cNvSpPr>
            <p:nvPr/>
          </p:nvSpPr>
          <p:spPr bwMode="auto">
            <a:xfrm>
              <a:off x="4788" y="2205"/>
              <a:ext cx="57" cy="303"/>
            </a:xfrm>
            <a:prstGeom prst="rect">
              <a:avLst/>
            </a:prstGeom>
            <a:solidFill>
              <a:srgbClr val="646E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Rectangle 169"/>
            <p:cNvSpPr>
              <a:spLocks noChangeArrowheads="1"/>
            </p:cNvSpPr>
            <p:nvPr/>
          </p:nvSpPr>
          <p:spPr bwMode="auto">
            <a:xfrm>
              <a:off x="4845" y="2205"/>
              <a:ext cx="75" cy="303"/>
            </a:xfrm>
            <a:prstGeom prst="rect">
              <a:avLst/>
            </a:prstGeom>
            <a:solidFill>
              <a:srgbClr val="656C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Rectangle 170"/>
            <p:cNvSpPr>
              <a:spLocks noChangeArrowheads="1"/>
            </p:cNvSpPr>
            <p:nvPr/>
          </p:nvSpPr>
          <p:spPr bwMode="auto">
            <a:xfrm>
              <a:off x="4920" y="2205"/>
              <a:ext cx="76" cy="303"/>
            </a:xfrm>
            <a:prstGeom prst="rect">
              <a:avLst/>
            </a:prstGeom>
            <a:solidFill>
              <a:srgbClr val="656A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171"/>
            <p:cNvSpPr>
              <a:spLocks noChangeArrowheads="1"/>
            </p:cNvSpPr>
            <p:nvPr/>
          </p:nvSpPr>
          <p:spPr bwMode="auto">
            <a:xfrm>
              <a:off x="4996" y="2205"/>
              <a:ext cx="104" cy="303"/>
            </a:xfrm>
            <a:prstGeom prst="rect">
              <a:avLst/>
            </a:prstGeom>
            <a:solidFill>
              <a:srgbClr val="6668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Rectangle 172"/>
            <p:cNvSpPr>
              <a:spLocks noChangeArrowheads="1"/>
            </p:cNvSpPr>
            <p:nvPr/>
          </p:nvSpPr>
          <p:spPr bwMode="auto">
            <a:xfrm>
              <a:off x="5100" y="2205"/>
              <a:ext cx="23" cy="303"/>
            </a:xfrm>
            <a:prstGeom prst="rect">
              <a:avLst/>
            </a:prstGeom>
            <a:solidFill>
              <a:srgbClr val="6666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Rectangle 174"/>
          <p:cNvSpPr>
            <a:spLocks noChangeArrowheads="1"/>
          </p:cNvSpPr>
          <p:nvPr/>
        </p:nvSpPr>
        <p:spPr bwMode="auto">
          <a:xfrm rot="16200000">
            <a:off x="2154406" y="3570873"/>
            <a:ext cx="473077" cy="14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pitchFamily="34" charset="0"/>
                <a:cs typeface="Arial" pitchFamily="34" charset="0"/>
              </a:rPr>
              <a:t>LAUNCH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75"/>
          <p:cNvSpPr>
            <a:spLocks noChangeArrowheads="1"/>
          </p:cNvSpPr>
          <p:nvPr/>
        </p:nvSpPr>
        <p:spPr bwMode="auto">
          <a:xfrm>
            <a:off x="4499146" y="3632786"/>
            <a:ext cx="300038"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ICV</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76"/>
          <p:cNvSpPr>
            <a:spLocks noChangeArrowheads="1"/>
          </p:cNvSpPr>
          <p:nvPr/>
        </p:nvSpPr>
        <p:spPr bwMode="auto">
          <a:xfrm>
            <a:off x="2665582" y="3632786"/>
            <a:ext cx="369888"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EOC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77"/>
          <p:cNvSpPr>
            <a:spLocks noChangeArrowheads="1"/>
          </p:cNvSpPr>
          <p:nvPr/>
        </p:nvSpPr>
        <p:spPr bwMode="auto">
          <a:xfrm>
            <a:off x="7361411" y="3632786"/>
            <a:ext cx="357188"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LTM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 name="Group 186"/>
          <p:cNvGrpSpPr>
            <a:grpSpLocks/>
          </p:cNvGrpSpPr>
          <p:nvPr/>
        </p:nvGrpSpPr>
        <p:grpSpPr bwMode="auto">
          <a:xfrm>
            <a:off x="282743" y="1156276"/>
            <a:ext cx="1262064" cy="2289184"/>
            <a:chOff x="155" y="780"/>
            <a:chExt cx="795" cy="1442"/>
          </a:xfrm>
        </p:grpSpPr>
        <p:sp>
          <p:nvSpPr>
            <p:cNvPr id="409" name="Rectangle 183"/>
            <p:cNvSpPr>
              <a:spLocks noChangeArrowheads="1"/>
            </p:cNvSpPr>
            <p:nvPr/>
          </p:nvSpPr>
          <p:spPr bwMode="auto">
            <a:xfrm>
              <a:off x="155" y="780"/>
              <a:ext cx="605" cy="173"/>
            </a:xfrm>
            <a:prstGeom prst="rect">
              <a:avLst/>
            </a:prstGeom>
            <a:solidFill>
              <a:srgbClr val="99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184"/>
            <p:cNvSpPr>
              <a:spLocks/>
            </p:cNvSpPr>
            <p:nvPr/>
          </p:nvSpPr>
          <p:spPr bwMode="auto">
            <a:xfrm>
              <a:off x="803" y="845"/>
              <a:ext cx="147" cy="1377"/>
            </a:xfrm>
            <a:custGeom>
              <a:avLst/>
              <a:gdLst>
                <a:gd name="T0" fmla="*/ 147 w 147"/>
                <a:gd name="T1" fmla="*/ 1377 h 1377"/>
                <a:gd name="T2" fmla="*/ 140 w 147"/>
                <a:gd name="T3" fmla="*/ 0 h 1377"/>
                <a:gd name="T4" fmla="*/ 0 w 147"/>
                <a:gd name="T5" fmla="*/ 0 h 1377"/>
              </a:gdLst>
              <a:ahLst/>
              <a:cxnLst>
                <a:cxn ang="0">
                  <a:pos x="T0" y="T1"/>
                </a:cxn>
                <a:cxn ang="0">
                  <a:pos x="T2" y="T3"/>
                </a:cxn>
                <a:cxn ang="0">
                  <a:pos x="T4" y="T5"/>
                </a:cxn>
              </a:cxnLst>
              <a:rect l="0" t="0" r="r" b="b"/>
              <a:pathLst>
                <a:path w="147" h="1377">
                  <a:moveTo>
                    <a:pt x="147" y="1377"/>
                  </a:moveTo>
                  <a:lnTo>
                    <a:pt x="140"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 name="Rectangle 185"/>
            <p:cNvSpPr>
              <a:spLocks noChangeArrowheads="1"/>
            </p:cNvSpPr>
            <p:nvPr/>
          </p:nvSpPr>
          <p:spPr bwMode="auto">
            <a:xfrm>
              <a:off x="155" y="780"/>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5" name="Rectangle 187"/>
          <p:cNvSpPr>
            <a:spLocks noChangeArrowheads="1"/>
          </p:cNvSpPr>
          <p:nvPr/>
        </p:nvSpPr>
        <p:spPr bwMode="auto">
          <a:xfrm>
            <a:off x="485943" y="1235651"/>
            <a:ext cx="59848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pitchFamily="34" charset="0"/>
                <a:cs typeface="Arial" pitchFamily="34" charset="0"/>
              </a:rPr>
              <a:t>Build Team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 name="Group 191"/>
          <p:cNvGrpSpPr>
            <a:grpSpLocks/>
          </p:cNvGrpSpPr>
          <p:nvPr/>
        </p:nvGrpSpPr>
        <p:grpSpPr bwMode="auto">
          <a:xfrm>
            <a:off x="282743" y="2253243"/>
            <a:ext cx="1562101" cy="1184280"/>
            <a:chOff x="155" y="1471"/>
            <a:chExt cx="984" cy="746"/>
          </a:xfrm>
        </p:grpSpPr>
        <p:sp>
          <p:nvSpPr>
            <p:cNvPr id="406" name="Rectangle 188"/>
            <p:cNvSpPr>
              <a:spLocks noChangeArrowheads="1"/>
            </p:cNvSpPr>
            <p:nvPr/>
          </p:nvSpPr>
          <p:spPr bwMode="auto">
            <a:xfrm>
              <a:off x="155" y="1471"/>
              <a:ext cx="605" cy="173"/>
            </a:xfrm>
            <a:prstGeom prst="rect">
              <a:avLst/>
            </a:prstGeom>
            <a:solidFill>
              <a:srgbClr val="99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189"/>
            <p:cNvSpPr>
              <a:spLocks/>
            </p:cNvSpPr>
            <p:nvPr/>
          </p:nvSpPr>
          <p:spPr bwMode="auto">
            <a:xfrm>
              <a:off x="803" y="1536"/>
              <a:ext cx="336" cy="681"/>
            </a:xfrm>
            <a:custGeom>
              <a:avLst/>
              <a:gdLst>
                <a:gd name="T0" fmla="*/ 336 w 336"/>
                <a:gd name="T1" fmla="*/ 681 h 681"/>
                <a:gd name="T2" fmla="*/ 320 w 336"/>
                <a:gd name="T3" fmla="*/ 0 h 681"/>
                <a:gd name="T4" fmla="*/ 0 w 336"/>
                <a:gd name="T5" fmla="*/ 0 h 681"/>
              </a:gdLst>
              <a:ahLst/>
              <a:cxnLst>
                <a:cxn ang="0">
                  <a:pos x="T0" y="T1"/>
                </a:cxn>
                <a:cxn ang="0">
                  <a:pos x="T2" y="T3"/>
                </a:cxn>
                <a:cxn ang="0">
                  <a:pos x="T4" y="T5"/>
                </a:cxn>
              </a:cxnLst>
              <a:rect l="0" t="0" r="r" b="b"/>
              <a:pathLst>
                <a:path w="336" h="681">
                  <a:moveTo>
                    <a:pt x="336" y="681"/>
                  </a:moveTo>
                  <a:lnTo>
                    <a:pt x="320"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Rectangle 190"/>
            <p:cNvSpPr>
              <a:spLocks noChangeArrowheads="1"/>
            </p:cNvSpPr>
            <p:nvPr/>
          </p:nvSpPr>
          <p:spPr bwMode="auto">
            <a:xfrm>
              <a:off x="155" y="1471"/>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 name="Rectangle 192"/>
          <p:cNvSpPr>
            <a:spLocks noChangeArrowheads="1"/>
          </p:cNvSpPr>
          <p:nvPr/>
        </p:nvSpPr>
        <p:spPr bwMode="auto">
          <a:xfrm>
            <a:off x="497056" y="2286580"/>
            <a:ext cx="64293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Resource ID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193"/>
          <p:cNvSpPr>
            <a:spLocks noChangeArrowheads="1"/>
          </p:cNvSpPr>
          <p:nvPr/>
        </p:nvSpPr>
        <p:spPr bwMode="auto">
          <a:xfrm>
            <a:off x="416093" y="2396118"/>
            <a:ext cx="815976"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&amp;  Development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 name="Group 197"/>
          <p:cNvGrpSpPr>
            <a:grpSpLocks/>
          </p:cNvGrpSpPr>
          <p:nvPr/>
        </p:nvGrpSpPr>
        <p:grpSpPr bwMode="auto">
          <a:xfrm>
            <a:off x="282743" y="1499177"/>
            <a:ext cx="1347789" cy="1946283"/>
            <a:chOff x="155" y="996"/>
            <a:chExt cx="849" cy="1226"/>
          </a:xfrm>
        </p:grpSpPr>
        <p:sp>
          <p:nvSpPr>
            <p:cNvPr id="403" name="Rectangle 194"/>
            <p:cNvSpPr>
              <a:spLocks noChangeArrowheads="1"/>
            </p:cNvSpPr>
            <p:nvPr/>
          </p:nvSpPr>
          <p:spPr bwMode="auto">
            <a:xfrm>
              <a:off x="155" y="996"/>
              <a:ext cx="605" cy="173"/>
            </a:xfrm>
            <a:prstGeom prst="rect">
              <a:avLst/>
            </a:prstGeom>
            <a:solidFill>
              <a:srgbClr val="99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195"/>
            <p:cNvSpPr>
              <a:spLocks/>
            </p:cNvSpPr>
            <p:nvPr/>
          </p:nvSpPr>
          <p:spPr bwMode="auto">
            <a:xfrm>
              <a:off x="803" y="1061"/>
              <a:ext cx="201" cy="1161"/>
            </a:xfrm>
            <a:custGeom>
              <a:avLst/>
              <a:gdLst>
                <a:gd name="T0" fmla="*/ 201 w 201"/>
                <a:gd name="T1" fmla="*/ 1161 h 1161"/>
                <a:gd name="T2" fmla="*/ 191 w 201"/>
                <a:gd name="T3" fmla="*/ 0 h 1161"/>
                <a:gd name="T4" fmla="*/ 0 w 201"/>
                <a:gd name="T5" fmla="*/ 0 h 1161"/>
              </a:gdLst>
              <a:ahLst/>
              <a:cxnLst>
                <a:cxn ang="0">
                  <a:pos x="T0" y="T1"/>
                </a:cxn>
                <a:cxn ang="0">
                  <a:pos x="T2" y="T3"/>
                </a:cxn>
                <a:cxn ang="0">
                  <a:pos x="T4" y="T5"/>
                </a:cxn>
              </a:cxnLst>
              <a:rect l="0" t="0" r="r" b="b"/>
              <a:pathLst>
                <a:path w="201" h="1161">
                  <a:moveTo>
                    <a:pt x="201" y="1161"/>
                  </a:moveTo>
                  <a:lnTo>
                    <a:pt x="191"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 name="Rectangle 196"/>
            <p:cNvSpPr>
              <a:spLocks noChangeArrowheads="1"/>
            </p:cNvSpPr>
            <p:nvPr/>
          </p:nvSpPr>
          <p:spPr bwMode="auto">
            <a:xfrm>
              <a:off x="155" y="996"/>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 name="Rectangle 198"/>
          <p:cNvSpPr>
            <a:spLocks noChangeArrowheads="1"/>
          </p:cNvSpPr>
          <p:nvPr/>
        </p:nvSpPr>
        <p:spPr bwMode="auto">
          <a:xfrm>
            <a:off x="608181" y="1532515"/>
            <a:ext cx="422275"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Sensor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199"/>
          <p:cNvSpPr>
            <a:spLocks noChangeArrowheads="1"/>
          </p:cNvSpPr>
          <p:nvPr/>
        </p:nvSpPr>
        <p:spPr bwMode="auto">
          <a:xfrm>
            <a:off x="404981" y="1642053"/>
            <a:ext cx="84613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Characterization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8" name="Group 203"/>
          <p:cNvGrpSpPr>
            <a:grpSpLocks/>
          </p:cNvGrpSpPr>
          <p:nvPr/>
        </p:nvGrpSpPr>
        <p:grpSpPr bwMode="auto">
          <a:xfrm>
            <a:off x="282743" y="1842079"/>
            <a:ext cx="1458914" cy="1577981"/>
            <a:chOff x="155" y="1212"/>
            <a:chExt cx="919" cy="994"/>
          </a:xfrm>
        </p:grpSpPr>
        <p:sp>
          <p:nvSpPr>
            <p:cNvPr id="400" name="Rectangle 200"/>
            <p:cNvSpPr>
              <a:spLocks noChangeArrowheads="1"/>
            </p:cNvSpPr>
            <p:nvPr/>
          </p:nvSpPr>
          <p:spPr bwMode="auto">
            <a:xfrm>
              <a:off x="155" y="1212"/>
              <a:ext cx="605" cy="173"/>
            </a:xfrm>
            <a:prstGeom prst="rect">
              <a:avLst/>
            </a:prstGeom>
            <a:solidFill>
              <a:srgbClr val="99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201"/>
            <p:cNvSpPr>
              <a:spLocks/>
            </p:cNvSpPr>
            <p:nvPr/>
          </p:nvSpPr>
          <p:spPr bwMode="auto">
            <a:xfrm>
              <a:off x="803" y="1277"/>
              <a:ext cx="271" cy="929"/>
            </a:xfrm>
            <a:custGeom>
              <a:avLst/>
              <a:gdLst>
                <a:gd name="T0" fmla="*/ 271 w 271"/>
                <a:gd name="T1" fmla="*/ 929 h 929"/>
                <a:gd name="T2" fmla="*/ 258 w 271"/>
                <a:gd name="T3" fmla="*/ 0 h 929"/>
                <a:gd name="T4" fmla="*/ 0 w 271"/>
                <a:gd name="T5" fmla="*/ 0 h 929"/>
              </a:gdLst>
              <a:ahLst/>
              <a:cxnLst>
                <a:cxn ang="0">
                  <a:pos x="T0" y="T1"/>
                </a:cxn>
                <a:cxn ang="0">
                  <a:pos x="T2" y="T3"/>
                </a:cxn>
                <a:cxn ang="0">
                  <a:pos x="T4" y="T5"/>
                </a:cxn>
              </a:cxnLst>
              <a:rect l="0" t="0" r="r" b="b"/>
              <a:pathLst>
                <a:path w="271" h="929">
                  <a:moveTo>
                    <a:pt x="271" y="929"/>
                  </a:moveTo>
                  <a:lnTo>
                    <a:pt x="258"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Rectangle 202"/>
            <p:cNvSpPr>
              <a:spLocks noChangeArrowheads="1"/>
            </p:cNvSpPr>
            <p:nvPr/>
          </p:nvSpPr>
          <p:spPr bwMode="auto">
            <a:xfrm>
              <a:off x="155" y="1212"/>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3" name="Rectangle 204"/>
          <p:cNvSpPr>
            <a:spLocks noChangeArrowheads="1"/>
          </p:cNvSpPr>
          <p:nvPr/>
        </p:nvSpPr>
        <p:spPr bwMode="auto">
          <a:xfrm>
            <a:off x="485943" y="1875416"/>
            <a:ext cx="26828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Post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205"/>
          <p:cNvSpPr>
            <a:spLocks noChangeArrowheads="1"/>
          </p:cNvSpPr>
          <p:nvPr/>
        </p:nvSpPr>
        <p:spPr bwMode="auto">
          <a:xfrm>
            <a:off x="685968" y="1875416"/>
            <a:ext cx="80963"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206"/>
          <p:cNvSpPr>
            <a:spLocks noChangeArrowheads="1"/>
          </p:cNvSpPr>
          <p:nvPr/>
        </p:nvSpPr>
        <p:spPr bwMode="auto">
          <a:xfrm>
            <a:off x="716131" y="1875416"/>
            <a:ext cx="409575"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Launch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207"/>
          <p:cNvSpPr>
            <a:spLocks noChangeArrowheads="1"/>
          </p:cNvSpPr>
          <p:nvPr/>
        </p:nvSpPr>
        <p:spPr bwMode="auto">
          <a:xfrm>
            <a:off x="557381" y="1984954"/>
            <a:ext cx="506413"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Plan Dev.</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9" name="Group 211"/>
          <p:cNvGrpSpPr>
            <a:grpSpLocks/>
          </p:cNvGrpSpPr>
          <p:nvPr/>
        </p:nvGrpSpPr>
        <p:grpSpPr bwMode="auto">
          <a:xfrm>
            <a:off x="282743" y="2596144"/>
            <a:ext cx="1716089" cy="841378"/>
            <a:chOff x="155" y="1687"/>
            <a:chExt cx="1081" cy="530"/>
          </a:xfrm>
        </p:grpSpPr>
        <p:sp>
          <p:nvSpPr>
            <p:cNvPr id="397" name="Rectangle 208"/>
            <p:cNvSpPr>
              <a:spLocks noChangeArrowheads="1"/>
            </p:cNvSpPr>
            <p:nvPr/>
          </p:nvSpPr>
          <p:spPr bwMode="auto">
            <a:xfrm>
              <a:off x="155" y="1687"/>
              <a:ext cx="605" cy="173"/>
            </a:xfrm>
            <a:prstGeom prst="rect">
              <a:avLst/>
            </a:prstGeom>
            <a:solidFill>
              <a:srgbClr val="99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209"/>
            <p:cNvSpPr>
              <a:spLocks/>
            </p:cNvSpPr>
            <p:nvPr/>
          </p:nvSpPr>
          <p:spPr bwMode="auto">
            <a:xfrm>
              <a:off x="803" y="1752"/>
              <a:ext cx="433" cy="465"/>
            </a:xfrm>
            <a:custGeom>
              <a:avLst/>
              <a:gdLst>
                <a:gd name="T0" fmla="*/ 433 w 433"/>
                <a:gd name="T1" fmla="*/ 465 h 465"/>
                <a:gd name="T2" fmla="*/ 412 w 433"/>
                <a:gd name="T3" fmla="*/ 0 h 465"/>
                <a:gd name="T4" fmla="*/ 0 w 433"/>
                <a:gd name="T5" fmla="*/ 0 h 465"/>
              </a:gdLst>
              <a:ahLst/>
              <a:cxnLst>
                <a:cxn ang="0">
                  <a:pos x="T0" y="T1"/>
                </a:cxn>
                <a:cxn ang="0">
                  <a:pos x="T2" y="T3"/>
                </a:cxn>
                <a:cxn ang="0">
                  <a:pos x="T4" y="T5"/>
                </a:cxn>
              </a:cxnLst>
              <a:rect l="0" t="0" r="r" b="b"/>
              <a:pathLst>
                <a:path w="433" h="465">
                  <a:moveTo>
                    <a:pt x="433" y="465"/>
                  </a:moveTo>
                  <a:lnTo>
                    <a:pt x="412"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Rectangle 210"/>
            <p:cNvSpPr>
              <a:spLocks noChangeArrowheads="1"/>
            </p:cNvSpPr>
            <p:nvPr/>
          </p:nvSpPr>
          <p:spPr bwMode="auto">
            <a:xfrm>
              <a:off x="155" y="1687"/>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8" name="Rectangle 212"/>
          <p:cNvSpPr>
            <a:spLocks noChangeArrowheads="1"/>
          </p:cNvSpPr>
          <p:nvPr/>
        </p:nvSpPr>
        <p:spPr bwMode="auto">
          <a:xfrm>
            <a:off x="395456" y="2629482"/>
            <a:ext cx="866776"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Alg. Assessment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213"/>
          <p:cNvSpPr>
            <a:spLocks noChangeArrowheads="1"/>
          </p:cNvSpPr>
          <p:nvPr/>
        </p:nvSpPr>
        <p:spPr bwMode="auto">
          <a:xfrm>
            <a:off x="443081" y="2739020"/>
            <a:ext cx="762001"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&amp; Verifications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1" name="Group 217"/>
          <p:cNvGrpSpPr>
            <a:grpSpLocks/>
          </p:cNvGrpSpPr>
          <p:nvPr/>
        </p:nvGrpSpPr>
        <p:grpSpPr bwMode="auto">
          <a:xfrm>
            <a:off x="282743" y="3008896"/>
            <a:ext cx="1639889" cy="419102"/>
            <a:chOff x="155" y="1947"/>
            <a:chExt cx="1033" cy="264"/>
          </a:xfrm>
        </p:grpSpPr>
        <p:sp>
          <p:nvSpPr>
            <p:cNvPr id="394" name="Rectangle 214"/>
            <p:cNvSpPr>
              <a:spLocks noChangeArrowheads="1"/>
            </p:cNvSpPr>
            <p:nvPr/>
          </p:nvSpPr>
          <p:spPr bwMode="auto">
            <a:xfrm>
              <a:off x="155" y="1947"/>
              <a:ext cx="605" cy="172"/>
            </a:xfrm>
            <a:prstGeom prst="rect">
              <a:avLst/>
            </a:prstGeom>
            <a:solidFill>
              <a:srgbClr val="99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215"/>
            <p:cNvSpPr>
              <a:spLocks/>
            </p:cNvSpPr>
            <p:nvPr/>
          </p:nvSpPr>
          <p:spPr bwMode="auto">
            <a:xfrm>
              <a:off x="803" y="2011"/>
              <a:ext cx="385" cy="200"/>
            </a:xfrm>
            <a:custGeom>
              <a:avLst/>
              <a:gdLst>
                <a:gd name="T0" fmla="*/ 385 w 385"/>
                <a:gd name="T1" fmla="*/ 200 h 200"/>
                <a:gd name="T2" fmla="*/ 366 w 385"/>
                <a:gd name="T3" fmla="*/ 0 h 200"/>
                <a:gd name="T4" fmla="*/ 0 w 385"/>
                <a:gd name="T5" fmla="*/ 0 h 200"/>
              </a:gdLst>
              <a:ahLst/>
              <a:cxnLst>
                <a:cxn ang="0">
                  <a:pos x="T0" y="T1"/>
                </a:cxn>
                <a:cxn ang="0">
                  <a:pos x="T2" y="T3"/>
                </a:cxn>
                <a:cxn ang="0">
                  <a:pos x="T4" y="T5"/>
                </a:cxn>
              </a:cxnLst>
              <a:rect l="0" t="0" r="r" b="b"/>
              <a:pathLst>
                <a:path w="385" h="200">
                  <a:moveTo>
                    <a:pt x="385" y="200"/>
                  </a:moveTo>
                  <a:lnTo>
                    <a:pt x="366"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Rectangle 216"/>
            <p:cNvSpPr>
              <a:spLocks noChangeArrowheads="1"/>
            </p:cNvSpPr>
            <p:nvPr/>
          </p:nvSpPr>
          <p:spPr bwMode="auto">
            <a:xfrm>
              <a:off x="155" y="1947"/>
              <a:ext cx="605" cy="172"/>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1" name="Rectangle 218"/>
          <p:cNvSpPr>
            <a:spLocks noChangeArrowheads="1"/>
          </p:cNvSpPr>
          <p:nvPr/>
        </p:nvSpPr>
        <p:spPr bwMode="auto">
          <a:xfrm>
            <a:off x="500231" y="3042233"/>
            <a:ext cx="633413"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Cal/Val Tool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219"/>
          <p:cNvSpPr>
            <a:spLocks noChangeArrowheads="1"/>
          </p:cNvSpPr>
          <p:nvPr/>
        </p:nvSpPr>
        <p:spPr bwMode="auto">
          <a:xfrm>
            <a:off x="476418" y="3151771"/>
            <a:ext cx="685801"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Development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2" name="Group 223"/>
          <p:cNvGrpSpPr>
            <a:grpSpLocks/>
          </p:cNvGrpSpPr>
          <p:nvPr/>
        </p:nvGrpSpPr>
        <p:grpSpPr bwMode="auto">
          <a:xfrm>
            <a:off x="2702095" y="3008896"/>
            <a:ext cx="1147763" cy="419102"/>
            <a:chOff x="1679" y="1947"/>
            <a:chExt cx="723" cy="264"/>
          </a:xfrm>
        </p:grpSpPr>
        <p:sp>
          <p:nvSpPr>
            <p:cNvPr id="391" name="Rectangle 220"/>
            <p:cNvSpPr>
              <a:spLocks noChangeArrowheads="1"/>
            </p:cNvSpPr>
            <p:nvPr/>
          </p:nvSpPr>
          <p:spPr bwMode="auto">
            <a:xfrm>
              <a:off x="1883" y="1947"/>
              <a:ext cx="519" cy="172"/>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221"/>
            <p:cNvSpPr>
              <a:spLocks/>
            </p:cNvSpPr>
            <p:nvPr/>
          </p:nvSpPr>
          <p:spPr bwMode="auto">
            <a:xfrm>
              <a:off x="1679" y="2011"/>
              <a:ext cx="161" cy="200"/>
            </a:xfrm>
            <a:custGeom>
              <a:avLst/>
              <a:gdLst>
                <a:gd name="T0" fmla="*/ 0 w 161"/>
                <a:gd name="T1" fmla="*/ 200 h 200"/>
                <a:gd name="T2" fmla="*/ 10 w 161"/>
                <a:gd name="T3" fmla="*/ 0 h 200"/>
                <a:gd name="T4" fmla="*/ 161 w 161"/>
                <a:gd name="T5" fmla="*/ 0 h 200"/>
              </a:gdLst>
              <a:ahLst/>
              <a:cxnLst>
                <a:cxn ang="0">
                  <a:pos x="T0" y="T1"/>
                </a:cxn>
                <a:cxn ang="0">
                  <a:pos x="T2" y="T3"/>
                </a:cxn>
                <a:cxn ang="0">
                  <a:pos x="T4" y="T5"/>
                </a:cxn>
              </a:cxnLst>
              <a:rect l="0" t="0" r="r" b="b"/>
              <a:pathLst>
                <a:path w="161" h="200">
                  <a:moveTo>
                    <a:pt x="0" y="200"/>
                  </a:moveTo>
                  <a:lnTo>
                    <a:pt x="10" y="0"/>
                  </a:lnTo>
                  <a:lnTo>
                    <a:pt x="161"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Rectangle 222"/>
            <p:cNvSpPr>
              <a:spLocks noChangeArrowheads="1"/>
            </p:cNvSpPr>
            <p:nvPr/>
          </p:nvSpPr>
          <p:spPr bwMode="auto">
            <a:xfrm>
              <a:off x="1883" y="1947"/>
              <a:ext cx="519" cy="172"/>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4" name="Rectangle 224"/>
          <p:cNvSpPr>
            <a:spLocks noChangeArrowheads="1"/>
          </p:cNvSpPr>
          <p:nvPr/>
        </p:nvSpPr>
        <p:spPr bwMode="auto">
          <a:xfrm>
            <a:off x="3270420" y="2986671"/>
            <a:ext cx="292100"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Sens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225"/>
          <p:cNvSpPr>
            <a:spLocks noChangeArrowheads="1"/>
          </p:cNvSpPr>
          <p:nvPr/>
        </p:nvSpPr>
        <p:spPr bwMode="auto">
          <a:xfrm>
            <a:off x="3514896" y="2986671"/>
            <a:ext cx="177800"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226"/>
          <p:cNvSpPr>
            <a:spLocks noChangeArrowheads="1"/>
          </p:cNvSpPr>
          <p:nvPr/>
        </p:nvSpPr>
        <p:spPr bwMode="auto">
          <a:xfrm>
            <a:off x="3278358" y="3097796"/>
            <a:ext cx="37623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Charar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227"/>
          <p:cNvSpPr>
            <a:spLocks noChangeArrowheads="1"/>
          </p:cNvSpPr>
          <p:nvPr/>
        </p:nvSpPr>
        <p:spPr bwMode="auto">
          <a:xfrm>
            <a:off x="3573633" y="3097796"/>
            <a:ext cx="104775"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228"/>
          <p:cNvSpPr>
            <a:spLocks noChangeArrowheads="1"/>
          </p:cNvSpPr>
          <p:nvPr/>
        </p:nvSpPr>
        <p:spPr bwMode="auto">
          <a:xfrm>
            <a:off x="3165645" y="3207334"/>
            <a:ext cx="652463"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&amp;Calibration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6" name="Group 232"/>
          <p:cNvGrpSpPr>
            <a:grpSpLocks/>
          </p:cNvGrpSpPr>
          <p:nvPr/>
        </p:nvGrpSpPr>
        <p:grpSpPr bwMode="auto">
          <a:xfrm>
            <a:off x="2787820" y="2527881"/>
            <a:ext cx="1062038" cy="882653"/>
            <a:chOff x="1733" y="1644"/>
            <a:chExt cx="669" cy="556"/>
          </a:xfrm>
        </p:grpSpPr>
        <p:sp>
          <p:nvSpPr>
            <p:cNvPr id="388" name="Rectangle 229"/>
            <p:cNvSpPr>
              <a:spLocks noChangeArrowheads="1"/>
            </p:cNvSpPr>
            <p:nvPr/>
          </p:nvSpPr>
          <p:spPr bwMode="auto">
            <a:xfrm>
              <a:off x="1883" y="1644"/>
              <a:ext cx="519" cy="259"/>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230"/>
            <p:cNvSpPr>
              <a:spLocks/>
            </p:cNvSpPr>
            <p:nvPr/>
          </p:nvSpPr>
          <p:spPr bwMode="auto">
            <a:xfrm>
              <a:off x="1733" y="1709"/>
              <a:ext cx="107" cy="491"/>
            </a:xfrm>
            <a:custGeom>
              <a:avLst/>
              <a:gdLst>
                <a:gd name="T0" fmla="*/ 0 w 107"/>
                <a:gd name="T1" fmla="*/ 491 h 491"/>
                <a:gd name="T2" fmla="*/ 0 w 107"/>
                <a:gd name="T3" fmla="*/ 0 h 491"/>
                <a:gd name="T4" fmla="*/ 107 w 107"/>
                <a:gd name="T5" fmla="*/ 0 h 491"/>
              </a:gdLst>
              <a:ahLst/>
              <a:cxnLst>
                <a:cxn ang="0">
                  <a:pos x="T0" y="T1"/>
                </a:cxn>
                <a:cxn ang="0">
                  <a:pos x="T2" y="T3"/>
                </a:cxn>
                <a:cxn ang="0">
                  <a:pos x="T4" y="T5"/>
                </a:cxn>
              </a:cxnLst>
              <a:rect l="0" t="0" r="r" b="b"/>
              <a:pathLst>
                <a:path w="107" h="491">
                  <a:moveTo>
                    <a:pt x="0" y="491"/>
                  </a:moveTo>
                  <a:lnTo>
                    <a:pt x="0" y="0"/>
                  </a:lnTo>
                  <a:lnTo>
                    <a:pt x="107"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Rectangle 231"/>
            <p:cNvSpPr>
              <a:spLocks noChangeArrowheads="1"/>
            </p:cNvSpPr>
            <p:nvPr/>
          </p:nvSpPr>
          <p:spPr bwMode="auto">
            <a:xfrm>
              <a:off x="1883" y="1644"/>
              <a:ext cx="519" cy="259"/>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0" name="Rectangle 233"/>
          <p:cNvSpPr>
            <a:spLocks noChangeArrowheads="1"/>
          </p:cNvSpPr>
          <p:nvPr/>
        </p:nvSpPr>
        <p:spPr bwMode="auto">
          <a:xfrm>
            <a:off x="3186283" y="2575507"/>
            <a:ext cx="33178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Quick</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234"/>
          <p:cNvSpPr>
            <a:spLocks noChangeArrowheads="1"/>
          </p:cNvSpPr>
          <p:nvPr/>
        </p:nvSpPr>
        <p:spPr bwMode="auto">
          <a:xfrm>
            <a:off x="3441871" y="2575507"/>
            <a:ext cx="80963"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235"/>
          <p:cNvSpPr>
            <a:spLocks noChangeArrowheads="1"/>
          </p:cNvSpPr>
          <p:nvPr/>
        </p:nvSpPr>
        <p:spPr bwMode="auto">
          <a:xfrm>
            <a:off x="3472033" y="2575507"/>
            <a:ext cx="31908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Look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236"/>
          <p:cNvSpPr>
            <a:spLocks noChangeArrowheads="1"/>
          </p:cNvSpPr>
          <p:nvPr/>
        </p:nvSpPr>
        <p:spPr bwMode="auto">
          <a:xfrm>
            <a:off x="3251370" y="2686632"/>
            <a:ext cx="492125"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Analysis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237"/>
          <p:cNvSpPr>
            <a:spLocks noChangeArrowheads="1"/>
          </p:cNvSpPr>
          <p:nvPr/>
        </p:nvSpPr>
        <p:spPr bwMode="auto">
          <a:xfrm>
            <a:off x="3181520" y="2796170"/>
            <a:ext cx="619126"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SDRs/EDRs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7" name="Group 241"/>
          <p:cNvGrpSpPr>
            <a:grpSpLocks/>
          </p:cNvGrpSpPr>
          <p:nvPr/>
        </p:nvGrpSpPr>
        <p:grpSpPr bwMode="auto">
          <a:xfrm>
            <a:off x="2881483" y="2184980"/>
            <a:ext cx="968376" cy="1235080"/>
            <a:chOff x="1792" y="1428"/>
            <a:chExt cx="610" cy="778"/>
          </a:xfrm>
        </p:grpSpPr>
        <p:sp>
          <p:nvSpPr>
            <p:cNvPr id="385" name="Rectangle 238"/>
            <p:cNvSpPr>
              <a:spLocks noChangeArrowheads="1"/>
            </p:cNvSpPr>
            <p:nvPr/>
          </p:nvSpPr>
          <p:spPr bwMode="auto">
            <a:xfrm>
              <a:off x="1883" y="1428"/>
              <a:ext cx="519" cy="173"/>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239"/>
            <p:cNvSpPr>
              <a:spLocks/>
            </p:cNvSpPr>
            <p:nvPr/>
          </p:nvSpPr>
          <p:spPr bwMode="auto">
            <a:xfrm>
              <a:off x="1792" y="1493"/>
              <a:ext cx="48" cy="713"/>
            </a:xfrm>
            <a:custGeom>
              <a:avLst/>
              <a:gdLst>
                <a:gd name="T0" fmla="*/ 0 w 48"/>
                <a:gd name="T1" fmla="*/ 713 h 713"/>
                <a:gd name="T2" fmla="*/ 2 w 48"/>
                <a:gd name="T3" fmla="*/ 0 h 713"/>
                <a:gd name="T4" fmla="*/ 48 w 48"/>
                <a:gd name="T5" fmla="*/ 0 h 713"/>
              </a:gdLst>
              <a:ahLst/>
              <a:cxnLst>
                <a:cxn ang="0">
                  <a:pos x="T0" y="T1"/>
                </a:cxn>
                <a:cxn ang="0">
                  <a:pos x="T2" y="T3"/>
                </a:cxn>
                <a:cxn ang="0">
                  <a:pos x="T4" y="T5"/>
                </a:cxn>
              </a:cxnLst>
              <a:rect l="0" t="0" r="r" b="b"/>
              <a:pathLst>
                <a:path w="48" h="713">
                  <a:moveTo>
                    <a:pt x="0" y="713"/>
                  </a:moveTo>
                  <a:lnTo>
                    <a:pt x="2" y="0"/>
                  </a:lnTo>
                  <a:lnTo>
                    <a:pt x="48"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Rectangle 240"/>
            <p:cNvSpPr>
              <a:spLocks noChangeArrowheads="1"/>
            </p:cNvSpPr>
            <p:nvPr/>
          </p:nvSpPr>
          <p:spPr bwMode="auto">
            <a:xfrm>
              <a:off x="1883" y="1428"/>
              <a:ext cx="519"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6" name="Rectangle 242"/>
          <p:cNvSpPr>
            <a:spLocks noChangeArrowheads="1"/>
          </p:cNvSpPr>
          <p:nvPr/>
        </p:nvSpPr>
        <p:spPr bwMode="auto">
          <a:xfrm>
            <a:off x="3133895" y="2218318"/>
            <a:ext cx="723901"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SDR/EDR Alg.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243"/>
          <p:cNvSpPr>
            <a:spLocks noChangeArrowheads="1"/>
          </p:cNvSpPr>
          <p:nvPr/>
        </p:nvSpPr>
        <p:spPr bwMode="auto">
          <a:xfrm>
            <a:off x="3286295" y="2327856"/>
            <a:ext cx="387350"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Tuning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2" name="Group 247"/>
          <p:cNvGrpSpPr>
            <a:grpSpLocks/>
          </p:cNvGrpSpPr>
          <p:nvPr/>
        </p:nvGrpSpPr>
        <p:grpSpPr bwMode="auto">
          <a:xfrm>
            <a:off x="4005434" y="1705553"/>
            <a:ext cx="1627189" cy="1739907"/>
            <a:chOff x="2500" y="1126"/>
            <a:chExt cx="1025" cy="1096"/>
          </a:xfrm>
        </p:grpSpPr>
        <p:sp>
          <p:nvSpPr>
            <p:cNvPr id="382" name="Rectangle 244"/>
            <p:cNvSpPr>
              <a:spLocks noChangeArrowheads="1"/>
            </p:cNvSpPr>
            <p:nvPr/>
          </p:nvSpPr>
          <p:spPr bwMode="auto">
            <a:xfrm>
              <a:off x="2920" y="1126"/>
              <a:ext cx="605" cy="17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245"/>
            <p:cNvSpPr>
              <a:spLocks/>
            </p:cNvSpPr>
            <p:nvPr/>
          </p:nvSpPr>
          <p:spPr bwMode="auto">
            <a:xfrm>
              <a:off x="2500" y="1191"/>
              <a:ext cx="377" cy="1031"/>
            </a:xfrm>
            <a:custGeom>
              <a:avLst/>
              <a:gdLst>
                <a:gd name="T0" fmla="*/ 0 w 377"/>
                <a:gd name="T1" fmla="*/ 1031 h 1031"/>
                <a:gd name="T2" fmla="*/ 22 w 377"/>
                <a:gd name="T3" fmla="*/ 0 h 1031"/>
                <a:gd name="T4" fmla="*/ 377 w 377"/>
                <a:gd name="T5" fmla="*/ 0 h 1031"/>
              </a:gdLst>
              <a:ahLst/>
              <a:cxnLst>
                <a:cxn ang="0">
                  <a:pos x="T0" y="T1"/>
                </a:cxn>
                <a:cxn ang="0">
                  <a:pos x="T2" y="T3"/>
                </a:cxn>
                <a:cxn ang="0">
                  <a:pos x="T4" y="T5"/>
                </a:cxn>
              </a:cxnLst>
              <a:rect l="0" t="0" r="r" b="b"/>
              <a:pathLst>
                <a:path w="377" h="1031">
                  <a:moveTo>
                    <a:pt x="0" y="1031"/>
                  </a:moveTo>
                  <a:lnTo>
                    <a:pt x="22" y="0"/>
                  </a:lnTo>
                  <a:lnTo>
                    <a:pt x="377"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 name="Rectangle 246"/>
            <p:cNvSpPr>
              <a:spLocks noChangeArrowheads="1"/>
            </p:cNvSpPr>
            <p:nvPr/>
          </p:nvSpPr>
          <p:spPr bwMode="auto">
            <a:xfrm>
              <a:off x="2920" y="1126"/>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9" name="Rectangle 248"/>
          <p:cNvSpPr>
            <a:spLocks noChangeArrowheads="1"/>
          </p:cNvSpPr>
          <p:nvPr/>
        </p:nvSpPr>
        <p:spPr bwMode="auto">
          <a:xfrm>
            <a:off x="4846809" y="1738891"/>
            <a:ext cx="32543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Estab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249"/>
          <p:cNvSpPr>
            <a:spLocks noChangeArrowheads="1"/>
          </p:cNvSpPr>
          <p:nvPr/>
        </p:nvSpPr>
        <p:spPr bwMode="auto">
          <a:xfrm>
            <a:off x="5097634" y="1738891"/>
            <a:ext cx="450850"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 Sensor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250"/>
          <p:cNvSpPr>
            <a:spLocks noChangeArrowheads="1"/>
          </p:cNvSpPr>
          <p:nvPr/>
        </p:nvSpPr>
        <p:spPr bwMode="auto">
          <a:xfrm>
            <a:off x="4976984" y="1848429"/>
            <a:ext cx="441325"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Stability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3" name="Group 254"/>
          <p:cNvGrpSpPr>
            <a:grpSpLocks/>
          </p:cNvGrpSpPr>
          <p:nvPr/>
        </p:nvGrpSpPr>
        <p:grpSpPr bwMode="auto">
          <a:xfrm>
            <a:off x="4065759" y="2048454"/>
            <a:ext cx="1566864" cy="1389068"/>
            <a:chOff x="2538" y="1342"/>
            <a:chExt cx="987" cy="875"/>
          </a:xfrm>
        </p:grpSpPr>
        <p:sp>
          <p:nvSpPr>
            <p:cNvPr id="379" name="Rectangle 251"/>
            <p:cNvSpPr>
              <a:spLocks noChangeArrowheads="1"/>
            </p:cNvSpPr>
            <p:nvPr/>
          </p:nvSpPr>
          <p:spPr bwMode="auto">
            <a:xfrm>
              <a:off x="2920" y="1342"/>
              <a:ext cx="605" cy="17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252"/>
            <p:cNvSpPr>
              <a:spLocks/>
            </p:cNvSpPr>
            <p:nvPr/>
          </p:nvSpPr>
          <p:spPr bwMode="auto">
            <a:xfrm>
              <a:off x="2538" y="1407"/>
              <a:ext cx="339" cy="810"/>
            </a:xfrm>
            <a:custGeom>
              <a:avLst/>
              <a:gdLst>
                <a:gd name="T0" fmla="*/ 0 w 339"/>
                <a:gd name="T1" fmla="*/ 810 h 810"/>
                <a:gd name="T2" fmla="*/ 19 w 339"/>
                <a:gd name="T3" fmla="*/ 0 h 810"/>
                <a:gd name="T4" fmla="*/ 339 w 339"/>
                <a:gd name="T5" fmla="*/ 0 h 810"/>
              </a:gdLst>
              <a:ahLst/>
              <a:cxnLst>
                <a:cxn ang="0">
                  <a:pos x="T0" y="T1"/>
                </a:cxn>
                <a:cxn ang="0">
                  <a:pos x="T2" y="T3"/>
                </a:cxn>
                <a:cxn ang="0">
                  <a:pos x="T4" y="T5"/>
                </a:cxn>
              </a:cxnLst>
              <a:rect l="0" t="0" r="r" b="b"/>
              <a:pathLst>
                <a:path w="339" h="810">
                  <a:moveTo>
                    <a:pt x="0" y="810"/>
                  </a:moveTo>
                  <a:lnTo>
                    <a:pt x="19" y="0"/>
                  </a:lnTo>
                  <a:lnTo>
                    <a:pt x="339"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 name="Rectangle 253"/>
            <p:cNvSpPr>
              <a:spLocks noChangeArrowheads="1"/>
            </p:cNvSpPr>
            <p:nvPr/>
          </p:nvSpPr>
          <p:spPr bwMode="auto">
            <a:xfrm>
              <a:off x="2920" y="1342"/>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3" name="Rectangle 255"/>
          <p:cNvSpPr>
            <a:spLocks noChangeArrowheads="1"/>
          </p:cNvSpPr>
          <p:nvPr/>
        </p:nvSpPr>
        <p:spPr bwMode="auto">
          <a:xfrm>
            <a:off x="4824584" y="2135767"/>
            <a:ext cx="777876"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SDR Validation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4" name="Group 259"/>
          <p:cNvGrpSpPr>
            <a:grpSpLocks/>
          </p:cNvGrpSpPr>
          <p:nvPr/>
        </p:nvGrpSpPr>
        <p:grpSpPr bwMode="auto">
          <a:xfrm>
            <a:off x="4126084" y="2391356"/>
            <a:ext cx="1506539" cy="1046167"/>
            <a:chOff x="2576" y="1558"/>
            <a:chExt cx="949" cy="659"/>
          </a:xfrm>
        </p:grpSpPr>
        <p:sp>
          <p:nvSpPr>
            <p:cNvPr id="376" name="Rectangle 256"/>
            <p:cNvSpPr>
              <a:spLocks noChangeArrowheads="1"/>
            </p:cNvSpPr>
            <p:nvPr/>
          </p:nvSpPr>
          <p:spPr bwMode="auto">
            <a:xfrm>
              <a:off x="2920" y="1558"/>
              <a:ext cx="605" cy="17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257"/>
            <p:cNvSpPr>
              <a:spLocks/>
            </p:cNvSpPr>
            <p:nvPr/>
          </p:nvSpPr>
          <p:spPr bwMode="auto">
            <a:xfrm>
              <a:off x="2576" y="1623"/>
              <a:ext cx="301" cy="594"/>
            </a:xfrm>
            <a:custGeom>
              <a:avLst/>
              <a:gdLst>
                <a:gd name="T0" fmla="*/ 0 w 301"/>
                <a:gd name="T1" fmla="*/ 594 h 594"/>
                <a:gd name="T2" fmla="*/ 17 w 301"/>
                <a:gd name="T3" fmla="*/ 0 h 594"/>
                <a:gd name="T4" fmla="*/ 301 w 301"/>
                <a:gd name="T5" fmla="*/ 0 h 594"/>
              </a:gdLst>
              <a:ahLst/>
              <a:cxnLst>
                <a:cxn ang="0">
                  <a:pos x="T0" y="T1"/>
                </a:cxn>
                <a:cxn ang="0">
                  <a:pos x="T2" y="T3"/>
                </a:cxn>
                <a:cxn ang="0">
                  <a:pos x="T4" y="T5"/>
                </a:cxn>
              </a:cxnLst>
              <a:rect l="0" t="0" r="r" b="b"/>
              <a:pathLst>
                <a:path w="301" h="594">
                  <a:moveTo>
                    <a:pt x="0" y="594"/>
                  </a:moveTo>
                  <a:lnTo>
                    <a:pt x="17" y="0"/>
                  </a:lnTo>
                  <a:lnTo>
                    <a:pt x="301"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 name="Rectangle 258"/>
            <p:cNvSpPr>
              <a:spLocks noChangeArrowheads="1"/>
            </p:cNvSpPr>
            <p:nvPr/>
          </p:nvSpPr>
          <p:spPr bwMode="auto">
            <a:xfrm>
              <a:off x="2920" y="1558"/>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5" name="Rectangle 260"/>
          <p:cNvSpPr>
            <a:spLocks noChangeArrowheads="1"/>
          </p:cNvSpPr>
          <p:nvPr/>
        </p:nvSpPr>
        <p:spPr bwMode="auto">
          <a:xfrm>
            <a:off x="4959522" y="2424693"/>
            <a:ext cx="50323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Key EDR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261"/>
          <p:cNvSpPr>
            <a:spLocks noChangeArrowheads="1"/>
          </p:cNvSpPr>
          <p:nvPr/>
        </p:nvSpPr>
        <p:spPr bwMode="auto">
          <a:xfrm>
            <a:off x="4934122" y="2534231"/>
            <a:ext cx="53498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Validation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6" name="Group 265"/>
          <p:cNvGrpSpPr>
            <a:grpSpLocks/>
          </p:cNvGrpSpPr>
          <p:nvPr/>
        </p:nvGrpSpPr>
        <p:grpSpPr bwMode="auto">
          <a:xfrm>
            <a:off x="4288009" y="2734257"/>
            <a:ext cx="1344614" cy="693740"/>
            <a:chOff x="2678" y="1774"/>
            <a:chExt cx="847" cy="437"/>
          </a:xfrm>
        </p:grpSpPr>
        <p:sp>
          <p:nvSpPr>
            <p:cNvPr id="373" name="Rectangle 262"/>
            <p:cNvSpPr>
              <a:spLocks noChangeArrowheads="1"/>
            </p:cNvSpPr>
            <p:nvPr/>
          </p:nvSpPr>
          <p:spPr bwMode="auto">
            <a:xfrm>
              <a:off x="2920" y="1774"/>
              <a:ext cx="605" cy="17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263"/>
            <p:cNvSpPr>
              <a:spLocks/>
            </p:cNvSpPr>
            <p:nvPr/>
          </p:nvSpPr>
          <p:spPr bwMode="auto">
            <a:xfrm>
              <a:off x="2678" y="1839"/>
              <a:ext cx="199" cy="372"/>
            </a:xfrm>
            <a:custGeom>
              <a:avLst/>
              <a:gdLst>
                <a:gd name="T0" fmla="*/ 0 w 199"/>
                <a:gd name="T1" fmla="*/ 372 h 372"/>
                <a:gd name="T2" fmla="*/ 12 w 199"/>
                <a:gd name="T3" fmla="*/ 0 h 372"/>
                <a:gd name="T4" fmla="*/ 199 w 199"/>
                <a:gd name="T5" fmla="*/ 0 h 372"/>
              </a:gdLst>
              <a:ahLst/>
              <a:cxnLst>
                <a:cxn ang="0">
                  <a:pos x="T0" y="T1"/>
                </a:cxn>
                <a:cxn ang="0">
                  <a:pos x="T2" y="T3"/>
                </a:cxn>
                <a:cxn ang="0">
                  <a:pos x="T4" y="T5"/>
                </a:cxn>
              </a:cxnLst>
              <a:rect l="0" t="0" r="r" b="b"/>
              <a:pathLst>
                <a:path w="199" h="372">
                  <a:moveTo>
                    <a:pt x="0" y="372"/>
                  </a:moveTo>
                  <a:lnTo>
                    <a:pt x="12" y="0"/>
                  </a:lnTo>
                  <a:lnTo>
                    <a:pt x="199"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 name="Rectangle 264"/>
            <p:cNvSpPr>
              <a:spLocks noChangeArrowheads="1"/>
            </p:cNvSpPr>
            <p:nvPr/>
          </p:nvSpPr>
          <p:spPr bwMode="auto">
            <a:xfrm>
              <a:off x="2920" y="1774"/>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8" name="Rectangle 266"/>
          <p:cNvSpPr>
            <a:spLocks noChangeArrowheads="1"/>
          </p:cNvSpPr>
          <p:nvPr/>
        </p:nvSpPr>
        <p:spPr bwMode="auto">
          <a:xfrm>
            <a:off x="4981747" y="2767595"/>
            <a:ext cx="455613"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Mission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267"/>
          <p:cNvSpPr>
            <a:spLocks noChangeArrowheads="1"/>
          </p:cNvSpPr>
          <p:nvPr/>
        </p:nvSpPr>
        <p:spPr bwMode="auto">
          <a:xfrm>
            <a:off x="4916659" y="2877133"/>
            <a:ext cx="57308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Integration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9" name="Group 271"/>
          <p:cNvGrpSpPr>
            <a:grpSpLocks/>
          </p:cNvGrpSpPr>
          <p:nvPr/>
        </p:nvGrpSpPr>
        <p:grpSpPr bwMode="auto">
          <a:xfrm>
            <a:off x="4484859" y="3077158"/>
            <a:ext cx="1147763" cy="350839"/>
            <a:chOff x="2802" y="1990"/>
            <a:chExt cx="723" cy="221"/>
          </a:xfrm>
        </p:grpSpPr>
        <p:sp>
          <p:nvSpPr>
            <p:cNvPr id="370" name="Rectangle 268"/>
            <p:cNvSpPr>
              <a:spLocks noChangeArrowheads="1"/>
            </p:cNvSpPr>
            <p:nvPr/>
          </p:nvSpPr>
          <p:spPr bwMode="auto">
            <a:xfrm>
              <a:off x="2920" y="1990"/>
              <a:ext cx="605" cy="17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269"/>
            <p:cNvSpPr>
              <a:spLocks/>
            </p:cNvSpPr>
            <p:nvPr/>
          </p:nvSpPr>
          <p:spPr bwMode="auto">
            <a:xfrm>
              <a:off x="2802" y="2055"/>
              <a:ext cx="75" cy="156"/>
            </a:xfrm>
            <a:custGeom>
              <a:avLst/>
              <a:gdLst>
                <a:gd name="T0" fmla="*/ 0 w 75"/>
                <a:gd name="T1" fmla="*/ 156 h 156"/>
                <a:gd name="T2" fmla="*/ 6 w 75"/>
                <a:gd name="T3" fmla="*/ 0 h 156"/>
                <a:gd name="T4" fmla="*/ 75 w 75"/>
                <a:gd name="T5" fmla="*/ 0 h 156"/>
              </a:gdLst>
              <a:ahLst/>
              <a:cxnLst>
                <a:cxn ang="0">
                  <a:pos x="T0" y="T1"/>
                </a:cxn>
                <a:cxn ang="0">
                  <a:pos x="T2" y="T3"/>
                </a:cxn>
                <a:cxn ang="0">
                  <a:pos x="T4" y="T5"/>
                </a:cxn>
              </a:cxnLst>
              <a:rect l="0" t="0" r="r" b="b"/>
              <a:pathLst>
                <a:path w="75" h="156">
                  <a:moveTo>
                    <a:pt x="0" y="156"/>
                  </a:moveTo>
                  <a:lnTo>
                    <a:pt x="6" y="0"/>
                  </a:lnTo>
                  <a:lnTo>
                    <a:pt x="75"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 name="Rectangle 270"/>
            <p:cNvSpPr>
              <a:spLocks noChangeArrowheads="1"/>
            </p:cNvSpPr>
            <p:nvPr/>
          </p:nvSpPr>
          <p:spPr bwMode="auto">
            <a:xfrm>
              <a:off x="2920" y="1990"/>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1" name="Rectangle 272"/>
          <p:cNvSpPr>
            <a:spLocks noChangeArrowheads="1"/>
          </p:cNvSpPr>
          <p:nvPr/>
        </p:nvSpPr>
        <p:spPr bwMode="auto">
          <a:xfrm>
            <a:off x="4876972" y="3110496"/>
            <a:ext cx="68738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Product Ops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273"/>
          <p:cNvSpPr>
            <a:spLocks noChangeArrowheads="1"/>
          </p:cNvSpPr>
          <p:nvPr/>
        </p:nvSpPr>
        <p:spPr bwMode="auto">
          <a:xfrm>
            <a:off x="4976984" y="3220034"/>
            <a:ext cx="436563"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Viability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2" name="Group 277"/>
          <p:cNvGrpSpPr>
            <a:grpSpLocks/>
          </p:cNvGrpSpPr>
          <p:nvPr/>
        </p:nvGrpSpPr>
        <p:grpSpPr bwMode="auto">
          <a:xfrm>
            <a:off x="6661323" y="3008896"/>
            <a:ext cx="1158876" cy="419102"/>
            <a:chOff x="4173" y="1947"/>
            <a:chExt cx="730" cy="264"/>
          </a:xfrm>
        </p:grpSpPr>
        <p:sp>
          <p:nvSpPr>
            <p:cNvPr id="367" name="Rectangle 274"/>
            <p:cNvSpPr>
              <a:spLocks noChangeArrowheads="1"/>
            </p:cNvSpPr>
            <p:nvPr/>
          </p:nvSpPr>
          <p:spPr bwMode="auto">
            <a:xfrm>
              <a:off x="4173" y="1947"/>
              <a:ext cx="605" cy="172"/>
            </a:xfrm>
            <a:prstGeom prst="rect">
              <a:avLst/>
            </a:prstGeom>
            <a:solidFill>
              <a:srgbClr val="6666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275"/>
            <p:cNvSpPr>
              <a:spLocks/>
            </p:cNvSpPr>
            <p:nvPr/>
          </p:nvSpPr>
          <p:spPr bwMode="auto">
            <a:xfrm>
              <a:off x="4821" y="2011"/>
              <a:ext cx="82" cy="200"/>
            </a:xfrm>
            <a:custGeom>
              <a:avLst/>
              <a:gdLst>
                <a:gd name="T0" fmla="*/ 82 w 82"/>
                <a:gd name="T1" fmla="*/ 200 h 200"/>
                <a:gd name="T2" fmla="*/ 82 w 82"/>
                <a:gd name="T3" fmla="*/ 0 h 200"/>
                <a:gd name="T4" fmla="*/ 0 w 82"/>
                <a:gd name="T5" fmla="*/ 0 h 200"/>
              </a:gdLst>
              <a:ahLst/>
              <a:cxnLst>
                <a:cxn ang="0">
                  <a:pos x="T0" y="T1"/>
                </a:cxn>
                <a:cxn ang="0">
                  <a:pos x="T2" y="T3"/>
                </a:cxn>
                <a:cxn ang="0">
                  <a:pos x="T4" y="T5"/>
                </a:cxn>
              </a:cxnLst>
              <a:rect l="0" t="0" r="r" b="b"/>
              <a:pathLst>
                <a:path w="82" h="200">
                  <a:moveTo>
                    <a:pt x="82" y="200"/>
                  </a:moveTo>
                  <a:lnTo>
                    <a:pt x="82"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 name="Rectangle 276"/>
            <p:cNvSpPr>
              <a:spLocks noChangeArrowheads="1"/>
            </p:cNvSpPr>
            <p:nvPr/>
          </p:nvSpPr>
          <p:spPr bwMode="auto">
            <a:xfrm>
              <a:off x="4173" y="1947"/>
              <a:ext cx="605" cy="172"/>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4" name="Rectangle 278"/>
          <p:cNvSpPr>
            <a:spLocks noChangeArrowheads="1"/>
          </p:cNvSpPr>
          <p:nvPr/>
        </p:nvSpPr>
        <p:spPr bwMode="auto">
          <a:xfrm>
            <a:off x="6805786" y="3042233"/>
            <a:ext cx="822326"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Monitor Sensor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Rectangle 279"/>
          <p:cNvSpPr>
            <a:spLocks noChangeArrowheads="1"/>
          </p:cNvSpPr>
          <p:nvPr/>
        </p:nvSpPr>
        <p:spPr bwMode="auto">
          <a:xfrm>
            <a:off x="6966123" y="3151771"/>
            <a:ext cx="441325"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Stability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284"/>
          <p:cNvSpPr>
            <a:spLocks noChangeArrowheads="1"/>
          </p:cNvSpPr>
          <p:nvPr/>
        </p:nvSpPr>
        <p:spPr bwMode="auto">
          <a:xfrm>
            <a:off x="6127923" y="2104265"/>
            <a:ext cx="777876"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EDR Validation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285"/>
          <p:cNvSpPr>
            <a:spLocks noChangeArrowheads="1"/>
          </p:cNvSpPr>
          <p:nvPr/>
        </p:nvSpPr>
        <p:spPr bwMode="auto">
          <a:xfrm>
            <a:off x="1168569" y="3632786"/>
            <a:ext cx="3556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PRE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286"/>
          <p:cNvSpPr>
            <a:spLocks noChangeArrowheads="1"/>
          </p:cNvSpPr>
          <p:nvPr/>
        </p:nvSpPr>
        <p:spPr bwMode="auto">
          <a:xfrm>
            <a:off x="1451144" y="3632786"/>
            <a:ext cx="112713"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Rectangle 287"/>
          <p:cNvSpPr>
            <a:spLocks noChangeArrowheads="1"/>
          </p:cNvSpPr>
          <p:nvPr/>
        </p:nvSpPr>
        <p:spPr bwMode="auto">
          <a:xfrm>
            <a:off x="1495594" y="3632786"/>
            <a:ext cx="655638"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LAUNCH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Freeform 288"/>
          <p:cNvSpPr>
            <a:spLocks/>
          </p:cNvSpPr>
          <p:nvPr/>
        </p:nvSpPr>
        <p:spPr bwMode="auto">
          <a:xfrm>
            <a:off x="1036806" y="3213684"/>
            <a:ext cx="7888294" cy="892178"/>
          </a:xfrm>
          <a:custGeom>
            <a:avLst/>
            <a:gdLst>
              <a:gd name="T0" fmla="*/ 4488 w 4969"/>
              <a:gd name="T1" fmla="*/ 0 h 562"/>
              <a:gd name="T2" fmla="*/ 4488 w 4969"/>
              <a:gd name="T3" fmla="*/ 141 h 562"/>
              <a:gd name="T4" fmla="*/ 0 w 4969"/>
              <a:gd name="T5" fmla="*/ 141 h 562"/>
              <a:gd name="T6" fmla="*/ 0 w 4969"/>
              <a:gd name="T7" fmla="*/ 421 h 562"/>
              <a:gd name="T8" fmla="*/ 4488 w 4969"/>
              <a:gd name="T9" fmla="*/ 421 h 562"/>
              <a:gd name="T10" fmla="*/ 4488 w 4969"/>
              <a:gd name="T11" fmla="*/ 562 h 562"/>
              <a:gd name="T12" fmla="*/ 4969 w 4969"/>
              <a:gd name="T13" fmla="*/ 281 h 562"/>
              <a:gd name="T14" fmla="*/ 4488 w 4969"/>
              <a:gd name="T15" fmla="*/ 0 h 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9" h="562">
                <a:moveTo>
                  <a:pt x="4488" y="0"/>
                </a:moveTo>
                <a:lnTo>
                  <a:pt x="4488" y="141"/>
                </a:lnTo>
                <a:lnTo>
                  <a:pt x="0" y="141"/>
                </a:lnTo>
                <a:lnTo>
                  <a:pt x="0" y="421"/>
                </a:lnTo>
                <a:lnTo>
                  <a:pt x="4488" y="421"/>
                </a:lnTo>
                <a:lnTo>
                  <a:pt x="4488" y="562"/>
                </a:lnTo>
                <a:lnTo>
                  <a:pt x="4969" y="281"/>
                </a:lnTo>
                <a:lnTo>
                  <a:pt x="4488" y="0"/>
                </a:lnTo>
                <a:close/>
              </a:path>
            </a:pathLst>
          </a:custGeom>
          <a:solidFill>
            <a:srgbClr val="666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289"/>
          <p:cNvSpPr>
            <a:spLocks noChangeArrowheads="1"/>
          </p:cNvSpPr>
          <p:nvPr/>
        </p:nvSpPr>
        <p:spPr bwMode="auto">
          <a:xfrm>
            <a:off x="2271882" y="3420060"/>
            <a:ext cx="206375" cy="479427"/>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290"/>
          <p:cNvSpPr>
            <a:spLocks noChangeArrowheads="1"/>
          </p:cNvSpPr>
          <p:nvPr/>
        </p:nvSpPr>
        <p:spPr bwMode="auto">
          <a:xfrm>
            <a:off x="1036806" y="3420060"/>
            <a:ext cx="1235076" cy="479427"/>
          </a:xfrm>
          <a:prstGeom prst="rect">
            <a:avLst/>
          </a:prstGeom>
          <a:solidFill>
            <a:srgbClr val="99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7" name="Group 402"/>
          <p:cNvGrpSpPr>
            <a:grpSpLocks/>
          </p:cNvGrpSpPr>
          <p:nvPr/>
        </p:nvGrpSpPr>
        <p:grpSpPr bwMode="auto">
          <a:xfrm>
            <a:off x="2476670" y="3418472"/>
            <a:ext cx="1852614" cy="481014"/>
            <a:chOff x="1537" y="2205"/>
            <a:chExt cx="1167" cy="303"/>
          </a:xfrm>
        </p:grpSpPr>
        <p:sp>
          <p:nvSpPr>
            <p:cNvPr id="253" name="Rectangle 291"/>
            <p:cNvSpPr>
              <a:spLocks noChangeArrowheads="1"/>
            </p:cNvSpPr>
            <p:nvPr/>
          </p:nvSpPr>
          <p:spPr bwMode="auto">
            <a:xfrm>
              <a:off x="1537" y="2205"/>
              <a:ext cx="1" cy="303"/>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292"/>
            <p:cNvSpPr>
              <a:spLocks noChangeArrowheads="1"/>
            </p:cNvSpPr>
            <p:nvPr/>
          </p:nvSpPr>
          <p:spPr bwMode="auto">
            <a:xfrm>
              <a:off x="1538" y="2205"/>
              <a:ext cx="1" cy="303"/>
            </a:xfrm>
            <a:prstGeom prst="rect">
              <a:avLst/>
            </a:prstGeom>
            <a:solidFill>
              <a:srgbClr val="00FF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293"/>
            <p:cNvSpPr>
              <a:spLocks noChangeArrowheads="1"/>
            </p:cNvSpPr>
            <p:nvPr/>
          </p:nvSpPr>
          <p:spPr bwMode="auto">
            <a:xfrm>
              <a:off x="1539" y="2205"/>
              <a:ext cx="1" cy="303"/>
            </a:xfrm>
            <a:prstGeom prst="rect">
              <a:avLst/>
            </a:prstGeom>
            <a:solidFill>
              <a:srgbClr val="00FF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294"/>
            <p:cNvSpPr>
              <a:spLocks noChangeArrowheads="1"/>
            </p:cNvSpPr>
            <p:nvPr/>
          </p:nvSpPr>
          <p:spPr bwMode="auto">
            <a:xfrm>
              <a:off x="1540" y="2205"/>
              <a:ext cx="1" cy="303"/>
            </a:xfrm>
            <a:prstGeom prst="rect">
              <a:avLst/>
            </a:prstGeom>
            <a:solidFill>
              <a:srgbClr val="00FF0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295"/>
            <p:cNvSpPr>
              <a:spLocks noChangeArrowheads="1"/>
            </p:cNvSpPr>
            <p:nvPr/>
          </p:nvSpPr>
          <p:spPr bwMode="auto">
            <a:xfrm>
              <a:off x="1541" y="2205"/>
              <a:ext cx="1" cy="303"/>
            </a:xfrm>
            <a:prstGeom prst="rect">
              <a:avLst/>
            </a:prstGeom>
            <a:solidFill>
              <a:srgbClr val="00FF0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296"/>
            <p:cNvSpPr>
              <a:spLocks noChangeArrowheads="1"/>
            </p:cNvSpPr>
            <p:nvPr/>
          </p:nvSpPr>
          <p:spPr bwMode="auto">
            <a:xfrm>
              <a:off x="1542" y="2205"/>
              <a:ext cx="6" cy="303"/>
            </a:xfrm>
            <a:prstGeom prst="rect">
              <a:avLst/>
            </a:prstGeom>
            <a:solidFill>
              <a:srgbClr val="00FF0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297"/>
            <p:cNvSpPr>
              <a:spLocks noChangeArrowheads="1"/>
            </p:cNvSpPr>
            <p:nvPr/>
          </p:nvSpPr>
          <p:spPr bwMode="auto">
            <a:xfrm>
              <a:off x="1548" y="2205"/>
              <a:ext cx="1" cy="303"/>
            </a:xfrm>
            <a:prstGeom prst="rect">
              <a:avLst/>
            </a:prstGeom>
            <a:solidFill>
              <a:srgbClr val="00FF0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298"/>
            <p:cNvSpPr>
              <a:spLocks noChangeArrowheads="1"/>
            </p:cNvSpPr>
            <p:nvPr/>
          </p:nvSpPr>
          <p:spPr bwMode="auto">
            <a:xfrm>
              <a:off x="1549" y="2205"/>
              <a:ext cx="7" cy="303"/>
            </a:xfrm>
            <a:prstGeom prst="rect">
              <a:avLst/>
            </a:prstGeom>
            <a:solidFill>
              <a:srgbClr val="00FF0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299"/>
            <p:cNvSpPr>
              <a:spLocks noChangeArrowheads="1"/>
            </p:cNvSpPr>
            <p:nvPr/>
          </p:nvSpPr>
          <p:spPr bwMode="auto">
            <a:xfrm>
              <a:off x="1556" y="2205"/>
              <a:ext cx="4" cy="303"/>
            </a:xfrm>
            <a:prstGeom prst="rect">
              <a:avLst/>
            </a:prstGeom>
            <a:solidFill>
              <a:srgbClr val="00FF1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300"/>
            <p:cNvSpPr>
              <a:spLocks noChangeArrowheads="1"/>
            </p:cNvSpPr>
            <p:nvPr/>
          </p:nvSpPr>
          <p:spPr bwMode="auto">
            <a:xfrm>
              <a:off x="1560" y="2205"/>
              <a:ext cx="3" cy="303"/>
            </a:xfrm>
            <a:prstGeom prst="rect">
              <a:avLst/>
            </a:prstGeom>
            <a:solidFill>
              <a:srgbClr val="00FF1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301"/>
            <p:cNvSpPr>
              <a:spLocks noChangeArrowheads="1"/>
            </p:cNvSpPr>
            <p:nvPr/>
          </p:nvSpPr>
          <p:spPr bwMode="auto">
            <a:xfrm>
              <a:off x="1563" y="2205"/>
              <a:ext cx="8" cy="303"/>
            </a:xfrm>
            <a:prstGeom prst="rect">
              <a:avLst/>
            </a:prstGeom>
            <a:solidFill>
              <a:srgbClr val="00FF1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302"/>
            <p:cNvSpPr>
              <a:spLocks noChangeArrowheads="1"/>
            </p:cNvSpPr>
            <p:nvPr/>
          </p:nvSpPr>
          <p:spPr bwMode="auto">
            <a:xfrm>
              <a:off x="1571" y="2205"/>
              <a:ext cx="4" cy="303"/>
            </a:xfrm>
            <a:prstGeom prst="rect">
              <a:avLst/>
            </a:prstGeom>
            <a:solidFill>
              <a:srgbClr val="00FF1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303"/>
            <p:cNvSpPr>
              <a:spLocks noChangeArrowheads="1"/>
            </p:cNvSpPr>
            <p:nvPr/>
          </p:nvSpPr>
          <p:spPr bwMode="auto">
            <a:xfrm>
              <a:off x="1575" y="2205"/>
              <a:ext cx="11" cy="303"/>
            </a:xfrm>
            <a:prstGeom prst="rect">
              <a:avLst/>
            </a:prstGeom>
            <a:solidFill>
              <a:srgbClr val="00FF1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304"/>
            <p:cNvSpPr>
              <a:spLocks noChangeArrowheads="1"/>
            </p:cNvSpPr>
            <p:nvPr/>
          </p:nvSpPr>
          <p:spPr bwMode="auto">
            <a:xfrm>
              <a:off x="1586" y="2205"/>
              <a:ext cx="5" cy="303"/>
            </a:xfrm>
            <a:prstGeom prst="rect">
              <a:avLst/>
            </a:prstGeom>
            <a:solidFill>
              <a:srgbClr val="00FE1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305"/>
            <p:cNvSpPr>
              <a:spLocks noChangeArrowheads="1"/>
            </p:cNvSpPr>
            <p:nvPr/>
          </p:nvSpPr>
          <p:spPr bwMode="auto">
            <a:xfrm>
              <a:off x="1591" y="2205"/>
              <a:ext cx="5" cy="303"/>
            </a:xfrm>
            <a:prstGeom prst="rect">
              <a:avLst/>
            </a:prstGeom>
            <a:solidFill>
              <a:srgbClr val="00FE1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306"/>
            <p:cNvSpPr>
              <a:spLocks noChangeArrowheads="1"/>
            </p:cNvSpPr>
            <p:nvPr/>
          </p:nvSpPr>
          <p:spPr bwMode="auto">
            <a:xfrm>
              <a:off x="1596" y="2205"/>
              <a:ext cx="10" cy="303"/>
            </a:xfrm>
            <a:prstGeom prst="rect">
              <a:avLst/>
            </a:prstGeom>
            <a:solidFill>
              <a:srgbClr val="00FE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307"/>
            <p:cNvSpPr>
              <a:spLocks noChangeArrowheads="1"/>
            </p:cNvSpPr>
            <p:nvPr/>
          </p:nvSpPr>
          <p:spPr bwMode="auto">
            <a:xfrm>
              <a:off x="1606" y="2205"/>
              <a:ext cx="1" cy="303"/>
            </a:xfrm>
            <a:prstGeom prst="rect">
              <a:avLst/>
            </a:prstGeom>
            <a:solidFill>
              <a:srgbClr val="02FE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308"/>
            <p:cNvSpPr>
              <a:spLocks noChangeArrowheads="1"/>
            </p:cNvSpPr>
            <p:nvPr/>
          </p:nvSpPr>
          <p:spPr bwMode="auto">
            <a:xfrm>
              <a:off x="1607" y="2205"/>
              <a:ext cx="1" cy="303"/>
            </a:xfrm>
            <a:prstGeom prst="rect">
              <a:avLst/>
            </a:prstGeom>
            <a:solidFill>
              <a:srgbClr val="04FE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309"/>
            <p:cNvSpPr>
              <a:spLocks noChangeArrowheads="1"/>
            </p:cNvSpPr>
            <p:nvPr/>
          </p:nvSpPr>
          <p:spPr bwMode="auto">
            <a:xfrm>
              <a:off x="1608" y="2205"/>
              <a:ext cx="1" cy="303"/>
            </a:xfrm>
            <a:prstGeom prst="rect">
              <a:avLst/>
            </a:prstGeom>
            <a:solidFill>
              <a:srgbClr val="06FE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310"/>
            <p:cNvSpPr>
              <a:spLocks noChangeArrowheads="1"/>
            </p:cNvSpPr>
            <p:nvPr/>
          </p:nvSpPr>
          <p:spPr bwMode="auto">
            <a:xfrm>
              <a:off x="1609" y="2205"/>
              <a:ext cx="1" cy="303"/>
            </a:xfrm>
            <a:prstGeom prst="rect">
              <a:avLst/>
            </a:prstGeom>
            <a:solidFill>
              <a:srgbClr val="08FE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311"/>
            <p:cNvSpPr>
              <a:spLocks noChangeArrowheads="1"/>
            </p:cNvSpPr>
            <p:nvPr/>
          </p:nvSpPr>
          <p:spPr bwMode="auto">
            <a:xfrm>
              <a:off x="1610" y="2205"/>
              <a:ext cx="4" cy="303"/>
            </a:xfrm>
            <a:prstGeom prst="rect">
              <a:avLst/>
            </a:prstGeom>
            <a:solidFill>
              <a:srgbClr val="0AFE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312"/>
            <p:cNvSpPr>
              <a:spLocks noChangeArrowheads="1"/>
            </p:cNvSpPr>
            <p:nvPr/>
          </p:nvSpPr>
          <p:spPr bwMode="auto">
            <a:xfrm>
              <a:off x="1614" y="2205"/>
              <a:ext cx="8" cy="303"/>
            </a:xfrm>
            <a:prstGeom prst="rect">
              <a:avLst/>
            </a:prstGeom>
            <a:solidFill>
              <a:srgbClr val="0BFE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313"/>
            <p:cNvSpPr>
              <a:spLocks noChangeArrowheads="1"/>
            </p:cNvSpPr>
            <p:nvPr/>
          </p:nvSpPr>
          <p:spPr bwMode="auto">
            <a:xfrm>
              <a:off x="1622" y="2205"/>
              <a:ext cx="8" cy="303"/>
            </a:xfrm>
            <a:prstGeom prst="rect">
              <a:avLst/>
            </a:prstGeom>
            <a:solidFill>
              <a:srgbClr val="0BFE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314"/>
            <p:cNvSpPr>
              <a:spLocks noChangeArrowheads="1"/>
            </p:cNvSpPr>
            <p:nvPr/>
          </p:nvSpPr>
          <p:spPr bwMode="auto">
            <a:xfrm>
              <a:off x="1630" y="2205"/>
              <a:ext cx="6" cy="303"/>
            </a:xfrm>
            <a:prstGeom prst="rect">
              <a:avLst/>
            </a:prstGeom>
            <a:solidFill>
              <a:srgbClr val="0BFE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315"/>
            <p:cNvSpPr>
              <a:spLocks noChangeArrowheads="1"/>
            </p:cNvSpPr>
            <p:nvPr/>
          </p:nvSpPr>
          <p:spPr bwMode="auto">
            <a:xfrm>
              <a:off x="1636" y="2205"/>
              <a:ext cx="8" cy="303"/>
            </a:xfrm>
            <a:prstGeom prst="rect">
              <a:avLst/>
            </a:prstGeom>
            <a:solidFill>
              <a:srgbClr val="0BFE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316"/>
            <p:cNvSpPr>
              <a:spLocks noChangeArrowheads="1"/>
            </p:cNvSpPr>
            <p:nvPr/>
          </p:nvSpPr>
          <p:spPr bwMode="auto">
            <a:xfrm>
              <a:off x="1644" y="2205"/>
              <a:ext cx="10" cy="303"/>
            </a:xfrm>
            <a:prstGeom prst="rect">
              <a:avLst/>
            </a:prstGeom>
            <a:solidFill>
              <a:srgbClr val="0BFE2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317"/>
            <p:cNvSpPr>
              <a:spLocks noChangeArrowheads="1"/>
            </p:cNvSpPr>
            <p:nvPr/>
          </p:nvSpPr>
          <p:spPr bwMode="auto">
            <a:xfrm>
              <a:off x="1654" y="2205"/>
              <a:ext cx="9" cy="303"/>
            </a:xfrm>
            <a:prstGeom prst="rect">
              <a:avLst/>
            </a:prstGeom>
            <a:solidFill>
              <a:srgbClr val="0BFD2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318"/>
            <p:cNvSpPr>
              <a:spLocks noChangeArrowheads="1"/>
            </p:cNvSpPr>
            <p:nvPr/>
          </p:nvSpPr>
          <p:spPr bwMode="auto">
            <a:xfrm>
              <a:off x="1663" y="2205"/>
              <a:ext cx="9" cy="303"/>
            </a:xfrm>
            <a:prstGeom prst="rect">
              <a:avLst/>
            </a:prstGeom>
            <a:solidFill>
              <a:srgbClr val="0BFD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319"/>
            <p:cNvSpPr>
              <a:spLocks noChangeArrowheads="1"/>
            </p:cNvSpPr>
            <p:nvPr/>
          </p:nvSpPr>
          <p:spPr bwMode="auto">
            <a:xfrm>
              <a:off x="1672" y="2205"/>
              <a:ext cx="6" cy="303"/>
            </a:xfrm>
            <a:prstGeom prst="rect">
              <a:avLst/>
            </a:prstGeom>
            <a:solidFill>
              <a:srgbClr val="0BFD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320"/>
            <p:cNvSpPr>
              <a:spLocks noChangeArrowheads="1"/>
            </p:cNvSpPr>
            <p:nvPr/>
          </p:nvSpPr>
          <p:spPr bwMode="auto">
            <a:xfrm>
              <a:off x="1678" y="2205"/>
              <a:ext cx="11" cy="303"/>
            </a:xfrm>
            <a:prstGeom prst="rect">
              <a:avLst/>
            </a:prstGeom>
            <a:solidFill>
              <a:srgbClr val="0BFD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321"/>
            <p:cNvSpPr>
              <a:spLocks noChangeArrowheads="1"/>
            </p:cNvSpPr>
            <p:nvPr/>
          </p:nvSpPr>
          <p:spPr bwMode="auto">
            <a:xfrm>
              <a:off x="1689" y="2205"/>
              <a:ext cx="5" cy="303"/>
            </a:xfrm>
            <a:prstGeom prst="rect">
              <a:avLst/>
            </a:prstGeom>
            <a:solidFill>
              <a:srgbClr val="0BFD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322"/>
            <p:cNvSpPr>
              <a:spLocks noChangeArrowheads="1"/>
            </p:cNvSpPr>
            <p:nvPr/>
          </p:nvSpPr>
          <p:spPr bwMode="auto">
            <a:xfrm>
              <a:off x="1694" y="2205"/>
              <a:ext cx="2" cy="303"/>
            </a:xfrm>
            <a:prstGeom prst="rect">
              <a:avLst/>
            </a:prstGeom>
            <a:solidFill>
              <a:srgbClr val="0DFD3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323"/>
            <p:cNvSpPr>
              <a:spLocks noChangeArrowheads="1"/>
            </p:cNvSpPr>
            <p:nvPr/>
          </p:nvSpPr>
          <p:spPr bwMode="auto">
            <a:xfrm>
              <a:off x="1696" y="2205"/>
              <a:ext cx="9" cy="303"/>
            </a:xfrm>
            <a:prstGeom prst="rect">
              <a:avLst/>
            </a:prstGeom>
            <a:solidFill>
              <a:srgbClr val="0FFD3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324"/>
            <p:cNvSpPr>
              <a:spLocks noChangeArrowheads="1"/>
            </p:cNvSpPr>
            <p:nvPr/>
          </p:nvSpPr>
          <p:spPr bwMode="auto">
            <a:xfrm>
              <a:off x="1705" y="2205"/>
              <a:ext cx="9" cy="303"/>
            </a:xfrm>
            <a:prstGeom prst="rect">
              <a:avLst/>
            </a:prstGeom>
            <a:solidFill>
              <a:srgbClr val="0FFC3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325"/>
            <p:cNvSpPr>
              <a:spLocks noChangeArrowheads="1"/>
            </p:cNvSpPr>
            <p:nvPr/>
          </p:nvSpPr>
          <p:spPr bwMode="auto">
            <a:xfrm>
              <a:off x="1714" y="2205"/>
              <a:ext cx="8" cy="303"/>
            </a:xfrm>
            <a:prstGeom prst="rect">
              <a:avLst/>
            </a:prstGeom>
            <a:solidFill>
              <a:srgbClr val="0FFC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326"/>
            <p:cNvSpPr>
              <a:spLocks noChangeArrowheads="1"/>
            </p:cNvSpPr>
            <p:nvPr/>
          </p:nvSpPr>
          <p:spPr bwMode="auto">
            <a:xfrm>
              <a:off x="1722" y="2205"/>
              <a:ext cx="10" cy="303"/>
            </a:xfrm>
            <a:prstGeom prst="rect">
              <a:avLst/>
            </a:prstGeom>
            <a:solidFill>
              <a:srgbClr val="0FFC3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327"/>
            <p:cNvSpPr>
              <a:spLocks noChangeArrowheads="1"/>
            </p:cNvSpPr>
            <p:nvPr/>
          </p:nvSpPr>
          <p:spPr bwMode="auto">
            <a:xfrm>
              <a:off x="1732" y="2205"/>
              <a:ext cx="8" cy="303"/>
            </a:xfrm>
            <a:prstGeom prst="rect">
              <a:avLst/>
            </a:prstGeom>
            <a:solidFill>
              <a:srgbClr val="0FFC3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328"/>
            <p:cNvSpPr>
              <a:spLocks noChangeArrowheads="1"/>
            </p:cNvSpPr>
            <p:nvPr/>
          </p:nvSpPr>
          <p:spPr bwMode="auto">
            <a:xfrm>
              <a:off x="1740" y="2205"/>
              <a:ext cx="10" cy="303"/>
            </a:xfrm>
            <a:prstGeom prst="rect">
              <a:avLst/>
            </a:prstGeom>
            <a:solidFill>
              <a:srgbClr val="0FFB4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329"/>
            <p:cNvSpPr>
              <a:spLocks noChangeArrowheads="1"/>
            </p:cNvSpPr>
            <p:nvPr/>
          </p:nvSpPr>
          <p:spPr bwMode="auto">
            <a:xfrm>
              <a:off x="1750" y="2205"/>
              <a:ext cx="4" cy="303"/>
            </a:xfrm>
            <a:prstGeom prst="rect">
              <a:avLst/>
            </a:prstGeom>
            <a:solidFill>
              <a:srgbClr val="0FFB4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330"/>
            <p:cNvSpPr>
              <a:spLocks noChangeArrowheads="1"/>
            </p:cNvSpPr>
            <p:nvPr/>
          </p:nvSpPr>
          <p:spPr bwMode="auto">
            <a:xfrm>
              <a:off x="1754" y="2205"/>
              <a:ext cx="10" cy="303"/>
            </a:xfrm>
            <a:prstGeom prst="rect">
              <a:avLst/>
            </a:prstGeom>
            <a:solidFill>
              <a:srgbClr val="11FB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331"/>
            <p:cNvSpPr>
              <a:spLocks noChangeArrowheads="1"/>
            </p:cNvSpPr>
            <p:nvPr/>
          </p:nvSpPr>
          <p:spPr bwMode="auto">
            <a:xfrm>
              <a:off x="1764" y="2205"/>
              <a:ext cx="8" cy="303"/>
            </a:xfrm>
            <a:prstGeom prst="rect">
              <a:avLst/>
            </a:prstGeom>
            <a:solidFill>
              <a:srgbClr val="12FB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332"/>
            <p:cNvSpPr>
              <a:spLocks noChangeArrowheads="1"/>
            </p:cNvSpPr>
            <p:nvPr/>
          </p:nvSpPr>
          <p:spPr bwMode="auto">
            <a:xfrm>
              <a:off x="1772" y="2205"/>
              <a:ext cx="10" cy="303"/>
            </a:xfrm>
            <a:prstGeom prst="rect">
              <a:avLst/>
            </a:prstGeom>
            <a:solidFill>
              <a:srgbClr val="12FB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333"/>
            <p:cNvSpPr>
              <a:spLocks noChangeArrowheads="1"/>
            </p:cNvSpPr>
            <p:nvPr/>
          </p:nvSpPr>
          <p:spPr bwMode="auto">
            <a:xfrm>
              <a:off x="1782" y="2205"/>
              <a:ext cx="8" cy="303"/>
            </a:xfrm>
            <a:prstGeom prst="rect">
              <a:avLst/>
            </a:prstGeom>
            <a:solidFill>
              <a:srgbClr val="12FA4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334"/>
            <p:cNvSpPr>
              <a:spLocks noChangeArrowheads="1"/>
            </p:cNvSpPr>
            <p:nvPr/>
          </p:nvSpPr>
          <p:spPr bwMode="auto">
            <a:xfrm>
              <a:off x="1790" y="2205"/>
              <a:ext cx="5" cy="303"/>
            </a:xfrm>
            <a:prstGeom prst="rect">
              <a:avLst/>
            </a:prstGeom>
            <a:solidFill>
              <a:srgbClr val="12FA4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335"/>
            <p:cNvSpPr>
              <a:spLocks noChangeArrowheads="1"/>
            </p:cNvSpPr>
            <p:nvPr/>
          </p:nvSpPr>
          <p:spPr bwMode="auto">
            <a:xfrm>
              <a:off x="1795" y="2205"/>
              <a:ext cx="5" cy="303"/>
            </a:xfrm>
            <a:prstGeom prst="rect">
              <a:avLst/>
            </a:prstGeom>
            <a:solidFill>
              <a:srgbClr val="12FA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336"/>
            <p:cNvSpPr>
              <a:spLocks noChangeArrowheads="1"/>
            </p:cNvSpPr>
            <p:nvPr/>
          </p:nvSpPr>
          <p:spPr bwMode="auto">
            <a:xfrm>
              <a:off x="1800" y="2205"/>
              <a:ext cx="9" cy="303"/>
            </a:xfrm>
            <a:prstGeom prst="rect">
              <a:avLst/>
            </a:prstGeom>
            <a:solidFill>
              <a:srgbClr val="14F9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337"/>
            <p:cNvSpPr>
              <a:spLocks noChangeArrowheads="1"/>
            </p:cNvSpPr>
            <p:nvPr/>
          </p:nvSpPr>
          <p:spPr bwMode="auto">
            <a:xfrm>
              <a:off x="1809" y="2205"/>
              <a:ext cx="9" cy="303"/>
            </a:xfrm>
            <a:prstGeom prst="rect">
              <a:avLst/>
            </a:prstGeom>
            <a:solidFill>
              <a:srgbClr val="15F9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338"/>
            <p:cNvSpPr>
              <a:spLocks noChangeArrowheads="1"/>
            </p:cNvSpPr>
            <p:nvPr/>
          </p:nvSpPr>
          <p:spPr bwMode="auto">
            <a:xfrm>
              <a:off x="1818" y="2205"/>
              <a:ext cx="9" cy="303"/>
            </a:xfrm>
            <a:prstGeom prst="rect">
              <a:avLst/>
            </a:prstGeom>
            <a:solidFill>
              <a:srgbClr val="15F95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339"/>
            <p:cNvSpPr>
              <a:spLocks noChangeArrowheads="1"/>
            </p:cNvSpPr>
            <p:nvPr/>
          </p:nvSpPr>
          <p:spPr bwMode="auto">
            <a:xfrm>
              <a:off x="1827" y="2205"/>
              <a:ext cx="9" cy="303"/>
            </a:xfrm>
            <a:prstGeom prst="rect">
              <a:avLst/>
            </a:prstGeom>
            <a:solidFill>
              <a:srgbClr val="15F8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340"/>
            <p:cNvSpPr>
              <a:spLocks noChangeArrowheads="1"/>
            </p:cNvSpPr>
            <p:nvPr/>
          </p:nvSpPr>
          <p:spPr bwMode="auto">
            <a:xfrm>
              <a:off x="1836" y="2205"/>
              <a:ext cx="5" cy="303"/>
            </a:xfrm>
            <a:prstGeom prst="rect">
              <a:avLst/>
            </a:prstGeom>
            <a:solidFill>
              <a:srgbClr val="15F85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341"/>
            <p:cNvSpPr>
              <a:spLocks noChangeArrowheads="1"/>
            </p:cNvSpPr>
            <p:nvPr/>
          </p:nvSpPr>
          <p:spPr bwMode="auto">
            <a:xfrm>
              <a:off x="1841" y="2205"/>
              <a:ext cx="9" cy="303"/>
            </a:xfrm>
            <a:prstGeom prst="rect">
              <a:avLst/>
            </a:prstGeom>
            <a:solidFill>
              <a:srgbClr val="17F85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342"/>
            <p:cNvSpPr>
              <a:spLocks noChangeArrowheads="1"/>
            </p:cNvSpPr>
            <p:nvPr/>
          </p:nvSpPr>
          <p:spPr bwMode="auto">
            <a:xfrm>
              <a:off x="1850" y="2205"/>
              <a:ext cx="5" cy="303"/>
            </a:xfrm>
            <a:prstGeom prst="rect">
              <a:avLst/>
            </a:prstGeom>
            <a:solidFill>
              <a:srgbClr val="17F8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343"/>
            <p:cNvSpPr>
              <a:spLocks noChangeArrowheads="1"/>
            </p:cNvSpPr>
            <p:nvPr/>
          </p:nvSpPr>
          <p:spPr bwMode="auto">
            <a:xfrm>
              <a:off x="1855" y="2205"/>
              <a:ext cx="10" cy="303"/>
            </a:xfrm>
            <a:prstGeom prst="rect">
              <a:avLst/>
            </a:prstGeom>
            <a:solidFill>
              <a:srgbClr val="17F75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344"/>
            <p:cNvSpPr>
              <a:spLocks noChangeArrowheads="1"/>
            </p:cNvSpPr>
            <p:nvPr/>
          </p:nvSpPr>
          <p:spPr bwMode="auto">
            <a:xfrm>
              <a:off x="1865" y="2205"/>
              <a:ext cx="7" cy="303"/>
            </a:xfrm>
            <a:prstGeom prst="rect">
              <a:avLst/>
            </a:prstGeom>
            <a:solidFill>
              <a:srgbClr val="17F7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345"/>
            <p:cNvSpPr>
              <a:spLocks noChangeArrowheads="1"/>
            </p:cNvSpPr>
            <p:nvPr/>
          </p:nvSpPr>
          <p:spPr bwMode="auto">
            <a:xfrm>
              <a:off x="1872" y="2205"/>
              <a:ext cx="7" cy="303"/>
            </a:xfrm>
            <a:prstGeom prst="rect">
              <a:avLst/>
            </a:prstGeom>
            <a:solidFill>
              <a:srgbClr val="17F75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346"/>
            <p:cNvSpPr>
              <a:spLocks noChangeArrowheads="1"/>
            </p:cNvSpPr>
            <p:nvPr/>
          </p:nvSpPr>
          <p:spPr bwMode="auto">
            <a:xfrm>
              <a:off x="1879" y="2205"/>
              <a:ext cx="7" cy="303"/>
            </a:xfrm>
            <a:prstGeom prst="rect">
              <a:avLst/>
            </a:prstGeom>
            <a:solidFill>
              <a:srgbClr val="19F6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Rectangle 347"/>
            <p:cNvSpPr>
              <a:spLocks noChangeArrowheads="1"/>
            </p:cNvSpPr>
            <p:nvPr/>
          </p:nvSpPr>
          <p:spPr bwMode="auto">
            <a:xfrm>
              <a:off x="1886" y="2205"/>
              <a:ext cx="9" cy="303"/>
            </a:xfrm>
            <a:prstGeom prst="rect">
              <a:avLst/>
            </a:prstGeom>
            <a:solidFill>
              <a:srgbClr val="19F6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348"/>
            <p:cNvSpPr>
              <a:spLocks noChangeArrowheads="1"/>
            </p:cNvSpPr>
            <p:nvPr/>
          </p:nvSpPr>
          <p:spPr bwMode="auto">
            <a:xfrm>
              <a:off x="1895" y="2205"/>
              <a:ext cx="9" cy="303"/>
            </a:xfrm>
            <a:prstGeom prst="rect">
              <a:avLst/>
            </a:prstGeom>
            <a:solidFill>
              <a:srgbClr val="19F5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349"/>
            <p:cNvSpPr>
              <a:spLocks noChangeArrowheads="1"/>
            </p:cNvSpPr>
            <p:nvPr/>
          </p:nvSpPr>
          <p:spPr bwMode="auto">
            <a:xfrm>
              <a:off x="1904" y="2205"/>
              <a:ext cx="10" cy="303"/>
            </a:xfrm>
            <a:prstGeom prst="rect">
              <a:avLst/>
            </a:prstGeom>
            <a:solidFill>
              <a:srgbClr val="19F5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350"/>
            <p:cNvSpPr>
              <a:spLocks noChangeArrowheads="1"/>
            </p:cNvSpPr>
            <p:nvPr/>
          </p:nvSpPr>
          <p:spPr bwMode="auto">
            <a:xfrm>
              <a:off x="1914" y="2205"/>
              <a:ext cx="8" cy="303"/>
            </a:xfrm>
            <a:prstGeom prst="rect">
              <a:avLst/>
            </a:prstGeom>
            <a:solidFill>
              <a:srgbClr val="1AF4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Rectangle 351"/>
            <p:cNvSpPr>
              <a:spLocks noChangeArrowheads="1"/>
            </p:cNvSpPr>
            <p:nvPr/>
          </p:nvSpPr>
          <p:spPr bwMode="auto">
            <a:xfrm>
              <a:off x="1922" y="2205"/>
              <a:ext cx="5" cy="303"/>
            </a:xfrm>
            <a:prstGeom prst="rect">
              <a:avLst/>
            </a:prstGeom>
            <a:solidFill>
              <a:srgbClr val="1AF4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Rectangle 352"/>
            <p:cNvSpPr>
              <a:spLocks noChangeArrowheads="1"/>
            </p:cNvSpPr>
            <p:nvPr/>
          </p:nvSpPr>
          <p:spPr bwMode="auto">
            <a:xfrm>
              <a:off x="1927" y="2205"/>
              <a:ext cx="10" cy="303"/>
            </a:xfrm>
            <a:prstGeom prst="rect">
              <a:avLst/>
            </a:prstGeom>
            <a:solidFill>
              <a:srgbClr val="1AF4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353"/>
            <p:cNvSpPr>
              <a:spLocks noChangeArrowheads="1"/>
            </p:cNvSpPr>
            <p:nvPr/>
          </p:nvSpPr>
          <p:spPr bwMode="auto">
            <a:xfrm>
              <a:off x="1937" y="2205"/>
              <a:ext cx="8" cy="303"/>
            </a:xfrm>
            <a:prstGeom prst="rect">
              <a:avLst/>
            </a:prstGeom>
            <a:solidFill>
              <a:srgbClr val="1CF3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354"/>
            <p:cNvSpPr>
              <a:spLocks noChangeArrowheads="1"/>
            </p:cNvSpPr>
            <p:nvPr/>
          </p:nvSpPr>
          <p:spPr bwMode="auto">
            <a:xfrm>
              <a:off x="1945" y="2205"/>
              <a:ext cx="10" cy="303"/>
            </a:xfrm>
            <a:prstGeom prst="rect">
              <a:avLst/>
            </a:prstGeom>
            <a:solidFill>
              <a:srgbClr val="1CF3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355"/>
            <p:cNvSpPr>
              <a:spLocks noChangeArrowheads="1"/>
            </p:cNvSpPr>
            <p:nvPr/>
          </p:nvSpPr>
          <p:spPr bwMode="auto">
            <a:xfrm>
              <a:off x="1955" y="2205"/>
              <a:ext cx="9" cy="303"/>
            </a:xfrm>
            <a:prstGeom prst="rect">
              <a:avLst/>
            </a:prstGeom>
            <a:solidFill>
              <a:srgbClr val="1CF27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356"/>
            <p:cNvSpPr>
              <a:spLocks noChangeArrowheads="1"/>
            </p:cNvSpPr>
            <p:nvPr/>
          </p:nvSpPr>
          <p:spPr bwMode="auto">
            <a:xfrm>
              <a:off x="1964" y="2205"/>
              <a:ext cx="9" cy="303"/>
            </a:xfrm>
            <a:prstGeom prst="rect">
              <a:avLst/>
            </a:prstGeom>
            <a:solidFill>
              <a:srgbClr val="1DF2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357"/>
            <p:cNvSpPr>
              <a:spLocks noChangeArrowheads="1"/>
            </p:cNvSpPr>
            <p:nvPr/>
          </p:nvSpPr>
          <p:spPr bwMode="auto">
            <a:xfrm>
              <a:off x="1973" y="2205"/>
              <a:ext cx="9" cy="303"/>
            </a:xfrm>
            <a:prstGeom prst="rect">
              <a:avLst/>
            </a:prstGeom>
            <a:solidFill>
              <a:srgbClr val="1EF1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Rectangle 358"/>
            <p:cNvSpPr>
              <a:spLocks noChangeArrowheads="1"/>
            </p:cNvSpPr>
            <p:nvPr/>
          </p:nvSpPr>
          <p:spPr bwMode="auto">
            <a:xfrm>
              <a:off x="1982" y="2205"/>
              <a:ext cx="9" cy="303"/>
            </a:xfrm>
            <a:prstGeom prst="rect">
              <a:avLst/>
            </a:prstGeom>
            <a:solidFill>
              <a:srgbClr val="1EF1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359"/>
            <p:cNvSpPr>
              <a:spLocks noChangeArrowheads="1"/>
            </p:cNvSpPr>
            <p:nvPr/>
          </p:nvSpPr>
          <p:spPr bwMode="auto">
            <a:xfrm>
              <a:off x="1991" y="2205"/>
              <a:ext cx="9" cy="303"/>
            </a:xfrm>
            <a:prstGeom prst="rect">
              <a:avLst/>
            </a:prstGeom>
            <a:solidFill>
              <a:srgbClr val="1FF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360"/>
            <p:cNvSpPr>
              <a:spLocks noChangeArrowheads="1"/>
            </p:cNvSpPr>
            <p:nvPr/>
          </p:nvSpPr>
          <p:spPr bwMode="auto">
            <a:xfrm>
              <a:off x="2000" y="2205"/>
              <a:ext cx="9" cy="303"/>
            </a:xfrm>
            <a:prstGeom prst="rect">
              <a:avLst/>
            </a:prstGeom>
            <a:solidFill>
              <a:srgbClr val="1FEF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361"/>
            <p:cNvSpPr>
              <a:spLocks noChangeArrowheads="1"/>
            </p:cNvSpPr>
            <p:nvPr/>
          </p:nvSpPr>
          <p:spPr bwMode="auto">
            <a:xfrm>
              <a:off x="2009" y="2205"/>
              <a:ext cx="10" cy="303"/>
            </a:xfrm>
            <a:prstGeom prst="rect">
              <a:avLst/>
            </a:prstGeom>
            <a:solidFill>
              <a:srgbClr val="1FEF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362"/>
            <p:cNvSpPr>
              <a:spLocks noChangeArrowheads="1"/>
            </p:cNvSpPr>
            <p:nvPr/>
          </p:nvSpPr>
          <p:spPr bwMode="auto">
            <a:xfrm>
              <a:off x="2019" y="2205"/>
              <a:ext cx="8" cy="303"/>
            </a:xfrm>
            <a:prstGeom prst="rect">
              <a:avLst/>
            </a:prstGeom>
            <a:solidFill>
              <a:srgbClr val="20EE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363"/>
            <p:cNvSpPr>
              <a:spLocks noChangeArrowheads="1"/>
            </p:cNvSpPr>
            <p:nvPr/>
          </p:nvSpPr>
          <p:spPr bwMode="auto">
            <a:xfrm>
              <a:off x="2027" y="2205"/>
              <a:ext cx="10" cy="303"/>
            </a:xfrm>
            <a:prstGeom prst="rect">
              <a:avLst/>
            </a:prstGeom>
            <a:solidFill>
              <a:srgbClr val="20EE8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364"/>
            <p:cNvSpPr>
              <a:spLocks noChangeArrowheads="1"/>
            </p:cNvSpPr>
            <p:nvPr/>
          </p:nvSpPr>
          <p:spPr bwMode="auto">
            <a:xfrm>
              <a:off x="2037" y="2205"/>
              <a:ext cx="6" cy="303"/>
            </a:xfrm>
            <a:prstGeom prst="rect">
              <a:avLst/>
            </a:prstGeom>
            <a:solidFill>
              <a:srgbClr val="20ED8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365"/>
            <p:cNvSpPr>
              <a:spLocks noChangeArrowheads="1"/>
            </p:cNvSpPr>
            <p:nvPr/>
          </p:nvSpPr>
          <p:spPr bwMode="auto">
            <a:xfrm>
              <a:off x="2043" y="2205"/>
              <a:ext cx="7" cy="303"/>
            </a:xfrm>
            <a:prstGeom prst="rect">
              <a:avLst/>
            </a:prstGeom>
            <a:solidFill>
              <a:srgbClr val="22ED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Rectangle 366"/>
            <p:cNvSpPr>
              <a:spLocks noChangeArrowheads="1"/>
            </p:cNvSpPr>
            <p:nvPr/>
          </p:nvSpPr>
          <p:spPr bwMode="auto">
            <a:xfrm>
              <a:off x="2050" y="2205"/>
              <a:ext cx="9" cy="303"/>
            </a:xfrm>
            <a:prstGeom prst="rect">
              <a:avLst/>
            </a:prstGeom>
            <a:solidFill>
              <a:srgbClr val="22EC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367"/>
            <p:cNvSpPr>
              <a:spLocks noChangeArrowheads="1"/>
            </p:cNvSpPr>
            <p:nvPr/>
          </p:nvSpPr>
          <p:spPr bwMode="auto">
            <a:xfrm>
              <a:off x="2059" y="2205"/>
              <a:ext cx="10" cy="303"/>
            </a:xfrm>
            <a:prstGeom prst="rect">
              <a:avLst/>
            </a:prstGeom>
            <a:solidFill>
              <a:srgbClr val="22EB8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368"/>
            <p:cNvSpPr>
              <a:spLocks noChangeArrowheads="1"/>
            </p:cNvSpPr>
            <p:nvPr/>
          </p:nvSpPr>
          <p:spPr bwMode="auto">
            <a:xfrm>
              <a:off x="2069" y="2205"/>
              <a:ext cx="8" cy="303"/>
            </a:xfrm>
            <a:prstGeom prst="rect">
              <a:avLst/>
            </a:prstGeom>
            <a:solidFill>
              <a:srgbClr val="23EB8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369"/>
            <p:cNvSpPr>
              <a:spLocks noChangeArrowheads="1"/>
            </p:cNvSpPr>
            <p:nvPr/>
          </p:nvSpPr>
          <p:spPr bwMode="auto">
            <a:xfrm>
              <a:off x="2077" y="2205"/>
              <a:ext cx="13" cy="303"/>
            </a:xfrm>
            <a:prstGeom prst="rect">
              <a:avLst/>
            </a:prstGeom>
            <a:solidFill>
              <a:srgbClr val="23EA8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370"/>
            <p:cNvSpPr>
              <a:spLocks noChangeArrowheads="1"/>
            </p:cNvSpPr>
            <p:nvPr/>
          </p:nvSpPr>
          <p:spPr bwMode="auto">
            <a:xfrm>
              <a:off x="2090" y="2205"/>
              <a:ext cx="11" cy="303"/>
            </a:xfrm>
            <a:prstGeom prst="rect">
              <a:avLst/>
            </a:prstGeom>
            <a:solidFill>
              <a:srgbClr val="23EA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371"/>
            <p:cNvSpPr>
              <a:spLocks noChangeArrowheads="1"/>
            </p:cNvSpPr>
            <p:nvPr/>
          </p:nvSpPr>
          <p:spPr bwMode="auto">
            <a:xfrm>
              <a:off x="2101" y="2205"/>
              <a:ext cx="8" cy="303"/>
            </a:xfrm>
            <a:prstGeom prst="rect">
              <a:avLst/>
            </a:prstGeom>
            <a:solidFill>
              <a:srgbClr val="24E99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372"/>
            <p:cNvSpPr>
              <a:spLocks noChangeArrowheads="1"/>
            </p:cNvSpPr>
            <p:nvPr/>
          </p:nvSpPr>
          <p:spPr bwMode="auto">
            <a:xfrm>
              <a:off x="2109" y="2205"/>
              <a:ext cx="10" cy="303"/>
            </a:xfrm>
            <a:prstGeom prst="rect">
              <a:avLst/>
            </a:prstGeom>
            <a:solidFill>
              <a:srgbClr val="24E8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373"/>
            <p:cNvSpPr>
              <a:spLocks noChangeArrowheads="1"/>
            </p:cNvSpPr>
            <p:nvPr/>
          </p:nvSpPr>
          <p:spPr bwMode="auto">
            <a:xfrm>
              <a:off x="2119" y="2205"/>
              <a:ext cx="8" cy="303"/>
            </a:xfrm>
            <a:prstGeom prst="rect">
              <a:avLst/>
            </a:prstGeom>
            <a:solidFill>
              <a:srgbClr val="25E7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374"/>
            <p:cNvSpPr>
              <a:spLocks noChangeArrowheads="1"/>
            </p:cNvSpPr>
            <p:nvPr/>
          </p:nvSpPr>
          <p:spPr bwMode="auto">
            <a:xfrm>
              <a:off x="2127" y="2205"/>
              <a:ext cx="11" cy="303"/>
            </a:xfrm>
            <a:prstGeom prst="rect">
              <a:avLst/>
            </a:prstGeom>
            <a:solidFill>
              <a:srgbClr val="25E6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375"/>
            <p:cNvSpPr>
              <a:spLocks noChangeArrowheads="1"/>
            </p:cNvSpPr>
            <p:nvPr/>
          </p:nvSpPr>
          <p:spPr bwMode="auto">
            <a:xfrm>
              <a:off x="2138" y="2205"/>
              <a:ext cx="8" cy="303"/>
            </a:xfrm>
            <a:prstGeom prst="rect">
              <a:avLst/>
            </a:prstGeom>
            <a:solidFill>
              <a:srgbClr val="27E69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376"/>
            <p:cNvSpPr>
              <a:spLocks noChangeArrowheads="1"/>
            </p:cNvSpPr>
            <p:nvPr/>
          </p:nvSpPr>
          <p:spPr bwMode="auto">
            <a:xfrm>
              <a:off x="2146" y="2205"/>
              <a:ext cx="9" cy="303"/>
            </a:xfrm>
            <a:prstGeom prst="rect">
              <a:avLst/>
            </a:prstGeom>
            <a:solidFill>
              <a:srgbClr val="27E5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377"/>
            <p:cNvSpPr>
              <a:spLocks noChangeArrowheads="1"/>
            </p:cNvSpPr>
            <p:nvPr/>
          </p:nvSpPr>
          <p:spPr bwMode="auto">
            <a:xfrm>
              <a:off x="2155" y="2205"/>
              <a:ext cx="14" cy="303"/>
            </a:xfrm>
            <a:prstGeom prst="rect">
              <a:avLst/>
            </a:prstGeom>
            <a:solidFill>
              <a:srgbClr val="27E5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378"/>
            <p:cNvSpPr>
              <a:spLocks noChangeArrowheads="1"/>
            </p:cNvSpPr>
            <p:nvPr/>
          </p:nvSpPr>
          <p:spPr bwMode="auto">
            <a:xfrm>
              <a:off x="2169" y="2205"/>
              <a:ext cx="9" cy="303"/>
            </a:xfrm>
            <a:prstGeom prst="rect">
              <a:avLst/>
            </a:prstGeom>
            <a:solidFill>
              <a:srgbClr val="28E4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379"/>
            <p:cNvSpPr>
              <a:spLocks noChangeArrowheads="1"/>
            </p:cNvSpPr>
            <p:nvPr/>
          </p:nvSpPr>
          <p:spPr bwMode="auto">
            <a:xfrm>
              <a:off x="2178" y="2205"/>
              <a:ext cx="13" cy="303"/>
            </a:xfrm>
            <a:prstGeom prst="rect">
              <a:avLst/>
            </a:prstGeom>
            <a:solidFill>
              <a:srgbClr val="28E3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380"/>
            <p:cNvSpPr>
              <a:spLocks noChangeArrowheads="1"/>
            </p:cNvSpPr>
            <p:nvPr/>
          </p:nvSpPr>
          <p:spPr bwMode="auto">
            <a:xfrm>
              <a:off x="2191" y="2205"/>
              <a:ext cx="10" cy="303"/>
            </a:xfrm>
            <a:prstGeom prst="rect">
              <a:avLst/>
            </a:prstGeom>
            <a:solidFill>
              <a:srgbClr val="29E2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381"/>
            <p:cNvSpPr>
              <a:spLocks noChangeArrowheads="1"/>
            </p:cNvSpPr>
            <p:nvPr/>
          </p:nvSpPr>
          <p:spPr bwMode="auto">
            <a:xfrm>
              <a:off x="2201" y="2205"/>
              <a:ext cx="14" cy="303"/>
            </a:xfrm>
            <a:prstGeom prst="rect">
              <a:avLst/>
            </a:prstGeom>
            <a:solidFill>
              <a:srgbClr val="29E1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382"/>
            <p:cNvSpPr>
              <a:spLocks noChangeArrowheads="1"/>
            </p:cNvSpPr>
            <p:nvPr/>
          </p:nvSpPr>
          <p:spPr bwMode="auto">
            <a:xfrm>
              <a:off x="2215" y="2205"/>
              <a:ext cx="13" cy="303"/>
            </a:xfrm>
            <a:prstGeom prst="rect">
              <a:avLst/>
            </a:prstGeom>
            <a:solidFill>
              <a:srgbClr val="2AE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383"/>
            <p:cNvSpPr>
              <a:spLocks noChangeArrowheads="1"/>
            </p:cNvSpPr>
            <p:nvPr/>
          </p:nvSpPr>
          <p:spPr bwMode="auto">
            <a:xfrm>
              <a:off x="2228" y="2205"/>
              <a:ext cx="9" cy="303"/>
            </a:xfrm>
            <a:prstGeom prst="rect">
              <a:avLst/>
            </a:prstGeom>
            <a:solidFill>
              <a:srgbClr val="2ADF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384"/>
            <p:cNvSpPr>
              <a:spLocks noChangeArrowheads="1"/>
            </p:cNvSpPr>
            <p:nvPr/>
          </p:nvSpPr>
          <p:spPr bwMode="auto">
            <a:xfrm>
              <a:off x="2237" y="2205"/>
              <a:ext cx="14" cy="303"/>
            </a:xfrm>
            <a:prstGeom prst="rect">
              <a:avLst/>
            </a:prstGeom>
            <a:solidFill>
              <a:srgbClr val="2BDF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385"/>
            <p:cNvSpPr>
              <a:spLocks noChangeArrowheads="1"/>
            </p:cNvSpPr>
            <p:nvPr/>
          </p:nvSpPr>
          <p:spPr bwMode="auto">
            <a:xfrm>
              <a:off x="2251" y="2205"/>
              <a:ext cx="14" cy="303"/>
            </a:xfrm>
            <a:prstGeom prst="rect">
              <a:avLst/>
            </a:prstGeom>
            <a:solidFill>
              <a:srgbClr val="2BDE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386"/>
            <p:cNvSpPr>
              <a:spLocks noChangeArrowheads="1"/>
            </p:cNvSpPr>
            <p:nvPr/>
          </p:nvSpPr>
          <p:spPr bwMode="auto">
            <a:xfrm>
              <a:off x="2265" y="2205"/>
              <a:ext cx="18" cy="303"/>
            </a:xfrm>
            <a:prstGeom prst="rect">
              <a:avLst/>
            </a:prstGeom>
            <a:solidFill>
              <a:srgbClr val="2CDD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387"/>
            <p:cNvSpPr>
              <a:spLocks noChangeArrowheads="1"/>
            </p:cNvSpPr>
            <p:nvPr/>
          </p:nvSpPr>
          <p:spPr bwMode="auto">
            <a:xfrm>
              <a:off x="2283" y="2205"/>
              <a:ext cx="13" cy="303"/>
            </a:xfrm>
            <a:prstGeom prst="rect">
              <a:avLst/>
            </a:prstGeom>
            <a:solidFill>
              <a:srgbClr val="2CDC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388"/>
            <p:cNvSpPr>
              <a:spLocks noChangeArrowheads="1"/>
            </p:cNvSpPr>
            <p:nvPr/>
          </p:nvSpPr>
          <p:spPr bwMode="auto">
            <a:xfrm>
              <a:off x="2296" y="2205"/>
              <a:ext cx="14" cy="303"/>
            </a:xfrm>
            <a:prstGeom prst="rect">
              <a:avLst/>
            </a:prstGeom>
            <a:solidFill>
              <a:srgbClr val="2DDB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389"/>
            <p:cNvSpPr>
              <a:spLocks noChangeArrowheads="1"/>
            </p:cNvSpPr>
            <p:nvPr/>
          </p:nvSpPr>
          <p:spPr bwMode="auto">
            <a:xfrm>
              <a:off x="2310" y="2205"/>
              <a:ext cx="18" cy="303"/>
            </a:xfrm>
            <a:prstGeom prst="rect">
              <a:avLst/>
            </a:prstGeom>
            <a:solidFill>
              <a:srgbClr val="2DDA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390"/>
            <p:cNvSpPr>
              <a:spLocks noChangeArrowheads="1"/>
            </p:cNvSpPr>
            <p:nvPr/>
          </p:nvSpPr>
          <p:spPr bwMode="auto">
            <a:xfrm>
              <a:off x="2328" y="2205"/>
              <a:ext cx="19" cy="303"/>
            </a:xfrm>
            <a:prstGeom prst="rect">
              <a:avLst/>
            </a:prstGeom>
            <a:solidFill>
              <a:srgbClr val="2DD9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391"/>
            <p:cNvSpPr>
              <a:spLocks noChangeArrowheads="1"/>
            </p:cNvSpPr>
            <p:nvPr/>
          </p:nvSpPr>
          <p:spPr bwMode="auto">
            <a:xfrm>
              <a:off x="2347" y="2205"/>
              <a:ext cx="18" cy="303"/>
            </a:xfrm>
            <a:prstGeom prst="rect">
              <a:avLst/>
            </a:prstGeom>
            <a:solidFill>
              <a:srgbClr val="2ED8B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392"/>
            <p:cNvSpPr>
              <a:spLocks noChangeArrowheads="1"/>
            </p:cNvSpPr>
            <p:nvPr/>
          </p:nvSpPr>
          <p:spPr bwMode="auto">
            <a:xfrm>
              <a:off x="2365" y="2205"/>
              <a:ext cx="18" cy="303"/>
            </a:xfrm>
            <a:prstGeom prst="rect">
              <a:avLst/>
            </a:prstGeom>
            <a:solidFill>
              <a:srgbClr val="2ED7B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393"/>
            <p:cNvSpPr>
              <a:spLocks noChangeArrowheads="1"/>
            </p:cNvSpPr>
            <p:nvPr/>
          </p:nvSpPr>
          <p:spPr bwMode="auto">
            <a:xfrm>
              <a:off x="2383" y="2205"/>
              <a:ext cx="23" cy="303"/>
            </a:xfrm>
            <a:prstGeom prst="rect">
              <a:avLst/>
            </a:prstGeom>
            <a:solidFill>
              <a:srgbClr val="2FD6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394"/>
            <p:cNvSpPr>
              <a:spLocks noChangeArrowheads="1"/>
            </p:cNvSpPr>
            <p:nvPr/>
          </p:nvSpPr>
          <p:spPr bwMode="auto">
            <a:xfrm>
              <a:off x="2406" y="2205"/>
              <a:ext cx="22" cy="303"/>
            </a:xfrm>
            <a:prstGeom prst="rect">
              <a:avLst/>
            </a:prstGeom>
            <a:solidFill>
              <a:srgbClr val="2FD4B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395"/>
            <p:cNvSpPr>
              <a:spLocks noChangeArrowheads="1"/>
            </p:cNvSpPr>
            <p:nvPr/>
          </p:nvSpPr>
          <p:spPr bwMode="auto">
            <a:xfrm>
              <a:off x="2428" y="2205"/>
              <a:ext cx="23" cy="303"/>
            </a:xfrm>
            <a:prstGeom prst="rect">
              <a:avLst/>
            </a:prstGeom>
            <a:solidFill>
              <a:srgbClr val="30D3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396"/>
            <p:cNvSpPr>
              <a:spLocks noChangeArrowheads="1"/>
            </p:cNvSpPr>
            <p:nvPr/>
          </p:nvSpPr>
          <p:spPr bwMode="auto">
            <a:xfrm>
              <a:off x="2451" y="2205"/>
              <a:ext cx="32" cy="303"/>
            </a:xfrm>
            <a:prstGeom prst="rect">
              <a:avLst/>
            </a:prstGeom>
            <a:solidFill>
              <a:srgbClr val="30D2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397"/>
            <p:cNvSpPr>
              <a:spLocks noChangeArrowheads="1"/>
            </p:cNvSpPr>
            <p:nvPr/>
          </p:nvSpPr>
          <p:spPr bwMode="auto">
            <a:xfrm>
              <a:off x="2483" y="2205"/>
              <a:ext cx="32" cy="303"/>
            </a:xfrm>
            <a:prstGeom prst="rect">
              <a:avLst/>
            </a:prstGeom>
            <a:solidFill>
              <a:srgbClr val="31D1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398"/>
            <p:cNvSpPr>
              <a:spLocks noChangeArrowheads="1"/>
            </p:cNvSpPr>
            <p:nvPr/>
          </p:nvSpPr>
          <p:spPr bwMode="auto">
            <a:xfrm>
              <a:off x="2515" y="2205"/>
              <a:ext cx="41" cy="303"/>
            </a:xfrm>
            <a:prstGeom prst="rect">
              <a:avLst/>
            </a:prstGeom>
            <a:solidFill>
              <a:srgbClr val="32D0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399"/>
            <p:cNvSpPr>
              <a:spLocks noChangeArrowheads="1"/>
            </p:cNvSpPr>
            <p:nvPr/>
          </p:nvSpPr>
          <p:spPr bwMode="auto">
            <a:xfrm>
              <a:off x="2556" y="2205"/>
              <a:ext cx="50" cy="303"/>
            </a:xfrm>
            <a:prstGeom prst="rect">
              <a:avLst/>
            </a:prstGeom>
            <a:solidFill>
              <a:srgbClr val="32CF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Rectangle 400"/>
            <p:cNvSpPr>
              <a:spLocks noChangeArrowheads="1"/>
            </p:cNvSpPr>
            <p:nvPr/>
          </p:nvSpPr>
          <p:spPr bwMode="auto">
            <a:xfrm>
              <a:off x="2606" y="2205"/>
              <a:ext cx="73" cy="303"/>
            </a:xfrm>
            <a:prstGeom prst="rect">
              <a:avLst/>
            </a:prstGeom>
            <a:solidFill>
              <a:srgbClr val="32CD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401"/>
            <p:cNvSpPr>
              <a:spLocks noChangeArrowheads="1"/>
            </p:cNvSpPr>
            <p:nvPr/>
          </p:nvSpPr>
          <p:spPr bwMode="auto">
            <a:xfrm>
              <a:off x="2679" y="2205"/>
              <a:ext cx="25" cy="30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456"/>
          <p:cNvGrpSpPr>
            <a:grpSpLocks/>
          </p:cNvGrpSpPr>
          <p:nvPr/>
        </p:nvGrpSpPr>
        <p:grpSpPr bwMode="auto">
          <a:xfrm>
            <a:off x="4329284" y="3418472"/>
            <a:ext cx="3840166" cy="481014"/>
            <a:chOff x="2704" y="2205"/>
            <a:chExt cx="2419" cy="303"/>
          </a:xfrm>
        </p:grpSpPr>
        <p:sp>
          <p:nvSpPr>
            <p:cNvPr id="200" name="Rectangle 403"/>
            <p:cNvSpPr>
              <a:spLocks noChangeArrowheads="1"/>
            </p:cNvSpPr>
            <p:nvPr/>
          </p:nvSpPr>
          <p:spPr bwMode="auto">
            <a:xfrm>
              <a:off x="2704" y="2205"/>
              <a:ext cx="147" cy="30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404"/>
            <p:cNvSpPr>
              <a:spLocks noChangeArrowheads="1"/>
            </p:cNvSpPr>
            <p:nvPr/>
          </p:nvSpPr>
          <p:spPr bwMode="auto">
            <a:xfrm>
              <a:off x="2851" y="2205"/>
              <a:ext cx="94" cy="303"/>
            </a:xfrm>
            <a:prstGeom prst="rect">
              <a:avLst/>
            </a:prstGeom>
            <a:solidFill>
              <a:srgbClr val="35CB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405"/>
            <p:cNvSpPr>
              <a:spLocks noChangeArrowheads="1"/>
            </p:cNvSpPr>
            <p:nvPr/>
          </p:nvSpPr>
          <p:spPr bwMode="auto">
            <a:xfrm>
              <a:off x="2945" y="2205"/>
              <a:ext cx="95" cy="303"/>
            </a:xfrm>
            <a:prstGeom prst="rect">
              <a:avLst/>
            </a:prstGeom>
            <a:solidFill>
              <a:srgbClr val="36C9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406"/>
            <p:cNvSpPr>
              <a:spLocks noChangeArrowheads="1"/>
            </p:cNvSpPr>
            <p:nvPr/>
          </p:nvSpPr>
          <p:spPr bwMode="auto">
            <a:xfrm>
              <a:off x="3040" y="2205"/>
              <a:ext cx="75" cy="303"/>
            </a:xfrm>
            <a:prstGeom prst="rect">
              <a:avLst/>
            </a:prstGeom>
            <a:solidFill>
              <a:srgbClr val="38C8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407"/>
            <p:cNvSpPr>
              <a:spLocks noChangeArrowheads="1"/>
            </p:cNvSpPr>
            <p:nvPr/>
          </p:nvSpPr>
          <p:spPr bwMode="auto">
            <a:xfrm>
              <a:off x="3115" y="2205"/>
              <a:ext cx="86" cy="303"/>
            </a:xfrm>
            <a:prstGeom prst="rect">
              <a:avLst/>
            </a:prstGeom>
            <a:solidFill>
              <a:srgbClr val="39C6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408"/>
            <p:cNvSpPr>
              <a:spLocks noChangeArrowheads="1"/>
            </p:cNvSpPr>
            <p:nvPr/>
          </p:nvSpPr>
          <p:spPr bwMode="auto">
            <a:xfrm>
              <a:off x="3201" y="2205"/>
              <a:ext cx="75" cy="303"/>
            </a:xfrm>
            <a:prstGeom prst="rect">
              <a:avLst/>
            </a:prstGeom>
            <a:solidFill>
              <a:srgbClr val="3BC4C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409"/>
            <p:cNvSpPr>
              <a:spLocks noChangeArrowheads="1"/>
            </p:cNvSpPr>
            <p:nvPr/>
          </p:nvSpPr>
          <p:spPr bwMode="auto">
            <a:xfrm>
              <a:off x="3276" y="2205"/>
              <a:ext cx="57" cy="303"/>
            </a:xfrm>
            <a:prstGeom prst="rect">
              <a:avLst/>
            </a:prstGeom>
            <a:solidFill>
              <a:srgbClr val="3DC2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410"/>
            <p:cNvSpPr>
              <a:spLocks noChangeArrowheads="1"/>
            </p:cNvSpPr>
            <p:nvPr/>
          </p:nvSpPr>
          <p:spPr bwMode="auto">
            <a:xfrm>
              <a:off x="3333" y="2205"/>
              <a:ext cx="56" cy="303"/>
            </a:xfrm>
            <a:prstGeom prst="rect">
              <a:avLst/>
            </a:prstGeom>
            <a:solidFill>
              <a:srgbClr val="3EC0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411"/>
            <p:cNvSpPr>
              <a:spLocks noChangeArrowheads="1"/>
            </p:cNvSpPr>
            <p:nvPr/>
          </p:nvSpPr>
          <p:spPr bwMode="auto">
            <a:xfrm>
              <a:off x="3389" y="2205"/>
              <a:ext cx="47" cy="303"/>
            </a:xfrm>
            <a:prstGeom prst="rect">
              <a:avLst/>
            </a:prstGeom>
            <a:solidFill>
              <a:srgbClr val="40BE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412"/>
            <p:cNvSpPr>
              <a:spLocks noChangeArrowheads="1"/>
            </p:cNvSpPr>
            <p:nvPr/>
          </p:nvSpPr>
          <p:spPr bwMode="auto">
            <a:xfrm>
              <a:off x="3436" y="2205"/>
              <a:ext cx="48" cy="303"/>
            </a:xfrm>
            <a:prstGeom prst="rect">
              <a:avLst/>
            </a:prstGeom>
            <a:solidFill>
              <a:srgbClr val="41BCC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413"/>
            <p:cNvSpPr>
              <a:spLocks noChangeArrowheads="1"/>
            </p:cNvSpPr>
            <p:nvPr/>
          </p:nvSpPr>
          <p:spPr bwMode="auto">
            <a:xfrm>
              <a:off x="3484" y="2205"/>
              <a:ext cx="48" cy="303"/>
            </a:xfrm>
            <a:prstGeom prst="rect">
              <a:avLst/>
            </a:prstGeom>
            <a:solidFill>
              <a:srgbClr val="43BA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414"/>
            <p:cNvSpPr>
              <a:spLocks noChangeArrowheads="1"/>
            </p:cNvSpPr>
            <p:nvPr/>
          </p:nvSpPr>
          <p:spPr bwMode="auto">
            <a:xfrm>
              <a:off x="3532" y="2205"/>
              <a:ext cx="46" cy="303"/>
            </a:xfrm>
            <a:prstGeom prst="rect">
              <a:avLst/>
            </a:prstGeom>
            <a:solidFill>
              <a:srgbClr val="45B8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415"/>
            <p:cNvSpPr>
              <a:spLocks noChangeArrowheads="1"/>
            </p:cNvSpPr>
            <p:nvPr/>
          </p:nvSpPr>
          <p:spPr bwMode="auto">
            <a:xfrm>
              <a:off x="3578" y="2205"/>
              <a:ext cx="38" cy="303"/>
            </a:xfrm>
            <a:prstGeom prst="rect">
              <a:avLst/>
            </a:prstGeom>
            <a:solidFill>
              <a:srgbClr val="46B6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416"/>
            <p:cNvSpPr>
              <a:spLocks noChangeArrowheads="1"/>
            </p:cNvSpPr>
            <p:nvPr/>
          </p:nvSpPr>
          <p:spPr bwMode="auto">
            <a:xfrm>
              <a:off x="3616" y="2205"/>
              <a:ext cx="38" cy="303"/>
            </a:xfrm>
            <a:prstGeom prst="rect">
              <a:avLst/>
            </a:prstGeom>
            <a:solidFill>
              <a:srgbClr val="47B4B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417"/>
            <p:cNvSpPr>
              <a:spLocks noChangeArrowheads="1"/>
            </p:cNvSpPr>
            <p:nvPr/>
          </p:nvSpPr>
          <p:spPr bwMode="auto">
            <a:xfrm>
              <a:off x="3654" y="2205"/>
              <a:ext cx="37" cy="303"/>
            </a:xfrm>
            <a:prstGeom prst="rect">
              <a:avLst/>
            </a:prstGeom>
            <a:solidFill>
              <a:srgbClr val="49B2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418"/>
            <p:cNvSpPr>
              <a:spLocks noChangeArrowheads="1"/>
            </p:cNvSpPr>
            <p:nvPr/>
          </p:nvSpPr>
          <p:spPr bwMode="auto">
            <a:xfrm>
              <a:off x="3691" y="2205"/>
              <a:ext cx="29" cy="303"/>
            </a:xfrm>
            <a:prstGeom prst="rect">
              <a:avLst/>
            </a:prstGeom>
            <a:solidFill>
              <a:srgbClr val="4AB0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419"/>
            <p:cNvSpPr>
              <a:spLocks noChangeArrowheads="1"/>
            </p:cNvSpPr>
            <p:nvPr/>
          </p:nvSpPr>
          <p:spPr bwMode="auto">
            <a:xfrm>
              <a:off x="3720" y="2205"/>
              <a:ext cx="38" cy="303"/>
            </a:xfrm>
            <a:prstGeom prst="rect">
              <a:avLst/>
            </a:prstGeom>
            <a:solidFill>
              <a:srgbClr val="4BAEB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420"/>
            <p:cNvSpPr>
              <a:spLocks noChangeArrowheads="1"/>
            </p:cNvSpPr>
            <p:nvPr/>
          </p:nvSpPr>
          <p:spPr bwMode="auto">
            <a:xfrm>
              <a:off x="3758" y="2205"/>
              <a:ext cx="38" cy="303"/>
            </a:xfrm>
            <a:prstGeom prst="rect">
              <a:avLst/>
            </a:prstGeom>
            <a:solidFill>
              <a:srgbClr val="4CACB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421"/>
            <p:cNvSpPr>
              <a:spLocks noChangeArrowheads="1"/>
            </p:cNvSpPr>
            <p:nvPr/>
          </p:nvSpPr>
          <p:spPr bwMode="auto">
            <a:xfrm>
              <a:off x="3796" y="2205"/>
              <a:ext cx="28" cy="303"/>
            </a:xfrm>
            <a:prstGeom prst="rect">
              <a:avLst/>
            </a:prstGeom>
            <a:solidFill>
              <a:srgbClr val="4EAA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422"/>
            <p:cNvSpPr>
              <a:spLocks noChangeArrowheads="1"/>
            </p:cNvSpPr>
            <p:nvPr/>
          </p:nvSpPr>
          <p:spPr bwMode="auto">
            <a:xfrm>
              <a:off x="3824" y="2205"/>
              <a:ext cx="28" cy="303"/>
            </a:xfrm>
            <a:prstGeom prst="rect">
              <a:avLst/>
            </a:prstGeom>
            <a:solidFill>
              <a:srgbClr val="4FA8B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423"/>
            <p:cNvSpPr>
              <a:spLocks noChangeArrowheads="1"/>
            </p:cNvSpPr>
            <p:nvPr/>
          </p:nvSpPr>
          <p:spPr bwMode="auto">
            <a:xfrm>
              <a:off x="3852" y="2205"/>
              <a:ext cx="38" cy="303"/>
            </a:xfrm>
            <a:prstGeom prst="rect">
              <a:avLst/>
            </a:prstGeom>
            <a:solidFill>
              <a:srgbClr val="50A6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424"/>
            <p:cNvSpPr>
              <a:spLocks noChangeArrowheads="1"/>
            </p:cNvSpPr>
            <p:nvPr/>
          </p:nvSpPr>
          <p:spPr bwMode="auto">
            <a:xfrm>
              <a:off x="3890" y="2205"/>
              <a:ext cx="29" cy="303"/>
            </a:xfrm>
            <a:prstGeom prst="rect">
              <a:avLst/>
            </a:prstGeom>
            <a:solidFill>
              <a:srgbClr val="51A4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425"/>
            <p:cNvSpPr>
              <a:spLocks noChangeArrowheads="1"/>
            </p:cNvSpPr>
            <p:nvPr/>
          </p:nvSpPr>
          <p:spPr bwMode="auto">
            <a:xfrm>
              <a:off x="3919" y="2205"/>
              <a:ext cx="28" cy="303"/>
            </a:xfrm>
            <a:prstGeom prst="rect">
              <a:avLst/>
            </a:prstGeom>
            <a:solidFill>
              <a:srgbClr val="52A2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426"/>
            <p:cNvSpPr>
              <a:spLocks noChangeArrowheads="1"/>
            </p:cNvSpPr>
            <p:nvPr/>
          </p:nvSpPr>
          <p:spPr bwMode="auto">
            <a:xfrm>
              <a:off x="3947" y="2205"/>
              <a:ext cx="29" cy="303"/>
            </a:xfrm>
            <a:prstGeom prst="rect">
              <a:avLst/>
            </a:prstGeom>
            <a:solidFill>
              <a:srgbClr val="53A0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427"/>
            <p:cNvSpPr>
              <a:spLocks noChangeArrowheads="1"/>
            </p:cNvSpPr>
            <p:nvPr/>
          </p:nvSpPr>
          <p:spPr bwMode="auto">
            <a:xfrm>
              <a:off x="3976" y="2205"/>
              <a:ext cx="27" cy="303"/>
            </a:xfrm>
            <a:prstGeom prst="rect">
              <a:avLst/>
            </a:prstGeom>
            <a:solidFill>
              <a:srgbClr val="549E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428"/>
            <p:cNvSpPr>
              <a:spLocks noChangeArrowheads="1"/>
            </p:cNvSpPr>
            <p:nvPr/>
          </p:nvSpPr>
          <p:spPr bwMode="auto">
            <a:xfrm>
              <a:off x="4003" y="2205"/>
              <a:ext cx="38" cy="303"/>
            </a:xfrm>
            <a:prstGeom prst="rect">
              <a:avLst/>
            </a:prstGeom>
            <a:solidFill>
              <a:srgbClr val="549CB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429"/>
            <p:cNvSpPr>
              <a:spLocks noChangeArrowheads="1"/>
            </p:cNvSpPr>
            <p:nvPr/>
          </p:nvSpPr>
          <p:spPr bwMode="auto">
            <a:xfrm>
              <a:off x="4041" y="2205"/>
              <a:ext cx="29" cy="303"/>
            </a:xfrm>
            <a:prstGeom prst="rect">
              <a:avLst/>
            </a:prstGeom>
            <a:solidFill>
              <a:srgbClr val="569A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430"/>
            <p:cNvSpPr>
              <a:spLocks noChangeArrowheads="1"/>
            </p:cNvSpPr>
            <p:nvPr/>
          </p:nvSpPr>
          <p:spPr bwMode="auto">
            <a:xfrm>
              <a:off x="4070" y="2205"/>
              <a:ext cx="28" cy="303"/>
            </a:xfrm>
            <a:prstGeom prst="rect">
              <a:avLst/>
            </a:prstGeom>
            <a:solidFill>
              <a:srgbClr val="5798A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431"/>
            <p:cNvSpPr>
              <a:spLocks noChangeArrowheads="1"/>
            </p:cNvSpPr>
            <p:nvPr/>
          </p:nvSpPr>
          <p:spPr bwMode="auto">
            <a:xfrm>
              <a:off x="4098" y="2205"/>
              <a:ext cx="29" cy="303"/>
            </a:xfrm>
            <a:prstGeom prst="rect">
              <a:avLst/>
            </a:prstGeom>
            <a:solidFill>
              <a:srgbClr val="5796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432"/>
            <p:cNvSpPr>
              <a:spLocks noChangeArrowheads="1"/>
            </p:cNvSpPr>
            <p:nvPr/>
          </p:nvSpPr>
          <p:spPr bwMode="auto">
            <a:xfrm>
              <a:off x="4127" y="2205"/>
              <a:ext cx="28" cy="303"/>
            </a:xfrm>
            <a:prstGeom prst="rect">
              <a:avLst/>
            </a:prstGeom>
            <a:solidFill>
              <a:srgbClr val="5894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433"/>
            <p:cNvSpPr>
              <a:spLocks noChangeArrowheads="1"/>
            </p:cNvSpPr>
            <p:nvPr/>
          </p:nvSpPr>
          <p:spPr bwMode="auto">
            <a:xfrm>
              <a:off x="4155" y="2205"/>
              <a:ext cx="28" cy="303"/>
            </a:xfrm>
            <a:prstGeom prst="rect">
              <a:avLst/>
            </a:prstGeom>
            <a:solidFill>
              <a:srgbClr val="5992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434"/>
            <p:cNvSpPr>
              <a:spLocks noChangeArrowheads="1"/>
            </p:cNvSpPr>
            <p:nvPr/>
          </p:nvSpPr>
          <p:spPr bwMode="auto">
            <a:xfrm>
              <a:off x="4183" y="2205"/>
              <a:ext cx="29" cy="303"/>
            </a:xfrm>
            <a:prstGeom prst="rect">
              <a:avLst/>
            </a:prstGeom>
            <a:solidFill>
              <a:srgbClr val="5990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435"/>
            <p:cNvSpPr>
              <a:spLocks noChangeArrowheads="1"/>
            </p:cNvSpPr>
            <p:nvPr/>
          </p:nvSpPr>
          <p:spPr bwMode="auto">
            <a:xfrm>
              <a:off x="4212" y="2205"/>
              <a:ext cx="28" cy="303"/>
            </a:xfrm>
            <a:prstGeom prst="rect">
              <a:avLst/>
            </a:prstGeom>
            <a:solidFill>
              <a:srgbClr val="5A8E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436"/>
            <p:cNvSpPr>
              <a:spLocks noChangeArrowheads="1"/>
            </p:cNvSpPr>
            <p:nvPr/>
          </p:nvSpPr>
          <p:spPr bwMode="auto">
            <a:xfrm>
              <a:off x="4240" y="2205"/>
              <a:ext cx="29" cy="303"/>
            </a:xfrm>
            <a:prstGeom prst="rect">
              <a:avLst/>
            </a:prstGeom>
            <a:solidFill>
              <a:srgbClr val="5B8C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437"/>
            <p:cNvSpPr>
              <a:spLocks noChangeArrowheads="1"/>
            </p:cNvSpPr>
            <p:nvPr/>
          </p:nvSpPr>
          <p:spPr bwMode="auto">
            <a:xfrm>
              <a:off x="4269" y="2205"/>
              <a:ext cx="27" cy="303"/>
            </a:xfrm>
            <a:prstGeom prst="rect">
              <a:avLst/>
            </a:prstGeom>
            <a:solidFill>
              <a:srgbClr val="5C8A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438"/>
            <p:cNvSpPr>
              <a:spLocks noChangeArrowheads="1"/>
            </p:cNvSpPr>
            <p:nvPr/>
          </p:nvSpPr>
          <p:spPr bwMode="auto">
            <a:xfrm>
              <a:off x="4296" y="2205"/>
              <a:ext cx="38" cy="303"/>
            </a:xfrm>
            <a:prstGeom prst="rect">
              <a:avLst/>
            </a:prstGeom>
            <a:solidFill>
              <a:srgbClr val="5D88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439"/>
            <p:cNvSpPr>
              <a:spLocks noChangeArrowheads="1"/>
            </p:cNvSpPr>
            <p:nvPr/>
          </p:nvSpPr>
          <p:spPr bwMode="auto">
            <a:xfrm>
              <a:off x="4334" y="2205"/>
              <a:ext cx="29" cy="303"/>
            </a:xfrm>
            <a:prstGeom prst="rect">
              <a:avLst/>
            </a:prstGeom>
            <a:solidFill>
              <a:srgbClr val="5D86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440"/>
            <p:cNvSpPr>
              <a:spLocks noChangeArrowheads="1"/>
            </p:cNvSpPr>
            <p:nvPr/>
          </p:nvSpPr>
          <p:spPr bwMode="auto">
            <a:xfrm>
              <a:off x="4363" y="2205"/>
              <a:ext cx="28" cy="303"/>
            </a:xfrm>
            <a:prstGeom prst="rect">
              <a:avLst/>
            </a:prstGeom>
            <a:solidFill>
              <a:srgbClr val="5E84A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441"/>
            <p:cNvSpPr>
              <a:spLocks noChangeArrowheads="1"/>
            </p:cNvSpPr>
            <p:nvPr/>
          </p:nvSpPr>
          <p:spPr bwMode="auto">
            <a:xfrm>
              <a:off x="4391" y="2205"/>
              <a:ext cx="38" cy="303"/>
            </a:xfrm>
            <a:prstGeom prst="rect">
              <a:avLst/>
            </a:prstGeom>
            <a:solidFill>
              <a:srgbClr val="5E82A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442"/>
            <p:cNvSpPr>
              <a:spLocks noChangeArrowheads="1"/>
            </p:cNvSpPr>
            <p:nvPr/>
          </p:nvSpPr>
          <p:spPr bwMode="auto">
            <a:xfrm>
              <a:off x="4429" y="2205"/>
              <a:ext cx="28" cy="303"/>
            </a:xfrm>
            <a:prstGeom prst="rect">
              <a:avLst/>
            </a:prstGeom>
            <a:solidFill>
              <a:srgbClr val="5F80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443"/>
            <p:cNvSpPr>
              <a:spLocks noChangeArrowheads="1"/>
            </p:cNvSpPr>
            <p:nvPr/>
          </p:nvSpPr>
          <p:spPr bwMode="auto">
            <a:xfrm>
              <a:off x="4457" y="2205"/>
              <a:ext cx="38" cy="303"/>
            </a:xfrm>
            <a:prstGeom prst="rect">
              <a:avLst/>
            </a:prstGeom>
            <a:solidFill>
              <a:srgbClr val="607EA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444"/>
            <p:cNvSpPr>
              <a:spLocks noChangeArrowheads="1"/>
            </p:cNvSpPr>
            <p:nvPr/>
          </p:nvSpPr>
          <p:spPr bwMode="auto">
            <a:xfrm>
              <a:off x="4495" y="2205"/>
              <a:ext cx="38" cy="303"/>
            </a:xfrm>
            <a:prstGeom prst="rect">
              <a:avLst/>
            </a:prstGeom>
            <a:solidFill>
              <a:srgbClr val="607C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445"/>
            <p:cNvSpPr>
              <a:spLocks noChangeArrowheads="1"/>
            </p:cNvSpPr>
            <p:nvPr/>
          </p:nvSpPr>
          <p:spPr bwMode="auto">
            <a:xfrm>
              <a:off x="4533" y="2205"/>
              <a:ext cx="38" cy="303"/>
            </a:xfrm>
            <a:prstGeom prst="rect">
              <a:avLst/>
            </a:prstGeom>
            <a:solidFill>
              <a:srgbClr val="617A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446"/>
            <p:cNvSpPr>
              <a:spLocks noChangeArrowheads="1"/>
            </p:cNvSpPr>
            <p:nvPr/>
          </p:nvSpPr>
          <p:spPr bwMode="auto">
            <a:xfrm>
              <a:off x="4571" y="2205"/>
              <a:ext cx="37" cy="303"/>
            </a:xfrm>
            <a:prstGeom prst="rect">
              <a:avLst/>
            </a:prstGeom>
            <a:solidFill>
              <a:srgbClr val="6278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447"/>
            <p:cNvSpPr>
              <a:spLocks noChangeArrowheads="1"/>
            </p:cNvSpPr>
            <p:nvPr/>
          </p:nvSpPr>
          <p:spPr bwMode="auto">
            <a:xfrm>
              <a:off x="4608" y="2205"/>
              <a:ext cx="38" cy="303"/>
            </a:xfrm>
            <a:prstGeom prst="rect">
              <a:avLst/>
            </a:prstGeom>
            <a:solidFill>
              <a:srgbClr val="62769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448"/>
            <p:cNvSpPr>
              <a:spLocks noChangeArrowheads="1"/>
            </p:cNvSpPr>
            <p:nvPr/>
          </p:nvSpPr>
          <p:spPr bwMode="auto">
            <a:xfrm>
              <a:off x="4646" y="2205"/>
              <a:ext cx="48" cy="303"/>
            </a:xfrm>
            <a:prstGeom prst="rect">
              <a:avLst/>
            </a:prstGeom>
            <a:solidFill>
              <a:srgbClr val="62749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449"/>
            <p:cNvSpPr>
              <a:spLocks noChangeArrowheads="1"/>
            </p:cNvSpPr>
            <p:nvPr/>
          </p:nvSpPr>
          <p:spPr bwMode="auto">
            <a:xfrm>
              <a:off x="4694" y="2205"/>
              <a:ext cx="38" cy="303"/>
            </a:xfrm>
            <a:prstGeom prst="rect">
              <a:avLst/>
            </a:prstGeom>
            <a:solidFill>
              <a:srgbClr val="6372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450"/>
            <p:cNvSpPr>
              <a:spLocks noChangeArrowheads="1"/>
            </p:cNvSpPr>
            <p:nvPr/>
          </p:nvSpPr>
          <p:spPr bwMode="auto">
            <a:xfrm>
              <a:off x="4732" y="2205"/>
              <a:ext cx="56" cy="303"/>
            </a:xfrm>
            <a:prstGeom prst="rect">
              <a:avLst/>
            </a:prstGeom>
            <a:solidFill>
              <a:srgbClr val="63709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451"/>
            <p:cNvSpPr>
              <a:spLocks noChangeArrowheads="1"/>
            </p:cNvSpPr>
            <p:nvPr/>
          </p:nvSpPr>
          <p:spPr bwMode="auto">
            <a:xfrm>
              <a:off x="4788" y="2205"/>
              <a:ext cx="57" cy="303"/>
            </a:xfrm>
            <a:prstGeom prst="rect">
              <a:avLst/>
            </a:prstGeom>
            <a:solidFill>
              <a:srgbClr val="646E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452"/>
            <p:cNvSpPr>
              <a:spLocks noChangeArrowheads="1"/>
            </p:cNvSpPr>
            <p:nvPr/>
          </p:nvSpPr>
          <p:spPr bwMode="auto">
            <a:xfrm>
              <a:off x="4845" y="2205"/>
              <a:ext cx="75" cy="303"/>
            </a:xfrm>
            <a:prstGeom prst="rect">
              <a:avLst/>
            </a:prstGeom>
            <a:solidFill>
              <a:srgbClr val="656C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453"/>
            <p:cNvSpPr>
              <a:spLocks noChangeArrowheads="1"/>
            </p:cNvSpPr>
            <p:nvPr/>
          </p:nvSpPr>
          <p:spPr bwMode="auto">
            <a:xfrm>
              <a:off x="4920" y="2205"/>
              <a:ext cx="76" cy="303"/>
            </a:xfrm>
            <a:prstGeom prst="rect">
              <a:avLst/>
            </a:prstGeom>
            <a:solidFill>
              <a:srgbClr val="656A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454"/>
            <p:cNvSpPr>
              <a:spLocks noChangeArrowheads="1"/>
            </p:cNvSpPr>
            <p:nvPr/>
          </p:nvSpPr>
          <p:spPr bwMode="auto">
            <a:xfrm>
              <a:off x="4996" y="2205"/>
              <a:ext cx="104" cy="303"/>
            </a:xfrm>
            <a:prstGeom prst="rect">
              <a:avLst/>
            </a:prstGeom>
            <a:solidFill>
              <a:srgbClr val="6668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455"/>
            <p:cNvSpPr>
              <a:spLocks noChangeArrowheads="1"/>
            </p:cNvSpPr>
            <p:nvPr/>
          </p:nvSpPr>
          <p:spPr bwMode="auto">
            <a:xfrm>
              <a:off x="5100" y="2205"/>
              <a:ext cx="23" cy="303"/>
            </a:xfrm>
            <a:prstGeom prst="rect">
              <a:avLst/>
            </a:prstGeom>
            <a:solidFill>
              <a:srgbClr val="6666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6" name="Rectangle 457"/>
          <p:cNvSpPr>
            <a:spLocks noChangeArrowheads="1"/>
          </p:cNvSpPr>
          <p:nvPr/>
        </p:nvSpPr>
        <p:spPr bwMode="auto">
          <a:xfrm rot="16200000">
            <a:off x="2154406" y="3570873"/>
            <a:ext cx="473077" cy="14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pitchFamily="34" charset="0"/>
                <a:cs typeface="Arial" pitchFamily="34" charset="0"/>
              </a:rPr>
              <a:t>LAUNCH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Rectangle 458"/>
          <p:cNvSpPr>
            <a:spLocks noChangeArrowheads="1"/>
          </p:cNvSpPr>
          <p:nvPr/>
        </p:nvSpPr>
        <p:spPr bwMode="auto">
          <a:xfrm>
            <a:off x="4499146" y="3632786"/>
            <a:ext cx="300038"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ICV</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Rectangle 459"/>
          <p:cNvSpPr>
            <a:spLocks noChangeArrowheads="1"/>
          </p:cNvSpPr>
          <p:nvPr/>
        </p:nvSpPr>
        <p:spPr bwMode="auto">
          <a:xfrm>
            <a:off x="2665582" y="3632786"/>
            <a:ext cx="369888"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EOC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Rectangle 460"/>
          <p:cNvSpPr>
            <a:spLocks noChangeArrowheads="1"/>
          </p:cNvSpPr>
          <p:nvPr/>
        </p:nvSpPr>
        <p:spPr bwMode="auto">
          <a:xfrm>
            <a:off x="7361411" y="3632786"/>
            <a:ext cx="357188"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LTM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3" name="Group 469"/>
          <p:cNvGrpSpPr>
            <a:grpSpLocks/>
          </p:cNvGrpSpPr>
          <p:nvPr/>
        </p:nvGrpSpPr>
        <p:grpSpPr bwMode="auto">
          <a:xfrm>
            <a:off x="282743" y="1156276"/>
            <a:ext cx="1262064" cy="2289184"/>
            <a:chOff x="155" y="780"/>
            <a:chExt cx="795" cy="1442"/>
          </a:xfrm>
        </p:grpSpPr>
        <p:sp>
          <p:nvSpPr>
            <p:cNvPr id="194" name="Rectangle 466"/>
            <p:cNvSpPr>
              <a:spLocks noChangeArrowheads="1"/>
            </p:cNvSpPr>
            <p:nvPr/>
          </p:nvSpPr>
          <p:spPr bwMode="auto">
            <a:xfrm>
              <a:off x="155" y="780"/>
              <a:ext cx="605" cy="173"/>
            </a:xfrm>
            <a:prstGeom prst="rect">
              <a:avLst/>
            </a:prstGeom>
            <a:solidFill>
              <a:srgbClr val="99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467"/>
            <p:cNvSpPr>
              <a:spLocks/>
            </p:cNvSpPr>
            <p:nvPr/>
          </p:nvSpPr>
          <p:spPr bwMode="auto">
            <a:xfrm>
              <a:off x="803" y="845"/>
              <a:ext cx="147" cy="1377"/>
            </a:xfrm>
            <a:custGeom>
              <a:avLst/>
              <a:gdLst>
                <a:gd name="T0" fmla="*/ 147 w 147"/>
                <a:gd name="T1" fmla="*/ 1377 h 1377"/>
                <a:gd name="T2" fmla="*/ 140 w 147"/>
                <a:gd name="T3" fmla="*/ 0 h 1377"/>
                <a:gd name="T4" fmla="*/ 0 w 147"/>
                <a:gd name="T5" fmla="*/ 0 h 1377"/>
              </a:gdLst>
              <a:ahLst/>
              <a:cxnLst>
                <a:cxn ang="0">
                  <a:pos x="T0" y="T1"/>
                </a:cxn>
                <a:cxn ang="0">
                  <a:pos x="T2" y="T3"/>
                </a:cxn>
                <a:cxn ang="0">
                  <a:pos x="T4" y="T5"/>
                </a:cxn>
              </a:cxnLst>
              <a:rect l="0" t="0" r="r" b="b"/>
              <a:pathLst>
                <a:path w="147" h="1377">
                  <a:moveTo>
                    <a:pt x="147" y="1377"/>
                  </a:moveTo>
                  <a:lnTo>
                    <a:pt x="140"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Rectangle 468"/>
            <p:cNvSpPr>
              <a:spLocks noChangeArrowheads="1"/>
            </p:cNvSpPr>
            <p:nvPr/>
          </p:nvSpPr>
          <p:spPr bwMode="auto">
            <a:xfrm>
              <a:off x="155" y="780"/>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3" name="Rectangle 470"/>
          <p:cNvSpPr>
            <a:spLocks noChangeArrowheads="1"/>
          </p:cNvSpPr>
          <p:nvPr/>
        </p:nvSpPr>
        <p:spPr bwMode="auto">
          <a:xfrm>
            <a:off x="485943" y="1235651"/>
            <a:ext cx="59848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pitchFamily="34" charset="0"/>
                <a:cs typeface="Arial" pitchFamily="34" charset="0"/>
              </a:rPr>
              <a:t>Build Team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9" name="Group 474"/>
          <p:cNvGrpSpPr>
            <a:grpSpLocks/>
          </p:cNvGrpSpPr>
          <p:nvPr/>
        </p:nvGrpSpPr>
        <p:grpSpPr bwMode="auto">
          <a:xfrm>
            <a:off x="282743" y="2253243"/>
            <a:ext cx="1562101" cy="1184280"/>
            <a:chOff x="155" y="1471"/>
            <a:chExt cx="984" cy="746"/>
          </a:xfrm>
        </p:grpSpPr>
        <p:sp>
          <p:nvSpPr>
            <p:cNvPr id="191" name="Rectangle 471"/>
            <p:cNvSpPr>
              <a:spLocks noChangeArrowheads="1"/>
            </p:cNvSpPr>
            <p:nvPr/>
          </p:nvSpPr>
          <p:spPr bwMode="auto">
            <a:xfrm>
              <a:off x="155" y="1471"/>
              <a:ext cx="605" cy="173"/>
            </a:xfrm>
            <a:prstGeom prst="rect">
              <a:avLst/>
            </a:prstGeom>
            <a:solidFill>
              <a:srgbClr val="99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72"/>
            <p:cNvSpPr>
              <a:spLocks/>
            </p:cNvSpPr>
            <p:nvPr/>
          </p:nvSpPr>
          <p:spPr bwMode="auto">
            <a:xfrm>
              <a:off x="803" y="1536"/>
              <a:ext cx="336" cy="681"/>
            </a:xfrm>
            <a:custGeom>
              <a:avLst/>
              <a:gdLst>
                <a:gd name="T0" fmla="*/ 336 w 336"/>
                <a:gd name="T1" fmla="*/ 681 h 681"/>
                <a:gd name="T2" fmla="*/ 320 w 336"/>
                <a:gd name="T3" fmla="*/ 0 h 681"/>
                <a:gd name="T4" fmla="*/ 0 w 336"/>
                <a:gd name="T5" fmla="*/ 0 h 681"/>
              </a:gdLst>
              <a:ahLst/>
              <a:cxnLst>
                <a:cxn ang="0">
                  <a:pos x="T0" y="T1"/>
                </a:cxn>
                <a:cxn ang="0">
                  <a:pos x="T2" y="T3"/>
                </a:cxn>
                <a:cxn ang="0">
                  <a:pos x="T4" y="T5"/>
                </a:cxn>
              </a:cxnLst>
              <a:rect l="0" t="0" r="r" b="b"/>
              <a:pathLst>
                <a:path w="336" h="681">
                  <a:moveTo>
                    <a:pt x="336" y="681"/>
                  </a:moveTo>
                  <a:lnTo>
                    <a:pt x="320"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Rectangle 473"/>
            <p:cNvSpPr>
              <a:spLocks noChangeArrowheads="1"/>
            </p:cNvSpPr>
            <p:nvPr/>
          </p:nvSpPr>
          <p:spPr bwMode="auto">
            <a:xfrm>
              <a:off x="155" y="1471"/>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5" name="Rectangle 475"/>
          <p:cNvSpPr>
            <a:spLocks noChangeArrowheads="1"/>
          </p:cNvSpPr>
          <p:nvPr/>
        </p:nvSpPr>
        <p:spPr bwMode="auto">
          <a:xfrm>
            <a:off x="497056" y="2286580"/>
            <a:ext cx="64293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Resource ID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6" name="Rectangle 476"/>
          <p:cNvSpPr>
            <a:spLocks noChangeArrowheads="1"/>
          </p:cNvSpPr>
          <p:nvPr/>
        </p:nvSpPr>
        <p:spPr bwMode="auto">
          <a:xfrm>
            <a:off x="416093" y="2396118"/>
            <a:ext cx="815976"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&amp;  Development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5" name="Group 480"/>
          <p:cNvGrpSpPr>
            <a:grpSpLocks/>
          </p:cNvGrpSpPr>
          <p:nvPr/>
        </p:nvGrpSpPr>
        <p:grpSpPr bwMode="auto">
          <a:xfrm>
            <a:off x="282743" y="1499177"/>
            <a:ext cx="1347789" cy="1946283"/>
            <a:chOff x="155" y="996"/>
            <a:chExt cx="849" cy="1226"/>
          </a:xfrm>
        </p:grpSpPr>
        <p:sp>
          <p:nvSpPr>
            <p:cNvPr id="188" name="Rectangle 477"/>
            <p:cNvSpPr>
              <a:spLocks noChangeArrowheads="1"/>
            </p:cNvSpPr>
            <p:nvPr/>
          </p:nvSpPr>
          <p:spPr bwMode="auto">
            <a:xfrm>
              <a:off x="155" y="996"/>
              <a:ext cx="605" cy="173"/>
            </a:xfrm>
            <a:prstGeom prst="rect">
              <a:avLst/>
            </a:prstGeom>
            <a:solidFill>
              <a:srgbClr val="99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78"/>
            <p:cNvSpPr>
              <a:spLocks/>
            </p:cNvSpPr>
            <p:nvPr/>
          </p:nvSpPr>
          <p:spPr bwMode="auto">
            <a:xfrm>
              <a:off x="803" y="1061"/>
              <a:ext cx="201" cy="1161"/>
            </a:xfrm>
            <a:custGeom>
              <a:avLst/>
              <a:gdLst>
                <a:gd name="T0" fmla="*/ 201 w 201"/>
                <a:gd name="T1" fmla="*/ 1161 h 1161"/>
                <a:gd name="T2" fmla="*/ 191 w 201"/>
                <a:gd name="T3" fmla="*/ 0 h 1161"/>
                <a:gd name="T4" fmla="*/ 0 w 201"/>
                <a:gd name="T5" fmla="*/ 0 h 1161"/>
              </a:gdLst>
              <a:ahLst/>
              <a:cxnLst>
                <a:cxn ang="0">
                  <a:pos x="T0" y="T1"/>
                </a:cxn>
                <a:cxn ang="0">
                  <a:pos x="T2" y="T3"/>
                </a:cxn>
                <a:cxn ang="0">
                  <a:pos x="T4" y="T5"/>
                </a:cxn>
              </a:cxnLst>
              <a:rect l="0" t="0" r="r" b="b"/>
              <a:pathLst>
                <a:path w="201" h="1161">
                  <a:moveTo>
                    <a:pt x="201" y="1161"/>
                  </a:moveTo>
                  <a:lnTo>
                    <a:pt x="191"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Rectangle 479"/>
            <p:cNvSpPr>
              <a:spLocks noChangeArrowheads="1"/>
            </p:cNvSpPr>
            <p:nvPr/>
          </p:nvSpPr>
          <p:spPr bwMode="auto">
            <a:xfrm>
              <a:off x="155" y="996"/>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8" name="Rectangle 481"/>
          <p:cNvSpPr>
            <a:spLocks noChangeArrowheads="1"/>
          </p:cNvSpPr>
          <p:nvPr/>
        </p:nvSpPr>
        <p:spPr bwMode="auto">
          <a:xfrm>
            <a:off x="608181" y="1532515"/>
            <a:ext cx="422275"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Sensor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9" name="Rectangle 482"/>
          <p:cNvSpPr>
            <a:spLocks noChangeArrowheads="1"/>
          </p:cNvSpPr>
          <p:nvPr/>
        </p:nvSpPr>
        <p:spPr bwMode="auto">
          <a:xfrm>
            <a:off x="404981" y="1642053"/>
            <a:ext cx="84613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Characterization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8" name="Group 486"/>
          <p:cNvGrpSpPr>
            <a:grpSpLocks/>
          </p:cNvGrpSpPr>
          <p:nvPr/>
        </p:nvGrpSpPr>
        <p:grpSpPr bwMode="auto">
          <a:xfrm>
            <a:off x="282743" y="1842079"/>
            <a:ext cx="1458914" cy="1577981"/>
            <a:chOff x="155" y="1212"/>
            <a:chExt cx="919" cy="994"/>
          </a:xfrm>
        </p:grpSpPr>
        <p:sp>
          <p:nvSpPr>
            <p:cNvPr id="185" name="Rectangle 483"/>
            <p:cNvSpPr>
              <a:spLocks noChangeArrowheads="1"/>
            </p:cNvSpPr>
            <p:nvPr/>
          </p:nvSpPr>
          <p:spPr bwMode="auto">
            <a:xfrm>
              <a:off x="155" y="1212"/>
              <a:ext cx="605" cy="173"/>
            </a:xfrm>
            <a:prstGeom prst="rect">
              <a:avLst/>
            </a:prstGeom>
            <a:solidFill>
              <a:srgbClr val="99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84"/>
            <p:cNvSpPr>
              <a:spLocks/>
            </p:cNvSpPr>
            <p:nvPr/>
          </p:nvSpPr>
          <p:spPr bwMode="auto">
            <a:xfrm>
              <a:off x="803" y="1277"/>
              <a:ext cx="271" cy="929"/>
            </a:xfrm>
            <a:custGeom>
              <a:avLst/>
              <a:gdLst>
                <a:gd name="T0" fmla="*/ 271 w 271"/>
                <a:gd name="T1" fmla="*/ 929 h 929"/>
                <a:gd name="T2" fmla="*/ 258 w 271"/>
                <a:gd name="T3" fmla="*/ 0 h 929"/>
                <a:gd name="T4" fmla="*/ 0 w 271"/>
                <a:gd name="T5" fmla="*/ 0 h 929"/>
              </a:gdLst>
              <a:ahLst/>
              <a:cxnLst>
                <a:cxn ang="0">
                  <a:pos x="T0" y="T1"/>
                </a:cxn>
                <a:cxn ang="0">
                  <a:pos x="T2" y="T3"/>
                </a:cxn>
                <a:cxn ang="0">
                  <a:pos x="T4" y="T5"/>
                </a:cxn>
              </a:cxnLst>
              <a:rect l="0" t="0" r="r" b="b"/>
              <a:pathLst>
                <a:path w="271" h="929">
                  <a:moveTo>
                    <a:pt x="271" y="929"/>
                  </a:moveTo>
                  <a:lnTo>
                    <a:pt x="258"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Rectangle 485"/>
            <p:cNvSpPr>
              <a:spLocks noChangeArrowheads="1"/>
            </p:cNvSpPr>
            <p:nvPr/>
          </p:nvSpPr>
          <p:spPr bwMode="auto">
            <a:xfrm>
              <a:off x="155" y="1212"/>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1" name="Rectangle 487"/>
          <p:cNvSpPr>
            <a:spLocks noChangeArrowheads="1"/>
          </p:cNvSpPr>
          <p:nvPr/>
        </p:nvSpPr>
        <p:spPr bwMode="auto">
          <a:xfrm>
            <a:off x="485943" y="1875416"/>
            <a:ext cx="26828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Post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 name="Rectangle 488"/>
          <p:cNvSpPr>
            <a:spLocks noChangeArrowheads="1"/>
          </p:cNvSpPr>
          <p:nvPr/>
        </p:nvSpPr>
        <p:spPr bwMode="auto">
          <a:xfrm>
            <a:off x="685968" y="1875416"/>
            <a:ext cx="80963"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 name="Rectangle 489"/>
          <p:cNvSpPr>
            <a:spLocks noChangeArrowheads="1"/>
          </p:cNvSpPr>
          <p:nvPr/>
        </p:nvSpPr>
        <p:spPr bwMode="auto">
          <a:xfrm>
            <a:off x="716131" y="1875416"/>
            <a:ext cx="409575"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Launch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Rectangle 490"/>
          <p:cNvSpPr>
            <a:spLocks noChangeArrowheads="1"/>
          </p:cNvSpPr>
          <p:nvPr/>
        </p:nvSpPr>
        <p:spPr bwMode="auto">
          <a:xfrm>
            <a:off x="557381" y="1984954"/>
            <a:ext cx="506413"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Plan Dev.</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2" name="Group 494"/>
          <p:cNvGrpSpPr>
            <a:grpSpLocks/>
          </p:cNvGrpSpPr>
          <p:nvPr/>
        </p:nvGrpSpPr>
        <p:grpSpPr bwMode="auto">
          <a:xfrm>
            <a:off x="282743" y="2596144"/>
            <a:ext cx="1716089" cy="841378"/>
            <a:chOff x="155" y="1687"/>
            <a:chExt cx="1081" cy="530"/>
          </a:xfrm>
        </p:grpSpPr>
        <p:sp>
          <p:nvSpPr>
            <p:cNvPr id="182" name="Rectangle 491"/>
            <p:cNvSpPr>
              <a:spLocks noChangeArrowheads="1"/>
            </p:cNvSpPr>
            <p:nvPr/>
          </p:nvSpPr>
          <p:spPr bwMode="auto">
            <a:xfrm>
              <a:off x="155" y="1687"/>
              <a:ext cx="605" cy="173"/>
            </a:xfrm>
            <a:prstGeom prst="rect">
              <a:avLst/>
            </a:prstGeom>
            <a:solidFill>
              <a:srgbClr val="99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92"/>
            <p:cNvSpPr>
              <a:spLocks/>
            </p:cNvSpPr>
            <p:nvPr/>
          </p:nvSpPr>
          <p:spPr bwMode="auto">
            <a:xfrm>
              <a:off x="803" y="1752"/>
              <a:ext cx="433" cy="465"/>
            </a:xfrm>
            <a:custGeom>
              <a:avLst/>
              <a:gdLst>
                <a:gd name="T0" fmla="*/ 433 w 433"/>
                <a:gd name="T1" fmla="*/ 465 h 465"/>
                <a:gd name="T2" fmla="*/ 412 w 433"/>
                <a:gd name="T3" fmla="*/ 0 h 465"/>
                <a:gd name="T4" fmla="*/ 0 w 433"/>
                <a:gd name="T5" fmla="*/ 0 h 465"/>
              </a:gdLst>
              <a:ahLst/>
              <a:cxnLst>
                <a:cxn ang="0">
                  <a:pos x="T0" y="T1"/>
                </a:cxn>
                <a:cxn ang="0">
                  <a:pos x="T2" y="T3"/>
                </a:cxn>
                <a:cxn ang="0">
                  <a:pos x="T4" y="T5"/>
                </a:cxn>
              </a:cxnLst>
              <a:rect l="0" t="0" r="r" b="b"/>
              <a:pathLst>
                <a:path w="433" h="465">
                  <a:moveTo>
                    <a:pt x="433" y="465"/>
                  </a:moveTo>
                  <a:lnTo>
                    <a:pt x="412"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Rectangle 493"/>
            <p:cNvSpPr>
              <a:spLocks noChangeArrowheads="1"/>
            </p:cNvSpPr>
            <p:nvPr/>
          </p:nvSpPr>
          <p:spPr bwMode="auto">
            <a:xfrm>
              <a:off x="155" y="1687"/>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6" name="Rectangle 495"/>
          <p:cNvSpPr>
            <a:spLocks noChangeArrowheads="1"/>
          </p:cNvSpPr>
          <p:nvPr/>
        </p:nvSpPr>
        <p:spPr bwMode="auto">
          <a:xfrm>
            <a:off x="395456" y="2629482"/>
            <a:ext cx="866776"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Alg. Assessment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496"/>
          <p:cNvSpPr>
            <a:spLocks noChangeArrowheads="1"/>
          </p:cNvSpPr>
          <p:nvPr/>
        </p:nvSpPr>
        <p:spPr bwMode="auto">
          <a:xfrm>
            <a:off x="443081" y="2739020"/>
            <a:ext cx="762001"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&amp; Verifications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4" name="Group 500"/>
          <p:cNvGrpSpPr>
            <a:grpSpLocks/>
          </p:cNvGrpSpPr>
          <p:nvPr/>
        </p:nvGrpSpPr>
        <p:grpSpPr bwMode="auto">
          <a:xfrm>
            <a:off x="282743" y="3008896"/>
            <a:ext cx="1639889" cy="419102"/>
            <a:chOff x="155" y="1947"/>
            <a:chExt cx="1033" cy="264"/>
          </a:xfrm>
        </p:grpSpPr>
        <p:sp>
          <p:nvSpPr>
            <p:cNvPr id="179" name="Rectangle 497"/>
            <p:cNvSpPr>
              <a:spLocks noChangeArrowheads="1"/>
            </p:cNvSpPr>
            <p:nvPr/>
          </p:nvSpPr>
          <p:spPr bwMode="auto">
            <a:xfrm>
              <a:off x="155" y="1947"/>
              <a:ext cx="605" cy="172"/>
            </a:xfrm>
            <a:prstGeom prst="rect">
              <a:avLst/>
            </a:prstGeom>
            <a:solidFill>
              <a:srgbClr val="9933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498"/>
            <p:cNvSpPr>
              <a:spLocks/>
            </p:cNvSpPr>
            <p:nvPr/>
          </p:nvSpPr>
          <p:spPr bwMode="auto">
            <a:xfrm>
              <a:off x="803" y="2011"/>
              <a:ext cx="385" cy="200"/>
            </a:xfrm>
            <a:custGeom>
              <a:avLst/>
              <a:gdLst>
                <a:gd name="T0" fmla="*/ 385 w 385"/>
                <a:gd name="T1" fmla="*/ 200 h 200"/>
                <a:gd name="T2" fmla="*/ 366 w 385"/>
                <a:gd name="T3" fmla="*/ 0 h 200"/>
                <a:gd name="T4" fmla="*/ 0 w 385"/>
                <a:gd name="T5" fmla="*/ 0 h 200"/>
              </a:gdLst>
              <a:ahLst/>
              <a:cxnLst>
                <a:cxn ang="0">
                  <a:pos x="T0" y="T1"/>
                </a:cxn>
                <a:cxn ang="0">
                  <a:pos x="T2" y="T3"/>
                </a:cxn>
                <a:cxn ang="0">
                  <a:pos x="T4" y="T5"/>
                </a:cxn>
              </a:cxnLst>
              <a:rect l="0" t="0" r="r" b="b"/>
              <a:pathLst>
                <a:path w="385" h="200">
                  <a:moveTo>
                    <a:pt x="385" y="200"/>
                  </a:moveTo>
                  <a:lnTo>
                    <a:pt x="366"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Rectangle 499"/>
            <p:cNvSpPr>
              <a:spLocks noChangeArrowheads="1"/>
            </p:cNvSpPr>
            <p:nvPr/>
          </p:nvSpPr>
          <p:spPr bwMode="auto">
            <a:xfrm>
              <a:off x="155" y="1947"/>
              <a:ext cx="605" cy="172"/>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9" name="Rectangle 501"/>
          <p:cNvSpPr>
            <a:spLocks noChangeArrowheads="1"/>
          </p:cNvSpPr>
          <p:nvPr/>
        </p:nvSpPr>
        <p:spPr bwMode="auto">
          <a:xfrm>
            <a:off x="500231" y="3042233"/>
            <a:ext cx="633413"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Cal/Val Tool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502"/>
          <p:cNvSpPr>
            <a:spLocks noChangeArrowheads="1"/>
          </p:cNvSpPr>
          <p:nvPr/>
        </p:nvSpPr>
        <p:spPr bwMode="auto">
          <a:xfrm>
            <a:off x="476418" y="3151771"/>
            <a:ext cx="685801"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Development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7" name="Group 506"/>
          <p:cNvGrpSpPr>
            <a:grpSpLocks/>
          </p:cNvGrpSpPr>
          <p:nvPr/>
        </p:nvGrpSpPr>
        <p:grpSpPr bwMode="auto">
          <a:xfrm>
            <a:off x="2702095" y="3008896"/>
            <a:ext cx="1147763" cy="419102"/>
            <a:chOff x="1679" y="1947"/>
            <a:chExt cx="723" cy="264"/>
          </a:xfrm>
        </p:grpSpPr>
        <p:sp>
          <p:nvSpPr>
            <p:cNvPr id="176" name="Rectangle 503"/>
            <p:cNvSpPr>
              <a:spLocks noChangeArrowheads="1"/>
            </p:cNvSpPr>
            <p:nvPr/>
          </p:nvSpPr>
          <p:spPr bwMode="auto">
            <a:xfrm>
              <a:off x="1883" y="1947"/>
              <a:ext cx="519" cy="172"/>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504"/>
            <p:cNvSpPr>
              <a:spLocks/>
            </p:cNvSpPr>
            <p:nvPr/>
          </p:nvSpPr>
          <p:spPr bwMode="auto">
            <a:xfrm>
              <a:off x="1679" y="2011"/>
              <a:ext cx="161" cy="200"/>
            </a:xfrm>
            <a:custGeom>
              <a:avLst/>
              <a:gdLst>
                <a:gd name="T0" fmla="*/ 0 w 161"/>
                <a:gd name="T1" fmla="*/ 200 h 200"/>
                <a:gd name="T2" fmla="*/ 10 w 161"/>
                <a:gd name="T3" fmla="*/ 0 h 200"/>
                <a:gd name="T4" fmla="*/ 161 w 161"/>
                <a:gd name="T5" fmla="*/ 0 h 200"/>
              </a:gdLst>
              <a:ahLst/>
              <a:cxnLst>
                <a:cxn ang="0">
                  <a:pos x="T0" y="T1"/>
                </a:cxn>
                <a:cxn ang="0">
                  <a:pos x="T2" y="T3"/>
                </a:cxn>
                <a:cxn ang="0">
                  <a:pos x="T4" y="T5"/>
                </a:cxn>
              </a:cxnLst>
              <a:rect l="0" t="0" r="r" b="b"/>
              <a:pathLst>
                <a:path w="161" h="200">
                  <a:moveTo>
                    <a:pt x="0" y="200"/>
                  </a:moveTo>
                  <a:lnTo>
                    <a:pt x="10" y="0"/>
                  </a:lnTo>
                  <a:lnTo>
                    <a:pt x="161"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Rectangle 505"/>
            <p:cNvSpPr>
              <a:spLocks noChangeArrowheads="1"/>
            </p:cNvSpPr>
            <p:nvPr/>
          </p:nvSpPr>
          <p:spPr bwMode="auto">
            <a:xfrm>
              <a:off x="1883" y="1947"/>
              <a:ext cx="519" cy="172"/>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2" name="Rectangle 507"/>
          <p:cNvSpPr>
            <a:spLocks noChangeArrowheads="1"/>
          </p:cNvSpPr>
          <p:nvPr/>
        </p:nvSpPr>
        <p:spPr bwMode="auto">
          <a:xfrm>
            <a:off x="3270420" y="2986671"/>
            <a:ext cx="292100"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Sens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508"/>
          <p:cNvSpPr>
            <a:spLocks noChangeArrowheads="1"/>
          </p:cNvSpPr>
          <p:nvPr/>
        </p:nvSpPr>
        <p:spPr bwMode="auto">
          <a:xfrm>
            <a:off x="3514896" y="2986671"/>
            <a:ext cx="177800"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509"/>
          <p:cNvSpPr>
            <a:spLocks noChangeArrowheads="1"/>
          </p:cNvSpPr>
          <p:nvPr/>
        </p:nvSpPr>
        <p:spPr bwMode="auto">
          <a:xfrm>
            <a:off x="3278358" y="3097796"/>
            <a:ext cx="37623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Charar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510"/>
          <p:cNvSpPr>
            <a:spLocks noChangeArrowheads="1"/>
          </p:cNvSpPr>
          <p:nvPr/>
        </p:nvSpPr>
        <p:spPr bwMode="auto">
          <a:xfrm>
            <a:off x="3573633" y="3097796"/>
            <a:ext cx="104775"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511"/>
          <p:cNvSpPr>
            <a:spLocks noChangeArrowheads="1"/>
          </p:cNvSpPr>
          <p:nvPr/>
        </p:nvSpPr>
        <p:spPr bwMode="auto">
          <a:xfrm>
            <a:off x="3165645" y="3207334"/>
            <a:ext cx="652463"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&amp;Calibration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0" name="Group 515"/>
          <p:cNvGrpSpPr>
            <a:grpSpLocks/>
          </p:cNvGrpSpPr>
          <p:nvPr/>
        </p:nvGrpSpPr>
        <p:grpSpPr bwMode="auto">
          <a:xfrm>
            <a:off x="2787820" y="2527881"/>
            <a:ext cx="1062038" cy="882653"/>
            <a:chOff x="1733" y="1644"/>
            <a:chExt cx="669" cy="556"/>
          </a:xfrm>
        </p:grpSpPr>
        <p:sp>
          <p:nvSpPr>
            <p:cNvPr id="173" name="Rectangle 512"/>
            <p:cNvSpPr>
              <a:spLocks noChangeArrowheads="1"/>
            </p:cNvSpPr>
            <p:nvPr/>
          </p:nvSpPr>
          <p:spPr bwMode="auto">
            <a:xfrm>
              <a:off x="1883" y="1644"/>
              <a:ext cx="519" cy="259"/>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513"/>
            <p:cNvSpPr>
              <a:spLocks/>
            </p:cNvSpPr>
            <p:nvPr/>
          </p:nvSpPr>
          <p:spPr bwMode="auto">
            <a:xfrm>
              <a:off x="1733" y="1709"/>
              <a:ext cx="107" cy="491"/>
            </a:xfrm>
            <a:custGeom>
              <a:avLst/>
              <a:gdLst>
                <a:gd name="T0" fmla="*/ 0 w 107"/>
                <a:gd name="T1" fmla="*/ 491 h 491"/>
                <a:gd name="T2" fmla="*/ 0 w 107"/>
                <a:gd name="T3" fmla="*/ 0 h 491"/>
                <a:gd name="T4" fmla="*/ 107 w 107"/>
                <a:gd name="T5" fmla="*/ 0 h 491"/>
              </a:gdLst>
              <a:ahLst/>
              <a:cxnLst>
                <a:cxn ang="0">
                  <a:pos x="T0" y="T1"/>
                </a:cxn>
                <a:cxn ang="0">
                  <a:pos x="T2" y="T3"/>
                </a:cxn>
                <a:cxn ang="0">
                  <a:pos x="T4" y="T5"/>
                </a:cxn>
              </a:cxnLst>
              <a:rect l="0" t="0" r="r" b="b"/>
              <a:pathLst>
                <a:path w="107" h="491">
                  <a:moveTo>
                    <a:pt x="0" y="491"/>
                  </a:moveTo>
                  <a:lnTo>
                    <a:pt x="0" y="0"/>
                  </a:lnTo>
                  <a:lnTo>
                    <a:pt x="107"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514"/>
            <p:cNvSpPr>
              <a:spLocks noChangeArrowheads="1"/>
            </p:cNvSpPr>
            <p:nvPr/>
          </p:nvSpPr>
          <p:spPr bwMode="auto">
            <a:xfrm>
              <a:off x="1883" y="1644"/>
              <a:ext cx="519" cy="259"/>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8" name="Rectangle 516"/>
          <p:cNvSpPr>
            <a:spLocks noChangeArrowheads="1"/>
          </p:cNvSpPr>
          <p:nvPr/>
        </p:nvSpPr>
        <p:spPr bwMode="auto">
          <a:xfrm>
            <a:off x="3186283" y="2575507"/>
            <a:ext cx="33178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Quick</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517"/>
          <p:cNvSpPr>
            <a:spLocks noChangeArrowheads="1"/>
          </p:cNvSpPr>
          <p:nvPr/>
        </p:nvSpPr>
        <p:spPr bwMode="auto">
          <a:xfrm>
            <a:off x="3441871" y="2575507"/>
            <a:ext cx="80963"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518"/>
          <p:cNvSpPr>
            <a:spLocks noChangeArrowheads="1"/>
          </p:cNvSpPr>
          <p:nvPr/>
        </p:nvSpPr>
        <p:spPr bwMode="auto">
          <a:xfrm>
            <a:off x="3472033" y="2575507"/>
            <a:ext cx="31908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Look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519"/>
          <p:cNvSpPr>
            <a:spLocks noChangeArrowheads="1"/>
          </p:cNvSpPr>
          <p:nvPr/>
        </p:nvSpPr>
        <p:spPr bwMode="auto">
          <a:xfrm>
            <a:off x="3251370" y="2686632"/>
            <a:ext cx="492125"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Analysis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520"/>
          <p:cNvSpPr>
            <a:spLocks noChangeArrowheads="1"/>
          </p:cNvSpPr>
          <p:nvPr/>
        </p:nvSpPr>
        <p:spPr bwMode="auto">
          <a:xfrm>
            <a:off x="3181520" y="2796170"/>
            <a:ext cx="619126"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SDRs/EDRs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3" name="Group 524"/>
          <p:cNvGrpSpPr>
            <a:grpSpLocks/>
          </p:cNvGrpSpPr>
          <p:nvPr/>
        </p:nvGrpSpPr>
        <p:grpSpPr bwMode="auto">
          <a:xfrm>
            <a:off x="2881483" y="2184980"/>
            <a:ext cx="968376" cy="1235080"/>
            <a:chOff x="1792" y="1428"/>
            <a:chExt cx="610" cy="778"/>
          </a:xfrm>
        </p:grpSpPr>
        <p:sp>
          <p:nvSpPr>
            <p:cNvPr id="170" name="Rectangle 521"/>
            <p:cNvSpPr>
              <a:spLocks noChangeArrowheads="1"/>
            </p:cNvSpPr>
            <p:nvPr/>
          </p:nvSpPr>
          <p:spPr bwMode="auto">
            <a:xfrm>
              <a:off x="1883" y="1428"/>
              <a:ext cx="519" cy="173"/>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22"/>
            <p:cNvSpPr>
              <a:spLocks/>
            </p:cNvSpPr>
            <p:nvPr/>
          </p:nvSpPr>
          <p:spPr bwMode="auto">
            <a:xfrm>
              <a:off x="1792" y="1493"/>
              <a:ext cx="48" cy="713"/>
            </a:xfrm>
            <a:custGeom>
              <a:avLst/>
              <a:gdLst>
                <a:gd name="T0" fmla="*/ 0 w 48"/>
                <a:gd name="T1" fmla="*/ 713 h 713"/>
                <a:gd name="T2" fmla="*/ 2 w 48"/>
                <a:gd name="T3" fmla="*/ 0 h 713"/>
                <a:gd name="T4" fmla="*/ 48 w 48"/>
                <a:gd name="T5" fmla="*/ 0 h 713"/>
              </a:gdLst>
              <a:ahLst/>
              <a:cxnLst>
                <a:cxn ang="0">
                  <a:pos x="T0" y="T1"/>
                </a:cxn>
                <a:cxn ang="0">
                  <a:pos x="T2" y="T3"/>
                </a:cxn>
                <a:cxn ang="0">
                  <a:pos x="T4" y="T5"/>
                </a:cxn>
              </a:cxnLst>
              <a:rect l="0" t="0" r="r" b="b"/>
              <a:pathLst>
                <a:path w="48" h="713">
                  <a:moveTo>
                    <a:pt x="0" y="713"/>
                  </a:moveTo>
                  <a:lnTo>
                    <a:pt x="2" y="0"/>
                  </a:lnTo>
                  <a:lnTo>
                    <a:pt x="48"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Rectangle 523"/>
            <p:cNvSpPr>
              <a:spLocks noChangeArrowheads="1"/>
            </p:cNvSpPr>
            <p:nvPr/>
          </p:nvSpPr>
          <p:spPr bwMode="auto">
            <a:xfrm>
              <a:off x="1883" y="1428"/>
              <a:ext cx="519"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4" name="Rectangle 525"/>
          <p:cNvSpPr>
            <a:spLocks noChangeArrowheads="1"/>
          </p:cNvSpPr>
          <p:nvPr/>
        </p:nvSpPr>
        <p:spPr bwMode="auto">
          <a:xfrm>
            <a:off x="3133895" y="2218318"/>
            <a:ext cx="723901"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SDR/EDR Alg.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 name="Rectangle 526"/>
          <p:cNvSpPr>
            <a:spLocks noChangeArrowheads="1"/>
          </p:cNvSpPr>
          <p:nvPr/>
        </p:nvSpPr>
        <p:spPr bwMode="auto">
          <a:xfrm>
            <a:off x="3286295" y="2327856"/>
            <a:ext cx="387350"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Tuning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6" name="Group 530"/>
          <p:cNvGrpSpPr>
            <a:grpSpLocks/>
          </p:cNvGrpSpPr>
          <p:nvPr/>
        </p:nvGrpSpPr>
        <p:grpSpPr bwMode="auto">
          <a:xfrm>
            <a:off x="4005434" y="1705553"/>
            <a:ext cx="1627189" cy="1739907"/>
            <a:chOff x="2500" y="1126"/>
            <a:chExt cx="1025" cy="1096"/>
          </a:xfrm>
        </p:grpSpPr>
        <p:sp>
          <p:nvSpPr>
            <p:cNvPr id="167" name="Rectangle 527"/>
            <p:cNvSpPr>
              <a:spLocks noChangeArrowheads="1"/>
            </p:cNvSpPr>
            <p:nvPr/>
          </p:nvSpPr>
          <p:spPr bwMode="auto">
            <a:xfrm>
              <a:off x="2920" y="1126"/>
              <a:ext cx="605" cy="17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528"/>
            <p:cNvSpPr>
              <a:spLocks/>
            </p:cNvSpPr>
            <p:nvPr/>
          </p:nvSpPr>
          <p:spPr bwMode="auto">
            <a:xfrm>
              <a:off x="2500" y="1191"/>
              <a:ext cx="377" cy="1031"/>
            </a:xfrm>
            <a:custGeom>
              <a:avLst/>
              <a:gdLst>
                <a:gd name="T0" fmla="*/ 0 w 377"/>
                <a:gd name="T1" fmla="*/ 1031 h 1031"/>
                <a:gd name="T2" fmla="*/ 22 w 377"/>
                <a:gd name="T3" fmla="*/ 0 h 1031"/>
                <a:gd name="T4" fmla="*/ 377 w 377"/>
                <a:gd name="T5" fmla="*/ 0 h 1031"/>
              </a:gdLst>
              <a:ahLst/>
              <a:cxnLst>
                <a:cxn ang="0">
                  <a:pos x="T0" y="T1"/>
                </a:cxn>
                <a:cxn ang="0">
                  <a:pos x="T2" y="T3"/>
                </a:cxn>
                <a:cxn ang="0">
                  <a:pos x="T4" y="T5"/>
                </a:cxn>
              </a:cxnLst>
              <a:rect l="0" t="0" r="r" b="b"/>
              <a:pathLst>
                <a:path w="377" h="1031">
                  <a:moveTo>
                    <a:pt x="0" y="1031"/>
                  </a:moveTo>
                  <a:lnTo>
                    <a:pt x="22" y="0"/>
                  </a:lnTo>
                  <a:lnTo>
                    <a:pt x="377"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Rectangle 529"/>
            <p:cNvSpPr>
              <a:spLocks noChangeArrowheads="1"/>
            </p:cNvSpPr>
            <p:nvPr/>
          </p:nvSpPr>
          <p:spPr bwMode="auto">
            <a:xfrm>
              <a:off x="2920" y="1126"/>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7" name="Rectangle 531"/>
          <p:cNvSpPr>
            <a:spLocks noChangeArrowheads="1"/>
          </p:cNvSpPr>
          <p:nvPr/>
        </p:nvSpPr>
        <p:spPr bwMode="auto">
          <a:xfrm>
            <a:off x="4846809" y="1738891"/>
            <a:ext cx="32543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Estab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532"/>
          <p:cNvSpPr>
            <a:spLocks noChangeArrowheads="1"/>
          </p:cNvSpPr>
          <p:nvPr/>
        </p:nvSpPr>
        <p:spPr bwMode="auto">
          <a:xfrm>
            <a:off x="5097634" y="1738891"/>
            <a:ext cx="450850"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 Sensor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 name="Rectangle 533"/>
          <p:cNvSpPr>
            <a:spLocks noChangeArrowheads="1"/>
          </p:cNvSpPr>
          <p:nvPr/>
        </p:nvSpPr>
        <p:spPr bwMode="auto">
          <a:xfrm>
            <a:off x="4976984" y="1848429"/>
            <a:ext cx="441325"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Stability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84" name="Group 537"/>
          <p:cNvGrpSpPr>
            <a:grpSpLocks/>
          </p:cNvGrpSpPr>
          <p:nvPr/>
        </p:nvGrpSpPr>
        <p:grpSpPr bwMode="auto">
          <a:xfrm>
            <a:off x="4065759" y="2048454"/>
            <a:ext cx="1566864" cy="1389068"/>
            <a:chOff x="2538" y="1342"/>
            <a:chExt cx="987" cy="875"/>
          </a:xfrm>
        </p:grpSpPr>
        <p:sp>
          <p:nvSpPr>
            <p:cNvPr id="164" name="Rectangle 534"/>
            <p:cNvSpPr>
              <a:spLocks noChangeArrowheads="1"/>
            </p:cNvSpPr>
            <p:nvPr/>
          </p:nvSpPr>
          <p:spPr bwMode="auto">
            <a:xfrm>
              <a:off x="2920" y="1342"/>
              <a:ext cx="605" cy="17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535"/>
            <p:cNvSpPr>
              <a:spLocks/>
            </p:cNvSpPr>
            <p:nvPr/>
          </p:nvSpPr>
          <p:spPr bwMode="auto">
            <a:xfrm>
              <a:off x="2538" y="1407"/>
              <a:ext cx="339" cy="810"/>
            </a:xfrm>
            <a:custGeom>
              <a:avLst/>
              <a:gdLst>
                <a:gd name="T0" fmla="*/ 0 w 339"/>
                <a:gd name="T1" fmla="*/ 810 h 810"/>
                <a:gd name="T2" fmla="*/ 19 w 339"/>
                <a:gd name="T3" fmla="*/ 0 h 810"/>
                <a:gd name="T4" fmla="*/ 339 w 339"/>
                <a:gd name="T5" fmla="*/ 0 h 810"/>
              </a:gdLst>
              <a:ahLst/>
              <a:cxnLst>
                <a:cxn ang="0">
                  <a:pos x="T0" y="T1"/>
                </a:cxn>
                <a:cxn ang="0">
                  <a:pos x="T2" y="T3"/>
                </a:cxn>
                <a:cxn ang="0">
                  <a:pos x="T4" y="T5"/>
                </a:cxn>
              </a:cxnLst>
              <a:rect l="0" t="0" r="r" b="b"/>
              <a:pathLst>
                <a:path w="339" h="810">
                  <a:moveTo>
                    <a:pt x="0" y="810"/>
                  </a:moveTo>
                  <a:lnTo>
                    <a:pt x="19" y="0"/>
                  </a:lnTo>
                  <a:lnTo>
                    <a:pt x="339"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Rectangle 536"/>
            <p:cNvSpPr>
              <a:spLocks noChangeArrowheads="1"/>
            </p:cNvSpPr>
            <p:nvPr/>
          </p:nvSpPr>
          <p:spPr bwMode="auto">
            <a:xfrm>
              <a:off x="2920" y="1342"/>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1" name="Rectangle 538"/>
          <p:cNvSpPr>
            <a:spLocks noChangeArrowheads="1"/>
          </p:cNvSpPr>
          <p:nvPr/>
        </p:nvSpPr>
        <p:spPr bwMode="auto">
          <a:xfrm>
            <a:off x="4824584" y="2135767"/>
            <a:ext cx="777876"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SDR Validation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85" name="Group 542"/>
          <p:cNvGrpSpPr>
            <a:grpSpLocks/>
          </p:cNvGrpSpPr>
          <p:nvPr/>
        </p:nvGrpSpPr>
        <p:grpSpPr bwMode="auto">
          <a:xfrm>
            <a:off x="4126084" y="2391356"/>
            <a:ext cx="1506539" cy="1046167"/>
            <a:chOff x="2576" y="1558"/>
            <a:chExt cx="949" cy="659"/>
          </a:xfrm>
        </p:grpSpPr>
        <p:sp>
          <p:nvSpPr>
            <p:cNvPr id="161" name="Rectangle 539"/>
            <p:cNvSpPr>
              <a:spLocks noChangeArrowheads="1"/>
            </p:cNvSpPr>
            <p:nvPr/>
          </p:nvSpPr>
          <p:spPr bwMode="auto">
            <a:xfrm>
              <a:off x="2920" y="1558"/>
              <a:ext cx="605" cy="17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540"/>
            <p:cNvSpPr>
              <a:spLocks/>
            </p:cNvSpPr>
            <p:nvPr/>
          </p:nvSpPr>
          <p:spPr bwMode="auto">
            <a:xfrm>
              <a:off x="2576" y="1623"/>
              <a:ext cx="301" cy="594"/>
            </a:xfrm>
            <a:custGeom>
              <a:avLst/>
              <a:gdLst>
                <a:gd name="T0" fmla="*/ 0 w 301"/>
                <a:gd name="T1" fmla="*/ 594 h 594"/>
                <a:gd name="T2" fmla="*/ 17 w 301"/>
                <a:gd name="T3" fmla="*/ 0 h 594"/>
                <a:gd name="T4" fmla="*/ 301 w 301"/>
                <a:gd name="T5" fmla="*/ 0 h 594"/>
              </a:gdLst>
              <a:ahLst/>
              <a:cxnLst>
                <a:cxn ang="0">
                  <a:pos x="T0" y="T1"/>
                </a:cxn>
                <a:cxn ang="0">
                  <a:pos x="T2" y="T3"/>
                </a:cxn>
                <a:cxn ang="0">
                  <a:pos x="T4" y="T5"/>
                </a:cxn>
              </a:cxnLst>
              <a:rect l="0" t="0" r="r" b="b"/>
              <a:pathLst>
                <a:path w="301" h="594">
                  <a:moveTo>
                    <a:pt x="0" y="594"/>
                  </a:moveTo>
                  <a:lnTo>
                    <a:pt x="17" y="0"/>
                  </a:lnTo>
                  <a:lnTo>
                    <a:pt x="301"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Rectangle 541"/>
            <p:cNvSpPr>
              <a:spLocks noChangeArrowheads="1"/>
            </p:cNvSpPr>
            <p:nvPr/>
          </p:nvSpPr>
          <p:spPr bwMode="auto">
            <a:xfrm>
              <a:off x="2920" y="1558"/>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3" name="Rectangle 543"/>
          <p:cNvSpPr>
            <a:spLocks noChangeArrowheads="1"/>
          </p:cNvSpPr>
          <p:nvPr/>
        </p:nvSpPr>
        <p:spPr bwMode="auto">
          <a:xfrm>
            <a:off x="4959522" y="2424693"/>
            <a:ext cx="50323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Key EDR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544"/>
          <p:cNvSpPr>
            <a:spLocks noChangeArrowheads="1"/>
          </p:cNvSpPr>
          <p:nvPr/>
        </p:nvSpPr>
        <p:spPr bwMode="auto">
          <a:xfrm>
            <a:off x="4934122" y="2534231"/>
            <a:ext cx="53498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Validation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90" name="Group 548"/>
          <p:cNvGrpSpPr>
            <a:grpSpLocks/>
          </p:cNvGrpSpPr>
          <p:nvPr/>
        </p:nvGrpSpPr>
        <p:grpSpPr bwMode="auto">
          <a:xfrm>
            <a:off x="4288009" y="2734257"/>
            <a:ext cx="1344614" cy="693740"/>
            <a:chOff x="2678" y="1774"/>
            <a:chExt cx="847" cy="437"/>
          </a:xfrm>
        </p:grpSpPr>
        <p:sp>
          <p:nvSpPr>
            <p:cNvPr id="158" name="Rectangle 545"/>
            <p:cNvSpPr>
              <a:spLocks noChangeArrowheads="1"/>
            </p:cNvSpPr>
            <p:nvPr/>
          </p:nvSpPr>
          <p:spPr bwMode="auto">
            <a:xfrm>
              <a:off x="2920" y="1774"/>
              <a:ext cx="605" cy="17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546"/>
            <p:cNvSpPr>
              <a:spLocks/>
            </p:cNvSpPr>
            <p:nvPr/>
          </p:nvSpPr>
          <p:spPr bwMode="auto">
            <a:xfrm>
              <a:off x="2678" y="1839"/>
              <a:ext cx="199" cy="372"/>
            </a:xfrm>
            <a:custGeom>
              <a:avLst/>
              <a:gdLst>
                <a:gd name="T0" fmla="*/ 0 w 199"/>
                <a:gd name="T1" fmla="*/ 372 h 372"/>
                <a:gd name="T2" fmla="*/ 12 w 199"/>
                <a:gd name="T3" fmla="*/ 0 h 372"/>
                <a:gd name="T4" fmla="*/ 199 w 199"/>
                <a:gd name="T5" fmla="*/ 0 h 372"/>
              </a:gdLst>
              <a:ahLst/>
              <a:cxnLst>
                <a:cxn ang="0">
                  <a:pos x="T0" y="T1"/>
                </a:cxn>
                <a:cxn ang="0">
                  <a:pos x="T2" y="T3"/>
                </a:cxn>
                <a:cxn ang="0">
                  <a:pos x="T4" y="T5"/>
                </a:cxn>
              </a:cxnLst>
              <a:rect l="0" t="0" r="r" b="b"/>
              <a:pathLst>
                <a:path w="199" h="372">
                  <a:moveTo>
                    <a:pt x="0" y="372"/>
                  </a:moveTo>
                  <a:lnTo>
                    <a:pt x="12" y="0"/>
                  </a:lnTo>
                  <a:lnTo>
                    <a:pt x="199"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Rectangle 547"/>
            <p:cNvSpPr>
              <a:spLocks noChangeArrowheads="1"/>
            </p:cNvSpPr>
            <p:nvPr/>
          </p:nvSpPr>
          <p:spPr bwMode="auto">
            <a:xfrm>
              <a:off x="2920" y="1774"/>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6" name="Rectangle 549"/>
          <p:cNvSpPr>
            <a:spLocks noChangeArrowheads="1"/>
          </p:cNvSpPr>
          <p:nvPr/>
        </p:nvSpPr>
        <p:spPr bwMode="auto">
          <a:xfrm>
            <a:off x="4981747" y="2767595"/>
            <a:ext cx="455613"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Mission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 name="Rectangle 550"/>
          <p:cNvSpPr>
            <a:spLocks noChangeArrowheads="1"/>
          </p:cNvSpPr>
          <p:nvPr/>
        </p:nvSpPr>
        <p:spPr bwMode="auto">
          <a:xfrm>
            <a:off x="4916659" y="2877133"/>
            <a:ext cx="57308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Integration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91" name="Group 554"/>
          <p:cNvGrpSpPr>
            <a:grpSpLocks/>
          </p:cNvGrpSpPr>
          <p:nvPr/>
        </p:nvGrpSpPr>
        <p:grpSpPr bwMode="auto">
          <a:xfrm>
            <a:off x="4484859" y="3077158"/>
            <a:ext cx="1147763" cy="350839"/>
            <a:chOff x="2802" y="1990"/>
            <a:chExt cx="723" cy="221"/>
          </a:xfrm>
        </p:grpSpPr>
        <p:sp>
          <p:nvSpPr>
            <p:cNvPr id="155" name="Rectangle 551"/>
            <p:cNvSpPr>
              <a:spLocks noChangeArrowheads="1"/>
            </p:cNvSpPr>
            <p:nvPr/>
          </p:nvSpPr>
          <p:spPr bwMode="auto">
            <a:xfrm>
              <a:off x="2920" y="1990"/>
              <a:ext cx="605" cy="17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52"/>
            <p:cNvSpPr>
              <a:spLocks/>
            </p:cNvSpPr>
            <p:nvPr/>
          </p:nvSpPr>
          <p:spPr bwMode="auto">
            <a:xfrm>
              <a:off x="2802" y="2055"/>
              <a:ext cx="75" cy="156"/>
            </a:xfrm>
            <a:custGeom>
              <a:avLst/>
              <a:gdLst>
                <a:gd name="T0" fmla="*/ 0 w 75"/>
                <a:gd name="T1" fmla="*/ 156 h 156"/>
                <a:gd name="T2" fmla="*/ 6 w 75"/>
                <a:gd name="T3" fmla="*/ 0 h 156"/>
                <a:gd name="T4" fmla="*/ 75 w 75"/>
                <a:gd name="T5" fmla="*/ 0 h 156"/>
              </a:gdLst>
              <a:ahLst/>
              <a:cxnLst>
                <a:cxn ang="0">
                  <a:pos x="T0" y="T1"/>
                </a:cxn>
                <a:cxn ang="0">
                  <a:pos x="T2" y="T3"/>
                </a:cxn>
                <a:cxn ang="0">
                  <a:pos x="T4" y="T5"/>
                </a:cxn>
              </a:cxnLst>
              <a:rect l="0" t="0" r="r" b="b"/>
              <a:pathLst>
                <a:path w="75" h="156">
                  <a:moveTo>
                    <a:pt x="0" y="156"/>
                  </a:moveTo>
                  <a:lnTo>
                    <a:pt x="6" y="0"/>
                  </a:lnTo>
                  <a:lnTo>
                    <a:pt x="75"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Rectangle 553"/>
            <p:cNvSpPr>
              <a:spLocks noChangeArrowheads="1"/>
            </p:cNvSpPr>
            <p:nvPr/>
          </p:nvSpPr>
          <p:spPr bwMode="auto">
            <a:xfrm>
              <a:off x="2920" y="1990"/>
              <a:ext cx="605" cy="173"/>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9" name="Rectangle 555"/>
          <p:cNvSpPr>
            <a:spLocks noChangeArrowheads="1"/>
          </p:cNvSpPr>
          <p:nvPr/>
        </p:nvSpPr>
        <p:spPr bwMode="auto">
          <a:xfrm>
            <a:off x="4876972" y="3110496"/>
            <a:ext cx="687388"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Product Ops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 name="Rectangle 556"/>
          <p:cNvSpPr>
            <a:spLocks noChangeArrowheads="1"/>
          </p:cNvSpPr>
          <p:nvPr/>
        </p:nvSpPr>
        <p:spPr bwMode="auto">
          <a:xfrm>
            <a:off x="4976984" y="3220034"/>
            <a:ext cx="436563"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Viability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92" name="Group 560"/>
          <p:cNvGrpSpPr>
            <a:grpSpLocks/>
          </p:cNvGrpSpPr>
          <p:nvPr/>
        </p:nvGrpSpPr>
        <p:grpSpPr bwMode="auto">
          <a:xfrm>
            <a:off x="6661323" y="3008896"/>
            <a:ext cx="1158876" cy="419102"/>
            <a:chOff x="4173" y="1947"/>
            <a:chExt cx="730" cy="264"/>
          </a:xfrm>
        </p:grpSpPr>
        <p:sp>
          <p:nvSpPr>
            <p:cNvPr id="152" name="Rectangle 557"/>
            <p:cNvSpPr>
              <a:spLocks noChangeArrowheads="1"/>
            </p:cNvSpPr>
            <p:nvPr/>
          </p:nvSpPr>
          <p:spPr bwMode="auto">
            <a:xfrm>
              <a:off x="4173" y="1947"/>
              <a:ext cx="605" cy="172"/>
            </a:xfrm>
            <a:prstGeom prst="rect">
              <a:avLst/>
            </a:prstGeom>
            <a:solidFill>
              <a:srgbClr val="6666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558"/>
            <p:cNvSpPr>
              <a:spLocks/>
            </p:cNvSpPr>
            <p:nvPr/>
          </p:nvSpPr>
          <p:spPr bwMode="auto">
            <a:xfrm>
              <a:off x="4821" y="2011"/>
              <a:ext cx="82" cy="200"/>
            </a:xfrm>
            <a:custGeom>
              <a:avLst/>
              <a:gdLst>
                <a:gd name="T0" fmla="*/ 82 w 82"/>
                <a:gd name="T1" fmla="*/ 200 h 200"/>
                <a:gd name="T2" fmla="*/ 82 w 82"/>
                <a:gd name="T3" fmla="*/ 0 h 200"/>
                <a:gd name="T4" fmla="*/ 0 w 82"/>
                <a:gd name="T5" fmla="*/ 0 h 200"/>
              </a:gdLst>
              <a:ahLst/>
              <a:cxnLst>
                <a:cxn ang="0">
                  <a:pos x="T0" y="T1"/>
                </a:cxn>
                <a:cxn ang="0">
                  <a:pos x="T2" y="T3"/>
                </a:cxn>
                <a:cxn ang="0">
                  <a:pos x="T4" y="T5"/>
                </a:cxn>
              </a:cxnLst>
              <a:rect l="0" t="0" r="r" b="b"/>
              <a:pathLst>
                <a:path w="82" h="200">
                  <a:moveTo>
                    <a:pt x="82" y="200"/>
                  </a:moveTo>
                  <a:lnTo>
                    <a:pt x="82" y="0"/>
                  </a:lnTo>
                  <a:lnTo>
                    <a:pt x="0"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Rectangle 559"/>
            <p:cNvSpPr>
              <a:spLocks noChangeArrowheads="1"/>
            </p:cNvSpPr>
            <p:nvPr/>
          </p:nvSpPr>
          <p:spPr bwMode="auto">
            <a:xfrm>
              <a:off x="4173" y="1947"/>
              <a:ext cx="605" cy="172"/>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42" name="Rectangle 561"/>
          <p:cNvSpPr>
            <a:spLocks noChangeArrowheads="1"/>
          </p:cNvSpPr>
          <p:nvPr/>
        </p:nvSpPr>
        <p:spPr bwMode="auto">
          <a:xfrm>
            <a:off x="6805786" y="3042233"/>
            <a:ext cx="822326"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Monitor Sensor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562"/>
          <p:cNvSpPr>
            <a:spLocks noChangeArrowheads="1"/>
          </p:cNvSpPr>
          <p:nvPr/>
        </p:nvSpPr>
        <p:spPr bwMode="auto">
          <a:xfrm>
            <a:off x="6966123" y="3151771"/>
            <a:ext cx="441325"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Stability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94" name="Group 566"/>
          <p:cNvGrpSpPr>
            <a:grpSpLocks/>
          </p:cNvGrpSpPr>
          <p:nvPr/>
        </p:nvGrpSpPr>
        <p:grpSpPr bwMode="auto">
          <a:xfrm>
            <a:off x="5719935" y="2027721"/>
            <a:ext cx="1216026" cy="1378049"/>
            <a:chOff x="3580" y="1687"/>
            <a:chExt cx="766" cy="530"/>
          </a:xfrm>
        </p:grpSpPr>
        <p:sp>
          <p:nvSpPr>
            <p:cNvPr id="149" name="Rectangle 563"/>
            <p:cNvSpPr>
              <a:spLocks noChangeArrowheads="1"/>
            </p:cNvSpPr>
            <p:nvPr/>
          </p:nvSpPr>
          <p:spPr bwMode="auto">
            <a:xfrm>
              <a:off x="3741" y="1687"/>
              <a:ext cx="605" cy="97"/>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564"/>
            <p:cNvSpPr>
              <a:spLocks/>
            </p:cNvSpPr>
            <p:nvPr/>
          </p:nvSpPr>
          <p:spPr bwMode="auto">
            <a:xfrm>
              <a:off x="3580" y="1752"/>
              <a:ext cx="118" cy="465"/>
            </a:xfrm>
            <a:custGeom>
              <a:avLst/>
              <a:gdLst>
                <a:gd name="T0" fmla="*/ 0 w 118"/>
                <a:gd name="T1" fmla="*/ 465 h 465"/>
                <a:gd name="T2" fmla="*/ 6 w 118"/>
                <a:gd name="T3" fmla="*/ 0 h 465"/>
                <a:gd name="T4" fmla="*/ 118 w 118"/>
                <a:gd name="T5" fmla="*/ 0 h 465"/>
              </a:gdLst>
              <a:ahLst/>
              <a:cxnLst>
                <a:cxn ang="0">
                  <a:pos x="T0" y="T1"/>
                </a:cxn>
                <a:cxn ang="0">
                  <a:pos x="T2" y="T3"/>
                </a:cxn>
                <a:cxn ang="0">
                  <a:pos x="T4" y="T5"/>
                </a:cxn>
              </a:cxnLst>
              <a:rect l="0" t="0" r="r" b="b"/>
              <a:pathLst>
                <a:path w="118" h="465">
                  <a:moveTo>
                    <a:pt x="0" y="465"/>
                  </a:moveTo>
                  <a:lnTo>
                    <a:pt x="6" y="0"/>
                  </a:lnTo>
                  <a:lnTo>
                    <a:pt x="118"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Rectangle 565"/>
            <p:cNvSpPr>
              <a:spLocks noChangeArrowheads="1"/>
            </p:cNvSpPr>
            <p:nvPr/>
          </p:nvSpPr>
          <p:spPr bwMode="auto">
            <a:xfrm>
              <a:off x="3741" y="1687"/>
              <a:ext cx="605" cy="101"/>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45" name="Rectangle 567"/>
          <p:cNvSpPr>
            <a:spLocks noChangeArrowheads="1"/>
          </p:cNvSpPr>
          <p:nvPr/>
        </p:nvSpPr>
        <p:spPr bwMode="auto">
          <a:xfrm>
            <a:off x="6127923" y="2104265"/>
            <a:ext cx="777876" cy="1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smtClean="0">
                <a:ln>
                  <a:noFill/>
                </a:ln>
                <a:solidFill>
                  <a:srgbClr val="000000"/>
                </a:solidFill>
                <a:effectLst/>
                <a:latin typeface="Arial" pitchFamily="34" charset="0"/>
                <a:cs typeface="Arial" pitchFamily="34" charset="0"/>
              </a:rPr>
              <a:t>EDR Validation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ectangle 568"/>
          <p:cNvSpPr>
            <a:spLocks noChangeArrowheads="1"/>
          </p:cNvSpPr>
          <p:nvPr/>
        </p:nvSpPr>
        <p:spPr bwMode="auto">
          <a:xfrm>
            <a:off x="1168569" y="3632786"/>
            <a:ext cx="355600"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PRE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7" name="Rectangle 569"/>
          <p:cNvSpPr>
            <a:spLocks noChangeArrowheads="1"/>
          </p:cNvSpPr>
          <p:nvPr/>
        </p:nvSpPr>
        <p:spPr bwMode="auto">
          <a:xfrm>
            <a:off x="1451144" y="3632786"/>
            <a:ext cx="112713"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8" name="Rectangle 570"/>
          <p:cNvSpPr>
            <a:spLocks noChangeArrowheads="1"/>
          </p:cNvSpPr>
          <p:nvPr/>
        </p:nvSpPr>
        <p:spPr bwMode="auto">
          <a:xfrm>
            <a:off x="1495594" y="3632786"/>
            <a:ext cx="655638"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LAUNCH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97" name="Group 566"/>
          <p:cNvGrpSpPr>
            <a:grpSpLocks/>
          </p:cNvGrpSpPr>
          <p:nvPr/>
        </p:nvGrpSpPr>
        <p:grpSpPr bwMode="auto">
          <a:xfrm>
            <a:off x="5872335" y="2467556"/>
            <a:ext cx="1135064" cy="892175"/>
            <a:chOff x="3580" y="1687"/>
            <a:chExt cx="766" cy="530"/>
          </a:xfrm>
        </p:grpSpPr>
        <p:sp>
          <p:nvSpPr>
            <p:cNvPr id="590" name="Rectangle 563"/>
            <p:cNvSpPr>
              <a:spLocks noChangeArrowheads="1"/>
            </p:cNvSpPr>
            <p:nvPr/>
          </p:nvSpPr>
          <p:spPr bwMode="auto">
            <a:xfrm>
              <a:off x="3741" y="1687"/>
              <a:ext cx="605" cy="149"/>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564"/>
            <p:cNvSpPr>
              <a:spLocks/>
            </p:cNvSpPr>
            <p:nvPr/>
          </p:nvSpPr>
          <p:spPr bwMode="auto">
            <a:xfrm>
              <a:off x="3580" y="1752"/>
              <a:ext cx="118" cy="465"/>
            </a:xfrm>
            <a:custGeom>
              <a:avLst/>
              <a:gdLst>
                <a:gd name="T0" fmla="*/ 0 w 118"/>
                <a:gd name="T1" fmla="*/ 465 h 465"/>
                <a:gd name="T2" fmla="*/ 6 w 118"/>
                <a:gd name="T3" fmla="*/ 0 h 465"/>
                <a:gd name="T4" fmla="*/ 118 w 118"/>
                <a:gd name="T5" fmla="*/ 0 h 465"/>
              </a:gdLst>
              <a:ahLst/>
              <a:cxnLst>
                <a:cxn ang="0">
                  <a:pos x="T0" y="T1"/>
                </a:cxn>
                <a:cxn ang="0">
                  <a:pos x="T2" y="T3"/>
                </a:cxn>
                <a:cxn ang="0">
                  <a:pos x="T4" y="T5"/>
                </a:cxn>
              </a:cxnLst>
              <a:rect l="0" t="0" r="r" b="b"/>
              <a:pathLst>
                <a:path w="118" h="465">
                  <a:moveTo>
                    <a:pt x="0" y="465"/>
                  </a:moveTo>
                  <a:lnTo>
                    <a:pt x="6" y="0"/>
                  </a:lnTo>
                  <a:lnTo>
                    <a:pt x="118" y="0"/>
                  </a:lnTo>
                </a:path>
              </a:pathLst>
            </a:cu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2" name="Rectangle 565"/>
            <p:cNvSpPr>
              <a:spLocks noChangeArrowheads="1"/>
            </p:cNvSpPr>
            <p:nvPr/>
          </p:nvSpPr>
          <p:spPr bwMode="auto">
            <a:xfrm>
              <a:off x="3741" y="1687"/>
              <a:ext cx="605" cy="149"/>
            </a:xfrm>
            <a:prstGeom prst="rect">
              <a:avLst/>
            </a:prstGeom>
            <a:noFill/>
            <a:ln w="7938"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93" name="Rectangle 567"/>
          <p:cNvSpPr>
            <a:spLocks noChangeArrowheads="1"/>
          </p:cNvSpPr>
          <p:nvPr/>
        </p:nvSpPr>
        <p:spPr bwMode="auto">
          <a:xfrm>
            <a:off x="6114666" y="2484456"/>
            <a:ext cx="90974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chemeClr val="tx1"/>
                </a:solidFill>
                <a:effectLst/>
                <a:latin typeface="Arial" pitchFamily="34" charset="0"/>
                <a:cs typeface="Arial" pitchFamily="34" charset="0"/>
              </a:rPr>
              <a:t>Product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chemeClr val="tx1"/>
                </a:solidFill>
                <a:effectLst/>
                <a:latin typeface="Arial" pitchFamily="34" charset="0"/>
                <a:cs typeface="Arial" pitchFamily="34" charset="0"/>
              </a:rPr>
              <a:t>Operationalization</a:t>
            </a:r>
          </a:p>
        </p:txBody>
      </p:sp>
    </p:spTree>
    <p:extLst>
      <p:ext uri="{BB962C8B-B14F-4D97-AF65-F5344CB8AC3E}">
        <p14:creationId xmlns:p14="http://schemas.microsoft.com/office/powerpoint/2010/main" xmlns="" val="3344520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team</a:t>
            </a:r>
            <a:endParaRPr lang="en-US" dirty="0"/>
          </a:p>
        </p:txBody>
      </p:sp>
      <p:sp>
        <p:nvSpPr>
          <p:cNvPr id="5" name="Content Placeholder 4"/>
          <p:cNvSpPr>
            <a:spLocks noGrp="1"/>
          </p:cNvSpPr>
          <p:nvPr>
            <p:ph idx="1"/>
          </p:nvPr>
        </p:nvSpPr>
        <p:spPr>
          <a:xfrm>
            <a:off x="457200" y="1295400"/>
            <a:ext cx="8229600" cy="5105400"/>
          </a:xfrm>
        </p:spPr>
        <p:txBody>
          <a:bodyPr>
            <a:normAutofit fontScale="92500" lnSpcReduction="10000"/>
          </a:bodyPr>
          <a:lstStyle/>
          <a:p>
            <a:r>
              <a:rPr lang="en-US" dirty="0" smtClean="0"/>
              <a:t>STAR: </a:t>
            </a:r>
          </a:p>
          <a:p>
            <a:pPr lvl="1"/>
            <a:r>
              <a:rPr lang="en-US" dirty="0" smtClean="0"/>
              <a:t>Ivan </a:t>
            </a:r>
            <a:r>
              <a:rPr lang="en-US" dirty="0" err="1" smtClean="0"/>
              <a:t>Csiszar</a:t>
            </a:r>
            <a:r>
              <a:rPr lang="en-US" dirty="0" smtClean="0"/>
              <a:t>: PI; overall management</a:t>
            </a:r>
          </a:p>
          <a:p>
            <a:pPr lvl="1"/>
            <a:r>
              <a:rPr lang="en-US" dirty="0" smtClean="0"/>
              <a:t>Marco Vargas: GVF product lead</a:t>
            </a:r>
          </a:p>
          <a:p>
            <a:pPr lvl="1"/>
            <a:r>
              <a:rPr lang="en-US" dirty="0" smtClean="0"/>
              <a:t>TBD (in process): GVF support</a:t>
            </a:r>
          </a:p>
          <a:p>
            <a:pPr lvl="1"/>
            <a:r>
              <a:rPr lang="en-US" dirty="0" err="1" smtClean="0"/>
              <a:t>Yunyue</a:t>
            </a:r>
            <a:r>
              <a:rPr lang="en-US" dirty="0" smtClean="0"/>
              <a:t> Yu: LST product lead</a:t>
            </a:r>
          </a:p>
          <a:p>
            <a:pPr lvl="1"/>
            <a:r>
              <a:rPr lang="en-US" dirty="0" smtClean="0"/>
              <a:t>Zhen Song: LST support (UMD/CICS)</a:t>
            </a:r>
          </a:p>
          <a:p>
            <a:r>
              <a:rPr lang="en-US" dirty="0" smtClean="0"/>
              <a:t>EMC</a:t>
            </a:r>
          </a:p>
          <a:p>
            <a:pPr lvl="1"/>
            <a:r>
              <a:rPr lang="en-US" dirty="0" smtClean="0"/>
              <a:t>Mike </a:t>
            </a:r>
            <a:r>
              <a:rPr lang="en-US" dirty="0" err="1" smtClean="0"/>
              <a:t>Ek</a:t>
            </a:r>
            <a:r>
              <a:rPr lang="en-US" dirty="0" smtClean="0"/>
              <a:t>: co-PI</a:t>
            </a:r>
          </a:p>
          <a:p>
            <a:pPr lvl="1"/>
            <a:r>
              <a:rPr lang="en-US" dirty="0" err="1" smtClean="0"/>
              <a:t>Yihua</a:t>
            </a:r>
            <a:r>
              <a:rPr lang="en-US" dirty="0" smtClean="0"/>
              <a:t> Wu (IMSG)</a:t>
            </a:r>
          </a:p>
          <a:p>
            <a:pPr lvl="1"/>
            <a:r>
              <a:rPr lang="en-US" dirty="0" err="1" smtClean="0"/>
              <a:t>Weizhong</a:t>
            </a:r>
            <a:r>
              <a:rPr lang="en-US" dirty="0" smtClean="0"/>
              <a:t> </a:t>
            </a:r>
            <a:r>
              <a:rPr lang="en-US" dirty="0" err="1" smtClean="0"/>
              <a:t>Zheng</a:t>
            </a:r>
            <a:r>
              <a:rPr lang="en-US" dirty="0" smtClean="0"/>
              <a:t> (IMSG)</a:t>
            </a:r>
          </a:p>
          <a:p>
            <a:pPr lvl="1"/>
            <a:r>
              <a:rPr lang="en-US" dirty="0" err="1" smtClean="0"/>
              <a:t>Helin</a:t>
            </a:r>
            <a:r>
              <a:rPr lang="en-US" dirty="0" smtClean="0"/>
              <a:t> Wei (IMSG)</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7013" y="76200"/>
            <a:ext cx="868362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0" hangingPunct="0"/>
            <a:r>
              <a:rPr lang="en-US" sz="3600" dirty="0" smtClean="0">
                <a:solidFill>
                  <a:srgbClr val="000000"/>
                </a:solidFill>
                <a:latin typeface="+mj-lt"/>
                <a:cs typeface="ヒラギノ角ゴ Pro W3"/>
              </a:rPr>
              <a:t>The “Science”:  Surface Fluxes</a:t>
            </a:r>
            <a:endParaRPr lang="en-US" sz="3600" dirty="0">
              <a:solidFill>
                <a:srgbClr val="000000"/>
              </a:solidFill>
              <a:latin typeface="+mj-lt"/>
              <a:cs typeface="ヒラギノ角ゴ Pro W3"/>
            </a:endParaRPr>
          </a:p>
        </p:txBody>
      </p:sp>
      <p:sp>
        <p:nvSpPr>
          <p:cNvPr id="13" name="Rectangle 13"/>
          <p:cNvSpPr>
            <a:spLocks noChangeArrowheads="1"/>
          </p:cNvSpPr>
          <p:nvPr/>
        </p:nvSpPr>
        <p:spPr bwMode="auto">
          <a:xfrm>
            <a:off x="3886200" y="2863851"/>
            <a:ext cx="1371600" cy="228599"/>
          </a:xfrm>
          <a:prstGeom prst="rect">
            <a:avLst/>
          </a:prstGeom>
          <a:solidFill>
            <a:srgbClr val="0000FF"/>
          </a:solidFill>
          <a:ln w="9525">
            <a:solidFill>
              <a:srgbClr val="0000FF">
                <a:alpha val="50195"/>
              </a:srgbClr>
            </a:solidFill>
            <a:miter lim="800000"/>
            <a:headEnd/>
            <a:tailEnd/>
          </a:ln>
        </p:spPr>
        <p:txBody>
          <a:bodyPr wrap="none" anchor="ctr"/>
          <a:lstStyle/>
          <a:p>
            <a:pPr algn="r" eaLnBrk="0" hangingPunct="0"/>
            <a:endParaRPr lang="en-US" sz="2400">
              <a:solidFill>
                <a:srgbClr val="000000"/>
              </a:solidFill>
              <a:cs typeface="ヒラギノ角ゴ Pro W3"/>
            </a:endParaRPr>
          </a:p>
        </p:txBody>
      </p:sp>
      <p:sp>
        <p:nvSpPr>
          <p:cNvPr id="14" name="Rectangle 14"/>
          <p:cNvSpPr>
            <a:spLocks noChangeArrowheads="1"/>
          </p:cNvSpPr>
          <p:nvPr/>
        </p:nvSpPr>
        <p:spPr bwMode="auto">
          <a:xfrm>
            <a:off x="2551907" y="3092450"/>
            <a:ext cx="4040187" cy="457201"/>
          </a:xfrm>
          <a:prstGeom prst="rect">
            <a:avLst/>
          </a:prstGeom>
          <a:solidFill>
            <a:srgbClr val="00FF00"/>
          </a:solidFill>
          <a:ln w="9525">
            <a:solidFill>
              <a:srgbClr val="00FF00">
                <a:alpha val="50195"/>
              </a:srgbClr>
            </a:solidFill>
            <a:miter lim="800000"/>
            <a:headEnd/>
            <a:tailEnd/>
          </a:ln>
        </p:spPr>
        <p:txBody>
          <a:bodyPr wrap="none" anchor="ctr"/>
          <a:lstStyle/>
          <a:p>
            <a:pPr algn="r" eaLnBrk="0" hangingPunct="0"/>
            <a:endParaRPr lang="en-US" sz="2400">
              <a:solidFill>
                <a:srgbClr val="000000"/>
              </a:solidFill>
              <a:cs typeface="ヒラギノ角ゴ Pro W3"/>
            </a:endParaRPr>
          </a:p>
        </p:txBody>
      </p:sp>
      <p:sp>
        <p:nvSpPr>
          <p:cNvPr id="15" name="Rectangle 15"/>
          <p:cNvSpPr>
            <a:spLocks noChangeArrowheads="1"/>
          </p:cNvSpPr>
          <p:nvPr/>
        </p:nvSpPr>
        <p:spPr bwMode="auto">
          <a:xfrm>
            <a:off x="228600" y="3549650"/>
            <a:ext cx="8686800" cy="914400"/>
          </a:xfrm>
          <a:prstGeom prst="rect">
            <a:avLst/>
          </a:prstGeom>
          <a:solidFill>
            <a:srgbClr val="993300"/>
          </a:solidFill>
          <a:ln w="0">
            <a:solidFill>
              <a:srgbClr val="993300">
                <a:alpha val="50195"/>
              </a:srgbClr>
            </a:solidFill>
            <a:miter lim="800000"/>
            <a:headEnd/>
            <a:tailEnd/>
          </a:ln>
        </p:spPr>
        <p:txBody>
          <a:bodyPr wrap="none" anchor="ctr"/>
          <a:lstStyle/>
          <a:p>
            <a:pPr algn="r" eaLnBrk="0" hangingPunct="0"/>
            <a:endParaRPr lang="en-US" sz="2400">
              <a:solidFill>
                <a:srgbClr val="000000"/>
              </a:solidFill>
              <a:cs typeface="ヒラギノ角ゴ Pro W3"/>
            </a:endParaRPr>
          </a:p>
        </p:txBody>
      </p:sp>
      <p:sp>
        <p:nvSpPr>
          <p:cNvPr id="16" name="Text Box 16"/>
          <p:cNvSpPr txBox="1">
            <a:spLocks noChangeArrowheads="1"/>
          </p:cNvSpPr>
          <p:nvPr/>
        </p:nvSpPr>
        <p:spPr bwMode="auto">
          <a:xfrm>
            <a:off x="228600" y="4156273"/>
            <a:ext cx="50132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400" i="1" dirty="0">
                <a:solidFill>
                  <a:srgbClr val="FFFFFF"/>
                </a:solidFill>
                <a:latin typeface="Verdana" pitchFamily="34" charset="0"/>
                <a:cs typeface="ヒラギノ角ゴ Pro W3"/>
              </a:rPr>
              <a:t>soil</a:t>
            </a:r>
            <a:endParaRPr lang="en-US" sz="1400" dirty="0">
              <a:solidFill>
                <a:srgbClr val="000000"/>
              </a:solidFill>
              <a:cs typeface="ヒラギノ角ゴ Pro W3"/>
            </a:endParaRPr>
          </a:p>
        </p:txBody>
      </p:sp>
      <p:sp>
        <p:nvSpPr>
          <p:cNvPr id="17" name="Text Box 17"/>
          <p:cNvSpPr txBox="1">
            <a:spLocks noChangeArrowheads="1"/>
          </p:cNvSpPr>
          <p:nvPr/>
        </p:nvSpPr>
        <p:spPr bwMode="auto">
          <a:xfrm>
            <a:off x="2551907" y="3167162"/>
            <a:ext cx="146797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i="1" dirty="0" smtClean="0">
                <a:solidFill>
                  <a:srgbClr val="000000"/>
                </a:solidFill>
                <a:latin typeface="Verdana" pitchFamily="34" charset="0"/>
                <a:cs typeface="ヒラギノ角ゴ Pro W3"/>
              </a:rPr>
              <a:t>canopy (GVF) </a:t>
            </a:r>
            <a:endParaRPr lang="en-US" sz="1400" dirty="0">
              <a:solidFill>
                <a:srgbClr val="000000"/>
              </a:solidFill>
              <a:cs typeface="ヒラギノ角ゴ Pro W3"/>
            </a:endParaRPr>
          </a:p>
        </p:txBody>
      </p:sp>
      <p:sp>
        <p:nvSpPr>
          <p:cNvPr id="18" name="Text Box 18"/>
          <p:cNvSpPr txBox="1">
            <a:spLocks noChangeArrowheads="1"/>
          </p:cNvSpPr>
          <p:nvPr/>
        </p:nvSpPr>
        <p:spPr bwMode="auto">
          <a:xfrm>
            <a:off x="3866087" y="2787651"/>
            <a:ext cx="141182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400" i="1" dirty="0">
                <a:solidFill>
                  <a:srgbClr val="FFFFFF"/>
                </a:solidFill>
                <a:latin typeface="Verdana" pitchFamily="34" charset="0"/>
                <a:cs typeface="ヒラギノ角ゴ Pro W3"/>
              </a:rPr>
              <a:t>canopy water</a:t>
            </a:r>
            <a:endParaRPr lang="en-US" sz="1400" dirty="0">
              <a:solidFill>
                <a:srgbClr val="FFFFFF"/>
              </a:solidFill>
              <a:cs typeface="ヒラギノ角ゴ Pro W3"/>
            </a:endParaRPr>
          </a:p>
        </p:txBody>
      </p:sp>
      <p:grpSp>
        <p:nvGrpSpPr>
          <p:cNvPr id="2" name="Group 2"/>
          <p:cNvGrpSpPr/>
          <p:nvPr/>
        </p:nvGrpSpPr>
        <p:grpSpPr>
          <a:xfrm>
            <a:off x="4419601" y="3321048"/>
            <a:ext cx="304799" cy="1065213"/>
            <a:chOff x="3160713" y="3321048"/>
            <a:chExt cx="304799" cy="1065213"/>
          </a:xfrm>
        </p:grpSpPr>
        <p:sp>
          <p:nvSpPr>
            <p:cNvPr id="24" name="Line 24"/>
            <p:cNvSpPr>
              <a:spLocks noChangeShapeType="1"/>
            </p:cNvSpPr>
            <p:nvPr/>
          </p:nvSpPr>
          <p:spPr bwMode="auto">
            <a:xfrm>
              <a:off x="3313113" y="3321048"/>
              <a:ext cx="0" cy="914400"/>
            </a:xfrm>
            <a:prstGeom prst="line">
              <a:avLst/>
            </a:prstGeom>
            <a:noFill/>
            <a:ln w="101600">
              <a:solidFill>
                <a:srgbClr val="0033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 name="Line 25"/>
            <p:cNvSpPr>
              <a:spLocks noChangeShapeType="1"/>
            </p:cNvSpPr>
            <p:nvPr/>
          </p:nvSpPr>
          <p:spPr bwMode="auto">
            <a:xfrm rot="18900000">
              <a:off x="3465512" y="3675061"/>
              <a:ext cx="0" cy="457200"/>
            </a:xfrm>
            <a:prstGeom prst="line">
              <a:avLst/>
            </a:prstGeom>
            <a:noFill/>
            <a:ln w="50800">
              <a:solidFill>
                <a:srgbClr val="0033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 name="Line 26"/>
            <p:cNvSpPr>
              <a:spLocks noChangeShapeType="1"/>
            </p:cNvSpPr>
            <p:nvPr/>
          </p:nvSpPr>
          <p:spPr bwMode="auto">
            <a:xfrm rot="18900000">
              <a:off x="3465512" y="3929061"/>
              <a:ext cx="0" cy="457200"/>
            </a:xfrm>
            <a:prstGeom prst="line">
              <a:avLst/>
            </a:prstGeom>
            <a:noFill/>
            <a:ln w="50800">
              <a:solidFill>
                <a:srgbClr val="0033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 name="Line 27"/>
            <p:cNvSpPr>
              <a:spLocks noChangeShapeType="1"/>
            </p:cNvSpPr>
            <p:nvPr/>
          </p:nvSpPr>
          <p:spPr bwMode="auto">
            <a:xfrm rot="12600000">
              <a:off x="3160713" y="3548061"/>
              <a:ext cx="0" cy="457200"/>
            </a:xfrm>
            <a:prstGeom prst="line">
              <a:avLst/>
            </a:prstGeom>
            <a:noFill/>
            <a:ln w="50800">
              <a:solidFill>
                <a:srgbClr val="0033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 name="Line 28"/>
            <p:cNvSpPr>
              <a:spLocks noChangeShapeType="1"/>
            </p:cNvSpPr>
            <p:nvPr/>
          </p:nvSpPr>
          <p:spPr bwMode="auto">
            <a:xfrm rot="12600000">
              <a:off x="3160713" y="3802061"/>
              <a:ext cx="0" cy="457200"/>
            </a:xfrm>
            <a:prstGeom prst="line">
              <a:avLst/>
            </a:prstGeom>
            <a:noFill/>
            <a:ln w="50800">
              <a:solidFill>
                <a:srgbClr val="0033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3" name="Group 68"/>
          <p:cNvGrpSpPr/>
          <p:nvPr/>
        </p:nvGrpSpPr>
        <p:grpSpPr>
          <a:xfrm>
            <a:off x="4268787" y="912813"/>
            <a:ext cx="4646613" cy="2638424"/>
            <a:chOff x="4268787" y="912813"/>
            <a:chExt cx="4646613" cy="2638424"/>
          </a:xfrm>
        </p:grpSpPr>
        <p:sp>
          <p:nvSpPr>
            <p:cNvPr id="5" name="Line 5"/>
            <p:cNvSpPr>
              <a:spLocks noChangeShapeType="1"/>
            </p:cNvSpPr>
            <p:nvPr/>
          </p:nvSpPr>
          <p:spPr bwMode="auto">
            <a:xfrm flipV="1">
              <a:off x="6174369" y="2179637"/>
              <a:ext cx="0" cy="914400"/>
            </a:xfrm>
            <a:prstGeom prst="line">
              <a:avLst/>
            </a:prstGeom>
            <a:noFill/>
            <a:ln w="203200">
              <a:solidFill>
                <a:srgbClr val="00008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6" name="Line 6"/>
            <p:cNvSpPr>
              <a:spLocks noChangeShapeType="1"/>
            </p:cNvSpPr>
            <p:nvPr/>
          </p:nvSpPr>
          <p:spPr bwMode="auto">
            <a:xfrm flipV="1">
              <a:off x="7880900" y="2179637"/>
              <a:ext cx="0" cy="1371600"/>
            </a:xfrm>
            <a:prstGeom prst="line">
              <a:avLst/>
            </a:prstGeom>
            <a:noFill/>
            <a:ln w="127000">
              <a:solidFill>
                <a:srgbClr val="00008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Line 7"/>
            <p:cNvSpPr>
              <a:spLocks noChangeShapeType="1"/>
            </p:cNvSpPr>
            <p:nvPr/>
          </p:nvSpPr>
          <p:spPr bwMode="auto">
            <a:xfrm flipV="1">
              <a:off x="4572000" y="2181226"/>
              <a:ext cx="0" cy="685800"/>
            </a:xfrm>
            <a:prstGeom prst="line">
              <a:avLst/>
            </a:prstGeom>
            <a:noFill/>
            <a:ln w="127000">
              <a:solidFill>
                <a:srgbClr val="00008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8" name="Group 28"/>
            <p:cNvGrpSpPr/>
            <p:nvPr/>
          </p:nvGrpSpPr>
          <p:grpSpPr>
            <a:xfrm>
              <a:off x="4268787" y="2101851"/>
              <a:ext cx="3845569" cy="137160"/>
              <a:chOff x="1715143" y="2101851"/>
              <a:chExt cx="6399214" cy="228599"/>
            </a:xfrm>
          </p:grpSpPr>
          <p:sp>
            <p:nvSpPr>
              <p:cNvPr id="9" name="Line 9"/>
              <p:cNvSpPr>
                <a:spLocks noChangeShapeType="1"/>
              </p:cNvSpPr>
              <p:nvPr/>
            </p:nvSpPr>
            <p:spPr bwMode="auto">
              <a:xfrm>
                <a:off x="1715143" y="2101851"/>
                <a:ext cx="6399214" cy="0"/>
              </a:xfrm>
              <a:prstGeom prst="line">
                <a:avLst/>
              </a:prstGeom>
              <a:noFill/>
              <a:ln w="50800">
                <a:solidFill>
                  <a:srgbClr val="00008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0" name="Line 10"/>
              <p:cNvSpPr>
                <a:spLocks noChangeShapeType="1"/>
              </p:cNvSpPr>
              <p:nvPr/>
            </p:nvSpPr>
            <p:spPr bwMode="auto">
              <a:xfrm>
                <a:off x="1715143" y="2101851"/>
                <a:ext cx="0" cy="228599"/>
              </a:xfrm>
              <a:prstGeom prst="line">
                <a:avLst/>
              </a:prstGeom>
              <a:noFill/>
              <a:ln w="50800">
                <a:solidFill>
                  <a:srgbClr val="00008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 name="Line 11"/>
              <p:cNvSpPr>
                <a:spLocks noChangeShapeType="1"/>
              </p:cNvSpPr>
              <p:nvPr/>
            </p:nvSpPr>
            <p:spPr bwMode="auto">
              <a:xfrm>
                <a:off x="8114357" y="2101851"/>
                <a:ext cx="0" cy="228599"/>
              </a:xfrm>
              <a:prstGeom prst="line">
                <a:avLst/>
              </a:prstGeom>
              <a:noFill/>
              <a:ln w="50800">
                <a:solidFill>
                  <a:srgbClr val="00008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2" name="Line 12"/>
            <p:cNvSpPr>
              <a:spLocks noChangeShapeType="1"/>
            </p:cNvSpPr>
            <p:nvPr/>
          </p:nvSpPr>
          <p:spPr bwMode="auto">
            <a:xfrm flipV="1">
              <a:off x="6191571" y="1416051"/>
              <a:ext cx="0" cy="685800"/>
            </a:xfrm>
            <a:prstGeom prst="line">
              <a:avLst/>
            </a:prstGeom>
            <a:noFill/>
            <a:ln w="152400">
              <a:solidFill>
                <a:srgbClr val="00008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9" name="Rectangle 19"/>
            <p:cNvSpPr>
              <a:spLocks noChangeArrowheads="1"/>
            </p:cNvSpPr>
            <p:nvPr/>
          </p:nvSpPr>
          <p:spPr bwMode="auto">
            <a:xfrm>
              <a:off x="6224496" y="2277535"/>
              <a:ext cx="144493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sz="1400" i="1" dirty="0" smtClean="0">
                  <a:solidFill>
                    <a:srgbClr val="000000"/>
                  </a:solidFill>
                  <a:latin typeface="Verdana" pitchFamily="34" charset="0"/>
                  <a:cs typeface="ヒラギノ角ゴ Pro W3"/>
                </a:rPr>
                <a:t>Transpiration</a:t>
              </a:r>
              <a:endParaRPr lang="en-US" sz="1400" i="1" dirty="0">
                <a:solidFill>
                  <a:srgbClr val="000000"/>
                </a:solidFill>
                <a:latin typeface="Verdana" pitchFamily="34" charset="0"/>
                <a:cs typeface="ヒラギノ角ゴ Pro W3"/>
              </a:endParaRPr>
            </a:p>
          </p:txBody>
        </p:sp>
        <p:sp>
          <p:nvSpPr>
            <p:cNvPr id="20" name="Rectangle 20"/>
            <p:cNvSpPr>
              <a:spLocks noChangeArrowheads="1"/>
            </p:cNvSpPr>
            <p:nvPr/>
          </p:nvSpPr>
          <p:spPr bwMode="auto">
            <a:xfrm>
              <a:off x="4609954" y="2110415"/>
              <a:ext cx="151566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400" i="1" dirty="0">
                  <a:solidFill>
                    <a:srgbClr val="000000"/>
                  </a:solidFill>
                  <a:latin typeface="Verdana" pitchFamily="34" charset="0"/>
                  <a:cs typeface="ヒラギノ角ゴ Pro W3"/>
                </a:rPr>
                <a:t>Canopy Water</a:t>
              </a:r>
            </a:p>
            <a:p>
              <a:pPr eaLnBrk="0" hangingPunct="0"/>
              <a:r>
                <a:rPr lang="en-US" sz="1400" i="1" dirty="0" smtClean="0">
                  <a:solidFill>
                    <a:srgbClr val="000000"/>
                  </a:solidFill>
                  <a:latin typeface="Verdana" pitchFamily="34" charset="0"/>
                  <a:cs typeface="ヒラギノ角ゴ Pro W3"/>
                </a:rPr>
                <a:t>Evaporation</a:t>
              </a:r>
            </a:p>
          </p:txBody>
        </p:sp>
        <p:sp>
          <p:nvSpPr>
            <p:cNvPr id="22" name="Rectangle 22"/>
            <p:cNvSpPr>
              <a:spLocks noChangeArrowheads="1"/>
            </p:cNvSpPr>
            <p:nvPr/>
          </p:nvSpPr>
          <p:spPr bwMode="auto">
            <a:xfrm>
              <a:off x="6348069" y="1413422"/>
              <a:ext cx="256733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0" hangingPunct="0"/>
              <a:r>
                <a:rPr lang="en-US" i="1" dirty="0" smtClean="0">
                  <a:solidFill>
                    <a:srgbClr val="000000"/>
                  </a:solidFill>
                  <a:latin typeface="Verdana" pitchFamily="34" charset="0"/>
                  <a:cs typeface="ヒラギノ角ゴ Pro W3"/>
                </a:rPr>
                <a:t>Latent heat flux</a:t>
              </a:r>
            </a:p>
            <a:p>
              <a:pPr eaLnBrk="0" hangingPunct="0"/>
              <a:r>
                <a:rPr lang="en-US" i="1" dirty="0" smtClean="0">
                  <a:solidFill>
                    <a:srgbClr val="000000"/>
                  </a:solidFill>
                  <a:latin typeface="Verdana" pitchFamily="34" charset="0"/>
                  <a:cs typeface="ヒラギノ角ゴ Pro W3"/>
                </a:rPr>
                <a:t>(Evapotranspiration)</a:t>
              </a:r>
              <a:endParaRPr lang="en-US" i="1" dirty="0">
                <a:solidFill>
                  <a:srgbClr val="000000"/>
                </a:solidFill>
                <a:latin typeface="Verdana" pitchFamily="34" charset="0"/>
                <a:cs typeface="ヒラギノ角ゴ Pro W3"/>
              </a:endParaRPr>
            </a:p>
          </p:txBody>
        </p:sp>
        <p:pic>
          <p:nvPicPr>
            <p:cNvPr id="31" name="Picture 31" descr="SM-ST-CW"/>
            <p:cNvPicPr>
              <a:picLocks noChangeAspect="1" noChangeArrowheads="1"/>
            </p:cNvPicPr>
            <p:nvPr/>
          </p:nvPicPr>
          <p:blipFill>
            <a:blip r:embed="rId2" cstate="print">
              <a:extLst>
                <a:ext uri="{28A0092B-C50C-407E-A947-70E740481C1C}">
                  <a14:useLocalDpi xmlns="" xmlns:a14="http://schemas.microsoft.com/office/drawing/2010/main" val="0"/>
                </a:ext>
              </a:extLst>
            </a:blip>
            <a:srcRect l="17593" t="40312" r="23007" b="56255"/>
            <a:stretch>
              <a:fillRect/>
            </a:stretch>
          </p:blipFill>
          <p:spPr bwMode="auto">
            <a:xfrm>
              <a:off x="4560978" y="912813"/>
              <a:ext cx="3729038" cy="44767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1" name="Rectangle 21"/>
            <p:cNvSpPr>
              <a:spLocks noChangeArrowheads="1"/>
            </p:cNvSpPr>
            <p:nvPr/>
          </p:nvSpPr>
          <p:spPr bwMode="auto">
            <a:xfrm>
              <a:off x="6846400" y="2713037"/>
              <a:ext cx="2064238" cy="5044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0" hangingPunct="0">
                <a:lnSpc>
                  <a:spcPts val="1600"/>
                </a:lnSpc>
              </a:pPr>
              <a:r>
                <a:rPr lang="en-US" sz="1400" i="1" dirty="0">
                  <a:solidFill>
                    <a:srgbClr val="000000"/>
                  </a:solidFill>
                  <a:latin typeface="Verdana" pitchFamily="34" charset="0"/>
                  <a:cs typeface="ヒラギノ角ゴ Pro W3"/>
                </a:rPr>
                <a:t>Bare Soil</a:t>
              </a:r>
            </a:p>
            <a:p>
              <a:pPr algn="ctr" eaLnBrk="0" hangingPunct="0">
                <a:lnSpc>
                  <a:spcPts val="1600"/>
                </a:lnSpc>
              </a:pPr>
              <a:r>
                <a:rPr lang="en-US" sz="1400" i="1" dirty="0" smtClean="0">
                  <a:solidFill>
                    <a:srgbClr val="000000"/>
                  </a:solidFill>
                  <a:latin typeface="Verdana" pitchFamily="34" charset="0"/>
                  <a:cs typeface="ヒラギノ角ゴ Pro W3"/>
                </a:rPr>
                <a:t>Evaporation</a:t>
              </a:r>
              <a:endParaRPr lang="en-US" sz="1400" i="1" dirty="0">
                <a:solidFill>
                  <a:srgbClr val="000000"/>
                </a:solidFill>
                <a:latin typeface="Verdana" pitchFamily="34" charset="0"/>
                <a:cs typeface="ヒラギノ角ゴ Pro W3"/>
              </a:endParaRPr>
            </a:p>
          </p:txBody>
        </p:sp>
      </p:grpSp>
      <p:grpSp>
        <p:nvGrpSpPr>
          <p:cNvPr id="23" name="Group 65"/>
          <p:cNvGrpSpPr/>
          <p:nvPr/>
        </p:nvGrpSpPr>
        <p:grpSpPr>
          <a:xfrm>
            <a:off x="228600" y="912813"/>
            <a:ext cx="4330109" cy="2636837"/>
            <a:chOff x="228600" y="912813"/>
            <a:chExt cx="4330109" cy="2636837"/>
          </a:xfrm>
        </p:grpSpPr>
        <p:sp>
          <p:nvSpPr>
            <p:cNvPr id="36" name="Line 11"/>
            <p:cNvSpPr>
              <a:spLocks noChangeShapeType="1"/>
            </p:cNvSpPr>
            <p:nvPr/>
          </p:nvSpPr>
          <p:spPr bwMode="auto">
            <a:xfrm flipV="1">
              <a:off x="2990454" y="2406650"/>
              <a:ext cx="0" cy="685800"/>
            </a:xfrm>
            <a:prstGeom prst="line">
              <a:avLst/>
            </a:prstGeom>
            <a:noFill/>
            <a:ln w="1270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7" name="Line 12"/>
            <p:cNvSpPr>
              <a:spLocks noChangeShapeType="1"/>
            </p:cNvSpPr>
            <p:nvPr/>
          </p:nvSpPr>
          <p:spPr bwMode="auto">
            <a:xfrm flipV="1">
              <a:off x="1390253" y="2406650"/>
              <a:ext cx="0" cy="1143000"/>
            </a:xfrm>
            <a:prstGeom prst="line">
              <a:avLst/>
            </a:prstGeom>
            <a:noFill/>
            <a:ln w="1270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9" name="Group 1"/>
            <p:cNvGrpSpPr/>
            <p:nvPr/>
          </p:nvGrpSpPr>
          <p:grpSpPr>
            <a:xfrm>
              <a:off x="744499" y="2101850"/>
              <a:ext cx="2492565" cy="137160"/>
              <a:chOff x="3962400" y="5217878"/>
              <a:chExt cx="4570413" cy="228600"/>
            </a:xfrm>
          </p:grpSpPr>
          <p:sp>
            <p:nvSpPr>
              <p:cNvPr id="38" name="Line 16"/>
              <p:cNvSpPr>
                <a:spLocks noChangeShapeType="1"/>
              </p:cNvSpPr>
              <p:nvPr/>
            </p:nvSpPr>
            <p:spPr bwMode="auto">
              <a:xfrm>
                <a:off x="3962400" y="5217878"/>
                <a:ext cx="4570413" cy="0"/>
              </a:xfrm>
              <a:prstGeom prst="line">
                <a:avLst/>
              </a:prstGeom>
              <a:noFill/>
              <a:ln w="50800">
                <a:solidFill>
                  <a:srgbClr val="FF0000"/>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39" name="Line 17"/>
              <p:cNvSpPr>
                <a:spLocks noChangeShapeType="1"/>
              </p:cNvSpPr>
              <p:nvPr/>
            </p:nvSpPr>
            <p:spPr bwMode="auto">
              <a:xfrm>
                <a:off x="3962400" y="5217878"/>
                <a:ext cx="0" cy="228600"/>
              </a:xfrm>
              <a:prstGeom prst="line">
                <a:avLst/>
              </a:prstGeom>
              <a:noFill/>
              <a:ln w="508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 name="Line 18"/>
              <p:cNvSpPr>
                <a:spLocks noChangeShapeType="1"/>
              </p:cNvSpPr>
              <p:nvPr/>
            </p:nvSpPr>
            <p:spPr bwMode="auto">
              <a:xfrm>
                <a:off x="8532813" y="5217878"/>
                <a:ext cx="0" cy="228600"/>
              </a:xfrm>
              <a:prstGeom prst="line">
                <a:avLst/>
              </a:prstGeom>
              <a:noFill/>
              <a:ln w="508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41" name="Line 19"/>
            <p:cNvSpPr>
              <a:spLocks noChangeShapeType="1"/>
            </p:cNvSpPr>
            <p:nvPr/>
          </p:nvSpPr>
          <p:spPr bwMode="auto">
            <a:xfrm flipV="1">
              <a:off x="1990781" y="1416051"/>
              <a:ext cx="0" cy="685800"/>
            </a:xfrm>
            <a:prstGeom prst="line">
              <a:avLst/>
            </a:prstGeom>
            <a:noFill/>
            <a:ln w="1524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0" name="Rectangle 29"/>
            <p:cNvSpPr/>
            <p:nvPr/>
          </p:nvSpPr>
          <p:spPr>
            <a:xfrm>
              <a:off x="687786" y="2110415"/>
              <a:ext cx="2589213" cy="307777"/>
            </a:xfrm>
            <a:prstGeom prst="rect">
              <a:avLst/>
            </a:prstGeom>
          </p:spPr>
          <p:txBody>
            <a:bodyPr wrap="square">
              <a:spAutoFit/>
            </a:bodyPr>
            <a:lstStyle/>
            <a:p>
              <a:pPr algn="ctr" eaLnBrk="0" hangingPunct="0"/>
              <a:r>
                <a:rPr lang="en-US" sz="1400" i="1" dirty="0" smtClean="0">
                  <a:solidFill>
                    <a:srgbClr val="000000"/>
                  </a:solidFill>
                  <a:latin typeface="Verdana" pitchFamily="34" charset="0"/>
                  <a:cs typeface="ヒラギノ角ゴ Pro W3"/>
                </a:rPr>
                <a:t>from soil surface/canopy</a:t>
              </a:r>
              <a:endParaRPr lang="en-US" sz="1400" dirty="0"/>
            </a:p>
          </p:txBody>
        </p:sp>
        <p:pic>
          <p:nvPicPr>
            <p:cNvPr id="52" name="Picture 39" descr="SM-ST-CW"/>
            <p:cNvPicPr>
              <a:picLocks noChangeAspect="1" noChangeArrowheads="1"/>
            </p:cNvPicPr>
            <p:nvPr/>
          </p:nvPicPr>
          <p:blipFill>
            <a:blip r:embed="rId3" cstate="print">
              <a:extLst>
                <a:ext uri="{28A0092B-C50C-407E-A947-70E740481C1C}">
                  <a14:useLocalDpi xmlns="" xmlns:a14="http://schemas.microsoft.com/office/drawing/2010/main" val="0"/>
                </a:ext>
              </a:extLst>
            </a:blip>
            <a:srcRect l="14261" t="83362" r="21111" b="13013"/>
            <a:stretch>
              <a:fillRect/>
            </a:stretch>
          </p:blipFill>
          <p:spPr bwMode="auto">
            <a:xfrm>
              <a:off x="228600" y="912813"/>
              <a:ext cx="3830637" cy="4540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53" name="Rectangle 52"/>
            <p:cNvSpPr/>
            <p:nvPr/>
          </p:nvSpPr>
          <p:spPr>
            <a:xfrm>
              <a:off x="2236630" y="1585345"/>
              <a:ext cx="2322079" cy="369332"/>
            </a:xfrm>
            <a:prstGeom prst="rect">
              <a:avLst/>
            </a:prstGeom>
          </p:spPr>
          <p:txBody>
            <a:bodyPr wrap="none">
              <a:spAutoFit/>
            </a:bodyPr>
            <a:lstStyle/>
            <a:p>
              <a:r>
                <a:rPr lang="en-US" i="1" dirty="0">
                  <a:solidFill>
                    <a:srgbClr val="000000"/>
                  </a:solidFill>
                  <a:latin typeface="Verdana" pitchFamily="34" charset="0"/>
                  <a:cs typeface="ヒラギノ角ゴ Pro W3"/>
                </a:rPr>
                <a:t>Sensible heat flux </a:t>
              </a:r>
              <a:endParaRPr lang="en-US" dirty="0"/>
            </a:p>
          </p:txBody>
        </p:sp>
      </p:grpSp>
      <p:grpSp>
        <p:nvGrpSpPr>
          <p:cNvPr id="32" name="Group 71"/>
          <p:cNvGrpSpPr/>
          <p:nvPr/>
        </p:nvGrpSpPr>
        <p:grpSpPr>
          <a:xfrm>
            <a:off x="4811713" y="3098155"/>
            <a:ext cx="4103687" cy="2140488"/>
            <a:chOff x="4811713" y="3098155"/>
            <a:chExt cx="4103687" cy="2140488"/>
          </a:xfrm>
        </p:grpSpPr>
        <p:sp>
          <p:nvSpPr>
            <p:cNvPr id="33" name="Line 41"/>
            <p:cNvSpPr>
              <a:spLocks noChangeShapeType="1"/>
            </p:cNvSpPr>
            <p:nvPr/>
          </p:nvSpPr>
          <p:spPr bwMode="auto">
            <a:xfrm flipV="1">
              <a:off x="5960918" y="3098155"/>
              <a:ext cx="0" cy="685800"/>
            </a:xfrm>
            <a:prstGeom prst="line">
              <a:avLst/>
            </a:prstGeom>
            <a:noFill/>
            <a:ln w="127000">
              <a:solidFill>
                <a:schemeClr val="bg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5" name="Line 32"/>
            <p:cNvSpPr>
              <a:spLocks noChangeShapeType="1"/>
            </p:cNvSpPr>
            <p:nvPr/>
          </p:nvSpPr>
          <p:spPr bwMode="auto">
            <a:xfrm flipV="1">
              <a:off x="7236497" y="3543018"/>
              <a:ext cx="0" cy="685800"/>
            </a:xfrm>
            <a:prstGeom prst="line">
              <a:avLst/>
            </a:prstGeom>
            <a:noFill/>
            <a:ln w="127000">
              <a:solidFill>
                <a:srgbClr val="FFFFF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50" name="Rectangle 49"/>
            <p:cNvSpPr/>
            <p:nvPr/>
          </p:nvSpPr>
          <p:spPr>
            <a:xfrm>
              <a:off x="5013957" y="4056257"/>
              <a:ext cx="2220570" cy="307777"/>
            </a:xfrm>
            <a:prstGeom prst="rect">
              <a:avLst/>
            </a:prstGeom>
          </p:spPr>
          <p:txBody>
            <a:bodyPr wrap="none">
              <a:spAutoFit/>
            </a:bodyPr>
            <a:lstStyle/>
            <a:p>
              <a:pPr algn="ctr" eaLnBrk="0" hangingPunct="0"/>
              <a:r>
                <a:rPr lang="en-US" sz="1400" i="1" dirty="0" smtClean="0">
                  <a:solidFill>
                    <a:srgbClr val="FFFFFF"/>
                  </a:solidFill>
                  <a:latin typeface="Verdana" pitchFamily="34" charset="0"/>
                  <a:cs typeface="ヒラギノ角ゴ Pro W3"/>
                </a:rPr>
                <a:t>to </a:t>
              </a:r>
              <a:r>
                <a:rPr lang="en-US" sz="1400" i="1" dirty="0">
                  <a:solidFill>
                    <a:srgbClr val="FFFFFF"/>
                  </a:solidFill>
                  <a:latin typeface="Verdana" pitchFamily="34" charset="0"/>
                  <a:cs typeface="ヒラギノ角ゴ Pro W3"/>
                </a:rPr>
                <a:t>canopy/</a:t>
              </a:r>
              <a:r>
                <a:rPr lang="en-US" sz="1400" i="1" dirty="0" smtClean="0">
                  <a:solidFill>
                    <a:srgbClr val="FFFFFF"/>
                  </a:solidFill>
                  <a:latin typeface="Verdana" pitchFamily="34" charset="0"/>
                  <a:cs typeface="ヒラギノ角ゴ Pro W3"/>
                </a:rPr>
                <a:t>soil surface</a:t>
              </a:r>
              <a:endParaRPr lang="en-US" sz="1400" i="1" dirty="0">
                <a:solidFill>
                  <a:srgbClr val="FFFFFF"/>
                </a:solidFill>
                <a:latin typeface="Verdana" pitchFamily="34" charset="0"/>
                <a:cs typeface="ヒラギノ角ゴ Pro W3"/>
              </a:endParaRPr>
            </a:p>
          </p:txBody>
        </p:sp>
        <p:pic>
          <p:nvPicPr>
            <p:cNvPr id="51" name="Picture 53" descr="SM-ST-CW"/>
            <p:cNvPicPr>
              <a:picLocks noChangeAspect="1" noChangeArrowheads="1"/>
            </p:cNvPicPr>
            <p:nvPr/>
          </p:nvPicPr>
          <p:blipFill>
            <a:blip r:embed="rId3" cstate="print">
              <a:extLst>
                <a:ext uri="{28A0092B-C50C-407E-A947-70E740481C1C}">
                  <a14:useLocalDpi xmlns="" xmlns:a14="http://schemas.microsoft.com/office/drawing/2010/main" val="0"/>
                </a:ext>
              </a:extLst>
            </a:blip>
            <a:srcRect l="16078" t="89835" r="22508" b="3699"/>
            <a:stretch>
              <a:fillRect/>
            </a:stretch>
          </p:blipFill>
          <p:spPr bwMode="auto">
            <a:xfrm>
              <a:off x="4811713" y="4505152"/>
              <a:ext cx="4103687" cy="73349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1" name="Rectangle 60"/>
            <p:cNvSpPr/>
            <p:nvPr/>
          </p:nvSpPr>
          <p:spPr>
            <a:xfrm>
              <a:off x="5235738" y="3797080"/>
              <a:ext cx="1777008" cy="369332"/>
            </a:xfrm>
            <a:prstGeom prst="rect">
              <a:avLst/>
            </a:prstGeom>
          </p:spPr>
          <p:txBody>
            <a:bodyPr wrap="none">
              <a:spAutoFit/>
            </a:bodyPr>
            <a:lstStyle/>
            <a:p>
              <a:pPr algn="ctr"/>
              <a:r>
                <a:rPr lang="en-US" i="1" dirty="0">
                  <a:solidFill>
                    <a:schemeClr val="bg1"/>
                  </a:solidFill>
                  <a:latin typeface="Verdana" pitchFamily="34" charset="0"/>
                  <a:cs typeface="ヒラギノ角ゴ Pro W3"/>
                </a:rPr>
                <a:t>Soil heat </a:t>
              </a:r>
              <a:r>
                <a:rPr lang="en-US" i="1" dirty="0" smtClean="0">
                  <a:solidFill>
                    <a:schemeClr val="bg1"/>
                  </a:solidFill>
                  <a:latin typeface="Verdana" pitchFamily="34" charset="0"/>
                  <a:cs typeface="ヒラギノ角ゴ Pro W3"/>
                </a:rPr>
                <a:t>flux</a:t>
              </a:r>
              <a:endParaRPr lang="en-US" dirty="0">
                <a:solidFill>
                  <a:schemeClr val="bg1"/>
                </a:solidFill>
              </a:endParaRPr>
            </a:p>
          </p:txBody>
        </p:sp>
      </p:grpSp>
      <p:grpSp>
        <p:nvGrpSpPr>
          <p:cNvPr id="34" name="Group 72"/>
          <p:cNvGrpSpPr/>
          <p:nvPr/>
        </p:nvGrpSpPr>
        <p:grpSpPr>
          <a:xfrm>
            <a:off x="228599" y="4505152"/>
            <a:ext cx="8149609" cy="1406078"/>
            <a:chOff x="228599" y="4505152"/>
            <a:chExt cx="8149609" cy="1406078"/>
          </a:xfrm>
        </p:grpSpPr>
        <p:pic>
          <p:nvPicPr>
            <p:cNvPr id="62" name="Picture 13" descr="SM-ST-CW"/>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9218" t="26558" r="33741" b="70099"/>
            <a:stretch/>
          </p:blipFill>
          <p:spPr bwMode="auto">
            <a:xfrm>
              <a:off x="5348904" y="5351871"/>
              <a:ext cx="3029304" cy="45878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3" name="Text Box 3"/>
            <p:cNvSpPr txBox="1">
              <a:spLocks noChangeArrowheads="1"/>
            </p:cNvSpPr>
            <p:nvPr/>
          </p:nvSpPr>
          <p:spPr bwMode="auto">
            <a:xfrm>
              <a:off x="228599" y="4505152"/>
              <a:ext cx="5007139" cy="14060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10440" rIns="0" bIns="10440">
              <a:spAutoFit/>
            </a:bodyPr>
            <a:lstStyle>
              <a:lvl1pPr marL="169863" indent="-1698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marL="117475" indent="-117475" eaLnBrk="1" hangingPunct="1">
                <a:spcBef>
                  <a:spcPts val="300"/>
                </a:spcBef>
                <a:buClr>
                  <a:srgbClr val="2A3D7A"/>
                </a:buClr>
                <a:buSzPct val="115000"/>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000000"/>
                  </a:solidFill>
                  <a:latin typeface="Verdana" pitchFamily="34" charset="0"/>
                  <a:cs typeface="Verdana" pitchFamily="34" charset="0"/>
                </a:rPr>
                <a:t>Surface fluxes balanced by net radiation (</a:t>
              </a:r>
              <a:r>
                <a:rPr lang="en-GB" b="1" dirty="0" err="1" smtClean="0">
                  <a:solidFill>
                    <a:srgbClr val="000000"/>
                  </a:solidFill>
                  <a:latin typeface="Verdana" pitchFamily="34" charset="0"/>
                  <a:cs typeface="Verdana" pitchFamily="34" charset="0"/>
                </a:rPr>
                <a:t>Rn</a:t>
              </a:r>
              <a:r>
                <a:rPr lang="en-GB" b="1" dirty="0" smtClean="0">
                  <a:solidFill>
                    <a:srgbClr val="000000"/>
                  </a:solidFill>
                  <a:latin typeface="Verdana" pitchFamily="34" charset="0"/>
                  <a:cs typeface="Verdana" pitchFamily="34" charset="0"/>
                </a:rPr>
                <a:t>), = sum of incoming        and outgoing solar and terrestrial radiation, where GVF is important for energy partition between H, LE and</a:t>
              </a:r>
            </a:p>
          </p:txBody>
        </p:sp>
      </p:grpSp>
      <p:sp>
        <p:nvSpPr>
          <p:cNvPr id="64" name="Text Box 3"/>
          <p:cNvSpPr txBox="1">
            <a:spLocks noChangeArrowheads="1"/>
          </p:cNvSpPr>
          <p:nvPr/>
        </p:nvSpPr>
        <p:spPr bwMode="auto">
          <a:xfrm>
            <a:off x="304800" y="5876426"/>
            <a:ext cx="8839200" cy="852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10440" rIns="0" bIns="10440">
            <a:spAutoFit/>
          </a:bodyPr>
          <a:lstStyle>
            <a:lvl1pPr marL="169863" indent="-1698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marL="0" indent="0" eaLnBrk="1" hangingPunct="1">
              <a:spcBef>
                <a:spcPts val="300"/>
              </a:spcBef>
              <a:buClr>
                <a:srgbClr val="2A3D7A"/>
              </a:buClr>
              <a:buSzPct val="115000"/>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000000"/>
                </a:solidFill>
                <a:latin typeface="Verdana" pitchFamily="34" charset="0"/>
                <a:cs typeface="Verdana" pitchFamily="34" charset="0"/>
              </a:rPr>
              <a:t>G, i.e. surface roughness &amp; near</a:t>
            </a:r>
            <a:r>
              <a:rPr lang="en-GB" b="1" dirty="0">
                <a:solidFill>
                  <a:srgbClr val="000000"/>
                </a:solidFill>
                <a:latin typeface="Verdana" pitchFamily="34" charset="0"/>
                <a:cs typeface="Verdana" pitchFamily="34" charset="0"/>
              </a:rPr>
              <a:t>-surface </a:t>
            </a:r>
            <a:r>
              <a:rPr lang="en-GB" b="1" dirty="0" smtClean="0">
                <a:solidFill>
                  <a:srgbClr val="000000"/>
                </a:solidFill>
                <a:latin typeface="Verdana" pitchFamily="34" charset="0"/>
                <a:cs typeface="Verdana" pitchFamily="34" charset="0"/>
              </a:rPr>
              <a:t>turbulence (H), vegetation processes (LE), and heat transport through canopy (G), affecting evolving boundary-layer, clouds/convection, and precipitation. </a:t>
            </a:r>
          </a:p>
        </p:txBody>
      </p:sp>
    </p:spTree>
    <p:extLst>
      <p:ext uri="{BB962C8B-B14F-4D97-AF65-F5344CB8AC3E}">
        <p14:creationId xmlns="" xmlns:p14="http://schemas.microsoft.com/office/powerpoint/2010/main" val="93495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5"/>
          <p:cNvSpPr>
            <a:spLocks noGrp="1"/>
          </p:cNvSpPr>
          <p:nvPr>
            <p:ph type="sldNum" sz="quarter" idx="12"/>
          </p:nvPr>
        </p:nvSpPr>
        <p:spPr>
          <a:noFill/>
          <a:ln>
            <a:miter lim="800000"/>
          </a:ln>
        </p:spPr>
        <p:txBody>
          <a:bodyPr/>
          <a:lstStyle/>
          <a:p>
            <a:fld id="{3A89B1C7-9D94-4D2A-8540-485D65CFD443}" type="slidenum">
              <a:rPr lang="en-US" sz="1400">
                <a:solidFill>
                  <a:schemeClr val="tx1"/>
                </a:solidFill>
                <a:latin typeface="Arial" pitchFamily="34" charset="0"/>
                <a:ea typeface="ヒラギノ角ゴ Pro W3" pitchFamily="-84" charset="-128"/>
              </a:rPr>
              <a:pPr/>
              <a:t>13</a:t>
            </a:fld>
            <a:endParaRPr lang="en-US" sz="1400" dirty="0">
              <a:solidFill>
                <a:schemeClr val="tx1"/>
              </a:solidFill>
              <a:latin typeface="Arial" pitchFamily="34" charset="0"/>
              <a:ea typeface="ヒラギノ角ゴ Pro W3" pitchFamily="-84" charset="-128"/>
            </a:endParaRPr>
          </a:p>
        </p:txBody>
      </p:sp>
      <p:sp>
        <p:nvSpPr>
          <p:cNvPr id="20482" name="Rectangle 4"/>
          <p:cNvSpPr>
            <a:spLocks noChangeArrowheads="1"/>
          </p:cNvSpPr>
          <p:nvPr/>
        </p:nvSpPr>
        <p:spPr bwMode="auto">
          <a:xfrm>
            <a:off x="228960" y="829527"/>
            <a:ext cx="8686080" cy="5793500"/>
          </a:xfrm>
          <a:prstGeom prst="rect">
            <a:avLst/>
          </a:prstGeom>
          <a:noFill/>
          <a:ln w="9525">
            <a:noFill/>
            <a:miter lim="800000"/>
            <a:headEnd/>
            <a:tailEnd/>
          </a:ln>
        </p:spPr>
        <p:txBody>
          <a:bodyPr lIns="89991" tIns="46795" rIns="89991" bIns="46795">
            <a:spAutoFit/>
          </a:bodyPr>
          <a:lstStyle/>
          <a:p>
            <a:pPr defTabSz="456487">
              <a:spcAft>
                <a:spcPts val="726"/>
              </a:spcAft>
              <a:tabLst>
                <a:tab pos="910093" algn="l"/>
                <a:tab pos="1824507" algn="l"/>
                <a:tab pos="2738920" algn="l"/>
                <a:tab pos="3653334" algn="l"/>
                <a:tab pos="4567747" algn="l"/>
                <a:tab pos="5482161" algn="l"/>
                <a:tab pos="6396574" algn="l"/>
                <a:tab pos="7310988" algn="l"/>
                <a:tab pos="8225401" algn="l"/>
                <a:tab pos="9139815" algn="l"/>
                <a:tab pos="10052789" algn="l"/>
              </a:tabLst>
            </a:pPr>
            <a:r>
              <a:rPr lang="en-GB" sz="2500" dirty="0">
                <a:latin typeface="Verdana" pitchFamily="34" charset="0"/>
              </a:rPr>
              <a:t>To provide these proper boundary conditions, land model must have:</a:t>
            </a:r>
          </a:p>
          <a:p>
            <a:pPr marL="256324" lvl="1" indent="-256324" defTabSz="456487">
              <a:spcAft>
                <a:spcPts val="726"/>
              </a:spcAft>
              <a:tabLst>
                <a:tab pos="910093" algn="l"/>
                <a:tab pos="1824507" algn="l"/>
                <a:tab pos="2738920" algn="l"/>
                <a:tab pos="3653334" algn="l"/>
                <a:tab pos="4567747" algn="l"/>
                <a:tab pos="5482161" algn="l"/>
                <a:tab pos="6396574" algn="l"/>
                <a:tab pos="7310988" algn="l"/>
                <a:tab pos="8225401" algn="l"/>
                <a:tab pos="9139815" algn="l"/>
                <a:tab pos="10052789" algn="l"/>
              </a:tabLst>
            </a:pPr>
            <a:r>
              <a:rPr lang="en-GB" sz="2500" dirty="0">
                <a:latin typeface="Verdana" pitchFamily="34" charset="0"/>
              </a:rPr>
              <a:t>• </a:t>
            </a:r>
            <a:r>
              <a:rPr lang="en-GB" sz="2500" b="1" dirty="0">
                <a:latin typeface="Verdana" pitchFamily="34" charset="0"/>
              </a:rPr>
              <a:t>Atmospheric forcing</a:t>
            </a:r>
            <a:r>
              <a:rPr lang="en-GB" sz="2500" dirty="0">
                <a:latin typeface="Verdana" pitchFamily="34" charset="0"/>
              </a:rPr>
              <a:t> to drive land model,</a:t>
            </a:r>
            <a:endParaRPr lang="en-GB" sz="2500" b="1" dirty="0">
              <a:latin typeface="Verdana" pitchFamily="34" charset="0"/>
            </a:endParaRPr>
          </a:p>
          <a:p>
            <a:pPr marL="256324" lvl="1" indent="-256324" defTabSz="456487">
              <a:spcAft>
                <a:spcPts val="726"/>
              </a:spcAft>
              <a:tabLst>
                <a:tab pos="910093" algn="l"/>
                <a:tab pos="1824507" algn="l"/>
                <a:tab pos="2738920" algn="l"/>
                <a:tab pos="3653334" algn="l"/>
                <a:tab pos="4567747" algn="l"/>
                <a:tab pos="5482161" algn="l"/>
                <a:tab pos="6396574" algn="l"/>
                <a:tab pos="7310988" algn="l"/>
                <a:tab pos="8225401" algn="l"/>
                <a:tab pos="9139815" algn="l"/>
                <a:tab pos="10052789" algn="l"/>
              </a:tabLst>
            </a:pPr>
            <a:r>
              <a:rPr lang="en-GB" sz="2500" dirty="0">
                <a:latin typeface="Verdana" pitchFamily="34" charset="0"/>
              </a:rPr>
              <a:t>• Appropriate</a:t>
            </a:r>
            <a:r>
              <a:rPr lang="en-GB" sz="2500" b="1" dirty="0">
                <a:latin typeface="Verdana" pitchFamily="34" charset="0"/>
              </a:rPr>
              <a:t> physics</a:t>
            </a:r>
            <a:r>
              <a:rPr lang="en-GB" sz="2500" dirty="0">
                <a:latin typeface="Verdana" pitchFamily="34" charset="0"/>
              </a:rPr>
              <a:t> to represent land-surface processes,</a:t>
            </a:r>
          </a:p>
          <a:p>
            <a:pPr marL="256324" lvl="1" indent="-256324" defTabSz="456487">
              <a:spcAft>
                <a:spcPts val="726"/>
              </a:spcAft>
              <a:tabLst>
                <a:tab pos="910093" algn="l"/>
                <a:tab pos="1824507" algn="l"/>
                <a:tab pos="2738920" algn="l"/>
                <a:tab pos="3653334" algn="l"/>
                <a:tab pos="4567747" algn="l"/>
                <a:tab pos="5482161" algn="l"/>
                <a:tab pos="6396574" algn="l"/>
                <a:tab pos="7310988" algn="l"/>
                <a:tab pos="8225401" algn="l"/>
                <a:tab pos="9139815" algn="l"/>
                <a:tab pos="10052789" algn="l"/>
              </a:tabLst>
            </a:pPr>
            <a:r>
              <a:rPr lang="en-GB" sz="2500" dirty="0">
                <a:latin typeface="Verdana" pitchFamily="34" charset="0"/>
              </a:rPr>
              <a:t>• Proper </a:t>
            </a:r>
            <a:r>
              <a:rPr lang="en-GB" sz="2500" b="1" dirty="0">
                <a:latin typeface="Verdana" pitchFamily="34" charset="0"/>
              </a:rPr>
              <a:t>initial land states</a:t>
            </a:r>
            <a:r>
              <a:rPr lang="en-GB" sz="2500" dirty="0">
                <a:latin typeface="Verdana" pitchFamily="34" charset="0"/>
              </a:rPr>
              <a:t>, such as snow &amp; soil moisture </a:t>
            </a:r>
            <a:r>
              <a:rPr lang="en-GB" sz="2200" dirty="0">
                <a:latin typeface="Verdana" pitchFamily="34" charset="0"/>
              </a:rPr>
              <a:t>(analogous to initial atmospheric conditions, though land states may carry more </a:t>
            </a:r>
            <a:r>
              <a:rPr lang="en-GB" altLang="en-US" sz="2200" dirty="0">
                <a:latin typeface="Verdana" pitchFamily="34" charset="0"/>
              </a:rPr>
              <a:t>“</a:t>
            </a:r>
            <a:r>
              <a:rPr lang="en-GB" sz="2200" dirty="0">
                <a:latin typeface="Verdana" pitchFamily="34" charset="0"/>
              </a:rPr>
              <a:t>memory</a:t>
            </a:r>
            <a:r>
              <a:rPr lang="en-GB" altLang="en-US" sz="2200" dirty="0">
                <a:latin typeface="Verdana" pitchFamily="34" charset="0"/>
              </a:rPr>
              <a:t>”</a:t>
            </a:r>
            <a:r>
              <a:rPr lang="en-GB" sz="2200" dirty="0">
                <a:latin typeface="Verdana" pitchFamily="34" charset="0"/>
              </a:rPr>
              <a:t>, especially deep soil moisture, similar to ocean SSTs)</a:t>
            </a:r>
            <a:r>
              <a:rPr lang="en-GB" sz="2500" dirty="0">
                <a:latin typeface="Verdana" pitchFamily="34" charset="0"/>
              </a:rPr>
              <a:t>,</a:t>
            </a:r>
          </a:p>
          <a:p>
            <a:pPr marL="256324" lvl="1" indent="-256324" defTabSz="456487">
              <a:spcAft>
                <a:spcPts val="726"/>
              </a:spcAft>
              <a:tabLst>
                <a:tab pos="910093" algn="l"/>
                <a:tab pos="1824507" algn="l"/>
                <a:tab pos="2738920" algn="l"/>
                <a:tab pos="3653334" algn="l"/>
                <a:tab pos="4567747" algn="l"/>
                <a:tab pos="5482161" algn="l"/>
                <a:tab pos="6396574" algn="l"/>
                <a:tab pos="7310988" algn="l"/>
                <a:tab pos="8225401" algn="l"/>
                <a:tab pos="9139815" algn="l"/>
                <a:tab pos="10052789" algn="l"/>
              </a:tabLst>
            </a:pPr>
            <a:r>
              <a:rPr lang="en-GB" sz="2500" dirty="0">
                <a:solidFill>
                  <a:srgbClr val="FF0000"/>
                </a:solidFill>
                <a:latin typeface="Verdana" pitchFamily="34" charset="0"/>
              </a:rPr>
              <a:t>• </a:t>
            </a:r>
            <a:r>
              <a:rPr lang="en-GB" sz="2500" b="1" dirty="0">
                <a:solidFill>
                  <a:srgbClr val="FF0000"/>
                </a:solidFill>
                <a:latin typeface="Verdana" pitchFamily="34" charset="0"/>
              </a:rPr>
              <a:t>Land data sets</a:t>
            </a:r>
            <a:r>
              <a:rPr lang="en-GB" sz="2500" dirty="0">
                <a:solidFill>
                  <a:srgbClr val="FF0000"/>
                </a:solidFill>
                <a:latin typeface="Verdana" pitchFamily="34" charset="0"/>
              </a:rPr>
              <a:t>, e.g. </a:t>
            </a:r>
            <a:r>
              <a:rPr lang="en-GB" sz="2500" u="sng" dirty="0">
                <a:solidFill>
                  <a:srgbClr val="FF0000"/>
                </a:solidFill>
                <a:latin typeface="Verdana" pitchFamily="34" charset="0"/>
              </a:rPr>
              <a:t>land use/land cover (vegetation type)</a:t>
            </a:r>
            <a:r>
              <a:rPr lang="en-GB" sz="2500" dirty="0">
                <a:solidFill>
                  <a:srgbClr val="FF0000"/>
                </a:solidFill>
                <a:latin typeface="Verdana" pitchFamily="34" charset="0"/>
              </a:rPr>
              <a:t>, soil type, surface </a:t>
            </a:r>
            <a:r>
              <a:rPr lang="en-GB" sz="2500" dirty="0" err="1">
                <a:solidFill>
                  <a:srgbClr val="FF0000"/>
                </a:solidFill>
                <a:latin typeface="Verdana" pitchFamily="34" charset="0"/>
              </a:rPr>
              <a:t>albedo</a:t>
            </a:r>
            <a:r>
              <a:rPr lang="en-GB" sz="2500" dirty="0">
                <a:solidFill>
                  <a:srgbClr val="FF0000"/>
                </a:solidFill>
                <a:latin typeface="Verdana" pitchFamily="34" charset="0"/>
              </a:rPr>
              <a:t>, and associated parameters, e.g. surface roughness, soil and vegetation </a:t>
            </a:r>
            <a:r>
              <a:rPr lang="en-GB" sz="2500" dirty="0" smtClean="0">
                <a:solidFill>
                  <a:srgbClr val="FF0000"/>
                </a:solidFill>
                <a:latin typeface="Verdana" pitchFamily="34" charset="0"/>
              </a:rPr>
              <a:t>properties (e.g. GVF, LAI, canopy height)</a:t>
            </a:r>
            <a:endParaRPr lang="en-GB" sz="2500" dirty="0">
              <a:solidFill>
                <a:srgbClr val="FF0000"/>
              </a:solidFill>
              <a:latin typeface="Verdana" pitchFamily="34" charset="0"/>
            </a:endParaRPr>
          </a:p>
        </p:txBody>
      </p:sp>
      <p:sp>
        <p:nvSpPr>
          <p:cNvPr id="22531" name="Rectangle 4"/>
          <p:cNvSpPr>
            <a:spLocks noChangeArrowheads="1"/>
          </p:cNvSpPr>
          <p:nvPr/>
        </p:nvSpPr>
        <p:spPr bwMode="auto">
          <a:xfrm>
            <a:off x="207360" y="130263"/>
            <a:ext cx="8709120" cy="600154"/>
          </a:xfrm>
          <a:prstGeom prst="rect">
            <a:avLst/>
          </a:prstGeom>
          <a:noFill/>
          <a:ln w="9525">
            <a:noFill/>
            <a:miter lim="800000"/>
            <a:headEnd/>
            <a:tailEnd/>
          </a:ln>
        </p:spPr>
        <p:txBody>
          <a:bodyPr lIns="91430" tIns="45715" rIns="91430" bIns="45715">
            <a:spAutoFit/>
          </a:bodyPr>
          <a:lstStyle/>
          <a:p>
            <a:pPr algn="ctr"/>
            <a:r>
              <a:rPr lang="en-US" sz="3300" b="1" i="1" dirty="0">
                <a:latin typeface="Verdana" pitchFamily="34" charset="0"/>
              </a:rPr>
              <a:t>Land Model Requirements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2" cstate="print"/>
          <a:srcRect t="7529"/>
          <a:stretch>
            <a:fillRect/>
          </a:stretch>
        </p:blipFill>
        <p:spPr bwMode="auto">
          <a:xfrm>
            <a:off x="0" y="1740959"/>
            <a:ext cx="9121140" cy="512085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96E36F11-A39A-294D-A59D-6180D50ED29D}" type="slidenum">
              <a:rPr lang="en-US" smtClean="0"/>
              <a:pPr/>
              <a:t>14</a:t>
            </a:fld>
            <a:endParaRPr lang="en-US" dirty="0"/>
          </a:p>
        </p:txBody>
      </p:sp>
      <p:sp>
        <p:nvSpPr>
          <p:cNvPr id="4" name="Rectangle 2"/>
          <p:cNvSpPr txBox="1">
            <a:spLocks noChangeArrowheads="1"/>
          </p:cNvSpPr>
          <p:nvPr/>
        </p:nvSpPr>
        <p:spPr>
          <a:xfrm>
            <a:off x="0" y="5105400"/>
            <a:ext cx="5638800" cy="1143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3600" b="1" kern="0" dirty="0" smtClean="0">
                <a:solidFill>
                  <a:schemeClr val="bg1"/>
                </a:solidFill>
                <a:latin typeface="+mj-lt"/>
                <a:ea typeface="ＭＳ Ｐゴシック" pitchFamily="34" charset="-128"/>
                <a:cs typeface="+mj-cs"/>
              </a:rPr>
              <a:t>TOA NDVI </a:t>
            </a:r>
          </a:p>
          <a:p>
            <a:pPr marL="0" marR="0" lvl="0" indent="0" defTabSz="914400" rtl="0" eaLnBrk="1" fontAlgn="base" latinLnBrk="0" hangingPunct="1">
              <a:lnSpc>
                <a:spcPct val="100000"/>
              </a:lnSpc>
              <a:spcBef>
                <a:spcPct val="0"/>
              </a:spcBef>
              <a:spcAft>
                <a:spcPct val="0"/>
              </a:spcAft>
              <a:buClrTx/>
              <a:buSzTx/>
              <a:buFontTx/>
              <a:buNone/>
              <a:tabLst/>
              <a:defRPr/>
            </a:pPr>
            <a:r>
              <a:rPr lang="en-US" sz="3600" b="1" kern="0" dirty="0" smtClean="0">
                <a:solidFill>
                  <a:schemeClr val="bg1"/>
                </a:solidFill>
                <a:latin typeface="+mj-lt"/>
                <a:ea typeface="ＭＳ Ｐゴシック" pitchFamily="34" charset="-128"/>
                <a:cs typeface="+mj-cs"/>
              </a:rPr>
              <a:t>August 28, 2014</a:t>
            </a:r>
          </a:p>
          <a:p>
            <a:pPr lvl="0" eaLnBrk="0" fontAlgn="base" hangingPunct="0">
              <a:spcBef>
                <a:spcPct val="0"/>
              </a:spcBef>
              <a:spcAft>
                <a:spcPct val="0"/>
              </a:spcAft>
            </a:pPr>
            <a:r>
              <a:rPr lang="en-US" sz="900" dirty="0" smtClean="0">
                <a:solidFill>
                  <a:schemeClr val="bg1"/>
                </a:solidFill>
                <a:latin typeface="Courier New ;color:windowtext"/>
                <a:cs typeface="Arial" pitchFamily="34" charset="0"/>
              </a:rPr>
              <a:t>VIVIO_npp_d20140828_t2038279_e2039520_b14691_c20140829030212719401_noaa_ops.h5</a:t>
            </a:r>
            <a:endParaRPr lang="en-US" sz="900"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en-US" sz="900" dirty="0" smtClean="0">
                <a:solidFill>
                  <a:schemeClr val="bg1"/>
                </a:solidFill>
                <a:latin typeface="Courier New ;color:windowtext"/>
                <a:cs typeface="Arial" pitchFamily="34" charset="0"/>
              </a:rPr>
              <a:t>VIVIO_npp_d20140828_t2039533_e2041174_b14691_c20140829030212719401_noaa_ops.h5</a:t>
            </a:r>
          </a:p>
          <a:p>
            <a:pPr eaLnBrk="0" fontAlgn="base" hangingPunct="0">
              <a:spcBef>
                <a:spcPct val="0"/>
              </a:spcBef>
              <a:spcAft>
                <a:spcPct val="0"/>
              </a:spcAft>
            </a:pPr>
            <a:r>
              <a:rPr lang="en-US" sz="900" dirty="0" smtClean="0">
                <a:solidFill>
                  <a:schemeClr val="bg1"/>
                </a:solidFill>
                <a:latin typeface="Courier New ;color:windowtext"/>
                <a:cs typeface="Arial" pitchFamily="34" charset="0"/>
              </a:rPr>
              <a:t>VIVIO_npp_d20140828_t2041187_e2042428_b14691_c20140829031109580173_noaa_ops.h5</a:t>
            </a:r>
            <a:endParaRPr lang="en-US" sz="900" dirty="0" smtClean="0">
              <a:solidFill>
                <a:schemeClr val="bg1"/>
              </a:solidFill>
              <a:latin typeface="Arial" pitchFamily="34" charset="0"/>
              <a:cs typeface="Arial" pitchFamily="34" charset="0"/>
            </a:endParaRPr>
          </a:p>
          <a:p>
            <a:pPr lvl="0" eaLnBrk="0" fontAlgn="base" hangingPunct="0">
              <a:spcBef>
                <a:spcPct val="0"/>
              </a:spcBef>
              <a:spcAft>
                <a:spcPct val="0"/>
              </a:spcAft>
            </a:pPr>
            <a:endParaRPr lang="en-US" sz="1200" dirty="0" smtClean="0">
              <a:solidFill>
                <a:schemeClr val="bg1"/>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3600" b="1" kern="0" dirty="0" smtClean="0">
              <a:solidFill>
                <a:schemeClr val="bg1"/>
              </a:solidFill>
              <a:latin typeface="+mj-lt"/>
              <a:ea typeface="ＭＳ Ｐゴシック" pitchFamily="34"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chemeClr val="bg1"/>
              </a:solidFill>
              <a:effectLst/>
              <a:uLnTx/>
              <a:uFillTx/>
              <a:latin typeface="+mj-lt"/>
              <a:ea typeface="ＭＳ Ｐゴシック" pitchFamily="34" charset="-128"/>
              <a:cs typeface="+mj-cs"/>
            </a:endParaRPr>
          </a:p>
        </p:txBody>
      </p:sp>
      <p:sp>
        <p:nvSpPr>
          <p:cNvPr id="5" name="Rectangle 4"/>
          <p:cNvSpPr>
            <a:spLocks noChangeArrowheads="1"/>
          </p:cNvSpPr>
          <p:nvPr/>
        </p:nvSpPr>
        <p:spPr bwMode="auto">
          <a:xfrm>
            <a:off x="207360" y="0"/>
            <a:ext cx="8709120" cy="1107986"/>
          </a:xfrm>
          <a:prstGeom prst="rect">
            <a:avLst/>
          </a:prstGeom>
          <a:noFill/>
          <a:ln w="9525">
            <a:noFill/>
            <a:miter lim="800000"/>
            <a:headEnd/>
            <a:tailEnd/>
          </a:ln>
        </p:spPr>
        <p:txBody>
          <a:bodyPr lIns="91430" tIns="45715" rIns="91430" bIns="45715">
            <a:spAutoFit/>
          </a:bodyPr>
          <a:lstStyle/>
          <a:p>
            <a:pPr algn="ctr"/>
            <a:r>
              <a:rPr lang="en-US" sz="3300" b="1" i="1" dirty="0" smtClean="0">
                <a:latin typeface="Verdana" pitchFamily="34" charset="0"/>
              </a:rPr>
              <a:t>Example of core vegetation product in IDPS</a:t>
            </a:r>
            <a:endParaRPr lang="en-US" sz="3300" b="1" i="1" dirty="0">
              <a:latin typeface="Verdana" pitchFamily="34" charset="0"/>
            </a:endParaRPr>
          </a:p>
        </p:txBody>
      </p:sp>
      <p:sp>
        <p:nvSpPr>
          <p:cNvPr id="6" name="TextBox 5"/>
          <p:cNvSpPr txBox="1"/>
          <p:nvPr/>
        </p:nvSpPr>
        <p:spPr>
          <a:xfrm>
            <a:off x="1600200" y="1371600"/>
            <a:ext cx="5779211" cy="369332"/>
          </a:xfrm>
          <a:prstGeom prst="rect">
            <a:avLst/>
          </a:prstGeom>
          <a:noFill/>
        </p:spPr>
        <p:txBody>
          <a:bodyPr wrap="none" rtlCol="0">
            <a:spAutoFit/>
          </a:bodyPr>
          <a:lstStyle/>
          <a:p>
            <a:r>
              <a:rPr lang="en-US" b="1" i="1" dirty="0" smtClean="0"/>
              <a:t>Product not directly applicable for ingest into land models</a:t>
            </a:r>
            <a:endParaRPr lang="en-US"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Green Vegetation Fraction (GVF): Background and current status</a:t>
            </a:r>
            <a:endParaRPr lang="en-US" dirty="0"/>
          </a:p>
        </p:txBody>
      </p:sp>
      <p:sp>
        <p:nvSpPr>
          <p:cNvPr id="5" name="Content Placeholder 4"/>
          <p:cNvSpPr>
            <a:spLocks noGrp="1"/>
          </p:cNvSpPr>
          <p:nvPr>
            <p:ph idx="1"/>
          </p:nvPr>
        </p:nvSpPr>
        <p:spPr>
          <a:xfrm>
            <a:off x="457200" y="1722437"/>
            <a:ext cx="8229600" cy="4525963"/>
          </a:xfrm>
        </p:spPr>
        <p:txBody>
          <a:bodyPr>
            <a:normAutofit lnSpcReduction="10000"/>
          </a:bodyPr>
          <a:lstStyle/>
          <a:p>
            <a:r>
              <a:rPr lang="en-US" dirty="0" smtClean="0"/>
              <a:t>GVF has significant effects on surface energy and water budget, and plays very important role in the interactions between the atmosphere and land surface</a:t>
            </a:r>
          </a:p>
          <a:p>
            <a:r>
              <a:rPr lang="en-US" dirty="0" smtClean="0"/>
              <a:t>GVF has big inter-annual and inter-seasonal variations</a:t>
            </a:r>
          </a:p>
          <a:p>
            <a:r>
              <a:rPr lang="en-US" dirty="0" smtClean="0"/>
              <a:t>A five year climatology of GVF is used currently, which does not reflect inter-annual and inter-seasonal variations of GVF</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GVF product overview</a:t>
            </a:r>
            <a:endParaRPr lang="en-US" dirty="0"/>
          </a:p>
        </p:txBody>
      </p:sp>
      <p:sp>
        <p:nvSpPr>
          <p:cNvPr id="3" name="Content Placeholder 2"/>
          <p:cNvSpPr>
            <a:spLocks noGrp="1"/>
          </p:cNvSpPr>
          <p:nvPr>
            <p:ph idx="1"/>
          </p:nvPr>
        </p:nvSpPr>
        <p:spPr>
          <a:xfrm>
            <a:off x="228600" y="884237"/>
            <a:ext cx="8763000" cy="4525963"/>
          </a:xfrm>
        </p:spPr>
        <p:txBody>
          <a:bodyPr>
            <a:noAutofit/>
          </a:bodyPr>
          <a:lstStyle/>
          <a:p>
            <a:r>
              <a:rPr lang="en-US" sz="2400" dirty="0" smtClean="0"/>
              <a:t>SNPP VIIRS GVF declared operational by the NOAA SPSRB on 02/12/2015</a:t>
            </a:r>
          </a:p>
          <a:p>
            <a:r>
              <a:rPr lang="en-US" sz="2400" dirty="0" smtClean="0"/>
              <a:t>SNPP VIIRS GVF produced at NDE</a:t>
            </a:r>
          </a:p>
          <a:p>
            <a:r>
              <a:rPr lang="en-US" sz="2400" dirty="0" smtClean="0"/>
              <a:t>SNPP VIIRS GVF consists of two products:</a:t>
            </a:r>
          </a:p>
          <a:p>
            <a:pPr>
              <a:buNone/>
            </a:pPr>
            <a:r>
              <a:rPr lang="en-US" sz="2400" dirty="0" smtClean="0"/>
              <a:t>	1) Weekly 4km global GVF at 4 km </a:t>
            </a:r>
          </a:p>
          <a:p>
            <a:pPr>
              <a:buNone/>
            </a:pPr>
            <a:r>
              <a:rPr lang="en-US" sz="2400" dirty="0" smtClean="0"/>
              <a:t>	2) Weekly 1km regional GVF </a:t>
            </a:r>
          </a:p>
          <a:p>
            <a:pPr>
              <a:buNone/>
            </a:pPr>
            <a:r>
              <a:rPr lang="en-US" sz="2400" dirty="0" smtClean="0"/>
              <a:t>	(Lat 7.5°S to 90°N, Lon 130°E to 30°E)</a:t>
            </a:r>
          </a:p>
          <a:p>
            <a:r>
              <a:rPr lang="en-US" sz="2400" dirty="0" smtClean="0"/>
              <a:t> Sliding weekly composites are produced daily in Plate Carrée projection in NetCDF4 format</a:t>
            </a:r>
          </a:p>
          <a:p>
            <a:r>
              <a:rPr lang="en-US" sz="2400" dirty="0" smtClean="0"/>
              <a:t>The regional product file size is 80MB and 15MB for the global product.</a:t>
            </a:r>
          </a:p>
          <a:p>
            <a:r>
              <a:rPr lang="en-US" sz="2400" dirty="0" smtClean="0"/>
              <a:t>The Global 4km resolution VIIRS GVF product is available from</a:t>
            </a:r>
          </a:p>
          <a:p>
            <a:r>
              <a:rPr lang="en-US" sz="2400" dirty="0" smtClean="0"/>
              <a:t>NOAA CLASS (www.class.noaa.gov), starting Feb. 13, 2015</a:t>
            </a:r>
          </a:p>
          <a:p>
            <a:endParaRPr lang="en-US" sz="2400" dirty="0"/>
          </a:p>
        </p:txBody>
      </p:sp>
      <p:pic>
        <p:nvPicPr>
          <p:cNvPr id="4" name="gvf.mp4">
            <a:hlinkClick r:id="" action="ppaction://media"/>
          </p:cNvPr>
          <p:cNvPicPr>
            <a:picLocks noRot="1" noChangeAspect="1"/>
          </p:cNvPicPr>
          <p:nvPr>
            <a:videoFile r:link="rId1"/>
          </p:nvPr>
        </p:nvPicPr>
        <p:blipFill>
          <a:blip r:embed="rId3" cstate="print"/>
          <a:stretch>
            <a:fillRect/>
          </a:stretch>
        </p:blipFill>
        <p:spPr>
          <a:xfrm>
            <a:off x="5867400" y="1371600"/>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40168"/>
            <a:ext cx="8229600" cy="1143000"/>
          </a:xfrm>
        </p:spPr>
        <p:txBody>
          <a:bodyPr/>
          <a:lstStyle/>
          <a:p>
            <a:r>
              <a:rPr lang="en-US" altLang="en-US" b="1" dirty="0" smtClean="0"/>
              <a:t>VIIRS Green Vegetation Fraction</a:t>
            </a:r>
          </a:p>
        </p:txBody>
      </p:sp>
      <p:sp>
        <p:nvSpPr>
          <p:cNvPr id="1331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0C2A8C"/>
                </a:solidFill>
                <a:latin typeface="Arial" pitchFamily="34" charset="0"/>
              </a:defRPr>
            </a:lvl1pPr>
            <a:lvl2pPr marL="742950" indent="-285750">
              <a:defRPr>
                <a:solidFill>
                  <a:srgbClr val="0C2A8C"/>
                </a:solidFill>
                <a:latin typeface="Arial" pitchFamily="34" charset="0"/>
              </a:defRPr>
            </a:lvl2pPr>
            <a:lvl3pPr marL="1143000" indent="-228600">
              <a:defRPr>
                <a:solidFill>
                  <a:srgbClr val="0C2A8C"/>
                </a:solidFill>
                <a:latin typeface="Arial" pitchFamily="34" charset="0"/>
              </a:defRPr>
            </a:lvl3pPr>
            <a:lvl4pPr marL="1600200" indent="-228600">
              <a:defRPr>
                <a:solidFill>
                  <a:srgbClr val="0C2A8C"/>
                </a:solidFill>
                <a:latin typeface="Arial" pitchFamily="34" charset="0"/>
              </a:defRPr>
            </a:lvl4pPr>
            <a:lvl5pPr marL="2057400" indent="-228600">
              <a:defRPr>
                <a:solidFill>
                  <a:srgbClr val="0C2A8C"/>
                </a:solidFill>
                <a:latin typeface="Arial" pitchFamily="34" charset="0"/>
              </a:defRPr>
            </a:lvl5pPr>
            <a:lvl6pPr marL="2514600" indent="-228600" eaLnBrk="0" fontAlgn="base" hangingPunct="0">
              <a:spcBef>
                <a:spcPct val="0"/>
              </a:spcBef>
              <a:spcAft>
                <a:spcPct val="0"/>
              </a:spcAft>
              <a:defRPr>
                <a:solidFill>
                  <a:srgbClr val="0C2A8C"/>
                </a:solidFill>
                <a:latin typeface="Arial" pitchFamily="34" charset="0"/>
              </a:defRPr>
            </a:lvl6pPr>
            <a:lvl7pPr marL="2971800" indent="-228600" eaLnBrk="0" fontAlgn="base" hangingPunct="0">
              <a:spcBef>
                <a:spcPct val="0"/>
              </a:spcBef>
              <a:spcAft>
                <a:spcPct val="0"/>
              </a:spcAft>
              <a:defRPr>
                <a:solidFill>
                  <a:srgbClr val="0C2A8C"/>
                </a:solidFill>
                <a:latin typeface="Arial" pitchFamily="34" charset="0"/>
              </a:defRPr>
            </a:lvl7pPr>
            <a:lvl8pPr marL="3429000" indent="-228600" eaLnBrk="0" fontAlgn="base" hangingPunct="0">
              <a:spcBef>
                <a:spcPct val="0"/>
              </a:spcBef>
              <a:spcAft>
                <a:spcPct val="0"/>
              </a:spcAft>
              <a:defRPr>
                <a:solidFill>
                  <a:srgbClr val="0C2A8C"/>
                </a:solidFill>
                <a:latin typeface="Arial" pitchFamily="34" charset="0"/>
              </a:defRPr>
            </a:lvl8pPr>
            <a:lvl9pPr marL="3886200" indent="-228600" eaLnBrk="0" fontAlgn="base" hangingPunct="0">
              <a:spcBef>
                <a:spcPct val="0"/>
              </a:spcBef>
              <a:spcAft>
                <a:spcPct val="0"/>
              </a:spcAft>
              <a:defRPr>
                <a:solidFill>
                  <a:srgbClr val="0C2A8C"/>
                </a:solidFill>
                <a:latin typeface="Arial" pitchFamily="34" charset="0"/>
              </a:defRPr>
            </a:lvl9pPr>
          </a:lstStyle>
          <a:p>
            <a:fld id="{4670F2CA-D4DC-4C3E-83CF-C3FFC44B9E52}" type="slidenum">
              <a:rPr lang="en-US" altLang="en-US" smtClean="0"/>
              <a:pPr/>
              <a:t>17</a:t>
            </a:fld>
            <a:endParaRPr lang="en-US" altLang="en-US" smtClean="0"/>
          </a:p>
        </p:txBody>
      </p:sp>
      <p:sp>
        <p:nvSpPr>
          <p:cNvPr id="13316" name="TextBox 11"/>
          <p:cNvSpPr txBox="1">
            <a:spLocks noChangeArrowheads="1"/>
          </p:cNvSpPr>
          <p:nvPr/>
        </p:nvSpPr>
        <p:spPr bwMode="auto">
          <a:xfrm>
            <a:off x="1828800" y="990600"/>
            <a:ext cx="6400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0C2A8C"/>
                </a:solidFill>
                <a:latin typeface="Arial" pitchFamily="34" charset="0"/>
              </a:defRPr>
            </a:lvl1pPr>
            <a:lvl2pPr marL="742950" indent="-285750">
              <a:defRPr>
                <a:solidFill>
                  <a:srgbClr val="0C2A8C"/>
                </a:solidFill>
                <a:latin typeface="Arial" pitchFamily="34" charset="0"/>
              </a:defRPr>
            </a:lvl2pPr>
            <a:lvl3pPr marL="1143000" indent="-228600">
              <a:defRPr>
                <a:solidFill>
                  <a:srgbClr val="0C2A8C"/>
                </a:solidFill>
                <a:latin typeface="Arial" pitchFamily="34" charset="0"/>
              </a:defRPr>
            </a:lvl3pPr>
            <a:lvl4pPr marL="1600200" indent="-228600">
              <a:defRPr>
                <a:solidFill>
                  <a:srgbClr val="0C2A8C"/>
                </a:solidFill>
                <a:latin typeface="Arial" pitchFamily="34" charset="0"/>
              </a:defRPr>
            </a:lvl4pPr>
            <a:lvl5pPr marL="2057400" indent="-228600">
              <a:defRPr>
                <a:solidFill>
                  <a:srgbClr val="0C2A8C"/>
                </a:solidFill>
                <a:latin typeface="Arial" pitchFamily="34" charset="0"/>
              </a:defRPr>
            </a:lvl5pPr>
            <a:lvl6pPr marL="2514600" indent="-228600" eaLnBrk="0" fontAlgn="base" hangingPunct="0">
              <a:spcBef>
                <a:spcPct val="0"/>
              </a:spcBef>
              <a:spcAft>
                <a:spcPct val="0"/>
              </a:spcAft>
              <a:defRPr>
                <a:solidFill>
                  <a:srgbClr val="0C2A8C"/>
                </a:solidFill>
                <a:latin typeface="Arial" pitchFamily="34" charset="0"/>
              </a:defRPr>
            </a:lvl6pPr>
            <a:lvl7pPr marL="2971800" indent="-228600" eaLnBrk="0" fontAlgn="base" hangingPunct="0">
              <a:spcBef>
                <a:spcPct val="0"/>
              </a:spcBef>
              <a:spcAft>
                <a:spcPct val="0"/>
              </a:spcAft>
              <a:defRPr>
                <a:solidFill>
                  <a:srgbClr val="0C2A8C"/>
                </a:solidFill>
                <a:latin typeface="Arial" pitchFamily="34" charset="0"/>
              </a:defRPr>
            </a:lvl7pPr>
            <a:lvl8pPr marL="3429000" indent="-228600" eaLnBrk="0" fontAlgn="base" hangingPunct="0">
              <a:spcBef>
                <a:spcPct val="0"/>
              </a:spcBef>
              <a:spcAft>
                <a:spcPct val="0"/>
              </a:spcAft>
              <a:defRPr>
                <a:solidFill>
                  <a:srgbClr val="0C2A8C"/>
                </a:solidFill>
                <a:latin typeface="Arial" pitchFamily="34" charset="0"/>
              </a:defRPr>
            </a:lvl8pPr>
            <a:lvl9pPr marL="3886200" indent="-228600" eaLnBrk="0" fontAlgn="base" hangingPunct="0">
              <a:spcBef>
                <a:spcPct val="0"/>
              </a:spcBef>
              <a:spcAft>
                <a:spcPct val="0"/>
              </a:spcAft>
              <a:defRPr>
                <a:solidFill>
                  <a:srgbClr val="0C2A8C"/>
                </a:solidFill>
                <a:latin typeface="Arial" pitchFamily="34" charset="0"/>
              </a:defRPr>
            </a:lvl9pPr>
          </a:lstStyle>
          <a:p>
            <a:r>
              <a:rPr lang="en-US" altLang="en-US" sz="2800" b="1" dirty="0"/>
              <a:t>4-km Global GVF </a:t>
            </a:r>
            <a:r>
              <a:rPr lang="en-US" altLang="en-US" sz="2800" b="1" dirty="0" smtClean="0"/>
              <a:t>(Sep 1-7, 2014</a:t>
            </a:r>
            <a:r>
              <a:rPr lang="en-US" altLang="en-US" sz="2800" b="1" dirty="0"/>
              <a:t>)</a:t>
            </a:r>
          </a:p>
        </p:txBody>
      </p:sp>
      <p:sp>
        <p:nvSpPr>
          <p:cNvPr id="13317" name="TextBox 19"/>
          <p:cNvSpPr txBox="1">
            <a:spLocks noChangeArrowheads="1"/>
          </p:cNvSpPr>
          <p:nvPr/>
        </p:nvSpPr>
        <p:spPr bwMode="auto">
          <a:xfrm>
            <a:off x="533400" y="6550025"/>
            <a:ext cx="59150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0C2A8C"/>
                </a:solidFill>
                <a:latin typeface="Arial" pitchFamily="34" charset="0"/>
              </a:defRPr>
            </a:lvl1pPr>
            <a:lvl2pPr marL="742950" indent="-285750">
              <a:defRPr>
                <a:solidFill>
                  <a:srgbClr val="0C2A8C"/>
                </a:solidFill>
                <a:latin typeface="Arial" pitchFamily="34" charset="0"/>
              </a:defRPr>
            </a:lvl2pPr>
            <a:lvl3pPr marL="1143000" indent="-228600">
              <a:defRPr>
                <a:solidFill>
                  <a:srgbClr val="0C2A8C"/>
                </a:solidFill>
                <a:latin typeface="Arial" pitchFamily="34" charset="0"/>
              </a:defRPr>
            </a:lvl3pPr>
            <a:lvl4pPr marL="1600200" indent="-228600">
              <a:defRPr>
                <a:solidFill>
                  <a:srgbClr val="0C2A8C"/>
                </a:solidFill>
                <a:latin typeface="Arial" pitchFamily="34" charset="0"/>
              </a:defRPr>
            </a:lvl4pPr>
            <a:lvl5pPr marL="2057400" indent="-228600">
              <a:defRPr>
                <a:solidFill>
                  <a:srgbClr val="0C2A8C"/>
                </a:solidFill>
                <a:latin typeface="Arial" pitchFamily="34" charset="0"/>
              </a:defRPr>
            </a:lvl5pPr>
            <a:lvl6pPr marL="2514600" indent="-228600" eaLnBrk="0" fontAlgn="base" hangingPunct="0">
              <a:spcBef>
                <a:spcPct val="0"/>
              </a:spcBef>
              <a:spcAft>
                <a:spcPct val="0"/>
              </a:spcAft>
              <a:defRPr>
                <a:solidFill>
                  <a:srgbClr val="0C2A8C"/>
                </a:solidFill>
                <a:latin typeface="Arial" pitchFamily="34" charset="0"/>
              </a:defRPr>
            </a:lvl6pPr>
            <a:lvl7pPr marL="2971800" indent="-228600" eaLnBrk="0" fontAlgn="base" hangingPunct="0">
              <a:spcBef>
                <a:spcPct val="0"/>
              </a:spcBef>
              <a:spcAft>
                <a:spcPct val="0"/>
              </a:spcAft>
              <a:defRPr>
                <a:solidFill>
                  <a:srgbClr val="0C2A8C"/>
                </a:solidFill>
                <a:latin typeface="Arial" pitchFamily="34" charset="0"/>
              </a:defRPr>
            </a:lvl7pPr>
            <a:lvl8pPr marL="3429000" indent="-228600" eaLnBrk="0" fontAlgn="base" hangingPunct="0">
              <a:spcBef>
                <a:spcPct val="0"/>
              </a:spcBef>
              <a:spcAft>
                <a:spcPct val="0"/>
              </a:spcAft>
              <a:defRPr>
                <a:solidFill>
                  <a:srgbClr val="0C2A8C"/>
                </a:solidFill>
                <a:latin typeface="Arial" pitchFamily="34" charset="0"/>
              </a:defRPr>
            </a:lvl8pPr>
            <a:lvl9pPr marL="3886200" indent="-228600" eaLnBrk="0" fontAlgn="base" hangingPunct="0">
              <a:spcBef>
                <a:spcPct val="0"/>
              </a:spcBef>
              <a:spcAft>
                <a:spcPct val="0"/>
              </a:spcAft>
              <a:defRPr>
                <a:solidFill>
                  <a:srgbClr val="0C2A8C"/>
                </a:solidFill>
                <a:latin typeface="Arial" pitchFamily="34" charset="0"/>
              </a:defRPr>
            </a:lvl9pPr>
          </a:lstStyle>
          <a:p>
            <a:r>
              <a:rPr lang="en-US" altLang="en-US" sz="1400"/>
              <a:t>Coverage Lat 90°N - 90°S,  Lon 180°W - 180°E</a:t>
            </a:r>
          </a:p>
        </p:txBody>
      </p:sp>
      <p:pic>
        <p:nvPicPr>
          <p:cNvPr id="13318" name="Picture 20" descr="GVF color bar (ocean black color).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363" y="5943600"/>
            <a:ext cx="870426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9" name="Picture 7" descr="Global GVF 20140907.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1300" y="1630363"/>
            <a:ext cx="8686800" cy="431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0C2A8C"/>
                </a:solidFill>
                <a:latin typeface="Arial" pitchFamily="34" charset="0"/>
              </a:defRPr>
            </a:lvl1pPr>
            <a:lvl2pPr marL="742950" indent="-285750">
              <a:defRPr>
                <a:solidFill>
                  <a:srgbClr val="0C2A8C"/>
                </a:solidFill>
                <a:latin typeface="Arial" pitchFamily="34" charset="0"/>
              </a:defRPr>
            </a:lvl2pPr>
            <a:lvl3pPr marL="1143000" indent="-228600">
              <a:defRPr>
                <a:solidFill>
                  <a:srgbClr val="0C2A8C"/>
                </a:solidFill>
                <a:latin typeface="Arial" pitchFamily="34" charset="0"/>
              </a:defRPr>
            </a:lvl3pPr>
            <a:lvl4pPr marL="1600200" indent="-228600">
              <a:defRPr>
                <a:solidFill>
                  <a:srgbClr val="0C2A8C"/>
                </a:solidFill>
                <a:latin typeface="Arial" pitchFamily="34" charset="0"/>
              </a:defRPr>
            </a:lvl4pPr>
            <a:lvl5pPr marL="2057400" indent="-228600">
              <a:defRPr>
                <a:solidFill>
                  <a:srgbClr val="0C2A8C"/>
                </a:solidFill>
                <a:latin typeface="Arial" pitchFamily="34" charset="0"/>
              </a:defRPr>
            </a:lvl5pPr>
            <a:lvl6pPr marL="2514600" indent="-228600" eaLnBrk="0" fontAlgn="base" hangingPunct="0">
              <a:spcBef>
                <a:spcPct val="0"/>
              </a:spcBef>
              <a:spcAft>
                <a:spcPct val="0"/>
              </a:spcAft>
              <a:defRPr>
                <a:solidFill>
                  <a:srgbClr val="0C2A8C"/>
                </a:solidFill>
                <a:latin typeface="Arial" pitchFamily="34" charset="0"/>
              </a:defRPr>
            </a:lvl6pPr>
            <a:lvl7pPr marL="2971800" indent="-228600" eaLnBrk="0" fontAlgn="base" hangingPunct="0">
              <a:spcBef>
                <a:spcPct val="0"/>
              </a:spcBef>
              <a:spcAft>
                <a:spcPct val="0"/>
              </a:spcAft>
              <a:defRPr>
                <a:solidFill>
                  <a:srgbClr val="0C2A8C"/>
                </a:solidFill>
                <a:latin typeface="Arial" pitchFamily="34" charset="0"/>
              </a:defRPr>
            </a:lvl7pPr>
            <a:lvl8pPr marL="3429000" indent="-228600" eaLnBrk="0" fontAlgn="base" hangingPunct="0">
              <a:spcBef>
                <a:spcPct val="0"/>
              </a:spcBef>
              <a:spcAft>
                <a:spcPct val="0"/>
              </a:spcAft>
              <a:defRPr>
                <a:solidFill>
                  <a:srgbClr val="0C2A8C"/>
                </a:solidFill>
                <a:latin typeface="Arial" pitchFamily="34" charset="0"/>
              </a:defRPr>
            </a:lvl8pPr>
            <a:lvl9pPr marL="3886200" indent="-228600" eaLnBrk="0" fontAlgn="base" hangingPunct="0">
              <a:spcBef>
                <a:spcPct val="0"/>
              </a:spcBef>
              <a:spcAft>
                <a:spcPct val="0"/>
              </a:spcAft>
              <a:defRPr>
                <a:solidFill>
                  <a:srgbClr val="0C2A8C"/>
                </a:solidFill>
                <a:latin typeface="Arial" pitchFamily="34" charset="0"/>
              </a:defRPr>
            </a:lvl9pPr>
          </a:lstStyle>
          <a:p>
            <a:fld id="{621FADC2-2F9C-4D5A-A095-319AA686FEC9}" type="slidenum">
              <a:rPr lang="en-US" altLang="en-US" smtClean="0"/>
              <a:pPr/>
              <a:t>18</a:t>
            </a:fld>
            <a:endParaRPr lang="en-US" altLang="en-US" smtClean="0"/>
          </a:p>
        </p:txBody>
      </p:sp>
      <p:sp>
        <p:nvSpPr>
          <p:cNvPr id="15364" name="TextBox 12"/>
          <p:cNvSpPr txBox="1">
            <a:spLocks noChangeArrowheads="1"/>
          </p:cNvSpPr>
          <p:nvPr/>
        </p:nvSpPr>
        <p:spPr bwMode="auto">
          <a:xfrm>
            <a:off x="1676400" y="1000125"/>
            <a:ext cx="6705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rgbClr val="0C2A8C"/>
                </a:solidFill>
                <a:latin typeface="Arial" pitchFamily="34" charset="0"/>
              </a:defRPr>
            </a:lvl1pPr>
            <a:lvl2pPr marL="742950" indent="-285750">
              <a:defRPr>
                <a:solidFill>
                  <a:srgbClr val="0C2A8C"/>
                </a:solidFill>
                <a:latin typeface="Arial" pitchFamily="34" charset="0"/>
              </a:defRPr>
            </a:lvl2pPr>
            <a:lvl3pPr marL="1143000" indent="-228600">
              <a:defRPr>
                <a:solidFill>
                  <a:srgbClr val="0C2A8C"/>
                </a:solidFill>
                <a:latin typeface="Arial" pitchFamily="34" charset="0"/>
              </a:defRPr>
            </a:lvl3pPr>
            <a:lvl4pPr marL="1600200" indent="-228600">
              <a:defRPr>
                <a:solidFill>
                  <a:srgbClr val="0C2A8C"/>
                </a:solidFill>
                <a:latin typeface="Arial" pitchFamily="34" charset="0"/>
              </a:defRPr>
            </a:lvl4pPr>
            <a:lvl5pPr marL="2057400" indent="-228600">
              <a:defRPr>
                <a:solidFill>
                  <a:srgbClr val="0C2A8C"/>
                </a:solidFill>
                <a:latin typeface="Arial" pitchFamily="34" charset="0"/>
              </a:defRPr>
            </a:lvl5pPr>
            <a:lvl6pPr marL="2514600" indent="-228600" eaLnBrk="0" fontAlgn="base" hangingPunct="0">
              <a:spcBef>
                <a:spcPct val="0"/>
              </a:spcBef>
              <a:spcAft>
                <a:spcPct val="0"/>
              </a:spcAft>
              <a:defRPr>
                <a:solidFill>
                  <a:srgbClr val="0C2A8C"/>
                </a:solidFill>
                <a:latin typeface="Arial" pitchFamily="34" charset="0"/>
              </a:defRPr>
            </a:lvl6pPr>
            <a:lvl7pPr marL="2971800" indent="-228600" eaLnBrk="0" fontAlgn="base" hangingPunct="0">
              <a:spcBef>
                <a:spcPct val="0"/>
              </a:spcBef>
              <a:spcAft>
                <a:spcPct val="0"/>
              </a:spcAft>
              <a:defRPr>
                <a:solidFill>
                  <a:srgbClr val="0C2A8C"/>
                </a:solidFill>
                <a:latin typeface="Arial" pitchFamily="34" charset="0"/>
              </a:defRPr>
            </a:lvl7pPr>
            <a:lvl8pPr marL="3429000" indent="-228600" eaLnBrk="0" fontAlgn="base" hangingPunct="0">
              <a:spcBef>
                <a:spcPct val="0"/>
              </a:spcBef>
              <a:spcAft>
                <a:spcPct val="0"/>
              </a:spcAft>
              <a:defRPr>
                <a:solidFill>
                  <a:srgbClr val="0C2A8C"/>
                </a:solidFill>
                <a:latin typeface="Arial" pitchFamily="34" charset="0"/>
              </a:defRPr>
            </a:lvl8pPr>
            <a:lvl9pPr marL="3886200" indent="-228600" eaLnBrk="0" fontAlgn="base" hangingPunct="0">
              <a:spcBef>
                <a:spcPct val="0"/>
              </a:spcBef>
              <a:spcAft>
                <a:spcPct val="0"/>
              </a:spcAft>
              <a:defRPr>
                <a:solidFill>
                  <a:srgbClr val="0C2A8C"/>
                </a:solidFill>
                <a:latin typeface="Arial" pitchFamily="34" charset="0"/>
              </a:defRPr>
            </a:lvl9pPr>
          </a:lstStyle>
          <a:p>
            <a:r>
              <a:rPr lang="en-US" altLang="en-US" sz="2800" b="1" dirty="0"/>
              <a:t>1-km Regional GVF </a:t>
            </a:r>
            <a:r>
              <a:rPr lang="en-US" altLang="en-US" sz="2800" b="1" dirty="0" smtClean="0"/>
              <a:t>(Sep 1-7, 2014</a:t>
            </a:r>
            <a:r>
              <a:rPr lang="en-US" altLang="en-US" sz="2800" b="1" dirty="0"/>
              <a:t>)</a:t>
            </a:r>
          </a:p>
        </p:txBody>
      </p:sp>
      <p:sp>
        <p:nvSpPr>
          <p:cNvPr id="15365" name="TextBox 7"/>
          <p:cNvSpPr txBox="1">
            <a:spLocks noChangeArrowheads="1"/>
          </p:cNvSpPr>
          <p:nvPr/>
        </p:nvSpPr>
        <p:spPr bwMode="auto">
          <a:xfrm>
            <a:off x="533400" y="6550025"/>
            <a:ext cx="6705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rgbClr val="0C2A8C"/>
                </a:solidFill>
                <a:latin typeface="Arial" pitchFamily="34" charset="0"/>
              </a:defRPr>
            </a:lvl1pPr>
            <a:lvl2pPr marL="742950" indent="-285750">
              <a:defRPr>
                <a:solidFill>
                  <a:srgbClr val="0C2A8C"/>
                </a:solidFill>
                <a:latin typeface="Arial" pitchFamily="34" charset="0"/>
              </a:defRPr>
            </a:lvl2pPr>
            <a:lvl3pPr marL="1143000" indent="-228600">
              <a:defRPr>
                <a:solidFill>
                  <a:srgbClr val="0C2A8C"/>
                </a:solidFill>
                <a:latin typeface="Arial" pitchFamily="34" charset="0"/>
              </a:defRPr>
            </a:lvl3pPr>
            <a:lvl4pPr marL="1600200" indent="-228600">
              <a:defRPr>
                <a:solidFill>
                  <a:srgbClr val="0C2A8C"/>
                </a:solidFill>
                <a:latin typeface="Arial" pitchFamily="34" charset="0"/>
              </a:defRPr>
            </a:lvl4pPr>
            <a:lvl5pPr marL="2057400" indent="-228600">
              <a:defRPr>
                <a:solidFill>
                  <a:srgbClr val="0C2A8C"/>
                </a:solidFill>
                <a:latin typeface="Arial" pitchFamily="34" charset="0"/>
              </a:defRPr>
            </a:lvl5pPr>
            <a:lvl6pPr marL="2514600" indent="-228600" eaLnBrk="0" fontAlgn="base" hangingPunct="0">
              <a:spcBef>
                <a:spcPct val="0"/>
              </a:spcBef>
              <a:spcAft>
                <a:spcPct val="0"/>
              </a:spcAft>
              <a:defRPr>
                <a:solidFill>
                  <a:srgbClr val="0C2A8C"/>
                </a:solidFill>
                <a:latin typeface="Arial" pitchFamily="34" charset="0"/>
              </a:defRPr>
            </a:lvl6pPr>
            <a:lvl7pPr marL="2971800" indent="-228600" eaLnBrk="0" fontAlgn="base" hangingPunct="0">
              <a:spcBef>
                <a:spcPct val="0"/>
              </a:spcBef>
              <a:spcAft>
                <a:spcPct val="0"/>
              </a:spcAft>
              <a:defRPr>
                <a:solidFill>
                  <a:srgbClr val="0C2A8C"/>
                </a:solidFill>
                <a:latin typeface="Arial" pitchFamily="34" charset="0"/>
              </a:defRPr>
            </a:lvl7pPr>
            <a:lvl8pPr marL="3429000" indent="-228600" eaLnBrk="0" fontAlgn="base" hangingPunct="0">
              <a:spcBef>
                <a:spcPct val="0"/>
              </a:spcBef>
              <a:spcAft>
                <a:spcPct val="0"/>
              </a:spcAft>
              <a:defRPr>
                <a:solidFill>
                  <a:srgbClr val="0C2A8C"/>
                </a:solidFill>
                <a:latin typeface="Arial" pitchFamily="34" charset="0"/>
              </a:defRPr>
            </a:lvl8pPr>
            <a:lvl9pPr marL="3886200" indent="-228600" eaLnBrk="0" fontAlgn="base" hangingPunct="0">
              <a:spcBef>
                <a:spcPct val="0"/>
              </a:spcBef>
              <a:spcAft>
                <a:spcPct val="0"/>
              </a:spcAft>
              <a:defRPr>
                <a:solidFill>
                  <a:srgbClr val="0C2A8C"/>
                </a:solidFill>
                <a:latin typeface="Arial" pitchFamily="34" charset="0"/>
              </a:defRPr>
            </a:lvl9pPr>
          </a:lstStyle>
          <a:p>
            <a:r>
              <a:rPr lang="en-US" altLang="en-US" sz="1400"/>
              <a:t>Coverage Lat 90°N - 7.5°S,  Lon 130°E - 30°E</a:t>
            </a:r>
          </a:p>
        </p:txBody>
      </p:sp>
      <p:pic>
        <p:nvPicPr>
          <p:cNvPr id="15366" name="Picture 8" descr="GVF color bar (ocean black color).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5141913"/>
            <a:ext cx="8626475"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7" name="Picture 9" descr="Regional GVF 20140907.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1676400"/>
            <a:ext cx="8626475" cy="346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title"/>
          </p:nvPr>
        </p:nvSpPr>
        <p:spPr>
          <a:xfrm>
            <a:off x="457200" y="140168"/>
            <a:ext cx="8229600" cy="1143000"/>
          </a:xfrm>
        </p:spPr>
        <p:txBody>
          <a:bodyPr/>
          <a:lstStyle/>
          <a:p>
            <a:r>
              <a:rPr lang="en-US" altLang="en-US" b="1" dirty="0" smtClean="0"/>
              <a:t>VIIRS Green Vegetation Fraction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0C2A8C"/>
                </a:solidFill>
                <a:latin typeface="Arial" pitchFamily="34" charset="0"/>
              </a:defRPr>
            </a:lvl1pPr>
            <a:lvl2pPr marL="742950" indent="-285750">
              <a:defRPr>
                <a:solidFill>
                  <a:srgbClr val="0C2A8C"/>
                </a:solidFill>
                <a:latin typeface="Arial" pitchFamily="34" charset="0"/>
              </a:defRPr>
            </a:lvl2pPr>
            <a:lvl3pPr marL="1143000" indent="-228600">
              <a:defRPr>
                <a:solidFill>
                  <a:srgbClr val="0C2A8C"/>
                </a:solidFill>
                <a:latin typeface="Arial" pitchFamily="34" charset="0"/>
              </a:defRPr>
            </a:lvl3pPr>
            <a:lvl4pPr marL="1600200" indent="-228600">
              <a:defRPr>
                <a:solidFill>
                  <a:srgbClr val="0C2A8C"/>
                </a:solidFill>
                <a:latin typeface="Arial" pitchFamily="34" charset="0"/>
              </a:defRPr>
            </a:lvl4pPr>
            <a:lvl5pPr marL="2057400" indent="-228600">
              <a:defRPr>
                <a:solidFill>
                  <a:srgbClr val="0C2A8C"/>
                </a:solidFill>
                <a:latin typeface="Arial" pitchFamily="34" charset="0"/>
              </a:defRPr>
            </a:lvl5pPr>
            <a:lvl6pPr marL="2514600" indent="-228600" eaLnBrk="0" fontAlgn="base" hangingPunct="0">
              <a:spcBef>
                <a:spcPct val="0"/>
              </a:spcBef>
              <a:spcAft>
                <a:spcPct val="0"/>
              </a:spcAft>
              <a:defRPr>
                <a:solidFill>
                  <a:srgbClr val="0C2A8C"/>
                </a:solidFill>
                <a:latin typeface="Arial" pitchFamily="34" charset="0"/>
              </a:defRPr>
            </a:lvl6pPr>
            <a:lvl7pPr marL="2971800" indent="-228600" eaLnBrk="0" fontAlgn="base" hangingPunct="0">
              <a:spcBef>
                <a:spcPct val="0"/>
              </a:spcBef>
              <a:spcAft>
                <a:spcPct val="0"/>
              </a:spcAft>
              <a:defRPr>
                <a:solidFill>
                  <a:srgbClr val="0C2A8C"/>
                </a:solidFill>
                <a:latin typeface="Arial" pitchFamily="34" charset="0"/>
              </a:defRPr>
            </a:lvl7pPr>
            <a:lvl8pPr marL="3429000" indent="-228600" eaLnBrk="0" fontAlgn="base" hangingPunct="0">
              <a:spcBef>
                <a:spcPct val="0"/>
              </a:spcBef>
              <a:spcAft>
                <a:spcPct val="0"/>
              </a:spcAft>
              <a:defRPr>
                <a:solidFill>
                  <a:srgbClr val="0C2A8C"/>
                </a:solidFill>
                <a:latin typeface="Arial" pitchFamily="34" charset="0"/>
              </a:defRPr>
            </a:lvl8pPr>
            <a:lvl9pPr marL="3886200" indent="-228600" eaLnBrk="0" fontAlgn="base" hangingPunct="0">
              <a:spcBef>
                <a:spcPct val="0"/>
              </a:spcBef>
              <a:spcAft>
                <a:spcPct val="0"/>
              </a:spcAft>
              <a:defRPr>
                <a:solidFill>
                  <a:srgbClr val="0C2A8C"/>
                </a:solidFill>
                <a:latin typeface="Arial" pitchFamily="34" charset="0"/>
              </a:defRPr>
            </a:lvl9pPr>
          </a:lstStyle>
          <a:p>
            <a:fld id="{A4C0B130-1B82-43D5-BD33-CF5512624F1A}" type="slidenum">
              <a:rPr lang="en-US" altLang="en-US" smtClean="0"/>
              <a:pPr/>
              <a:t>19</a:t>
            </a:fld>
            <a:endParaRPr lang="en-US" altLang="en-US" smtClean="0"/>
          </a:p>
        </p:txBody>
      </p:sp>
      <p:sp>
        <p:nvSpPr>
          <p:cNvPr id="6" name="Rectangle 2"/>
          <p:cNvSpPr txBox="1">
            <a:spLocks noChangeArrowheads="1"/>
          </p:cNvSpPr>
          <p:nvPr/>
        </p:nvSpPr>
        <p:spPr bwMode="auto">
          <a:xfrm>
            <a:off x="771525" y="685800"/>
            <a:ext cx="7239000" cy="1143000"/>
          </a:xfrm>
          <a:prstGeom prst="rect">
            <a:avLst/>
          </a:prstGeom>
          <a:noFill/>
          <a:ln>
            <a:noFill/>
          </a:ln>
          <a:extLst/>
        </p:spPr>
        <p:txBody>
          <a:bodyPr anchor="ctr"/>
          <a:lstStyle/>
          <a:p>
            <a:pPr algn="ctr">
              <a:defRPr/>
            </a:pPr>
            <a:r>
              <a:rPr lang="en-US" sz="2800" b="1" kern="0" dirty="0">
                <a:solidFill>
                  <a:srgbClr val="FF0000"/>
                </a:solidFill>
                <a:latin typeface="+mj-lt"/>
                <a:ea typeface="+mj-ea"/>
                <a:cs typeface="+mj-cs"/>
              </a:rPr>
              <a:t>GVF Validation Sites</a:t>
            </a:r>
          </a:p>
        </p:txBody>
      </p:sp>
      <p:sp>
        <p:nvSpPr>
          <p:cNvPr id="7" name="Rectangle 3"/>
          <p:cNvSpPr txBox="1">
            <a:spLocks noChangeArrowheads="1"/>
          </p:cNvSpPr>
          <p:nvPr/>
        </p:nvSpPr>
        <p:spPr bwMode="auto">
          <a:xfrm>
            <a:off x="228600" y="5715000"/>
            <a:ext cx="8382000" cy="914400"/>
          </a:xfrm>
          <a:prstGeom prst="rect">
            <a:avLst/>
          </a:prstGeom>
          <a:noFill/>
          <a:ln>
            <a:noFill/>
          </a:ln>
          <a:extLst/>
        </p:spPr>
        <p:txBody>
          <a:bodyPr/>
          <a:lstStyle/>
          <a:p>
            <a:pPr marL="342900" indent="-342900">
              <a:lnSpc>
                <a:spcPct val="80000"/>
              </a:lnSpc>
              <a:spcBef>
                <a:spcPct val="50000"/>
              </a:spcBef>
              <a:buFontTx/>
              <a:buChar char="•"/>
              <a:defRPr/>
            </a:pPr>
            <a:r>
              <a:rPr lang="en-US" sz="2000" b="1" kern="0" dirty="0">
                <a:latin typeface="+mn-lt"/>
              </a:rPr>
              <a:t>The EOS Land Validation Core Sites are intended as a focus for land product validation over a range </a:t>
            </a:r>
            <a:r>
              <a:rPr lang="en-US" sz="2000" b="1" kern="0" dirty="0" smtClean="0">
                <a:latin typeface="+mn-lt"/>
              </a:rPr>
              <a:t>of </a:t>
            </a:r>
            <a:r>
              <a:rPr lang="en-US" sz="2000" b="1" kern="0" dirty="0">
                <a:latin typeface="+mn-lt"/>
              </a:rPr>
              <a:t>biome types </a:t>
            </a:r>
            <a:r>
              <a:rPr lang="en-US" sz="2000" b="1" kern="0" dirty="0" smtClean="0">
                <a:latin typeface="+mn-lt"/>
              </a:rPr>
              <a:t>(http://landval.gsfc.nasa.gov/coresite_gen.html)</a:t>
            </a:r>
            <a:endParaRPr lang="en-US" sz="2000" b="1" kern="0" dirty="0">
              <a:latin typeface="+mn-lt"/>
            </a:endParaRPr>
          </a:p>
        </p:txBody>
      </p:sp>
      <p:pic>
        <p:nvPicPr>
          <p:cNvPr id="18438"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175" y="1676400"/>
            <a:ext cx="8302625"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title"/>
          </p:nvPr>
        </p:nvSpPr>
        <p:spPr>
          <a:xfrm>
            <a:off x="457200" y="140168"/>
            <a:ext cx="8229600" cy="1143000"/>
          </a:xfrm>
        </p:spPr>
        <p:txBody>
          <a:bodyPr/>
          <a:lstStyle/>
          <a:p>
            <a:r>
              <a:rPr lang="en-US" altLang="en-US" b="1" dirty="0" smtClean="0"/>
              <a:t>VIIRS Green Vegetation Fraction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Project objectives</a:t>
            </a:r>
            <a:endParaRPr lang="en-US" dirty="0"/>
          </a:p>
        </p:txBody>
      </p:sp>
      <p:sp>
        <p:nvSpPr>
          <p:cNvPr id="5" name="Content Placeholder 4"/>
          <p:cNvSpPr>
            <a:spLocks noGrp="1"/>
          </p:cNvSpPr>
          <p:nvPr>
            <p:ph idx="1"/>
          </p:nvPr>
        </p:nvSpPr>
        <p:spPr>
          <a:xfrm>
            <a:off x="457200" y="1066800"/>
            <a:ext cx="8229600" cy="4876800"/>
          </a:xfrm>
        </p:spPr>
        <p:txBody>
          <a:bodyPr>
            <a:normAutofit fontScale="92500"/>
          </a:bodyPr>
          <a:lstStyle/>
          <a:p>
            <a:r>
              <a:rPr lang="en-US" b="1" u="sng" dirty="0" smtClean="0"/>
              <a:t>Improve</a:t>
            </a:r>
            <a:r>
              <a:rPr lang="en-US" dirty="0" smtClean="0"/>
              <a:t> the use of two operational </a:t>
            </a:r>
            <a:r>
              <a:rPr lang="en-US" b="1" u="sng" dirty="0" smtClean="0"/>
              <a:t>land surface data products</a:t>
            </a:r>
            <a:r>
              <a:rPr lang="en-US" dirty="0" smtClean="0"/>
              <a:t> derived from the Visible Infrared Imaging Radiometer Suite (VIIRS) on the </a:t>
            </a:r>
            <a:r>
              <a:rPr lang="en-US" dirty="0" err="1" smtClean="0"/>
              <a:t>Suomi</a:t>
            </a:r>
            <a:r>
              <a:rPr lang="en-US" dirty="0" smtClean="0"/>
              <a:t> National Polar-orbiting Partnership (SNPP) Satellite.</a:t>
            </a:r>
          </a:p>
          <a:p>
            <a:r>
              <a:rPr lang="en-US" b="1" u="sng" dirty="0" smtClean="0"/>
              <a:t>Comprehensive evaluation</a:t>
            </a:r>
            <a:r>
              <a:rPr lang="en-US" dirty="0" smtClean="0"/>
              <a:t> of the impact of the operational SNPP </a:t>
            </a:r>
            <a:r>
              <a:rPr lang="en-US" b="1" u="sng" dirty="0" smtClean="0"/>
              <a:t>Green Vegetation Fraction</a:t>
            </a:r>
            <a:r>
              <a:rPr lang="en-US" dirty="0" smtClean="0"/>
              <a:t> (GVF) product</a:t>
            </a:r>
          </a:p>
          <a:p>
            <a:r>
              <a:rPr lang="en-US" b="1" u="sng" dirty="0" smtClean="0"/>
              <a:t>Integration</a:t>
            </a:r>
            <a:r>
              <a:rPr lang="en-US" dirty="0" smtClean="0"/>
              <a:t> of a SNPP </a:t>
            </a:r>
            <a:r>
              <a:rPr lang="en-US" b="1" u="sng" dirty="0" smtClean="0"/>
              <a:t>Land Surface Temperature </a:t>
            </a:r>
            <a:r>
              <a:rPr lang="en-US" dirty="0" smtClean="0"/>
              <a:t>(LST) product and model performance evaluation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Autofit/>
          </a:bodyPr>
          <a:lstStyle/>
          <a:p>
            <a:pPr lvl="1" algn="ctr"/>
            <a:r>
              <a:rPr lang="en-US" altLang="en-US" sz="4000" b="1" smtClean="0"/>
              <a:t>VIIRS GVF Performance</a:t>
            </a:r>
            <a:endParaRPr lang="en-US" altLang="en-US" sz="4000" b="1" dirty="0" smtClean="0"/>
          </a:p>
        </p:txBody>
      </p:sp>
      <p:sp>
        <p:nvSpPr>
          <p:cNvPr id="20484" name="Slide Number Placeholder 3"/>
          <p:cNvSpPr txBox="1">
            <a:spLocks/>
          </p:cNvSpPr>
          <p:nvPr/>
        </p:nvSpPr>
        <p:spPr bwMode="auto">
          <a:xfrm>
            <a:off x="7010400" y="6381750"/>
            <a:ext cx="1905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0C2A8C"/>
                </a:solidFill>
                <a:latin typeface="Arial" pitchFamily="34" charset="0"/>
              </a:defRPr>
            </a:lvl1pPr>
            <a:lvl2pPr marL="742950" indent="-285750">
              <a:defRPr>
                <a:solidFill>
                  <a:srgbClr val="0C2A8C"/>
                </a:solidFill>
                <a:latin typeface="Arial" pitchFamily="34" charset="0"/>
              </a:defRPr>
            </a:lvl2pPr>
            <a:lvl3pPr marL="1143000" indent="-228600">
              <a:defRPr>
                <a:solidFill>
                  <a:srgbClr val="0C2A8C"/>
                </a:solidFill>
                <a:latin typeface="Arial" pitchFamily="34" charset="0"/>
              </a:defRPr>
            </a:lvl3pPr>
            <a:lvl4pPr marL="1600200" indent="-228600">
              <a:defRPr>
                <a:solidFill>
                  <a:srgbClr val="0C2A8C"/>
                </a:solidFill>
                <a:latin typeface="Arial" pitchFamily="34" charset="0"/>
              </a:defRPr>
            </a:lvl4pPr>
            <a:lvl5pPr marL="2057400" indent="-228600">
              <a:defRPr>
                <a:solidFill>
                  <a:srgbClr val="0C2A8C"/>
                </a:solidFill>
                <a:latin typeface="Arial" pitchFamily="34" charset="0"/>
              </a:defRPr>
            </a:lvl5pPr>
            <a:lvl6pPr marL="2514600" indent="-228600" eaLnBrk="0" fontAlgn="base" hangingPunct="0">
              <a:spcBef>
                <a:spcPct val="0"/>
              </a:spcBef>
              <a:spcAft>
                <a:spcPct val="0"/>
              </a:spcAft>
              <a:defRPr>
                <a:solidFill>
                  <a:srgbClr val="0C2A8C"/>
                </a:solidFill>
                <a:latin typeface="Arial" pitchFamily="34" charset="0"/>
              </a:defRPr>
            </a:lvl6pPr>
            <a:lvl7pPr marL="2971800" indent="-228600" eaLnBrk="0" fontAlgn="base" hangingPunct="0">
              <a:spcBef>
                <a:spcPct val="0"/>
              </a:spcBef>
              <a:spcAft>
                <a:spcPct val="0"/>
              </a:spcAft>
              <a:defRPr>
                <a:solidFill>
                  <a:srgbClr val="0C2A8C"/>
                </a:solidFill>
                <a:latin typeface="Arial" pitchFamily="34" charset="0"/>
              </a:defRPr>
            </a:lvl7pPr>
            <a:lvl8pPr marL="3429000" indent="-228600" eaLnBrk="0" fontAlgn="base" hangingPunct="0">
              <a:spcBef>
                <a:spcPct val="0"/>
              </a:spcBef>
              <a:spcAft>
                <a:spcPct val="0"/>
              </a:spcAft>
              <a:defRPr>
                <a:solidFill>
                  <a:srgbClr val="0C2A8C"/>
                </a:solidFill>
                <a:latin typeface="Arial" pitchFamily="34" charset="0"/>
              </a:defRPr>
            </a:lvl8pPr>
            <a:lvl9pPr marL="3886200" indent="-228600" eaLnBrk="0" fontAlgn="base" hangingPunct="0">
              <a:spcBef>
                <a:spcPct val="0"/>
              </a:spcBef>
              <a:spcAft>
                <a:spcPct val="0"/>
              </a:spcAft>
              <a:defRPr>
                <a:solidFill>
                  <a:srgbClr val="0C2A8C"/>
                </a:solidFill>
                <a:latin typeface="Arial" pitchFamily="34" charset="0"/>
              </a:defRPr>
            </a:lvl9pPr>
          </a:lstStyle>
          <a:p>
            <a:r>
              <a:rPr lang="en-US" altLang="en-US">
                <a:cs typeface="Arial" pitchFamily="34" charset="0"/>
              </a:rPr>
              <a:t>                        </a:t>
            </a:r>
            <a:fld id="{471AAECB-9B9F-4879-AA23-C97100656339}" type="slidenum">
              <a:rPr lang="en-US" altLang="en-US" sz="1200" b="1">
                <a:cs typeface="Arial" pitchFamily="34" charset="0"/>
              </a:rPr>
              <a:pPr/>
              <a:t>20</a:t>
            </a:fld>
            <a:endParaRPr lang="en-US" altLang="en-US" sz="1200" b="1">
              <a:cs typeface="Arial" pitchFamily="34" charset="0"/>
            </a:endParaRPr>
          </a:p>
        </p:txBody>
      </p:sp>
      <p:graphicFrame>
        <p:nvGraphicFramePr>
          <p:cNvPr id="6" name="Table 5"/>
          <p:cNvGraphicFramePr>
            <a:graphicFrameLocks noGrp="1"/>
          </p:cNvGraphicFramePr>
          <p:nvPr/>
        </p:nvGraphicFramePr>
        <p:xfrm>
          <a:off x="381001" y="1447801"/>
          <a:ext cx="8381999" cy="4800597"/>
        </p:xfrm>
        <a:graphic>
          <a:graphicData uri="http://schemas.openxmlformats.org/drawingml/2006/table">
            <a:tbl>
              <a:tblPr firstRow="1" bandRow="1">
                <a:tableStyleId>{5C22544A-7EE6-4342-B048-85BDC9FD1C3A}</a:tableStyleId>
              </a:tblPr>
              <a:tblGrid>
                <a:gridCol w="3110845"/>
                <a:gridCol w="3024433"/>
                <a:gridCol w="2246721"/>
              </a:tblGrid>
              <a:tr h="475339">
                <a:tc>
                  <a:txBody>
                    <a:bodyPr/>
                    <a:lstStyle/>
                    <a:p>
                      <a:pPr algn="ctr"/>
                      <a:r>
                        <a:rPr lang="en-US" sz="2400" dirty="0" smtClean="0">
                          <a:solidFill>
                            <a:schemeClr val="bg1"/>
                          </a:solidFill>
                        </a:rPr>
                        <a:t>Attribute</a:t>
                      </a:r>
                      <a:r>
                        <a:rPr lang="en-US" sz="2400" baseline="0" dirty="0" smtClean="0">
                          <a:solidFill>
                            <a:schemeClr val="bg1"/>
                          </a:solidFill>
                        </a:rPr>
                        <a:t> Analyzed</a:t>
                      </a:r>
                      <a:endParaRPr lang="en-US" sz="2400" dirty="0">
                        <a:solidFill>
                          <a:schemeClr val="bg1"/>
                        </a:solidFill>
                      </a:endParaRPr>
                    </a:p>
                  </a:txBody>
                  <a:tcPr marT="45716" marB="45716" anchor="ctr">
                    <a:solidFill>
                      <a:schemeClr val="tx1"/>
                    </a:solidFill>
                  </a:tcPr>
                </a:tc>
                <a:tc>
                  <a:txBody>
                    <a:bodyPr/>
                    <a:lstStyle/>
                    <a:p>
                      <a:pPr algn="ctr"/>
                      <a:r>
                        <a:rPr lang="en-US" sz="2400" dirty="0" smtClean="0">
                          <a:solidFill>
                            <a:schemeClr val="bg1"/>
                          </a:solidFill>
                        </a:rPr>
                        <a:t>L1RD Threshold</a:t>
                      </a:r>
                      <a:endParaRPr lang="en-US" sz="2400" dirty="0">
                        <a:solidFill>
                          <a:schemeClr val="bg1"/>
                        </a:solidFill>
                      </a:endParaRPr>
                    </a:p>
                  </a:txBody>
                  <a:tcPr marT="45716" marB="45716" anchor="ctr">
                    <a:solidFill>
                      <a:schemeClr val="tx1"/>
                    </a:solidFill>
                  </a:tcPr>
                </a:tc>
                <a:tc>
                  <a:txBody>
                    <a:bodyPr/>
                    <a:lstStyle/>
                    <a:p>
                      <a:pPr algn="ctr"/>
                      <a:r>
                        <a:rPr lang="en-US" sz="2400" dirty="0" smtClean="0">
                          <a:solidFill>
                            <a:schemeClr val="bg1"/>
                          </a:solidFill>
                        </a:rPr>
                        <a:t>Validation</a:t>
                      </a:r>
                      <a:endParaRPr lang="en-US" sz="2400" dirty="0">
                        <a:solidFill>
                          <a:schemeClr val="bg1"/>
                        </a:solidFill>
                      </a:endParaRPr>
                    </a:p>
                  </a:txBody>
                  <a:tcPr marT="45716" marB="45716" anchor="ctr">
                    <a:solidFill>
                      <a:schemeClr val="tx1"/>
                    </a:solidFill>
                  </a:tcPr>
                </a:tc>
              </a:tr>
              <a:tr h="475339">
                <a:tc gridSpan="2">
                  <a:txBody>
                    <a:bodyPr/>
                    <a:lstStyle/>
                    <a:p>
                      <a:r>
                        <a:rPr lang="en-US" sz="2400" dirty="0" smtClean="0"/>
                        <a:t>Measurement accuracy</a:t>
                      </a:r>
                      <a:endParaRPr lang="en-US" sz="2400" dirty="0"/>
                    </a:p>
                  </a:txBody>
                  <a:tcPr marT="45716" marB="45716">
                    <a:solidFill>
                      <a:schemeClr val="bg2"/>
                    </a:solidFill>
                  </a:tcPr>
                </a:tc>
                <a:tc hMerge="1">
                  <a:txBody>
                    <a:bodyPr/>
                    <a:lstStyle/>
                    <a:p>
                      <a:endParaRPr lang="en-US"/>
                    </a:p>
                  </a:txBody>
                  <a:tcPr/>
                </a:tc>
                <a:tc>
                  <a:txBody>
                    <a:bodyPr/>
                    <a:lstStyle/>
                    <a:p>
                      <a:pPr algn="ctr"/>
                      <a:endParaRPr lang="en-US" sz="2400" dirty="0"/>
                    </a:p>
                  </a:txBody>
                  <a:tcPr marT="45716" marB="45716">
                    <a:solidFill>
                      <a:schemeClr val="bg2"/>
                    </a:solidFill>
                  </a:tcPr>
                </a:tc>
              </a:tr>
              <a:tr h="475339">
                <a:tc>
                  <a:txBody>
                    <a:bodyPr/>
                    <a:lstStyle/>
                    <a:p>
                      <a:r>
                        <a:rPr lang="en-US" sz="2400" dirty="0" smtClean="0"/>
                        <a:t>1.</a:t>
                      </a:r>
                      <a:r>
                        <a:rPr lang="en-US" sz="2400" baseline="0" dirty="0" smtClean="0"/>
                        <a:t> Global</a:t>
                      </a:r>
                      <a:endParaRPr lang="en-US" sz="2400" dirty="0"/>
                    </a:p>
                  </a:txBody>
                  <a:tcPr marT="45716" marB="45716">
                    <a:solidFill>
                      <a:schemeClr val="bg1">
                        <a:lumMod val="85000"/>
                      </a:schemeClr>
                    </a:solidFill>
                  </a:tcPr>
                </a:tc>
                <a:tc>
                  <a:txBody>
                    <a:bodyPr/>
                    <a:lstStyle/>
                    <a:p>
                      <a:pPr algn="ctr"/>
                      <a:r>
                        <a:rPr lang="en-US" sz="2400" dirty="0" smtClean="0"/>
                        <a:t>0.12</a:t>
                      </a:r>
                      <a:endParaRPr lang="en-US" sz="2400" dirty="0"/>
                    </a:p>
                  </a:txBody>
                  <a:tcPr marT="45716" marB="45716">
                    <a:solidFill>
                      <a:schemeClr val="bg1">
                        <a:lumMod val="85000"/>
                      </a:schemeClr>
                    </a:solidFill>
                  </a:tcPr>
                </a:tc>
                <a:tc>
                  <a:txBody>
                    <a:bodyPr/>
                    <a:lstStyle/>
                    <a:p>
                      <a:pPr algn="ctr"/>
                      <a:r>
                        <a:rPr lang="en-US" sz="2400" dirty="0" smtClean="0"/>
                        <a:t>0.07</a:t>
                      </a:r>
                      <a:endParaRPr lang="en-US" sz="2400" dirty="0"/>
                    </a:p>
                  </a:txBody>
                  <a:tcPr marT="45716" marB="45716">
                    <a:solidFill>
                      <a:schemeClr val="bg1">
                        <a:lumMod val="85000"/>
                      </a:schemeClr>
                    </a:solidFill>
                  </a:tcPr>
                </a:tc>
              </a:tr>
              <a:tr h="475339">
                <a:tc>
                  <a:txBody>
                    <a:bodyPr/>
                    <a:lstStyle/>
                    <a:p>
                      <a:pPr marL="0" algn="l" defTabSz="914400" rtl="0" eaLnBrk="1" latinLnBrk="0" hangingPunct="1"/>
                      <a:r>
                        <a:rPr lang="en-US" sz="2400" kern="1200" dirty="0" smtClean="0">
                          <a:solidFill>
                            <a:schemeClr val="dk1"/>
                          </a:solidFill>
                          <a:latin typeface="+mn-lt"/>
                          <a:ea typeface="+mn-ea"/>
                          <a:cs typeface="+mn-cs"/>
                        </a:rPr>
                        <a:t>2. Regional</a:t>
                      </a:r>
                      <a:endParaRPr lang="en-US" sz="2400" kern="1200" dirty="0">
                        <a:solidFill>
                          <a:schemeClr val="dk1"/>
                        </a:solidFill>
                        <a:latin typeface="+mn-lt"/>
                        <a:ea typeface="+mn-ea"/>
                        <a:cs typeface="+mn-cs"/>
                      </a:endParaRPr>
                    </a:p>
                  </a:txBody>
                  <a:tcPr marT="45716" marB="45716">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0.12</a:t>
                      </a:r>
                      <a:endParaRPr lang="en-US" sz="2400" kern="1200" dirty="0">
                        <a:solidFill>
                          <a:schemeClr val="dk1"/>
                        </a:solidFill>
                        <a:latin typeface="+mn-lt"/>
                        <a:ea typeface="+mn-ea"/>
                        <a:cs typeface="+mn-cs"/>
                      </a:endParaRPr>
                    </a:p>
                  </a:txBody>
                  <a:tcPr marT="45716" marB="45716">
                    <a:solidFill>
                      <a:schemeClr val="bg1">
                        <a:lumMod val="85000"/>
                      </a:schemeClr>
                    </a:solidFill>
                  </a:tcPr>
                </a:tc>
                <a:tc>
                  <a:txBody>
                    <a:bodyPr/>
                    <a:lstStyle/>
                    <a:p>
                      <a:pPr marL="0" algn="ctr" defTabSz="914400" rtl="0" eaLnBrk="1" latinLnBrk="0" hangingPunct="1"/>
                      <a:r>
                        <a:rPr lang="en-US" sz="2400" kern="1200" dirty="0" smtClean="0">
                          <a:solidFill>
                            <a:schemeClr val="dk1"/>
                          </a:solidFill>
                          <a:latin typeface="+mn-lt"/>
                          <a:ea typeface="+mn-ea"/>
                          <a:cs typeface="+mn-cs"/>
                        </a:rPr>
                        <a:t>0.06</a:t>
                      </a:r>
                      <a:endParaRPr lang="en-US" sz="2400" kern="1200" dirty="0">
                        <a:solidFill>
                          <a:schemeClr val="dk1"/>
                        </a:solidFill>
                        <a:latin typeface="+mn-lt"/>
                        <a:ea typeface="+mn-ea"/>
                        <a:cs typeface="+mn-cs"/>
                      </a:endParaRPr>
                    </a:p>
                  </a:txBody>
                  <a:tcPr marT="45716" marB="45716">
                    <a:solidFill>
                      <a:schemeClr val="bg1">
                        <a:lumMod val="85000"/>
                      </a:schemeClr>
                    </a:solidFill>
                  </a:tcPr>
                </a:tc>
              </a:tr>
              <a:tr h="475339">
                <a:tc gridSpan="2">
                  <a:txBody>
                    <a:bodyPr/>
                    <a:lstStyle/>
                    <a:p>
                      <a:r>
                        <a:rPr lang="en-US" sz="2400" dirty="0" smtClean="0"/>
                        <a:t>Measurement precision</a:t>
                      </a:r>
                      <a:endParaRPr lang="en-US" sz="2400" dirty="0"/>
                    </a:p>
                  </a:txBody>
                  <a:tcPr marT="45716" marB="45716">
                    <a:solidFill>
                      <a:schemeClr val="bg2"/>
                    </a:solidFill>
                  </a:tcPr>
                </a:tc>
                <a:tc hMerge="1">
                  <a:txBody>
                    <a:bodyPr/>
                    <a:lstStyle/>
                    <a:p>
                      <a:endParaRPr lang="en-US"/>
                    </a:p>
                  </a:txBody>
                  <a:tcPr/>
                </a:tc>
                <a:tc>
                  <a:txBody>
                    <a:bodyPr/>
                    <a:lstStyle/>
                    <a:p>
                      <a:pPr algn="ctr"/>
                      <a:endParaRPr lang="en-US" sz="2400" dirty="0"/>
                    </a:p>
                  </a:txBody>
                  <a:tcPr marT="45716" marB="45716">
                    <a:solidFill>
                      <a:schemeClr val="bg2"/>
                    </a:solidFill>
                  </a:tcPr>
                </a:tc>
              </a:tr>
              <a:tr h="475339">
                <a:tc>
                  <a:txBody>
                    <a:bodyPr/>
                    <a:lstStyle/>
                    <a:p>
                      <a:r>
                        <a:rPr lang="en-US" sz="2400" dirty="0" smtClean="0"/>
                        <a:t>1.</a:t>
                      </a:r>
                      <a:r>
                        <a:rPr lang="en-US" sz="2400" baseline="0" dirty="0" smtClean="0"/>
                        <a:t> Global</a:t>
                      </a:r>
                      <a:endParaRPr lang="en-US" sz="2400" dirty="0"/>
                    </a:p>
                  </a:txBody>
                  <a:tcPr marT="45716" marB="45716">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0.15</a:t>
                      </a:r>
                    </a:p>
                  </a:txBody>
                  <a:tcPr marT="45716" marB="45716">
                    <a:solidFill>
                      <a:schemeClr val="bg1">
                        <a:lumMod val="85000"/>
                      </a:schemeClr>
                    </a:solidFill>
                  </a:tcPr>
                </a:tc>
                <a:tc>
                  <a:txBody>
                    <a:bodyPr/>
                    <a:lstStyle/>
                    <a:p>
                      <a:pPr algn="ctr"/>
                      <a:r>
                        <a:rPr lang="en-US" sz="2400" dirty="0" smtClean="0"/>
                        <a:t>0.10</a:t>
                      </a:r>
                      <a:endParaRPr lang="en-US" sz="2400" dirty="0"/>
                    </a:p>
                  </a:txBody>
                  <a:tcPr marT="45716" marB="45716">
                    <a:solidFill>
                      <a:schemeClr val="bg1">
                        <a:lumMod val="85000"/>
                      </a:schemeClr>
                    </a:solidFill>
                  </a:tcPr>
                </a:tc>
              </a:tr>
              <a:tr h="475339">
                <a:tc>
                  <a:txBody>
                    <a:bodyPr/>
                    <a:lstStyle/>
                    <a:p>
                      <a:r>
                        <a:rPr lang="en-US" sz="2400" dirty="0" smtClean="0"/>
                        <a:t>2. Regional</a:t>
                      </a:r>
                      <a:endParaRPr lang="en-US" sz="2400" dirty="0"/>
                    </a:p>
                  </a:txBody>
                  <a:tcPr marT="45716" marB="45716">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0.15</a:t>
                      </a:r>
                    </a:p>
                  </a:txBody>
                  <a:tcPr marT="45716" marB="45716">
                    <a:solidFill>
                      <a:schemeClr val="bg1">
                        <a:lumMod val="85000"/>
                      </a:schemeClr>
                    </a:solidFill>
                  </a:tcPr>
                </a:tc>
                <a:tc>
                  <a:txBody>
                    <a:bodyPr/>
                    <a:lstStyle/>
                    <a:p>
                      <a:pPr algn="ctr"/>
                      <a:r>
                        <a:rPr lang="en-US" sz="2400" dirty="0" smtClean="0"/>
                        <a:t>0.12</a:t>
                      </a:r>
                      <a:endParaRPr lang="en-US" sz="2400" dirty="0"/>
                    </a:p>
                  </a:txBody>
                  <a:tcPr marT="45716" marB="45716">
                    <a:solidFill>
                      <a:schemeClr val="bg1">
                        <a:lumMod val="85000"/>
                      </a:schemeClr>
                    </a:solidFill>
                  </a:tcPr>
                </a:tc>
              </a:tr>
              <a:tr h="522546">
                <a:tc gridSpan="2">
                  <a:txBody>
                    <a:bodyPr/>
                    <a:lstStyle/>
                    <a:p>
                      <a:r>
                        <a:rPr lang="en-US" sz="2400" dirty="0" smtClean="0"/>
                        <a:t>Measurement uncertainty</a:t>
                      </a:r>
                      <a:endParaRPr lang="en-US" sz="2400" dirty="0"/>
                    </a:p>
                  </a:txBody>
                  <a:tcPr marT="45716" marB="45716">
                    <a:solidFill>
                      <a:schemeClr val="bg2"/>
                    </a:solidFill>
                  </a:tcPr>
                </a:tc>
                <a:tc hMerge="1">
                  <a:txBody>
                    <a:bodyPr/>
                    <a:lstStyle/>
                    <a:p>
                      <a:endParaRPr lang="en-US"/>
                    </a:p>
                  </a:txBody>
                  <a:tcPr/>
                </a:tc>
                <a:tc>
                  <a:txBody>
                    <a:bodyPr/>
                    <a:lstStyle/>
                    <a:p>
                      <a:pPr algn="ctr"/>
                      <a:endParaRPr lang="en-US" sz="2400" dirty="0"/>
                    </a:p>
                  </a:txBody>
                  <a:tcPr marT="45716" marB="45716">
                    <a:solidFill>
                      <a:schemeClr val="bg2"/>
                    </a:solidFill>
                  </a:tcPr>
                </a:tc>
              </a:tr>
              <a:tr h="475339">
                <a:tc>
                  <a:txBody>
                    <a:bodyPr/>
                    <a:lstStyle/>
                    <a:p>
                      <a:r>
                        <a:rPr lang="en-US" sz="2400" dirty="0" smtClean="0"/>
                        <a:t>1.</a:t>
                      </a:r>
                      <a:r>
                        <a:rPr lang="en-US" sz="2400" baseline="0" dirty="0" smtClean="0"/>
                        <a:t> Global</a:t>
                      </a:r>
                      <a:endParaRPr lang="en-US" sz="2400" dirty="0"/>
                    </a:p>
                  </a:txBody>
                  <a:tcPr marT="45716" marB="45716">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0.17</a:t>
                      </a:r>
                    </a:p>
                  </a:txBody>
                  <a:tcPr marT="45716" marB="45716">
                    <a:solidFill>
                      <a:schemeClr val="bg1">
                        <a:lumMod val="85000"/>
                      </a:schemeClr>
                    </a:solidFill>
                  </a:tcPr>
                </a:tc>
                <a:tc>
                  <a:txBody>
                    <a:bodyPr/>
                    <a:lstStyle/>
                    <a:p>
                      <a:pPr algn="ctr"/>
                      <a:r>
                        <a:rPr lang="en-US" sz="2400" dirty="0" smtClean="0"/>
                        <a:t>0.13</a:t>
                      </a:r>
                      <a:endParaRPr lang="en-US" sz="2400" dirty="0"/>
                    </a:p>
                  </a:txBody>
                  <a:tcPr marT="45716" marB="45716">
                    <a:solidFill>
                      <a:schemeClr val="bg1">
                        <a:lumMod val="85000"/>
                      </a:schemeClr>
                    </a:solidFill>
                  </a:tcPr>
                </a:tc>
              </a:tr>
              <a:tr h="475339">
                <a:tc>
                  <a:txBody>
                    <a:bodyPr/>
                    <a:lstStyle/>
                    <a:p>
                      <a:r>
                        <a:rPr lang="en-US" sz="2400" dirty="0" smtClean="0"/>
                        <a:t>2. Regional</a:t>
                      </a:r>
                      <a:endParaRPr lang="en-US" sz="2400" dirty="0"/>
                    </a:p>
                  </a:txBody>
                  <a:tcPr marT="45716" marB="45716">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0.17</a:t>
                      </a:r>
                    </a:p>
                  </a:txBody>
                  <a:tcPr marT="45716" marB="45716">
                    <a:solidFill>
                      <a:schemeClr val="bg1">
                        <a:lumMod val="85000"/>
                      </a:schemeClr>
                    </a:solidFill>
                  </a:tcPr>
                </a:tc>
                <a:tc>
                  <a:txBody>
                    <a:bodyPr/>
                    <a:lstStyle/>
                    <a:p>
                      <a:pPr algn="ctr"/>
                      <a:r>
                        <a:rPr lang="en-US" sz="2400" dirty="0" smtClean="0"/>
                        <a:t>0.14</a:t>
                      </a:r>
                      <a:endParaRPr lang="en-US" sz="2400" dirty="0"/>
                    </a:p>
                  </a:txBody>
                  <a:tcPr marT="45716" marB="45716">
                    <a:solidFill>
                      <a:schemeClr val="bg1">
                        <a:lumMod val="85000"/>
                      </a:schemeClr>
                    </a:solidFill>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icture 2"/>
          <p:cNvPicPr/>
          <p:nvPr/>
        </p:nvPicPr>
        <p:blipFill>
          <a:blip r:embed="rId3" cstate="print"/>
          <a:stretch>
            <a:fillRect/>
          </a:stretch>
        </p:blipFill>
        <p:spPr>
          <a:xfrm>
            <a:off x="0" y="1258560"/>
            <a:ext cx="4512600" cy="3483360"/>
          </a:xfrm>
          <a:prstGeom prst="rect">
            <a:avLst/>
          </a:prstGeom>
        </p:spPr>
      </p:pic>
      <p:sp>
        <p:nvSpPr>
          <p:cNvPr id="239" name="CustomShape 1"/>
          <p:cNvSpPr/>
          <p:nvPr/>
        </p:nvSpPr>
        <p:spPr>
          <a:xfrm>
            <a:off x="632160" y="1078560"/>
            <a:ext cx="3179160" cy="415080"/>
          </a:xfrm>
          <a:prstGeom prst="rect">
            <a:avLst/>
          </a:prstGeom>
          <a:noFill/>
        </p:spPr>
        <p:txBody>
          <a:bodyPr lIns="0" tIns="0" rIns="0" bIns="0"/>
          <a:lstStyle/>
          <a:p>
            <a:pPr algn="ctr">
              <a:lnSpc>
                <a:spcPts val="1152"/>
              </a:lnSpc>
            </a:pPr>
            <a:r>
              <a:rPr lang="en-US" b="1" i="1">
                <a:solidFill>
                  <a:srgbClr val="000000"/>
                </a:solidFill>
                <a:latin typeface="Calibri"/>
              </a:rPr>
              <a:t>AVHRR Climatology (16km)</a:t>
            </a:r>
            <a:endParaRPr/>
          </a:p>
        </p:txBody>
      </p:sp>
      <p:sp>
        <p:nvSpPr>
          <p:cNvPr id="240" name="CustomShape 2"/>
          <p:cNvSpPr/>
          <p:nvPr/>
        </p:nvSpPr>
        <p:spPr>
          <a:xfrm>
            <a:off x="4986720" y="1078560"/>
            <a:ext cx="3663000" cy="415080"/>
          </a:xfrm>
          <a:prstGeom prst="rect">
            <a:avLst/>
          </a:prstGeom>
          <a:noFill/>
        </p:spPr>
        <p:txBody>
          <a:bodyPr lIns="0" tIns="0" rIns="0" bIns="0"/>
          <a:lstStyle/>
          <a:p>
            <a:pPr algn="ctr">
              <a:lnSpc>
                <a:spcPts val="1152"/>
              </a:lnSpc>
            </a:pPr>
            <a:r>
              <a:rPr lang="en-US" b="1" i="1">
                <a:solidFill>
                  <a:srgbClr val="000000"/>
                </a:solidFill>
                <a:latin typeface="Calibri"/>
              </a:rPr>
              <a:t>VIIRS weekly composite (4km)</a:t>
            </a:r>
            <a:endParaRPr/>
          </a:p>
        </p:txBody>
      </p:sp>
      <p:sp>
        <p:nvSpPr>
          <p:cNvPr id="241" name="TextShape 3"/>
          <p:cNvSpPr txBox="1"/>
          <p:nvPr/>
        </p:nvSpPr>
        <p:spPr>
          <a:xfrm>
            <a:off x="148320" y="143280"/>
            <a:ext cx="8847000" cy="1042200"/>
          </a:xfrm>
          <a:prstGeom prst="rect">
            <a:avLst/>
          </a:prstGeom>
        </p:spPr>
        <p:txBody>
          <a:bodyPr lIns="82800" tIns="41400" rIns="82800" bIns="41400" anchor="ctr"/>
          <a:lstStyle/>
          <a:p>
            <a:pPr algn="ctr">
              <a:lnSpc>
                <a:spcPct val="100000"/>
              </a:lnSpc>
            </a:pPr>
            <a:r>
              <a:rPr lang="en-US" sz="2900" b="1">
                <a:solidFill>
                  <a:srgbClr val="000000"/>
                </a:solidFill>
                <a:latin typeface="Calibri"/>
              </a:rPr>
              <a:t>NOAA NESDIS VIIRS Green Vegetation Fraction</a:t>
            </a:r>
            <a:endParaRPr/>
          </a:p>
        </p:txBody>
      </p:sp>
      <p:sp>
        <p:nvSpPr>
          <p:cNvPr id="242" name="CustomShape 4"/>
          <p:cNvSpPr/>
          <p:nvPr/>
        </p:nvSpPr>
        <p:spPr>
          <a:xfrm>
            <a:off x="286560" y="4871880"/>
            <a:ext cx="8639640" cy="1729080"/>
          </a:xfrm>
          <a:prstGeom prst="rect">
            <a:avLst/>
          </a:prstGeom>
          <a:noFill/>
        </p:spPr>
        <p:txBody>
          <a:bodyPr lIns="82800" tIns="41400" rIns="82800" bIns="41400"/>
          <a:lstStyle/>
          <a:p>
            <a:pPr>
              <a:lnSpc>
                <a:spcPct val="100000"/>
              </a:lnSpc>
            </a:pPr>
            <a:r>
              <a:rPr lang="en-US" b="1" i="1">
                <a:solidFill>
                  <a:srgbClr val="000000"/>
                </a:solidFill>
                <a:latin typeface="Calibri"/>
              </a:rPr>
              <a:t>Weekly GVF composites updated daily are being generated for use by the NOAA National Weather Service (NWS) National Centers for Environmental Prediction (NCEP). Early sensitivity studies have shown a reduction of errors of temperature, humidity and wind speed forecasts, and an improvement of precipitation scores in Global Forecasting System (GFS) performance, compared to the use of the heritage AVHRR-based climatology.</a:t>
            </a:r>
            <a:endParaRPr/>
          </a:p>
        </p:txBody>
      </p:sp>
      <p:pic>
        <p:nvPicPr>
          <p:cNvPr id="243" name="Picture 242"/>
          <p:cNvPicPr/>
          <p:nvPr/>
        </p:nvPicPr>
        <p:blipFill>
          <a:blip r:embed="rId4" cstate="print"/>
          <a:stretch>
            <a:fillRect/>
          </a:stretch>
        </p:blipFill>
        <p:spPr>
          <a:xfrm>
            <a:off x="4563000" y="1271160"/>
            <a:ext cx="4507920" cy="3483720"/>
          </a:xfrm>
          <a:prstGeom prst="rect">
            <a:avLst/>
          </a:prstGeom>
        </p:spPr>
      </p:pic>
      <p:sp>
        <p:nvSpPr>
          <p:cNvPr id="244" name="CustomShape 5"/>
          <p:cNvSpPr/>
          <p:nvPr/>
        </p:nvSpPr>
        <p:spPr>
          <a:xfrm>
            <a:off x="3189960" y="3397680"/>
            <a:ext cx="3870360" cy="360"/>
          </a:xfrm>
          <a:prstGeom prst="straightConnector1">
            <a:avLst/>
          </a:prstGeom>
          <a:noFill/>
          <a:ln w="38160">
            <a:solidFill>
              <a:srgbClr val="000000"/>
            </a:solidFill>
            <a:round/>
            <a:headEnd type="triangle" w="med" len="med"/>
            <a:tailEnd type="triangle" w="med" len="med"/>
          </a:ln>
        </p:spPr>
      </p:sp>
      <p:sp>
        <p:nvSpPr>
          <p:cNvPr id="245" name="CustomShape 6"/>
          <p:cNvSpPr/>
          <p:nvPr/>
        </p:nvSpPr>
        <p:spPr>
          <a:xfrm>
            <a:off x="1876680" y="2222640"/>
            <a:ext cx="4572000" cy="360"/>
          </a:xfrm>
          <a:prstGeom prst="straightConnector1">
            <a:avLst/>
          </a:prstGeom>
          <a:noFill/>
          <a:ln w="38160">
            <a:solidFill>
              <a:srgbClr val="000000"/>
            </a:solidFill>
            <a:round/>
            <a:headEnd type="triangle" w="med" len="med"/>
            <a:tailEnd type="triangle" w="med" len="med"/>
          </a:ln>
        </p:spPr>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VIIRS vs. AVHRR GVF</a:t>
            </a:r>
            <a:endParaRPr lang="en-US" dirty="0"/>
          </a:p>
        </p:txBody>
      </p:sp>
      <p:pic>
        <p:nvPicPr>
          <p:cNvPr id="1026" name="Object 7"/>
          <p:cNvPicPr>
            <a:picLocks noChangeArrowheads="1"/>
          </p:cNvPicPr>
          <p:nvPr/>
        </p:nvPicPr>
        <p:blipFill>
          <a:blip r:embed="rId2" cstate="print"/>
          <a:srcRect b="-191"/>
          <a:stretch>
            <a:fillRect/>
          </a:stretch>
        </p:blipFill>
        <p:spPr bwMode="auto">
          <a:xfrm>
            <a:off x="762000" y="1676400"/>
            <a:ext cx="7205674" cy="4876800"/>
          </a:xfrm>
          <a:prstGeom prst="rect">
            <a:avLst/>
          </a:prstGeom>
          <a:noFill/>
          <a:ln w="9525">
            <a:noFill/>
            <a:miter lim="800000"/>
            <a:headEnd/>
            <a:tailEnd/>
          </a:ln>
        </p:spPr>
      </p:pic>
      <p:sp>
        <p:nvSpPr>
          <p:cNvPr id="4" name="TextBox 3"/>
          <p:cNvSpPr txBox="1"/>
          <p:nvPr/>
        </p:nvSpPr>
        <p:spPr>
          <a:xfrm>
            <a:off x="371182" y="1030069"/>
            <a:ext cx="8620418" cy="646331"/>
          </a:xfrm>
          <a:prstGeom prst="rect">
            <a:avLst/>
          </a:prstGeom>
          <a:noFill/>
        </p:spPr>
        <p:txBody>
          <a:bodyPr wrap="square" rtlCol="0">
            <a:spAutoFit/>
          </a:bodyPr>
          <a:lstStyle/>
          <a:p>
            <a:pPr algn="ctr"/>
            <a:r>
              <a:rPr lang="en-US" b="1" i="1" dirty="0" smtClean="0"/>
              <a:t>differences need to be understood and characterized to ensure continuity and incremental improvements</a:t>
            </a:r>
            <a:endParaRPr lang="en-US" b="1"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457200" y="274680"/>
            <a:ext cx="8229240" cy="1142640"/>
          </a:xfrm>
          <a:prstGeom prst="rect">
            <a:avLst/>
          </a:prstGeom>
        </p:spPr>
        <p:txBody>
          <a:bodyPr anchor="ctr"/>
          <a:lstStyle/>
          <a:p>
            <a:pPr algn="ctr">
              <a:lnSpc>
                <a:spcPct val="100000"/>
              </a:lnSpc>
            </a:pPr>
            <a:r>
              <a:rPr lang="en-US" sz="4400" dirty="0">
                <a:solidFill>
                  <a:srgbClr val="000000"/>
                </a:solidFill>
                <a:latin typeface="Calibri"/>
              </a:rPr>
              <a:t>GVF </a:t>
            </a:r>
            <a:r>
              <a:rPr lang="en-US" sz="4400" dirty="0" smtClean="0">
                <a:solidFill>
                  <a:srgbClr val="000000"/>
                </a:solidFill>
                <a:latin typeface="Calibri"/>
              </a:rPr>
              <a:t>impact studies: Summer 2013 example</a:t>
            </a:r>
            <a:endParaRPr dirty="0"/>
          </a:p>
        </p:txBody>
      </p:sp>
      <p:pic>
        <p:nvPicPr>
          <p:cNvPr id="3074" name="Picture 3"/>
          <p:cNvPicPr>
            <a:picLocks noChangeAspect="1" noChangeArrowheads="1"/>
          </p:cNvPicPr>
          <p:nvPr/>
        </p:nvPicPr>
        <p:blipFill>
          <a:blip r:embed="rId3" cstate="print"/>
          <a:srcRect/>
          <a:stretch>
            <a:fillRect/>
          </a:stretch>
        </p:blipFill>
        <p:spPr bwMode="auto">
          <a:xfrm>
            <a:off x="381000" y="1524000"/>
            <a:ext cx="4038600" cy="4038600"/>
          </a:xfrm>
          <a:prstGeom prst="rect">
            <a:avLst/>
          </a:prstGeom>
          <a:noFill/>
          <a:ln w="9525">
            <a:noFill/>
            <a:miter lim="800000"/>
            <a:headEnd/>
            <a:tailEnd/>
          </a:ln>
        </p:spPr>
      </p:pic>
      <p:pic>
        <p:nvPicPr>
          <p:cNvPr id="3075" name="Picture 4"/>
          <p:cNvPicPr>
            <a:picLocks noChangeAspect="1" noChangeArrowheads="1"/>
          </p:cNvPicPr>
          <p:nvPr/>
        </p:nvPicPr>
        <p:blipFill>
          <a:blip r:embed="rId4" cstate="print"/>
          <a:srcRect/>
          <a:stretch>
            <a:fillRect/>
          </a:stretch>
        </p:blipFill>
        <p:spPr bwMode="auto">
          <a:xfrm>
            <a:off x="4724400" y="1524000"/>
            <a:ext cx="4038600" cy="4038600"/>
          </a:xfrm>
          <a:prstGeom prst="rect">
            <a:avLst/>
          </a:prstGeom>
          <a:noFill/>
          <a:ln w="9525">
            <a:noFill/>
            <a:miter lim="800000"/>
            <a:headEnd/>
            <a:tailEnd/>
          </a:ln>
        </p:spPr>
      </p:pic>
      <p:sp>
        <p:nvSpPr>
          <p:cNvPr id="10" name="Rectangle 9"/>
          <p:cNvSpPr/>
          <p:nvPr/>
        </p:nvSpPr>
        <p:spPr>
          <a:xfrm>
            <a:off x="304800" y="5477470"/>
            <a:ext cx="8610600" cy="923330"/>
          </a:xfrm>
          <a:prstGeom prst="rect">
            <a:avLst/>
          </a:prstGeom>
        </p:spPr>
        <p:txBody>
          <a:bodyPr wrap="square">
            <a:spAutoFit/>
          </a:bodyPr>
          <a:lstStyle/>
          <a:p>
            <a:r>
              <a:rPr lang="en-US" b="1" i="1" dirty="0" smtClean="0"/>
              <a:t>Surface relative humidity (left) and air temperature (right) </a:t>
            </a:r>
            <a:r>
              <a:rPr lang="en-US" b="1" i="1" dirty="0" smtClean="0"/>
              <a:t>GFS model </a:t>
            </a:r>
            <a:r>
              <a:rPr lang="en-US" b="1" i="1" dirty="0" smtClean="0"/>
              <a:t>runs for the Western CONUS for June 20 – August 9 2013. Black: observed; red: control run using AVHRR climatology; green: experimental run using VIIRS near-real-time data.</a:t>
            </a:r>
            <a:endParaRPr lang="en-US" b="1"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457200" y="274680"/>
            <a:ext cx="8229240" cy="1142640"/>
          </a:xfrm>
          <a:prstGeom prst="rect">
            <a:avLst/>
          </a:prstGeom>
        </p:spPr>
        <p:txBody>
          <a:bodyPr anchor="ctr"/>
          <a:lstStyle/>
          <a:p>
            <a:pPr algn="ctr">
              <a:lnSpc>
                <a:spcPct val="100000"/>
              </a:lnSpc>
            </a:pPr>
            <a:r>
              <a:rPr lang="en-US" sz="4400" dirty="0">
                <a:solidFill>
                  <a:srgbClr val="000000"/>
                </a:solidFill>
                <a:latin typeface="Calibri"/>
              </a:rPr>
              <a:t>GVF </a:t>
            </a:r>
            <a:r>
              <a:rPr lang="en-US" sz="4400" dirty="0" smtClean="0">
                <a:solidFill>
                  <a:srgbClr val="000000"/>
                </a:solidFill>
                <a:latin typeface="Calibri"/>
              </a:rPr>
              <a:t>impact studies: Spring 2014 example</a:t>
            </a:r>
            <a:endParaRPr dirty="0"/>
          </a:p>
        </p:txBody>
      </p:sp>
      <p:pic>
        <p:nvPicPr>
          <p:cNvPr id="108" name="Picture 107"/>
          <p:cNvPicPr/>
          <p:nvPr/>
        </p:nvPicPr>
        <p:blipFill>
          <a:blip r:embed="rId3" cstate="print"/>
          <a:stretch>
            <a:fillRect/>
          </a:stretch>
        </p:blipFill>
        <p:spPr>
          <a:xfrm>
            <a:off x="360000" y="2456640"/>
            <a:ext cx="4133880" cy="3200400"/>
          </a:xfrm>
          <a:prstGeom prst="rect">
            <a:avLst/>
          </a:prstGeom>
        </p:spPr>
      </p:pic>
      <p:pic>
        <p:nvPicPr>
          <p:cNvPr id="109" name="Picture 108"/>
          <p:cNvPicPr/>
          <p:nvPr/>
        </p:nvPicPr>
        <p:blipFill>
          <a:blip r:embed="rId4" cstate="print"/>
          <a:stretch>
            <a:fillRect/>
          </a:stretch>
        </p:blipFill>
        <p:spPr>
          <a:xfrm>
            <a:off x="4493880" y="2456640"/>
            <a:ext cx="4133880" cy="3200400"/>
          </a:xfrm>
          <a:prstGeom prst="rect">
            <a:avLst/>
          </a:prstGeom>
        </p:spPr>
      </p:pic>
      <p:sp>
        <p:nvSpPr>
          <p:cNvPr id="110" name="CustomShape 2"/>
          <p:cNvSpPr/>
          <p:nvPr/>
        </p:nvSpPr>
        <p:spPr>
          <a:xfrm>
            <a:off x="2721240" y="1722480"/>
            <a:ext cx="3854520" cy="639720"/>
          </a:xfrm>
          <a:prstGeom prst="rect">
            <a:avLst/>
          </a:prstGeom>
          <a:noFill/>
        </p:spPr>
        <p:txBody>
          <a:bodyPr lIns="0" tIns="0" rIns="0" bIns="0"/>
          <a:lstStyle/>
          <a:p>
            <a:pPr algn="ctr">
              <a:lnSpc>
                <a:spcPct val="100000"/>
              </a:lnSpc>
            </a:pPr>
            <a:r>
              <a:rPr lang="en-US" sz="2400" b="1" dirty="0">
                <a:solidFill>
                  <a:srgbClr val="0000FF"/>
                </a:solidFill>
                <a:latin typeface="Times New Roman"/>
              </a:rPr>
              <a:t>GVF:    15 May 2014 </a:t>
            </a:r>
            <a:endParaRPr dirty="0"/>
          </a:p>
          <a:p>
            <a:pPr algn="ctr">
              <a:lnSpc>
                <a:spcPct val="100000"/>
              </a:lnSpc>
            </a:pPr>
            <a:r>
              <a:rPr lang="en-US" b="1" dirty="0">
                <a:solidFill>
                  <a:srgbClr val="000000"/>
                </a:solidFill>
                <a:latin typeface="Times New Roman"/>
              </a:rPr>
              <a:t>Drought in Spring</a:t>
            </a:r>
            <a:endParaRPr dirty="0"/>
          </a:p>
        </p:txBody>
      </p:sp>
      <p:sp>
        <p:nvSpPr>
          <p:cNvPr id="111" name="CustomShape 3"/>
          <p:cNvSpPr/>
          <p:nvPr/>
        </p:nvSpPr>
        <p:spPr>
          <a:xfrm>
            <a:off x="2194200" y="2623680"/>
            <a:ext cx="674640" cy="331920"/>
          </a:xfrm>
          <a:prstGeom prst="rect">
            <a:avLst/>
          </a:prstGeom>
          <a:noFill/>
        </p:spPr>
        <p:txBody>
          <a:bodyPr lIns="0" tIns="0" rIns="0" bIns="0"/>
          <a:lstStyle/>
          <a:p>
            <a:pPr algn="ctr">
              <a:lnSpc>
                <a:spcPct val="100000"/>
              </a:lnSpc>
            </a:pPr>
            <a:r>
              <a:rPr lang="en-US" b="1" dirty="0" err="1">
                <a:solidFill>
                  <a:srgbClr val="0000FF"/>
                </a:solidFill>
                <a:latin typeface="Times New Roman"/>
              </a:rPr>
              <a:t>Clim</a:t>
            </a:r>
            <a:r>
              <a:rPr lang="en-US" b="1" dirty="0">
                <a:solidFill>
                  <a:srgbClr val="0000FF"/>
                </a:solidFill>
                <a:latin typeface="Times New Roman"/>
              </a:rPr>
              <a:t>  </a:t>
            </a:r>
            <a:endParaRPr dirty="0"/>
          </a:p>
        </p:txBody>
      </p:sp>
      <p:sp>
        <p:nvSpPr>
          <p:cNvPr id="112" name="CustomShape 4"/>
          <p:cNvSpPr/>
          <p:nvPr/>
        </p:nvSpPr>
        <p:spPr>
          <a:xfrm>
            <a:off x="5943600" y="2629800"/>
            <a:ext cx="1143000" cy="342000"/>
          </a:xfrm>
          <a:prstGeom prst="rect">
            <a:avLst/>
          </a:prstGeom>
          <a:noFill/>
        </p:spPr>
        <p:txBody>
          <a:bodyPr lIns="0" tIns="0" rIns="0" bIns="0"/>
          <a:lstStyle/>
          <a:p>
            <a:pPr algn="ctr">
              <a:lnSpc>
                <a:spcPct val="100000"/>
              </a:lnSpc>
            </a:pPr>
            <a:r>
              <a:rPr lang="en-US" b="1" dirty="0" smtClean="0">
                <a:solidFill>
                  <a:srgbClr val="0000FF"/>
                </a:solidFill>
                <a:latin typeface="Times New Roman"/>
              </a:rPr>
              <a:t>VIIRS</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457200" y="152400"/>
            <a:ext cx="8229240" cy="1142640"/>
          </a:xfrm>
          <a:prstGeom prst="rect">
            <a:avLst/>
          </a:prstGeom>
        </p:spPr>
        <p:txBody>
          <a:bodyPr anchor="ctr"/>
          <a:lstStyle/>
          <a:p>
            <a:pPr algn="ctr">
              <a:lnSpc>
                <a:spcPct val="100000"/>
              </a:lnSpc>
            </a:pPr>
            <a:r>
              <a:rPr lang="en-US" sz="4400" dirty="0">
                <a:solidFill>
                  <a:srgbClr val="000000"/>
                </a:solidFill>
                <a:latin typeface="Calibri"/>
              </a:rPr>
              <a:t>GVF impact </a:t>
            </a:r>
            <a:r>
              <a:rPr lang="en-US" sz="4400" dirty="0" smtClean="0">
                <a:solidFill>
                  <a:srgbClr val="000000"/>
                </a:solidFill>
                <a:latin typeface="Calibri"/>
              </a:rPr>
              <a:t>studies: Spring 2014 example</a:t>
            </a:r>
            <a:endParaRPr dirty="0"/>
          </a:p>
        </p:txBody>
      </p:sp>
      <p:sp>
        <p:nvSpPr>
          <p:cNvPr id="114" name="CustomShape 2"/>
          <p:cNvSpPr/>
          <p:nvPr/>
        </p:nvSpPr>
        <p:spPr>
          <a:xfrm>
            <a:off x="549720" y="1524000"/>
            <a:ext cx="8172360" cy="352800"/>
          </a:xfrm>
          <a:prstGeom prst="rect">
            <a:avLst/>
          </a:prstGeom>
          <a:noFill/>
        </p:spPr>
        <p:txBody>
          <a:bodyPr lIns="0" tIns="0" rIns="0" bIns="0"/>
          <a:lstStyle/>
          <a:p>
            <a:pPr algn="ctr">
              <a:lnSpc>
                <a:spcPts val="979"/>
              </a:lnSpc>
            </a:pPr>
            <a:r>
              <a:rPr lang="en-GB" sz="2200" b="1" i="1" dirty="0">
                <a:solidFill>
                  <a:srgbClr val="0070C0"/>
                </a:solidFill>
              </a:rPr>
              <a:t>Precipitation Skill Scores over CONUS:    f36-f60 and f60-f84</a:t>
            </a:r>
            <a:r>
              <a:rPr lang="en-GB" sz="2200" b="1" dirty="0">
                <a:solidFill>
                  <a:srgbClr val="FF0000"/>
                </a:solidFill>
              </a:rPr>
              <a:t> </a:t>
            </a:r>
            <a:endParaRPr dirty="0"/>
          </a:p>
        </p:txBody>
      </p:sp>
      <p:pic>
        <p:nvPicPr>
          <p:cNvPr id="115" name="Picture 114"/>
          <p:cNvPicPr/>
          <p:nvPr/>
        </p:nvPicPr>
        <p:blipFill>
          <a:blip r:embed="rId3" cstate="print"/>
          <a:stretch>
            <a:fillRect/>
          </a:stretch>
        </p:blipFill>
        <p:spPr>
          <a:xfrm>
            <a:off x="274680" y="2209800"/>
            <a:ext cx="4260960" cy="3200400"/>
          </a:xfrm>
          <a:prstGeom prst="rect">
            <a:avLst/>
          </a:prstGeom>
        </p:spPr>
      </p:pic>
      <p:pic>
        <p:nvPicPr>
          <p:cNvPr id="116" name="Picture 115"/>
          <p:cNvPicPr/>
          <p:nvPr/>
        </p:nvPicPr>
        <p:blipFill>
          <a:blip r:embed="rId4" cstate="print"/>
          <a:stretch>
            <a:fillRect/>
          </a:stretch>
        </p:blipFill>
        <p:spPr>
          <a:xfrm>
            <a:off x="4664520" y="2209800"/>
            <a:ext cx="4260600" cy="3200400"/>
          </a:xfrm>
          <a:prstGeom prst="rect">
            <a:avLst/>
          </a:prstGeom>
        </p:spPr>
      </p:pic>
      <p:sp>
        <p:nvSpPr>
          <p:cNvPr id="117" name="CustomShape 3"/>
          <p:cNvSpPr/>
          <p:nvPr/>
        </p:nvSpPr>
        <p:spPr>
          <a:xfrm>
            <a:off x="6256800" y="1896480"/>
            <a:ext cx="1212840" cy="352800"/>
          </a:xfrm>
          <a:prstGeom prst="rect">
            <a:avLst/>
          </a:prstGeom>
          <a:noFill/>
        </p:spPr>
        <p:txBody>
          <a:bodyPr lIns="0" tIns="0" rIns="0" bIns="0"/>
          <a:lstStyle/>
          <a:p>
            <a:pPr>
              <a:lnSpc>
                <a:spcPts val="979"/>
              </a:lnSpc>
            </a:pPr>
            <a:r>
              <a:rPr lang="en-GB" sz="2000" b="1" dirty="0">
                <a:solidFill>
                  <a:srgbClr val="0000FF"/>
                </a:solidFill>
              </a:rPr>
              <a:t>f60 - f84</a:t>
            </a:r>
            <a:endParaRPr dirty="0"/>
          </a:p>
        </p:txBody>
      </p:sp>
      <p:sp>
        <p:nvSpPr>
          <p:cNvPr id="118" name="CustomShape 4"/>
          <p:cNvSpPr/>
          <p:nvPr/>
        </p:nvSpPr>
        <p:spPr>
          <a:xfrm>
            <a:off x="1900440" y="1933200"/>
            <a:ext cx="1212840" cy="352800"/>
          </a:xfrm>
          <a:prstGeom prst="rect">
            <a:avLst/>
          </a:prstGeom>
          <a:noFill/>
        </p:spPr>
        <p:txBody>
          <a:bodyPr lIns="0" tIns="0" rIns="0" bIns="0"/>
          <a:lstStyle/>
          <a:p>
            <a:pPr>
              <a:lnSpc>
                <a:spcPts val="979"/>
              </a:lnSpc>
            </a:pPr>
            <a:r>
              <a:rPr lang="en-GB" sz="2000" b="1" dirty="0">
                <a:solidFill>
                  <a:srgbClr val="0000FF"/>
                </a:solidFill>
              </a:rPr>
              <a:t>f36 - f60 </a:t>
            </a:r>
            <a:endParaRPr dirty="0"/>
          </a:p>
        </p:txBody>
      </p:sp>
      <p:sp>
        <p:nvSpPr>
          <p:cNvPr id="119" name="CustomShape 5"/>
          <p:cNvSpPr/>
          <p:nvPr/>
        </p:nvSpPr>
        <p:spPr>
          <a:xfrm>
            <a:off x="369720" y="5923200"/>
            <a:ext cx="8305920" cy="723960"/>
          </a:xfrm>
          <a:prstGeom prst="rect">
            <a:avLst/>
          </a:prstGeom>
          <a:noFill/>
        </p:spPr>
        <p:txBody>
          <a:bodyPr lIns="90000" tIns="45000" rIns="90000" bIns="45000"/>
          <a:lstStyle/>
          <a:p>
            <a:pPr>
              <a:lnSpc>
                <a:spcPct val="100000"/>
              </a:lnSpc>
            </a:pPr>
            <a:r>
              <a:rPr lang="en-US" b="1" i="1" dirty="0">
                <a:solidFill>
                  <a:srgbClr val="008000"/>
                </a:solidFill>
              </a:rPr>
              <a:t>f36-f60 &amp; f60-f84:   </a:t>
            </a:r>
            <a:r>
              <a:rPr lang="en-US" dirty="0">
                <a:solidFill>
                  <a:srgbClr val="008000"/>
                </a:solidFill>
              </a:rPr>
              <a:t>Improved the scores for light and medium precipitation and reduced the biases</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dirty="0" smtClean="0"/>
              <a:t>GVF milestones: Year 1</a:t>
            </a:r>
            <a:endParaRPr lang="en-US" dirty="0"/>
          </a:p>
        </p:txBody>
      </p:sp>
      <p:sp>
        <p:nvSpPr>
          <p:cNvPr id="5" name="Content Placeholder 4"/>
          <p:cNvSpPr>
            <a:spLocks noGrp="1"/>
          </p:cNvSpPr>
          <p:nvPr>
            <p:ph idx="1"/>
          </p:nvPr>
        </p:nvSpPr>
        <p:spPr/>
        <p:txBody>
          <a:bodyPr>
            <a:normAutofit fontScale="77500" lnSpcReduction="20000"/>
          </a:bodyPr>
          <a:lstStyle/>
          <a:p>
            <a:pPr lvl="0"/>
            <a:r>
              <a:rPr lang="en-US" dirty="0" smtClean="0"/>
              <a:t>May 2015 </a:t>
            </a:r>
            <a:r>
              <a:rPr lang="en-US" dirty="0" smtClean="0">
                <a:sym typeface="Symbol"/>
              </a:rPr>
              <a:t></a:t>
            </a:r>
            <a:r>
              <a:rPr lang="en-US" dirty="0" smtClean="0"/>
              <a:t> April, 2016: acquire VIIRS GVF data product from CLASS or NDE PE-1 distribution zone</a:t>
            </a:r>
          </a:p>
          <a:p>
            <a:pPr lvl="0"/>
            <a:r>
              <a:rPr lang="en-US" dirty="0" smtClean="0"/>
              <a:t>May 2015 </a:t>
            </a:r>
            <a:r>
              <a:rPr lang="en-US" dirty="0" smtClean="0">
                <a:sym typeface="Symbol"/>
              </a:rPr>
              <a:t></a:t>
            </a:r>
            <a:r>
              <a:rPr lang="en-US" dirty="0" smtClean="0"/>
              <a:t> April, 2016: acquire AVHRR derived GVF data product from CLASS</a:t>
            </a:r>
          </a:p>
          <a:p>
            <a:pPr lvl="0"/>
            <a:r>
              <a:rPr lang="en-US" dirty="0" smtClean="0"/>
              <a:t>August 2015 </a:t>
            </a:r>
            <a:r>
              <a:rPr lang="en-US" dirty="0" smtClean="0">
                <a:sym typeface="Symbol"/>
              </a:rPr>
              <a:t></a:t>
            </a:r>
            <a:r>
              <a:rPr lang="en-US" dirty="0" smtClean="0"/>
              <a:t> September, 2015: develop software application to ingest GVF datasets (AVHRR and VIIRS), perform statistical analyses and implement data display tools.</a:t>
            </a:r>
          </a:p>
          <a:p>
            <a:pPr lvl="0"/>
            <a:r>
              <a:rPr lang="en-US" dirty="0" smtClean="0"/>
              <a:t>October 2015 </a:t>
            </a:r>
            <a:r>
              <a:rPr lang="en-US" dirty="0" smtClean="0">
                <a:sym typeface="Symbol"/>
              </a:rPr>
              <a:t></a:t>
            </a:r>
            <a:r>
              <a:rPr lang="en-US" dirty="0" smtClean="0"/>
              <a:t> March, 2016: perform statistical analysis to establish the relationship between GVF datasets (AVHRR and VIIRS) and the 5 year AVHRR derived monthly climatology currently used in NCEP models.</a:t>
            </a:r>
          </a:p>
          <a:p>
            <a:pPr lvl="0"/>
            <a:r>
              <a:rPr lang="en-US" dirty="0" smtClean="0"/>
              <a:t>March 2016 </a:t>
            </a:r>
            <a:r>
              <a:rPr lang="en-US" dirty="0" smtClean="0">
                <a:sym typeface="Symbol"/>
              </a:rPr>
              <a:t></a:t>
            </a:r>
            <a:r>
              <a:rPr lang="en-US" dirty="0" smtClean="0"/>
              <a:t> April, 2016:  summarize results.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dirty="0" smtClean="0"/>
              <a:t>GVF milestones: Year 2</a:t>
            </a:r>
            <a:endParaRPr lang="en-US" dirty="0"/>
          </a:p>
        </p:txBody>
      </p:sp>
      <p:sp>
        <p:nvSpPr>
          <p:cNvPr id="5" name="Content Placeholder 4"/>
          <p:cNvSpPr>
            <a:spLocks noGrp="1"/>
          </p:cNvSpPr>
          <p:nvPr>
            <p:ph idx="1"/>
          </p:nvPr>
        </p:nvSpPr>
        <p:spPr>
          <a:xfrm>
            <a:off x="457200" y="1189037"/>
            <a:ext cx="8229600" cy="4525963"/>
          </a:xfrm>
        </p:spPr>
        <p:txBody>
          <a:bodyPr>
            <a:noAutofit/>
          </a:bodyPr>
          <a:lstStyle/>
          <a:p>
            <a:pPr lvl="0"/>
            <a:r>
              <a:rPr lang="en-US" sz="2400" dirty="0" smtClean="0"/>
              <a:t>May 2016 </a:t>
            </a:r>
            <a:r>
              <a:rPr lang="en-US" sz="2400" dirty="0" smtClean="0">
                <a:sym typeface="Symbol"/>
              </a:rPr>
              <a:t></a:t>
            </a:r>
            <a:r>
              <a:rPr lang="en-US" sz="2400" dirty="0" smtClean="0"/>
              <a:t> June, 2016: select extreme weather events </a:t>
            </a:r>
            <a:r>
              <a:rPr lang="en-US" sz="2400" dirty="0" smtClean="0"/>
              <a:t>occurred </a:t>
            </a:r>
            <a:r>
              <a:rPr lang="en-US" sz="2400" dirty="0" smtClean="0"/>
              <a:t>during years 2014 and 2015 to use as case studies in the NWP </a:t>
            </a:r>
            <a:r>
              <a:rPr lang="en-US" sz="2400" dirty="0" smtClean="0"/>
              <a:t>simulations (i.e. Noah impact assessment)</a:t>
            </a:r>
            <a:endParaRPr lang="en-US" sz="2400" dirty="0" smtClean="0"/>
          </a:p>
          <a:p>
            <a:pPr lvl="0"/>
            <a:r>
              <a:rPr lang="en-US" sz="2400" dirty="0" smtClean="0"/>
              <a:t>July 2016 </a:t>
            </a:r>
            <a:r>
              <a:rPr lang="en-US" sz="2400" dirty="0" smtClean="0">
                <a:sym typeface="Symbol"/>
              </a:rPr>
              <a:t></a:t>
            </a:r>
            <a:r>
              <a:rPr lang="en-US" sz="2400" dirty="0" smtClean="0"/>
              <a:t> Sept, 2016: incorporate the new VIIRS GVF data set into coupled model runs </a:t>
            </a:r>
          </a:p>
          <a:p>
            <a:pPr lvl="0"/>
            <a:r>
              <a:rPr lang="en-US" sz="2400" dirty="0" smtClean="0"/>
              <a:t>Oct 2016 </a:t>
            </a:r>
            <a:r>
              <a:rPr lang="en-US" sz="2400" dirty="0" smtClean="0">
                <a:sym typeface="Symbol"/>
              </a:rPr>
              <a:t></a:t>
            </a:r>
            <a:r>
              <a:rPr lang="en-US" sz="2400" dirty="0" smtClean="0"/>
              <a:t> February, 2017: demonstrate the impacts and utility of the high resolution, daily rolling weekly VIIRS GVF data set by comparing the surface energy budget using the VIIRS GVF to that using the current AVHRR derived GVF monthly climatology. </a:t>
            </a:r>
          </a:p>
          <a:p>
            <a:pPr lvl="0"/>
            <a:r>
              <a:rPr lang="en-US" sz="2400" dirty="0" smtClean="0"/>
              <a:t>Oct  2016 </a:t>
            </a:r>
            <a:r>
              <a:rPr lang="en-US" sz="2400" dirty="0" smtClean="0">
                <a:sym typeface="Symbol"/>
              </a:rPr>
              <a:t></a:t>
            </a:r>
            <a:r>
              <a:rPr lang="en-US" sz="2400" dirty="0" smtClean="0"/>
              <a:t> February, 2017: quantify the reduction of errors in temperature, humidity, wind speed forecasts, and the level of improvement in precipitation scores</a:t>
            </a:r>
          </a:p>
          <a:p>
            <a:pPr lvl="0"/>
            <a:r>
              <a:rPr lang="en-US" sz="2400" dirty="0" smtClean="0"/>
              <a:t>March 2017 </a:t>
            </a:r>
            <a:r>
              <a:rPr lang="en-US" sz="2400" dirty="0" smtClean="0">
                <a:sym typeface="Symbol"/>
              </a:rPr>
              <a:t></a:t>
            </a:r>
            <a:r>
              <a:rPr lang="en-US" sz="2400" dirty="0" smtClean="0"/>
              <a:t> April, 2017:  summarize results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839200" cy="1143000"/>
          </a:xfrm>
        </p:spPr>
        <p:txBody>
          <a:bodyPr>
            <a:normAutofit/>
          </a:bodyPr>
          <a:lstStyle/>
          <a:p>
            <a:r>
              <a:rPr lang="en-US" dirty="0" smtClean="0"/>
              <a:t>GVF progress (STAR)</a:t>
            </a:r>
            <a:endParaRPr lang="en-US" dirty="0"/>
          </a:p>
        </p:txBody>
      </p:sp>
      <p:sp>
        <p:nvSpPr>
          <p:cNvPr id="5" name="Content Placeholder 4"/>
          <p:cNvSpPr>
            <a:spLocks noGrp="1"/>
          </p:cNvSpPr>
          <p:nvPr>
            <p:ph idx="1"/>
          </p:nvPr>
        </p:nvSpPr>
        <p:spPr/>
        <p:txBody>
          <a:bodyPr/>
          <a:lstStyle/>
          <a:p>
            <a:r>
              <a:rPr lang="en-US" dirty="0" smtClean="0">
                <a:solidFill>
                  <a:srgbClr val="58DA46"/>
                </a:solidFill>
              </a:rPr>
              <a:t>Acquired weekly AVHRR GVF derived from NOAA CLASS (April 2009 to March 2015)</a:t>
            </a:r>
          </a:p>
          <a:p>
            <a:endParaRPr lang="en-US" dirty="0" smtClean="0">
              <a:solidFill>
                <a:srgbClr val="58DA46"/>
              </a:solidFill>
            </a:endParaRPr>
          </a:p>
          <a:p>
            <a:r>
              <a:rPr lang="en-US" dirty="0" smtClean="0">
                <a:solidFill>
                  <a:srgbClr val="58DA46"/>
                </a:solidFill>
              </a:rPr>
              <a:t>Weekly VIIRS GVF products from August 2012 to present time are available from STAR development environment</a:t>
            </a:r>
          </a:p>
          <a:p>
            <a:endParaRPr lang="en-US" dirty="0" smtClean="0">
              <a:solidFill>
                <a:srgbClr val="58DA46"/>
              </a:solidFill>
            </a:endParaRPr>
          </a:p>
          <a:p>
            <a:r>
              <a:rPr lang="en-US" dirty="0" smtClean="0">
                <a:solidFill>
                  <a:srgbClr val="58DA46"/>
                </a:solidFill>
              </a:rPr>
              <a:t>Software tools in planning stage</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2"/>
          <p:cNvSpPr/>
          <p:nvPr/>
        </p:nvSpPr>
        <p:spPr>
          <a:xfrm>
            <a:off x="457200" y="1143000"/>
            <a:ext cx="8228520" cy="5257800"/>
          </a:xfrm>
          <a:prstGeom prst="rect">
            <a:avLst/>
          </a:prstGeom>
          <a:noFill/>
        </p:spPr>
        <p:txBody>
          <a:bodyPr lIns="90000" tIns="45000" rIns="90000" bIns="45000"/>
          <a:lstStyle/>
          <a:p>
            <a:pPr>
              <a:lnSpc>
                <a:spcPct val="100000"/>
              </a:lnSpc>
              <a:buFont typeface="Arial"/>
              <a:buChar char="•"/>
            </a:pPr>
            <a:r>
              <a:rPr lang="en-US" sz="3200" dirty="0">
                <a:solidFill>
                  <a:srgbClr val="000000"/>
                </a:solidFill>
                <a:latin typeface="Calibri"/>
              </a:rPr>
              <a:t>The GVF data in GFS was upgraded with the weekly real-time VIIRS to replace the 5-year mean monthly climatology. </a:t>
            </a:r>
            <a:endParaRPr dirty="0"/>
          </a:p>
          <a:p>
            <a:pPr>
              <a:lnSpc>
                <a:spcPct val="100000"/>
              </a:lnSpc>
              <a:buFont typeface="Arial"/>
              <a:buChar char="•"/>
            </a:pPr>
            <a:endParaRPr lang="en-US" sz="3200" dirty="0" smtClean="0">
              <a:solidFill>
                <a:srgbClr val="000000"/>
              </a:solidFill>
              <a:latin typeface="Calibri"/>
            </a:endParaRPr>
          </a:p>
          <a:p>
            <a:pPr>
              <a:lnSpc>
                <a:spcPct val="100000"/>
              </a:lnSpc>
              <a:buFont typeface="Arial"/>
              <a:buChar char="•"/>
            </a:pPr>
            <a:r>
              <a:rPr lang="en-US" sz="3200" dirty="0" smtClean="0">
                <a:solidFill>
                  <a:srgbClr val="000000"/>
                </a:solidFill>
                <a:latin typeface="Calibri"/>
              </a:rPr>
              <a:t>A </a:t>
            </a:r>
            <a:r>
              <a:rPr lang="en-US" sz="3200" dirty="0">
                <a:solidFill>
                  <a:srgbClr val="000000"/>
                </a:solidFill>
                <a:latin typeface="Calibri"/>
              </a:rPr>
              <a:t>series of sensitivity tests for different seasons were performed to examine the impact on NWP.</a:t>
            </a:r>
            <a:endParaRPr dirty="0"/>
          </a:p>
          <a:p>
            <a:pPr>
              <a:lnSpc>
                <a:spcPct val="100000"/>
              </a:lnSpc>
              <a:buFont typeface="Arial"/>
              <a:buChar char="•"/>
            </a:pPr>
            <a:endParaRPr lang="en-US" sz="3200" dirty="0" smtClean="0">
              <a:solidFill>
                <a:srgbClr val="000000"/>
              </a:solidFill>
              <a:latin typeface="Calibri"/>
            </a:endParaRPr>
          </a:p>
          <a:p>
            <a:pPr>
              <a:lnSpc>
                <a:spcPct val="100000"/>
              </a:lnSpc>
              <a:buFont typeface="Arial"/>
              <a:buChar char="•"/>
            </a:pPr>
            <a:r>
              <a:rPr lang="en-US" sz="3200" dirty="0" smtClean="0">
                <a:solidFill>
                  <a:srgbClr val="000000"/>
                </a:solidFill>
                <a:latin typeface="Calibri"/>
              </a:rPr>
              <a:t>The </a:t>
            </a:r>
            <a:r>
              <a:rPr lang="en-US" sz="3200" dirty="0">
                <a:solidFill>
                  <a:srgbClr val="000000"/>
                </a:solidFill>
                <a:latin typeface="Calibri"/>
              </a:rPr>
              <a:t>preliminary results indicate reduction of errors of temperature, humidity and wind forecasts, and improvement of precipitation scores, compared to the original GVF data.</a:t>
            </a:r>
            <a:endParaRPr dirty="0"/>
          </a:p>
          <a:p>
            <a:pPr>
              <a:lnSpc>
                <a:spcPct val="100000"/>
              </a:lnSpc>
            </a:pPr>
            <a:endParaRPr dirty="0"/>
          </a:p>
        </p:txBody>
      </p:sp>
      <p:sp>
        <p:nvSpPr>
          <p:cNvPr id="4" name="Title 3"/>
          <p:cNvSpPr txBox="1">
            <a:spLocks/>
          </p:cNvSpPr>
          <p:nvPr/>
        </p:nvSpPr>
        <p:spPr>
          <a:xfrm>
            <a:off x="152400" y="152400"/>
            <a:ext cx="88392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GVF progress (EMC)</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a:bodyPr>
          <a:lstStyle/>
          <a:p>
            <a:r>
              <a:rPr lang="en-US" dirty="0" smtClean="0"/>
              <a:t>Expected benefits</a:t>
            </a:r>
            <a:endParaRPr lang="en-US" dirty="0"/>
          </a:p>
        </p:txBody>
      </p:sp>
      <p:sp>
        <p:nvSpPr>
          <p:cNvPr id="5" name="Content Placeholder 4"/>
          <p:cNvSpPr>
            <a:spLocks noGrp="1"/>
          </p:cNvSpPr>
          <p:nvPr>
            <p:ph idx="1"/>
          </p:nvPr>
        </p:nvSpPr>
        <p:spPr>
          <a:xfrm>
            <a:off x="228600" y="838200"/>
            <a:ext cx="8610600" cy="5486400"/>
          </a:xfrm>
        </p:spPr>
        <p:txBody>
          <a:bodyPr>
            <a:noAutofit/>
          </a:bodyPr>
          <a:lstStyle/>
          <a:p>
            <a:r>
              <a:rPr lang="en-US" sz="2600" dirty="0" smtClean="0"/>
              <a:t>Better representation and characterization of surface fluxes</a:t>
            </a:r>
          </a:p>
          <a:p>
            <a:r>
              <a:rPr lang="en-US" sz="2600" dirty="0" smtClean="0"/>
              <a:t>Improved model performance near land surface and related processes (i.e. convection, precipitation)</a:t>
            </a:r>
          </a:p>
          <a:p>
            <a:r>
              <a:rPr lang="en-US" sz="2600" dirty="0" smtClean="0"/>
              <a:t>Better utilization of improved information from NOAA space assets</a:t>
            </a:r>
          </a:p>
          <a:p>
            <a:r>
              <a:rPr lang="en-US" sz="2600" dirty="0" smtClean="0"/>
              <a:t>Supports development of the NGGPS, effective use for environmental observations at global and regional scales and other high-impact weather forecast models that meet societal requirements to effectively mitigate economic disruption</a:t>
            </a:r>
          </a:p>
          <a:p>
            <a:r>
              <a:rPr lang="en-US" sz="2600" dirty="0" smtClean="0"/>
              <a:t>Supports the goals of Land Data Assimilation topical area of JCSDA and the JCSDA </a:t>
            </a:r>
            <a:r>
              <a:rPr lang="en-US" sz="2600" dirty="0" err="1" smtClean="0"/>
              <a:t>testbed</a:t>
            </a:r>
            <a:endParaRPr lang="en-US" sz="2600" dirty="0" smtClean="0"/>
          </a:p>
          <a:p>
            <a:r>
              <a:rPr lang="en-US" sz="2600" dirty="0" smtClean="0"/>
              <a:t>Supports the goals of NOAA JPSS Land Proving Ground Initiative</a:t>
            </a:r>
          </a:p>
          <a:p>
            <a:endParaRPr lang="en-US" sz="2600" b="1" i="1" dirty="0" smtClean="0"/>
          </a:p>
          <a:p>
            <a:endParaRPr lang="en-US" sz="2600" dirty="0" smtClean="0"/>
          </a:p>
          <a:p>
            <a:endParaRPr lang="en-US" sz="2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r>
              <a:rPr lang="en-US" dirty="0" smtClean="0"/>
              <a:t>LST overview</a:t>
            </a:r>
            <a:endParaRPr lang="en-US" dirty="0"/>
          </a:p>
        </p:txBody>
      </p:sp>
      <p:sp>
        <p:nvSpPr>
          <p:cNvPr id="5" name="Content Placeholder 4"/>
          <p:cNvSpPr>
            <a:spLocks noGrp="1"/>
          </p:cNvSpPr>
          <p:nvPr>
            <p:ph idx="1"/>
          </p:nvPr>
        </p:nvSpPr>
        <p:spPr>
          <a:xfrm>
            <a:off x="152400" y="838200"/>
            <a:ext cx="8839200" cy="5867400"/>
          </a:xfrm>
        </p:spPr>
        <p:txBody>
          <a:bodyPr>
            <a:noAutofit/>
          </a:bodyPr>
          <a:lstStyle/>
          <a:p>
            <a:r>
              <a:rPr lang="en-US" sz="2800" dirty="0" smtClean="0"/>
              <a:t>Satellite LST is defined as Radiometric Skin Temperature</a:t>
            </a:r>
          </a:p>
          <a:p>
            <a:r>
              <a:rPr lang="en-US" sz="2800" dirty="0" smtClean="0"/>
              <a:t>Currently </a:t>
            </a:r>
            <a:r>
              <a:rPr lang="en-US" sz="2800" dirty="0" err="1" smtClean="0"/>
              <a:t>Suomi</a:t>
            </a:r>
            <a:r>
              <a:rPr lang="en-US" sz="2800" dirty="0" smtClean="0"/>
              <a:t> NPP provides granule VIIRS LST product only;  overpass time for a give location varies </a:t>
            </a:r>
          </a:p>
          <a:p>
            <a:pPr lvl="1"/>
            <a:r>
              <a:rPr lang="en-US" sz="2400" dirty="0" smtClean="0"/>
              <a:t>e.g. over CONUS: day: 11:00~15:00 ; night: 0:00~4:00  (local)</a:t>
            </a:r>
          </a:p>
          <a:p>
            <a:r>
              <a:rPr lang="en-US" sz="2800" dirty="0" smtClean="0"/>
              <a:t>LST may have significant variation in a small temporal scale; time match-up to model data is critical</a:t>
            </a:r>
          </a:p>
          <a:p>
            <a:r>
              <a:rPr lang="en-US" sz="2800" dirty="0" smtClean="0"/>
              <a:t>Global LST map is available through the STAR LST monitoring system; global gridded data can be generated </a:t>
            </a:r>
          </a:p>
          <a:p>
            <a:r>
              <a:rPr lang="en-US" sz="2800" dirty="0" smtClean="0"/>
              <a:t>Comparisons between the VIIRS LST and Model LST</a:t>
            </a:r>
          </a:p>
          <a:p>
            <a:pPr lvl="1"/>
            <a:r>
              <a:rPr lang="en-US" sz="2400" dirty="0" smtClean="0"/>
              <a:t>Model grid size, instantaneous observation </a:t>
            </a:r>
          </a:p>
          <a:p>
            <a:pPr lvl="1"/>
            <a:r>
              <a:rPr lang="en-US" sz="2400" dirty="0" smtClean="0"/>
              <a:t>Statistical means : daily/weekly maximum, minimum</a:t>
            </a:r>
          </a:p>
          <a:p>
            <a:r>
              <a:rPr lang="en-US" sz="2800" dirty="0" smtClean="0"/>
              <a:t>LST comparisons can be used to evaluate GVF impact</a:t>
            </a:r>
          </a:p>
          <a:p>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274"/>
            <a:ext cx="8229600" cy="679940"/>
          </a:xfrm>
        </p:spPr>
        <p:txBody>
          <a:bodyPr>
            <a:noAutofit/>
          </a:bodyPr>
          <a:lstStyle/>
          <a:p>
            <a:r>
              <a:rPr lang="en-US" sz="3200" b="1" dirty="0" smtClean="0"/>
              <a:t>Land Surface Temperature: Product Monitoring</a:t>
            </a:r>
            <a:endParaRPr lang="en-US" sz="3200" b="1" dirty="0"/>
          </a:p>
        </p:txBody>
      </p:sp>
      <p:sp>
        <p:nvSpPr>
          <p:cNvPr id="4" name="Slide Number Placeholder 3"/>
          <p:cNvSpPr>
            <a:spLocks noGrp="1"/>
          </p:cNvSpPr>
          <p:nvPr>
            <p:ph type="sldNum" sz="quarter" idx="12"/>
          </p:nvPr>
        </p:nvSpPr>
        <p:spPr>
          <a:xfrm>
            <a:off x="6566647" y="5979834"/>
            <a:ext cx="2133600" cy="365125"/>
          </a:xfrm>
        </p:spPr>
        <p:txBody>
          <a:bodyPr/>
          <a:lstStyle/>
          <a:p>
            <a:fld id="{96E36F11-A39A-294D-A59D-6180D50ED29D}" type="slidenum">
              <a:rPr lang="en-US" smtClean="0"/>
              <a:pPr/>
              <a:t>31</a:t>
            </a:fld>
            <a:endParaRPr lang="en-US"/>
          </a:p>
        </p:txBody>
      </p:sp>
      <p:pic>
        <p:nvPicPr>
          <p:cNvPr id="1084" name="Picture 60"/>
          <p:cNvPicPr>
            <a:picLocks noGrp="1" noChangeAspect="1" noChangeArrowheads="1"/>
          </p:cNvPicPr>
          <p:nvPr>
            <p:ph idx="1"/>
          </p:nvPr>
        </p:nvPicPr>
        <p:blipFill>
          <a:blip r:embed="rId3" cstate="print"/>
          <a:srcRect/>
          <a:stretch>
            <a:fillRect/>
          </a:stretch>
        </p:blipFill>
        <p:spPr bwMode="auto">
          <a:xfrm>
            <a:off x="13446" y="1160516"/>
            <a:ext cx="3649980" cy="2545080"/>
          </a:xfrm>
          <a:prstGeom prst="rect">
            <a:avLst/>
          </a:prstGeom>
          <a:noFill/>
          <a:ln w="9525">
            <a:noFill/>
            <a:miter lim="800000"/>
            <a:headEnd/>
            <a:tailEnd/>
          </a:ln>
        </p:spPr>
      </p:pic>
      <p:grpSp>
        <p:nvGrpSpPr>
          <p:cNvPr id="3" name="Group 40"/>
          <p:cNvGrpSpPr>
            <a:grpSpLocks/>
          </p:cNvGrpSpPr>
          <p:nvPr/>
        </p:nvGrpSpPr>
        <p:grpSpPr bwMode="auto">
          <a:xfrm>
            <a:off x="2801084" y="1549471"/>
            <a:ext cx="2637155" cy="4746933"/>
            <a:chOff x="1097" y="1662"/>
            <a:chExt cx="4153" cy="7476"/>
          </a:xfrm>
        </p:grpSpPr>
        <p:sp>
          <p:nvSpPr>
            <p:cNvPr id="1065" name="AutoShape 41"/>
            <p:cNvSpPr>
              <a:spLocks noChangeArrowheads="1"/>
            </p:cNvSpPr>
            <p:nvPr/>
          </p:nvSpPr>
          <p:spPr bwMode="auto">
            <a:xfrm>
              <a:off x="3306" y="1662"/>
              <a:ext cx="1752" cy="540"/>
            </a:xfrm>
            <a:prstGeom prst="flowChartTerminator">
              <a:avLst/>
            </a:prstGeom>
            <a:gradFill rotWithShape="0">
              <a:gsLst>
                <a:gs pos="0">
                  <a:srgbClr val="9BBB59"/>
                </a:gs>
                <a:gs pos="100000">
                  <a:srgbClr val="74903B"/>
                </a:gs>
              </a:gsLst>
              <a:path path="shape">
                <a:fillToRect l="50000" t="50000" r="50000" b="50000"/>
              </a:path>
            </a:gradFill>
            <a:ln w="0">
              <a:no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err="1" smtClean="0">
                  <a:ln>
                    <a:noFill/>
                  </a:ln>
                  <a:solidFill>
                    <a:schemeClr val="tx1"/>
                  </a:solidFill>
                  <a:effectLst/>
                  <a:latin typeface="Calibri" pitchFamily="34" charset="0"/>
                  <a:ea typeface="SimSun" pitchFamily="2" charset="-122"/>
                  <a:cs typeface="Arial" pitchFamily="34" charset="0"/>
                </a:rPr>
                <a:t>Cron</a:t>
              </a:r>
              <a:r>
                <a:rPr kumimoji="0" lang="en-US" altLang="zh-CN" sz="1100" b="0" i="0" u="none" strike="noStrike" cap="none" normalizeH="0" baseline="0" dirty="0" smtClean="0">
                  <a:ln>
                    <a:noFill/>
                  </a:ln>
                  <a:solidFill>
                    <a:schemeClr val="tx1"/>
                  </a:solidFill>
                  <a:effectLst/>
                  <a:latin typeface="Calibri" pitchFamily="34" charset="0"/>
                  <a:ea typeface="SimSun" pitchFamily="2" charset="-122"/>
                  <a:cs typeface="Arial" pitchFamily="34" charset="0"/>
                </a:rPr>
                <a:t> start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6" name="AutoShape 42"/>
            <p:cNvSpPr>
              <a:spLocks noChangeArrowheads="1"/>
            </p:cNvSpPr>
            <p:nvPr/>
          </p:nvSpPr>
          <p:spPr bwMode="auto">
            <a:xfrm>
              <a:off x="3114" y="2634"/>
              <a:ext cx="2136" cy="480"/>
            </a:xfrm>
            <a:prstGeom prst="flowChartProcess">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SimSun" pitchFamily="2" charset="-122"/>
                  <a:cs typeface="Arial" pitchFamily="34" charset="0"/>
                </a:rPr>
                <a:t>Online Data inquiry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7" name="AutoShape 43"/>
            <p:cNvSpPr>
              <a:spLocks noChangeArrowheads="1"/>
            </p:cNvSpPr>
            <p:nvPr/>
          </p:nvSpPr>
          <p:spPr bwMode="auto">
            <a:xfrm>
              <a:off x="3150" y="3582"/>
              <a:ext cx="2064" cy="816"/>
            </a:xfrm>
            <a:prstGeom prst="flowChartProcess">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smtClean="0">
                  <a:ln>
                    <a:noFill/>
                  </a:ln>
                  <a:solidFill>
                    <a:schemeClr val="tx1"/>
                  </a:solidFill>
                  <a:effectLst/>
                  <a:latin typeface="Calibri" pitchFamily="34" charset="0"/>
                  <a:ea typeface="SimSun" pitchFamily="2" charset="-122"/>
                  <a:cs typeface="Arial" pitchFamily="34" charset="0"/>
                </a:rPr>
                <a:t>Geo-location &amp; temporal matchup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8" name="AutoShape 44"/>
            <p:cNvSpPr>
              <a:spLocks noChangeArrowheads="1"/>
            </p:cNvSpPr>
            <p:nvPr/>
          </p:nvSpPr>
          <p:spPr bwMode="auto">
            <a:xfrm>
              <a:off x="1097" y="3142"/>
              <a:ext cx="1930" cy="575"/>
            </a:xfrm>
            <a:prstGeom prst="flowChartInputOutput">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SimSun" pitchFamily="2" charset="-122"/>
                  <a:cs typeface="Arial" pitchFamily="34" charset="0"/>
                </a:rPr>
                <a:t>VIIRS</a:t>
              </a:r>
              <a:r>
                <a:rPr kumimoji="0" lang="en-US" altLang="zh-CN" sz="1100" b="0" i="0" u="none" strike="noStrike" cap="none" normalizeH="0" dirty="0" smtClean="0">
                  <a:ln>
                    <a:noFill/>
                  </a:ln>
                  <a:solidFill>
                    <a:schemeClr val="tx1"/>
                  </a:solidFill>
                  <a:effectLst/>
                  <a:latin typeface="Calibri" pitchFamily="34" charset="0"/>
                  <a:ea typeface="SimSun" pitchFamily="2" charset="-122"/>
                  <a:cs typeface="Arial" pitchFamily="34" charset="0"/>
                </a:rPr>
                <a:t> SURFRAD</a:t>
              </a:r>
              <a:endParaRPr kumimoji="0" lang="en-US" altLang="zh-CN" sz="1100" b="0" i="0" u="none" strike="noStrike" cap="none" normalizeH="0" baseline="0" dirty="0" smtClean="0">
                <a:ln>
                  <a:noFill/>
                </a:ln>
                <a:solidFill>
                  <a:schemeClr val="tx1"/>
                </a:solidFill>
                <a:effectLst/>
                <a:latin typeface="Calibri" pitchFamily="34" charset="0"/>
                <a:ea typeface="SimSun" pitchFamily="2" charset="-122"/>
                <a:cs typeface="Arial" pitchFamily="34" charset="0"/>
              </a:endParaRPr>
            </a:p>
          </p:txBody>
        </p:sp>
        <p:sp>
          <p:nvSpPr>
            <p:cNvPr id="1070" name="AutoShape 46"/>
            <p:cNvSpPr>
              <a:spLocks noChangeArrowheads="1"/>
            </p:cNvSpPr>
            <p:nvPr/>
          </p:nvSpPr>
          <p:spPr bwMode="auto">
            <a:xfrm>
              <a:off x="3150" y="4854"/>
              <a:ext cx="2064" cy="756"/>
            </a:xfrm>
            <a:prstGeom prst="flowChartProcess">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smtClean="0">
                  <a:ln>
                    <a:noFill/>
                  </a:ln>
                  <a:solidFill>
                    <a:schemeClr val="tx1"/>
                  </a:solidFill>
                  <a:effectLst/>
                  <a:latin typeface="Calibri" pitchFamily="34" charset="0"/>
                  <a:ea typeface="SimSun" pitchFamily="2" charset="-122"/>
                  <a:cs typeface="Arial" pitchFamily="34" charset="0"/>
                </a:rPr>
                <a:t>QC &amp; Cloud Screening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1" name="AutoShape 47"/>
            <p:cNvSpPr>
              <a:spLocks noChangeArrowheads="1"/>
            </p:cNvSpPr>
            <p:nvPr/>
          </p:nvSpPr>
          <p:spPr bwMode="auto">
            <a:xfrm>
              <a:off x="3240" y="6191"/>
              <a:ext cx="1896" cy="1080"/>
            </a:xfrm>
            <a:prstGeom prst="flowChartMultidocumen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SimSun" pitchFamily="2" charset="-122"/>
                  <a:cs typeface="Arial" pitchFamily="34" charset="0"/>
                </a:rPr>
                <a:t>Graphics, Data table, &amp; log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2" name="AutoShape 48"/>
            <p:cNvSpPr>
              <a:spLocks noChangeArrowheads="1"/>
            </p:cNvSpPr>
            <p:nvPr/>
          </p:nvSpPr>
          <p:spPr bwMode="auto">
            <a:xfrm>
              <a:off x="1219" y="4368"/>
              <a:ext cx="1416" cy="804"/>
            </a:xfrm>
            <a:prstGeom prst="flowChartMagneticDisk">
              <a:avLst/>
            </a:prstGeom>
            <a:gradFill rotWithShape="0">
              <a:gsLst>
                <a:gs pos="0">
                  <a:srgbClr val="D99594"/>
                </a:gs>
                <a:gs pos="50000">
                  <a:srgbClr val="C0504D"/>
                </a:gs>
                <a:gs pos="100000">
                  <a:srgbClr val="D99594"/>
                </a:gs>
              </a:gsLst>
              <a:lin ang="5400000" scaled="1"/>
            </a:gradFill>
            <a:ln w="12700">
              <a:solidFill>
                <a:srgbClr val="C0504D"/>
              </a:solidFill>
              <a:round/>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SimSun" pitchFamily="2" charset="-122"/>
                  <a:cs typeface="Arial" pitchFamily="34" charset="0"/>
                </a:rPr>
                <a:t>FTP server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3" name="AutoShape 49"/>
            <p:cNvSpPr>
              <a:spLocks noChangeArrowheads="1"/>
            </p:cNvSpPr>
            <p:nvPr/>
          </p:nvSpPr>
          <p:spPr bwMode="auto">
            <a:xfrm>
              <a:off x="3288" y="7716"/>
              <a:ext cx="1656" cy="456"/>
            </a:xfrm>
            <a:prstGeom prst="flowChartProcess">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smtClean="0">
                  <a:ln>
                    <a:noFill/>
                  </a:ln>
                  <a:solidFill>
                    <a:schemeClr val="tx1"/>
                  </a:solidFill>
                  <a:effectLst/>
                  <a:latin typeface="Calibri" pitchFamily="34" charset="0"/>
                  <a:ea typeface="SimSun" pitchFamily="2" charset="-122"/>
                  <a:cs typeface="Arial" pitchFamily="34" charset="0"/>
                </a:rPr>
                <a:t>Email to users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4" name="AutoShape 50"/>
            <p:cNvSpPr>
              <a:spLocks noChangeArrowheads="1"/>
            </p:cNvSpPr>
            <p:nvPr/>
          </p:nvSpPr>
          <p:spPr bwMode="auto">
            <a:xfrm>
              <a:off x="3672" y="8622"/>
              <a:ext cx="984" cy="516"/>
            </a:xfrm>
            <a:prstGeom prst="flowChartTerminator">
              <a:avLst/>
            </a:prstGeom>
            <a:gradFill rotWithShape="0">
              <a:gsLst>
                <a:gs pos="0">
                  <a:srgbClr val="9BBB59"/>
                </a:gs>
                <a:gs pos="100000">
                  <a:srgbClr val="74903B"/>
                </a:gs>
              </a:gsLst>
              <a:path path="shape">
                <a:fillToRect l="50000" t="50000" r="50000" b="50000"/>
              </a:path>
            </a:gradFill>
            <a:ln w="0">
              <a:no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SimSun" pitchFamily="2" charset="-122"/>
                  <a:cs typeface="Arial" pitchFamily="34" charset="0"/>
                </a:rPr>
                <a:t>End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75" name="AutoShape 51"/>
            <p:cNvCxnSpPr>
              <a:cxnSpLocks noChangeShapeType="1"/>
            </p:cNvCxnSpPr>
            <p:nvPr/>
          </p:nvCxnSpPr>
          <p:spPr bwMode="auto">
            <a:xfrm>
              <a:off x="4182" y="2202"/>
              <a:ext cx="12" cy="432"/>
            </a:xfrm>
            <a:prstGeom prst="straightConnector1">
              <a:avLst/>
            </a:prstGeom>
            <a:noFill/>
            <a:ln w="9525">
              <a:solidFill>
                <a:srgbClr val="000000"/>
              </a:solidFill>
              <a:round/>
              <a:headEnd/>
              <a:tailEnd type="triangle" w="med" len="med"/>
            </a:ln>
          </p:spPr>
        </p:cxnSp>
        <p:cxnSp>
          <p:nvCxnSpPr>
            <p:cNvPr id="1078" name="AutoShape 54"/>
            <p:cNvCxnSpPr>
              <a:cxnSpLocks noChangeShapeType="1"/>
            </p:cNvCxnSpPr>
            <p:nvPr/>
          </p:nvCxnSpPr>
          <p:spPr bwMode="auto">
            <a:xfrm>
              <a:off x="4182" y="3138"/>
              <a:ext cx="12" cy="432"/>
            </a:xfrm>
            <a:prstGeom prst="straightConnector1">
              <a:avLst/>
            </a:prstGeom>
            <a:noFill/>
            <a:ln w="9525">
              <a:solidFill>
                <a:srgbClr val="000000"/>
              </a:solidFill>
              <a:round/>
              <a:headEnd/>
              <a:tailEnd type="triangle" w="med" len="med"/>
            </a:ln>
          </p:spPr>
        </p:cxnSp>
        <p:cxnSp>
          <p:nvCxnSpPr>
            <p:cNvPr id="1079" name="AutoShape 55"/>
            <p:cNvCxnSpPr>
              <a:cxnSpLocks noChangeShapeType="1"/>
            </p:cNvCxnSpPr>
            <p:nvPr/>
          </p:nvCxnSpPr>
          <p:spPr bwMode="auto">
            <a:xfrm>
              <a:off x="4182" y="4410"/>
              <a:ext cx="12" cy="432"/>
            </a:xfrm>
            <a:prstGeom prst="straightConnector1">
              <a:avLst/>
            </a:prstGeom>
            <a:noFill/>
            <a:ln w="9525">
              <a:solidFill>
                <a:srgbClr val="000000"/>
              </a:solidFill>
              <a:round/>
              <a:headEnd/>
              <a:tailEnd type="triangle" w="med" len="med"/>
            </a:ln>
          </p:spPr>
        </p:cxnSp>
        <p:cxnSp>
          <p:nvCxnSpPr>
            <p:cNvPr id="1081" name="AutoShape 57"/>
            <p:cNvCxnSpPr>
              <a:cxnSpLocks noChangeShapeType="1"/>
            </p:cNvCxnSpPr>
            <p:nvPr/>
          </p:nvCxnSpPr>
          <p:spPr bwMode="auto">
            <a:xfrm>
              <a:off x="4139" y="7271"/>
              <a:ext cx="12" cy="432"/>
            </a:xfrm>
            <a:prstGeom prst="straightConnector1">
              <a:avLst/>
            </a:prstGeom>
            <a:noFill/>
            <a:ln w="9525">
              <a:solidFill>
                <a:srgbClr val="000000"/>
              </a:solidFill>
              <a:round/>
              <a:headEnd/>
              <a:tailEnd type="triangle" w="med" len="med"/>
            </a:ln>
          </p:spPr>
        </p:cxnSp>
        <p:cxnSp>
          <p:nvCxnSpPr>
            <p:cNvPr id="1082" name="AutoShape 58"/>
            <p:cNvCxnSpPr>
              <a:cxnSpLocks noChangeShapeType="1"/>
            </p:cNvCxnSpPr>
            <p:nvPr/>
          </p:nvCxnSpPr>
          <p:spPr bwMode="auto">
            <a:xfrm>
              <a:off x="4127" y="8190"/>
              <a:ext cx="12" cy="432"/>
            </a:xfrm>
            <a:prstGeom prst="straightConnector1">
              <a:avLst/>
            </a:prstGeom>
            <a:noFill/>
            <a:ln w="9525">
              <a:solidFill>
                <a:srgbClr val="000000"/>
              </a:solidFill>
              <a:round/>
              <a:headEnd/>
              <a:tailEnd type="triangle" w="med" len="med"/>
            </a:ln>
          </p:spPr>
        </p:cxnSp>
      </p:grpSp>
      <p:pic>
        <p:nvPicPr>
          <p:cNvPr id="1085" name="Picture 61"/>
          <p:cNvPicPr>
            <a:picLocks noChangeAspect="1" noChangeArrowheads="1"/>
          </p:cNvPicPr>
          <p:nvPr/>
        </p:nvPicPr>
        <p:blipFill>
          <a:blip r:embed="rId4" cstate="print"/>
          <a:srcRect/>
          <a:stretch>
            <a:fillRect/>
          </a:stretch>
        </p:blipFill>
        <p:spPr bwMode="auto">
          <a:xfrm>
            <a:off x="22972" y="3966884"/>
            <a:ext cx="3640454" cy="2476540"/>
          </a:xfrm>
          <a:prstGeom prst="rect">
            <a:avLst/>
          </a:prstGeom>
          <a:noFill/>
          <a:ln w="9525">
            <a:noFill/>
            <a:miter lim="800000"/>
            <a:headEnd/>
            <a:tailEnd/>
          </a:ln>
        </p:spPr>
      </p:pic>
      <p:cxnSp>
        <p:nvCxnSpPr>
          <p:cNvPr id="79" name="AutoShape 62"/>
          <p:cNvCxnSpPr>
            <a:cxnSpLocks noChangeShapeType="1"/>
            <a:stCxn id="1071" idx="1"/>
            <a:endCxn id="1072" idx="3"/>
          </p:cNvCxnSpPr>
          <p:nvPr/>
        </p:nvCxnSpPr>
        <p:spPr bwMode="auto">
          <a:xfrm rot="10800000">
            <a:off x="3328135" y="3778169"/>
            <a:ext cx="833755" cy="989897"/>
          </a:xfrm>
          <a:prstGeom prst="bentConnector2">
            <a:avLst/>
          </a:prstGeom>
          <a:noFill/>
          <a:ln w="9525">
            <a:solidFill>
              <a:srgbClr val="000000"/>
            </a:solidFill>
            <a:miter lim="800000"/>
            <a:headEnd/>
            <a:tailEnd type="triangle" w="med" len="med"/>
          </a:ln>
        </p:spPr>
      </p:cxnSp>
      <p:cxnSp>
        <p:nvCxnSpPr>
          <p:cNvPr id="86" name="AutoShape 62"/>
          <p:cNvCxnSpPr>
            <a:cxnSpLocks noChangeShapeType="1"/>
            <a:stCxn id="1068" idx="0"/>
          </p:cNvCxnSpPr>
          <p:nvPr/>
        </p:nvCxnSpPr>
        <p:spPr bwMode="auto">
          <a:xfrm rot="5400000" flipH="1" flipV="1">
            <a:off x="3728827" y="2107581"/>
            <a:ext cx="189213" cy="574039"/>
          </a:xfrm>
          <a:prstGeom prst="bentConnector2">
            <a:avLst/>
          </a:prstGeom>
          <a:noFill/>
          <a:ln w="9525">
            <a:solidFill>
              <a:srgbClr val="000000"/>
            </a:solidFill>
            <a:miter lim="800000"/>
            <a:headEnd/>
            <a:tailEnd type="triangle" w="med" len="med"/>
          </a:ln>
        </p:spPr>
      </p:cxnSp>
      <p:cxnSp>
        <p:nvCxnSpPr>
          <p:cNvPr id="92" name="AutoShape 55"/>
          <p:cNvCxnSpPr>
            <a:cxnSpLocks noChangeShapeType="1"/>
          </p:cNvCxnSpPr>
          <p:nvPr/>
        </p:nvCxnSpPr>
        <p:spPr bwMode="auto">
          <a:xfrm>
            <a:off x="4725147" y="3410756"/>
            <a:ext cx="17145" cy="341029"/>
          </a:xfrm>
          <a:prstGeom prst="straightConnector1">
            <a:avLst/>
          </a:prstGeom>
          <a:noFill/>
          <a:ln w="9525">
            <a:solidFill>
              <a:srgbClr val="000000"/>
            </a:solidFill>
            <a:round/>
            <a:headEnd/>
            <a:tailEnd type="triangle" w="med" len="med"/>
          </a:ln>
        </p:spPr>
      </p:cxnSp>
      <p:pic>
        <p:nvPicPr>
          <p:cNvPr id="1026" name="Picture 2"/>
          <p:cNvPicPr>
            <a:picLocks noChangeAspect="1" noChangeArrowheads="1"/>
          </p:cNvPicPr>
          <p:nvPr/>
        </p:nvPicPr>
        <p:blipFill>
          <a:blip r:embed="rId5" cstate="print"/>
          <a:srcRect/>
          <a:stretch>
            <a:fillRect/>
          </a:stretch>
        </p:blipFill>
        <p:spPr bwMode="auto">
          <a:xfrm>
            <a:off x="5593851" y="1447443"/>
            <a:ext cx="3537920" cy="1913651"/>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5740306" y="3342095"/>
            <a:ext cx="3251230" cy="3077296"/>
          </a:xfrm>
          <a:prstGeom prst="rect">
            <a:avLst/>
          </a:prstGeom>
          <a:noFill/>
          <a:ln w="9525">
            <a:noFill/>
            <a:miter lim="800000"/>
            <a:headEnd/>
            <a:tailEnd/>
          </a:ln>
        </p:spPr>
      </p:pic>
      <p:sp>
        <p:nvSpPr>
          <p:cNvPr id="29" name="TextBox 28"/>
          <p:cNvSpPr txBox="1"/>
          <p:nvPr/>
        </p:nvSpPr>
        <p:spPr>
          <a:xfrm>
            <a:off x="6247670" y="5733613"/>
            <a:ext cx="1798890" cy="246221"/>
          </a:xfrm>
          <a:prstGeom prst="rect">
            <a:avLst/>
          </a:prstGeom>
          <a:noFill/>
        </p:spPr>
        <p:txBody>
          <a:bodyPr wrap="none" rtlCol="0">
            <a:spAutoFit/>
          </a:bodyPr>
          <a:lstStyle/>
          <a:p>
            <a:r>
              <a:rPr lang="en-US" sz="1000" dirty="0" err="1" smtClean="0"/>
              <a:t>DesertRock</a:t>
            </a:r>
            <a:r>
              <a:rPr lang="en-US" sz="1000" dirty="0" smtClean="0"/>
              <a:t>: 2014001-2014116</a:t>
            </a:r>
            <a:endParaRPr lang="en-US"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215" y="19050"/>
            <a:ext cx="7240385" cy="822960"/>
          </a:xfrm>
        </p:spPr>
        <p:txBody>
          <a:bodyPr>
            <a:normAutofit fontScale="90000"/>
          </a:bodyPr>
          <a:lstStyle/>
          <a:p>
            <a:r>
              <a:rPr lang="en-US" b="1" dirty="0" smtClean="0"/>
              <a:t>LST Quality Analysis/Validation: </a:t>
            </a:r>
            <a:r>
              <a:rPr lang="en-US" sz="3100" b="1" dirty="0" smtClean="0"/>
              <a:t>SURFRAD</a:t>
            </a:r>
            <a:endParaRPr lang="en-US" sz="3100" b="1"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32</a:t>
            </a:fld>
            <a:endParaRPr lang="en-US"/>
          </a:p>
        </p:txBody>
      </p:sp>
      <p:pic>
        <p:nvPicPr>
          <p:cNvPr id="5" name="Picture 4" descr="US map showing SURFRAD site locations"/>
          <p:cNvPicPr/>
          <p:nvPr/>
        </p:nvPicPr>
        <p:blipFill>
          <a:blip r:embed="rId3" cstate="print"/>
          <a:srcRect/>
          <a:stretch>
            <a:fillRect/>
          </a:stretch>
        </p:blipFill>
        <p:spPr bwMode="auto">
          <a:xfrm>
            <a:off x="154704" y="1312531"/>
            <a:ext cx="2705100" cy="1720850"/>
          </a:xfrm>
          <a:prstGeom prst="rect">
            <a:avLst/>
          </a:prstGeom>
          <a:noFill/>
        </p:spPr>
      </p:pic>
      <p:grpSp>
        <p:nvGrpSpPr>
          <p:cNvPr id="3" name="Group 9"/>
          <p:cNvGrpSpPr/>
          <p:nvPr/>
        </p:nvGrpSpPr>
        <p:grpSpPr>
          <a:xfrm>
            <a:off x="2984360" y="947720"/>
            <a:ext cx="2812211" cy="2812211"/>
            <a:chOff x="964642" y="2595650"/>
            <a:chExt cx="2812211" cy="2812211"/>
          </a:xfrm>
        </p:grpSpPr>
        <p:pic>
          <p:nvPicPr>
            <p:cNvPr id="7" name="Picture 6" descr="C:\Users\yliu\Documents\JPSS\VaidatedOneMaterial\surfrad\VIIRS-SURFRAD-TBL-2012032-2014240_viirslst_sitelst_std1.5 and refectanceMODISAerosol.png"/>
            <p:cNvPicPr/>
            <p:nvPr/>
          </p:nvPicPr>
          <p:blipFill>
            <a:blip r:embed="rId4" cstate="print"/>
            <a:srcRect/>
            <a:stretch>
              <a:fillRect/>
            </a:stretch>
          </p:blipFill>
          <p:spPr bwMode="auto">
            <a:xfrm>
              <a:off x="964642" y="2595650"/>
              <a:ext cx="2812211" cy="2812211"/>
            </a:xfrm>
            <a:prstGeom prst="rect">
              <a:avLst/>
            </a:prstGeom>
            <a:noFill/>
            <a:ln w="9525">
              <a:noFill/>
              <a:miter lim="800000"/>
              <a:headEnd/>
              <a:tailEnd/>
            </a:ln>
          </p:spPr>
        </p:pic>
        <p:sp>
          <p:nvSpPr>
            <p:cNvPr id="1026" name="Oval 2"/>
            <p:cNvSpPr>
              <a:spLocks noChangeArrowheads="1"/>
            </p:cNvSpPr>
            <p:nvPr/>
          </p:nvSpPr>
          <p:spPr bwMode="auto">
            <a:xfrm rot="4011896">
              <a:off x="2097864" y="4372874"/>
              <a:ext cx="360362" cy="736600"/>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9" name="Content Placeholder 8" descr="C:\Users\yliu\Documents\JPSS\VaidatedOneMaterial\surfrad\VIIRS-SURFRAD-TBL-2012032-2014240_highQuality_std1.5333.png"/>
          <p:cNvPicPr>
            <a:picLocks noGrp="1"/>
          </p:cNvPicPr>
          <p:nvPr>
            <p:ph idx="1"/>
          </p:nvPr>
        </p:nvPicPr>
        <p:blipFill>
          <a:blip r:embed="rId5" cstate="print"/>
          <a:srcRect/>
          <a:stretch>
            <a:fillRect/>
          </a:stretch>
        </p:blipFill>
        <p:spPr bwMode="auto">
          <a:xfrm>
            <a:off x="5807947" y="974689"/>
            <a:ext cx="2708694" cy="2716187"/>
          </a:xfrm>
          <a:prstGeom prst="rect">
            <a:avLst/>
          </a:prstGeom>
          <a:noFill/>
          <a:ln w="9525">
            <a:noFill/>
            <a:miter lim="800000"/>
            <a:headEnd/>
            <a:tailEnd/>
          </a:ln>
        </p:spPr>
      </p:pic>
      <p:sp>
        <p:nvSpPr>
          <p:cNvPr id="11" name="Oval 2"/>
          <p:cNvSpPr>
            <a:spLocks noChangeArrowheads="1"/>
          </p:cNvSpPr>
          <p:nvPr/>
        </p:nvSpPr>
        <p:spPr bwMode="auto">
          <a:xfrm rot="4011896">
            <a:off x="6876102" y="2731811"/>
            <a:ext cx="360362" cy="657004"/>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2" name="Picture 11" descr="C:\Users\yliu\Documents\JPSS\VaidatedOneMaterial\surfrad\DRA_viirslst-siteLST_TimeSeries.png"/>
          <p:cNvPicPr/>
          <p:nvPr/>
        </p:nvPicPr>
        <p:blipFill>
          <a:blip r:embed="rId6" cstate="print"/>
          <a:srcRect/>
          <a:stretch>
            <a:fillRect/>
          </a:stretch>
        </p:blipFill>
        <p:spPr bwMode="auto">
          <a:xfrm>
            <a:off x="0" y="3295859"/>
            <a:ext cx="4039437" cy="1998506"/>
          </a:xfrm>
          <a:prstGeom prst="rect">
            <a:avLst/>
          </a:prstGeom>
          <a:noFill/>
          <a:ln w="9525">
            <a:noFill/>
            <a:miter lim="800000"/>
            <a:headEnd/>
            <a:tailEnd/>
          </a:ln>
        </p:spPr>
      </p:pic>
      <p:pic>
        <p:nvPicPr>
          <p:cNvPr id="13" name="Picture 12" descr="C:\Users\yliu\Documents\JPSS\VaidatedOneMaterial\surfrad\TBL_viirslst-siteLST_TimeSeries.png"/>
          <p:cNvPicPr/>
          <p:nvPr/>
        </p:nvPicPr>
        <p:blipFill>
          <a:blip r:embed="rId7" cstate="print"/>
          <a:srcRect/>
          <a:stretch>
            <a:fillRect/>
          </a:stretch>
        </p:blipFill>
        <p:spPr bwMode="auto">
          <a:xfrm>
            <a:off x="0" y="4926966"/>
            <a:ext cx="4009292" cy="1946101"/>
          </a:xfrm>
          <a:prstGeom prst="rect">
            <a:avLst/>
          </a:prstGeom>
          <a:noFill/>
          <a:ln w="9525">
            <a:noFill/>
            <a:miter lim="800000"/>
            <a:headEnd/>
            <a:tailEnd/>
          </a:ln>
        </p:spPr>
      </p:pic>
      <p:graphicFrame>
        <p:nvGraphicFramePr>
          <p:cNvPr id="14" name="Table 13"/>
          <p:cNvGraphicFramePr>
            <a:graphicFrameLocks noGrp="1"/>
          </p:cNvGraphicFramePr>
          <p:nvPr/>
        </p:nvGraphicFramePr>
        <p:xfrm>
          <a:off x="3898761" y="3729294"/>
          <a:ext cx="5124659" cy="1261872"/>
        </p:xfrm>
        <a:graphic>
          <a:graphicData uri="http://schemas.openxmlformats.org/drawingml/2006/table">
            <a:tbl>
              <a:tblPr>
                <a:effectLst>
                  <a:outerShdw blurRad="50800" dist="50800" dir="5400000" algn="ctr" rotWithShape="0">
                    <a:schemeClr val="accent1">
                      <a:lumMod val="20000"/>
                      <a:lumOff val="80000"/>
                    </a:schemeClr>
                  </a:outerShdw>
                </a:effectLst>
              </a:tblPr>
              <a:tblGrid>
                <a:gridCol w="823964"/>
                <a:gridCol w="693336"/>
                <a:gridCol w="638931"/>
                <a:gridCol w="637184"/>
                <a:gridCol w="637184"/>
                <a:gridCol w="637184"/>
                <a:gridCol w="528438"/>
                <a:gridCol w="528438"/>
              </a:tblGrid>
              <a:tr h="0">
                <a:tc rowSpan="2">
                  <a:txBody>
                    <a:bodyPr/>
                    <a:lstStyle/>
                    <a:p>
                      <a:pPr marL="0" marR="0">
                        <a:lnSpc>
                          <a:spcPct val="115000"/>
                        </a:lnSpc>
                        <a:spcBef>
                          <a:spcPts val="0"/>
                        </a:spcBef>
                        <a:spcAft>
                          <a:spcPts val="0"/>
                        </a:spcAft>
                      </a:pPr>
                      <a:r>
                        <a:rPr lang="en-US" sz="1200" dirty="0" smtClean="0">
                          <a:solidFill>
                            <a:srgbClr val="000000"/>
                          </a:solidFill>
                          <a:latin typeface="Times New Roman" pitchFamily="18" charset="0"/>
                          <a:ea typeface="宋体"/>
                          <a:cs typeface="Times New Roman" pitchFamily="18" charset="0"/>
                        </a:rPr>
                        <a:t>Season</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rowSpan="2">
                  <a:txBody>
                    <a:bodyPr/>
                    <a:lstStyle/>
                    <a:p>
                      <a:pPr marL="0" marR="0">
                        <a:lnSpc>
                          <a:spcPct val="115000"/>
                        </a:lnSpc>
                        <a:spcBef>
                          <a:spcPts val="0"/>
                        </a:spcBef>
                        <a:spcAft>
                          <a:spcPts val="0"/>
                        </a:spcAft>
                      </a:pPr>
                      <a:r>
                        <a:rPr lang="en-US" sz="1200" dirty="0">
                          <a:solidFill>
                            <a:srgbClr val="000000"/>
                          </a:solidFill>
                          <a:latin typeface="Times New Roman" pitchFamily="18" charset="0"/>
                          <a:ea typeface="宋体"/>
                          <a:cs typeface="Times New Roman" pitchFamily="18" charset="0"/>
                        </a:rPr>
                        <a:t>Samples</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2">
                  <a:txBody>
                    <a:bodyPr/>
                    <a:lstStyle/>
                    <a:p>
                      <a:pPr marL="0" marR="0" algn="ctr">
                        <a:lnSpc>
                          <a:spcPct val="115000"/>
                        </a:lnSpc>
                        <a:spcBef>
                          <a:spcPts val="0"/>
                        </a:spcBef>
                        <a:spcAft>
                          <a:spcPts val="0"/>
                        </a:spcAft>
                      </a:pPr>
                      <a:r>
                        <a:rPr lang="en-US" sz="1200">
                          <a:solidFill>
                            <a:srgbClr val="000000"/>
                          </a:solidFill>
                          <a:latin typeface="Times New Roman" pitchFamily="18" charset="0"/>
                          <a:ea typeface="宋体"/>
                          <a:cs typeface="Times New Roman" pitchFamily="18" charset="0"/>
                        </a:rPr>
                        <a:t>Overall</a:t>
                      </a:r>
                      <a:endParaRPr lang="en-US" sz="110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a:solidFill>
                            <a:srgbClr val="000000"/>
                          </a:solidFill>
                          <a:latin typeface="Times New Roman" pitchFamily="18" charset="0"/>
                          <a:ea typeface="宋体"/>
                          <a:cs typeface="Times New Roman" pitchFamily="18" charset="0"/>
                        </a:rPr>
                        <a:t>Day</a:t>
                      </a:r>
                      <a:endParaRPr lang="en-US" sz="110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a:solidFill>
                            <a:srgbClr val="000000"/>
                          </a:solidFill>
                          <a:latin typeface="Times New Roman" pitchFamily="18" charset="0"/>
                          <a:ea typeface="宋体"/>
                          <a:cs typeface="Times New Roman" pitchFamily="18" charset="0"/>
                        </a:rPr>
                        <a:t>Night</a:t>
                      </a:r>
                      <a:endParaRPr lang="en-US" sz="110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r>
              <a:tr h="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latin typeface="Times New Roman" pitchFamily="18" charset="0"/>
                          <a:ea typeface="宋体"/>
                          <a:cs typeface="Times New Roman" pitchFamily="18" charset="0"/>
                        </a:rPr>
                        <a:t>Bias</a:t>
                      </a:r>
                      <a:endParaRPr lang="en-US" sz="110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200">
                          <a:solidFill>
                            <a:srgbClr val="000000"/>
                          </a:solidFill>
                          <a:latin typeface="Times New Roman" pitchFamily="18" charset="0"/>
                          <a:ea typeface="宋体"/>
                          <a:cs typeface="Times New Roman" pitchFamily="18" charset="0"/>
                        </a:rPr>
                        <a:t>STD</a:t>
                      </a:r>
                      <a:endParaRPr lang="en-US" sz="110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200">
                          <a:solidFill>
                            <a:srgbClr val="000000"/>
                          </a:solidFill>
                          <a:latin typeface="Times New Roman" pitchFamily="18" charset="0"/>
                          <a:ea typeface="宋体"/>
                          <a:cs typeface="Times New Roman" pitchFamily="18" charset="0"/>
                        </a:rPr>
                        <a:t>Bias</a:t>
                      </a:r>
                      <a:endParaRPr lang="en-US" sz="110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200">
                          <a:solidFill>
                            <a:srgbClr val="000000"/>
                          </a:solidFill>
                          <a:latin typeface="Times New Roman" pitchFamily="18" charset="0"/>
                          <a:ea typeface="宋体"/>
                          <a:cs typeface="Times New Roman" pitchFamily="18" charset="0"/>
                        </a:rPr>
                        <a:t>STD</a:t>
                      </a:r>
                      <a:endParaRPr lang="en-US" sz="110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200">
                          <a:solidFill>
                            <a:srgbClr val="000000"/>
                          </a:solidFill>
                          <a:latin typeface="Times New Roman" pitchFamily="18" charset="0"/>
                          <a:ea typeface="宋体"/>
                          <a:cs typeface="Times New Roman" pitchFamily="18" charset="0"/>
                        </a:rPr>
                        <a:t>Bias</a:t>
                      </a:r>
                      <a:endParaRPr lang="en-US" sz="110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200" dirty="0">
                          <a:solidFill>
                            <a:srgbClr val="000000"/>
                          </a:solidFill>
                          <a:latin typeface="Times New Roman" pitchFamily="18" charset="0"/>
                          <a:ea typeface="宋体"/>
                          <a:cs typeface="Times New Roman" pitchFamily="18" charset="0"/>
                        </a:rPr>
                        <a:t>STD</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0">
                <a:tc>
                  <a:txBody>
                    <a:bodyPr/>
                    <a:lstStyle/>
                    <a:p>
                      <a:pPr marL="0" marR="0">
                        <a:lnSpc>
                          <a:spcPct val="115000"/>
                        </a:lnSpc>
                        <a:spcBef>
                          <a:spcPts val="0"/>
                        </a:spcBef>
                        <a:spcAft>
                          <a:spcPts val="0"/>
                        </a:spcAft>
                      </a:pPr>
                      <a:r>
                        <a:rPr lang="en-US" sz="1200" dirty="0" smtClean="0">
                          <a:solidFill>
                            <a:srgbClr val="000000"/>
                          </a:solidFill>
                          <a:latin typeface="Times New Roman" pitchFamily="18" charset="0"/>
                          <a:ea typeface="宋体"/>
                          <a:cs typeface="Times New Roman" pitchFamily="18" charset="0"/>
                        </a:rPr>
                        <a:t>Spring</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1297</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-0.54</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2.78</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-0.69</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3.82</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-0.46</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1.97</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0">
                <a:tc>
                  <a:txBody>
                    <a:bodyPr/>
                    <a:lstStyle/>
                    <a:p>
                      <a:pPr marL="0" marR="0">
                        <a:lnSpc>
                          <a:spcPct val="115000"/>
                        </a:lnSpc>
                        <a:spcBef>
                          <a:spcPts val="0"/>
                        </a:spcBef>
                        <a:spcAft>
                          <a:spcPts val="0"/>
                        </a:spcAft>
                      </a:pPr>
                      <a:r>
                        <a:rPr lang="en-US" sz="1200" dirty="0" smtClean="0">
                          <a:solidFill>
                            <a:srgbClr val="000000"/>
                          </a:solidFill>
                          <a:latin typeface="Times New Roman" pitchFamily="18" charset="0"/>
                          <a:ea typeface="宋体"/>
                          <a:cs typeface="Times New Roman" pitchFamily="18" charset="0"/>
                        </a:rPr>
                        <a:t>Summer</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1403</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-0.1</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2.43</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-0.87</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3.68</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0.26</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1.39</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0">
                <a:tc>
                  <a:txBody>
                    <a:bodyPr/>
                    <a:lstStyle/>
                    <a:p>
                      <a:pPr marL="0" marR="0">
                        <a:lnSpc>
                          <a:spcPct val="115000"/>
                        </a:lnSpc>
                        <a:spcBef>
                          <a:spcPts val="0"/>
                        </a:spcBef>
                        <a:spcAft>
                          <a:spcPts val="0"/>
                        </a:spcAft>
                      </a:pPr>
                      <a:r>
                        <a:rPr lang="en-US" sz="1200" dirty="0" smtClean="0">
                          <a:solidFill>
                            <a:srgbClr val="000000"/>
                          </a:solidFill>
                          <a:latin typeface="Times New Roman" pitchFamily="18" charset="0"/>
                          <a:ea typeface="宋体"/>
                          <a:cs typeface="Times New Roman" pitchFamily="18" charset="0"/>
                        </a:rPr>
                        <a:t>Fall</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1160</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-0.28</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1.9</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-0.32</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2.04</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-0.24</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1.79</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0">
                <a:tc>
                  <a:txBody>
                    <a:bodyPr/>
                    <a:lstStyle/>
                    <a:p>
                      <a:pPr marL="0" marR="0">
                        <a:lnSpc>
                          <a:spcPct val="115000"/>
                        </a:lnSpc>
                        <a:spcBef>
                          <a:spcPts val="0"/>
                        </a:spcBef>
                        <a:spcAft>
                          <a:spcPts val="0"/>
                        </a:spcAft>
                      </a:pPr>
                      <a:r>
                        <a:rPr lang="en-US" sz="1200" dirty="0" smtClean="0">
                          <a:solidFill>
                            <a:srgbClr val="000000"/>
                          </a:solidFill>
                          <a:latin typeface="Times New Roman" pitchFamily="18" charset="0"/>
                          <a:ea typeface="宋体"/>
                          <a:cs typeface="Times New Roman" pitchFamily="18" charset="0"/>
                        </a:rPr>
                        <a:t>Winter</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976</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-0.65</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2.01</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-0.83</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1.65</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-0.53</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1100" dirty="0" smtClean="0">
                          <a:latin typeface="Times New Roman" pitchFamily="18" charset="0"/>
                          <a:ea typeface="宋体"/>
                          <a:cs typeface="Times New Roman" pitchFamily="18" charset="0"/>
                        </a:rPr>
                        <a:t>2.21</a:t>
                      </a:r>
                      <a:endParaRPr lang="en-US" sz="1100" dirty="0">
                        <a:latin typeface="Times New Roman" pitchFamily="18" charset="0"/>
                        <a:ea typeface="宋体"/>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15" name="Table 14"/>
          <p:cNvGraphicFramePr>
            <a:graphicFrameLocks noGrp="1"/>
          </p:cNvGraphicFramePr>
          <p:nvPr/>
        </p:nvGraphicFramePr>
        <p:xfrm>
          <a:off x="3899850" y="5087179"/>
          <a:ext cx="5093425" cy="1735074"/>
        </p:xfrm>
        <a:graphic>
          <a:graphicData uri="http://schemas.openxmlformats.org/drawingml/2006/table">
            <a:tbl>
              <a:tblPr/>
              <a:tblGrid>
                <a:gridCol w="842972"/>
                <a:gridCol w="663191"/>
                <a:gridCol w="636925"/>
                <a:gridCol w="633301"/>
                <a:gridCol w="633301"/>
                <a:gridCol w="633301"/>
                <a:gridCol w="525217"/>
                <a:gridCol w="525217"/>
              </a:tblGrid>
              <a:tr h="0">
                <a:tc rowSpan="2">
                  <a:txBody>
                    <a:bodyPr/>
                    <a:lstStyle/>
                    <a:p>
                      <a:pPr marL="0" marR="0">
                        <a:lnSpc>
                          <a:spcPct val="115000"/>
                        </a:lnSpc>
                        <a:spcBef>
                          <a:spcPts val="0"/>
                        </a:spcBef>
                        <a:spcAft>
                          <a:spcPts val="0"/>
                        </a:spcAft>
                      </a:pPr>
                      <a:r>
                        <a:rPr lang="en-US" sz="900" dirty="0">
                          <a:solidFill>
                            <a:srgbClr val="000000"/>
                          </a:solidFill>
                          <a:latin typeface="Times New Roman"/>
                          <a:ea typeface="宋体"/>
                          <a:cs typeface="Times New Roman"/>
                        </a:rPr>
                        <a:t>IGBP type</a:t>
                      </a:r>
                      <a:endParaRPr lang="en-US" sz="9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Samples</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marL="0" marR="0" algn="ctr">
                        <a:lnSpc>
                          <a:spcPct val="115000"/>
                        </a:lnSpc>
                        <a:spcBef>
                          <a:spcPts val="0"/>
                        </a:spcBef>
                        <a:spcAft>
                          <a:spcPts val="0"/>
                        </a:spcAft>
                      </a:pPr>
                      <a:r>
                        <a:rPr lang="en-US" sz="900">
                          <a:solidFill>
                            <a:srgbClr val="000000"/>
                          </a:solidFill>
                          <a:latin typeface="Times New Roman"/>
                          <a:ea typeface="宋体"/>
                          <a:cs typeface="Times New Roman"/>
                        </a:rPr>
                        <a:t>Overall</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solidFill>
                            <a:srgbClr val="000000"/>
                          </a:solidFill>
                          <a:latin typeface="Times New Roman"/>
                          <a:ea typeface="宋体"/>
                          <a:cs typeface="Times New Roman"/>
                        </a:rPr>
                        <a:t>Day</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a:solidFill>
                            <a:srgbClr val="000000"/>
                          </a:solidFill>
                          <a:latin typeface="Times New Roman"/>
                          <a:ea typeface="宋体"/>
                          <a:cs typeface="Times New Roman"/>
                        </a:rPr>
                        <a:t>Night</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r>
              <a:tr h="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Bias</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STD</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Bias</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STD</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Bias</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STD</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marL="0" marR="0" algn="ctr">
                        <a:lnSpc>
                          <a:spcPct val="115000"/>
                        </a:lnSpc>
                        <a:spcBef>
                          <a:spcPts val="0"/>
                        </a:spcBef>
                        <a:spcAft>
                          <a:spcPts val="0"/>
                        </a:spcAft>
                      </a:pPr>
                      <a:r>
                        <a:rPr lang="en-US" sz="900">
                          <a:solidFill>
                            <a:srgbClr val="000000"/>
                          </a:solidFill>
                          <a:latin typeface="Times New Roman"/>
                          <a:ea typeface="宋体"/>
                          <a:cs typeface="Times New Roman"/>
                        </a:rPr>
                        <a:t>4</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18</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-1.41</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3.01</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-1.82</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2.66</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-1.26</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3.22</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marL="0" marR="0" algn="ctr">
                        <a:lnSpc>
                          <a:spcPct val="115000"/>
                        </a:lnSpc>
                        <a:spcBef>
                          <a:spcPts val="0"/>
                        </a:spcBef>
                        <a:spcAft>
                          <a:spcPts val="0"/>
                        </a:spcAft>
                      </a:pPr>
                      <a:r>
                        <a:rPr lang="en-US" sz="900">
                          <a:solidFill>
                            <a:srgbClr val="000000"/>
                          </a:solidFill>
                          <a:latin typeface="Times New Roman"/>
                          <a:ea typeface="宋体"/>
                          <a:cs typeface="Times New Roman"/>
                        </a:rPr>
                        <a:t>6</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96</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-0.98</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1.41</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-0.5</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1.88</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-1.32</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0.84</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marL="0" marR="0" algn="ctr">
                        <a:lnSpc>
                          <a:spcPct val="115000"/>
                        </a:lnSpc>
                        <a:spcBef>
                          <a:spcPts val="0"/>
                        </a:spcBef>
                        <a:spcAft>
                          <a:spcPts val="0"/>
                        </a:spcAft>
                      </a:pPr>
                      <a:r>
                        <a:rPr lang="en-US" sz="900">
                          <a:solidFill>
                            <a:srgbClr val="000000"/>
                          </a:solidFill>
                          <a:latin typeface="Times New Roman"/>
                          <a:ea typeface="宋体"/>
                          <a:cs typeface="Times New Roman"/>
                        </a:rPr>
                        <a:t>7</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955</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-0.2</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1.59</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0.24</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2.06</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-0.61</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0.79</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marL="0" marR="0" algn="ctr">
                        <a:lnSpc>
                          <a:spcPct val="115000"/>
                        </a:lnSpc>
                        <a:spcBef>
                          <a:spcPts val="0"/>
                        </a:spcBef>
                        <a:spcAft>
                          <a:spcPts val="0"/>
                        </a:spcAft>
                      </a:pPr>
                      <a:r>
                        <a:rPr lang="en-US" sz="900">
                          <a:solidFill>
                            <a:srgbClr val="000000"/>
                          </a:solidFill>
                          <a:latin typeface="Times New Roman"/>
                          <a:ea typeface="宋体"/>
                          <a:cs typeface="Times New Roman"/>
                        </a:rPr>
                        <a:t>8</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286</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0.19</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2.56</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-1.7</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2.6</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1.38</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1.66</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marL="0" marR="0" algn="ctr">
                        <a:lnSpc>
                          <a:spcPct val="115000"/>
                        </a:lnSpc>
                        <a:spcBef>
                          <a:spcPts val="0"/>
                        </a:spcBef>
                        <a:spcAft>
                          <a:spcPts val="0"/>
                        </a:spcAft>
                      </a:pPr>
                      <a:r>
                        <a:rPr lang="en-US" sz="900">
                          <a:solidFill>
                            <a:srgbClr val="000000"/>
                          </a:solidFill>
                          <a:latin typeface="Times New Roman"/>
                          <a:ea typeface="宋体"/>
                          <a:cs typeface="Times New Roman"/>
                        </a:rPr>
                        <a:t>10</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1048</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-0.49</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1.81</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-0.85</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2.3</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-0.37</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1.59</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marL="0" marR="0" algn="ctr">
                        <a:lnSpc>
                          <a:spcPct val="115000"/>
                        </a:lnSpc>
                        <a:spcBef>
                          <a:spcPts val="0"/>
                        </a:spcBef>
                        <a:spcAft>
                          <a:spcPts val="0"/>
                        </a:spcAft>
                      </a:pPr>
                      <a:r>
                        <a:rPr lang="en-US" sz="900">
                          <a:solidFill>
                            <a:srgbClr val="000000"/>
                          </a:solidFill>
                          <a:latin typeface="Times New Roman"/>
                          <a:ea typeface="宋体"/>
                          <a:cs typeface="Times New Roman"/>
                        </a:rPr>
                        <a:t>12</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1238</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-0.35</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2.68</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-0.63</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3.8</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-0.22</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1.91</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marL="0" marR="0" algn="ctr">
                        <a:lnSpc>
                          <a:spcPct val="115000"/>
                        </a:lnSpc>
                        <a:spcBef>
                          <a:spcPts val="0"/>
                        </a:spcBef>
                        <a:spcAft>
                          <a:spcPts val="0"/>
                        </a:spcAft>
                      </a:pPr>
                      <a:r>
                        <a:rPr lang="en-US" sz="900">
                          <a:solidFill>
                            <a:srgbClr val="000000"/>
                          </a:solidFill>
                          <a:latin typeface="Times New Roman"/>
                          <a:ea typeface="宋体"/>
                          <a:cs typeface="Times New Roman"/>
                        </a:rPr>
                        <a:t>14</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857</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-0.28</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2.54</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-1.28</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2.4</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0.19</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2.47</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marL="0" marR="0" algn="ctr">
                        <a:lnSpc>
                          <a:spcPct val="115000"/>
                        </a:lnSpc>
                        <a:spcBef>
                          <a:spcPts val="0"/>
                        </a:spcBef>
                        <a:spcAft>
                          <a:spcPts val="0"/>
                        </a:spcAft>
                      </a:pPr>
                      <a:r>
                        <a:rPr lang="en-US" sz="900">
                          <a:solidFill>
                            <a:srgbClr val="000000"/>
                          </a:solidFill>
                          <a:latin typeface="Times New Roman"/>
                          <a:ea typeface="宋体"/>
                          <a:cs typeface="Times New Roman"/>
                        </a:rPr>
                        <a:t>15*</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189</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-1.72</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4.31</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rgbClr val="000000"/>
                          </a:solidFill>
                          <a:latin typeface="Times New Roman"/>
                          <a:ea typeface="宋体"/>
                          <a:cs typeface="Times New Roman"/>
                        </a:rPr>
                        <a:t>-1.72</a:t>
                      </a:r>
                      <a:endParaRPr lang="en-US" sz="9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rgbClr val="000000"/>
                          </a:solidFill>
                          <a:latin typeface="Times New Roman"/>
                          <a:ea typeface="宋体"/>
                          <a:cs typeface="Times New Roman"/>
                        </a:rPr>
                        <a:t>4.31</a:t>
                      </a:r>
                      <a:endParaRPr lang="en-US" sz="9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endParaRPr lang="en-US" sz="9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endParaRPr lang="en-US" sz="9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pPr marL="0" marR="0" algn="ctr">
                        <a:lnSpc>
                          <a:spcPct val="115000"/>
                        </a:lnSpc>
                        <a:spcBef>
                          <a:spcPts val="0"/>
                        </a:spcBef>
                        <a:spcAft>
                          <a:spcPts val="0"/>
                        </a:spcAft>
                      </a:pPr>
                      <a:r>
                        <a:rPr lang="en-US" sz="900" dirty="0">
                          <a:solidFill>
                            <a:srgbClr val="000000"/>
                          </a:solidFill>
                          <a:latin typeface="Times New Roman"/>
                          <a:ea typeface="宋体"/>
                          <a:cs typeface="Times New Roman"/>
                        </a:rPr>
                        <a:t>16</a:t>
                      </a:r>
                      <a:endParaRPr lang="en-US" sz="9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149</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-0.23</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1.55</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0.87</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1.67</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a:solidFill>
                            <a:srgbClr val="000000"/>
                          </a:solidFill>
                          <a:latin typeface="Times New Roman"/>
                          <a:ea typeface="宋体"/>
                          <a:cs typeface="Times New Roman"/>
                        </a:rPr>
                        <a:t>-1.04</a:t>
                      </a:r>
                      <a:endParaRPr lang="en-US" sz="9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rgbClr val="000000"/>
                          </a:solidFill>
                          <a:latin typeface="Times New Roman"/>
                          <a:ea typeface="宋体"/>
                          <a:cs typeface="Times New Roman"/>
                        </a:rPr>
                        <a:t>0.75</a:t>
                      </a:r>
                      <a:endParaRPr lang="en-US" sz="9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S-NPP VIIRS LST Maps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33</a:t>
            </a:fld>
            <a:endParaRPr lang="en-US"/>
          </a:p>
        </p:txBody>
      </p:sp>
      <p:sp>
        <p:nvSpPr>
          <p:cNvPr id="19" name="TextBox 18"/>
          <p:cNvSpPr txBox="1"/>
          <p:nvPr/>
        </p:nvSpPr>
        <p:spPr>
          <a:xfrm>
            <a:off x="0" y="5633049"/>
            <a:ext cx="3210464" cy="830997"/>
          </a:xfrm>
          <a:prstGeom prst="rect">
            <a:avLst/>
          </a:prstGeom>
          <a:noFill/>
        </p:spPr>
        <p:txBody>
          <a:bodyPr wrap="square" rtlCol="0">
            <a:spAutoFit/>
          </a:bodyPr>
          <a:lstStyle/>
          <a:p>
            <a:r>
              <a:rPr lang="en-US" sz="1600" b="1" dirty="0" smtClean="0">
                <a:solidFill>
                  <a:srgbClr val="002060"/>
                </a:solidFill>
              </a:rPr>
              <a:t>S-NPP/VIIRS LST Images on April 9</a:t>
            </a:r>
            <a:r>
              <a:rPr lang="en-US" sz="1600" b="1" baseline="30000" dirty="0" smtClean="0">
                <a:solidFill>
                  <a:srgbClr val="002060"/>
                </a:solidFill>
              </a:rPr>
              <a:t>th</a:t>
            </a:r>
            <a:r>
              <a:rPr lang="en-US" sz="1600" b="1" dirty="0" smtClean="0">
                <a:solidFill>
                  <a:srgbClr val="002060"/>
                </a:solidFill>
              </a:rPr>
              <a:t>, 2014; daytime (top-left), nighttime (bottom-right)</a:t>
            </a:r>
            <a:endParaRPr lang="en-US" sz="1600" dirty="0">
              <a:solidFill>
                <a:srgbClr val="002060"/>
              </a:solidFill>
            </a:endParaRPr>
          </a:p>
        </p:txBody>
      </p:sp>
      <p:pic>
        <p:nvPicPr>
          <p:cNvPr id="22530" name="Picture 2"/>
          <p:cNvPicPr>
            <a:picLocks noChangeAspect="1" noChangeArrowheads="1"/>
          </p:cNvPicPr>
          <p:nvPr/>
        </p:nvPicPr>
        <p:blipFill>
          <a:blip r:embed="rId3" cstate="print"/>
          <a:srcRect/>
          <a:stretch>
            <a:fillRect/>
          </a:stretch>
        </p:blipFill>
        <p:spPr bwMode="auto">
          <a:xfrm>
            <a:off x="0" y="912467"/>
            <a:ext cx="6142112" cy="3141948"/>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srcRect/>
          <a:stretch>
            <a:fillRect/>
          </a:stretch>
        </p:blipFill>
        <p:spPr bwMode="auto">
          <a:xfrm>
            <a:off x="3001888" y="3053310"/>
            <a:ext cx="6142112" cy="37889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dirty="0" smtClean="0"/>
              <a:t>LST progress and immediate plans</a:t>
            </a:r>
            <a:endParaRPr lang="en-US" dirty="0"/>
          </a:p>
        </p:txBody>
      </p:sp>
      <p:sp>
        <p:nvSpPr>
          <p:cNvPr id="5" name="Content Placeholder 4"/>
          <p:cNvSpPr>
            <a:spLocks noGrp="1"/>
          </p:cNvSpPr>
          <p:nvPr>
            <p:ph idx="1"/>
          </p:nvPr>
        </p:nvSpPr>
        <p:spPr>
          <a:xfrm>
            <a:off x="0" y="1219200"/>
            <a:ext cx="4114800" cy="5486400"/>
          </a:xfrm>
        </p:spPr>
        <p:txBody>
          <a:bodyPr>
            <a:normAutofit fontScale="92500" lnSpcReduction="10000"/>
          </a:bodyPr>
          <a:lstStyle/>
          <a:p>
            <a:pPr>
              <a:buFont typeface="Wingdings" pitchFamily="2" charset="2"/>
              <a:buChar char="§"/>
            </a:pPr>
            <a:r>
              <a:rPr lang="en-US" dirty="0" smtClean="0"/>
              <a:t>Global VIIRS LST maps are available through long-term monitoring system: </a:t>
            </a:r>
          </a:p>
          <a:p>
            <a:pPr lvl="1" indent="-400050">
              <a:buFont typeface="Wingdings" pitchFamily="2" charset="2"/>
              <a:buChar char="ü"/>
            </a:pPr>
            <a:r>
              <a:rPr lang="en-US" sz="2600" dirty="0" smtClean="0"/>
              <a:t>daily LSTs at day and night;</a:t>
            </a:r>
          </a:p>
          <a:p>
            <a:pPr lvl="1" indent="-400050">
              <a:buFont typeface="Wingdings" pitchFamily="2" charset="2"/>
              <a:buChar char="ü"/>
            </a:pPr>
            <a:r>
              <a:rPr lang="en-US" sz="2600" dirty="0" smtClean="0"/>
              <a:t>Monthly LST diurnal range </a:t>
            </a:r>
          </a:p>
          <a:p>
            <a:pPr lvl="1" indent="-400050">
              <a:buFont typeface="Wingdings" pitchFamily="2" charset="2"/>
              <a:buChar char="ü"/>
            </a:pPr>
            <a:endParaRPr lang="en-US" sz="2400" dirty="0" smtClean="0"/>
          </a:p>
          <a:p>
            <a:pPr indent="-400050">
              <a:buFont typeface="Wingdings" pitchFamily="2" charset="2"/>
              <a:buChar char="§"/>
            </a:pPr>
            <a:r>
              <a:rPr lang="en-US" dirty="0" smtClean="0"/>
              <a:t>Significance: </a:t>
            </a:r>
          </a:p>
          <a:p>
            <a:pPr marL="690563" lvl="1" indent="-347663">
              <a:buFont typeface="Wingdings" pitchFamily="2" charset="2"/>
              <a:buChar char="ü"/>
            </a:pPr>
            <a:r>
              <a:rPr lang="en-US" sz="3000" dirty="0" smtClean="0"/>
              <a:t>some tools are ready for the global gridded LST data generation</a:t>
            </a:r>
          </a:p>
          <a:p>
            <a:pPr lvl="1"/>
            <a:endParaRPr lang="en-US" dirty="0"/>
          </a:p>
        </p:txBody>
      </p:sp>
      <p:pic>
        <p:nvPicPr>
          <p:cNvPr id="7" name="Picture 6" descr="ftp://ftp.star.nesdis.noaa.gov/pub/smcd/emb/pyu/testabc_logo.png"/>
          <p:cNvPicPr/>
          <p:nvPr/>
        </p:nvPicPr>
        <p:blipFill>
          <a:blip r:embed="rId2" cstate="print"/>
          <a:srcRect/>
          <a:stretch>
            <a:fillRect/>
          </a:stretch>
        </p:blipFill>
        <p:spPr bwMode="auto">
          <a:xfrm>
            <a:off x="4191000" y="914400"/>
            <a:ext cx="4953000" cy="3276600"/>
          </a:xfrm>
          <a:prstGeom prst="rect">
            <a:avLst/>
          </a:prstGeom>
          <a:noFill/>
          <a:ln w="9525">
            <a:noFill/>
            <a:miter lim="800000"/>
            <a:headEnd/>
            <a:tailEnd/>
          </a:ln>
        </p:spPr>
      </p:pic>
      <p:pic>
        <p:nvPicPr>
          <p:cNvPr id="8" name="Picture 7" descr="diurnal_range_201501_viirs.png"/>
          <p:cNvPicPr>
            <a:picLocks noChangeAspect="1"/>
          </p:cNvPicPr>
          <p:nvPr/>
        </p:nvPicPr>
        <p:blipFill>
          <a:blip r:embed="rId3" cstate="print"/>
          <a:stretch>
            <a:fillRect/>
          </a:stretch>
        </p:blipFill>
        <p:spPr>
          <a:xfrm>
            <a:off x="4343400" y="4064000"/>
            <a:ext cx="4648200" cy="2794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a:bodyPr>
          <a:lstStyle/>
          <a:p>
            <a:r>
              <a:rPr lang="en-US" dirty="0" smtClean="0"/>
              <a:t>Observed vs. model LST</a:t>
            </a:r>
            <a:endParaRPr lang="en-US" dirty="0"/>
          </a:p>
        </p:txBody>
      </p:sp>
      <p:sp>
        <p:nvSpPr>
          <p:cNvPr id="5" name="Content Placeholder 4"/>
          <p:cNvSpPr>
            <a:spLocks noGrp="1"/>
          </p:cNvSpPr>
          <p:nvPr>
            <p:ph idx="1"/>
          </p:nvPr>
        </p:nvSpPr>
        <p:spPr>
          <a:xfrm>
            <a:off x="0" y="1600200"/>
            <a:ext cx="5029200" cy="5105400"/>
          </a:xfrm>
        </p:spPr>
        <p:txBody>
          <a:bodyPr>
            <a:normAutofit fontScale="85000" lnSpcReduction="20000"/>
          </a:bodyPr>
          <a:lstStyle/>
          <a:p>
            <a:r>
              <a:rPr lang="en-US" dirty="0" smtClean="0"/>
              <a:t>Performed comparison of VIIRS Granule LST data and NAM model data</a:t>
            </a:r>
          </a:p>
          <a:p>
            <a:pPr lvl="1"/>
            <a:r>
              <a:rPr lang="en-US" sz="2400" dirty="0" smtClean="0">
                <a:latin typeface="Arial" pitchFamily="34" charset="0"/>
                <a:cs typeface="Arial" pitchFamily="34" charset="0"/>
              </a:rPr>
              <a:t>Period: </a:t>
            </a:r>
            <a:r>
              <a:rPr lang="en-US" sz="2400" dirty="0" smtClean="0">
                <a:latin typeface="Arial" pitchFamily="34" charset="0"/>
                <a:cs typeface="Arial" pitchFamily="34" charset="0"/>
                <a:sym typeface="Symbol"/>
              </a:rPr>
              <a:t>March 2012</a:t>
            </a:r>
            <a:endParaRPr lang="en-US" sz="2400" dirty="0" smtClean="0">
              <a:latin typeface="Arial" pitchFamily="34" charset="0"/>
              <a:cs typeface="Arial" pitchFamily="34" charset="0"/>
            </a:endParaRPr>
          </a:p>
          <a:p>
            <a:pPr lvl="1"/>
            <a:r>
              <a:rPr lang="en-US" sz="2400" dirty="0" smtClean="0">
                <a:latin typeface="Arial" pitchFamily="34" charset="0"/>
                <a:cs typeface="Arial" pitchFamily="34" charset="0"/>
              </a:rPr>
              <a:t>Resolution: 0.05 deg</a:t>
            </a:r>
          </a:p>
          <a:p>
            <a:r>
              <a:rPr lang="en-US" dirty="0" smtClean="0"/>
              <a:t> Results </a:t>
            </a:r>
          </a:p>
          <a:p>
            <a:pPr marL="857250" lvl="1" indent="-457200">
              <a:buFont typeface="Wingdings" pitchFamily="2" charset="2"/>
              <a:buChar char="ü"/>
            </a:pPr>
            <a:r>
              <a:rPr lang="en-US" sz="1800" dirty="0" smtClean="0">
                <a:solidFill>
                  <a:srgbClr val="0066FF"/>
                </a:solidFill>
              </a:rPr>
              <a:t>VIIRS LST and NAM LST agree with each other better in nighttime. </a:t>
            </a:r>
          </a:p>
          <a:p>
            <a:pPr marL="857250" lvl="1" indent="-457200">
              <a:buFont typeface="Wingdings" pitchFamily="2" charset="2"/>
              <a:buChar char="ü"/>
            </a:pPr>
            <a:r>
              <a:rPr lang="en-US" sz="1800" dirty="0" smtClean="0">
                <a:solidFill>
                  <a:srgbClr val="0066FF"/>
                </a:solidFill>
              </a:rPr>
              <a:t>The monthly mean biases are 0.47 and 3.76 during nighttime and daytime, respectively.</a:t>
            </a:r>
          </a:p>
          <a:p>
            <a:pPr marL="857250" lvl="1" indent="-457200">
              <a:buFont typeface="Wingdings" pitchFamily="2" charset="2"/>
              <a:buChar char="ü"/>
            </a:pPr>
            <a:r>
              <a:rPr lang="en-US" sz="1800" dirty="0" smtClean="0">
                <a:solidFill>
                  <a:srgbClr val="0066FF"/>
                </a:solidFill>
              </a:rPr>
              <a:t>	Granule level comparisons show that the VIIRS-NAM difference  over west region is higher than that over east region.</a:t>
            </a:r>
          </a:p>
          <a:p>
            <a:r>
              <a:rPr lang="en-US" dirty="0" smtClean="0"/>
              <a:t>Issues</a:t>
            </a:r>
          </a:p>
          <a:p>
            <a:pPr lvl="1"/>
            <a:r>
              <a:rPr lang="en-US" dirty="0" smtClean="0"/>
              <a:t>Temporal interval of NAM data is 3hr, which make the match-up to VIIRS data difficult.</a:t>
            </a:r>
          </a:p>
          <a:p>
            <a:pPr lvl="1"/>
            <a:endParaRPr lang="en-US" dirty="0"/>
          </a:p>
        </p:txBody>
      </p:sp>
      <p:grpSp>
        <p:nvGrpSpPr>
          <p:cNvPr id="2" name="Group 6"/>
          <p:cNvGrpSpPr/>
          <p:nvPr/>
        </p:nvGrpSpPr>
        <p:grpSpPr>
          <a:xfrm>
            <a:off x="5167311" y="1219200"/>
            <a:ext cx="3900489" cy="5562600"/>
            <a:chOff x="5486400" y="1066800"/>
            <a:chExt cx="3900489" cy="5562600"/>
          </a:xfrm>
        </p:grpSpPr>
        <p:pic>
          <p:nvPicPr>
            <p:cNvPr id="6" name="Picture 5" descr="diffLST_Monthly_day.png"/>
            <p:cNvPicPr>
              <a:picLocks noChangeAspect="1"/>
            </p:cNvPicPr>
            <p:nvPr/>
          </p:nvPicPr>
          <p:blipFill>
            <a:blip r:embed="rId2" cstate="print"/>
            <a:stretch>
              <a:fillRect/>
            </a:stretch>
          </p:blipFill>
          <p:spPr>
            <a:xfrm>
              <a:off x="5486400" y="1066800"/>
              <a:ext cx="3900489" cy="297180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5556453" y="3810000"/>
              <a:ext cx="3587547" cy="2819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Bias_201203_1deg_6Hr_day.png"/>
          <p:cNvPicPr>
            <a:picLocks noChangeAspect="1" noChangeArrowheads="1"/>
          </p:cNvPicPr>
          <p:nvPr/>
        </p:nvPicPr>
        <p:blipFill>
          <a:blip r:embed="rId2" cstate="print"/>
          <a:srcRect/>
          <a:stretch>
            <a:fillRect/>
          </a:stretch>
        </p:blipFill>
        <p:spPr bwMode="auto">
          <a:xfrm>
            <a:off x="0" y="1752600"/>
            <a:ext cx="4554008" cy="2971800"/>
          </a:xfrm>
          <a:prstGeom prst="rect">
            <a:avLst/>
          </a:prstGeom>
          <a:noFill/>
          <a:ln w="9525">
            <a:noFill/>
            <a:miter lim="800000"/>
            <a:headEnd/>
            <a:tailEnd/>
          </a:ln>
        </p:spPr>
      </p:pic>
      <p:pic>
        <p:nvPicPr>
          <p:cNvPr id="2051" name="Picture 5" descr="Bias_201203_1deg_6Hr_night.png"/>
          <p:cNvPicPr>
            <a:picLocks noChangeAspect="1" noChangeArrowheads="1"/>
          </p:cNvPicPr>
          <p:nvPr/>
        </p:nvPicPr>
        <p:blipFill>
          <a:blip r:embed="rId3" cstate="print"/>
          <a:srcRect/>
          <a:stretch>
            <a:fillRect/>
          </a:stretch>
        </p:blipFill>
        <p:spPr bwMode="auto">
          <a:xfrm>
            <a:off x="4589992" y="1752600"/>
            <a:ext cx="4554008" cy="2971800"/>
          </a:xfrm>
          <a:prstGeom prst="rect">
            <a:avLst/>
          </a:prstGeom>
          <a:noFill/>
          <a:ln w="9525">
            <a:noFill/>
            <a:miter lim="800000"/>
            <a:headEnd/>
            <a:tailEnd/>
          </a:ln>
        </p:spPr>
      </p:pic>
      <p:sp>
        <p:nvSpPr>
          <p:cNvPr id="7" name="Rectangle 6"/>
          <p:cNvSpPr/>
          <p:nvPr/>
        </p:nvSpPr>
        <p:spPr>
          <a:xfrm>
            <a:off x="457200" y="4895671"/>
            <a:ext cx="8382000" cy="646331"/>
          </a:xfrm>
          <a:prstGeom prst="rect">
            <a:avLst/>
          </a:prstGeom>
        </p:spPr>
        <p:txBody>
          <a:bodyPr wrap="square">
            <a:spAutoFit/>
          </a:bodyPr>
          <a:lstStyle/>
          <a:p>
            <a:r>
              <a:rPr lang="en-US" i="1" dirty="0" smtClean="0"/>
              <a:t>Distribution of monthly mean LST difference (NAM</a:t>
            </a:r>
            <a:r>
              <a:rPr lang="en-US" i="1" dirty="0" smtClean="0">
                <a:sym typeface="Symbol"/>
              </a:rPr>
              <a:t></a:t>
            </a:r>
            <a:r>
              <a:rPr lang="en-US" i="1" dirty="0" smtClean="0"/>
              <a:t>VIIRS) between NAM hourly forecast (f00 cycle) and VIIRS LST in March 2012. Left; daytime; right: nighttime</a:t>
            </a:r>
            <a:endParaRPr lang="en-US" dirty="0"/>
          </a:p>
        </p:txBody>
      </p:sp>
      <p:sp>
        <p:nvSpPr>
          <p:cNvPr id="8" name="Title 3"/>
          <p:cNvSpPr>
            <a:spLocks noGrp="1"/>
          </p:cNvSpPr>
          <p:nvPr>
            <p:ph type="title"/>
          </p:nvPr>
        </p:nvSpPr>
        <p:spPr/>
        <p:txBody>
          <a:bodyPr>
            <a:normAutofit/>
          </a:bodyPr>
          <a:lstStyle/>
          <a:p>
            <a:r>
              <a:rPr lang="en-US" dirty="0" smtClean="0"/>
              <a:t>Observed vs. model LST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a:bodyPr>
          <a:lstStyle/>
          <a:p>
            <a:r>
              <a:rPr lang="en-US" dirty="0" smtClean="0"/>
              <a:t>LST milestones: Year 1</a:t>
            </a:r>
            <a:endParaRPr lang="en-US" dirty="0"/>
          </a:p>
        </p:txBody>
      </p:sp>
      <p:sp>
        <p:nvSpPr>
          <p:cNvPr id="5" name="Content Placeholder 4"/>
          <p:cNvSpPr>
            <a:spLocks noGrp="1"/>
          </p:cNvSpPr>
          <p:nvPr>
            <p:ph idx="1"/>
          </p:nvPr>
        </p:nvSpPr>
        <p:spPr>
          <a:xfrm>
            <a:off x="457200" y="1066800"/>
            <a:ext cx="8229600" cy="5486400"/>
          </a:xfrm>
        </p:spPr>
        <p:txBody>
          <a:bodyPr>
            <a:normAutofit fontScale="77500" lnSpcReduction="20000"/>
          </a:bodyPr>
          <a:lstStyle/>
          <a:p>
            <a:pPr lvl="0"/>
            <a:r>
              <a:rPr lang="en-US" dirty="0" smtClean="0"/>
              <a:t>May </a:t>
            </a:r>
            <a:r>
              <a:rPr lang="en-US" dirty="0" smtClean="0">
                <a:sym typeface="Symbol"/>
              </a:rPr>
              <a:t></a:t>
            </a:r>
            <a:r>
              <a:rPr lang="en-US" dirty="0" smtClean="0"/>
              <a:t> November, 2015: develop the methodology and software package to process the VIIRS granule LST data for gridded LST dataset that matches up all four model datasets; global gridded VIIRS LST files on each day in grib2 format at resolution of 0.036</a:t>
            </a:r>
            <a:r>
              <a:rPr lang="en-US" dirty="0" smtClean="0">
                <a:sym typeface="Symbol"/>
              </a:rPr>
              <a:t></a:t>
            </a:r>
            <a:r>
              <a:rPr lang="en-US" dirty="0" smtClean="0"/>
              <a:t>. </a:t>
            </a:r>
          </a:p>
          <a:p>
            <a:pPr lvl="0"/>
            <a:r>
              <a:rPr lang="en-US" dirty="0" smtClean="0"/>
              <a:t>December, 2015 </a:t>
            </a:r>
            <a:r>
              <a:rPr lang="en-US" dirty="0" smtClean="0">
                <a:sym typeface="Symbol"/>
              </a:rPr>
              <a:t></a:t>
            </a:r>
            <a:r>
              <a:rPr lang="en-US" dirty="0" smtClean="0"/>
              <a:t> May, 2016: </a:t>
            </a:r>
          </a:p>
          <a:p>
            <a:pPr lvl="1"/>
            <a:r>
              <a:rPr lang="en-US" dirty="0" smtClean="0"/>
              <a:t>on the weekly basis, download all VIIRS granule data including all VIIRS granule-level temperature and geo-location data, and run the software package to produce the continuous global gridded VIIRS LST data at 0.036</a:t>
            </a:r>
            <a:r>
              <a:rPr lang="en-US" dirty="0" smtClean="0">
                <a:sym typeface="Symbol"/>
              </a:rPr>
              <a:t></a:t>
            </a:r>
            <a:r>
              <a:rPr lang="en-US" dirty="0" smtClean="0"/>
              <a:t> resolution; time stamp of each VIIRS LST data is needed as attribute.</a:t>
            </a:r>
          </a:p>
          <a:p>
            <a:pPr lvl="1"/>
            <a:r>
              <a:rPr lang="en-US" dirty="0" smtClean="0">
                <a:solidFill>
                  <a:srgbClr val="00B050"/>
                </a:solidFill>
              </a:rPr>
              <a:t>Develop software package that extract all the four model datasets that matches VIIRS LST at each grid, each time</a:t>
            </a:r>
            <a:r>
              <a:rPr lang="en-US" dirty="0" smtClean="0"/>
              <a:t>. </a:t>
            </a:r>
          </a:p>
          <a:p>
            <a:pPr lvl="0"/>
            <a:r>
              <a:rPr lang="en-US" dirty="0" smtClean="0"/>
              <a:t>By the end of May 2016, generate </a:t>
            </a:r>
            <a:r>
              <a:rPr lang="en-US" b="1" dirty="0" smtClean="0"/>
              <a:t>one year</a:t>
            </a:r>
            <a:r>
              <a:rPr lang="en-US" dirty="0" smtClean="0"/>
              <a:t> global gridded daily VIIRS LST product at resolution of 0.036</a:t>
            </a:r>
            <a:r>
              <a:rPr lang="en-US" dirty="0" smtClean="0">
                <a:sym typeface="Symbol"/>
              </a:rPr>
              <a:t>; </a:t>
            </a:r>
            <a:r>
              <a:rPr lang="en-US" dirty="0" smtClean="0">
                <a:solidFill>
                  <a:srgbClr val="00B050"/>
                </a:solidFill>
                <a:sym typeface="Symbol"/>
              </a:rPr>
              <a:t>the match-up model data are ready for the comparison analyses</a:t>
            </a:r>
            <a:r>
              <a:rPr lang="en-US" dirty="0" smtClean="0">
                <a:sym typeface="Symbol"/>
              </a:rPr>
              <a:t>.</a:t>
            </a: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a:bodyPr>
          <a:lstStyle/>
          <a:p>
            <a:r>
              <a:rPr lang="en-US" dirty="0" smtClean="0"/>
              <a:t>LST milestones: Year 2</a:t>
            </a:r>
            <a:endParaRPr lang="en-US" dirty="0"/>
          </a:p>
        </p:txBody>
      </p:sp>
      <p:sp>
        <p:nvSpPr>
          <p:cNvPr id="5" name="Content Placeholder 4"/>
          <p:cNvSpPr>
            <a:spLocks noGrp="1"/>
          </p:cNvSpPr>
          <p:nvPr>
            <p:ph idx="1"/>
          </p:nvPr>
        </p:nvSpPr>
        <p:spPr/>
        <p:txBody>
          <a:bodyPr>
            <a:normAutofit fontScale="92500" lnSpcReduction="20000"/>
          </a:bodyPr>
          <a:lstStyle/>
          <a:p>
            <a:pPr lvl="0"/>
            <a:r>
              <a:rPr lang="en-US" dirty="0" smtClean="0"/>
              <a:t>June </a:t>
            </a:r>
            <a:r>
              <a:rPr lang="en-US" dirty="0" smtClean="0">
                <a:sym typeface="Symbol"/>
              </a:rPr>
              <a:t></a:t>
            </a:r>
            <a:r>
              <a:rPr lang="en-US" dirty="0" smtClean="0"/>
              <a:t> August, 2016: evaluate LST from NCEP NAM</a:t>
            </a:r>
          </a:p>
          <a:p>
            <a:pPr lvl="0"/>
            <a:r>
              <a:rPr lang="en-US" dirty="0" smtClean="0"/>
              <a:t>September </a:t>
            </a:r>
            <a:r>
              <a:rPr lang="en-US" dirty="0" smtClean="0">
                <a:sym typeface="Symbol"/>
              </a:rPr>
              <a:t></a:t>
            </a:r>
            <a:r>
              <a:rPr lang="en-US" dirty="0" smtClean="0"/>
              <a:t> November, 2016:  evaluate LST from NCEP GFS</a:t>
            </a:r>
          </a:p>
          <a:p>
            <a:pPr lvl="0"/>
            <a:r>
              <a:rPr lang="en-US" dirty="0" smtClean="0"/>
              <a:t>December, 2016  </a:t>
            </a:r>
            <a:r>
              <a:rPr lang="en-US" dirty="0" smtClean="0">
                <a:sym typeface="Symbol"/>
              </a:rPr>
              <a:t></a:t>
            </a:r>
            <a:r>
              <a:rPr lang="en-US" dirty="0" smtClean="0"/>
              <a:t> February, 2017:  evaluate LST from NLDAS</a:t>
            </a:r>
          </a:p>
          <a:p>
            <a:pPr lvl="0"/>
            <a:r>
              <a:rPr lang="en-US" dirty="0" smtClean="0"/>
              <a:t>March </a:t>
            </a:r>
            <a:r>
              <a:rPr lang="en-US" dirty="0" smtClean="0">
                <a:sym typeface="Symbol"/>
              </a:rPr>
              <a:t></a:t>
            </a:r>
            <a:r>
              <a:rPr lang="en-US" dirty="0" smtClean="0"/>
              <a:t> April, 2017:  summarize results.</a:t>
            </a:r>
          </a:p>
          <a:p>
            <a:r>
              <a:rPr lang="en-US" dirty="0" smtClean="0"/>
              <a:t>By the end of April 2017, the gridded VIIRS LST product can be utilized to assess the LST simulated from NOAA NCEP weather forecast models at regional and global scales.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Pathway for operational implementation</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GVF: already operational</a:t>
            </a:r>
          </a:p>
          <a:p>
            <a:r>
              <a:rPr lang="en-US" dirty="0" smtClean="0"/>
              <a:t>Gridded LST: development within STAR </a:t>
            </a:r>
            <a:r>
              <a:rPr lang="en-US" dirty="0" err="1" smtClean="0"/>
              <a:t>testbed</a:t>
            </a:r>
            <a:r>
              <a:rPr lang="en-US" dirty="0" smtClean="0"/>
              <a:t>; operational implementation in NDE</a:t>
            </a:r>
          </a:p>
          <a:p>
            <a:r>
              <a:rPr lang="en-US" dirty="0" smtClean="0"/>
              <a:t>EMC ingest: follow generic process (39 months EMC total?)</a:t>
            </a:r>
          </a:p>
          <a:p>
            <a:pPr lvl="1"/>
            <a:r>
              <a:rPr lang="en-US" dirty="0" smtClean="0"/>
              <a:t>development of land-related upgrades</a:t>
            </a:r>
          </a:p>
          <a:p>
            <a:pPr lvl="1"/>
            <a:r>
              <a:rPr lang="en-US" dirty="0" smtClean="0"/>
              <a:t>(interface with operational codes &amp; data structures)</a:t>
            </a:r>
          </a:p>
          <a:p>
            <a:pPr lvl="1"/>
            <a:r>
              <a:rPr lang="en-US" dirty="0" smtClean="0"/>
              <a:t>testing over specified number of seasons, including 30-day parallel runs</a:t>
            </a:r>
          </a:p>
          <a:p>
            <a:pPr lvl="1"/>
            <a:r>
              <a:rPr lang="en-US" dirty="0" smtClean="0"/>
              <a:t>pre-implementation testing</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886"/>
            <a:ext cx="8229600" cy="738914"/>
          </a:xfrm>
        </p:spPr>
        <p:txBody>
          <a:bodyPr>
            <a:normAutofit fontScale="90000"/>
          </a:bodyPr>
          <a:lstStyle/>
          <a:p>
            <a:r>
              <a:rPr lang="en-US" dirty="0" smtClean="0"/>
              <a:t>JPSS Land Data Proving Ground Initiative</a:t>
            </a:r>
            <a:endParaRPr lang="en-US" dirty="0"/>
          </a:p>
        </p:txBody>
      </p:sp>
      <p:sp>
        <p:nvSpPr>
          <p:cNvPr id="4" name="Slide Number Placeholder 3"/>
          <p:cNvSpPr>
            <a:spLocks noGrp="1"/>
          </p:cNvSpPr>
          <p:nvPr>
            <p:ph type="sldNum" sz="quarter" idx="12"/>
          </p:nvPr>
        </p:nvSpPr>
        <p:spPr/>
        <p:txBody>
          <a:bodyPr/>
          <a:lstStyle/>
          <a:p>
            <a:fld id="{734EE349-4C97-4359-9669-229702A2043F}" type="slidenum">
              <a:rPr lang="en-US" smtClean="0"/>
              <a:pPr/>
              <a:t>4</a:t>
            </a:fld>
            <a:endParaRPr lang="en-US"/>
          </a:p>
        </p:txBody>
      </p:sp>
      <p:sp>
        <p:nvSpPr>
          <p:cNvPr id="5" name="Rectangle 4"/>
          <p:cNvSpPr/>
          <p:nvPr/>
        </p:nvSpPr>
        <p:spPr>
          <a:xfrm>
            <a:off x="242371" y="1379308"/>
            <a:ext cx="8692309" cy="5262979"/>
          </a:xfrm>
          <a:prstGeom prst="rect">
            <a:avLst/>
          </a:prstGeom>
        </p:spPr>
        <p:txBody>
          <a:bodyPr wrap="square">
            <a:spAutoFit/>
          </a:bodyPr>
          <a:lstStyle/>
          <a:p>
            <a:pPr>
              <a:buFont typeface="Arial" pitchFamily="34" charset="0"/>
              <a:buChar char="•"/>
            </a:pPr>
            <a:r>
              <a:rPr lang="en-US" sz="2400" i="1" dirty="0" smtClean="0"/>
              <a:t>The overarching goal of the JPSS Land Proving Ground Initiative is to </a:t>
            </a:r>
            <a:r>
              <a:rPr lang="en-US" sz="2400" b="1" i="1" dirty="0" smtClean="0"/>
              <a:t>maximize the utilization of JPSS land surface environmental data products</a:t>
            </a:r>
            <a:r>
              <a:rPr lang="en-US" sz="2400" i="1" dirty="0" smtClean="0"/>
              <a:t>, as well as data products from other environmental satellites, by the NOAA numerical weather prediction community. </a:t>
            </a:r>
          </a:p>
          <a:p>
            <a:pPr>
              <a:buFont typeface="Arial" pitchFamily="34" charset="0"/>
              <a:buChar char="•"/>
            </a:pPr>
            <a:endParaRPr lang="en-US" sz="2400" i="1" dirty="0" smtClean="0"/>
          </a:p>
          <a:p>
            <a:pPr>
              <a:buFont typeface="Arial" pitchFamily="34" charset="0"/>
              <a:buChar char="•"/>
            </a:pPr>
            <a:r>
              <a:rPr lang="en-US" sz="2400" i="1" dirty="0" smtClean="0"/>
              <a:t>The ultimate scientific objective of the collaboration is the characterization of the sensitivity NCEP’s coupled environmental prediction models </a:t>
            </a:r>
            <a:r>
              <a:rPr lang="en-US" sz="2400" b="1" i="1" dirty="0" smtClean="0"/>
              <a:t>to improved land surface data input and assimilation</a:t>
            </a:r>
            <a:r>
              <a:rPr lang="en-US" sz="2400" i="1" dirty="0" smtClean="0"/>
              <a:t>. </a:t>
            </a:r>
          </a:p>
          <a:p>
            <a:pPr>
              <a:buFont typeface="Arial" pitchFamily="34" charset="0"/>
              <a:buChar char="•"/>
            </a:pPr>
            <a:endParaRPr lang="en-US" sz="2400" i="1" dirty="0" smtClean="0"/>
          </a:p>
          <a:p>
            <a:pPr>
              <a:buFont typeface="Arial" pitchFamily="34" charset="0"/>
              <a:buChar char="•"/>
            </a:pPr>
            <a:r>
              <a:rPr lang="en-US" sz="2400" i="1" dirty="0" smtClean="0"/>
              <a:t>This will be achieved by the initial utilization and testing the performance of NCEP’s stand-alone land surface modeling suite with use of the </a:t>
            </a:r>
            <a:r>
              <a:rPr lang="en-US" sz="2400" b="1" i="1" dirty="0" smtClean="0"/>
              <a:t>most accurate and updated land surface data products from the S-NPP satellite and other missions</a:t>
            </a:r>
            <a:r>
              <a:rPr lang="en-US" sz="2400" i="1" dirty="0" smtClean="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p:cNvSpPr txBox="1">
            <a:spLocks noChangeArrowheads="1"/>
          </p:cNvSpPr>
          <p:nvPr/>
        </p:nvSpPr>
        <p:spPr bwMode="auto">
          <a:xfrm>
            <a:off x="914400" y="111125"/>
            <a:ext cx="7316788" cy="990600"/>
          </a:xfrm>
          <a:prstGeom prst="rect">
            <a:avLst/>
          </a:prstGeom>
          <a:noFill/>
          <a:ln>
            <a:noFill/>
          </a:ln>
          <a:effectLst/>
          <a:extLst/>
        </p:spPr>
        <p:txBody>
          <a:bodyPr lIns="91430" tIns="45715" rIns="91430" bIns="45715" anchor="ct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3" algn="ctr" rtl="0" fontAlgn="base">
              <a:spcBef>
                <a:spcPct val="0"/>
              </a:spcBef>
              <a:spcAft>
                <a:spcPct val="0"/>
              </a:spcAft>
              <a:defRPr sz="4400">
                <a:solidFill>
                  <a:schemeClr val="tx2"/>
                </a:solidFill>
                <a:latin typeface="Arial" charset="0"/>
              </a:defRPr>
            </a:lvl6pPr>
            <a:lvl7pPr marL="914305" algn="ctr" rtl="0" fontAlgn="base">
              <a:spcBef>
                <a:spcPct val="0"/>
              </a:spcBef>
              <a:spcAft>
                <a:spcPct val="0"/>
              </a:spcAft>
              <a:defRPr sz="4400">
                <a:solidFill>
                  <a:schemeClr val="tx2"/>
                </a:solidFill>
                <a:latin typeface="Arial" charset="0"/>
              </a:defRPr>
            </a:lvl7pPr>
            <a:lvl8pPr marL="1371458" algn="ctr" rtl="0" fontAlgn="base">
              <a:spcBef>
                <a:spcPct val="0"/>
              </a:spcBef>
              <a:spcAft>
                <a:spcPct val="0"/>
              </a:spcAft>
              <a:defRPr sz="4400">
                <a:solidFill>
                  <a:schemeClr val="tx2"/>
                </a:solidFill>
                <a:latin typeface="Arial" charset="0"/>
              </a:defRPr>
            </a:lvl8pPr>
            <a:lvl9pPr marL="1828610" algn="ctr" rtl="0" fontAlgn="base">
              <a:spcBef>
                <a:spcPct val="0"/>
              </a:spcBef>
              <a:spcAft>
                <a:spcPct val="0"/>
              </a:spcAft>
              <a:defRPr sz="4400">
                <a:solidFill>
                  <a:schemeClr val="tx2"/>
                </a:solidFill>
                <a:latin typeface="Arial" charset="0"/>
              </a:defRPr>
            </a:lvl9pPr>
          </a:lstStyle>
          <a:p>
            <a:pPr eaLnBrk="1" hangingPunct="1">
              <a:defRPr/>
            </a:pPr>
            <a:r>
              <a:rPr lang="en-US" altLang="en-US" sz="2800" b="1" i="1" dirty="0" smtClean="0">
                <a:latin typeface="Verdana"/>
                <a:ea typeface="ＭＳ Ｐゴシック" pitchFamily="34" charset="-128"/>
                <a:cs typeface="Verdana"/>
              </a:rPr>
              <a:t>NOAA’s Operational Numerical Guidance Suite (Feb 2015)</a:t>
            </a:r>
          </a:p>
        </p:txBody>
      </p:sp>
      <p:sp>
        <p:nvSpPr>
          <p:cNvPr id="11266" name="Rectangle 1"/>
          <p:cNvSpPr>
            <a:spLocks noChangeArrowheads="1"/>
          </p:cNvSpPr>
          <p:nvPr/>
        </p:nvSpPr>
        <p:spPr bwMode="auto">
          <a:xfrm>
            <a:off x="0" y="5975350"/>
            <a:ext cx="9144000" cy="882650"/>
          </a:xfrm>
          <a:prstGeom prst="rect">
            <a:avLst/>
          </a:prstGeom>
          <a:solidFill>
            <a:srgbClr val="FFFFFF"/>
          </a:solidFill>
          <a:ln w="9360">
            <a:solidFill>
              <a:srgbClr val="FFFFFF"/>
            </a:solidFill>
            <a:round/>
            <a:headEnd/>
            <a:tailEnd/>
          </a:ln>
        </p:spPr>
        <p:txBody>
          <a:bodyPr wrap="none"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endParaRPr lang="en-US" altLang="en-US">
              <a:ea typeface="微软雅黑" panose="020B0503020204020204" pitchFamily="34" charset="-122"/>
            </a:endParaRPr>
          </a:p>
        </p:txBody>
      </p:sp>
      <p:sp>
        <p:nvSpPr>
          <p:cNvPr id="4" name="Rectangle 3"/>
          <p:cNvSpPr/>
          <p:nvPr/>
        </p:nvSpPr>
        <p:spPr>
          <a:xfrm>
            <a:off x="1089025" y="1295400"/>
            <a:ext cx="1658938" cy="10636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ffectLst>
                <a:outerShdw blurRad="38100" dist="38100" dir="2700000" algn="tl">
                  <a:srgbClr val="000000">
                    <a:alpha val="43137"/>
                  </a:srgbClr>
                </a:outerShdw>
              </a:effectLst>
            </a:endParaRPr>
          </a:p>
        </p:txBody>
      </p:sp>
      <p:sp>
        <p:nvSpPr>
          <p:cNvPr id="5" name="Rectangle 4"/>
          <p:cNvSpPr/>
          <p:nvPr/>
        </p:nvSpPr>
        <p:spPr>
          <a:xfrm>
            <a:off x="627063" y="3856038"/>
            <a:ext cx="2266950" cy="8509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ffectLst>
                <a:outerShdw blurRad="38100" dist="38100" dir="2700000" algn="tl">
                  <a:srgbClr val="000000">
                    <a:alpha val="43137"/>
                  </a:srgbClr>
                </a:outerShdw>
              </a:effectLst>
            </a:endParaRPr>
          </a:p>
        </p:txBody>
      </p:sp>
      <p:sp>
        <p:nvSpPr>
          <p:cNvPr id="6" name="Rectangle 5"/>
          <p:cNvSpPr/>
          <p:nvPr/>
        </p:nvSpPr>
        <p:spPr>
          <a:xfrm>
            <a:off x="608013" y="4862513"/>
            <a:ext cx="2286000" cy="86677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ffectLst>
                <a:outerShdw blurRad="38100" dist="38100" dir="2700000" algn="tl">
                  <a:srgbClr val="000000">
                    <a:alpha val="43137"/>
                  </a:srgbClr>
                </a:outerShdw>
              </a:effectLst>
            </a:endParaRPr>
          </a:p>
        </p:txBody>
      </p:sp>
      <p:sp>
        <p:nvSpPr>
          <p:cNvPr id="7" name="Text Box 12"/>
          <p:cNvSpPr txBox="1">
            <a:spLocks noChangeArrowheads="1"/>
          </p:cNvSpPr>
          <p:nvPr/>
        </p:nvSpPr>
        <p:spPr bwMode="auto">
          <a:xfrm>
            <a:off x="647700" y="2754313"/>
            <a:ext cx="1949450" cy="898525"/>
          </a:xfrm>
          <a:prstGeom prst="rect">
            <a:avLst/>
          </a:prstGeom>
          <a:solidFill>
            <a:srgbClr val="FFFF00"/>
          </a:solidFill>
          <a:ln w="57150">
            <a:solidFill>
              <a:srgbClr val="FF3300"/>
            </a:solidFill>
            <a:miter lim="800000"/>
            <a:headEnd/>
            <a:tailEnd/>
          </a:ln>
        </p:spPr>
        <p:txBody>
          <a:bodyPr lIns="91430" tIns="45715" rIns="91430" bIns="45715"/>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1400" b="1">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8" name="Text Box 16"/>
          <p:cNvSpPr txBox="1">
            <a:spLocks noChangeArrowheads="1"/>
          </p:cNvSpPr>
          <p:nvPr/>
        </p:nvSpPr>
        <p:spPr bwMode="auto">
          <a:xfrm>
            <a:off x="3371850" y="1257300"/>
            <a:ext cx="1371600" cy="1077913"/>
          </a:xfrm>
          <a:prstGeom prst="rect">
            <a:avLst/>
          </a:prstGeom>
          <a:noFill/>
          <a:ln>
            <a:noFill/>
          </a:ln>
          <a:extLst/>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800" b="1" dirty="0">
                <a:solidFill>
                  <a:srgbClr val="000000"/>
                </a:solidFill>
                <a:effectLst>
                  <a:outerShdw blurRad="38100" dist="38100" dir="2700000" algn="tl">
                    <a:srgbClr val="DDDDDD"/>
                  </a:outerShdw>
                </a:effectLst>
                <a:latin typeface="Calibri" charset="0"/>
                <a:cs typeface="+mn-cs"/>
              </a:rPr>
              <a:t>Regional Hurricane </a:t>
            </a:r>
            <a:r>
              <a:rPr lang="en-US" sz="1400" b="1" dirty="0" smtClean="0">
                <a:solidFill>
                  <a:srgbClr val="FF0000"/>
                </a:solidFill>
                <a:effectLst>
                  <a:outerShdw blurRad="38100" dist="38100" dir="2700000" algn="tl">
                    <a:srgbClr val="DDDDDD"/>
                  </a:outerShdw>
                </a:effectLst>
                <a:latin typeface="Calibri" charset="0"/>
                <a:cs typeface="+mn-cs"/>
              </a:rPr>
              <a:t>GFDL, WRF</a:t>
            </a:r>
            <a:r>
              <a:rPr lang="en-US" sz="1400" b="1" dirty="0">
                <a:solidFill>
                  <a:srgbClr val="FF0000"/>
                </a:solidFill>
                <a:effectLst>
                  <a:outerShdw blurRad="38100" dist="38100" dir="2700000" algn="tl">
                    <a:srgbClr val="DDDDDD"/>
                  </a:outerShdw>
                </a:effectLst>
                <a:latin typeface="Calibri" charset="0"/>
                <a:cs typeface="+mn-cs"/>
              </a:rPr>
              <a:t>-</a:t>
            </a:r>
            <a:r>
              <a:rPr lang="en-US" sz="1400" b="1" dirty="0" smtClean="0">
                <a:solidFill>
                  <a:srgbClr val="FF0000"/>
                </a:solidFill>
                <a:effectLst>
                  <a:outerShdw blurRad="38100" dist="38100" dir="2700000" algn="tl">
                    <a:srgbClr val="DDDDDD"/>
                  </a:outerShdw>
                </a:effectLst>
                <a:latin typeface="Calibri" charset="0"/>
                <a:cs typeface="+mn-cs"/>
              </a:rPr>
              <a:t>NMM + Noah</a:t>
            </a:r>
            <a:endParaRPr lang="en-US" sz="1400" b="1" dirty="0">
              <a:solidFill>
                <a:srgbClr val="FF0000"/>
              </a:solidFill>
              <a:effectLst>
                <a:outerShdw blurRad="38100" dist="38100" dir="2700000" algn="tl">
                  <a:srgbClr val="DDDDDD"/>
                </a:outerShdw>
              </a:effectLst>
              <a:latin typeface="Calibri" charset="0"/>
              <a:cs typeface="+mn-cs"/>
            </a:endParaRPr>
          </a:p>
        </p:txBody>
      </p:sp>
      <p:sp>
        <p:nvSpPr>
          <p:cNvPr id="9" name="Text Box 31"/>
          <p:cNvSpPr txBox="1">
            <a:spLocks noChangeArrowheads="1"/>
          </p:cNvSpPr>
          <p:nvPr/>
        </p:nvSpPr>
        <p:spPr bwMode="auto">
          <a:xfrm>
            <a:off x="974725" y="1295400"/>
            <a:ext cx="1782763" cy="646113"/>
          </a:xfrm>
          <a:prstGeom prst="rect">
            <a:avLst/>
          </a:prstGeom>
          <a:noFill/>
          <a:ln>
            <a:noFill/>
          </a:ln>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800" b="1">
                <a:solidFill>
                  <a:srgbClr val="000000"/>
                </a:solidFill>
                <a:effectLst>
                  <a:outerShdw blurRad="38100" dist="38100" dir="2700000" algn="tl">
                    <a:srgbClr val="DDDDDD"/>
                  </a:outerShdw>
                </a:effectLst>
                <a:latin typeface="Calibri" charset="0"/>
                <a:cs typeface="+mn-cs"/>
              </a:rPr>
              <a:t>Climate Forecast</a:t>
            </a:r>
          </a:p>
          <a:p>
            <a:pPr algn="ctr">
              <a:defRPr/>
            </a:pPr>
            <a:r>
              <a:rPr lang="en-US" sz="1800" b="1">
                <a:solidFill>
                  <a:srgbClr val="000000"/>
                </a:solidFill>
                <a:effectLst>
                  <a:outerShdw blurRad="38100" dist="38100" dir="2700000" algn="tl">
                    <a:srgbClr val="DDDDDD"/>
                  </a:outerShdw>
                </a:effectLst>
                <a:latin typeface="Calibri" charset="0"/>
                <a:cs typeface="+mn-cs"/>
              </a:rPr>
              <a:t>System (CFS)</a:t>
            </a:r>
          </a:p>
        </p:txBody>
      </p:sp>
      <p:sp>
        <p:nvSpPr>
          <p:cNvPr id="10" name="Line 46"/>
          <p:cNvSpPr>
            <a:spLocks noChangeShapeType="1"/>
          </p:cNvSpPr>
          <p:nvPr/>
        </p:nvSpPr>
        <p:spPr bwMode="auto">
          <a:xfrm>
            <a:off x="1228725" y="1860550"/>
            <a:ext cx="1143000" cy="0"/>
          </a:xfrm>
          <a:prstGeom prst="line">
            <a:avLst/>
          </a:prstGeom>
          <a:noFill/>
          <a:ln w="9525">
            <a:solidFill>
              <a:schemeClr val="tx1"/>
            </a:solidFill>
            <a:round/>
            <a:headEnd/>
            <a:tailEnd/>
          </a:ln>
          <a:extLst/>
        </p:spPr>
        <p:txBody>
          <a:bodyPr lIns="91430" tIns="45715" rIns="91430" bIns="45715"/>
          <a:lstStyle/>
          <a:p>
            <a:pPr>
              <a:defRPr/>
            </a:pPr>
            <a:endParaRPr lang="en-US">
              <a:solidFill>
                <a:srgbClr val="000000"/>
              </a:solidFill>
              <a:effectLst>
                <a:outerShdw blurRad="38100" dist="38100" dir="2700000" algn="tl">
                  <a:srgbClr val="000000">
                    <a:alpha val="43137"/>
                  </a:srgbClr>
                </a:outerShdw>
              </a:effectLst>
              <a:cs typeface="+mn-cs"/>
            </a:endParaRPr>
          </a:p>
        </p:txBody>
      </p:sp>
      <p:grpSp>
        <p:nvGrpSpPr>
          <p:cNvPr id="3" name="Group 10"/>
          <p:cNvGrpSpPr>
            <a:grpSpLocks/>
          </p:cNvGrpSpPr>
          <p:nvPr/>
        </p:nvGrpSpPr>
        <p:grpSpPr bwMode="auto">
          <a:xfrm>
            <a:off x="530225" y="4862513"/>
            <a:ext cx="2362200" cy="866775"/>
            <a:chOff x="1066800" y="5532374"/>
            <a:chExt cx="2362200" cy="866775"/>
          </a:xfrm>
        </p:grpSpPr>
        <p:sp>
          <p:nvSpPr>
            <p:cNvPr id="12" name="Text Box 12"/>
            <p:cNvSpPr txBox="1">
              <a:spLocks noChangeArrowheads="1"/>
            </p:cNvSpPr>
            <p:nvPr/>
          </p:nvSpPr>
          <p:spPr bwMode="auto">
            <a:xfrm>
              <a:off x="1143000" y="5532374"/>
              <a:ext cx="2286000" cy="866775"/>
            </a:xfrm>
            <a:prstGeom prst="rect">
              <a:avLst/>
            </a:prstGeom>
            <a:noFill/>
            <a:ln w="57150">
              <a:solidFill>
                <a:srgbClr val="006600"/>
              </a:solidFill>
              <a:miter lim="800000"/>
              <a:headEnd/>
              <a:tailEnd/>
            </a:ln>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400" b="1">
                  <a:solidFill>
                    <a:srgbClr val="000000"/>
                  </a:solidFill>
                  <a:effectLst>
                    <a:outerShdw blurRad="38100" dist="38100" dir="2700000" algn="tl">
                      <a:srgbClr val="DDDDDD"/>
                    </a:outerShdw>
                  </a:effectLst>
                  <a:latin typeface="Calibri" charset="0"/>
                  <a:cs typeface="+mn-cs"/>
                </a:rPr>
                <a:t>North American Ensemble Forecast System</a:t>
              </a:r>
            </a:p>
          </p:txBody>
        </p:sp>
        <p:sp>
          <p:nvSpPr>
            <p:cNvPr id="13" name="Text Box 5"/>
            <p:cNvSpPr txBox="1">
              <a:spLocks noChangeArrowheads="1"/>
            </p:cNvSpPr>
            <p:nvPr/>
          </p:nvSpPr>
          <p:spPr bwMode="auto">
            <a:xfrm>
              <a:off x="1066800" y="6026086"/>
              <a:ext cx="2362200" cy="277813"/>
            </a:xfrm>
            <a:prstGeom prst="rect">
              <a:avLst/>
            </a:prstGeom>
            <a:noFill/>
            <a:ln>
              <a:noFill/>
            </a:ln>
            <a:extLst/>
          </p:spPr>
          <p:txBody>
            <a:bodyPr>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defRPr/>
              </a:pPr>
              <a:r>
                <a:rPr lang="en-US" sz="1200" b="1">
                  <a:solidFill>
                    <a:srgbClr val="FF0000"/>
                  </a:solidFill>
                  <a:effectLst>
                    <a:outerShdw blurRad="38100" dist="38100" dir="2700000" algn="tl">
                      <a:srgbClr val="DDDDDD"/>
                    </a:outerShdw>
                  </a:effectLst>
                  <a:latin typeface="Calibri" charset="0"/>
                  <a:cs typeface="+mn-cs"/>
                </a:rPr>
                <a:t>GEFS, Canadian Global Model </a:t>
              </a:r>
            </a:p>
          </p:txBody>
        </p:sp>
        <p:sp>
          <p:nvSpPr>
            <p:cNvPr id="14" name="Line 57"/>
            <p:cNvSpPr>
              <a:spLocks noChangeShapeType="1"/>
            </p:cNvSpPr>
            <p:nvPr/>
          </p:nvSpPr>
          <p:spPr bwMode="auto">
            <a:xfrm>
              <a:off x="1295400" y="6053074"/>
              <a:ext cx="2057400" cy="0"/>
            </a:xfrm>
            <a:prstGeom prst="line">
              <a:avLst/>
            </a:prstGeom>
            <a:noFill/>
            <a:ln w="9525">
              <a:solidFill>
                <a:schemeClr val="tx1"/>
              </a:solidFill>
              <a:round/>
              <a:headEnd/>
              <a:tailEnd/>
            </a:ln>
            <a:extLst/>
          </p:spPr>
          <p:txBody>
            <a:bodyPr/>
            <a:lstStyle/>
            <a:p>
              <a:pPr>
                <a:defRPr/>
              </a:pPr>
              <a:endParaRPr lang="en-US">
                <a:solidFill>
                  <a:srgbClr val="000000"/>
                </a:solidFill>
                <a:effectLst>
                  <a:outerShdw blurRad="38100" dist="38100" dir="2700000" algn="tl">
                    <a:srgbClr val="000000">
                      <a:alpha val="43137"/>
                    </a:srgbClr>
                  </a:outerShdw>
                </a:effectLst>
                <a:cs typeface="+mn-cs"/>
              </a:endParaRPr>
            </a:p>
          </p:txBody>
        </p:sp>
      </p:grpSp>
      <p:sp>
        <p:nvSpPr>
          <p:cNvPr id="15" name="Line 58"/>
          <p:cNvSpPr>
            <a:spLocks noChangeShapeType="1"/>
          </p:cNvSpPr>
          <p:nvPr/>
        </p:nvSpPr>
        <p:spPr bwMode="auto">
          <a:xfrm>
            <a:off x="3616325" y="1857375"/>
            <a:ext cx="927100" cy="0"/>
          </a:xfrm>
          <a:prstGeom prst="line">
            <a:avLst/>
          </a:prstGeom>
          <a:noFill/>
          <a:ln w="9525">
            <a:solidFill>
              <a:schemeClr val="tx1"/>
            </a:solidFill>
            <a:round/>
            <a:headEnd/>
            <a:tailEnd/>
          </a:ln>
          <a:extLst/>
        </p:spPr>
        <p:txBody>
          <a:bodyPr lIns="91430" tIns="45715" rIns="91430" bIns="45715"/>
          <a:lstStyle/>
          <a:p>
            <a:pPr>
              <a:defRPr/>
            </a:pPr>
            <a:endParaRPr lang="en-US">
              <a:solidFill>
                <a:srgbClr val="000000"/>
              </a:solidFill>
              <a:effectLst>
                <a:outerShdw blurRad="38100" dist="38100" dir="2700000" algn="tl">
                  <a:srgbClr val="000000">
                    <a:alpha val="43137"/>
                  </a:srgbClr>
                </a:outerShdw>
              </a:effectLst>
              <a:cs typeface="+mn-cs"/>
            </a:endParaRPr>
          </a:p>
        </p:txBody>
      </p:sp>
      <p:grpSp>
        <p:nvGrpSpPr>
          <p:cNvPr id="16" name="Group 15"/>
          <p:cNvGrpSpPr>
            <a:grpSpLocks/>
          </p:cNvGrpSpPr>
          <p:nvPr/>
        </p:nvGrpSpPr>
        <p:grpSpPr bwMode="auto">
          <a:xfrm>
            <a:off x="6659563" y="3740150"/>
            <a:ext cx="1481137" cy="492125"/>
            <a:chOff x="7265988" y="3134025"/>
            <a:chExt cx="1481137" cy="492113"/>
          </a:xfrm>
        </p:grpSpPr>
        <p:sp>
          <p:nvSpPr>
            <p:cNvPr id="17" name="Text Box 20"/>
            <p:cNvSpPr txBox="1">
              <a:spLocks noChangeArrowheads="1"/>
            </p:cNvSpPr>
            <p:nvPr/>
          </p:nvSpPr>
          <p:spPr bwMode="auto">
            <a:xfrm>
              <a:off x="7265988" y="3134025"/>
              <a:ext cx="1447800" cy="492113"/>
            </a:xfrm>
            <a:prstGeom prst="rect">
              <a:avLst/>
            </a:prstGeom>
            <a:noFill/>
            <a:ln>
              <a:noFill/>
            </a:ln>
            <a:extLst/>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400" b="1">
                  <a:solidFill>
                    <a:srgbClr val="000000"/>
                  </a:solidFill>
                  <a:effectLst>
                    <a:outerShdw blurRad="38100" dist="38100" dir="2700000" algn="tl">
                      <a:srgbClr val="DDDDDD"/>
                    </a:outerShdw>
                  </a:effectLst>
                  <a:latin typeface="Calibri" charset="0"/>
                  <a:cs typeface="+mn-cs"/>
                </a:rPr>
                <a:t>Dispersion</a:t>
              </a:r>
            </a:p>
            <a:p>
              <a:pPr algn="ctr">
                <a:defRPr/>
              </a:pPr>
              <a:r>
                <a:rPr lang="en-US" sz="1200">
                  <a:solidFill>
                    <a:srgbClr val="000000"/>
                  </a:solidFill>
                  <a:effectLst>
                    <a:outerShdw blurRad="38100" dist="38100" dir="2700000" algn="tl">
                      <a:srgbClr val="DDDDDD"/>
                    </a:outerShdw>
                  </a:effectLst>
                  <a:latin typeface="Calibri" charset="0"/>
                  <a:cs typeface="+mn-cs"/>
                </a:rPr>
                <a:t> </a:t>
              </a:r>
              <a:r>
                <a:rPr lang="en-US" sz="1200" b="1">
                  <a:solidFill>
                    <a:srgbClr val="FF0000"/>
                  </a:solidFill>
                  <a:effectLst>
                    <a:outerShdw blurRad="38100" dist="38100" dir="2700000" algn="tl">
                      <a:srgbClr val="DDDDDD"/>
                    </a:outerShdw>
                  </a:effectLst>
                  <a:latin typeface="Calibri" charset="0"/>
                  <a:cs typeface="+mn-cs"/>
                </a:rPr>
                <a:t>HYSPLIT</a:t>
              </a:r>
            </a:p>
          </p:txBody>
        </p:sp>
        <p:sp>
          <p:nvSpPr>
            <p:cNvPr id="18" name="Rectangle 21"/>
            <p:cNvSpPr>
              <a:spLocks noChangeArrowheads="1"/>
            </p:cNvSpPr>
            <p:nvPr/>
          </p:nvSpPr>
          <p:spPr bwMode="auto">
            <a:xfrm>
              <a:off x="7265988" y="3167362"/>
              <a:ext cx="1481137" cy="414327"/>
            </a:xfrm>
            <a:prstGeom prst="rect">
              <a:avLst/>
            </a:prstGeom>
            <a:noFill/>
            <a:ln w="57150">
              <a:solidFill>
                <a:srgbClr val="663300"/>
              </a:solidFill>
              <a:miter lim="800000"/>
              <a:headEnd/>
              <a:tailEnd/>
            </a:ln>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19" name="Line 63"/>
            <p:cNvSpPr>
              <a:spLocks noChangeShapeType="1"/>
            </p:cNvSpPr>
            <p:nvPr/>
          </p:nvSpPr>
          <p:spPr bwMode="auto">
            <a:xfrm>
              <a:off x="7451725" y="3389607"/>
              <a:ext cx="1066800" cy="0"/>
            </a:xfrm>
            <a:prstGeom prst="line">
              <a:avLst/>
            </a:prstGeom>
            <a:noFill/>
            <a:ln w="9525">
              <a:solidFill>
                <a:schemeClr val="tx1"/>
              </a:solidFill>
              <a:round/>
              <a:headEnd/>
              <a:tailEnd/>
            </a:ln>
            <a:extLst/>
          </p:spPr>
          <p:txBody>
            <a:bodyPr lIns="91430" tIns="45715" rIns="91430" bIns="45715"/>
            <a:lstStyle/>
            <a:p>
              <a:pPr>
                <a:defRPr/>
              </a:pPr>
              <a:endParaRPr lang="en-US">
                <a:solidFill>
                  <a:srgbClr val="000000"/>
                </a:solidFill>
                <a:effectLst>
                  <a:outerShdw blurRad="38100" dist="38100" dir="2700000" algn="tl">
                    <a:srgbClr val="000000">
                      <a:alpha val="43137"/>
                    </a:srgbClr>
                  </a:outerShdw>
                </a:effectLst>
                <a:cs typeface="+mn-cs"/>
              </a:endParaRPr>
            </a:p>
          </p:txBody>
        </p:sp>
      </p:grpSp>
      <p:sp>
        <p:nvSpPr>
          <p:cNvPr id="20" name="Line 59"/>
          <p:cNvSpPr>
            <a:spLocks noChangeShapeType="1"/>
          </p:cNvSpPr>
          <p:nvPr/>
        </p:nvSpPr>
        <p:spPr bwMode="auto">
          <a:xfrm>
            <a:off x="5168900" y="1563688"/>
            <a:ext cx="846138" cy="0"/>
          </a:xfrm>
          <a:prstGeom prst="line">
            <a:avLst/>
          </a:prstGeom>
          <a:noFill/>
          <a:ln w="9525">
            <a:solidFill>
              <a:schemeClr val="tx1"/>
            </a:solidFill>
            <a:round/>
            <a:headEnd/>
            <a:tailEnd/>
          </a:ln>
          <a:extLst/>
        </p:spPr>
        <p:txBody>
          <a:bodyPr lIns="91430" tIns="45715" rIns="91430" bIns="45715"/>
          <a:lstStyle/>
          <a:p>
            <a:pPr>
              <a:defRPr/>
            </a:pPr>
            <a:endParaRPr lang="en-US">
              <a:solidFill>
                <a:srgbClr val="000000"/>
              </a:solidFill>
              <a:effectLst>
                <a:outerShdw blurRad="38100" dist="38100" dir="2700000" algn="tl">
                  <a:srgbClr val="000000">
                    <a:alpha val="43137"/>
                  </a:srgbClr>
                </a:outerShdw>
              </a:effectLst>
              <a:cs typeface="+mn-cs"/>
            </a:endParaRPr>
          </a:p>
        </p:txBody>
      </p:sp>
      <p:grpSp>
        <p:nvGrpSpPr>
          <p:cNvPr id="26" name="Group 21"/>
          <p:cNvGrpSpPr>
            <a:grpSpLocks/>
          </p:cNvGrpSpPr>
          <p:nvPr/>
        </p:nvGrpSpPr>
        <p:grpSpPr bwMode="auto">
          <a:xfrm>
            <a:off x="6669088" y="4310063"/>
            <a:ext cx="1479550" cy="596900"/>
            <a:chOff x="7265988" y="4059238"/>
            <a:chExt cx="1479550" cy="596477"/>
          </a:xfrm>
        </p:grpSpPr>
        <p:sp>
          <p:nvSpPr>
            <p:cNvPr id="22" name="Text Box 2"/>
            <p:cNvSpPr txBox="1">
              <a:spLocks noChangeArrowheads="1"/>
            </p:cNvSpPr>
            <p:nvPr/>
          </p:nvSpPr>
          <p:spPr bwMode="auto">
            <a:xfrm>
              <a:off x="7388225" y="4059238"/>
              <a:ext cx="1112838" cy="337897"/>
            </a:xfrm>
            <a:prstGeom prst="rect">
              <a:avLst/>
            </a:prstGeom>
            <a:noFill/>
            <a:ln>
              <a:noFill/>
            </a:ln>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600" b="1">
                  <a:solidFill>
                    <a:srgbClr val="000000"/>
                  </a:solidFill>
                  <a:effectLst>
                    <a:outerShdw blurRad="38100" dist="38100" dir="2700000" algn="tl">
                      <a:srgbClr val="DDDDDD"/>
                    </a:outerShdw>
                  </a:effectLst>
                  <a:latin typeface="Calibri" charset="0"/>
                  <a:cs typeface="+mn-cs"/>
                </a:rPr>
                <a:t>Air Quality</a:t>
              </a:r>
            </a:p>
          </p:txBody>
        </p:sp>
        <p:sp>
          <p:nvSpPr>
            <p:cNvPr id="23" name="Rectangle 28"/>
            <p:cNvSpPr>
              <a:spLocks noChangeArrowheads="1"/>
            </p:cNvSpPr>
            <p:nvPr/>
          </p:nvSpPr>
          <p:spPr bwMode="auto">
            <a:xfrm>
              <a:off x="7265988" y="4059238"/>
              <a:ext cx="1479550" cy="558404"/>
            </a:xfrm>
            <a:prstGeom prst="rect">
              <a:avLst/>
            </a:prstGeom>
            <a:noFill/>
            <a:ln w="57150">
              <a:solidFill>
                <a:srgbClr val="663300"/>
              </a:solidFill>
              <a:miter lim="800000"/>
              <a:headEnd/>
              <a:tailEnd/>
            </a:ln>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a:solidFill>
                  <a:srgbClr val="A50021"/>
                </a:solidFill>
                <a:effectLst>
                  <a:outerShdw blurRad="38100" dist="38100" dir="2700000" algn="tl">
                    <a:srgbClr val="000000">
                      <a:alpha val="43137"/>
                    </a:srgbClr>
                  </a:outerShdw>
                </a:effectLst>
                <a:latin typeface="Calibri" pitchFamily="34" charset="0"/>
                <a:cs typeface="+mn-cs"/>
              </a:endParaRPr>
            </a:p>
          </p:txBody>
        </p:sp>
        <p:sp>
          <p:nvSpPr>
            <p:cNvPr id="24" name="Line 65"/>
            <p:cNvSpPr>
              <a:spLocks noChangeShapeType="1"/>
            </p:cNvSpPr>
            <p:nvPr/>
          </p:nvSpPr>
          <p:spPr bwMode="auto">
            <a:xfrm>
              <a:off x="7450138" y="4365408"/>
              <a:ext cx="1219200" cy="0"/>
            </a:xfrm>
            <a:prstGeom prst="line">
              <a:avLst/>
            </a:prstGeom>
            <a:noFill/>
            <a:ln w="9525">
              <a:solidFill>
                <a:schemeClr val="tx1"/>
              </a:solidFill>
              <a:round/>
              <a:headEnd/>
              <a:tailEnd/>
            </a:ln>
            <a:extLst/>
          </p:spPr>
          <p:txBody>
            <a:bodyPr lIns="91430" tIns="45715" rIns="91430" bIns="45715"/>
            <a:lstStyle/>
            <a:p>
              <a:pPr>
                <a:defRPr/>
              </a:pPr>
              <a:endParaRPr lang="en-US">
                <a:solidFill>
                  <a:srgbClr val="000000"/>
                </a:solidFill>
                <a:effectLst>
                  <a:outerShdw blurRad="38100" dist="38100" dir="2700000" algn="tl">
                    <a:srgbClr val="000000">
                      <a:alpha val="43137"/>
                    </a:srgbClr>
                  </a:outerShdw>
                </a:effectLst>
                <a:cs typeface="+mn-cs"/>
              </a:endParaRPr>
            </a:p>
          </p:txBody>
        </p:sp>
        <p:sp>
          <p:nvSpPr>
            <p:cNvPr id="25" name="Text Box 66"/>
            <p:cNvSpPr txBox="1">
              <a:spLocks noChangeArrowheads="1"/>
            </p:cNvSpPr>
            <p:nvPr/>
          </p:nvSpPr>
          <p:spPr bwMode="auto">
            <a:xfrm>
              <a:off x="7659688" y="4347958"/>
              <a:ext cx="673100" cy="307757"/>
            </a:xfrm>
            <a:prstGeom prst="rect">
              <a:avLst/>
            </a:prstGeom>
            <a:noFill/>
            <a:ln>
              <a:noFill/>
            </a:ln>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400" b="1">
                  <a:solidFill>
                    <a:srgbClr val="FF0000"/>
                  </a:solidFill>
                  <a:effectLst>
                    <a:outerShdw blurRad="38100" dist="38100" dir="2700000" algn="tl">
                      <a:srgbClr val="DDDDDD"/>
                    </a:outerShdw>
                  </a:effectLst>
                  <a:latin typeface="Calibri" charset="0"/>
                  <a:cs typeface="+mn-cs"/>
                </a:rPr>
                <a:t>CMAQ</a:t>
              </a:r>
            </a:p>
          </p:txBody>
        </p:sp>
      </p:grpSp>
      <p:grpSp>
        <p:nvGrpSpPr>
          <p:cNvPr id="55" name="Group 5"/>
          <p:cNvGrpSpPr>
            <a:grpSpLocks/>
          </p:cNvGrpSpPr>
          <p:nvPr/>
        </p:nvGrpSpPr>
        <p:grpSpPr bwMode="auto">
          <a:xfrm>
            <a:off x="3787775" y="2932113"/>
            <a:ext cx="1987550" cy="955675"/>
            <a:chOff x="3749973" y="2895600"/>
            <a:chExt cx="1987253" cy="956385"/>
          </a:xfrm>
        </p:grpSpPr>
        <p:sp>
          <p:nvSpPr>
            <p:cNvPr id="27" name="Text Box 8"/>
            <p:cNvSpPr txBox="1">
              <a:spLocks noChangeArrowheads="1"/>
            </p:cNvSpPr>
            <p:nvPr/>
          </p:nvSpPr>
          <p:spPr bwMode="auto">
            <a:xfrm>
              <a:off x="4061077" y="2959147"/>
              <a:ext cx="1676149" cy="892838"/>
            </a:xfrm>
            <a:prstGeom prst="rect">
              <a:avLst/>
            </a:prstGeom>
            <a:noFill/>
            <a:ln>
              <a:noFill/>
            </a:ln>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1800" b="1">
                  <a:solidFill>
                    <a:srgbClr val="000000"/>
                  </a:solidFill>
                  <a:effectLst>
                    <a:outerShdw blurRad="38100" dist="38100" dir="2700000" algn="tl">
                      <a:srgbClr val="C0C0C0"/>
                    </a:outerShdw>
                  </a:effectLst>
                  <a:latin typeface="Calibri" panose="020F0502020204030204" pitchFamily="34" charset="0"/>
                  <a:ea typeface="MS PGothic" panose="020B0600070205080204" pitchFamily="34" charset="-128"/>
                </a:rPr>
                <a:t>Regional NAM</a:t>
              </a:r>
            </a:p>
            <a:p>
              <a:pPr algn="ctr"/>
              <a:endParaRPr lang="en-US" altLang="en-US" sz="600" b="1">
                <a:solidFill>
                  <a:srgbClr val="000000"/>
                </a:solidFill>
                <a:effectLst>
                  <a:outerShdw blurRad="38100" dist="38100" dir="2700000" algn="tl">
                    <a:srgbClr val="C0C0C0"/>
                  </a:outerShdw>
                </a:effectLst>
                <a:latin typeface="Calibri" panose="020F0502020204030204" pitchFamily="34" charset="0"/>
                <a:ea typeface="MS PGothic" panose="020B0600070205080204" pitchFamily="34" charset="-128"/>
              </a:endParaRPr>
            </a:p>
            <a:p>
              <a:pPr algn="ctr"/>
              <a:r>
                <a:rPr lang="en-US" altLang="en-US" sz="1400" b="1">
                  <a:solidFill>
                    <a:srgbClr val="FF0000"/>
                  </a:solidFill>
                  <a:effectLst>
                    <a:outerShdw blurRad="38100" dist="38100" dir="2700000" algn="tl">
                      <a:srgbClr val="C0C0C0"/>
                    </a:outerShdw>
                  </a:effectLst>
                  <a:latin typeface="Calibri" panose="020F0502020204030204" pitchFamily="34" charset="0"/>
                  <a:ea typeface="MS PGothic" panose="020B0600070205080204" pitchFamily="34" charset="-128"/>
                </a:rPr>
                <a:t>NMMB</a:t>
              </a:r>
            </a:p>
            <a:p>
              <a:pPr algn="ctr"/>
              <a:r>
                <a:rPr lang="en-US" altLang="en-US" sz="1400" b="1">
                  <a:solidFill>
                    <a:srgbClr val="FF0000"/>
                  </a:solidFill>
                  <a:effectLst>
                    <a:outerShdw blurRad="38100" dist="38100" dir="2700000" algn="tl">
                      <a:srgbClr val="C0C0C0"/>
                    </a:outerShdw>
                  </a:effectLst>
                  <a:latin typeface="Calibri" panose="020F0502020204030204" pitchFamily="34" charset="0"/>
                  <a:ea typeface="MS PGothic" panose="020B0600070205080204" pitchFamily="34" charset="-128"/>
                </a:rPr>
                <a:t>Noah land model</a:t>
              </a:r>
            </a:p>
          </p:txBody>
        </p:sp>
        <p:sp>
          <p:nvSpPr>
            <p:cNvPr id="28" name="TextBox 70"/>
            <p:cNvSpPr txBox="1">
              <a:spLocks noChangeArrowheads="1"/>
            </p:cNvSpPr>
            <p:nvPr/>
          </p:nvSpPr>
          <p:spPr bwMode="auto">
            <a:xfrm rot="16200000">
              <a:off x="3518614" y="3126959"/>
              <a:ext cx="924611" cy="461894"/>
            </a:xfrm>
            <a:prstGeom prst="rect">
              <a:avLst/>
            </a:prstGeom>
            <a:solidFill>
              <a:srgbClr val="00B0F0"/>
            </a:solidFill>
            <a:ln w="12700">
              <a:solidFill>
                <a:schemeClr val="accent1"/>
              </a:solidFill>
              <a:miter lim="800000"/>
              <a:headEnd/>
              <a:tailEnd/>
            </a:ln>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200" b="1">
                  <a:solidFill>
                    <a:srgbClr val="000000"/>
                  </a:solidFill>
                  <a:effectLst>
                    <a:outerShdw blurRad="38100" dist="38100" dir="2700000" algn="tl">
                      <a:srgbClr val="FFFFFF"/>
                    </a:outerShdw>
                  </a:effectLst>
                  <a:latin typeface="Calibri" charset="0"/>
                  <a:cs typeface="+mn-cs"/>
                </a:rPr>
                <a:t>3D-VAR</a:t>
              </a:r>
            </a:p>
            <a:p>
              <a:pPr algn="ctr">
                <a:defRPr/>
              </a:pPr>
              <a:r>
                <a:rPr lang="en-US" sz="1200" b="1">
                  <a:solidFill>
                    <a:srgbClr val="000000"/>
                  </a:solidFill>
                  <a:effectLst>
                    <a:outerShdw blurRad="38100" dist="38100" dir="2700000" algn="tl">
                      <a:srgbClr val="FFFFFF"/>
                    </a:outerShdw>
                  </a:effectLst>
                  <a:latin typeface="Calibri" charset="0"/>
                  <a:cs typeface="+mn-cs"/>
                </a:rPr>
                <a:t>DA</a:t>
              </a:r>
            </a:p>
          </p:txBody>
        </p:sp>
        <p:sp>
          <p:nvSpPr>
            <p:cNvPr id="29" name="Rectangle 13"/>
            <p:cNvSpPr>
              <a:spLocks noChangeArrowheads="1"/>
            </p:cNvSpPr>
            <p:nvPr/>
          </p:nvSpPr>
          <p:spPr bwMode="auto">
            <a:xfrm>
              <a:off x="3772195" y="2895600"/>
              <a:ext cx="1828527" cy="915079"/>
            </a:xfrm>
            <a:prstGeom prst="rect">
              <a:avLst/>
            </a:prstGeom>
            <a:noFill/>
            <a:ln w="57150">
              <a:solidFill>
                <a:srgbClr val="663300"/>
              </a:solidFill>
              <a:miter lim="800000"/>
              <a:headEnd/>
              <a:tailEnd/>
            </a:ln>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a:solidFill>
                  <a:srgbClr val="00CC66"/>
                </a:solidFill>
                <a:effectLst>
                  <a:outerShdw blurRad="38100" dist="38100" dir="2700000" algn="tl">
                    <a:srgbClr val="000000">
                      <a:alpha val="43137"/>
                    </a:srgbClr>
                  </a:outerShdw>
                </a:effectLst>
                <a:latin typeface="Calibri" pitchFamily="34" charset="0"/>
                <a:cs typeface="+mn-cs"/>
              </a:endParaRPr>
            </a:p>
          </p:txBody>
        </p:sp>
        <p:sp>
          <p:nvSpPr>
            <p:cNvPr id="30" name="Line 56"/>
            <p:cNvSpPr>
              <a:spLocks noChangeShapeType="1"/>
            </p:cNvSpPr>
            <p:nvPr/>
          </p:nvSpPr>
          <p:spPr bwMode="auto">
            <a:xfrm>
              <a:off x="4265834" y="3369026"/>
              <a:ext cx="1295206" cy="0"/>
            </a:xfrm>
            <a:prstGeom prst="line">
              <a:avLst/>
            </a:prstGeom>
            <a:noFill/>
            <a:ln w="9525">
              <a:solidFill>
                <a:schemeClr val="tx1"/>
              </a:solidFill>
              <a:round/>
              <a:headEnd/>
              <a:tailEnd/>
            </a:ln>
            <a:extLst/>
          </p:spPr>
          <p:txBody>
            <a:bodyPr/>
            <a:lstStyle/>
            <a:p>
              <a:pPr>
                <a:defRPr/>
              </a:pPr>
              <a:endParaRPr lang="en-US">
                <a:solidFill>
                  <a:srgbClr val="000000"/>
                </a:solidFill>
                <a:effectLst>
                  <a:outerShdw blurRad="38100" dist="38100" dir="2700000" algn="tl">
                    <a:srgbClr val="000000">
                      <a:alpha val="43137"/>
                    </a:srgbClr>
                  </a:outerShdw>
                </a:effectLst>
                <a:cs typeface="+mn-cs"/>
              </a:endParaRPr>
            </a:p>
          </p:txBody>
        </p:sp>
      </p:grpSp>
      <p:sp>
        <p:nvSpPr>
          <p:cNvPr id="31" name="Text Box 64"/>
          <p:cNvSpPr txBox="1">
            <a:spLocks noChangeArrowheads="1"/>
          </p:cNvSpPr>
          <p:nvPr/>
        </p:nvSpPr>
        <p:spPr bwMode="auto">
          <a:xfrm>
            <a:off x="7461250" y="2420938"/>
            <a:ext cx="1644650" cy="1200150"/>
          </a:xfrm>
          <a:prstGeom prst="rect">
            <a:avLst/>
          </a:prstGeom>
          <a:noFill/>
          <a:ln w="57150">
            <a:solidFill>
              <a:srgbClr val="00B0F0"/>
            </a:solidFill>
            <a:miter lim="800000"/>
            <a:headEnd/>
            <a:tailEnd/>
          </a:ln>
          <a:extLst/>
        </p:spPr>
        <p:txBody>
          <a:bodyPr lIns="91430" tIns="45715" rIns="91430" bIns="45715">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endParaRPr lang="en-US" altLang="en-US" sz="400" b="1">
              <a:solidFill>
                <a:srgbClr val="000000"/>
              </a:solidFill>
              <a:effectLst>
                <a:outerShdw blurRad="38100" dist="38100" dir="2700000" algn="tl">
                  <a:srgbClr val="C0C0C0"/>
                </a:outerShdw>
              </a:effectLst>
              <a:latin typeface="Calibri" panose="020F0502020204030204" pitchFamily="34" charset="0"/>
              <a:ea typeface="MS PGothic" panose="020B0600070205080204" pitchFamily="34" charset="-128"/>
            </a:endParaRPr>
          </a:p>
          <a:p>
            <a:pPr algn="ctr"/>
            <a:r>
              <a:rPr lang="en-US" altLang="en-US" sz="1400" b="1">
                <a:solidFill>
                  <a:srgbClr val="000000"/>
                </a:solidFill>
                <a:effectLst>
                  <a:outerShdw blurRad="38100" dist="38100" dir="2700000" algn="tl">
                    <a:srgbClr val="C0C0C0"/>
                  </a:outerShdw>
                </a:effectLst>
                <a:latin typeface="Calibri" panose="020F0502020204030204" pitchFamily="34" charset="0"/>
                <a:ea typeface="MS PGothic" panose="020B0600070205080204" pitchFamily="34" charset="-128"/>
              </a:rPr>
              <a:t>Regional Bays</a:t>
            </a:r>
          </a:p>
          <a:p>
            <a:pPr algn="ctr">
              <a:buFontTx/>
              <a:buChar char="•"/>
            </a:pPr>
            <a:r>
              <a:rPr lang="en-US" altLang="en-US" sz="900" b="1">
                <a:solidFill>
                  <a:srgbClr val="009900"/>
                </a:solidFill>
                <a:effectLst>
                  <a:outerShdw blurRad="38100" dist="38100" dir="2700000" algn="tl">
                    <a:srgbClr val="C0C0C0"/>
                  </a:outerShdw>
                </a:effectLst>
                <a:latin typeface="Calibri" panose="020F0502020204030204" pitchFamily="34" charset="0"/>
                <a:ea typeface="MS PGothic" panose="020B0600070205080204" pitchFamily="34" charset="-128"/>
              </a:rPr>
              <a:t>Great Lakes </a:t>
            </a:r>
            <a:r>
              <a:rPr lang="en-US" altLang="en-US" sz="900" b="1">
                <a:solidFill>
                  <a:srgbClr val="FF0000"/>
                </a:solidFill>
                <a:effectLst>
                  <a:outerShdw blurRad="38100" dist="38100" dir="2700000" algn="tl">
                    <a:srgbClr val="C0C0C0"/>
                  </a:outerShdw>
                </a:effectLst>
                <a:latin typeface="Calibri" panose="020F0502020204030204" pitchFamily="34" charset="0"/>
                <a:ea typeface="MS PGothic" panose="020B0600070205080204" pitchFamily="34" charset="-128"/>
              </a:rPr>
              <a:t>(POM)</a:t>
            </a:r>
          </a:p>
          <a:p>
            <a:pPr algn="ctr">
              <a:buFontTx/>
              <a:buChar char="•"/>
            </a:pPr>
            <a:r>
              <a:rPr lang="en-US" altLang="en-US" sz="900" b="1">
                <a:solidFill>
                  <a:srgbClr val="009900"/>
                </a:solidFill>
                <a:effectLst>
                  <a:outerShdw blurRad="38100" dist="38100" dir="2700000" algn="tl">
                    <a:srgbClr val="C0C0C0"/>
                  </a:outerShdw>
                </a:effectLst>
                <a:latin typeface="Calibri" panose="020F0502020204030204" pitchFamily="34" charset="0"/>
                <a:ea typeface="MS PGothic" panose="020B0600070205080204" pitchFamily="34" charset="-128"/>
              </a:rPr>
              <a:t>N Gulf of Mexico </a:t>
            </a:r>
            <a:r>
              <a:rPr lang="en-US" altLang="en-US" sz="900" b="1">
                <a:solidFill>
                  <a:srgbClr val="FF0000"/>
                </a:solidFill>
                <a:effectLst>
                  <a:outerShdw blurRad="38100" dist="38100" dir="2700000" algn="tl">
                    <a:srgbClr val="C0C0C0"/>
                  </a:outerShdw>
                </a:effectLst>
                <a:latin typeface="Calibri" panose="020F0502020204030204" pitchFamily="34" charset="0"/>
                <a:ea typeface="MS PGothic" panose="020B0600070205080204" pitchFamily="34" charset="-128"/>
              </a:rPr>
              <a:t>(</a:t>
            </a:r>
            <a:r>
              <a:rPr lang="en-US" altLang="en-US" sz="900" b="1">
                <a:solidFill>
                  <a:srgbClr val="FF0000"/>
                </a:solidFill>
                <a:effectLst>
                  <a:outerShdw blurRad="38100" dist="38100" dir="2700000" algn="tl">
                    <a:srgbClr val="C0C0C0"/>
                  </a:outerShdw>
                </a:effectLst>
                <a:ea typeface="MS PGothic" panose="020B0600070205080204" pitchFamily="34" charset="-128"/>
              </a:rPr>
              <a:t>FVCOM)</a:t>
            </a:r>
            <a:endParaRPr lang="en-US" altLang="en-US" sz="900" b="1">
              <a:solidFill>
                <a:srgbClr val="FF0000"/>
              </a:solidFill>
              <a:effectLst>
                <a:outerShdw blurRad="38100" dist="38100" dir="2700000" algn="tl">
                  <a:srgbClr val="C0C0C0"/>
                </a:outerShdw>
              </a:effectLst>
              <a:latin typeface="Calibri" panose="020F0502020204030204" pitchFamily="34" charset="0"/>
              <a:ea typeface="MS PGothic" panose="020B0600070205080204" pitchFamily="34" charset="-128"/>
            </a:endParaRPr>
          </a:p>
          <a:p>
            <a:pPr algn="ctr">
              <a:buFontTx/>
              <a:buChar char="•"/>
            </a:pPr>
            <a:r>
              <a:rPr lang="en-US" altLang="en-US" sz="900" b="1">
                <a:solidFill>
                  <a:srgbClr val="009900"/>
                </a:solidFill>
                <a:effectLst>
                  <a:outerShdw blurRad="38100" dist="38100" dir="2700000" algn="tl">
                    <a:srgbClr val="C0C0C0"/>
                  </a:outerShdw>
                </a:effectLst>
                <a:latin typeface="Calibri" panose="020F0502020204030204" pitchFamily="34" charset="0"/>
                <a:ea typeface="MS PGothic" panose="020B0600070205080204" pitchFamily="34" charset="-128"/>
              </a:rPr>
              <a:t>Columbia R. </a:t>
            </a:r>
            <a:r>
              <a:rPr lang="en-US" altLang="en-US" sz="900" b="1">
                <a:solidFill>
                  <a:srgbClr val="FF0000"/>
                </a:solidFill>
                <a:effectLst>
                  <a:outerShdw blurRad="38100" dist="38100" dir="2700000" algn="tl">
                    <a:srgbClr val="C0C0C0"/>
                  </a:outerShdw>
                </a:effectLst>
                <a:latin typeface="Calibri" panose="020F0502020204030204" pitchFamily="34" charset="0"/>
                <a:ea typeface="MS PGothic" panose="020B0600070205080204" pitchFamily="34" charset="-128"/>
              </a:rPr>
              <a:t>(</a:t>
            </a:r>
            <a:r>
              <a:rPr lang="en-US" altLang="en-US" sz="900" b="1">
                <a:solidFill>
                  <a:srgbClr val="FF0000"/>
                </a:solidFill>
                <a:effectLst>
                  <a:outerShdw blurRad="38100" dist="38100" dir="2700000" algn="tl">
                    <a:srgbClr val="C0C0C0"/>
                  </a:outerShdw>
                </a:effectLst>
                <a:ea typeface="MS PGothic" panose="020B0600070205080204" pitchFamily="34" charset="-128"/>
              </a:rPr>
              <a:t>SELFE)</a:t>
            </a:r>
            <a:endParaRPr lang="en-US" altLang="en-US" sz="900" b="1">
              <a:solidFill>
                <a:srgbClr val="FF0000"/>
              </a:solidFill>
              <a:effectLst>
                <a:outerShdw blurRad="38100" dist="38100" dir="2700000" algn="tl">
                  <a:srgbClr val="C0C0C0"/>
                </a:outerShdw>
              </a:effectLst>
              <a:latin typeface="Calibri" panose="020F0502020204030204" pitchFamily="34" charset="0"/>
              <a:ea typeface="MS PGothic" panose="020B0600070205080204" pitchFamily="34" charset="-128"/>
            </a:endParaRPr>
          </a:p>
          <a:p>
            <a:pPr algn="ctr">
              <a:buFontTx/>
              <a:buChar char="•"/>
            </a:pPr>
            <a:r>
              <a:rPr lang="en-US" altLang="en-US" sz="900" b="1">
                <a:solidFill>
                  <a:srgbClr val="009900"/>
                </a:solidFill>
                <a:effectLst>
                  <a:outerShdw blurRad="38100" dist="38100" dir="2700000" algn="tl">
                    <a:srgbClr val="C0C0C0"/>
                  </a:outerShdw>
                </a:effectLst>
                <a:latin typeface="Calibri" panose="020F0502020204030204" pitchFamily="34" charset="0"/>
                <a:ea typeface="MS PGothic" panose="020B0600070205080204" pitchFamily="34" charset="-128"/>
              </a:rPr>
              <a:t>Chesapeake </a:t>
            </a:r>
            <a:r>
              <a:rPr lang="en-US" altLang="en-US" sz="900" b="1">
                <a:solidFill>
                  <a:srgbClr val="FF0000"/>
                </a:solidFill>
                <a:effectLst>
                  <a:outerShdw blurRad="38100" dist="38100" dir="2700000" algn="tl">
                    <a:srgbClr val="C0C0C0"/>
                  </a:outerShdw>
                </a:effectLst>
                <a:latin typeface="Calibri" panose="020F0502020204030204" pitchFamily="34" charset="0"/>
                <a:ea typeface="MS PGothic" panose="020B0600070205080204" pitchFamily="34" charset="-128"/>
              </a:rPr>
              <a:t>(ROMS)</a:t>
            </a:r>
          </a:p>
          <a:p>
            <a:pPr algn="ctr">
              <a:buFontTx/>
              <a:buChar char="•"/>
            </a:pPr>
            <a:r>
              <a:rPr lang="en-US" altLang="en-US" sz="900" b="1">
                <a:solidFill>
                  <a:srgbClr val="009900"/>
                </a:solidFill>
                <a:effectLst>
                  <a:outerShdw blurRad="38100" dist="38100" dir="2700000" algn="tl">
                    <a:srgbClr val="C0C0C0"/>
                  </a:outerShdw>
                </a:effectLst>
                <a:latin typeface="Calibri" panose="020F0502020204030204" pitchFamily="34" charset="0"/>
                <a:ea typeface="MS PGothic" panose="020B0600070205080204" pitchFamily="34" charset="-128"/>
              </a:rPr>
              <a:t>Tampa </a:t>
            </a:r>
            <a:r>
              <a:rPr lang="en-US" altLang="en-US" sz="900" b="1">
                <a:solidFill>
                  <a:srgbClr val="FF0000"/>
                </a:solidFill>
                <a:effectLst>
                  <a:outerShdw blurRad="38100" dist="38100" dir="2700000" algn="tl">
                    <a:srgbClr val="C0C0C0"/>
                  </a:outerShdw>
                </a:effectLst>
                <a:latin typeface="Calibri" panose="020F0502020204030204" pitchFamily="34" charset="0"/>
                <a:ea typeface="MS PGothic" panose="020B0600070205080204" pitchFamily="34" charset="-128"/>
              </a:rPr>
              <a:t>(ROMS)</a:t>
            </a:r>
            <a:endParaRPr lang="en-US" altLang="en-US" sz="900" b="1">
              <a:solidFill>
                <a:srgbClr val="009900"/>
              </a:solidFill>
              <a:effectLst>
                <a:outerShdw blurRad="38100" dist="38100" dir="2700000" algn="tl">
                  <a:srgbClr val="C0C0C0"/>
                </a:outerShdw>
              </a:effectLst>
              <a:latin typeface="Calibri" panose="020F0502020204030204" pitchFamily="34" charset="0"/>
              <a:ea typeface="MS PGothic" panose="020B0600070205080204" pitchFamily="34" charset="-128"/>
            </a:endParaRPr>
          </a:p>
          <a:p>
            <a:pPr algn="ctr">
              <a:buFontTx/>
              <a:buChar char="•"/>
            </a:pPr>
            <a:r>
              <a:rPr lang="en-US" altLang="en-US" sz="900" b="1">
                <a:solidFill>
                  <a:srgbClr val="009900"/>
                </a:solidFill>
                <a:effectLst>
                  <a:outerShdw blurRad="38100" dist="38100" dir="2700000" algn="tl">
                    <a:srgbClr val="C0C0C0"/>
                  </a:outerShdw>
                </a:effectLst>
                <a:latin typeface="Calibri" panose="020F0502020204030204" pitchFamily="34" charset="0"/>
                <a:ea typeface="MS PGothic" panose="020B0600070205080204" pitchFamily="34" charset="-128"/>
              </a:rPr>
              <a:t>Delaware </a:t>
            </a:r>
            <a:r>
              <a:rPr lang="en-US" altLang="en-US" sz="900" b="1">
                <a:solidFill>
                  <a:srgbClr val="FF0000"/>
                </a:solidFill>
                <a:effectLst>
                  <a:outerShdw blurRad="38100" dist="38100" dir="2700000" algn="tl">
                    <a:srgbClr val="C0C0C0"/>
                  </a:outerShdw>
                </a:effectLst>
                <a:latin typeface="Calibri" panose="020F0502020204030204" pitchFamily="34" charset="0"/>
                <a:ea typeface="MS PGothic" panose="020B0600070205080204" pitchFamily="34" charset="-128"/>
              </a:rPr>
              <a:t>(ROMS)</a:t>
            </a:r>
          </a:p>
        </p:txBody>
      </p:sp>
      <p:sp>
        <p:nvSpPr>
          <p:cNvPr id="32" name="Rectangle 35"/>
          <p:cNvSpPr>
            <a:spLocks noChangeArrowheads="1"/>
          </p:cNvSpPr>
          <p:nvPr/>
        </p:nvSpPr>
        <p:spPr bwMode="auto">
          <a:xfrm>
            <a:off x="5534025" y="5753100"/>
            <a:ext cx="838200" cy="1071563"/>
          </a:xfrm>
          <a:prstGeom prst="rect">
            <a:avLst/>
          </a:prstGeom>
          <a:noFill/>
          <a:ln w="57150">
            <a:solidFill>
              <a:srgbClr val="FF0000"/>
            </a:solidFill>
            <a:miter lim="800000"/>
            <a:headEnd/>
            <a:tailEnd/>
          </a:ln>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33" name="Text Box 78"/>
          <p:cNvSpPr txBox="1">
            <a:spLocks noChangeArrowheads="1"/>
          </p:cNvSpPr>
          <p:nvPr/>
        </p:nvSpPr>
        <p:spPr bwMode="auto">
          <a:xfrm>
            <a:off x="5541963" y="5829300"/>
            <a:ext cx="838200" cy="523875"/>
          </a:xfrm>
          <a:prstGeom prst="rect">
            <a:avLst/>
          </a:prstGeom>
          <a:noFill/>
          <a:ln>
            <a:noFill/>
          </a:ln>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400" b="1">
                <a:solidFill>
                  <a:srgbClr val="000000"/>
                </a:solidFill>
                <a:effectLst>
                  <a:outerShdw blurRad="38100" dist="38100" dir="2700000" algn="tl">
                    <a:srgbClr val="DDDDDD"/>
                  </a:outerShdw>
                </a:effectLst>
                <a:latin typeface="Calibri" charset="0"/>
                <a:cs typeface="Times New Roman" charset="0"/>
              </a:rPr>
              <a:t>Space</a:t>
            </a:r>
          </a:p>
          <a:p>
            <a:pPr algn="ctr">
              <a:defRPr/>
            </a:pPr>
            <a:r>
              <a:rPr lang="en-US" sz="1400" b="1">
                <a:solidFill>
                  <a:srgbClr val="000000"/>
                </a:solidFill>
                <a:effectLst>
                  <a:outerShdw blurRad="38100" dist="38100" dir="2700000" algn="tl">
                    <a:srgbClr val="DDDDDD"/>
                  </a:outerShdw>
                </a:effectLst>
                <a:latin typeface="Calibri" charset="0"/>
                <a:cs typeface="Times New Roman" charset="0"/>
              </a:rPr>
              <a:t>Weather</a:t>
            </a:r>
          </a:p>
        </p:txBody>
      </p:sp>
      <p:sp>
        <p:nvSpPr>
          <p:cNvPr id="34" name="Line 57"/>
          <p:cNvSpPr>
            <a:spLocks noChangeShapeType="1"/>
          </p:cNvSpPr>
          <p:nvPr/>
        </p:nvSpPr>
        <p:spPr bwMode="auto">
          <a:xfrm>
            <a:off x="5610225" y="6353175"/>
            <a:ext cx="685800" cy="0"/>
          </a:xfrm>
          <a:prstGeom prst="line">
            <a:avLst/>
          </a:prstGeom>
          <a:noFill/>
          <a:ln w="9525">
            <a:solidFill>
              <a:schemeClr val="tx1"/>
            </a:solidFill>
            <a:round/>
            <a:headEnd/>
            <a:tailEnd/>
          </a:ln>
          <a:extLst/>
        </p:spPr>
        <p:txBody>
          <a:bodyPr lIns="91430" tIns="45715" rIns="91430" bIns="45715"/>
          <a:lstStyle/>
          <a:p>
            <a:pPr>
              <a:defRPr/>
            </a:pPr>
            <a:endParaRPr lang="en-US">
              <a:solidFill>
                <a:srgbClr val="000000"/>
              </a:solidFill>
              <a:effectLst>
                <a:outerShdw blurRad="38100" dist="38100" dir="2700000" algn="tl">
                  <a:srgbClr val="000000">
                    <a:alpha val="43137"/>
                  </a:srgbClr>
                </a:outerShdw>
              </a:effectLst>
              <a:cs typeface="+mn-cs"/>
            </a:endParaRPr>
          </a:p>
        </p:txBody>
      </p:sp>
      <p:sp>
        <p:nvSpPr>
          <p:cNvPr id="35" name="Text Box 80"/>
          <p:cNvSpPr txBox="1">
            <a:spLocks noChangeArrowheads="1"/>
          </p:cNvSpPr>
          <p:nvPr/>
        </p:nvSpPr>
        <p:spPr bwMode="auto">
          <a:xfrm>
            <a:off x="5676900" y="6424613"/>
            <a:ext cx="593725" cy="307975"/>
          </a:xfrm>
          <a:prstGeom prst="rect">
            <a:avLst/>
          </a:prstGeom>
          <a:noFill/>
          <a:ln>
            <a:noFill/>
          </a:ln>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400" b="1">
                <a:solidFill>
                  <a:srgbClr val="FF0000"/>
                </a:solidFill>
                <a:effectLst>
                  <a:outerShdw blurRad="38100" dist="38100" dir="2700000" algn="tl">
                    <a:srgbClr val="DDDDDD"/>
                  </a:outerShdw>
                </a:effectLst>
                <a:latin typeface="Calibri" charset="0"/>
                <a:cs typeface="+mn-cs"/>
              </a:rPr>
              <a:t>ENLIL</a:t>
            </a:r>
          </a:p>
        </p:txBody>
      </p:sp>
      <p:sp>
        <p:nvSpPr>
          <p:cNvPr id="36" name="Text Box 12"/>
          <p:cNvSpPr txBox="1">
            <a:spLocks noChangeArrowheads="1"/>
          </p:cNvSpPr>
          <p:nvPr/>
        </p:nvSpPr>
        <p:spPr bwMode="auto">
          <a:xfrm>
            <a:off x="606425" y="5907088"/>
            <a:ext cx="2286000" cy="866775"/>
          </a:xfrm>
          <a:prstGeom prst="rect">
            <a:avLst/>
          </a:prstGeom>
          <a:noFill/>
          <a:ln w="57150">
            <a:solidFill>
              <a:srgbClr val="006600"/>
            </a:solidFill>
            <a:prstDash val="solid"/>
            <a:miter lim="800000"/>
            <a:headEnd/>
            <a:tailEnd/>
          </a:ln>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400" b="1">
                <a:solidFill>
                  <a:srgbClr val="000000"/>
                </a:solidFill>
                <a:effectLst>
                  <a:outerShdw blurRad="38100" dist="38100" dir="2700000" algn="tl">
                    <a:srgbClr val="DDDDDD"/>
                  </a:outerShdw>
                </a:effectLst>
                <a:latin typeface="Calibri" charset="0"/>
                <a:cs typeface="+mn-cs"/>
              </a:rPr>
              <a:t>North American Land Surface Data Assimilation System</a:t>
            </a:r>
          </a:p>
        </p:txBody>
      </p:sp>
      <p:sp>
        <p:nvSpPr>
          <p:cNvPr id="37" name="Rectangle 48"/>
          <p:cNvSpPr>
            <a:spLocks noChangeArrowheads="1"/>
          </p:cNvSpPr>
          <p:nvPr/>
        </p:nvSpPr>
        <p:spPr bwMode="auto">
          <a:xfrm>
            <a:off x="493713" y="6540500"/>
            <a:ext cx="2362200" cy="228600"/>
          </a:xfrm>
          <a:prstGeom prst="rect">
            <a:avLst/>
          </a:prstGeom>
          <a:noFill/>
          <a:ln>
            <a:noFill/>
          </a:ln>
          <a:extLst/>
        </p:spPr>
        <p:txBody>
          <a:bodyPr wrap="none" anchor="ctr"/>
          <a:lstStyle/>
          <a:p>
            <a:pPr algn="ctr">
              <a:defRPr/>
            </a:pPr>
            <a:r>
              <a:rPr lang="en-US" sz="1200" b="1" dirty="0">
                <a:solidFill>
                  <a:srgbClr val="FF0000"/>
                </a:solidFill>
                <a:effectLst>
                  <a:outerShdw blurRad="38100" dist="38100" dir="2700000" algn="tl">
                    <a:srgbClr val="DDDDDD"/>
                  </a:outerShdw>
                </a:effectLst>
                <a:latin typeface="Calibri" charset="0"/>
                <a:cs typeface="+mn-cs"/>
              </a:rPr>
              <a:t>Noah Land Surface Model</a:t>
            </a:r>
          </a:p>
        </p:txBody>
      </p:sp>
      <p:sp>
        <p:nvSpPr>
          <p:cNvPr id="38" name="Line 57"/>
          <p:cNvSpPr>
            <a:spLocks noChangeShapeType="1"/>
          </p:cNvSpPr>
          <p:nvPr/>
        </p:nvSpPr>
        <p:spPr bwMode="auto">
          <a:xfrm>
            <a:off x="719138" y="6583363"/>
            <a:ext cx="2057400" cy="0"/>
          </a:xfrm>
          <a:prstGeom prst="line">
            <a:avLst/>
          </a:prstGeom>
          <a:noFill/>
          <a:ln w="9525">
            <a:solidFill>
              <a:schemeClr val="tx1"/>
            </a:solidFill>
            <a:round/>
            <a:headEnd/>
            <a:tailEnd/>
          </a:ln>
          <a:extLst/>
        </p:spPr>
        <p:txBody>
          <a:bodyPr/>
          <a:lstStyle/>
          <a:p>
            <a:pPr>
              <a:defRPr/>
            </a:pPr>
            <a:endParaRPr lang="en-US">
              <a:solidFill>
                <a:srgbClr val="000000"/>
              </a:solidFill>
              <a:effectLst>
                <a:outerShdw blurRad="38100" dist="38100" dir="2700000" algn="tl">
                  <a:srgbClr val="000000">
                    <a:alpha val="43137"/>
                  </a:srgbClr>
                </a:outerShdw>
              </a:effectLst>
              <a:cs typeface="+mn-cs"/>
            </a:endParaRPr>
          </a:p>
        </p:txBody>
      </p:sp>
      <p:sp>
        <p:nvSpPr>
          <p:cNvPr id="39" name="Line 56"/>
          <p:cNvSpPr>
            <a:spLocks noChangeShapeType="1"/>
          </p:cNvSpPr>
          <p:nvPr/>
        </p:nvSpPr>
        <p:spPr bwMode="auto">
          <a:xfrm>
            <a:off x="1152525" y="3240088"/>
            <a:ext cx="1295400" cy="0"/>
          </a:xfrm>
          <a:prstGeom prst="line">
            <a:avLst/>
          </a:prstGeom>
          <a:noFill/>
          <a:ln w="9525">
            <a:solidFill>
              <a:schemeClr val="tx1"/>
            </a:solidFill>
            <a:round/>
            <a:headEnd/>
            <a:tailEnd/>
          </a:ln>
          <a:extLst/>
        </p:spPr>
        <p:txBody>
          <a:bodyPr lIns="91430" tIns="45715" rIns="91430" bIns="45715"/>
          <a:lstStyle/>
          <a:p>
            <a:pPr>
              <a:defRPr/>
            </a:pPr>
            <a:endParaRPr lang="en-US">
              <a:solidFill>
                <a:srgbClr val="000000"/>
              </a:solidFill>
              <a:effectLst>
                <a:outerShdw blurRad="38100" dist="38100" dir="2700000" algn="tl">
                  <a:srgbClr val="000000">
                    <a:alpha val="43137"/>
                  </a:srgbClr>
                </a:outerShdw>
              </a:effectLst>
              <a:cs typeface="+mn-cs"/>
            </a:endParaRPr>
          </a:p>
        </p:txBody>
      </p:sp>
      <p:sp>
        <p:nvSpPr>
          <p:cNvPr id="40" name="Text Box 4"/>
          <p:cNvSpPr txBox="1">
            <a:spLocks noChangeArrowheads="1"/>
          </p:cNvSpPr>
          <p:nvPr/>
        </p:nvSpPr>
        <p:spPr bwMode="auto">
          <a:xfrm>
            <a:off x="1054100" y="3157538"/>
            <a:ext cx="1600200" cy="523875"/>
          </a:xfrm>
          <a:prstGeom prst="rect">
            <a:avLst/>
          </a:prstGeom>
          <a:noFill/>
          <a:ln>
            <a:noFill/>
          </a:ln>
          <a:extLst/>
        </p:spPr>
        <p:txBody>
          <a:bodyPr lIns="91430" tIns="45715" rIns="91430" bIns="45715">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defRPr/>
            </a:pPr>
            <a:r>
              <a:rPr lang="en-US" sz="1400" b="1" dirty="0">
                <a:solidFill>
                  <a:srgbClr val="FF0000"/>
                </a:solidFill>
                <a:effectLst>
                  <a:outerShdw blurRad="38100" dist="38100" dir="2700000" algn="tl">
                    <a:srgbClr val="DDDDDD"/>
                  </a:outerShdw>
                </a:effectLst>
                <a:latin typeface="Calibri" charset="0"/>
                <a:cs typeface="+mn-cs"/>
              </a:rPr>
              <a:t>Global Spectral</a:t>
            </a:r>
          </a:p>
          <a:p>
            <a:pPr algn="ctr">
              <a:defRPr/>
            </a:pPr>
            <a:r>
              <a:rPr lang="en-US" sz="1400" b="1" dirty="0" smtClean="0">
                <a:solidFill>
                  <a:srgbClr val="FF0000"/>
                </a:solidFill>
                <a:effectLst>
                  <a:outerShdw blurRad="38100" dist="38100" dir="2700000" algn="tl">
                    <a:srgbClr val="DDDDDD"/>
                  </a:outerShdw>
                </a:effectLst>
                <a:latin typeface="Calibri" charset="0"/>
                <a:cs typeface="+mn-cs"/>
              </a:rPr>
              <a:t>Noah LSM</a:t>
            </a:r>
            <a:endParaRPr lang="en-US" sz="1400" b="1" dirty="0">
              <a:solidFill>
                <a:srgbClr val="FF0000"/>
              </a:solidFill>
              <a:effectLst>
                <a:outerShdw blurRad="38100" dist="38100" dir="2700000" algn="tl">
                  <a:srgbClr val="DDDDDD"/>
                </a:outerShdw>
              </a:effectLst>
              <a:latin typeface="Calibri" charset="0"/>
              <a:cs typeface="+mn-cs"/>
            </a:endParaRPr>
          </a:p>
        </p:txBody>
      </p:sp>
      <p:sp>
        <p:nvSpPr>
          <p:cNvPr id="41" name="TextBox 70"/>
          <p:cNvSpPr txBox="1">
            <a:spLocks noChangeArrowheads="1"/>
          </p:cNvSpPr>
          <p:nvPr/>
        </p:nvSpPr>
        <p:spPr bwMode="auto">
          <a:xfrm rot="16200000">
            <a:off x="466726" y="2957512"/>
            <a:ext cx="868362" cy="461963"/>
          </a:xfrm>
          <a:prstGeom prst="rect">
            <a:avLst/>
          </a:prstGeom>
          <a:solidFill>
            <a:srgbClr val="00B0F0"/>
          </a:solidFill>
          <a:ln>
            <a:noFill/>
          </a:ln>
          <a:extLst/>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200" b="1">
                <a:solidFill>
                  <a:srgbClr val="000000"/>
                </a:solidFill>
                <a:effectLst>
                  <a:outerShdw blurRad="38100" dist="38100" dir="2700000" algn="tl">
                    <a:srgbClr val="FFFFFF"/>
                  </a:outerShdw>
                </a:effectLst>
                <a:latin typeface="Calibri" charset="0"/>
                <a:cs typeface="+mn-cs"/>
              </a:rPr>
              <a:t>3D-En-Var</a:t>
            </a:r>
          </a:p>
          <a:p>
            <a:pPr algn="ctr">
              <a:defRPr/>
            </a:pPr>
            <a:r>
              <a:rPr lang="en-US" sz="1200" b="1">
                <a:solidFill>
                  <a:srgbClr val="000000"/>
                </a:solidFill>
                <a:effectLst>
                  <a:outerShdw blurRad="38100" dist="38100" dir="2700000" algn="tl">
                    <a:srgbClr val="FFFFFF"/>
                  </a:outerShdw>
                </a:effectLst>
                <a:latin typeface="Calibri" charset="0"/>
                <a:cs typeface="+mn-cs"/>
              </a:rPr>
              <a:t>DA</a:t>
            </a:r>
          </a:p>
        </p:txBody>
      </p:sp>
      <p:sp>
        <p:nvSpPr>
          <p:cNvPr id="42" name="Text Box 4"/>
          <p:cNvSpPr txBox="1">
            <a:spLocks noChangeArrowheads="1"/>
          </p:cNvSpPr>
          <p:nvPr/>
        </p:nvSpPr>
        <p:spPr bwMode="auto">
          <a:xfrm>
            <a:off x="998538" y="2716213"/>
            <a:ext cx="1598612" cy="523875"/>
          </a:xfrm>
          <a:prstGeom prst="rect">
            <a:avLst/>
          </a:prstGeom>
          <a:noFill/>
          <a:ln>
            <a:noFill/>
          </a:ln>
          <a:extLst/>
        </p:spPr>
        <p:txBody>
          <a:bodyPr lIns="91430" tIns="45715" rIns="91430" bIns="45715">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defRPr/>
            </a:pPr>
            <a:r>
              <a:rPr lang="en-US" sz="1400" b="1">
                <a:solidFill>
                  <a:srgbClr val="000000"/>
                </a:solidFill>
                <a:effectLst>
                  <a:outerShdw blurRad="38100" dist="38100" dir="2700000" algn="tl">
                    <a:srgbClr val="DDDDDD"/>
                  </a:outerShdw>
                </a:effectLst>
                <a:latin typeface="Calibri" charset="0"/>
                <a:cs typeface="+mn-cs"/>
              </a:rPr>
              <a:t>Global Forecast System (GFS)</a:t>
            </a:r>
          </a:p>
        </p:txBody>
      </p:sp>
      <p:sp>
        <p:nvSpPr>
          <p:cNvPr id="43" name="TextBox 70"/>
          <p:cNvSpPr txBox="1">
            <a:spLocks noChangeArrowheads="1"/>
          </p:cNvSpPr>
          <p:nvPr/>
        </p:nvSpPr>
        <p:spPr bwMode="auto">
          <a:xfrm rot="16200000">
            <a:off x="6532563" y="5089525"/>
            <a:ext cx="708025" cy="460375"/>
          </a:xfrm>
          <a:prstGeom prst="rect">
            <a:avLst/>
          </a:prstGeom>
          <a:solidFill>
            <a:srgbClr val="00B0F0"/>
          </a:solidFill>
          <a:ln w="12700">
            <a:solidFill>
              <a:schemeClr val="accent1"/>
            </a:solidFill>
            <a:miter lim="800000"/>
            <a:headEnd/>
            <a:tailEnd/>
          </a:ln>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200" b="1">
                <a:solidFill>
                  <a:srgbClr val="000000"/>
                </a:solidFill>
                <a:effectLst>
                  <a:outerShdw blurRad="38100" dist="38100" dir="2700000" algn="tl">
                    <a:srgbClr val="FFFFFF"/>
                  </a:outerShdw>
                </a:effectLst>
                <a:latin typeface="Calibri" charset="0"/>
                <a:cs typeface="+mn-cs"/>
              </a:rPr>
              <a:t>3D-VAR</a:t>
            </a:r>
          </a:p>
          <a:p>
            <a:pPr algn="ctr">
              <a:defRPr/>
            </a:pPr>
            <a:r>
              <a:rPr lang="en-US" sz="1200" b="1">
                <a:solidFill>
                  <a:srgbClr val="000000"/>
                </a:solidFill>
                <a:effectLst>
                  <a:outerShdw blurRad="38100" dist="38100" dir="2700000" algn="tl">
                    <a:srgbClr val="FFFFFF"/>
                  </a:outerShdw>
                </a:effectLst>
                <a:latin typeface="Calibri" charset="0"/>
                <a:cs typeface="+mn-cs"/>
              </a:rPr>
              <a:t>DA</a:t>
            </a:r>
          </a:p>
        </p:txBody>
      </p:sp>
      <p:sp>
        <p:nvSpPr>
          <p:cNvPr id="44" name="TextBox 70"/>
          <p:cNvSpPr txBox="1">
            <a:spLocks noChangeArrowheads="1"/>
          </p:cNvSpPr>
          <p:nvPr/>
        </p:nvSpPr>
        <p:spPr bwMode="auto">
          <a:xfrm rot="16200000">
            <a:off x="357188" y="1592263"/>
            <a:ext cx="1001712" cy="461962"/>
          </a:xfrm>
          <a:prstGeom prst="rect">
            <a:avLst/>
          </a:prstGeom>
          <a:solidFill>
            <a:srgbClr val="00B0F0"/>
          </a:solidFill>
          <a:ln w="12700">
            <a:solidFill>
              <a:schemeClr val="accent1"/>
            </a:solidFill>
            <a:miter lim="800000"/>
            <a:headEnd/>
            <a:tailEnd/>
          </a:ln>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200" b="1">
                <a:solidFill>
                  <a:srgbClr val="000000"/>
                </a:solidFill>
                <a:effectLst>
                  <a:outerShdw blurRad="38100" dist="38100" dir="2700000" algn="tl">
                    <a:srgbClr val="FFFFFF"/>
                  </a:outerShdw>
                </a:effectLst>
                <a:latin typeface="Calibri" charset="0"/>
                <a:cs typeface="+mn-cs"/>
              </a:rPr>
              <a:t>3D-VAR</a:t>
            </a:r>
          </a:p>
          <a:p>
            <a:pPr algn="ctr">
              <a:defRPr/>
            </a:pPr>
            <a:r>
              <a:rPr lang="en-US" sz="1200" b="1">
                <a:solidFill>
                  <a:srgbClr val="000000"/>
                </a:solidFill>
                <a:effectLst>
                  <a:outerShdw blurRad="38100" dist="38100" dir="2700000" algn="tl">
                    <a:srgbClr val="FFFFFF"/>
                  </a:outerShdw>
                </a:effectLst>
                <a:latin typeface="Calibri" charset="0"/>
                <a:cs typeface="+mn-cs"/>
              </a:rPr>
              <a:t>DA</a:t>
            </a:r>
          </a:p>
        </p:txBody>
      </p:sp>
      <p:sp>
        <p:nvSpPr>
          <p:cNvPr id="45" name="Line 65"/>
          <p:cNvSpPr>
            <a:spLocks noChangeShapeType="1"/>
          </p:cNvSpPr>
          <p:nvPr/>
        </p:nvSpPr>
        <p:spPr bwMode="auto">
          <a:xfrm>
            <a:off x="7315200" y="5338763"/>
            <a:ext cx="1219200" cy="0"/>
          </a:xfrm>
          <a:prstGeom prst="line">
            <a:avLst/>
          </a:prstGeom>
          <a:noFill/>
          <a:ln w="9525">
            <a:solidFill>
              <a:schemeClr val="tx1"/>
            </a:solidFill>
            <a:round/>
            <a:headEnd/>
            <a:tailEnd/>
          </a:ln>
          <a:extLst/>
        </p:spPr>
        <p:txBody>
          <a:bodyPr lIns="91430" tIns="45715" rIns="91430" bIns="45715"/>
          <a:lstStyle/>
          <a:p>
            <a:pPr>
              <a:defRPr/>
            </a:pPr>
            <a:endParaRPr lang="en-US">
              <a:solidFill>
                <a:srgbClr val="000000"/>
              </a:solidFill>
              <a:effectLst>
                <a:outerShdw blurRad="38100" dist="38100" dir="2700000" algn="tl">
                  <a:srgbClr val="000000">
                    <a:alpha val="43137"/>
                  </a:srgbClr>
                </a:outerShdw>
              </a:effectLst>
              <a:cs typeface="+mn-cs"/>
            </a:endParaRPr>
          </a:p>
        </p:txBody>
      </p:sp>
      <p:sp>
        <p:nvSpPr>
          <p:cNvPr id="46" name="Text Box 66"/>
          <p:cNvSpPr txBox="1">
            <a:spLocks noChangeArrowheads="1"/>
          </p:cNvSpPr>
          <p:nvPr/>
        </p:nvSpPr>
        <p:spPr bwMode="auto">
          <a:xfrm>
            <a:off x="7456488" y="5330825"/>
            <a:ext cx="954087" cy="307975"/>
          </a:xfrm>
          <a:prstGeom prst="rect">
            <a:avLst/>
          </a:prstGeom>
          <a:noFill/>
          <a:ln>
            <a:noFill/>
          </a:ln>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400" b="1">
                <a:solidFill>
                  <a:srgbClr val="FF0000"/>
                </a:solidFill>
                <a:effectLst>
                  <a:outerShdw blurRad="38100" dist="38100" dir="2700000" algn="tl">
                    <a:srgbClr val="DDDDDD"/>
                  </a:outerShdw>
                </a:effectLst>
                <a:latin typeface="Calibri" charset="0"/>
                <a:cs typeface="+mn-cs"/>
              </a:rPr>
              <a:t>WRF ARW</a:t>
            </a:r>
          </a:p>
        </p:txBody>
      </p:sp>
      <p:sp>
        <p:nvSpPr>
          <p:cNvPr id="47" name="Text Box 29"/>
          <p:cNvSpPr txBox="1">
            <a:spLocks noChangeArrowheads="1"/>
          </p:cNvSpPr>
          <p:nvPr/>
        </p:nvSpPr>
        <p:spPr bwMode="auto">
          <a:xfrm>
            <a:off x="6661150" y="4976813"/>
            <a:ext cx="2100263" cy="708025"/>
          </a:xfrm>
          <a:prstGeom prst="rect">
            <a:avLst/>
          </a:prstGeom>
          <a:noFill/>
          <a:ln w="57150">
            <a:solidFill>
              <a:srgbClr val="663300"/>
            </a:solidFill>
            <a:miter lim="800000"/>
            <a:headEnd/>
            <a:tailEnd/>
          </a:ln>
          <a:extLst/>
        </p:spPr>
        <p:txBody>
          <a:bodyPr lIns="91430" tIns="45715" rIns="91430" bIns="45715">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n-US" altLang="en-US" sz="2000" b="1" dirty="0">
                <a:solidFill>
                  <a:srgbClr val="000000"/>
                </a:solidFill>
                <a:effectLst>
                  <a:outerShdw blurRad="38100" dist="38100" dir="2700000" algn="tl">
                    <a:srgbClr val="000000">
                      <a:alpha val="43137"/>
                    </a:srgbClr>
                  </a:outerShdw>
                </a:effectLst>
                <a:latin typeface="Calibri" pitchFamily="34" charset="0"/>
                <a:cs typeface="+mn-cs"/>
              </a:rPr>
              <a:t>       Rapid Refresh</a:t>
            </a:r>
          </a:p>
          <a:p>
            <a:pPr algn="ctr" eaLnBrk="1" hangingPunct="1">
              <a:spcBef>
                <a:spcPct val="0"/>
              </a:spcBef>
              <a:buFontTx/>
              <a:buNone/>
              <a:defRPr/>
            </a:pPr>
            <a:endParaRPr lang="en-US" altLang="en-US" sz="2000" b="1"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48" name="Rectangle 30"/>
          <p:cNvSpPr>
            <a:spLocks noChangeArrowheads="1"/>
          </p:cNvSpPr>
          <p:nvPr/>
        </p:nvSpPr>
        <p:spPr bwMode="auto">
          <a:xfrm>
            <a:off x="627063" y="1295400"/>
            <a:ext cx="2120900" cy="1066800"/>
          </a:xfrm>
          <a:prstGeom prst="rect">
            <a:avLst/>
          </a:prstGeom>
          <a:noFill/>
          <a:ln w="63500">
            <a:solidFill>
              <a:srgbClr val="006600"/>
            </a:solidFill>
            <a:miter lim="800000"/>
            <a:headEnd/>
            <a:tailEnd/>
          </a:ln>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49" name="TextBox 70"/>
          <p:cNvSpPr txBox="1">
            <a:spLocks noChangeArrowheads="1"/>
          </p:cNvSpPr>
          <p:nvPr/>
        </p:nvSpPr>
        <p:spPr bwMode="auto">
          <a:xfrm rot="16200000">
            <a:off x="2842420" y="1554956"/>
            <a:ext cx="1001712" cy="460375"/>
          </a:xfrm>
          <a:prstGeom prst="rect">
            <a:avLst/>
          </a:prstGeom>
          <a:solidFill>
            <a:srgbClr val="00B0F0"/>
          </a:solidFill>
          <a:ln w="12700">
            <a:solidFill>
              <a:schemeClr val="accent1"/>
            </a:solidFill>
            <a:miter lim="800000"/>
            <a:headEnd/>
            <a:tailEnd/>
          </a:ln>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200" b="1">
                <a:solidFill>
                  <a:srgbClr val="000000"/>
                </a:solidFill>
                <a:effectLst>
                  <a:outerShdw blurRad="38100" dist="38100" dir="2700000" algn="tl">
                    <a:srgbClr val="FFFFFF"/>
                  </a:outerShdw>
                </a:effectLst>
                <a:latin typeface="Calibri" charset="0"/>
                <a:cs typeface="+mn-cs"/>
              </a:rPr>
              <a:t>3D-VAR</a:t>
            </a:r>
          </a:p>
          <a:p>
            <a:pPr algn="ctr">
              <a:defRPr/>
            </a:pPr>
            <a:r>
              <a:rPr lang="en-US" sz="1200" b="1">
                <a:solidFill>
                  <a:srgbClr val="000000"/>
                </a:solidFill>
                <a:effectLst>
                  <a:outerShdw blurRad="38100" dist="38100" dir="2700000" algn="tl">
                    <a:srgbClr val="FFFFFF"/>
                  </a:outerShdw>
                </a:effectLst>
                <a:latin typeface="Calibri" charset="0"/>
                <a:cs typeface="+mn-cs"/>
              </a:rPr>
              <a:t>DA</a:t>
            </a:r>
          </a:p>
        </p:txBody>
      </p:sp>
      <p:sp>
        <p:nvSpPr>
          <p:cNvPr id="50" name="Rectangle 15"/>
          <p:cNvSpPr>
            <a:spLocks noChangeArrowheads="1"/>
          </p:cNvSpPr>
          <p:nvPr/>
        </p:nvSpPr>
        <p:spPr bwMode="auto">
          <a:xfrm>
            <a:off x="3105150" y="1295400"/>
            <a:ext cx="1589088" cy="1001713"/>
          </a:xfrm>
          <a:prstGeom prst="rect">
            <a:avLst/>
          </a:prstGeom>
          <a:noFill/>
          <a:ln w="57150">
            <a:solidFill>
              <a:srgbClr val="6666FF"/>
            </a:solidFill>
            <a:miter lim="800000"/>
            <a:headEnd/>
            <a:tailEnd/>
          </a:ln>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51" name="Text Box 64"/>
          <p:cNvSpPr txBox="1">
            <a:spLocks noChangeArrowheads="1"/>
          </p:cNvSpPr>
          <p:nvPr/>
        </p:nvSpPr>
        <p:spPr bwMode="auto">
          <a:xfrm>
            <a:off x="5043488" y="1314450"/>
            <a:ext cx="1054100" cy="476250"/>
          </a:xfrm>
          <a:prstGeom prst="rect">
            <a:avLst/>
          </a:prstGeom>
          <a:noFill/>
          <a:ln w="57150">
            <a:solidFill>
              <a:srgbClr val="33CCFF"/>
            </a:solidFill>
            <a:miter lim="800000"/>
            <a:headEnd/>
            <a:tailEnd/>
          </a:ln>
          <a:extLst/>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400" b="1">
                <a:solidFill>
                  <a:srgbClr val="000000"/>
                </a:solidFill>
                <a:effectLst>
                  <a:outerShdw blurRad="38100" dist="38100" dir="2700000" algn="tl">
                    <a:srgbClr val="DDDDDD"/>
                  </a:outerShdw>
                </a:effectLst>
                <a:latin typeface="Calibri" charset="0"/>
                <a:cs typeface="+mn-cs"/>
              </a:rPr>
              <a:t>Waves</a:t>
            </a:r>
          </a:p>
          <a:p>
            <a:pPr algn="ctr">
              <a:defRPr/>
            </a:pPr>
            <a:r>
              <a:rPr lang="en-US" sz="1100" b="1">
                <a:solidFill>
                  <a:srgbClr val="FF0000"/>
                </a:solidFill>
                <a:effectLst>
                  <a:outerShdw blurRad="38100" dist="38100" dir="2700000" algn="tl">
                    <a:srgbClr val="DDDDDD"/>
                  </a:outerShdw>
                </a:effectLst>
                <a:latin typeface="Calibri" charset="0"/>
                <a:cs typeface="+mn-cs"/>
              </a:rPr>
              <a:t>WaveWatch III</a:t>
            </a:r>
          </a:p>
        </p:txBody>
      </p:sp>
      <p:grpSp>
        <p:nvGrpSpPr>
          <p:cNvPr id="11264" name="Group 6"/>
          <p:cNvGrpSpPr>
            <a:grpSpLocks/>
          </p:cNvGrpSpPr>
          <p:nvPr/>
        </p:nvGrpSpPr>
        <p:grpSpPr bwMode="auto">
          <a:xfrm>
            <a:off x="5060950" y="1981200"/>
            <a:ext cx="1187450" cy="554038"/>
            <a:chOff x="4770830" y="1889083"/>
            <a:chExt cx="1109868" cy="955682"/>
          </a:xfrm>
        </p:grpSpPr>
        <p:sp>
          <p:nvSpPr>
            <p:cNvPr id="53" name="Text Box 64"/>
            <p:cNvSpPr txBox="1">
              <a:spLocks noChangeArrowheads="1"/>
            </p:cNvSpPr>
            <p:nvPr/>
          </p:nvSpPr>
          <p:spPr bwMode="auto">
            <a:xfrm>
              <a:off x="4770830" y="1889083"/>
              <a:ext cx="1109868" cy="955682"/>
            </a:xfrm>
            <a:prstGeom prst="rect">
              <a:avLst/>
            </a:prstGeom>
            <a:noFill/>
            <a:ln w="57150">
              <a:solidFill>
                <a:srgbClr val="33CCFF"/>
              </a:solidFill>
              <a:miter lim="800000"/>
              <a:headEnd/>
              <a:tailEnd/>
            </a:ln>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n-US" altLang="en-US" sz="1200" b="1" dirty="0" smtClean="0">
                  <a:solidFill>
                    <a:srgbClr val="000000"/>
                  </a:solidFill>
                  <a:effectLst>
                    <a:outerShdw blurRad="38100" dist="38100" dir="2700000" algn="tl">
                      <a:srgbClr val="000000">
                        <a:alpha val="43137"/>
                      </a:srgbClr>
                    </a:outerShdw>
                  </a:effectLst>
                  <a:latin typeface="Calibri" pitchFamily="34" charset="0"/>
                  <a:cs typeface="+mn-cs"/>
                </a:rPr>
                <a:t>Ocean (</a:t>
              </a:r>
              <a:r>
                <a:rPr lang="en-US" altLang="en-US" sz="1200" b="1" dirty="0">
                  <a:solidFill>
                    <a:srgbClr val="000000"/>
                  </a:solidFill>
                  <a:effectLst>
                    <a:outerShdw blurRad="38100" dist="38100" dir="2700000" algn="tl">
                      <a:srgbClr val="000000">
                        <a:alpha val="43137"/>
                      </a:srgbClr>
                    </a:outerShdw>
                  </a:effectLst>
                  <a:latin typeface="Calibri" pitchFamily="34" charset="0"/>
                  <a:cs typeface="+mn-cs"/>
                </a:rPr>
                <a:t>RTOFS)</a:t>
              </a:r>
            </a:p>
            <a:p>
              <a:pPr algn="ctr" eaLnBrk="1" hangingPunct="1">
                <a:spcBef>
                  <a:spcPct val="0"/>
                </a:spcBef>
                <a:buFontTx/>
                <a:buNone/>
                <a:defRPr/>
              </a:pPr>
              <a:r>
                <a:rPr lang="en-US" altLang="en-US" sz="1100" b="1" dirty="0">
                  <a:solidFill>
                    <a:srgbClr val="FF0000"/>
                  </a:solidFill>
                  <a:effectLst>
                    <a:outerShdw blurRad="38100" dist="38100" dir="2700000" algn="tl">
                      <a:srgbClr val="000000">
                        <a:alpha val="43137"/>
                      </a:srgbClr>
                    </a:outerShdw>
                  </a:effectLst>
                  <a:latin typeface="Calibri" pitchFamily="34" charset="0"/>
                  <a:cs typeface="+mn-cs"/>
                </a:rPr>
                <a:t> HYCOM</a:t>
              </a:r>
            </a:p>
            <a:p>
              <a:pPr algn="ctr" eaLnBrk="1" hangingPunct="1">
                <a:spcBef>
                  <a:spcPct val="0"/>
                </a:spcBef>
                <a:buFontTx/>
                <a:buNone/>
                <a:defRPr/>
              </a:pPr>
              <a:endParaRPr lang="en-US" altLang="en-US" sz="700" b="1"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54" name="Line 59"/>
            <p:cNvSpPr>
              <a:spLocks noChangeShapeType="1"/>
            </p:cNvSpPr>
            <p:nvPr/>
          </p:nvSpPr>
          <p:spPr bwMode="auto">
            <a:xfrm flipV="1">
              <a:off x="4856889" y="2283404"/>
              <a:ext cx="948136" cy="0"/>
            </a:xfrm>
            <a:prstGeom prst="line">
              <a:avLst/>
            </a:prstGeom>
            <a:noFill/>
            <a:ln w="9525">
              <a:solidFill>
                <a:schemeClr val="tx1"/>
              </a:solidFill>
              <a:round/>
              <a:headEnd/>
              <a:tailEnd/>
            </a:ln>
            <a:extLst/>
          </p:spPr>
          <p:txBody>
            <a:bodyPr/>
            <a:lstStyle/>
            <a:p>
              <a:pPr>
                <a:defRPr/>
              </a:pPr>
              <a:endParaRPr lang="en-US">
                <a:solidFill>
                  <a:srgbClr val="000000"/>
                </a:solidFill>
                <a:effectLst>
                  <a:outerShdw blurRad="38100" dist="38100" dir="2700000" algn="tl">
                    <a:srgbClr val="000000">
                      <a:alpha val="43137"/>
                    </a:srgbClr>
                  </a:outerShdw>
                </a:effectLst>
                <a:cs typeface="+mn-cs"/>
              </a:endParaRPr>
            </a:p>
          </p:txBody>
        </p:sp>
      </p:grpSp>
      <p:grpSp>
        <p:nvGrpSpPr>
          <p:cNvPr id="11265" name="Group 9"/>
          <p:cNvGrpSpPr>
            <a:grpSpLocks/>
          </p:cNvGrpSpPr>
          <p:nvPr/>
        </p:nvGrpSpPr>
        <p:grpSpPr bwMode="auto">
          <a:xfrm>
            <a:off x="7767638" y="1724025"/>
            <a:ext cx="1022350" cy="477838"/>
            <a:chOff x="7985094" y="1686952"/>
            <a:chExt cx="1022335" cy="652193"/>
          </a:xfrm>
        </p:grpSpPr>
        <p:sp>
          <p:nvSpPr>
            <p:cNvPr id="56" name="Text Box 64"/>
            <p:cNvSpPr txBox="1">
              <a:spLocks noChangeArrowheads="1"/>
            </p:cNvSpPr>
            <p:nvPr/>
          </p:nvSpPr>
          <p:spPr bwMode="auto">
            <a:xfrm>
              <a:off x="7985094" y="1686952"/>
              <a:ext cx="1022335" cy="652193"/>
            </a:xfrm>
            <a:prstGeom prst="rect">
              <a:avLst/>
            </a:prstGeom>
            <a:noFill/>
            <a:ln w="57150">
              <a:solidFill>
                <a:srgbClr val="33CCFF"/>
              </a:solidFill>
              <a:miter lim="800000"/>
              <a:headEnd/>
              <a:tailEnd/>
            </a:ln>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400" b="1">
                  <a:solidFill>
                    <a:srgbClr val="000000"/>
                  </a:solidFill>
                  <a:effectLst>
                    <a:outerShdw blurRad="38100" dist="38100" dir="2700000" algn="tl">
                      <a:srgbClr val="DDDDDD"/>
                    </a:outerShdw>
                  </a:effectLst>
                  <a:latin typeface="Calibri" charset="0"/>
                  <a:cs typeface="+mn-cs"/>
                </a:rPr>
                <a:t>Ecosystem</a:t>
              </a:r>
            </a:p>
            <a:p>
              <a:pPr algn="ctr">
                <a:defRPr/>
              </a:pPr>
              <a:r>
                <a:rPr lang="en-US" sz="1100" b="1">
                  <a:solidFill>
                    <a:srgbClr val="FF0000"/>
                  </a:solidFill>
                  <a:effectLst>
                    <a:outerShdw blurRad="38100" dist="38100" dir="2700000" algn="tl">
                      <a:srgbClr val="DDDDDD"/>
                    </a:outerShdw>
                  </a:effectLst>
                  <a:latin typeface="Calibri" charset="0"/>
                  <a:cs typeface="+mn-cs"/>
                </a:rPr>
                <a:t> EwE</a:t>
              </a:r>
            </a:p>
          </p:txBody>
        </p:sp>
        <p:cxnSp>
          <p:nvCxnSpPr>
            <p:cNvPr id="57" name="Straight Connector 56"/>
            <p:cNvCxnSpPr/>
            <p:nvPr/>
          </p:nvCxnSpPr>
          <p:spPr>
            <a:xfrm>
              <a:off x="8043830" y="2037966"/>
              <a:ext cx="904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8" name="Elbow Connector 57"/>
          <p:cNvCxnSpPr>
            <a:stCxn id="7" idx="3"/>
            <a:endCxn id="28" idx="0"/>
          </p:cNvCxnSpPr>
          <p:nvPr/>
        </p:nvCxnSpPr>
        <p:spPr>
          <a:xfrm>
            <a:off x="2597150" y="3203575"/>
            <a:ext cx="1190625" cy="19050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a:off x="2578100" y="3203575"/>
            <a:ext cx="1341438" cy="1325563"/>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7" idx="0"/>
            <a:endCxn id="50" idx="2"/>
          </p:cNvCxnSpPr>
          <p:nvPr/>
        </p:nvCxnSpPr>
        <p:spPr>
          <a:xfrm rot="5400000" flipH="1" flipV="1">
            <a:off x="2532063" y="1387475"/>
            <a:ext cx="457200" cy="2276475"/>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9" idx="3"/>
          </p:cNvCxnSpPr>
          <p:nvPr/>
        </p:nvCxnSpPr>
        <p:spPr>
          <a:xfrm flipV="1">
            <a:off x="5638800" y="3381375"/>
            <a:ext cx="1824038" cy="79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134100" y="3381375"/>
            <a:ext cx="0" cy="12080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23" idx="1"/>
          </p:cNvCxnSpPr>
          <p:nvPr/>
        </p:nvCxnSpPr>
        <p:spPr>
          <a:xfrm>
            <a:off x="6124575" y="4589463"/>
            <a:ext cx="54451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47650" y="3181350"/>
            <a:ext cx="0" cy="3179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47650" y="3195638"/>
            <a:ext cx="40005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227013" y="4348163"/>
            <a:ext cx="4000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73450" y="2525713"/>
            <a:ext cx="1350963" cy="1587"/>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4811713" y="1606550"/>
            <a:ext cx="0" cy="11858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4808538" y="1617663"/>
            <a:ext cx="231775" cy="63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1" idx="0"/>
            <a:endCxn id="56" idx="2"/>
          </p:cNvCxnSpPr>
          <p:nvPr/>
        </p:nvCxnSpPr>
        <p:spPr>
          <a:xfrm flipH="1" flipV="1">
            <a:off x="8278813" y="2201863"/>
            <a:ext cx="4762" cy="2190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29" idx="2"/>
          </p:cNvCxnSpPr>
          <p:nvPr/>
        </p:nvCxnSpPr>
        <p:spPr>
          <a:xfrm>
            <a:off x="4724400" y="3846513"/>
            <a:ext cx="0" cy="241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5867400" y="5276850"/>
            <a:ext cx="801688"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27063" y="2754313"/>
            <a:ext cx="1979612" cy="868362"/>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ffectLst>
                <a:outerShdw blurRad="38100" dist="38100" dir="2700000" algn="tl">
                  <a:srgbClr val="000000">
                    <a:alpha val="43137"/>
                  </a:srgbClr>
                </a:outerShdw>
              </a:effectLst>
            </a:endParaRPr>
          </a:p>
        </p:txBody>
      </p:sp>
      <p:sp>
        <p:nvSpPr>
          <p:cNvPr id="74" name="Text Box 12"/>
          <p:cNvSpPr txBox="1">
            <a:spLocks noChangeArrowheads="1"/>
          </p:cNvSpPr>
          <p:nvPr/>
        </p:nvSpPr>
        <p:spPr bwMode="auto">
          <a:xfrm>
            <a:off x="608013" y="3840163"/>
            <a:ext cx="2286000" cy="866775"/>
          </a:xfrm>
          <a:prstGeom prst="rect">
            <a:avLst/>
          </a:prstGeom>
          <a:noFill/>
          <a:ln w="57150">
            <a:solidFill>
              <a:srgbClr val="006600"/>
            </a:solidFill>
            <a:miter lim="800000"/>
            <a:headEnd/>
            <a:tailEnd/>
          </a:ln>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400" b="1">
                <a:solidFill>
                  <a:srgbClr val="000000"/>
                </a:solidFill>
                <a:effectLst>
                  <a:outerShdw blurRad="38100" dist="38100" dir="2700000" algn="tl">
                    <a:srgbClr val="DDDDDD"/>
                  </a:outerShdw>
                </a:effectLst>
                <a:latin typeface="Calibri" charset="0"/>
                <a:cs typeface="+mn-cs"/>
              </a:rPr>
              <a:t>Global Ensemble Forecast System (GEFS)</a:t>
            </a:r>
          </a:p>
        </p:txBody>
      </p:sp>
      <p:sp>
        <p:nvSpPr>
          <p:cNvPr id="75" name="Text Box 5"/>
          <p:cNvSpPr txBox="1">
            <a:spLocks noChangeArrowheads="1"/>
          </p:cNvSpPr>
          <p:nvPr/>
        </p:nvSpPr>
        <p:spPr bwMode="auto">
          <a:xfrm>
            <a:off x="614363" y="4340225"/>
            <a:ext cx="2362200" cy="276225"/>
          </a:xfrm>
          <a:prstGeom prst="rect">
            <a:avLst/>
          </a:prstGeom>
          <a:noFill/>
          <a:ln>
            <a:noFill/>
          </a:ln>
          <a:extLst/>
        </p:spPr>
        <p:txBody>
          <a:bodyPr>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defRPr/>
            </a:pPr>
            <a:r>
              <a:rPr lang="en-US" sz="1200" b="1">
                <a:solidFill>
                  <a:srgbClr val="FF0000"/>
                </a:solidFill>
                <a:effectLst>
                  <a:outerShdw blurRad="38100" dist="38100" dir="2700000" algn="tl">
                    <a:srgbClr val="DDDDDD"/>
                  </a:outerShdw>
                </a:effectLst>
                <a:latin typeface="Calibri" charset="0"/>
                <a:cs typeface="+mn-cs"/>
              </a:rPr>
              <a:t>21 GFS Members</a:t>
            </a:r>
          </a:p>
        </p:txBody>
      </p:sp>
      <p:sp>
        <p:nvSpPr>
          <p:cNvPr id="76" name="Line 57"/>
          <p:cNvSpPr>
            <a:spLocks noChangeShapeType="1"/>
          </p:cNvSpPr>
          <p:nvPr/>
        </p:nvSpPr>
        <p:spPr bwMode="auto">
          <a:xfrm>
            <a:off x="760413" y="4360863"/>
            <a:ext cx="2057400" cy="0"/>
          </a:xfrm>
          <a:prstGeom prst="line">
            <a:avLst/>
          </a:prstGeom>
          <a:noFill/>
          <a:ln w="9525">
            <a:solidFill>
              <a:schemeClr val="tx1"/>
            </a:solidFill>
            <a:round/>
            <a:headEnd/>
            <a:tailEnd/>
          </a:ln>
          <a:extLst/>
        </p:spPr>
        <p:txBody>
          <a:bodyPr/>
          <a:lstStyle/>
          <a:p>
            <a:pPr>
              <a:defRPr/>
            </a:pPr>
            <a:endParaRPr lang="en-US">
              <a:solidFill>
                <a:srgbClr val="000000"/>
              </a:solidFill>
              <a:effectLst>
                <a:outerShdw blurRad="38100" dist="38100" dir="2700000" algn="tl">
                  <a:srgbClr val="000000">
                    <a:alpha val="43137"/>
                  </a:srgbClr>
                </a:outerShdw>
              </a:effectLst>
              <a:cs typeface="+mn-cs"/>
            </a:endParaRPr>
          </a:p>
        </p:txBody>
      </p:sp>
      <p:cxnSp>
        <p:nvCxnSpPr>
          <p:cNvPr id="77" name="Straight Arrow Connector 76"/>
          <p:cNvCxnSpPr/>
          <p:nvPr/>
        </p:nvCxnSpPr>
        <p:spPr>
          <a:xfrm>
            <a:off x="227013" y="6334125"/>
            <a:ext cx="4000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4" idx="2"/>
            <a:endCxn id="12" idx="0"/>
          </p:cNvCxnSpPr>
          <p:nvPr/>
        </p:nvCxnSpPr>
        <p:spPr>
          <a:xfrm flipH="1">
            <a:off x="1749425" y="4706938"/>
            <a:ext cx="1588" cy="155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240088" y="4516438"/>
            <a:ext cx="0" cy="1155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3240088" y="5672138"/>
            <a:ext cx="34163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4827588" y="2220913"/>
            <a:ext cx="231775" cy="63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Text Box 64"/>
          <p:cNvSpPr txBox="1">
            <a:spLocks noChangeArrowheads="1"/>
          </p:cNvSpPr>
          <p:nvPr/>
        </p:nvSpPr>
        <p:spPr bwMode="auto">
          <a:xfrm>
            <a:off x="6346825" y="2547938"/>
            <a:ext cx="815975" cy="477837"/>
          </a:xfrm>
          <a:prstGeom prst="rect">
            <a:avLst/>
          </a:prstGeom>
          <a:noFill/>
          <a:ln w="57150">
            <a:solidFill>
              <a:srgbClr val="33CCFF"/>
            </a:solidFill>
            <a:miter lim="800000"/>
            <a:headEnd/>
            <a:tailEnd/>
          </a:ln>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n-US" altLang="en-US" sz="1400" b="1">
                <a:solidFill>
                  <a:srgbClr val="000000"/>
                </a:solidFill>
                <a:effectLst>
                  <a:outerShdw blurRad="38100" dist="38100" dir="2700000" algn="tl">
                    <a:srgbClr val="000000">
                      <a:alpha val="43137"/>
                    </a:srgbClr>
                  </a:outerShdw>
                </a:effectLst>
                <a:latin typeface="Calibri" pitchFamily="34" charset="0"/>
                <a:cs typeface="+mn-cs"/>
              </a:rPr>
              <a:t>ESTOFS</a:t>
            </a:r>
          </a:p>
          <a:p>
            <a:pPr algn="ctr" eaLnBrk="1" hangingPunct="1">
              <a:spcBef>
                <a:spcPct val="0"/>
              </a:spcBef>
              <a:buFontTx/>
              <a:buNone/>
              <a:defRPr/>
            </a:pPr>
            <a:r>
              <a:rPr lang="en-US" altLang="en-US" sz="1100" b="1">
                <a:solidFill>
                  <a:srgbClr val="FF0000"/>
                </a:solidFill>
                <a:effectLst>
                  <a:outerShdw blurRad="38100" dist="38100" dir="2700000" algn="tl">
                    <a:srgbClr val="000000">
                      <a:alpha val="43137"/>
                    </a:srgbClr>
                  </a:outerShdw>
                </a:effectLst>
                <a:cs typeface="+mn-cs"/>
              </a:rPr>
              <a:t>ADCIRC</a:t>
            </a:r>
            <a:r>
              <a:rPr lang="en-US" altLang="en-US" sz="1100" b="1">
                <a:solidFill>
                  <a:srgbClr val="FF0000"/>
                </a:solidFill>
                <a:effectLst>
                  <a:outerShdw blurRad="38100" dist="38100" dir="2700000" algn="tl">
                    <a:srgbClr val="000000">
                      <a:alpha val="43137"/>
                    </a:srgbClr>
                  </a:outerShdw>
                </a:effectLst>
                <a:latin typeface="Calibri" pitchFamily="34" charset="0"/>
                <a:cs typeface="+mn-cs"/>
              </a:rPr>
              <a:t> </a:t>
            </a:r>
            <a:endParaRPr lang="en-US" altLang="en-US" sz="700" b="1">
              <a:solidFill>
                <a:srgbClr val="000000"/>
              </a:solidFill>
              <a:effectLst>
                <a:outerShdw blurRad="38100" dist="38100" dir="2700000" algn="tl">
                  <a:srgbClr val="000000">
                    <a:alpha val="43137"/>
                  </a:srgbClr>
                </a:outerShdw>
              </a:effectLst>
              <a:latin typeface="Calibri" pitchFamily="34" charset="0"/>
              <a:cs typeface="+mn-cs"/>
            </a:endParaRPr>
          </a:p>
        </p:txBody>
      </p:sp>
      <p:cxnSp>
        <p:nvCxnSpPr>
          <p:cNvPr id="83" name="Straight Connector 82"/>
          <p:cNvCxnSpPr/>
          <p:nvPr/>
        </p:nvCxnSpPr>
        <p:spPr>
          <a:xfrm>
            <a:off x="6400800" y="2789238"/>
            <a:ext cx="69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endCxn id="82" idx="1"/>
          </p:cNvCxnSpPr>
          <p:nvPr/>
        </p:nvCxnSpPr>
        <p:spPr>
          <a:xfrm>
            <a:off x="4811713" y="2786063"/>
            <a:ext cx="1535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142038" y="4000500"/>
            <a:ext cx="5445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Text Box 64"/>
          <p:cNvSpPr txBox="1">
            <a:spLocks noChangeArrowheads="1"/>
          </p:cNvSpPr>
          <p:nvPr/>
        </p:nvSpPr>
        <p:spPr bwMode="auto">
          <a:xfrm>
            <a:off x="6319838" y="1314450"/>
            <a:ext cx="815975" cy="523875"/>
          </a:xfrm>
          <a:prstGeom prst="rect">
            <a:avLst/>
          </a:prstGeom>
          <a:noFill/>
          <a:ln w="57150">
            <a:solidFill>
              <a:srgbClr val="33CCFF"/>
            </a:solidFill>
            <a:miter lim="800000"/>
            <a:headEnd/>
            <a:tailEnd/>
          </a:ln>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400" b="1">
                <a:solidFill>
                  <a:srgbClr val="000000"/>
                </a:solidFill>
                <a:effectLst>
                  <a:outerShdw blurRad="38100" dist="38100" dir="2700000" algn="tl">
                    <a:srgbClr val="DDDDDD"/>
                  </a:outerShdw>
                </a:effectLst>
                <a:latin typeface="Calibri" charset="0"/>
                <a:cs typeface="+mn-cs"/>
              </a:rPr>
              <a:t>SURGE</a:t>
            </a:r>
          </a:p>
          <a:p>
            <a:pPr algn="ctr">
              <a:defRPr/>
            </a:pPr>
            <a:r>
              <a:rPr lang="en-US" sz="1400" b="1">
                <a:solidFill>
                  <a:srgbClr val="FF0000"/>
                </a:solidFill>
                <a:effectLst>
                  <a:outerShdw blurRad="38100" dist="38100" dir="2700000" algn="tl">
                    <a:srgbClr val="DDDDDD"/>
                  </a:outerShdw>
                </a:effectLst>
                <a:latin typeface="Calibri" charset="0"/>
                <a:cs typeface="+mn-cs"/>
              </a:rPr>
              <a:t>SLOSH</a:t>
            </a:r>
          </a:p>
        </p:txBody>
      </p:sp>
      <p:sp>
        <p:nvSpPr>
          <p:cNvPr id="87" name="Text Box 64"/>
          <p:cNvSpPr txBox="1">
            <a:spLocks noChangeArrowheads="1"/>
          </p:cNvSpPr>
          <p:nvPr/>
        </p:nvSpPr>
        <p:spPr bwMode="auto">
          <a:xfrm>
            <a:off x="6330950" y="1927225"/>
            <a:ext cx="850900" cy="523875"/>
          </a:xfrm>
          <a:prstGeom prst="rect">
            <a:avLst/>
          </a:prstGeom>
          <a:noFill/>
          <a:ln w="57150">
            <a:solidFill>
              <a:srgbClr val="33CCFF"/>
            </a:solidFill>
            <a:miter lim="800000"/>
            <a:headEnd/>
            <a:tailEnd/>
          </a:ln>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400" b="1">
                <a:solidFill>
                  <a:srgbClr val="000000"/>
                </a:solidFill>
                <a:effectLst>
                  <a:outerShdw blurRad="38100" dist="38100" dir="2700000" algn="tl">
                    <a:srgbClr val="DDDDDD"/>
                  </a:outerShdw>
                </a:effectLst>
                <a:latin typeface="Calibri" charset="0"/>
                <a:cs typeface="+mn-cs"/>
              </a:rPr>
              <a:t>P-SURGE</a:t>
            </a:r>
          </a:p>
          <a:p>
            <a:pPr algn="ctr">
              <a:defRPr/>
            </a:pPr>
            <a:r>
              <a:rPr lang="en-US" sz="1400" b="1">
                <a:solidFill>
                  <a:srgbClr val="FF0000"/>
                </a:solidFill>
                <a:effectLst>
                  <a:outerShdw blurRad="38100" dist="38100" dir="2700000" algn="tl">
                    <a:srgbClr val="DDDDDD"/>
                  </a:outerShdw>
                </a:effectLst>
                <a:latin typeface="Calibri" charset="0"/>
                <a:cs typeface="+mn-cs"/>
              </a:rPr>
              <a:t>SLOSH</a:t>
            </a:r>
          </a:p>
        </p:txBody>
      </p:sp>
      <p:cxnSp>
        <p:nvCxnSpPr>
          <p:cNvPr id="88" name="Straight Connector 87"/>
          <p:cNvCxnSpPr/>
          <p:nvPr/>
        </p:nvCxnSpPr>
        <p:spPr>
          <a:xfrm>
            <a:off x="6418263" y="2189163"/>
            <a:ext cx="69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388100" y="1563688"/>
            <a:ext cx="69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267" name="Group 1"/>
          <p:cNvGrpSpPr>
            <a:grpSpLocks/>
          </p:cNvGrpSpPr>
          <p:nvPr/>
        </p:nvGrpSpPr>
        <p:grpSpPr bwMode="auto">
          <a:xfrm>
            <a:off x="7196138" y="6186488"/>
            <a:ext cx="1219200" cy="307975"/>
            <a:chOff x="7196656" y="6185986"/>
            <a:chExt cx="1219200" cy="307558"/>
          </a:xfrm>
        </p:grpSpPr>
        <p:sp>
          <p:nvSpPr>
            <p:cNvPr id="91" name="Line 65"/>
            <p:cNvSpPr>
              <a:spLocks noChangeShapeType="1"/>
            </p:cNvSpPr>
            <p:nvPr/>
          </p:nvSpPr>
          <p:spPr bwMode="auto">
            <a:xfrm>
              <a:off x="7196656" y="6193912"/>
              <a:ext cx="1219200" cy="0"/>
            </a:xfrm>
            <a:prstGeom prst="line">
              <a:avLst/>
            </a:prstGeom>
            <a:noFill/>
            <a:ln w="9525">
              <a:solidFill>
                <a:schemeClr val="tx1"/>
              </a:solidFill>
              <a:round/>
              <a:headEnd/>
              <a:tailEnd/>
            </a:ln>
            <a:extLst/>
          </p:spPr>
          <p:txBody>
            <a:bodyPr lIns="91430" tIns="45715" rIns="91430" bIns="45715"/>
            <a:lstStyle/>
            <a:p>
              <a:pPr>
                <a:defRPr/>
              </a:pPr>
              <a:endParaRPr lang="en-US">
                <a:solidFill>
                  <a:srgbClr val="000000"/>
                </a:solidFill>
                <a:effectLst>
                  <a:outerShdw blurRad="38100" dist="38100" dir="2700000" algn="tl">
                    <a:srgbClr val="000000">
                      <a:alpha val="43137"/>
                    </a:srgbClr>
                  </a:outerShdw>
                </a:effectLst>
                <a:cs typeface="+mn-cs"/>
              </a:endParaRPr>
            </a:p>
          </p:txBody>
        </p:sp>
        <p:sp>
          <p:nvSpPr>
            <p:cNvPr id="92" name="Text Box 66"/>
            <p:cNvSpPr txBox="1">
              <a:spLocks noChangeArrowheads="1"/>
            </p:cNvSpPr>
            <p:nvPr/>
          </p:nvSpPr>
          <p:spPr bwMode="auto">
            <a:xfrm>
              <a:off x="7336356" y="6185986"/>
              <a:ext cx="954087" cy="307558"/>
            </a:xfrm>
            <a:prstGeom prst="rect">
              <a:avLst/>
            </a:prstGeom>
            <a:noFill/>
            <a:ln>
              <a:noFill/>
            </a:ln>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400" b="1">
                  <a:solidFill>
                    <a:srgbClr val="FF0000"/>
                  </a:solidFill>
                  <a:effectLst>
                    <a:outerShdw blurRad="38100" dist="38100" dir="2700000" algn="tl">
                      <a:srgbClr val="DDDDDD"/>
                    </a:outerShdw>
                  </a:effectLst>
                  <a:latin typeface="Calibri" charset="0"/>
                  <a:cs typeface="+mn-cs"/>
                </a:rPr>
                <a:t>WRF ARW</a:t>
              </a:r>
            </a:p>
          </p:txBody>
        </p:sp>
      </p:grpSp>
      <p:sp>
        <p:nvSpPr>
          <p:cNvPr id="93" name="TextBox 70"/>
          <p:cNvSpPr txBox="1">
            <a:spLocks noChangeArrowheads="1"/>
          </p:cNvSpPr>
          <p:nvPr/>
        </p:nvSpPr>
        <p:spPr bwMode="auto">
          <a:xfrm rot="16200000">
            <a:off x="6584950" y="6048375"/>
            <a:ext cx="646113" cy="430213"/>
          </a:xfrm>
          <a:prstGeom prst="rect">
            <a:avLst/>
          </a:prstGeom>
          <a:solidFill>
            <a:srgbClr val="00B0F0"/>
          </a:solidFill>
          <a:ln w="12700">
            <a:solidFill>
              <a:schemeClr val="accent1"/>
            </a:solidFill>
            <a:miter lim="800000"/>
            <a:headEnd/>
            <a:tailEnd/>
          </a:ln>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100" b="1">
                <a:solidFill>
                  <a:srgbClr val="000000"/>
                </a:solidFill>
                <a:effectLst>
                  <a:outerShdw blurRad="38100" dist="38100" dir="2700000" algn="tl">
                    <a:srgbClr val="FFFFFF"/>
                  </a:outerShdw>
                </a:effectLst>
                <a:latin typeface="Calibri" charset="0"/>
                <a:cs typeface="+mn-cs"/>
              </a:rPr>
              <a:t>3D-VAR</a:t>
            </a:r>
          </a:p>
          <a:p>
            <a:pPr algn="ctr">
              <a:defRPr/>
            </a:pPr>
            <a:r>
              <a:rPr lang="en-US" sz="1100" b="1">
                <a:solidFill>
                  <a:srgbClr val="000000"/>
                </a:solidFill>
                <a:effectLst>
                  <a:outerShdw blurRad="38100" dist="38100" dir="2700000" algn="tl">
                    <a:srgbClr val="FFFFFF"/>
                  </a:outerShdw>
                </a:effectLst>
                <a:latin typeface="Calibri" charset="0"/>
                <a:cs typeface="+mn-cs"/>
              </a:rPr>
              <a:t>DA</a:t>
            </a:r>
          </a:p>
        </p:txBody>
      </p:sp>
      <p:sp>
        <p:nvSpPr>
          <p:cNvPr id="94" name="Text Box 29"/>
          <p:cNvSpPr txBox="1">
            <a:spLocks noChangeArrowheads="1"/>
          </p:cNvSpPr>
          <p:nvPr/>
        </p:nvSpPr>
        <p:spPr bwMode="auto">
          <a:xfrm>
            <a:off x="6710363" y="5951538"/>
            <a:ext cx="2033587" cy="615950"/>
          </a:xfrm>
          <a:prstGeom prst="rect">
            <a:avLst/>
          </a:prstGeom>
          <a:noFill/>
          <a:ln w="57150">
            <a:solidFill>
              <a:srgbClr val="663300"/>
            </a:solidFill>
            <a:prstDash val="solid"/>
            <a:miter lim="800000"/>
            <a:headEnd/>
            <a:tailEnd/>
          </a:ln>
          <a:extLst/>
        </p:spPr>
        <p:txBody>
          <a:bodyPr lIns="91430" tIns="45715" rIns="91430" bIns="45715">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n-US" altLang="en-US" sz="1400" b="1" dirty="0">
                <a:solidFill>
                  <a:srgbClr val="000000"/>
                </a:solidFill>
                <a:effectLst>
                  <a:outerShdw blurRad="38100" dist="38100" dir="2700000" algn="tl">
                    <a:srgbClr val="000000">
                      <a:alpha val="43137"/>
                    </a:srgbClr>
                  </a:outerShdw>
                </a:effectLst>
                <a:latin typeface="Calibri" pitchFamily="34" charset="0"/>
                <a:cs typeface="+mn-cs"/>
              </a:rPr>
              <a:t> </a:t>
            </a:r>
            <a:r>
              <a:rPr lang="en-US" altLang="en-US" sz="1400" b="1" dirty="0" smtClean="0">
                <a:solidFill>
                  <a:srgbClr val="000000"/>
                </a:solidFill>
                <a:effectLst>
                  <a:outerShdw blurRad="38100" dist="38100" dir="2700000" algn="tl">
                    <a:srgbClr val="000000">
                      <a:alpha val="43137"/>
                    </a:srgbClr>
                  </a:outerShdw>
                </a:effectLst>
                <a:latin typeface="Calibri" pitchFamily="34" charset="0"/>
                <a:cs typeface="+mn-cs"/>
              </a:rPr>
              <a:t>       </a:t>
            </a:r>
            <a:r>
              <a:rPr lang="en-US" altLang="en-US" sz="1400" b="1" u="sng" dirty="0" smtClean="0">
                <a:solidFill>
                  <a:srgbClr val="000000"/>
                </a:solidFill>
                <a:effectLst>
                  <a:outerShdw blurRad="38100" dist="38100" dir="2700000" algn="tl">
                    <a:srgbClr val="000000">
                      <a:alpha val="43137"/>
                    </a:srgbClr>
                  </a:outerShdw>
                </a:effectLst>
                <a:latin typeface="Calibri" pitchFamily="34" charset="0"/>
                <a:cs typeface="+mn-cs"/>
              </a:rPr>
              <a:t>High-Res RR  (HRRR)</a:t>
            </a:r>
          </a:p>
          <a:p>
            <a:pPr algn="ctr" eaLnBrk="1" hangingPunct="1">
              <a:spcBef>
                <a:spcPct val="0"/>
              </a:spcBef>
              <a:buFontTx/>
              <a:buNone/>
              <a:defRPr/>
            </a:pPr>
            <a:endParaRPr lang="en-US" altLang="en-US" sz="2000" b="1" dirty="0">
              <a:solidFill>
                <a:srgbClr val="000000"/>
              </a:solidFill>
              <a:effectLst>
                <a:outerShdw blurRad="38100" dist="38100" dir="2700000" algn="tl">
                  <a:srgbClr val="000000">
                    <a:alpha val="43137"/>
                  </a:srgbClr>
                </a:outerShdw>
              </a:effectLst>
              <a:latin typeface="Calibri" pitchFamily="34" charset="0"/>
              <a:cs typeface="+mn-cs"/>
            </a:endParaRPr>
          </a:p>
        </p:txBody>
      </p:sp>
      <p:cxnSp>
        <p:nvCxnSpPr>
          <p:cNvPr id="95" name="Straight Arrow Connector 94"/>
          <p:cNvCxnSpPr/>
          <p:nvPr/>
        </p:nvCxnSpPr>
        <p:spPr>
          <a:xfrm>
            <a:off x="7767638" y="5673725"/>
            <a:ext cx="0" cy="2873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Text Box 12"/>
          <p:cNvSpPr txBox="1">
            <a:spLocks noChangeArrowheads="1"/>
          </p:cNvSpPr>
          <p:nvPr/>
        </p:nvSpPr>
        <p:spPr bwMode="auto">
          <a:xfrm>
            <a:off x="3343275" y="5910263"/>
            <a:ext cx="1947863" cy="866775"/>
          </a:xfrm>
          <a:prstGeom prst="rect">
            <a:avLst/>
          </a:prstGeom>
          <a:noFill/>
          <a:ln w="57150">
            <a:solidFill>
              <a:srgbClr val="006600"/>
            </a:solidFill>
            <a:miter lim="800000"/>
            <a:headEnd/>
            <a:tailEnd/>
          </a:ln>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400" b="1" dirty="0">
                <a:solidFill>
                  <a:srgbClr val="000000"/>
                </a:solidFill>
                <a:effectLst>
                  <a:outerShdw blurRad="38100" dist="38100" dir="2700000" algn="tl">
                    <a:srgbClr val="DDDDDD"/>
                  </a:outerShdw>
                </a:effectLst>
                <a:latin typeface="Calibri" charset="0"/>
                <a:cs typeface="+mn-cs"/>
              </a:rPr>
              <a:t>NEMS Aerosol Global Component (NGAC)</a:t>
            </a:r>
          </a:p>
        </p:txBody>
      </p:sp>
      <p:sp>
        <p:nvSpPr>
          <p:cNvPr id="97" name="Text Box 5"/>
          <p:cNvSpPr txBox="1">
            <a:spLocks noChangeArrowheads="1"/>
          </p:cNvSpPr>
          <p:nvPr/>
        </p:nvSpPr>
        <p:spPr bwMode="auto">
          <a:xfrm>
            <a:off x="3619500" y="6435725"/>
            <a:ext cx="1455738" cy="276225"/>
          </a:xfrm>
          <a:prstGeom prst="rect">
            <a:avLst/>
          </a:prstGeom>
          <a:noFill/>
          <a:ln>
            <a:noFill/>
          </a:ln>
          <a:extLst/>
        </p:spPr>
        <p:txBody>
          <a:bodyPr>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defRPr/>
            </a:pPr>
            <a:r>
              <a:rPr lang="en-US" sz="1200" b="1">
                <a:solidFill>
                  <a:srgbClr val="FF0000"/>
                </a:solidFill>
                <a:effectLst>
                  <a:outerShdw blurRad="38100" dist="38100" dir="2700000" algn="tl">
                    <a:srgbClr val="DDDDDD"/>
                  </a:outerShdw>
                </a:effectLst>
                <a:latin typeface="Calibri" charset="0"/>
                <a:cs typeface="+mn-cs"/>
              </a:rPr>
              <a:t>GFS &amp;  GOCART</a:t>
            </a:r>
          </a:p>
        </p:txBody>
      </p:sp>
      <p:sp>
        <p:nvSpPr>
          <p:cNvPr id="98" name="Line 57"/>
          <p:cNvSpPr>
            <a:spLocks noChangeShapeType="1"/>
          </p:cNvSpPr>
          <p:nvPr/>
        </p:nvSpPr>
        <p:spPr bwMode="auto">
          <a:xfrm>
            <a:off x="3435350" y="6424613"/>
            <a:ext cx="1779588" cy="0"/>
          </a:xfrm>
          <a:prstGeom prst="line">
            <a:avLst/>
          </a:prstGeom>
          <a:noFill/>
          <a:ln w="9525">
            <a:solidFill>
              <a:schemeClr val="tx1"/>
            </a:solidFill>
            <a:round/>
            <a:headEnd/>
            <a:tailEnd/>
          </a:ln>
          <a:extLst/>
        </p:spPr>
        <p:txBody>
          <a:bodyPr/>
          <a:lstStyle/>
          <a:p>
            <a:pPr>
              <a:defRPr/>
            </a:pPr>
            <a:endParaRPr lang="en-US">
              <a:solidFill>
                <a:srgbClr val="000000"/>
              </a:solidFill>
              <a:effectLst>
                <a:outerShdw blurRad="38100" dist="38100" dir="2700000" algn="tl">
                  <a:srgbClr val="000000">
                    <a:alpha val="43137"/>
                  </a:srgbClr>
                </a:outerShdw>
              </a:effectLst>
              <a:cs typeface="+mn-cs"/>
            </a:endParaRPr>
          </a:p>
        </p:txBody>
      </p:sp>
      <p:cxnSp>
        <p:nvCxnSpPr>
          <p:cNvPr id="99" name="Straight Arrow Connector 98"/>
          <p:cNvCxnSpPr/>
          <p:nvPr/>
        </p:nvCxnSpPr>
        <p:spPr>
          <a:xfrm>
            <a:off x="255588" y="5819775"/>
            <a:ext cx="399415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4243388" y="5795963"/>
            <a:ext cx="1587" cy="155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5511800" y="4559300"/>
            <a:ext cx="365125"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867400" y="4545013"/>
            <a:ext cx="0" cy="731837"/>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3213100" y="5354638"/>
            <a:ext cx="727075"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 Box 47"/>
          <p:cNvSpPr txBox="1">
            <a:spLocks noChangeArrowheads="1"/>
          </p:cNvSpPr>
          <p:nvPr/>
        </p:nvSpPr>
        <p:spPr bwMode="auto">
          <a:xfrm>
            <a:off x="990600" y="1835150"/>
            <a:ext cx="1828800" cy="523875"/>
          </a:xfrm>
          <a:prstGeom prst="rect">
            <a:avLst/>
          </a:prstGeom>
          <a:noFill/>
          <a:ln>
            <a:noFill/>
          </a:ln>
          <a:extLst/>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r>
              <a:rPr lang="en-US" sz="1400" b="1" dirty="0">
                <a:solidFill>
                  <a:srgbClr val="FF0000"/>
                </a:solidFill>
                <a:effectLst>
                  <a:outerShdw blurRad="38100" dist="38100" dir="2700000" algn="tl">
                    <a:srgbClr val="DDDDDD"/>
                  </a:outerShdw>
                </a:effectLst>
                <a:latin typeface="Calibri" charset="0"/>
                <a:cs typeface="+mn-cs"/>
              </a:rPr>
              <a:t>GFS,  </a:t>
            </a:r>
            <a:r>
              <a:rPr lang="en-US" sz="1400" b="1" dirty="0" smtClean="0">
                <a:solidFill>
                  <a:srgbClr val="FF0000"/>
                </a:solidFill>
                <a:effectLst>
                  <a:outerShdw blurRad="38100" dist="38100" dir="2700000" algn="tl">
                    <a:srgbClr val="DDDDDD"/>
                  </a:outerShdw>
                </a:effectLst>
                <a:latin typeface="Calibri" charset="0"/>
                <a:cs typeface="+mn-cs"/>
              </a:rPr>
              <a:t>MOM4, GLDAS/LIS/Noah,  </a:t>
            </a:r>
            <a:r>
              <a:rPr lang="en-US" sz="1400" b="1" dirty="0">
                <a:solidFill>
                  <a:srgbClr val="FF0000"/>
                </a:solidFill>
                <a:effectLst>
                  <a:outerShdw blurRad="38100" dist="38100" dir="2700000" algn="tl">
                    <a:srgbClr val="DDDDDD"/>
                  </a:outerShdw>
                </a:effectLst>
                <a:latin typeface="Calibri" charset="0"/>
                <a:cs typeface="+mn-cs"/>
              </a:rPr>
              <a:t>Sea Ice</a:t>
            </a:r>
          </a:p>
        </p:txBody>
      </p:sp>
      <p:sp>
        <p:nvSpPr>
          <p:cNvPr id="105" name="Rectangle 104"/>
          <p:cNvSpPr/>
          <p:nvPr/>
        </p:nvSpPr>
        <p:spPr>
          <a:xfrm>
            <a:off x="3940175" y="5106988"/>
            <a:ext cx="1573213" cy="43815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sp>
        <p:nvSpPr>
          <p:cNvPr id="106" name="Rectangle 105"/>
          <p:cNvSpPr/>
          <p:nvPr/>
        </p:nvSpPr>
        <p:spPr>
          <a:xfrm>
            <a:off x="3983038" y="4106863"/>
            <a:ext cx="1528762" cy="85883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sp>
        <p:nvSpPr>
          <p:cNvPr id="11350" name="Text Box 4"/>
          <p:cNvSpPr txBox="1">
            <a:spLocks noChangeArrowheads="1"/>
          </p:cNvSpPr>
          <p:nvPr/>
        </p:nvSpPr>
        <p:spPr bwMode="auto">
          <a:xfrm>
            <a:off x="3819525" y="4516438"/>
            <a:ext cx="18430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defTabSz="682625">
              <a:defRPr sz="2000">
                <a:solidFill>
                  <a:schemeClr val="tx1"/>
                </a:solidFill>
                <a:latin typeface="Arial" panose="020B0604020202020204" pitchFamily="34" charset="0"/>
                <a:cs typeface="Arial" panose="020B0604020202020204" pitchFamily="34" charset="0"/>
              </a:defRPr>
            </a:lvl1pPr>
            <a:lvl2pPr marL="742950" indent="-285750" defTabSz="682625">
              <a:defRPr sz="2000">
                <a:solidFill>
                  <a:schemeClr val="tx1"/>
                </a:solidFill>
                <a:latin typeface="Arial" panose="020B0604020202020204" pitchFamily="34" charset="0"/>
                <a:cs typeface="Arial" panose="020B0604020202020204" pitchFamily="34" charset="0"/>
              </a:defRPr>
            </a:lvl2pPr>
            <a:lvl3pPr marL="1143000" indent="-228600" defTabSz="682625">
              <a:defRPr sz="2000">
                <a:solidFill>
                  <a:schemeClr val="tx1"/>
                </a:solidFill>
                <a:latin typeface="Arial" panose="020B0604020202020204" pitchFamily="34" charset="0"/>
                <a:cs typeface="Arial" panose="020B0604020202020204" pitchFamily="34" charset="0"/>
              </a:defRPr>
            </a:lvl3pPr>
            <a:lvl4pPr marL="1600200" indent="-228600" defTabSz="682625">
              <a:defRPr sz="2000">
                <a:solidFill>
                  <a:schemeClr val="tx1"/>
                </a:solidFill>
                <a:latin typeface="Arial" panose="020B0604020202020204" pitchFamily="34" charset="0"/>
                <a:cs typeface="Arial" panose="020B0604020202020204" pitchFamily="34" charset="0"/>
              </a:defRPr>
            </a:lvl4pPr>
            <a:lvl5pPr marL="2057400" indent="-228600" defTabSz="682625">
              <a:defRPr sz="2000">
                <a:solidFill>
                  <a:schemeClr val="tx1"/>
                </a:solidFill>
                <a:latin typeface="Arial" panose="020B0604020202020204" pitchFamily="34" charset="0"/>
                <a:cs typeface="Arial" panose="020B0604020202020204" pitchFamily="34" charset="0"/>
              </a:defRPr>
            </a:lvl5pPr>
            <a:lvl6pPr marL="2514600" indent="-228600" defTabSz="682625" fontAlgn="base">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682625" fontAlgn="base">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682625" fontAlgn="base">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682625" fontAlgn="base">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0000"/>
                </a:solidFill>
                <a:latin typeface="Calibri" panose="020F0502020204030204" pitchFamily="34" charset="0"/>
                <a:ea typeface="MS PGothic" panose="020B0600070205080204" pitchFamily="34" charset="-128"/>
              </a:rPr>
              <a:t>WRF (ARW + NMM)</a:t>
            </a:r>
          </a:p>
          <a:p>
            <a:pPr algn="ctr"/>
            <a:r>
              <a:rPr lang="en-US" altLang="en-US" sz="1200" b="1">
                <a:solidFill>
                  <a:srgbClr val="FF0000"/>
                </a:solidFill>
                <a:latin typeface="Calibri" panose="020F0502020204030204" pitchFamily="34" charset="0"/>
                <a:ea typeface="MS PGothic" panose="020B0600070205080204" pitchFamily="34" charset="-128"/>
              </a:rPr>
              <a:t>NMMB 7members each</a:t>
            </a:r>
          </a:p>
        </p:txBody>
      </p:sp>
      <p:sp>
        <p:nvSpPr>
          <p:cNvPr id="11351" name="Text Box 34"/>
          <p:cNvSpPr txBox="1">
            <a:spLocks noChangeArrowheads="1"/>
          </p:cNvSpPr>
          <p:nvPr/>
        </p:nvSpPr>
        <p:spPr bwMode="auto">
          <a:xfrm>
            <a:off x="3919538" y="4106863"/>
            <a:ext cx="1625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latin typeface="Calibri" panose="020F0502020204030204" pitchFamily="34" charset="0"/>
                <a:ea typeface="MS PGothic" panose="020B0600070205080204" pitchFamily="34" charset="-128"/>
              </a:rPr>
              <a:t>Short-Range Ensemble Forecast  21members</a:t>
            </a:r>
          </a:p>
        </p:txBody>
      </p:sp>
      <p:sp>
        <p:nvSpPr>
          <p:cNvPr id="11352" name="Line 56"/>
          <p:cNvSpPr>
            <a:spLocks noChangeShapeType="1"/>
          </p:cNvSpPr>
          <p:nvPr/>
        </p:nvSpPr>
        <p:spPr bwMode="auto">
          <a:xfrm>
            <a:off x="4070350" y="4532313"/>
            <a:ext cx="137001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5" rIns="91430" bIns="45715"/>
          <a:lstStyle/>
          <a:p>
            <a:endParaRPr lang="en-US"/>
          </a:p>
        </p:txBody>
      </p:sp>
      <p:sp>
        <p:nvSpPr>
          <p:cNvPr id="11353" name="Rectangle 35"/>
          <p:cNvSpPr>
            <a:spLocks noChangeArrowheads="1"/>
          </p:cNvSpPr>
          <p:nvPr/>
        </p:nvSpPr>
        <p:spPr bwMode="auto">
          <a:xfrm>
            <a:off x="3938588" y="4087813"/>
            <a:ext cx="1573212" cy="882650"/>
          </a:xfrm>
          <a:prstGeom prst="rect">
            <a:avLst/>
          </a:prstGeom>
          <a:noFill/>
          <a:ln w="57150">
            <a:solidFill>
              <a:srgbClr val="006600"/>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5" rIns="91430" bIns="45715"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endParaRPr lang="en-US" altLang="en-US">
              <a:solidFill>
                <a:srgbClr val="000000"/>
              </a:solidFill>
              <a:latin typeface="Calibri" panose="020F0502020204030204" pitchFamily="34" charset="0"/>
              <a:ea typeface="MS PGothic" panose="020B0600070205080204" pitchFamily="34" charset="-128"/>
            </a:endParaRPr>
          </a:p>
        </p:txBody>
      </p:sp>
      <p:sp>
        <p:nvSpPr>
          <p:cNvPr id="11354" name="Text Box 4"/>
          <p:cNvSpPr txBox="1">
            <a:spLocks noChangeArrowheads="1"/>
          </p:cNvSpPr>
          <p:nvPr/>
        </p:nvSpPr>
        <p:spPr bwMode="auto">
          <a:xfrm>
            <a:off x="3765550" y="5311775"/>
            <a:ext cx="19081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defTabSz="682625">
              <a:defRPr sz="2000">
                <a:solidFill>
                  <a:schemeClr val="tx1"/>
                </a:solidFill>
                <a:latin typeface="Arial" panose="020B0604020202020204" pitchFamily="34" charset="0"/>
                <a:cs typeface="Arial" panose="020B0604020202020204" pitchFamily="34" charset="0"/>
              </a:defRPr>
            </a:lvl1pPr>
            <a:lvl2pPr marL="742950" indent="-285750" defTabSz="682625">
              <a:defRPr sz="2000">
                <a:solidFill>
                  <a:schemeClr val="tx1"/>
                </a:solidFill>
                <a:latin typeface="Arial" panose="020B0604020202020204" pitchFamily="34" charset="0"/>
                <a:cs typeface="Arial" panose="020B0604020202020204" pitchFamily="34" charset="0"/>
              </a:defRPr>
            </a:lvl2pPr>
            <a:lvl3pPr marL="1143000" indent="-228600" defTabSz="682625">
              <a:defRPr sz="2000">
                <a:solidFill>
                  <a:schemeClr val="tx1"/>
                </a:solidFill>
                <a:latin typeface="Arial" panose="020B0604020202020204" pitchFamily="34" charset="0"/>
                <a:cs typeface="Arial" panose="020B0604020202020204" pitchFamily="34" charset="0"/>
              </a:defRPr>
            </a:lvl3pPr>
            <a:lvl4pPr marL="1600200" indent="-228600" defTabSz="682625">
              <a:defRPr sz="2000">
                <a:solidFill>
                  <a:schemeClr val="tx1"/>
                </a:solidFill>
                <a:latin typeface="Arial" panose="020B0604020202020204" pitchFamily="34" charset="0"/>
                <a:cs typeface="Arial" panose="020B0604020202020204" pitchFamily="34" charset="0"/>
              </a:defRPr>
            </a:lvl4pPr>
            <a:lvl5pPr marL="2057400" indent="-228600" defTabSz="682625">
              <a:defRPr sz="2000">
                <a:solidFill>
                  <a:schemeClr val="tx1"/>
                </a:solidFill>
                <a:latin typeface="Arial" panose="020B0604020202020204" pitchFamily="34" charset="0"/>
                <a:cs typeface="Arial" panose="020B0604020202020204" pitchFamily="34" charset="0"/>
              </a:defRPr>
            </a:lvl5pPr>
            <a:lvl6pPr marL="2514600" indent="-228600" defTabSz="682625" fontAlgn="base">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682625" fontAlgn="base">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682625" fontAlgn="base">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682625" fontAlgn="base">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0000"/>
                </a:solidFill>
                <a:latin typeface="Calibri" panose="020F0502020204030204" pitchFamily="34" charset="0"/>
                <a:ea typeface="MS PGothic" panose="020B0600070205080204" pitchFamily="34" charset="-128"/>
              </a:rPr>
              <a:t>WRF-ARW  &amp; NMMB</a:t>
            </a:r>
          </a:p>
        </p:txBody>
      </p:sp>
      <p:sp>
        <p:nvSpPr>
          <p:cNvPr id="11355" name="Text Box 34"/>
          <p:cNvSpPr txBox="1">
            <a:spLocks noChangeArrowheads="1"/>
          </p:cNvSpPr>
          <p:nvPr/>
        </p:nvSpPr>
        <p:spPr bwMode="auto">
          <a:xfrm>
            <a:off x="3984625" y="5078413"/>
            <a:ext cx="15017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latin typeface="Calibri" panose="020F0502020204030204" pitchFamily="34" charset="0"/>
                <a:ea typeface="MS PGothic" panose="020B0600070205080204" pitchFamily="34" charset="-128"/>
              </a:rPr>
              <a:t>High Res Windows</a:t>
            </a:r>
          </a:p>
        </p:txBody>
      </p:sp>
      <p:sp>
        <p:nvSpPr>
          <p:cNvPr id="11356" name="Line 56"/>
          <p:cNvSpPr>
            <a:spLocks noChangeShapeType="1"/>
          </p:cNvSpPr>
          <p:nvPr/>
        </p:nvSpPr>
        <p:spPr bwMode="auto">
          <a:xfrm>
            <a:off x="4083050" y="5087938"/>
            <a:ext cx="137001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5" rIns="91430" bIns="45715"/>
          <a:lstStyle/>
          <a:p>
            <a:endParaRPr lang="en-US"/>
          </a:p>
        </p:txBody>
      </p:sp>
      <p:sp>
        <p:nvSpPr>
          <p:cNvPr id="11357" name="Rectangle 35"/>
          <p:cNvSpPr>
            <a:spLocks noChangeArrowheads="1"/>
          </p:cNvSpPr>
          <p:nvPr/>
        </p:nvSpPr>
        <p:spPr bwMode="auto">
          <a:xfrm>
            <a:off x="3940175" y="5106988"/>
            <a:ext cx="1573213" cy="438150"/>
          </a:xfrm>
          <a:prstGeom prst="rect">
            <a:avLst/>
          </a:prstGeom>
          <a:noFill/>
          <a:ln w="57150">
            <a:solidFill>
              <a:srgbClr val="006600"/>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5" rIns="91430" bIns="45715"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endParaRPr lang="en-US" altLang="en-US">
              <a:solidFill>
                <a:srgbClr val="000000"/>
              </a:solidFill>
              <a:latin typeface="Calibri" panose="020F0502020204030204" pitchFamily="34" charset="0"/>
              <a:ea typeface="MS PGothic" panose="020B0600070205080204" pitchFamily="34" charset="-128"/>
            </a:endParaRPr>
          </a:p>
        </p:txBody>
      </p:sp>
      <p:sp>
        <p:nvSpPr>
          <p:cNvPr id="11358" name="Line 56"/>
          <p:cNvSpPr>
            <a:spLocks noChangeShapeType="1"/>
          </p:cNvSpPr>
          <p:nvPr/>
        </p:nvSpPr>
        <p:spPr bwMode="auto">
          <a:xfrm>
            <a:off x="4067175" y="5319713"/>
            <a:ext cx="137001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5" rIns="91430" bIns="45715"/>
          <a:lstStyle/>
          <a:p>
            <a:endParaRPr lang="en-US"/>
          </a:p>
        </p:txBody>
      </p:sp>
      <p:sp>
        <p:nvSpPr>
          <p:cNvPr id="118" name="Rectangle 117"/>
          <p:cNvSpPr/>
          <p:nvPr/>
        </p:nvSpPr>
        <p:spPr>
          <a:xfrm>
            <a:off x="0" y="0"/>
            <a:ext cx="9144000" cy="1116013"/>
          </a:xfrm>
          <a:prstGeom prst="rect">
            <a:avLst/>
          </a:prstGeom>
          <a:solidFill>
            <a:srgbClr val="3366FF">
              <a:alpha val="25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7" name="Oval 116"/>
          <p:cNvSpPr/>
          <p:nvPr/>
        </p:nvSpPr>
        <p:spPr>
          <a:xfrm>
            <a:off x="752475" y="6445250"/>
            <a:ext cx="1787525" cy="412750"/>
          </a:xfrm>
          <a:prstGeom prst="ellipse">
            <a:avLst/>
          </a:prstGeom>
          <a:noFill/>
          <a:ln w="25400">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9" name="Oval 118"/>
          <p:cNvSpPr/>
          <p:nvPr/>
        </p:nvSpPr>
        <p:spPr>
          <a:xfrm>
            <a:off x="1323975" y="3387725"/>
            <a:ext cx="1127125" cy="304800"/>
          </a:xfrm>
          <a:prstGeom prst="ellipse">
            <a:avLst/>
          </a:prstGeom>
          <a:noFill/>
          <a:ln w="25400">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0" name="Oval 119"/>
          <p:cNvSpPr/>
          <p:nvPr/>
        </p:nvSpPr>
        <p:spPr>
          <a:xfrm>
            <a:off x="1052513" y="2068513"/>
            <a:ext cx="1058862" cy="323850"/>
          </a:xfrm>
          <a:prstGeom prst="ellipse">
            <a:avLst/>
          </a:prstGeom>
          <a:noFill/>
          <a:ln w="25400">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 name="Oval 121"/>
          <p:cNvSpPr/>
          <p:nvPr/>
        </p:nvSpPr>
        <p:spPr>
          <a:xfrm>
            <a:off x="4138613" y="3575050"/>
            <a:ext cx="1531937" cy="354013"/>
          </a:xfrm>
          <a:prstGeom prst="ellipse">
            <a:avLst/>
          </a:prstGeom>
          <a:noFill/>
          <a:ln w="25400">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3" name="Oval 122"/>
          <p:cNvSpPr/>
          <p:nvPr/>
        </p:nvSpPr>
        <p:spPr>
          <a:xfrm>
            <a:off x="4021138" y="2068513"/>
            <a:ext cx="674687" cy="265112"/>
          </a:xfrm>
          <a:prstGeom prst="ellipse">
            <a:avLst/>
          </a:prstGeom>
          <a:noFill/>
          <a:ln w="25400">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65" name="Slide Number Placeholder 115"/>
          <p:cNvSpPr>
            <a:spLocks noGrp="1"/>
          </p:cNvSpPr>
          <p:nvPr>
            <p:ph type="sldNum"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C44E7B34-45EE-4D61-B34E-D082DFA07B06}" type="slidenum">
              <a:rPr lang="en-US" altLang="en-US" sz="1000">
                <a:latin typeface="Verdana" panose="020B0604030504040204" pitchFamily="34" charset="0"/>
              </a:rPr>
              <a:pPr/>
              <a:t>40</a:t>
            </a:fld>
            <a:endParaRPr lang="en-US" altLang="en-US" sz="1000">
              <a:latin typeface="Verdana" panose="020B0604030504040204" pitchFamily="34" charset="0"/>
            </a:endParaRPr>
          </a:p>
        </p:txBody>
      </p:sp>
      <p:sp>
        <p:nvSpPr>
          <p:cNvPr id="11" name="TextBox 10"/>
          <p:cNvSpPr txBox="1"/>
          <p:nvPr/>
        </p:nvSpPr>
        <p:spPr>
          <a:xfrm>
            <a:off x="8267229" y="4509700"/>
            <a:ext cx="903287" cy="276999"/>
          </a:xfrm>
          <a:prstGeom prst="rect">
            <a:avLst/>
          </a:prstGeom>
          <a:noFill/>
        </p:spPr>
        <p:txBody>
          <a:bodyPr wrap="square" rtlCol="0">
            <a:spAutoFit/>
          </a:bodyPr>
          <a:lstStyle/>
          <a:p>
            <a:r>
              <a:rPr lang="en-US" sz="1200" dirty="0" smtClean="0"/>
              <a:t>RUC LSM</a:t>
            </a:r>
            <a:endParaRPr lang="en-US" sz="1200" dirty="0"/>
          </a:p>
        </p:txBody>
      </p:sp>
      <p:sp>
        <p:nvSpPr>
          <p:cNvPr id="125" name="Oval 124"/>
          <p:cNvSpPr/>
          <p:nvPr/>
        </p:nvSpPr>
        <p:spPr>
          <a:xfrm>
            <a:off x="8129588" y="4478337"/>
            <a:ext cx="1058862" cy="323850"/>
          </a:xfrm>
          <a:prstGeom prst="ellipse">
            <a:avLst/>
          </a:prstGeom>
          <a:noFill/>
          <a:ln w="25400">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1" name="Straight Arrow Connector 20"/>
          <p:cNvCxnSpPr>
            <a:stCxn id="11" idx="2"/>
          </p:cNvCxnSpPr>
          <p:nvPr/>
        </p:nvCxnSpPr>
        <p:spPr>
          <a:xfrm flipH="1">
            <a:off x="8659019" y="4786699"/>
            <a:ext cx="59854" cy="320289"/>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8410575" y="4786699"/>
            <a:ext cx="498756" cy="1574414"/>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9" grpId="0" animBg="1"/>
      <p:bldP spid="120" grpId="0" animBg="1"/>
      <p:bldP spid="122" grpId="0" animBg="1"/>
      <p:bldP spid="123" grpId="0" animBg="1"/>
      <p:bldP spid="1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Summary and conclusions</a:t>
            </a:r>
            <a:endParaRPr lang="en-US" dirty="0"/>
          </a:p>
        </p:txBody>
      </p:sp>
      <p:sp>
        <p:nvSpPr>
          <p:cNvPr id="5" name="Content Placeholder 4"/>
          <p:cNvSpPr>
            <a:spLocks noGrp="1"/>
          </p:cNvSpPr>
          <p:nvPr>
            <p:ph idx="1"/>
          </p:nvPr>
        </p:nvSpPr>
        <p:spPr/>
        <p:txBody>
          <a:bodyPr>
            <a:noAutofit/>
          </a:bodyPr>
          <a:lstStyle/>
          <a:p>
            <a:r>
              <a:rPr lang="en-US" sz="2600" dirty="0" smtClean="0"/>
              <a:t>This project is aimed at the operational use of existing </a:t>
            </a:r>
            <a:r>
              <a:rPr lang="en-US" sz="2600" dirty="0" err="1" smtClean="0"/>
              <a:t>Suomi</a:t>
            </a:r>
            <a:r>
              <a:rPr lang="en-US" sz="2600" dirty="0" smtClean="0"/>
              <a:t> NPP GVF and LST products in EMC modeling</a:t>
            </a:r>
          </a:p>
          <a:p>
            <a:r>
              <a:rPr lang="en-US" sz="2600" dirty="0" smtClean="0"/>
              <a:t>Initial results are encouraging</a:t>
            </a:r>
          </a:p>
          <a:p>
            <a:r>
              <a:rPr lang="en-US" sz="2600" dirty="0" smtClean="0"/>
              <a:t>Part of a broad effort for land product data assimilation / ingest</a:t>
            </a:r>
          </a:p>
          <a:p>
            <a:pPr lvl="1"/>
            <a:r>
              <a:rPr lang="en-US" sz="2600" dirty="0" smtClean="0"/>
              <a:t>internal consistency among various land products</a:t>
            </a:r>
          </a:p>
          <a:p>
            <a:r>
              <a:rPr lang="en-US" sz="2600" dirty="0" smtClean="0"/>
              <a:t>Incremental, well characterized improvements in satellite data production and modeling to ensure smooth transition</a:t>
            </a:r>
          </a:p>
          <a:p>
            <a:r>
              <a:rPr lang="en-US" sz="2600" dirty="0" smtClean="0"/>
              <a:t>Supports NGGPS, JCSDA Land Data Assimilation Theme and JPSS Land Proving Ground Initiative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7" name="TextBox 7"/>
          <p:cNvSpPr txBox="1">
            <a:spLocks noChangeArrowheads="1"/>
          </p:cNvSpPr>
          <p:nvPr/>
        </p:nvSpPr>
        <p:spPr bwMode="auto">
          <a:xfrm>
            <a:off x="1123206" y="-6543"/>
            <a:ext cx="7235686" cy="8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anchor="ctr" anchorCtr="0">
            <a:spAutoFit/>
          </a:bodyPr>
          <a:lstStyle>
            <a:defPPr marR="0" algn="l" rtl="0">
              <a:lnSpc>
                <a:spcPct val="100000"/>
              </a:lnSpc>
              <a:spcBef>
                <a:spcPts val="0"/>
              </a:spcBef>
              <a:spcAft>
                <a:spcPts val="0"/>
              </a:spcAft>
              <a:defRPr lang="en-US"/>
            </a:defPPr>
            <a:lvl1pPr marL="0" marR="0" indent="0" algn="l" rtl="0" fontAlgn="base">
              <a:lnSpc>
                <a:spcPct val="100000"/>
              </a:lnSpc>
              <a:spcBef>
                <a:spcPct val="0"/>
              </a:spcBef>
              <a:spcAft>
                <a:spcPct val="0"/>
              </a:spcAft>
              <a:buClr>
                <a:schemeClr val="lt1"/>
              </a:buClr>
              <a:buFont typeface="Calibri"/>
              <a:buNone/>
              <a:defRPr sz="1400" b="0" i="0" u="none" strike="noStrike" kern="1200" cap="none" baseline="0">
                <a:solidFill>
                  <a:schemeClr val="tx1"/>
                </a:solidFill>
                <a:latin typeface="Arial" pitchFamily="-109" charset="0"/>
                <a:ea typeface="ヒラギノ角ゴ Pro W3" pitchFamily="-109" charset="-128"/>
                <a:cs typeface="ヒラギノ角ゴ Pro W3" pitchFamily="-109" charset="-128"/>
                <a:sym typeface="Calibri"/>
              </a:defRPr>
            </a:lvl1pPr>
            <a:lvl2pPr marL="457200" marR="0" indent="0" algn="l" rtl="0" fontAlgn="base">
              <a:lnSpc>
                <a:spcPct val="100000"/>
              </a:lnSpc>
              <a:spcBef>
                <a:spcPct val="0"/>
              </a:spcBef>
              <a:spcAft>
                <a:spcPct val="0"/>
              </a:spcAft>
              <a:buNone/>
              <a:defRPr sz="1400" b="0" i="0" u="none" strike="noStrike" kern="1200" cap="none" baseline="0">
                <a:solidFill>
                  <a:schemeClr val="tx1"/>
                </a:solidFill>
                <a:latin typeface="Arial" pitchFamily="-109" charset="0"/>
                <a:ea typeface="ヒラギノ角ゴ Pro W3" pitchFamily="-109" charset="-128"/>
                <a:cs typeface="ヒラギノ角ゴ Pro W3" pitchFamily="-109" charset="-128"/>
                <a:sym typeface="Arial"/>
              </a:defRPr>
            </a:lvl2pPr>
            <a:lvl3pPr marL="914400" marR="0" indent="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3pPr>
            <a:lvl4pPr marL="1371600" marR="0" indent="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4pPr>
            <a:lvl5pPr marL="1828800" marR="0" indent="0" algn="l" rtl="0" fontAlgn="base">
              <a:spcBef>
                <a:spcPct val="0"/>
              </a:spcBef>
              <a:spcAft>
                <a:spcPct val="0"/>
              </a:spcAft>
              <a:defRPr sz="1400" kern="1200">
                <a:solidFill>
                  <a:schemeClr val="tx1"/>
                </a:solidFill>
                <a:latin typeface="Arial" pitchFamily="-109" charset="0"/>
                <a:ea typeface="ヒラギノ角ゴ Pro W3" pitchFamily="-109" charset="-128"/>
                <a:cs typeface="ヒラギノ角ゴ Pro W3" pitchFamily="-109" charset="-128"/>
              </a:defRPr>
            </a:lvl5pPr>
            <a:lvl6pPr marL="2286000" marR="0" indent="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6pPr>
            <a:lvl7pPr marL="2743200" marR="0" indent="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7pPr>
            <a:lvl8pPr marL="3200400" marR="0" indent="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8pPr>
            <a:lvl9pPr marL="3657600" marR="0" indent="0" algn="l" defTabSz="457200" rtl="0" eaLnBrk="1" latinLnBrk="0" hangingPunct="1">
              <a:defRPr sz="1400" kern="1200">
                <a:solidFill>
                  <a:schemeClr val="tx1"/>
                </a:solidFill>
                <a:latin typeface="Arial" pitchFamily="-109" charset="0"/>
                <a:ea typeface="ヒラギノ角ゴ Pro W3" pitchFamily="-109" charset="-128"/>
                <a:cs typeface="ヒラギノ角ゴ Pro W3" pitchFamily="-109" charset="-128"/>
              </a:defRPr>
            </a:lvl9pPr>
          </a:lstStyle>
          <a:p>
            <a:pPr algn="ctr" fontAlgn="auto">
              <a:spcBef>
                <a:spcPts val="0"/>
              </a:spcBef>
              <a:spcAft>
                <a:spcPts val="0"/>
              </a:spcAft>
            </a:pPr>
            <a:r>
              <a:rPr lang="en-US" sz="4400" dirty="0">
                <a:latin typeface="Times New Roman"/>
                <a:cs typeface="Times New Roman"/>
              </a:rPr>
              <a:t>JPSS </a:t>
            </a:r>
            <a:r>
              <a:rPr lang="en-US" sz="4400" dirty="0" smtClean="0">
                <a:latin typeface="Times New Roman"/>
                <a:cs typeface="Times New Roman"/>
              </a:rPr>
              <a:t>/ </a:t>
            </a:r>
            <a:r>
              <a:rPr lang="en-US" sz="4400" dirty="0" err="1" smtClean="0">
                <a:latin typeface="Times New Roman"/>
                <a:cs typeface="Times New Roman"/>
              </a:rPr>
              <a:t>Suomi</a:t>
            </a:r>
            <a:r>
              <a:rPr lang="en-US" sz="4400" dirty="0" smtClean="0">
                <a:latin typeface="Times New Roman"/>
                <a:cs typeface="Times New Roman"/>
              </a:rPr>
              <a:t> NPP Spacecraft</a:t>
            </a:r>
            <a:endParaRPr lang="en-US" sz="4400" b="1" dirty="0">
              <a:latin typeface="Times New Roman"/>
              <a:cs typeface="Times New Roman"/>
            </a:endParaRPr>
          </a:p>
        </p:txBody>
      </p:sp>
      <p:pic>
        <p:nvPicPr>
          <p:cNvPr id="8" name="Picture 7" descr="jpss_mission1_300.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194" y="1850564"/>
            <a:ext cx="6435951" cy="4080430"/>
          </a:xfrm>
          <a:prstGeom prst="rect">
            <a:avLst/>
          </a:prstGeom>
        </p:spPr>
      </p:pic>
      <p:sp>
        <p:nvSpPr>
          <p:cNvPr id="10" name="TextBox 9"/>
          <p:cNvSpPr txBox="1"/>
          <p:nvPr/>
        </p:nvSpPr>
        <p:spPr>
          <a:xfrm>
            <a:off x="1123205" y="5500107"/>
            <a:ext cx="3226467" cy="553998"/>
          </a:xfrm>
          <a:prstGeom prst="rect">
            <a:avLst/>
          </a:prstGeom>
          <a:noFill/>
        </p:spPr>
        <p:txBody>
          <a:bodyPr wrap="square" lIns="0" tIns="0" rIns="0" bIns="0" rtlCol="0">
            <a:spAutoFit/>
          </a:bodyPr>
          <a:lstStyle/>
          <a:p>
            <a:pPr algn="ctr"/>
            <a:r>
              <a:rPr lang="en-US" dirty="0" smtClean="0">
                <a:latin typeface="Arial" pitchFamily="34" charset="0"/>
                <a:cs typeface="Arial" pitchFamily="34" charset="0"/>
              </a:rPr>
              <a:t>Clouds and the Earth’s Radiant Energy System (CERES)</a:t>
            </a:r>
            <a:endParaRPr lang="en-US" dirty="0">
              <a:latin typeface="Arial" pitchFamily="34" charset="0"/>
              <a:cs typeface="Arial" pitchFamily="34" charset="0"/>
            </a:endParaRPr>
          </a:p>
        </p:txBody>
      </p:sp>
      <p:sp>
        <p:nvSpPr>
          <p:cNvPr id="13" name="TextBox 12"/>
          <p:cNvSpPr txBox="1"/>
          <p:nvPr/>
        </p:nvSpPr>
        <p:spPr>
          <a:xfrm>
            <a:off x="5893184" y="5178332"/>
            <a:ext cx="2244718" cy="830997"/>
          </a:xfrm>
          <a:prstGeom prst="rect">
            <a:avLst/>
          </a:prstGeom>
          <a:noFill/>
        </p:spPr>
        <p:txBody>
          <a:bodyPr wrap="square" lIns="0" tIns="0" rIns="0" bIns="0" rtlCol="0">
            <a:spAutoFit/>
          </a:bodyPr>
          <a:lstStyle/>
          <a:p>
            <a:pPr algn="ctr"/>
            <a:r>
              <a:rPr lang="en-US" dirty="0" smtClean="0">
                <a:latin typeface="Arial" pitchFamily="34" charset="0"/>
                <a:cs typeface="Arial" pitchFamily="34" charset="0"/>
              </a:rPr>
              <a:t>Visible Infrared Imaging Radiometer Suite (VIIRS)</a:t>
            </a:r>
            <a:endParaRPr lang="en-US" dirty="0">
              <a:latin typeface="Arial" pitchFamily="34" charset="0"/>
              <a:cs typeface="Arial" pitchFamily="34" charset="0"/>
            </a:endParaRPr>
          </a:p>
        </p:txBody>
      </p:sp>
      <p:sp>
        <p:nvSpPr>
          <p:cNvPr id="15" name="TextBox 14"/>
          <p:cNvSpPr txBox="1"/>
          <p:nvPr/>
        </p:nvSpPr>
        <p:spPr>
          <a:xfrm>
            <a:off x="5948929" y="3154955"/>
            <a:ext cx="2594269" cy="553998"/>
          </a:xfrm>
          <a:prstGeom prst="rect">
            <a:avLst/>
          </a:prstGeom>
          <a:noFill/>
        </p:spPr>
        <p:txBody>
          <a:bodyPr wrap="square" lIns="0" tIns="0" rIns="0" bIns="0" rtlCol="0">
            <a:spAutoFit/>
          </a:bodyPr>
          <a:lstStyle/>
          <a:p>
            <a:pPr algn="ctr"/>
            <a:r>
              <a:rPr lang="en-US" dirty="0" smtClean="0">
                <a:latin typeface="Arial" pitchFamily="34" charset="0"/>
                <a:cs typeface="Arial" pitchFamily="34" charset="0"/>
              </a:rPr>
              <a:t>Cross-track Infrared Sounder (</a:t>
            </a:r>
            <a:r>
              <a:rPr lang="en-US" dirty="0" err="1" smtClean="0">
                <a:latin typeface="Arial" pitchFamily="34" charset="0"/>
                <a:cs typeface="Arial" pitchFamily="34" charset="0"/>
              </a:rPr>
              <a:t>CrIS</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16" name="TextBox 15"/>
          <p:cNvSpPr txBox="1"/>
          <p:nvPr/>
        </p:nvSpPr>
        <p:spPr>
          <a:xfrm>
            <a:off x="4745779" y="2349196"/>
            <a:ext cx="4006992" cy="553998"/>
          </a:xfrm>
          <a:prstGeom prst="rect">
            <a:avLst/>
          </a:prstGeom>
          <a:noFill/>
        </p:spPr>
        <p:txBody>
          <a:bodyPr wrap="square" lIns="0" tIns="0" rIns="0" bIns="0" rtlCol="0">
            <a:spAutoFit/>
          </a:bodyPr>
          <a:lstStyle/>
          <a:p>
            <a:pPr algn="ctr"/>
            <a:r>
              <a:rPr lang="en-US" dirty="0" smtClean="0">
                <a:latin typeface="Arial" pitchFamily="34" charset="0"/>
                <a:cs typeface="Arial" pitchFamily="34" charset="0"/>
              </a:rPr>
              <a:t>Advanced Technology Microwave Sounder (ATMS)</a:t>
            </a:r>
            <a:endParaRPr lang="en-US" dirty="0">
              <a:latin typeface="Arial" pitchFamily="34" charset="0"/>
              <a:cs typeface="Arial" pitchFamily="34" charset="0"/>
            </a:endParaRPr>
          </a:p>
        </p:txBody>
      </p:sp>
      <p:sp>
        <p:nvSpPr>
          <p:cNvPr id="17" name="TextBox 16"/>
          <p:cNvSpPr txBox="1"/>
          <p:nvPr/>
        </p:nvSpPr>
        <p:spPr>
          <a:xfrm>
            <a:off x="3154651" y="1635120"/>
            <a:ext cx="4027814" cy="276999"/>
          </a:xfrm>
          <a:prstGeom prst="rect">
            <a:avLst/>
          </a:prstGeom>
          <a:noFill/>
        </p:spPr>
        <p:txBody>
          <a:bodyPr wrap="square" lIns="0" tIns="0" rIns="0" bIns="0" rtlCol="0">
            <a:spAutoFit/>
          </a:bodyPr>
          <a:lstStyle/>
          <a:p>
            <a:pPr algn="ctr"/>
            <a:r>
              <a:rPr lang="en-US" dirty="0" smtClean="0">
                <a:latin typeface="Arial" pitchFamily="34" charset="0"/>
                <a:cs typeface="Arial" pitchFamily="34" charset="0"/>
              </a:rPr>
              <a:t>Ozone Mapping Profiler Suite (OMPS) </a:t>
            </a:r>
            <a:endParaRPr lang="en-US" dirty="0">
              <a:latin typeface="Arial" pitchFamily="34" charset="0"/>
              <a:cs typeface="Arial" pitchFamily="34" charset="0"/>
            </a:endParaRPr>
          </a:p>
        </p:txBody>
      </p:sp>
      <p:cxnSp>
        <p:nvCxnSpPr>
          <p:cNvPr id="4" name="Straight Connector 3"/>
          <p:cNvCxnSpPr/>
          <p:nvPr/>
        </p:nvCxnSpPr>
        <p:spPr>
          <a:xfrm flipH="1">
            <a:off x="4011577" y="1850564"/>
            <a:ext cx="338096" cy="1894707"/>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851287" y="4333378"/>
            <a:ext cx="808882" cy="1166729"/>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511038" y="2564640"/>
            <a:ext cx="729983" cy="1396075"/>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241021" y="3427079"/>
            <a:ext cx="960505" cy="622407"/>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5893184" y="4103274"/>
            <a:ext cx="631071" cy="107505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5586469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solidFill>
                  <a:schemeClr val="tx1"/>
                </a:solidFill>
              </a:rPr>
              <a:t>Aqua MODIS Global Browse</a:t>
            </a:r>
            <a:endParaRPr lang="en-US" dirty="0">
              <a:solidFill>
                <a:schemeClr val="tx1"/>
              </a:solidFill>
            </a:endParaRPr>
          </a:p>
        </p:txBody>
      </p:sp>
      <p:sp>
        <p:nvSpPr>
          <p:cNvPr id="5" name="Rectangle 4"/>
          <p:cNvSpPr/>
          <p:nvPr/>
        </p:nvSpPr>
        <p:spPr>
          <a:xfrm>
            <a:off x="3299551" y="763113"/>
            <a:ext cx="2601994" cy="369332"/>
          </a:xfrm>
          <a:prstGeom prst="rect">
            <a:avLst/>
          </a:prstGeom>
        </p:spPr>
        <p:txBody>
          <a:bodyPr wrap="none">
            <a:spAutoFit/>
          </a:bodyPr>
          <a:lstStyle/>
          <a:p>
            <a:r>
              <a:rPr lang="en-US" sz="1800" dirty="0" smtClean="0"/>
              <a:t>landweb.nascom.nasa.gov</a:t>
            </a:r>
            <a:endParaRPr lang="en-US" sz="1800" dirty="0"/>
          </a:p>
        </p:txBody>
      </p:sp>
      <p:pic>
        <p:nvPicPr>
          <p:cNvPr id="7" name="Picture 6" descr="HAM_A2012265_MYD09_005_900x450.jpg"/>
          <p:cNvPicPr>
            <a:picLocks noChangeAspect="1"/>
          </p:cNvPicPr>
          <p:nvPr/>
        </p:nvPicPr>
        <p:blipFill>
          <a:blip r:embed="rId2" cstate="print"/>
          <a:stretch>
            <a:fillRect/>
          </a:stretch>
        </p:blipFill>
        <p:spPr>
          <a:xfrm>
            <a:off x="0" y="1143000"/>
            <a:ext cx="9144000" cy="4572000"/>
          </a:xfrm>
          <a:prstGeom prst="rect">
            <a:avLst/>
          </a:prstGeom>
        </p:spPr>
      </p:pic>
      <p:sp>
        <p:nvSpPr>
          <p:cNvPr id="8" name="TextBox 7"/>
          <p:cNvSpPr txBox="1"/>
          <p:nvPr/>
        </p:nvSpPr>
        <p:spPr>
          <a:xfrm>
            <a:off x="3319655" y="6221899"/>
            <a:ext cx="2653290" cy="461665"/>
          </a:xfrm>
          <a:prstGeom prst="rect">
            <a:avLst/>
          </a:prstGeom>
          <a:noFill/>
        </p:spPr>
        <p:txBody>
          <a:bodyPr wrap="none" rtlCol="0">
            <a:spAutoFit/>
          </a:bodyPr>
          <a:lstStyle/>
          <a:p>
            <a:r>
              <a:rPr lang="en-US" dirty="0" smtClean="0"/>
              <a:t>September 21, 2012</a:t>
            </a:r>
            <a:endParaRPr lang="en-US" dirty="0"/>
          </a:p>
        </p:txBody>
      </p:sp>
      <p:sp>
        <p:nvSpPr>
          <p:cNvPr id="6" name="Rectangle 5"/>
          <p:cNvSpPr/>
          <p:nvPr/>
        </p:nvSpPr>
        <p:spPr>
          <a:xfrm>
            <a:off x="1961587" y="5796101"/>
            <a:ext cx="5191373" cy="338554"/>
          </a:xfrm>
          <a:prstGeom prst="rect">
            <a:avLst/>
          </a:prstGeom>
        </p:spPr>
        <p:txBody>
          <a:bodyPr wrap="square">
            <a:spAutoFit/>
          </a:bodyPr>
          <a:lstStyle/>
          <a:p>
            <a:pPr algn="ctr"/>
            <a:r>
              <a:rPr lang="en-US" sz="1600" b="1" i="1" dirty="0" smtClean="0"/>
              <a:t>Daily Land Surface Reflectance Bands 1,4,3 (MYD09)</a:t>
            </a:r>
            <a:endParaRPr lang="en-US" sz="1600" b="1" i="1" dirty="0"/>
          </a:p>
        </p:txBody>
      </p:sp>
      <p:sp>
        <p:nvSpPr>
          <p:cNvPr id="9" name="TextBox 8"/>
          <p:cNvSpPr txBox="1"/>
          <p:nvPr/>
        </p:nvSpPr>
        <p:spPr>
          <a:xfrm>
            <a:off x="7017479" y="6507111"/>
            <a:ext cx="1437317" cy="276999"/>
          </a:xfrm>
          <a:prstGeom prst="rect">
            <a:avLst/>
          </a:prstGeom>
          <a:noFill/>
        </p:spPr>
        <p:txBody>
          <a:bodyPr wrap="none" rtlCol="0">
            <a:spAutoFit/>
          </a:bodyPr>
          <a:lstStyle/>
          <a:p>
            <a:r>
              <a:rPr lang="en-US" sz="1200" b="1" i="1" dirty="0" smtClean="0"/>
              <a:t>NASA </a:t>
            </a:r>
            <a:r>
              <a:rPr lang="en-US" sz="1200" b="1" i="1" dirty="0" err="1" smtClean="0"/>
              <a:t>LandPEATE</a:t>
            </a:r>
            <a:endParaRPr lang="en-US" sz="1200"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err="1" smtClean="0">
                <a:solidFill>
                  <a:schemeClr val="tx1"/>
                </a:solidFill>
              </a:rPr>
              <a:t>Suomi</a:t>
            </a:r>
            <a:r>
              <a:rPr lang="en-US" dirty="0" smtClean="0">
                <a:solidFill>
                  <a:schemeClr val="tx1"/>
                </a:solidFill>
              </a:rPr>
              <a:t> NPP VIIRS Global Browse</a:t>
            </a:r>
            <a:endParaRPr lang="en-US" dirty="0">
              <a:solidFill>
                <a:schemeClr val="tx1"/>
              </a:solidFill>
            </a:endParaRPr>
          </a:p>
        </p:txBody>
      </p:sp>
      <p:sp>
        <p:nvSpPr>
          <p:cNvPr id="5" name="Rectangle 4"/>
          <p:cNvSpPr/>
          <p:nvPr/>
        </p:nvSpPr>
        <p:spPr>
          <a:xfrm>
            <a:off x="3299551" y="773668"/>
            <a:ext cx="2601994" cy="369332"/>
          </a:xfrm>
          <a:prstGeom prst="rect">
            <a:avLst/>
          </a:prstGeom>
        </p:spPr>
        <p:txBody>
          <a:bodyPr wrap="none">
            <a:spAutoFit/>
          </a:bodyPr>
          <a:lstStyle/>
          <a:p>
            <a:r>
              <a:rPr lang="en-US" sz="1800" dirty="0" smtClean="0"/>
              <a:t>landweb.nascom.nasa.gov</a:t>
            </a:r>
            <a:endParaRPr lang="en-US" sz="1800" dirty="0"/>
          </a:p>
        </p:txBody>
      </p:sp>
      <p:sp>
        <p:nvSpPr>
          <p:cNvPr id="6" name="TextBox 5"/>
          <p:cNvSpPr txBox="1"/>
          <p:nvPr/>
        </p:nvSpPr>
        <p:spPr>
          <a:xfrm>
            <a:off x="3319655" y="6221899"/>
            <a:ext cx="2653290" cy="461665"/>
          </a:xfrm>
          <a:prstGeom prst="rect">
            <a:avLst/>
          </a:prstGeom>
          <a:noFill/>
        </p:spPr>
        <p:txBody>
          <a:bodyPr wrap="none" rtlCol="0">
            <a:spAutoFit/>
          </a:bodyPr>
          <a:lstStyle/>
          <a:p>
            <a:r>
              <a:rPr lang="en-US" dirty="0" smtClean="0"/>
              <a:t>September 21, 2012</a:t>
            </a:r>
            <a:endParaRPr lang="en-US" dirty="0"/>
          </a:p>
        </p:txBody>
      </p:sp>
      <p:pic>
        <p:nvPicPr>
          <p:cNvPr id="7" name="Picture 6" descr="LPEATE_NPP_VMAE_L1C-D_A2012265_20km_jpg.jpg"/>
          <p:cNvPicPr>
            <a:picLocks noChangeAspect="1"/>
          </p:cNvPicPr>
          <p:nvPr/>
        </p:nvPicPr>
        <p:blipFill>
          <a:blip r:embed="rId2" cstate="print"/>
          <a:stretch>
            <a:fillRect/>
          </a:stretch>
        </p:blipFill>
        <p:spPr>
          <a:xfrm>
            <a:off x="0" y="1140255"/>
            <a:ext cx="9144000" cy="4577489"/>
          </a:xfrm>
          <a:prstGeom prst="rect">
            <a:avLst/>
          </a:prstGeom>
        </p:spPr>
      </p:pic>
      <p:sp>
        <p:nvSpPr>
          <p:cNvPr id="8" name="Rectangle 7"/>
          <p:cNvSpPr/>
          <p:nvPr/>
        </p:nvSpPr>
        <p:spPr>
          <a:xfrm>
            <a:off x="2079528" y="5763688"/>
            <a:ext cx="4955458" cy="338554"/>
          </a:xfrm>
          <a:prstGeom prst="rect">
            <a:avLst/>
          </a:prstGeom>
        </p:spPr>
        <p:txBody>
          <a:bodyPr wrap="square">
            <a:spAutoFit/>
          </a:bodyPr>
          <a:lstStyle/>
          <a:p>
            <a:r>
              <a:rPr lang="en-US" sz="1600" b="1" i="1" dirty="0" smtClean="0"/>
              <a:t>NPP_VMAE_L1 L1B Moderate input, Day Band 5,4,3</a:t>
            </a:r>
            <a:endParaRPr lang="en-US" sz="1600" b="1" i="1" dirty="0"/>
          </a:p>
        </p:txBody>
      </p:sp>
      <p:sp>
        <p:nvSpPr>
          <p:cNvPr id="9" name="TextBox 8"/>
          <p:cNvSpPr txBox="1"/>
          <p:nvPr/>
        </p:nvSpPr>
        <p:spPr>
          <a:xfrm>
            <a:off x="7017479" y="6507111"/>
            <a:ext cx="1437317" cy="276999"/>
          </a:xfrm>
          <a:prstGeom prst="rect">
            <a:avLst/>
          </a:prstGeom>
          <a:noFill/>
        </p:spPr>
        <p:txBody>
          <a:bodyPr wrap="none" rtlCol="0">
            <a:spAutoFit/>
          </a:bodyPr>
          <a:lstStyle/>
          <a:p>
            <a:r>
              <a:rPr lang="en-US" sz="1200" b="1" i="1" dirty="0" smtClean="0"/>
              <a:t>NASA </a:t>
            </a:r>
            <a:r>
              <a:rPr lang="en-US" sz="1200" b="1" i="1" dirty="0" err="1" smtClean="0"/>
              <a:t>LandPEATE</a:t>
            </a:r>
            <a:endParaRPr lang="en-US" sz="1200"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1219200" y="622237"/>
            <a:ext cx="6324600" cy="6090897"/>
            <a:chOff x="1219200" y="622237"/>
            <a:chExt cx="6324600" cy="6090897"/>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9200" y="622237"/>
              <a:ext cx="6324600" cy="6090897"/>
            </a:xfrm>
            <a:prstGeom prst="rect">
              <a:avLst/>
            </a:prstGeom>
          </p:spPr>
        </p:pic>
        <p:sp>
          <p:nvSpPr>
            <p:cNvPr id="11" name="TextBox 10"/>
            <p:cNvSpPr txBox="1"/>
            <p:nvPr/>
          </p:nvSpPr>
          <p:spPr>
            <a:xfrm rot="5058915">
              <a:off x="6059511" y="4143273"/>
              <a:ext cx="14478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edge of scan</a:t>
              </a:r>
              <a:endParaRPr lang="en-US" dirty="0">
                <a:solidFill>
                  <a:prstClr val="black"/>
                </a:solidFill>
                <a:latin typeface="Calibri"/>
              </a:endParaRPr>
            </a:p>
          </p:txBody>
        </p:sp>
      </p:grpSp>
      <p:sp>
        <p:nvSpPr>
          <p:cNvPr id="7" name="Oval 6"/>
          <p:cNvSpPr/>
          <p:nvPr/>
        </p:nvSpPr>
        <p:spPr>
          <a:xfrm>
            <a:off x="4191000" y="3733800"/>
            <a:ext cx="78346" cy="781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8" name="TextBox 7"/>
          <p:cNvSpPr txBox="1"/>
          <p:nvPr/>
        </p:nvSpPr>
        <p:spPr>
          <a:xfrm>
            <a:off x="0" y="0"/>
            <a:ext cx="9144000" cy="523220"/>
          </a:xfrm>
          <a:prstGeom prst="rect">
            <a:avLst/>
          </a:prstGeom>
          <a:noFill/>
        </p:spPr>
        <p:txBody>
          <a:bodyPr wrap="square" rtlCol="0">
            <a:spAutoFit/>
          </a:bodyPr>
          <a:lstStyle/>
          <a:p>
            <a:pPr algn="ctr" fontAlgn="auto">
              <a:spcBef>
                <a:spcPts val="0"/>
              </a:spcBef>
              <a:spcAft>
                <a:spcPts val="0"/>
              </a:spcAft>
            </a:pPr>
            <a:r>
              <a:rPr lang="en-US" sz="2800" dirty="0" smtClean="0">
                <a:latin typeface="Calibri"/>
              </a:rPr>
              <a:t>Comparing MODIS (250m) to VIIRS (375m)</a:t>
            </a:r>
            <a:endParaRPr lang="en-US" sz="2800" dirty="0">
              <a:latin typeface="Calibri"/>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956" y="1135596"/>
            <a:ext cx="1190244" cy="838200"/>
          </a:xfrm>
          <a:prstGeom prst="rect">
            <a:avLst/>
          </a:prstGeom>
        </p:spPr>
      </p:pic>
      <p:sp>
        <p:nvSpPr>
          <p:cNvPr id="10" name="Rectangle 9"/>
          <p:cNvSpPr/>
          <p:nvPr/>
        </p:nvSpPr>
        <p:spPr>
          <a:xfrm>
            <a:off x="7677209" y="3244334"/>
            <a:ext cx="1370054" cy="369332"/>
          </a:xfrm>
          <a:prstGeom prst="rect">
            <a:avLst/>
          </a:prstGeom>
        </p:spPr>
        <p:txBody>
          <a:bodyPr wrap="none">
            <a:spAutoFit/>
          </a:bodyPr>
          <a:lstStyle/>
          <a:p>
            <a:pPr algn="r" fontAlgn="auto">
              <a:spcBef>
                <a:spcPts val="0"/>
              </a:spcBef>
              <a:spcAft>
                <a:spcPts val="0"/>
              </a:spcAft>
            </a:pPr>
            <a:r>
              <a:rPr lang="en-US" b="1" dirty="0" smtClean="0"/>
              <a:t>Edge of Scan</a:t>
            </a:r>
            <a:endParaRPr lang="en-US" b="1" dirty="0"/>
          </a:p>
        </p:txBody>
      </p:sp>
      <p:sp>
        <p:nvSpPr>
          <p:cNvPr id="12" name="TextBox 11"/>
          <p:cNvSpPr txBox="1"/>
          <p:nvPr/>
        </p:nvSpPr>
        <p:spPr>
          <a:xfrm>
            <a:off x="7017479" y="6507111"/>
            <a:ext cx="1200072" cy="276999"/>
          </a:xfrm>
          <a:prstGeom prst="rect">
            <a:avLst/>
          </a:prstGeom>
          <a:noFill/>
        </p:spPr>
        <p:txBody>
          <a:bodyPr wrap="none" rtlCol="0">
            <a:spAutoFit/>
          </a:bodyPr>
          <a:lstStyle/>
          <a:p>
            <a:r>
              <a:rPr lang="en-US" sz="1200" b="1" i="1" dirty="0" smtClean="0"/>
              <a:t>NRL / Monterey</a:t>
            </a:r>
            <a:endParaRPr lang="en-US" sz="1200" b="1" i="1" dirty="0"/>
          </a:p>
        </p:txBody>
      </p:sp>
    </p:spTree>
    <p:extLst>
      <p:ext uri="{BB962C8B-B14F-4D97-AF65-F5344CB8AC3E}">
        <p14:creationId xmlns:p14="http://schemas.microsoft.com/office/powerpoint/2010/main" xmlns="" val="3199013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1219200" y="622237"/>
            <a:ext cx="6324600" cy="6090897"/>
            <a:chOff x="1219200" y="622237"/>
            <a:chExt cx="6324600" cy="6090897"/>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9200" y="622237"/>
              <a:ext cx="6324600" cy="6090897"/>
            </a:xfrm>
            <a:prstGeom prst="rect">
              <a:avLst/>
            </a:prstGeom>
          </p:spPr>
        </p:pic>
        <p:sp>
          <p:nvSpPr>
            <p:cNvPr id="11" name="TextBox 10"/>
            <p:cNvSpPr txBox="1"/>
            <p:nvPr/>
          </p:nvSpPr>
          <p:spPr>
            <a:xfrm rot="5058915">
              <a:off x="6059511" y="4143273"/>
              <a:ext cx="14478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edge of scan</a:t>
              </a:r>
              <a:endParaRPr lang="en-US" dirty="0">
                <a:solidFill>
                  <a:prstClr val="black"/>
                </a:solidFill>
                <a:latin typeface="Calibri"/>
              </a:endParaRPr>
            </a:p>
          </p:txBody>
        </p:sp>
      </p:gr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19200" y="622236"/>
            <a:ext cx="6324600" cy="6090897"/>
          </a:xfrm>
          <a:prstGeom prst="rect">
            <a:avLst/>
          </a:prstGeom>
        </p:spPr>
      </p:pic>
      <p:sp>
        <p:nvSpPr>
          <p:cNvPr id="7" name="Oval 6"/>
          <p:cNvSpPr/>
          <p:nvPr/>
        </p:nvSpPr>
        <p:spPr>
          <a:xfrm>
            <a:off x="4191000" y="3733800"/>
            <a:ext cx="78346" cy="781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8" name="TextBox 7"/>
          <p:cNvSpPr txBox="1"/>
          <p:nvPr/>
        </p:nvSpPr>
        <p:spPr>
          <a:xfrm>
            <a:off x="0" y="0"/>
            <a:ext cx="9144000" cy="523220"/>
          </a:xfrm>
          <a:prstGeom prst="rect">
            <a:avLst/>
          </a:prstGeom>
          <a:noFill/>
        </p:spPr>
        <p:txBody>
          <a:bodyPr wrap="square" rtlCol="0">
            <a:spAutoFit/>
          </a:bodyPr>
          <a:lstStyle/>
          <a:p>
            <a:pPr algn="ctr" fontAlgn="auto">
              <a:spcBef>
                <a:spcPts val="0"/>
              </a:spcBef>
              <a:spcAft>
                <a:spcPts val="0"/>
              </a:spcAft>
            </a:pPr>
            <a:r>
              <a:rPr lang="en-US" sz="2800" dirty="0" smtClean="0">
                <a:latin typeface="Calibri"/>
              </a:rPr>
              <a:t>Comparing MODIS (250m) to VIIRS (375m)</a:t>
            </a:r>
            <a:endParaRPr lang="en-US" sz="2800" dirty="0">
              <a:latin typeface="Calibri"/>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956" y="1135596"/>
            <a:ext cx="1190244" cy="838200"/>
          </a:xfrm>
          <a:prstGeom prst="rect">
            <a:avLst/>
          </a:prstGeom>
        </p:spPr>
      </p:pic>
      <p:sp>
        <p:nvSpPr>
          <p:cNvPr id="10" name="Rectangle 9"/>
          <p:cNvSpPr/>
          <p:nvPr/>
        </p:nvSpPr>
        <p:spPr>
          <a:xfrm>
            <a:off x="7677209" y="3244334"/>
            <a:ext cx="1370054" cy="369332"/>
          </a:xfrm>
          <a:prstGeom prst="rect">
            <a:avLst/>
          </a:prstGeom>
        </p:spPr>
        <p:txBody>
          <a:bodyPr wrap="none">
            <a:spAutoFit/>
          </a:bodyPr>
          <a:lstStyle/>
          <a:p>
            <a:pPr algn="r" fontAlgn="auto">
              <a:spcBef>
                <a:spcPts val="0"/>
              </a:spcBef>
              <a:spcAft>
                <a:spcPts val="0"/>
              </a:spcAft>
            </a:pPr>
            <a:r>
              <a:rPr lang="en-US" b="1" dirty="0" smtClean="0"/>
              <a:t>Edge of Scan</a:t>
            </a:r>
            <a:endParaRPr lang="en-US" b="1" dirty="0"/>
          </a:p>
        </p:txBody>
      </p:sp>
      <p:sp>
        <p:nvSpPr>
          <p:cNvPr id="12" name="TextBox 11"/>
          <p:cNvSpPr txBox="1"/>
          <p:nvPr/>
        </p:nvSpPr>
        <p:spPr>
          <a:xfrm>
            <a:off x="7017479" y="6507111"/>
            <a:ext cx="1200072" cy="276999"/>
          </a:xfrm>
          <a:prstGeom prst="rect">
            <a:avLst/>
          </a:prstGeom>
          <a:noFill/>
        </p:spPr>
        <p:txBody>
          <a:bodyPr wrap="none" rtlCol="0">
            <a:spAutoFit/>
          </a:bodyPr>
          <a:lstStyle/>
          <a:p>
            <a:r>
              <a:rPr lang="en-US" sz="1200" b="1" i="1" dirty="0" smtClean="0"/>
              <a:t>NRL / Monterey</a:t>
            </a:r>
            <a:endParaRPr lang="en-US" sz="1200" b="1" i="1" dirty="0"/>
          </a:p>
        </p:txBody>
      </p:sp>
    </p:spTree>
    <p:extLst>
      <p:ext uri="{BB962C8B-B14F-4D97-AF65-F5344CB8AC3E}">
        <p14:creationId xmlns:p14="http://schemas.microsoft.com/office/powerpoint/2010/main" xmlns="" val="319901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2823</Words>
  <Application>Microsoft Office PowerPoint</Application>
  <PresentationFormat>On-screen Show (4:3)</PresentationFormat>
  <Paragraphs>579</Paragraphs>
  <Slides>41</Slides>
  <Notes>19</Notes>
  <HiddenSlides>0</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Incorporation of near-real-time Suomi NPP Green Vegetation Fraction and Land Surface Temperature data into the NCEP Land modeling suite</vt:lpstr>
      <vt:lpstr>Project objectives</vt:lpstr>
      <vt:lpstr>Expected benefits</vt:lpstr>
      <vt:lpstr>JPSS Land Data Proving Ground Initiative</vt:lpstr>
      <vt:lpstr>Slide 5</vt:lpstr>
      <vt:lpstr>Aqua MODIS Global Browse</vt:lpstr>
      <vt:lpstr>Suomi NPP VIIRS Global Browse</vt:lpstr>
      <vt:lpstr>Slide 8</vt:lpstr>
      <vt:lpstr>Slide 9</vt:lpstr>
      <vt:lpstr>Suomi NPP Data Product Cal/Val Process Overview</vt:lpstr>
      <vt:lpstr>Project team</vt:lpstr>
      <vt:lpstr>Slide 12</vt:lpstr>
      <vt:lpstr>Slide 13</vt:lpstr>
      <vt:lpstr>Slide 14</vt:lpstr>
      <vt:lpstr>Green Vegetation Fraction (GVF): Background and current status</vt:lpstr>
      <vt:lpstr>GVF product overview</vt:lpstr>
      <vt:lpstr>VIIRS Green Vegetation Fraction</vt:lpstr>
      <vt:lpstr>VIIRS Green Vegetation Fraction</vt:lpstr>
      <vt:lpstr>VIIRS Green Vegetation Fraction</vt:lpstr>
      <vt:lpstr>VIIRS GVF Performance</vt:lpstr>
      <vt:lpstr>Slide 21</vt:lpstr>
      <vt:lpstr>VIIRS vs. AVHRR GVF</vt:lpstr>
      <vt:lpstr>Slide 23</vt:lpstr>
      <vt:lpstr>Slide 24</vt:lpstr>
      <vt:lpstr>Slide 25</vt:lpstr>
      <vt:lpstr>GVF milestones: Year 1</vt:lpstr>
      <vt:lpstr>GVF milestones: Year 2</vt:lpstr>
      <vt:lpstr>GVF progress (STAR)</vt:lpstr>
      <vt:lpstr>Slide 29</vt:lpstr>
      <vt:lpstr>LST overview</vt:lpstr>
      <vt:lpstr>Land Surface Temperature: Product Monitoring</vt:lpstr>
      <vt:lpstr>LST Quality Analysis/Validation: SURFRAD</vt:lpstr>
      <vt:lpstr>S-NPP VIIRS LST Maps</vt:lpstr>
      <vt:lpstr>LST progress and immediate plans</vt:lpstr>
      <vt:lpstr>Observed vs. model LST</vt:lpstr>
      <vt:lpstr>Observed vs. model LST</vt:lpstr>
      <vt:lpstr>LST milestones: Year 1</vt:lpstr>
      <vt:lpstr>LST milestones: Year 2</vt:lpstr>
      <vt:lpstr>Pathway for operational implementation</vt:lpstr>
      <vt:lpstr>Slide 40</vt:lpstr>
      <vt:lpstr>Summary and 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Incorporation of near-real-time Suomi NPP Green Vegetation Fraction and Land Surface Temperature data into the NCEP Land modeling suite</dc:title>
  <dc:creator>Ivan Csiszar</dc:creator>
  <cp:lastModifiedBy>icsiszar</cp:lastModifiedBy>
  <cp:revision>166</cp:revision>
  <dcterms:created xsi:type="dcterms:W3CDTF">2006-08-16T00:00:00Z</dcterms:created>
  <dcterms:modified xsi:type="dcterms:W3CDTF">2015-07-17T13:43:08Z</dcterms:modified>
</cp:coreProperties>
</file>