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8" r:id="rId4"/>
    <p:sldId id="262" r:id="rId5"/>
    <p:sldId id="277" r:id="rId6"/>
    <p:sldId id="280" r:id="rId7"/>
    <p:sldId id="279" r:id="rId8"/>
    <p:sldId id="257" r:id="rId9"/>
    <p:sldId id="269" r:id="rId10"/>
    <p:sldId id="270" r:id="rId11"/>
    <p:sldId id="265" r:id="rId12"/>
    <p:sldId id="288" r:id="rId13"/>
    <p:sldId id="260" r:id="rId14"/>
    <p:sldId id="272" r:id="rId15"/>
    <p:sldId id="282" r:id="rId16"/>
    <p:sldId id="283" r:id="rId17"/>
    <p:sldId id="284" r:id="rId18"/>
    <p:sldId id="285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CFEF-7D06-5547-AC08-E7E6CBA53482}" type="datetimeFigureOut">
              <a:rPr lang="en-US" smtClean="0"/>
              <a:t>7/15/15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3BAE-3A4A-7146-9785-98FEF8A4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9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CFEF-7D06-5547-AC08-E7E6CBA53482}" type="datetimeFigureOut">
              <a:rPr lang="en-US" smtClean="0"/>
              <a:t>7/15/15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3BAE-3A4A-7146-9785-98FEF8A4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CFEF-7D06-5547-AC08-E7E6CBA53482}" type="datetimeFigureOut">
              <a:rPr lang="en-US" smtClean="0"/>
              <a:t>7/15/15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3BAE-3A4A-7146-9785-98FEF8A4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6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CFEF-7D06-5547-AC08-E7E6CBA53482}" type="datetimeFigureOut">
              <a:rPr lang="en-US" smtClean="0"/>
              <a:t>7/15/15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3BAE-3A4A-7146-9785-98FEF8A4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CFEF-7D06-5547-AC08-E7E6CBA53482}" type="datetimeFigureOut">
              <a:rPr lang="en-US" smtClean="0"/>
              <a:t>7/15/15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3BAE-3A4A-7146-9785-98FEF8A4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4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CFEF-7D06-5547-AC08-E7E6CBA53482}" type="datetimeFigureOut">
              <a:rPr lang="en-US" smtClean="0"/>
              <a:t>7/15/15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3BAE-3A4A-7146-9785-98FEF8A4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8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CFEF-7D06-5547-AC08-E7E6CBA53482}" type="datetimeFigureOut">
              <a:rPr lang="en-US" smtClean="0"/>
              <a:t>7/15/15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3BAE-3A4A-7146-9785-98FEF8A4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4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CFEF-7D06-5547-AC08-E7E6CBA53482}" type="datetimeFigureOut">
              <a:rPr lang="en-US" smtClean="0"/>
              <a:t>7/15/15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3BAE-3A4A-7146-9785-98FEF8A4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CFEF-7D06-5547-AC08-E7E6CBA53482}" type="datetimeFigureOut">
              <a:rPr lang="en-US" smtClean="0"/>
              <a:t>7/15/15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3BAE-3A4A-7146-9785-98FEF8A4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CFEF-7D06-5547-AC08-E7E6CBA53482}" type="datetimeFigureOut">
              <a:rPr lang="en-US" smtClean="0"/>
              <a:t>7/15/15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3BAE-3A4A-7146-9785-98FEF8A4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9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CFEF-7D06-5547-AC08-E7E6CBA53482}" type="datetimeFigureOut">
              <a:rPr lang="en-US" smtClean="0"/>
              <a:t>7/15/15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3BAE-3A4A-7146-9785-98FEF8A4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4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ECFEF-7D06-5547-AC08-E7E6CBA53482}" type="datetimeFigureOut">
              <a:rPr lang="en-US" smtClean="0"/>
              <a:t>7/15/15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3BAE-3A4A-7146-9785-98FEF8A4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8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jpeg"/><Relationship Id="rId5" Type="http://schemas.openxmlformats.org/officeDocument/2006/relationships/image" Target="../media/image11.gif"/><Relationship Id="rId6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0975"/>
            <a:ext cx="7772400" cy="3089476"/>
          </a:xfrm>
        </p:spPr>
        <p:txBody>
          <a:bodyPr>
            <a:noAutofit/>
          </a:bodyPr>
          <a:lstStyle/>
          <a:p>
            <a:r>
              <a:rPr lang="en-US" sz="3200" b="1" dirty="0"/>
              <a:t>Test and Evaluation of Rapid Post-Processing and Information Extraction From Large Convection Allowing Ensembles Applied to 0-3hr Tornado Outlooks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James Correia, Jr. OU CIMMS/SPC</a:t>
            </a:r>
          </a:p>
          <a:p>
            <a:r>
              <a:rPr lang="en-US" dirty="0" smtClean="0"/>
              <a:t>Daphne </a:t>
            </a:r>
            <a:r>
              <a:rPr lang="en-US" dirty="0" err="1" smtClean="0"/>
              <a:t>LaDue</a:t>
            </a:r>
            <a:r>
              <a:rPr lang="en-US" dirty="0" smtClean="0"/>
              <a:t>, OU CAPS</a:t>
            </a:r>
          </a:p>
          <a:p>
            <a:r>
              <a:rPr lang="en-US" dirty="0" smtClean="0"/>
              <a:t>Chris </a:t>
            </a:r>
            <a:r>
              <a:rPr lang="en-US" dirty="0" err="1" smtClean="0"/>
              <a:t>Karstens</a:t>
            </a:r>
            <a:r>
              <a:rPr lang="en-US" dirty="0" smtClean="0"/>
              <a:t>, OU CIMMS/NSSL</a:t>
            </a:r>
          </a:p>
          <a:p>
            <a:r>
              <a:rPr lang="en-US" dirty="0" smtClean="0"/>
              <a:t>Kent </a:t>
            </a:r>
            <a:r>
              <a:rPr lang="en-US" dirty="0" err="1" smtClean="0"/>
              <a:t>Knopfmeier</a:t>
            </a:r>
            <a:r>
              <a:rPr lang="en-US" dirty="0" smtClean="0"/>
              <a:t>, OU CIMMS/NSSL</a:t>
            </a:r>
          </a:p>
          <a:p>
            <a:r>
              <a:rPr lang="en-US" dirty="0" smtClean="0"/>
              <a:t>Dusty Wheatley, OU CIMMS/NSSL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68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Interacting with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72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Fire hose of data (data paralysis; </a:t>
            </a:r>
            <a:r>
              <a:rPr lang="en-US" dirty="0" err="1" smtClean="0"/>
              <a:t>Andra</a:t>
            </a:r>
            <a:r>
              <a:rPr lang="en-US" dirty="0" smtClean="0"/>
              <a:t> et al. 2002)</a:t>
            </a:r>
          </a:p>
          <a:p>
            <a:pPr lvl="1"/>
            <a:r>
              <a:rPr lang="en-US" dirty="0" smtClean="0"/>
              <a:t>View ALL the DATA! (</a:t>
            </a:r>
            <a:r>
              <a:rPr lang="en-US" dirty="0"/>
              <a:t>Novak et al. 2008) </a:t>
            </a:r>
            <a:endParaRPr lang="en-US" dirty="0" smtClean="0"/>
          </a:p>
          <a:p>
            <a:pPr lvl="1"/>
            <a:r>
              <a:rPr lang="en-US" dirty="0" smtClean="0"/>
              <a:t>Must evaluate </a:t>
            </a:r>
            <a:r>
              <a:rPr lang="en-US" dirty="0"/>
              <a:t>how they use the data to extract information </a:t>
            </a:r>
            <a:r>
              <a:rPr lang="en-US" dirty="0" smtClean="0"/>
              <a:t>&amp;</a:t>
            </a:r>
          </a:p>
          <a:p>
            <a:pPr lvl="1"/>
            <a:r>
              <a:rPr lang="en-US" dirty="0" smtClean="0"/>
              <a:t>Does this contribute </a:t>
            </a:r>
            <a:r>
              <a:rPr lang="en-US" dirty="0"/>
              <a:t>positively to their decision-</a:t>
            </a:r>
            <a:r>
              <a:rPr lang="en-US" dirty="0" smtClean="0"/>
              <a:t>making</a:t>
            </a:r>
          </a:p>
          <a:p>
            <a:r>
              <a:rPr lang="en-US" dirty="0" smtClean="0"/>
              <a:t>Match the needs of forecasters with tools, data, and information that can help them make better judgments/decisions. </a:t>
            </a:r>
          </a:p>
        </p:txBody>
      </p:sp>
    </p:spTree>
    <p:extLst>
      <p:ext uri="{BB962C8B-B14F-4D97-AF65-F5344CB8AC3E}">
        <p14:creationId xmlns:p14="http://schemas.microsoft.com/office/powerpoint/2010/main" val="92929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6057900" cy="3759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ortnew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7900" cy="3759200"/>
          </a:xfrm>
          <a:prstGeom prst="rect">
            <a:avLst/>
          </a:prstGeom>
        </p:spPr>
      </p:pic>
      <p:pic>
        <p:nvPicPr>
          <p:cNvPr id="5" name="Picture 4" descr="uhnew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21" y="2933700"/>
            <a:ext cx="6159500" cy="3924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2721" y="29198"/>
            <a:ext cx="301272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Vorticity </a:t>
            </a:r>
            <a:r>
              <a:rPr lang="en-US" sz="2000" b="1" i="1" dirty="0" smtClean="0"/>
              <a:t>0-2km </a:t>
            </a:r>
            <a:r>
              <a:rPr lang="en-US" sz="2000" dirty="0" smtClean="0"/>
              <a:t>Probability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44022" y="6361510"/>
            <a:ext cx="3726599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Updraft Helicity </a:t>
            </a:r>
            <a:r>
              <a:rPr lang="en-US" sz="2000" b="1" i="1" dirty="0" smtClean="0"/>
              <a:t>2-5km </a:t>
            </a:r>
            <a:r>
              <a:rPr lang="en-US" sz="2000" dirty="0" smtClean="0"/>
              <a:t>Probability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232880" y="2982261"/>
            <a:ext cx="28377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hour aggregate forecasts</a:t>
            </a:r>
          </a:p>
        </p:txBody>
      </p:sp>
      <p:sp>
        <p:nvSpPr>
          <p:cNvPr id="9" name="Rectangle 8"/>
          <p:cNvSpPr/>
          <p:nvPr/>
        </p:nvSpPr>
        <p:spPr>
          <a:xfrm>
            <a:off x="2911121" y="2970719"/>
            <a:ext cx="6159500" cy="39243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57900" y="175191"/>
            <a:ext cx="30127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PHI tool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Allow forecasters to see the data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Interact with the data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Apply to outlooks and warnings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Measure outcomes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759200"/>
            <a:ext cx="3138631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Now Imagine having the forecaster pick: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The variable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 the layer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the threshold </a:t>
            </a:r>
          </a:p>
          <a:p>
            <a:r>
              <a:rPr lang="en-US" sz="2200" dirty="0" smtClean="0"/>
              <a:t>for the probabilistic assessment (i.e. human-machine cognition)</a:t>
            </a:r>
            <a:endParaRPr lang="en-US" sz="22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99212" y="3226435"/>
            <a:ext cx="919692" cy="905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5169" y="109386"/>
            <a:ext cx="919692" cy="905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8900000">
            <a:off x="2540192" y="3946923"/>
            <a:ext cx="3131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Supercell w/ no vorticity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probs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05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9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Science applied to forecasters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0359" y="3246542"/>
            <a:ext cx="8543645" cy="3454516"/>
          </a:xfrm>
        </p:spPr>
        <p:txBody>
          <a:bodyPr>
            <a:normAutofit fontScale="77500" lnSpcReduction="2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Effectively illustrate </a:t>
            </a:r>
            <a:r>
              <a:rPr lang="en-US" dirty="0"/>
              <a:t>precisely whether and how forecasters' decisions were aided or </a:t>
            </a:r>
            <a:r>
              <a:rPr lang="en-US" dirty="0" smtClean="0"/>
              <a:t>compromised (data paralysis) </a:t>
            </a:r>
            <a:r>
              <a:rPr lang="en-US" dirty="0"/>
              <a:t>in this new paradigm,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Address HWT participants' use of — and meaning derived from </a:t>
            </a:r>
            <a:r>
              <a:rPr lang="en-US" dirty="0" smtClean="0"/>
              <a:t> </a:t>
            </a:r>
            <a:r>
              <a:rPr lang="en-US" dirty="0"/>
              <a:t>probabilistic products,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Where and why they chose auto vs. manual generation, and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Whether they identified the problem(s) of the day (related to tornadoes) and created probabilities addressing </a:t>
            </a:r>
            <a:r>
              <a:rPr lang="en-US" dirty="0" smtClean="0"/>
              <a:t>them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These </a:t>
            </a:r>
            <a:r>
              <a:rPr lang="en-US" dirty="0"/>
              <a:t>will be co-analyzed with a history of products displayed within the PHI tool</a:t>
            </a:r>
            <a:r>
              <a:rPr lang="en-US" dirty="0" smtClean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Co-creating knowledge with the forecasters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8799" y="1520123"/>
            <a:ext cx="313431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ognitive </a:t>
            </a:r>
            <a:r>
              <a:rPr lang="en-US" b="1" dirty="0"/>
              <a:t>T</a:t>
            </a:r>
            <a:r>
              <a:rPr lang="en-US" b="1" dirty="0" smtClean="0"/>
              <a:t>ask </a:t>
            </a:r>
            <a:r>
              <a:rPr lang="en-US" b="1" dirty="0"/>
              <a:t>A</a:t>
            </a:r>
            <a:r>
              <a:rPr lang="en-US" b="1" dirty="0" smtClean="0"/>
              <a:t>nalysis Recent Case </a:t>
            </a:r>
            <a:r>
              <a:rPr lang="en-US" b="1" dirty="0"/>
              <a:t>W</a:t>
            </a:r>
            <a:r>
              <a:rPr lang="en-US" b="1" dirty="0" smtClean="0"/>
              <a:t>alk </a:t>
            </a:r>
            <a:r>
              <a:rPr lang="en-US" b="1" dirty="0"/>
              <a:t>T</a:t>
            </a:r>
            <a:r>
              <a:rPr lang="en-US" b="1" dirty="0" smtClean="0"/>
              <a:t>hrough</a:t>
            </a:r>
            <a:r>
              <a:rPr lang="en-US" dirty="0" smtClean="0"/>
              <a:t> </a:t>
            </a:r>
          </a:p>
          <a:p>
            <a:r>
              <a:rPr lang="en-US" dirty="0" smtClean="0"/>
              <a:t>(Hoffman </a:t>
            </a:r>
            <a:r>
              <a:rPr lang="en-US" dirty="0"/>
              <a:t>2005, </a:t>
            </a:r>
            <a:r>
              <a:rPr lang="en-US" dirty="0" err="1"/>
              <a:t>Heinselman</a:t>
            </a:r>
            <a:r>
              <a:rPr lang="en-US" dirty="0"/>
              <a:t> et al. </a:t>
            </a:r>
            <a:r>
              <a:rPr lang="en-US" dirty="0" smtClean="0"/>
              <a:t>2015)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07387" y="1520222"/>
            <a:ext cx="385961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NASA Task Load Index </a:t>
            </a:r>
            <a:r>
              <a:rPr lang="en-US" dirty="0" smtClean="0"/>
              <a:t>(</a:t>
            </a:r>
            <a:r>
              <a:rPr lang="en-US" dirty="0"/>
              <a:t>Hart 2006</a:t>
            </a:r>
            <a:r>
              <a:rPr lang="en-US" dirty="0" smtClean="0"/>
              <a:t>):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Measures – Mental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/>
              <a:t>Physical Workload, Time Pressure, </a:t>
            </a:r>
            <a:r>
              <a:rPr lang="en-US" dirty="0" smtClean="0"/>
              <a:t>Effort, Performance, Frustration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4639" y="1029161"/>
            <a:ext cx="6855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Tools adapted for </a:t>
            </a:r>
            <a:r>
              <a:rPr lang="en-US" sz="2400" b="1" dirty="0"/>
              <a:t>Decision Centered </a:t>
            </a:r>
            <a:r>
              <a:rPr lang="en-US" sz="2400" b="1" dirty="0" smtClean="0"/>
              <a:t>Design</a:t>
            </a:r>
            <a:r>
              <a:rPr lang="en-US" sz="2400" dirty="0" smtClean="0"/>
              <a:t>, such as</a:t>
            </a:r>
            <a:r>
              <a:rPr lang="en-US" sz="2400" b="1" dirty="0" smtClean="0"/>
              <a:t>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0359" y="2784876"/>
            <a:ext cx="412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Will accomplish the following: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50647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165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Quantify data transfer speed up of select but key severe weather proxy variables – bandwidth reduction, reduced data </a:t>
            </a:r>
            <a:r>
              <a:rPr lang="en-US" dirty="0" smtClean="0"/>
              <a:t>latency </a:t>
            </a:r>
            <a:endParaRPr lang="en-US" dirty="0"/>
          </a:p>
          <a:p>
            <a:pPr lvl="0"/>
            <a:r>
              <a:rPr lang="en-US" dirty="0"/>
              <a:t>Quantify information content production – on the fly probability generation</a:t>
            </a:r>
          </a:p>
          <a:p>
            <a:pPr lvl="0"/>
            <a:r>
              <a:rPr lang="en-US" dirty="0"/>
              <a:t>Qualify the agility of probability generation to conform to the problem of the day</a:t>
            </a:r>
          </a:p>
          <a:p>
            <a:pPr lvl="0"/>
            <a:r>
              <a:rPr lang="en-US" dirty="0" smtClean="0"/>
              <a:t>Assess </a:t>
            </a:r>
            <a:r>
              <a:rPr lang="en-US" dirty="0"/>
              <a:t>forecasters’ ability to adapt to new information generation, including analysis of forecaster workload </a:t>
            </a:r>
          </a:p>
          <a:p>
            <a:pPr lvl="0"/>
            <a:r>
              <a:rPr lang="en-US" dirty="0"/>
              <a:t>Identify precisely where and how severe weather proxy variables aided forecast generation.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61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74" y="1600200"/>
            <a:ext cx="8817364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Realize </a:t>
            </a:r>
            <a:r>
              <a:rPr lang="en-US" dirty="0"/>
              <a:t>space &amp;</a:t>
            </a:r>
            <a:r>
              <a:rPr lang="en-US" dirty="0" smtClean="0"/>
              <a:t> </a:t>
            </a:r>
            <a:r>
              <a:rPr lang="en-US" dirty="0"/>
              <a:t>time savings in data transmission</a:t>
            </a:r>
          </a:p>
          <a:p>
            <a:pPr lvl="0"/>
            <a:r>
              <a:rPr lang="en-US" dirty="0"/>
              <a:t>Realize interactive data access and information generation that benefits the </a:t>
            </a:r>
            <a:r>
              <a:rPr lang="en-US" dirty="0" smtClean="0"/>
              <a:t>forecaster and forecast</a:t>
            </a:r>
            <a:endParaRPr lang="en-US" dirty="0"/>
          </a:p>
          <a:p>
            <a:pPr lvl="0"/>
            <a:r>
              <a:rPr lang="en-US" dirty="0"/>
              <a:t>Acquire forecaster feedback on challenges of this approach and if it helps improve the forecasting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57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86" y="1600200"/>
            <a:ext cx="902721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Obtained IRB approval on May 13, gave us time for a 2 week shakedown at the 2015 HWT.</a:t>
            </a:r>
          </a:p>
          <a:p>
            <a:r>
              <a:rPr lang="en-US" dirty="0" smtClean="0"/>
              <a:t>Accomplished:</a:t>
            </a:r>
          </a:p>
          <a:p>
            <a:pPr lvl="1"/>
            <a:r>
              <a:rPr lang="en-US" dirty="0" smtClean="0"/>
              <a:t>Cognitive interviews and a few sample forecaster surveys</a:t>
            </a:r>
          </a:p>
          <a:p>
            <a:pPr lvl="1"/>
            <a:r>
              <a:rPr lang="en-US" dirty="0" smtClean="0"/>
              <a:t>Test infrastructure post-processing</a:t>
            </a:r>
          </a:p>
          <a:p>
            <a:pPr lvl="1"/>
            <a:r>
              <a:rPr lang="en-US" dirty="0" smtClean="0"/>
              <a:t>Preliminary model code developed</a:t>
            </a:r>
          </a:p>
          <a:p>
            <a:r>
              <a:rPr lang="en-US" dirty="0" smtClean="0"/>
              <a:t>Next up:</a:t>
            </a:r>
          </a:p>
          <a:p>
            <a:pPr lvl="1"/>
            <a:r>
              <a:rPr lang="en-US" dirty="0" smtClean="0"/>
              <a:t>Refine survey instruments &amp; prepare for 2016 HWT</a:t>
            </a:r>
          </a:p>
        </p:txBody>
      </p:sp>
    </p:spTree>
    <p:extLst>
      <p:ext uri="{BB962C8B-B14F-4D97-AF65-F5344CB8AC3E}">
        <p14:creationId xmlns:p14="http://schemas.microsoft.com/office/powerpoint/2010/main" val="16344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763000" cy="184785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Applications for a CONUS-wide Multi-Radar, Multi-Sensor Database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6119" y="2438400"/>
            <a:ext cx="7883073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Kiel Ortega, Travis Smith, Chris </a:t>
            </a:r>
            <a:r>
              <a:rPr lang="en-US" dirty="0" err="1" smtClean="0"/>
              <a:t>Karstens</a:t>
            </a:r>
            <a:endParaRPr lang="en-US" dirty="0" smtClean="0"/>
          </a:p>
          <a:p>
            <a:r>
              <a:rPr lang="en-US" sz="2400" dirty="0" smtClean="0"/>
              <a:t>OU/CIMMS &amp; NOAA/OAR/NSSL</a:t>
            </a:r>
          </a:p>
          <a:p>
            <a:r>
              <a:rPr lang="en-US" dirty="0" smtClean="0"/>
              <a:t>James </a:t>
            </a:r>
            <a:r>
              <a:rPr lang="en-US" dirty="0" err="1" smtClean="0"/>
              <a:t>Correia</a:t>
            </a:r>
            <a:r>
              <a:rPr lang="en-US" dirty="0" smtClean="0"/>
              <a:t>, Jr.</a:t>
            </a:r>
          </a:p>
          <a:p>
            <a:r>
              <a:rPr lang="en-US" sz="2400" dirty="0" smtClean="0"/>
              <a:t>OU/CIMMS &amp; NOAA/NWS/SPC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14921"/>
            <a:ext cx="1728109" cy="460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940536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40536"/>
            <a:ext cx="47625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11" y="4940536"/>
            <a:ext cx="607091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85424"/>
            <a:ext cx="1509713" cy="71982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96975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50"/>
            <a:ext cx="8229600" cy="1143000"/>
          </a:xfrm>
        </p:spPr>
        <p:txBody>
          <a:bodyPr/>
          <a:lstStyle/>
          <a:p>
            <a:r>
              <a:rPr lang="en-US" dirty="0" smtClean="0"/>
              <a:t>MYRORSS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0AC1-E4A0-45CF-8664-F2CFB962B039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8371" y="4962190"/>
            <a:ext cx="3505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Thank you to: </a:t>
            </a:r>
          </a:p>
          <a:p>
            <a:r>
              <a:rPr lang="en-US" sz="2000" dirty="0" smtClean="0"/>
              <a:t>CICS, CIMMS, NCEI, NSSL</a:t>
            </a:r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Kiel.Ortega@noaa.gov</a:t>
            </a:r>
          </a:p>
        </p:txBody>
      </p:sp>
      <p:pic>
        <p:nvPicPr>
          <p:cNvPr id="6" name="Picture 5" descr="RotationTrackLL1440min_20080511-120433.png"/>
          <p:cNvPicPr>
            <a:picLocks noChangeAspect="1"/>
          </p:cNvPicPr>
          <p:nvPr/>
        </p:nvPicPr>
        <p:blipFill rotWithShape="1">
          <a:blip r:embed="rId2" cstate="print"/>
          <a:srcRect l="7416" r="19552" b="32684"/>
          <a:stretch/>
        </p:blipFill>
        <p:spPr>
          <a:xfrm>
            <a:off x="4673345" y="3152131"/>
            <a:ext cx="4394456" cy="3620118"/>
          </a:xfrm>
          <a:prstGeom prst="rect">
            <a:avLst/>
          </a:prstGeom>
          <a:solidFill>
            <a:schemeClr val="tx1">
              <a:lumMod val="10000"/>
            </a:schemeClr>
          </a:solidFill>
        </p:spPr>
      </p:pic>
      <p:pic>
        <p:nvPicPr>
          <p:cNvPr id="7" name="Picture 6" descr="MESH_Max_1440min_20080511-12002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359" y="1066800"/>
            <a:ext cx="4394457" cy="3620118"/>
          </a:xfrm>
          <a:prstGeom prst="rect">
            <a:avLst/>
          </a:prstGeom>
          <a:solidFill>
            <a:schemeClr val="tx1">
              <a:lumMod val="10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3657600" y="1066800"/>
            <a:ext cx="5410201" cy="3477875"/>
          </a:xfrm>
          <a:prstGeom prst="rect">
            <a:avLst/>
          </a:prstGeom>
          <a:solidFill>
            <a:schemeClr val="tx1">
              <a:lumMod val="10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All WSR-88D Level II processed through MRMS: 2000-2011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~Consistent 4D gridded radar data over entire CONUS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Work in-progress developing MRMS-based hail climatology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MYRORSS integral part of FACETs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Begin to develop radar-based probabilities for severe weather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Will provide baseline skill &amp; new evaluation database for </a:t>
            </a:r>
            <a:r>
              <a:rPr lang="en-US" sz="2000" dirty="0" err="1" smtClean="0">
                <a:solidFill>
                  <a:srgbClr val="FFFF00"/>
                </a:solidFill>
              </a:rPr>
              <a:t>WoF</a:t>
            </a:r>
            <a:r>
              <a:rPr lang="en-US" sz="2000" dirty="0" smtClean="0">
                <a:solidFill>
                  <a:srgbClr val="FFFF00"/>
                </a:solidFill>
              </a:rPr>
              <a:t> &amp; storm-scale models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372" y="4317586"/>
            <a:ext cx="1575057" cy="369332"/>
          </a:xfrm>
          <a:prstGeom prst="rect">
            <a:avLst/>
          </a:prstGeom>
          <a:solidFill>
            <a:schemeClr val="tx1">
              <a:lumMod val="10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 May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5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0AC1-E4A0-45CF-8664-F2CFB962B039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map_1005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6"/>
          <a:stretch/>
        </p:blipFill>
        <p:spPr>
          <a:xfrm>
            <a:off x="0" y="125290"/>
            <a:ext cx="5876177" cy="4345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77" y="646331"/>
            <a:ext cx="3257550" cy="2604298"/>
          </a:xfrm>
          <a:prstGeom prst="rect">
            <a:avLst/>
          </a:prstGeom>
          <a:ln>
            <a:solidFill>
              <a:schemeClr val="tx1">
                <a:lumMod val="1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131173"/>
            <a:ext cx="5638800" cy="37268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0400" y="6019800"/>
            <a:ext cx="204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</a:t>
            </a:r>
            <a:r>
              <a:rPr lang="en-US" b="1" dirty="0" smtClean="0"/>
              <a:t>L Shear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7994" y="0"/>
            <a:ext cx="3416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 May 2010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4470383"/>
            <a:ext cx="3620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Proof of concept to make radar data available for use in guiding modeling assessments, capabilities, and verification.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629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443"/>
            <a:ext cx="8229600" cy="1143000"/>
          </a:xfrm>
        </p:spPr>
        <p:txBody>
          <a:bodyPr/>
          <a:lstStyle/>
          <a:p>
            <a:r>
              <a:rPr lang="en-US" dirty="0" smtClean="0"/>
              <a:t>MYRORSS 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Years 2000 thru 2011 completed</a:t>
            </a:r>
          </a:p>
          <a:p>
            <a:pPr lvl="1"/>
            <a:r>
              <a:rPr lang="en-US" dirty="0" smtClean="0"/>
              <a:t>CIMMS/NSSL continues QC effort</a:t>
            </a:r>
          </a:p>
          <a:p>
            <a:pPr lvl="1"/>
            <a:r>
              <a:rPr lang="en-US" dirty="0" smtClean="0"/>
              <a:t>Only 4 years completely </a:t>
            </a:r>
            <a:r>
              <a:rPr lang="en-US" dirty="0" err="1" smtClean="0"/>
              <a:t>QC’d</a:t>
            </a:r>
            <a:endParaRPr lang="en-US" dirty="0" smtClean="0"/>
          </a:p>
          <a:p>
            <a:r>
              <a:rPr lang="en-US" dirty="0" smtClean="0"/>
              <a:t>Public availability?</a:t>
            </a:r>
          </a:p>
          <a:p>
            <a:pPr lvl="1"/>
            <a:r>
              <a:rPr lang="en-US" dirty="0" smtClean="0"/>
              <a:t>Was hoping late 2015</a:t>
            </a:r>
          </a:p>
          <a:p>
            <a:pPr lvl="1"/>
            <a:r>
              <a:rPr lang="en-US" dirty="0" smtClean="0"/>
              <a:t>3D reflectivity grids, few simple derived grids</a:t>
            </a:r>
          </a:p>
          <a:p>
            <a:r>
              <a:rPr lang="en-US" dirty="0" smtClean="0"/>
              <a:t>2012 thru current: NSSL waiting for raw data from NCEI for 2012 &amp; 2013</a:t>
            </a:r>
          </a:p>
          <a:p>
            <a:r>
              <a:rPr lang="en-US" dirty="0" smtClean="0"/>
              <a:t>Huge database*! ~5 TB/year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3246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- MRMS data only; does not include storage of single radar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0AC1-E4A0-45CF-8664-F2CFB962B0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1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R2O: Where do we fit?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Addresses NOAA objective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“…post-processing tools and techniques to provide effective decision support for high-impact weather.”</a:t>
            </a:r>
          </a:p>
          <a:p>
            <a:pPr marL="0" indent="0" algn="ctr">
              <a:buNone/>
            </a:pPr>
            <a:r>
              <a:rPr lang="en-US" b="1" dirty="0"/>
              <a:t>Addresses high priority topic </a:t>
            </a:r>
            <a:r>
              <a:rPr lang="en-US" b="1" dirty="0" smtClean="0"/>
              <a:t>4: 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…daily severe weather prediction using rapidly updating ensemble radar data assimilation and forecasts while minimizing data latency via post processing strategies for information extraction.”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9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86" y="1600200"/>
            <a:ext cx="902721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Design &amp; evaluate a fast, adaptable object-centric post-processing procedure.</a:t>
            </a:r>
          </a:p>
          <a:p>
            <a:r>
              <a:rPr lang="en-US" dirty="0" smtClean="0"/>
              <a:t>Move data and information; not just grids.</a:t>
            </a:r>
          </a:p>
          <a:p>
            <a:r>
              <a:rPr lang="en-US" dirty="0" smtClean="0"/>
              <a:t>Help forecasters address the “problem of the day”</a:t>
            </a:r>
          </a:p>
          <a:p>
            <a:pPr lvl="1"/>
            <a:r>
              <a:rPr lang="en-US" dirty="0" smtClean="0"/>
              <a:t>Match the variables to the forecast challenge</a:t>
            </a:r>
          </a:p>
          <a:p>
            <a:pPr lvl="1"/>
            <a:r>
              <a:rPr lang="en-US" dirty="0" smtClean="0"/>
              <a:t>Discriminate which storms will be tornadic</a:t>
            </a:r>
          </a:p>
          <a:p>
            <a:r>
              <a:rPr lang="en-US" dirty="0" smtClean="0"/>
              <a:t>Evaluate feasibility and usefulness of this approach </a:t>
            </a:r>
          </a:p>
        </p:txBody>
      </p:sp>
    </p:spTree>
    <p:extLst>
      <p:ext uri="{BB962C8B-B14F-4D97-AF65-F5344CB8AC3E}">
        <p14:creationId xmlns:p14="http://schemas.microsoft.com/office/powerpoint/2010/main" val="254018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ps_show_do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4470" r="13195" b="4211"/>
          <a:stretch/>
        </p:blipFill>
        <p:spPr>
          <a:xfrm rot="16200000">
            <a:off x="1385834" y="-904058"/>
            <a:ext cx="6376225" cy="914789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64322"/>
            <a:ext cx="8229600" cy="665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32750" y="4550618"/>
            <a:ext cx="103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Δx</a:t>
            </a:r>
            <a:r>
              <a:rPr lang="en-US" dirty="0" smtClean="0"/>
              <a:t> = 3km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32750" y="4919950"/>
            <a:ext cx="2241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Δx</a:t>
            </a:r>
            <a:r>
              <a:rPr lang="en-US" sz="3600" dirty="0" smtClean="0"/>
              <a:t> = 15km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655053" y="3811954"/>
            <a:ext cx="248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Relocatable</a:t>
            </a:r>
            <a:r>
              <a:rPr lang="en-US" dirty="0" smtClean="0">
                <a:solidFill>
                  <a:srgbClr val="FFFFFF"/>
                </a:solidFill>
              </a:rPr>
              <a:t> domain 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64322"/>
            <a:ext cx="9144000" cy="665641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NSSL Experimental Warn-on-forecast System for ensembles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963487" y="4919950"/>
            <a:ext cx="3766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See WAF/NWP </a:t>
            </a:r>
            <a:r>
              <a:rPr lang="en-US" dirty="0" err="1" smtClean="0">
                <a:solidFill>
                  <a:schemeClr val="bg1"/>
                </a:solidFill>
              </a:rPr>
              <a:t>Knopfmeier</a:t>
            </a:r>
            <a:r>
              <a:rPr lang="en-US" dirty="0" smtClean="0">
                <a:solidFill>
                  <a:schemeClr val="bg1"/>
                </a:solidFill>
              </a:rPr>
              <a:t> et al. 9A6 and Wheatley et al. 9A7 for more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21446" y="664414"/>
            <a:ext cx="70791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ARW 3.6.1 using DART (EAKF)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Start from GEFS w/ 36 members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Hourly cycling of “conventional”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obs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from 00 UTC through radar assimilation start (around convection initiation)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15-min cycling of radar/cloud water path variables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MRMS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Refl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velocity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from 5 radars, cloud water path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 members for 90 minute forecasts twice an hour with output every 5 minutes</a:t>
            </a:r>
          </a:p>
        </p:txBody>
      </p:sp>
    </p:spTree>
    <p:extLst>
      <p:ext uri="{BB962C8B-B14F-4D97-AF65-F5344CB8AC3E}">
        <p14:creationId xmlns:p14="http://schemas.microsoft.com/office/powerpoint/2010/main" val="325888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NEWS-e during HWT 2015</a:t>
            </a:r>
            <a:endParaRPr lang="en-US" dirty="0"/>
          </a:p>
        </p:txBody>
      </p:sp>
      <p:pic>
        <p:nvPicPr>
          <p:cNvPr id="4" name="Picture 3" descr="pfig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r="8681"/>
          <a:stretch/>
        </p:blipFill>
        <p:spPr>
          <a:xfrm>
            <a:off x="57488" y="1189635"/>
            <a:ext cx="9054819" cy="3642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973" y="4832353"/>
            <a:ext cx="8674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Have minutes to post-process and deliver to stay relevant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Not as simple as probability [rare events]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Predictability decreases with age [phenomena &amp; spread]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0944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50"/>
            <a:ext cx="8229600" cy="1143000"/>
          </a:xfrm>
        </p:spPr>
        <p:txBody>
          <a:bodyPr/>
          <a:lstStyle/>
          <a:p>
            <a:r>
              <a:rPr lang="en-US" dirty="0" smtClean="0"/>
              <a:t>3D Object Post-processing</a:t>
            </a:r>
            <a:endParaRPr lang="en-US" dirty="0"/>
          </a:p>
        </p:txBody>
      </p:sp>
      <p:pic>
        <p:nvPicPr>
          <p:cNvPr id="4" name="Picture 3" descr="2015-05-06 12.08.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4" t="23416" r="25142" b="11868"/>
          <a:stretch/>
        </p:blipFill>
        <p:spPr>
          <a:xfrm>
            <a:off x="4379484" y="1605917"/>
            <a:ext cx="4764515" cy="5230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795708"/>
            <a:ext cx="43794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Post-processing </a:t>
            </a:r>
            <a:r>
              <a:rPr lang="en-US" sz="2400" i="1" dirty="0" smtClean="0"/>
              <a:t>inside and outside</a:t>
            </a:r>
            <a:r>
              <a:rPr lang="en-US" sz="2400" dirty="0" smtClean="0"/>
              <a:t> the model (e.g. “hourly max fields”)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Desire to capture rapid evolution of in time and space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As grid spacing &lt;= 3km, these features tilt (vertical integrals will fail) and acquire complex structure!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2773" y="1149377"/>
            <a:ext cx="4861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Updraft helicity towers depicted from 3km model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82774" y="1205816"/>
            <a:ext cx="4861226" cy="56521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5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Post-processing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proposed post-processing paradigm will consist of five steps:</a:t>
            </a:r>
          </a:p>
          <a:p>
            <a:pPr lvl="1"/>
            <a:r>
              <a:rPr lang="en-US" dirty="0"/>
              <a:t>Rapid identification of predefined but broad objects via </a:t>
            </a:r>
            <a:r>
              <a:rPr lang="en-US" dirty="0" err="1"/>
              <a:t>degridding</a:t>
            </a:r>
            <a:r>
              <a:rPr lang="en-US" dirty="0"/>
              <a:t> for the purposes of filtering and data reduction,</a:t>
            </a:r>
          </a:p>
          <a:p>
            <a:pPr lvl="1"/>
            <a:r>
              <a:rPr lang="en-US" dirty="0"/>
              <a:t>Transmitting reduced data sets while retaining information </a:t>
            </a:r>
            <a:r>
              <a:rPr lang="en-US" dirty="0" smtClean="0"/>
              <a:t>(why send zeros!)</a:t>
            </a:r>
            <a:endParaRPr lang="en-US" dirty="0"/>
          </a:p>
          <a:p>
            <a:pPr lvl="1"/>
            <a:r>
              <a:rPr lang="en-US" dirty="0"/>
              <a:t>Reception and </a:t>
            </a:r>
            <a:r>
              <a:rPr lang="en-US" dirty="0" err="1"/>
              <a:t>regridding</a:t>
            </a:r>
            <a:r>
              <a:rPr lang="en-US" dirty="0"/>
              <a:t> data </a:t>
            </a:r>
            <a:r>
              <a:rPr lang="en-US" dirty="0" smtClean="0"/>
              <a:t>(adaptable)</a:t>
            </a:r>
            <a:endParaRPr lang="en-US" dirty="0"/>
          </a:p>
          <a:p>
            <a:pPr lvl="1"/>
            <a:r>
              <a:rPr lang="en-US" dirty="0"/>
              <a:t>Generation of predefined probabilities (static </a:t>
            </a:r>
            <a:r>
              <a:rPr lang="en-US" dirty="0" smtClean="0"/>
              <a:t>probabilities – broad applicability)</a:t>
            </a:r>
            <a:endParaRPr lang="en-US" dirty="0"/>
          </a:p>
          <a:p>
            <a:pPr lvl="1"/>
            <a:r>
              <a:rPr lang="en-US" dirty="0"/>
              <a:t>Generation of user-defined generation of probabilities (on-the-fly post </a:t>
            </a:r>
            <a:r>
              <a:rPr lang="en-US" dirty="0" smtClean="0"/>
              <a:t>processing for INSIGHT in Scientific forecasting)</a:t>
            </a:r>
          </a:p>
          <a:p>
            <a:r>
              <a:rPr lang="en-US" dirty="0" smtClean="0"/>
              <a:t>Core and specialized sets of post-processing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84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340" y="274638"/>
            <a:ext cx="51093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Ensemble Probabilities are the Future &amp; ~∞!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69" y="1600200"/>
            <a:ext cx="8700838" cy="50278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Updraft Helicity: 25,50,75,100 threshold* probability</a:t>
            </a:r>
          </a:p>
          <a:p>
            <a:pPr lvl="1"/>
            <a:r>
              <a:rPr lang="en-US" dirty="0" smtClean="0"/>
              <a:t>2 (raw or neighborhood) x 4 thresholds x 6 time intervals [5,30,45,60,120, 240m]</a:t>
            </a:r>
          </a:p>
          <a:p>
            <a:pPr lvl="1"/>
            <a:r>
              <a:rPr lang="en-US" dirty="0" smtClean="0"/>
              <a:t> ~</a:t>
            </a:r>
            <a:r>
              <a:rPr lang="en-US" sz="3200" dirty="0" smtClean="0"/>
              <a:t>50 combinations of probability!</a:t>
            </a:r>
          </a:p>
          <a:p>
            <a:r>
              <a:rPr lang="en-US" dirty="0" smtClean="0"/>
              <a:t>3D vorticity: Supercell mesocyclone, tornado cyclone, &amp; tornadoes </a:t>
            </a:r>
          </a:p>
          <a:p>
            <a:pPr lvl="1"/>
            <a:r>
              <a:rPr lang="en-US" dirty="0" smtClean="0"/>
              <a:t>Different scales of motion &amp; models [effective resolution]</a:t>
            </a:r>
          </a:p>
          <a:p>
            <a:pPr lvl="2"/>
            <a:r>
              <a:rPr lang="en-US" dirty="0" smtClean="0"/>
              <a:t>mesocyclone rotation (10</a:t>
            </a:r>
            <a:r>
              <a:rPr lang="en-US" baseline="30000" dirty="0" smtClean="0"/>
              <a:t>-3</a:t>
            </a:r>
            <a:r>
              <a:rPr lang="en-US" dirty="0" smtClean="0"/>
              <a:t> – 10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tornado-vortex like rotation (10</a:t>
            </a:r>
            <a:r>
              <a:rPr lang="en-US" baseline="30000" dirty="0" smtClean="0"/>
              <a:t>-1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tornado-like rotation (1s</a:t>
            </a:r>
            <a:r>
              <a:rPr lang="en-US" baseline="30000" dirty="0" smtClean="0"/>
              <a:t>-1</a:t>
            </a:r>
            <a:r>
              <a:rPr lang="en-US" dirty="0" smtClean="0"/>
              <a:t>). </a:t>
            </a:r>
          </a:p>
          <a:p>
            <a:endParaRPr lang="en-US" sz="3600" dirty="0" smtClean="0"/>
          </a:p>
          <a:p>
            <a:endParaRPr lang="en-US" dirty="0" smtClean="0"/>
          </a:p>
        </p:txBody>
      </p:sp>
      <p:pic>
        <p:nvPicPr>
          <p:cNvPr id="4" name="Picture 3" descr="mostlytr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39" y="0"/>
            <a:ext cx="1839645" cy="16441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443396"/>
            <a:ext cx="659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*4km grid spacing. More resolution, more thresholds?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5824715" y="5182735"/>
            <a:ext cx="671521" cy="105114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67403" y="5198494"/>
            <a:ext cx="2476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Situation dependent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86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49"/>
            <a:ext cx="8229600" cy="1143000"/>
          </a:xfrm>
        </p:spPr>
        <p:txBody>
          <a:bodyPr/>
          <a:lstStyle/>
          <a:p>
            <a:r>
              <a:rPr lang="en-US" dirty="0" smtClean="0"/>
              <a:t>Develop context for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74" y="899436"/>
            <a:ext cx="874437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values are “important” and common?</a:t>
            </a:r>
          </a:p>
          <a:p>
            <a:r>
              <a:rPr lang="en-US" dirty="0" smtClean="0"/>
              <a:t>Informs our choice of thresholds for probabilities</a:t>
            </a:r>
          </a:p>
          <a:p>
            <a:endParaRPr lang="en-US" dirty="0"/>
          </a:p>
        </p:txBody>
      </p:sp>
      <p:pic>
        <p:nvPicPr>
          <p:cNvPr id="4" name="Picture 3" descr="nuhqqsse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13" y="2079607"/>
            <a:ext cx="6706087" cy="4778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974" y="2452675"/>
            <a:ext cx="2218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Important as resolution increases (finer grid spacing) or change model &amp; 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5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10455</TotalTime>
  <Words>1304</Words>
  <Application>Microsoft Macintosh PowerPoint</Application>
  <PresentationFormat>On-screen Show (4:3)</PresentationFormat>
  <Paragraphs>147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Test and Evaluation of Rapid Post-Processing and Information Extraction From Large Convection Allowing Ensembles Applied to 0-3hr Tornado Outlooks </vt:lpstr>
      <vt:lpstr>R2O: Where do we fit?</vt:lpstr>
      <vt:lpstr>Project Goals</vt:lpstr>
      <vt:lpstr>NSSL Experimental Warn-on-forecast System for ensembles</vt:lpstr>
      <vt:lpstr>NEWS-e during HWT 2015</vt:lpstr>
      <vt:lpstr>3D Object Post-processing</vt:lpstr>
      <vt:lpstr>Post-processing Strategy</vt:lpstr>
      <vt:lpstr>Ensemble Probabilities are the Future &amp; ~∞!</vt:lpstr>
      <vt:lpstr>Develop context for variables</vt:lpstr>
      <vt:lpstr>Interacting with the data</vt:lpstr>
      <vt:lpstr>PowerPoint Presentation</vt:lpstr>
      <vt:lpstr>Social Science applied to forecasters</vt:lpstr>
      <vt:lpstr>Deliverables</vt:lpstr>
      <vt:lpstr>Metrics for success</vt:lpstr>
      <vt:lpstr>Status Update</vt:lpstr>
      <vt:lpstr>Applications for a CONUS-wide Multi-Radar, Multi-Sensor Database</vt:lpstr>
      <vt:lpstr>MYRORSS</vt:lpstr>
      <vt:lpstr>PowerPoint Presentation</vt:lpstr>
      <vt:lpstr>MYRORSS Current Status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and Evaluation of Rapid Post-Processing and Information Extraction From Large Convection Allowing Ensembles Applied to 0-3hr Tornado Outlooks </dc:title>
  <dc:creator>j c</dc:creator>
  <cp:lastModifiedBy>j c</cp:lastModifiedBy>
  <cp:revision>70</cp:revision>
  <dcterms:created xsi:type="dcterms:W3CDTF">2015-07-08T15:15:10Z</dcterms:created>
  <dcterms:modified xsi:type="dcterms:W3CDTF">2015-07-16T19:08:36Z</dcterms:modified>
</cp:coreProperties>
</file>