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0" r:id="rId2"/>
    <p:sldId id="271" r:id="rId3"/>
    <p:sldId id="285" r:id="rId4"/>
    <p:sldId id="286" r:id="rId5"/>
    <p:sldId id="287" r:id="rId6"/>
    <p:sldId id="288" r:id="rId7"/>
    <p:sldId id="264" r:id="rId8"/>
    <p:sldId id="266" r:id="rId9"/>
    <p:sldId id="268" r:id="rId10"/>
    <p:sldId id="280" r:id="rId11"/>
    <p:sldId id="278" r:id="rId12"/>
    <p:sldId id="274" r:id="rId13"/>
    <p:sldId id="298" r:id="rId14"/>
    <p:sldId id="299" r:id="rId15"/>
    <p:sldId id="291" r:id="rId16"/>
    <p:sldId id="294" r:id="rId17"/>
    <p:sldId id="295" r:id="rId18"/>
    <p:sldId id="296" r:id="rId19"/>
    <p:sldId id="303" r:id="rId20"/>
    <p:sldId id="304" r:id="rId21"/>
    <p:sldId id="300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Jensen" initials="T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5" autoAdjust="0"/>
    <p:restoredTop sz="89338" autoAdjust="0"/>
  </p:normalViewPr>
  <p:slideViewPr>
    <p:cSldViewPr snapToGrid="0" snapToObjects="1">
      <p:cViewPr varScale="1">
        <p:scale>
          <a:sx n="81" d="100"/>
          <a:sy n="81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C5B51-6B3E-AD43-A32B-CF53B1451D73}" type="datetimeFigureOut">
              <a:rPr lang="en-US" smtClean="0"/>
              <a:t>7/16/15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767ED-4455-E840-A012-583E267A0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4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67ED-4455-E840-A012-583E267A0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Forecasts and Observed Lows are pretty well</a:t>
            </a:r>
            <a:r>
              <a:rPr lang="en-US" baseline="0" dirty="0" smtClean="0"/>
              <a:t> aligned once bias is accounted for</a:t>
            </a:r>
          </a:p>
          <a:p>
            <a:r>
              <a:rPr lang="en-US" baseline="0" dirty="0" smtClean="0"/>
              <a:t>We can use Symmetric Difference – which measures the non-intersecting area to quantify the differences – as well as normalizing symmetric difference by the observed object area size – we gain a sense of how well the forecast is performing</a:t>
            </a:r>
          </a:p>
          <a:p>
            <a:r>
              <a:rPr lang="en-US" baseline="0" dirty="0" smtClean="0"/>
              <a:t>It looks like forecasts do pretty well through 30 hours but then as the Low tightens the forecast lags the observed track producing some displacement errors NOTE: look at animated objects to see that forecast is lagging observation.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67ED-4455-E840-A012-583E267A0A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7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67ED-4455-E840-A012-583E267A0A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67ED-4455-E840-A012-583E267A0A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67ED-4455-E840-A012-583E267A0A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67ED-4455-E840-A012-583E267A0A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67ED-4455-E840-A012-583E267A0A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3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idea of paring success as compared to manual inspection? What fraction of model or </a:t>
            </a:r>
            <a:r>
              <a:rPr lang="en-US" dirty="0" err="1" smtClean="0"/>
              <a:t>obs</a:t>
            </a:r>
            <a:r>
              <a:rPr lang="en-US" dirty="0" smtClean="0"/>
              <a:t> storms are paired.</a:t>
            </a:r>
            <a:r>
              <a:rPr lang="en-US" baseline="0" dirty="0" smtClean="0"/>
              <a:t> If not paired, then not used (so these scores may be optimistic).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67ED-4455-E840-A012-583E267A0A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1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67ED-4455-E840-A012-583E267A0A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52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Need to emphasize how different than all cyclones – NCEP and EC comparable using a bullet point.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67ED-4455-E840-A012-583E267A0A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8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85C-F2CA-E64A-9CA6-DF6239E061D7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055-C668-F444-BB7E-65BC748B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3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85C-F2CA-E64A-9CA6-DF6239E061D7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055-C668-F444-BB7E-65BC748B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9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85C-F2CA-E64A-9CA6-DF6239E061D7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055-C668-F444-BB7E-65BC748B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85C-F2CA-E64A-9CA6-DF6239E061D7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055-C668-F444-BB7E-65BC748B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0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85C-F2CA-E64A-9CA6-DF6239E061D7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055-C668-F444-BB7E-65BC748B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9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85C-F2CA-E64A-9CA6-DF6239E061D7}" type="datetimeFigureOut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055-C668-F444-BB7E-65BC748B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85C-F2CA-E64A-9CA6-DF6239E061D7}" type="datetimeFigureOut">
              <a:rPr lang="en-US" smtClean="0"/>
              <a:t>7/16/15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055-C668-F444-BB7E-65BC748B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85C-F2CA-E64A-9CA6-DF6239E061D7}" type="datetimeFigureOut">
              <a:rPr lang="en-US" smtClean="0"/>
              <a:t>7/16/15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055-C668-F444-BB7E-65BC748B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6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85C-F2CA-E64A-9CA6-DF6239E061D7}" type="datetimeFigureOut">
              <a:rPr lang="en-US" smtClean="0"/>
              <a:t>7/16/15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055-C668-F444-BB7E-65BC748B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85C-F2CA-E64A-9CA6-DF6239E061D7}" type="datetimeFigureOut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055-C668-F444-BB7E-65BC748B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85C-F2CA-E64A-9CA6-DF6239E061D7}" type="datetimeFigureOut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A055-C668-F444-BB7E-65BC748B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D485C-F2CA-E64A-9CA6-DF6239E061D7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2A055-C668-F444-BB7E-65BC748B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4" Type="http://schemas.openxmlformats.org/officeDocument/2006/relationships/image" Target="../media/image34.gif"/><Relationship Id="rId5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_East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4" b="6944"/>
          <a:stretch/>
        </p:blipFill>
        <p:spPr>
          <a:xfrm>
            <a:off x="-1" y="-4103"/>
            <a:ext cx="9144000" cy="687607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391" y="179502"/>
            <a:ext cx="8443902" cy="2308324"/>
          </a:xfrm>
          <a:prstGeom prst="rect">
            <a:avLst/>
          </a:prstGeom>
          <a:solidFill>
            <a:schemeClr val="bg1">
              <a:alpha val="59999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000" b="1" dirty="0"/>
              <a:t> </a:t>
            </a:r>
            <a:r>
              <a:rPr lang="en-US" sz="3600" b="1" dirty="0"/>
              <a:t>Validation of Significant Weather Features and Processes in Operational </a:t>
            </a:r>
            <a:r>
              <a:rPr lang="en-US" sz="3600" b="1" dirty="0" smtClean="0"/>
              <a:t>Models Using </a:t>
            </a:r>
            <a:r>
              <a:rPr lang="en-US" sz="3600" b="1" dirty="0"/>
              <a:t>a Cyclone Relative Approach</a:t>
            </a:r>
            <a:r>
              <a:rPr lang="en-US" sz="3600" dirty="0"/>
              <a:t> </a:t>
            </a:r>
            <a:endParaRPr lang="en-US" sz="3600" b="1" dirty="0"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3121" y="4394958"/>
            <a:ext cx="7398420" cy="2031325"/>
          </a:xfrm>
          <a:prstGeom prst="rect">
            <a:avLst/>
          </a:prstGeom>
          <a:solidFill>
            <a:schemeClr val="bg1">
              <a:alpha val="59999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200" b="1" i="1" dirty="0" smtClean="0">
                <a:latin typeface="+mn-lt"/>
              </a:rPr>
              <a:t>Brian </a:t>
            </a:r>
            <a:r>
              <a:rPr lang="en-US" sz="2200" b="1" i="1" dirty="0">
                <a:latin typeface="+mn-lt"/>
              </a:rPr>
              <a:t>A. </a:t>
            </a:r>
            <a:r>
              <a:rPr lang="en-US" sz="2200" b="1" i="1" dirty="0" smtClean="0">
                <a:latin typeface="+mn-lt"/>
              </a:rPr>
              <a:t>Colle and Edmund Chang</a:t>
            </a:r>
            <a:endParaRPr lang="en-US" sz="2200" b="1" i="1" baseline="30000" dirty="0"/>
          </a:p>
          <a:p>
            <a:pPr algn="ctr"/>
            <a:r>
              <a:rPr lang="en-US" sz="1400" i="1" dirty="0" smtClean="0"/>
              <a:t>School </a:t>
            </a:r>
            <a:r>
              <a:rPr lang="en-US" sz="1400" i="1" dirty="0"/>
              <a:t>of Marine and Atmospheric Sciences, Stony Brook University, Stony </a:t>
            </a:r>
            <a:r>
              <a:rPr lang="en-US" sz="1400" i="1" dirty="0" smtClean="0"/>
              <a:t>Brook, NY</a:t>
            </a:r>
          </a:p>
          <a:p>
            <a:pPr algn="ctr"/>
            <a:endParaRPr lang="en-US" sz="1800" i="1" dirty="0" smtClean="0"/>
          </a:p>
          <a:p>
            <a:pPr algn="ctr"/>
            <a:r>
              <a:rPr lang="en-US" sz="1800" b="1" i="1" dirty="0" smtClean="0"/>
              <a:t>Partners</a:t>
            </a:r>
            <a:r>
              <a:rPr lang="en-US" sz="1800" i="1" dirty="0" smtClean="0"/>
              <a:t>:</a:t>
            </a:r>
          </a:p>
          <a:p>
            <a:pPr algn="ctr"/>
            <a:r>
              <a:rPr lang="en-US" sz="1800" i="1" dirty="0" smtClean="0"/>
              <a:t>NCAR-Developmental </a:t>
            </a:r>
            <a:r>
              <a:rPr lang="en-US" sz="1800" i="1" dirty="0" err="1"/>
              <a:t>Testbed</a:t>
            </a:r>
            <a:r>
              <a:rPr lang="en-US" sz="1800" i="1" dirty="0"/>
              <a:t> Center </a:t>
            </a:r>
            <a:r>
              <a:rPr lang="en-US" sz="1800" i="1" dirty="0" smtClean="0"/>
              <a:t>(NCAR-DTC),</a:t>
            </a:r>
            <a:endParaRPr lang="en-US" sz="1800" i="1" dirty="0"/>
          </a:p>
          <a:p>
            <a:pPr algn="ctr"/>
            <a:r>
              <a:rPr lang="en-US" sz="1800" i="1" dirty="0" smtClean="0"/>
              <a:t>Environmental </a:t>
            </a:r>
            <a:r>
              <a:rPr lang="en-US" sz="1800" i="1" dirty="0"/>
              <a:t>Modeling Center, Weather Prediction Center, Ocean Prediction Center, and Aviation Weather Center</a:t>
            </a:r>
            <a:r>
              <a:rPr lang="en-US" sz="1800" i="1" dirty="0" smtClean="0"/>
              <a:t>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77488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3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/>
              <a:t>All Cyclones - Average Cyclone Track Errors Day 4-6</a:t>
            </a:r>
            <a:endParaRPr lang="en-US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5798" r="16141" b="6039"/>
          <a:stretch/>
        </p:blipFill>
        <p:spPr>
          <a:xfrm>
            <a:off x="4342562" y="942099"/>
            <a:ext cx="3855424" cy="303956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7741" y="4106946"/>
            <a:ext cx="3960777" cy="27038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CMC shows the highest domain wide error during the medium range</a:t>
            </a:r>
          </a:p>
          <a:p>
            <a:pPr lvl="1"/>
            <a:r>
              <a:rPr lang="en-US" sz="1600" dirty="0" smtClean="0"/>
              <a:t>largest errors extending the NE US</a:t>
            </a:r>
            <a:endParaRPr lang="en-US" sz="2000" dirty="0"/>
          </a:p>
          <a:p>
            <a:r>
              <a:rPr lang="en-US" sz="2000" dirty="0" smtClean="0"/>
              <a:t>NCEP has larger magnitude errors in northern New England</a:t>
            </a:r>
          </a:p>
          <a:p>
            <a:r>
              <a:rPr lang="en-US" sz="2000" dirty="0" smtClean="0"/>
              <a:t>Strong cyclone track error gradient near the coast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8657" r="16649" b="7573"/>
          <a:stretch/>
        </p:blipFill>
        <p:spPr>
          <a:xfrm>
            <a:off x="4357503" y="3891645"/>
            <a:ext cx="3837905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8976" r="16728" b="6658"/>
          <a:stretch/>
        </p:blipFill>
        <p:spPr>
          <a:xfrm>
            <a:off x="278964" y="1065644"/>
            <a:ext cx="3956695" cy="29470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6" t="8470" r="3883" b="11670"/>
          <a:stretch/>
        </p:blipFill>
        <p:spPr>
          <a:xfrm>
            <a:off x="8253512" y="942100"/>
            <a:ext cx="830723" cy="5915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0915" y="1259878"/>
            <a:ext cx="65062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CMC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60234" y="1244937"/>
            <a:ext cx="763829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NCEP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34075" y="4071311"/>
            <a:ext cx="967641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ECMWF</a:t>
            </a:r>
            <a:endParaRPr lang="en-US" b="1" dirty="0"/>
          </a:p>
        </p:txBody>
      </p:sp>
      <p:sp>
        <p:nvSpPr>
          <p:cNvPr id="16" name="Right Triangle 15"/>
          <p:cNvSpPr/>
          <p:nvPr/>
        </p:nvSpPr>
        <p:spPr>
          <a:xfrm rot="10800000" flipV="1">
            <a:off x="2408209" y="2833469"/>
            <a:ext cx="1721431" cy="85472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0800000" flipV="1">
            <a:off x="6386346" y="2788112"/>
            <a:ext cx="1680667" cy="85472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 flipV="1">
            <a:off x="6364817" y="5716627"/>
            <a:ext cx="1721431" cy="854722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3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322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Miller A Cyclone Intensity ME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6566637" y="701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 descr="Coast_Subdomain_Cyclone_Track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6633" r="7810" b="2800"/>
          <a:stretch/>
        </p:blipFill>
        <p:spPr>
          <a:xfrm>
            <a:off x="5521683" y="827724"/>
            <a:ext cx="3417731" cy="2430392"/>
          </a:xfrm>
          <a:solidFill>
            <a:schemeClr val="bg1"/>
          </a:solidFill>
          <a:ln>
            <a:solidFill>
              <a:srgbClr val="FFFF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5599" r="6726"/>
          <a:stretch/>
        </p:blipFill>
        <p:spPr>
          <a:xfrm>
            <a:off x="70555" y="3074840"/>
            <a:ext cx="6434667" cy="3754938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-20338" y="850278"/>
            <a:ext cx="5308683" cy="21681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lvl="1">
              <a:buFont typeface="Arial"/>
              <a:buChar char="•"/>
            </a:pPr>
            <a:r>
              <a:rPr lang="en-US" sz="2000" dirty="0" smtClean="0"/>
              <a:t>NCEP mean </a:t>
            </a:r>
            <a:r>
              <a:rPr lang="en-US" sz="2000" dirty="0" err="1" smtClean="0"/>
              <a:t>underdeepens</a:t>
            </a:r>
            <a:r>
              <a:rPr lang="en-US" sz="2000" dirty="0" smtClean="0"/>
              <a:t> cyclones by 0.75 </a:t>
            </a:r>
            <a:r>
              <a:rPr lang="en-US" sz="2000" dirty="0" err="1" smtClean="0"/>
              <a:t>hPa</a:t>
            </a:r>
            <a:r>
              <a:rPr lang="en-US" sz="2000" dirty="0" smtClean="0"/>
              <a:t> to 1.25 </a:t>
            </a:r>
            <a:r>
              <a:rPr lang="en-US" sz="2000" dirty="0" err="1" smtClean="0"/>
              <a:t>hPa</a:t>
            </a:r>
            <a:r>
              <a:rPr lang="en-US" sz="2000" dirty="0" smtClean="0"/>
              <a:t> from hour 72 to 120</a:t>
            </a:r>
          </a:p>
          <a:p>
            <a:pPr marL="560070" lvl="1">
              <a:buFont typeface="Arial"/>
              <a:buChar char="•"/>
            </a:pPr>
            <a:r>
              <a:rPr lang="en-US" sz="2000" dirty="0" smtClean="0"/>
              <a:t>CMC mean </a:t>
            </a:r>
            <a:r>
              <a:rPr lang="en-US" sz="2000" dirty="0" err="1" smtClean="0"/>
              <a:t>underdeepens</a:t>
            </a:r>
            <a:r>
              <a:rPr lang="en-US" sz="2000" dirty="0" smtClean="0"/>
              <a:t> cyclones in short range and </a:t>
            </a:r>
            <a:r>
              <a:rPr lang="en-US" sz="2000" dirty="0" err="1" smtClean="0"/>
              <a:t>overdeepens</a:t>
            </a:r>
            <a:r>
              <a:rPr lang="en-US" sz="2000" dirty="0" smtClean="0"/>
              <a:t> cyclones in the medium range</a:t>
            </a:r>
          </a:p>
          <a:p>
            <a:pPr marL="560070" lvl="1">
              <a:buFont typeface="Arial"/>
              <a:buChar char="•"/>
            </a:pPr>
            <a:r>
              <a:rPr lang="en-US" sz="2000" dirty="0" smtClean="0"/>
              <a:t>ECMWF mean closely follows the multi-model mean from hour 48 to 120</a:t>
            </a:r>
            <a:endParaRPr lang="en-US" sz="1600" dirty="0"/>
          </a:p>
        </p:txBody>
      </p:sp>
      <p:pic>
        <p:nvPicPr>
          <p:cNvPr id="3" name="Picture 2" descr="NCEP_MillerA_Histogram_Cyclon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275" r="7271" b="3039"/>
          <a:stretch/>
        </p:blipFill>
        <p:spPr>
          <a:xfrm>
            <a:off x="6686380" y="4644747"/>
            <a:ext cx="2292405" cy="1926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70500" y="3459444"/>
            <a:ext cx="2324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• The range of data points varies from 1,600 in the short range to 1,000 in medium range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843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7263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“Miller A” </a:t>
            </a:r>
            <a:r>
              <a:rPr lang="en-US" sz="3800" dirty="0" smtClean="0"/>
              <a:t>Cyclone MAE’s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6566637" y="701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 descr="Coast_Subdomain_Cyclone_Track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6633" r="7810" b="2800"/>
          <a:stretch/>
        </p:blipFill>
        <p:spPr>
          <a:xfrm>
            <a:off x="5617969" y="737248"/>
            <a:ext cx="3084785" cy="2136545"/>
          </a:xfrm>
          <a:solidFill>
            <a:schemeClr val="bg1"/>
          </a:solidFill>
          <a:ln>
            <a:solidFill>
              <a:srgbClr val="FFFFFF"/>
            </a:solidFill>
          </a:ln>
        </p:spPr>
      </p:pic>
      <p:pic>
        <p:nvPicPr>
          <p:cNvPr id="8" name="Picture 7" descr="TIGGE_MAE_Displacement_SubDomain_Miller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6645" r="7159"/>
          <a:stretch/>
        </p:blipFill>
        <p:spPr>
          <a:xfrm>
            <a:off x="73908" y="3140907"/>
            <a:ext cx="4537120" cy="374520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581145" y="2871735"/>
            <a:ext cx="4518031" cy="3998696"/>
            <a:chOff x="4745497" y="3397068"/>
            <a:chExt cx="4081029" cy="342853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t="5105" r="5633"/>
            <a:stretch/>
          </p:blipFill>
          <p:spPr>
            <a:xfrm>
              <a:off x="4745497" y="3604455"/>
              <a:ext cx="4081029" cy="3221152"/>
            </a:xfrm>
            <a:prstGeom prst="rect">
              <a:avLst/>
            </a:prstGeom>
          </p:spPr>
        </p:pic>
        <p:pic>
          <p:nvPicPr>
            <p:cNvPr id="11" name="Picture 10" descr="Screen Shot 2015-06-23 at 12.47.31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364" y="3397068"/>
              <a:ext cx="3472744" cy="252210"/>
            </a:xfrm>
            <a:prstGeom prst="rect">
              <a:avLst/>
            </a:prstGeom>
          </p:spPr>
        </p:pic>
      </p:grpSp>
      <p:pic>
        <p:nvPicPr>
          <p:cNvPr id="10" name="Picture 9" descr="Screen Shot 2015-06-23 at 12.47.1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2" y="2857392"/>
            <a:ext cx="3773452" cy="25221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-179294" y="912633"/>
            <a:ext cx="5827058" cy="1791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lvl="1">
              <a:buFont typeface="Arial"/>
              <a:buChar char="•"/>
            </a:pPr>
            <a:r>
              <a:rPr lang="en-US" sz="1900" dirty="0" smtClean="0"/>
              <a:t>A total of 92 Miller A cases identified (Miller 1946)</a:t>
            </a:r>
          </a:p>
          <a:p>
            <a:pPr marL="560070" lvl="1">
              <a:buFont typeface="Arial"/>
              <a:buChar char="•"/>
            </a:pPr>
            <a:r>
              <a:rPr lang="en-US" sz="1900" dirty="0" smtClean="0"/>
              <a:t>The EPSs with the lowest displacement error varies between the ECMWF and NCEP mean</a:t>
            </a:r>
            <a:endParaRPr lang="en-US" sz="1900" dirty="0"/>
          </a:p>
          <a:p>
            <a:pPr marL="560070" lvl="1">
              <a:buFont typeface="Arial"/>
              <a:buChar char="•"/>
            </a:pPr>
            <a:r>
              <a:rPr lang="en-US" sz="1900" dirty="0" smtClean="0"/>
              <a:t>NCEP and ECMWF have comparable Miller A cyclone displacement errors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6846" r="5969"/>
          <a:stretch/>
        </p:blipFill>
        <p:spPr>
          <a:xfrm>
            <a:off x="4611028" y="3140908"/>
            <a:ext cx="4383560" cy="367521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092350" y="5622412"/>
            <a:ext cx="0" cy="55470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550895" y="5765754"/>
            <a:ext cx="0" cy="52448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75835" y="3282668"/>
            <a:ext cx="215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All Cyclones - Displacement MAE</a:t>
            </a:r>
            <a:endParaRPr lang="en-US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886249" y="4688856"/>
            <a:ext cx="0" cy="60608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258601" y="4917373"/>
            <a:ext cx="0" cy="65491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0143" y="485046"/>
            <a:ext cx="145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Miller (1946)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1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216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Composite Average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(0.5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grids) and Difference between forecast and analysis</a:t>
            </a:r>
            <a:endParaRPr lang="en-US" sz="2400" b="1" u="non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001.png"/>
          <p:cNvPicPr>
            <a:picLocks noChangeAspect="1"/>
          </p:cNvPicPr>
          <p:nvPr/>
        </p:nvPicPr>
        <p:blipFill>
          <a:blip r:embed="rId2" cstate="print"/>
          <a:srcRect l="14400" t="7200" r="17280" b="6000"/>
          <a:stretch>
            <a:fillRect/>
          </a:stretch>
        </p:blipFill>
        <p:spPr>
          <a:xfrm>
            <a:off x="228600" y="1752600"/>
            <a:ext cx="3659462" cy="3307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2400" y="3510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/>
            <a:r>
              <a:rPr lang="en-US" sz="2800" b="1" i="1" u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Current Effort #2 (SBU lead)</a:t>
            </a:r>
          </a:p>
          <a:p>
            <a:pPr marL="463550"/>
            <a:r>
              <a:rPr lang="en-US" sz="2800" b="1" i="1" u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Cyclone Characteristics using Cyclone Relative Approach</a:t>
            </a:r>
            <a:endParaRPr lang="en-US" sz="2800" b="1" i="1" u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6388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none" dirty="0" smtClean="0">
                <a:latin typeface="Times New Roman" pitchFamily="18" charset="0"/>
                <a:cs typeface="Times New Roman" pitchFamily="18" charset="0"/>
              </a:rPr>
              <a:t>Composite difference MSLP (in </a:t>
            </a:r>
            <a:r>
              <a:rPr lang="en-US" sz="2000" u="none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000" u="none" dirty="0" smtClean="0">
                <a:latin typeface="Times New Roman" pitchFamily="18" charset="0"/>
                <a:cs typeface="Times New Roman" pitchFamily="18" charset="0"/>
              </a:rPr>
              <a:t>) for NCEP-GFS – ERA-Interim for Sandy on 27 Oct 2012 (24-48 h forecast) plotted every 0.5 degree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5105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Example 6-h time for MSLP &amp; Precipitation</a:t>
            </a:r>
            <a:endParaRPr lang="en-US" u="none" dirty="0"/>
          </a:p>
        </p:txBody>
      </p:sp>
      <p:pic>
        <p:nvPicPr>
          <p:cNvPr id="2" name="Picture 1" descr="Screen Shot 2015-07-11 at 11.39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34" y="1670087"/>
            <a:ext cx="4199965" cy="39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5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s-a_ecl_cmip5_dfc_s.png"/>
          <p:cNvPicPr>
            <a:picLocks noChangeAspect="1"/>
          </p:cNvPicPr>
          <p:nvPr/>
        </p:nvPicPr>
        <p:blipFill>
          <a:blip r:embed="rId2" cstate="print"/>
          <a:srcRect l="14400" t="3600" r="12000" b="3600"/>
          <a:stretch>
            <a:fillRect/>
          </a:stretch>
        </p:blipFill>
        <p:spPr>
          <a:xfrm>
            <a:off x="1143000" y="990600"/>
            <a:ext cx="3354114" cy="2895600"/>
          </a:xfrm>
          <a:prstGeom prst="rect">
            <a:avLst/>
          </a:prstGeom>
        </p:spPr>
      </p:pic>
      <p:pic>
        <p:nvPicPr>
          <p:cNvPr id="11" name="Picture 10" descr="qva-s_ecl_cmip5_dfc.png"/>
          <p:cNvPicPr>
            <a:picLocks noChangeAspect="1"/>
          </p:cNvPicPr>
          <p:nvPr/>
        </p:nvPicPr>
        <p:blipFill>
          <a:blip r:embed="rId3" cstate="print"/>
          <a:srcRect l="22400" t="3600" r="12000" b="3600"/>
          <a:stretch>
            <a:fillRect/>
          </a:stretch>
        </p:blipFill>
        <p:spPr>
          <a:xfrm>
            <a:off x="1371600" y="3937183"/>
            <a:ext cx="3124200" cy="2802673"/>
          </a:xfrm>
          <a:prstGeom prst="rect">
            <a:avLst/>
          </a:prstGeom>
        </p:spPr>
      </p:pic>
      <p:pic>
        <p:nvPicPr>
          <p:cNvPr id="12" name="Picture 11" descr="mc-a_ecl_cmip5_dfc_s.png"/>
          <p:cNvPicPr>
            <a:picLocks noChangeAspect="1"/>
          </p:cNvPicPr>
          <p:nvPr/>
        </p:nvPicPr>
        <p:blipFill>
          <a:blip r:embed="rId4" cstate="print"/>
          <a:srcRect l="22400" t="3600" r="12000" b="3600"/>
          <a:stretch>
            <a:fillRect/>
          </a:stretch>
        </p:blipFill>
        <p:spPr>
          <a:xfrm>
            <a:off x="4343400" y="990601"/>
            <a:ext cx="3070335" cy="2895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52400" y="1828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 smtClean="0">
                <a:latin typeface="Times New Roman" pitchFamily="18" charset="0"/>
                <a:cs typeface="Times New Roman" pitchFamily="18" charset="0"/>
              </a:rPr>
              <a:t>T_2m (K)</a:t>
            </a:r>
            <a:endParaRPr lang="en-US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1524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 smtClean="0">
                <a:latin typeface="Times New Roman" pitchFamily="18" charset="0"/>
                <a:cs typeface="Times New Roman" pitchFamily="18" charset="0"/>
              </a:rPr>
              <a:t>Moisture Content</a:t>
            </a:r>
          </a:p>
          <a:p>
            <a:pPr algn="ctr"/>
            <a:r>
              <a:rPr lang="en-US" u="none" dirty="0" smtClean="0">
                <a:latin typeface="Times New Roman" pitchFamily="18" charset="0"/>
                <a:cs typeface="Times New Roman" pitchFamily="18" charset="0"/>
              </a:rPr>
              <a:t>850-250 hPa</a:t>
            </a:r>
          </a:p>
          <a:p>
            <a:pPr algn="ctr"/>
            <a:r>
              <a:rPr lang="en-US" u="none" dirty="0" smtClean="0">
                <a:latin typeface="Times New Roman" pitchFamily="18" charset="0"/>
                <a:cs typeface="Times New Roman" pitchFamily="18" charset="0"/>
              </a:rPr>
              <a:t>(Kg/m**2)</a:t>
            </a:r>
            <a:endParaRPr lang="en-US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4648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 smtClean="0">
                <a:latin typeface="Times New Roman" pitchFamily="18" charset="0"/>
                <a:cs typeface="Times New Roman" pitchFamily="18" charset="0"/>
              </a:rPr>
              <a:t>500 hPa</a:t>
            </a:r>
          </a:p>
          <a:p>
            <a:pPr algn="ctr"/>
            <a:r>
              <a:rPr lang="en-US" u="none" dirty="0" smtClean="0">
                <a:latin typeface="Times New Roman" pitchFamily="18" charset="0"/>
                <a:cs typeface="Times New Roman" pitchFamily="18" charset="0"/>
              </a:rPr>
              <a:t>Omega</a:t>
            </a:r>
          </a:p>
          <a:p>
            <a:pPr algn="ctr"/>
            <a:r>
              <a:rPr lang="en-US" u="none" dirty="0" smtClean="0">
                <a:latin typeface="Times New Roman" pitchFamily="18" charset="0"/>
                <a:cs typeface="Times New Roman" pitchFamily="18" charset="0"/>
              </a:rPr>
              <a:t>(hPa/s)</a:t>
            </a:r>
            <a:endParaRPr lang="en-US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04800" y="4267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 smtClean="0">
                <a:latin typeface="Times New Roman" pitchFamily="18" charset="0"/>
                <a:cs typeface="Times New Roman" pitchFamily="18" charset="0"/>
              </a:rPr>
              <a:t>Meridional</a:t>
            </a:r>
          </a:p>
          <a:p>
            <a:pPr algn="ctr"/>
            <a:r>
              <a:rPr lang="en-US" u="none" dirty="0" smtClean="0">
                <a:latin typeface="Times New Roman" pitchFamily="18" charset="0"/>
                <a:cs typeface="Times New Roman" pitchFamily="18" charset="0"/>
              </a:rPr>
              <a:t>Moisture Flux</a:t>
            </a:r>
          </a:p>
          <a:p>
            <a:pPr algn="ctr"/>
            <a:r>
              <a:rPr lang="en-US" u="none" dirty="0" smtClean="0">
                <a:latin typeface="Times New Roman" pitchFamily="18" charset="0"/>
                <a:cs typeface="Times New Roman" pitchFamily="18" charset="0"/>
              </a:rPr>
              <a:t>850-250 hPa</a:t>
            </a:r>
          </a:p>
          <a:p>
            <a:pPr algn="ctr"/>
            <a:r>
              <a:rPr lang="en-US" u="none" dirty="0" smtClean="0">
                <a:latin typeface="Times New Roman" pitchFamily="18" charset="0"/>
                <a:cs typeface="Times New Roman" pitchFamily="18" charset="0"/>
              </a:rPr>
              <a:t>(Kg/m*s)</a:t>
            </a:r>
            <a:endParaRPr lang="en-US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353" y="155607"/>
            <a:ext cx="8710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Cyclone-Relative Diagnostics (Differences with Analyses) – Currently FORTRAN/</a:t>
            </a:r>
            <a:r>
              <a:rPr lang="en-US" sz="2400" b="1" dirty="0" err="1" smtClean="0"/>
              <a:t>Matlab</a:t>
            </a:r>
            <a:r>
              <a:rPr lang="en-US" sz="2400" b="1" dirty="0" smtClean="0"/>
              <a:t>, but will put into DTC MET software</a:t>
            </a:r>
            <a:endParaRPr lang="en-US" sz="2400" b="1" u="none" dirty="0" smtClean="0"/>
          </a:p>
        </p:txBody>
      </p:sp>
      <p:pic>
        <p:nvPicPr>
          <p:cNvPr id="8" name="Picture 7" descr="wap500-s_ecl_cmip5_dfc.png"/>
          <p:cNvPicPr>
            <a:picLocks noChangeAspect="1"/>
          </p:cNvPicPr>
          <p:nvPr/>
        </p:nvPicPr>
        <p:blipFill>
          <a:blip r:embed="rId5" cstate="print"/>
          <a:srcRect l="22400" t="3600" r="12000" b="3600"/>
          <a:stretch>
            <a:fillRect/>
          </a:stretch>
        </p:blipFill>
        <p:spPr>
          <a:xfrm>
            <a:off x="4343400" y="3886200"/>
            <a:ext cx="2971800" cy="2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9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4071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NCAR-Developmental </a:t>
            </a:r>
            <a:r>
              <a:rPr lang="en-US" sz="3600" dirty="0" err="1" smtClean="0"/>
              <a:t>Testbed</a:t>
            </a:r>
            <a:r>
              <a:rPr lang="en-US" sz="3600" dirty="0" smtClean="0"/>
              <a:t> Center </a:t>
            </a:r>
            <a:br>
              <a:rPr lang="en-US" sz="3600" dirty="0" smtClean="0"/>
            </a:br>
            <a:r>
              <a:rPr lang="en-US" sz="3600" dirty="0" smtClean="0"/>
              <a:t>(NCAR-DTC) Efforts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* Focus on Development of Meteorological Evaluation Tools (MET) for </a:t>
            </a:r>
            <a:r>
              <a:rPr lang="en-US" sz="3600" dirty="0" err="1" smtClean="0"/>
              <a:t>Extratropical</a:t>
            </a:r>
            <a:r>
              <a:rPr lang="en-US" sz="3600" dirty="0" smtClean="0"/>
              <a:t> Cyclones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9964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Paul </a:t>
            </a:r>
            <a:r>
              <a:rPr lang="en-US" dirty="0" smtClean="0"/>
              <a:t>Kucera, Tara Jensen, John Halley-</a:t>
            </a:r>
            <a:r>
              <a:rPr lang="en-US" dirty="0" err="1" smtClean="0"/>
              <a:t>Gotway</a:t>
            </a:r>
            <a:r>
              <a:rPr lang="en-US" dirty="0" smtClean="0"/>
              <a:t>, Jamie Wolff, Michelle Harrold, Tatiana </a:t>
            </a:r>
            <a:r>
              <a:rPr lang="en-US" dirty="0" err="1" smtClean="0"/>
              <a:t>Burek</a:t>
            </a:r>
            <a:r>
              <a:rPr lang="en-US" dirty="0" smtClean="0"/>
              <a:t>, Louisa Nance, and Barbara Brown</a:t>
            </a:r>
            <a:endParaRPr lang="en-US" dirty="0"/>
          </a:p>
          <a:p>
            <a:r>
              <a:rPr lang="en-US" dirty="0" smtClean="0"/>
              <a:t>National Center for Atmospheric Research (NCAR)/Research Applications Laboratory (RAL)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8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Leverage Existing MET for Tropical Cyclones</a:t>
            </a:r>
            <a:br>
              <a:rPr lang="en-US" dirty="0" smtClean="0"/>
            </a:br>
            <a:r>
              <a:rPr lang="en-US" dirty="0" smtClean="0"/>
              <a:t>MET-TC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655670"/>
            <a:ext cx="77724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Primary functions of the code are:</a:t>
            </a:r>
          </a:p>
          <a:p>
            <a:pPr lvl="1"/>
            <a:r>
              <a:rPr lang="en-US" dirty="0" smtClean="0"/>
              <a:t>Compute pair statistics from ATCF input files</a:t>
            </a:r>
          </a:p>
          <a:p>
            <a:pPr lvl="1"/>
            <a:r>
              <a:rPr lang="en-US" dirty="0" smtClean="0"/>
              <a:t>Filter pair statistics based on user specifications</a:t>
            </a:r>
          </a:p>
          <a:p>
            <a:pPr lvl="1"/>
            <a:r>
              <a:rPr lang="en-US" dirty="0" smtClean="0"/>
              <a:t>Compute summary statistics</a:t>
            </a:r>
            <a:endParaRPr lang="en-US" dirty="0"/>
          </a:p>
        </p:txBody>
      </p:sp>
      <p:pic>
        <p:nvPicPr>
          <p:cNvPr id="5" name="Picture 4" descr="met_tc_flowchart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46" t="20617" r="11756" b="41358"/>
          <a:stretch/>
        </p:blipFill>
        <p:spPr>
          <a:xfrm>
            <a:off x="1253066" y="1923924"/>
            <a:ext cx="6443134" cy="2607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2275820"/>
            <a:ext cx="36576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400" i="1" dirty="0" smtClean="0">
                <a:latin typeface="Baskerville"/>
                <a:cs typeface="Baskerville"/>
              </a:rPr>
              <a:t>Dark circles represent MET-TC modules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i="1" dirty="0" smtClean="0">
                <a:latin typeface="Baskerville"/>
                <a:cs typeface="Baskerville"/>
              </a:rPr>
              <a:t>Light boxes represent input/output</a:t>
            </a:r>
            <a:endParaRPr lang="en-US" sz="1400" i="1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16827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4094" y="233082"/>
            <a:ext cx="8229600" cy="1143000"/>
          </a:xfrm>
        </p:spPr>
        <p:txBody>
          <a:bodyPr/>
          <a:lstStyle/>
          <a:p>
            <a:r>
              <a:rPr lang="en-US" dirty="0" smtClean="0"/>
              <a:t>TC_STAT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9248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Provides summary statistics and filtering jobs on TCST output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Filter job:</a:t>
            </a:r>
          </a:p>
          <a:p>
            <a:pPr lvl="1"/>
            <a:r>
              <a:rPr lang="en-US" dirty="0" smtClean="0"/>
              <a:t>Stratifies pair output by various conditions and thresholds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Summary job:</a:t>
            </a:r>
          </a:p>
          <a:p>
            <a:pPr lvl="1"/>
            <a:r>
              <a:rPr lang="en-US" dirty="0" smtClean="0"/>
              <a:t>Produces summary statistics on specific column of interest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Input</a:t>
            </a:r>
            <a:r>
              <a:rPr lang="en-US" dirty="0" smtClean="0"/>
              <a:t>: TCST output from </a:t>
            </a:r>
            <a:r>
              <a:rPr lang="en-US" dirty="0" err="1" smtClean="0"/>
              <a:t>tc_pairs</a:t>
            </a:r>
            <a:endParaRPr lang="en-US" dirty="0" smtClean="0"/>
          </a:p>
          <a:p>
            <a:r>
              <a:rPr lang="en-US" dirty="0" smtClean="0">
                <a:solidFill>
                  <a:srgbClr val="953735"/>
                </a:solidFill>
              </a:rPr>
              <a:t>Output</a:t>
            </a:r>
            <a:r>
              <a:rPr lang="en-US" dirty="0" smtClean="0"/>
              <a:t>: TCST output file for either filter or summary job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met_tc_flowchart-stat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7" t="20865" r="11947" b="41605"/>
          <a:stretch/>
        </p:blipFill>
        <p:spPr>
          <a:xfrm>
            <a:off x="3962399" y="228600"/>
            <a:ext cx="473116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2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7"/>
            <a:ext cx="8979646" cy="13390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 Example for 4 February 2010 Storm</a:t>
            </a:r>
            <a:endParaRPr lang="en-US" dirty="0"/>
          </a:p>
        </p:txBody>
      </p:sp>
      <p:pic>
        <p:nvPicPr>
          <p:cNvPr id="8" name="Picture 7" descr="AMSLP-BMSLP_boxplot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101"/>
            <a:ext cx="8875059" cy="56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6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9" y="1918726"/>
            <a:ext cx="2743200" cy="3550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0" y="1924916"/>
            <a:ext cx="2743200" cy="35500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for </a:t>
            </a:r>
            <a:r>
              <a:rPr lang="en-US" dirty="0" err="1" smtClean="0"/>
              <a:t>ExtraTropical</a:t>
            </a:r>
            <a:r>
              <a:rPr lang="en-US" dirty="0" smtClean="0"/>
              <a:t> Cyclones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8536" y="5442981"/>
            <a:ext cx="43238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December 17 2009 – 00 UTC – 500 MB height – 0-48hr </a:t>
            </a:r>
            <a:r>
              <a:rPr lang="en-US" sz="1350" dirty="0" err="1"/>
              <a:t>Fcst</a:t>
            </a:r>
            <a:endParaRPr lang="en-US" sz="1350" dirty="0"/>
          </a:p>
          <a:p>
            <a:r>
              <a:rPr lang="en-US" sz="1350" dirty="0"/>
              <a:t>100 m BIAS removed by changing convolution thresholds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7389" y="1694023"/>
            <a:ext cx="18859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GFS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7302" y="1683631"/>
            <a:ext cx="18859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87" y="2029969"/>
            <a:ext cx="3086100" cy="39937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45328" y="3999144"/>
            <a:ext cx="2901245" cy="194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6282556" y="4154975"/>
            <a:ext cx="2426789" cy="693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GFS forecasts cyclone position fairly well with only small deviations in general shape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7533" y="1842855"/>
            <a:ext cx="2969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FCST OBJECTS – OBS OUTLINE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52348" y="68580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045328" y="3941716"/>
            <a:ext cx="2453812" cy="1893620"/>
            <a:chOff x="921670" y="1566851"/>
            <a:chExt cx="2453812" cy="1893620"/>
          </a:xfrm>
        </p:grpSpPr>
        <p:sp>
          <p:nvSpPr>
            <p:cNvPr id="28" name="Freeform 3"/>
            <p:cNvSpPr>
              <a:spLocks/>
            </p:cNvSpPr>
            <p:nvPr/>
          </p:nvSpPr>
          <p:spPr bwMode="auto">
            <a:xfrm>
              <a:off x="932666" y="1951051"/>
              <a:ext cx="1446987" cy="1249291"/>
            </a:xfrm>
            <a:custGeom>
              <a:avLst/>
              <a:gdLst>
                <a:gd name="T0" fmla="*/ 2610 w 1340756"/>
                <a:gd name="T1" fmla="*/ 1408804 h 952198"/>
                <a:gd name="T2" fmla="*/ 18269 w 1340756"/>
                <a:gd name="T3" fmla="*/ 1351689 h 952198"/>
                <a:gd name="T4" fmla="*/ 582036 w 1340756"/>
                <a:gd name="T5" fmla="*/ 875743 h 952198"/>
                <a:gd name="T6" fmla="*/ 801279 w 1340756"/>
                <a:gd name="T7" fmla="*/ 704401 h 952198"/>
                <a:gd name="T8" fmla="*/ 1349386 w 1340756"/>
                <a:gd name="T9" fmla="*/ 285567 h 952198"/>
                <a:gd name="T10" fmla="*/ 1584290 w 1340756"/>
                <a:gd name="T11" fmla="*/ 114227 h 952198"/>
                <a:gd name="T12" fmla="*/ 1740891 w 1340756"/>
                <a:gd name="T13" fmla="*/ 0 h 952198"/>
                <a:gd name="T14" fmla="*/ 1834852 w 1340756"/>
                <a:gd name="T15" fmla="*/ 76152 h 952198"/>
                <a:gd name="T16" fmla="*/ 1881833 w 1340756"/>
                <a:gd name="T17" fmla="*/ 152302 h 952198"/>
                <a:gd name="T18" fmla="*/ 1913154 w 1340756"/>
                <a:gd name="T19" fmla="*/ 190379 h 952198"/>
                <a:gd name="T20" fmla="*/ 1928813 w 1340756"/>
                <a:gd name="T21" fmla="*/ 266530 h 952198"/>
                <a:gd name="T22" fmla="*/ 1913154 w 1340756"/>
                <a:gd name="T23" fmla="*/ 533061 h 952198"/>
                <a:gd name="T24" fmla="*/ 1866173 w 1340756"/>
                <a:gd name="T25" fmla="*/ 628249 h 952198"/>
                <a:gd name="T26" fmla="*/ 1819192 w 1340756"/>
                <a:gd name="T27" fmla="*/ 704401 h 952198"/>
                <a:gd name="T28" fmla="*/ 1693911 w 1340756"/>
                <a:gd name="T29" fmla="*/ 856705 h 952198"/>
                <a:gd name="T30" fmla="*/ 1552969 w 1340756"/>
                <a:gd name="T31" fmla="*/ 1028045 h 952198"/>
                <a:gd name="T32" fmla="*/ 1365047 w 1340756"/>
                <a:gd name="T33" fmla="*/ 1237462 h 952198"/>
                <a:gd name="T34" fmla="*/ 1302406 w 1340756"/>
                <a:gd name="T35" fmla="*/ 1256500 h 952198"/>
                <a:gd name="T36" fmla="*/ 1192784 w 1340756"/>
                <a:gd name="T37" fmla="*/ 1313614 h 952198"/>
                <a:gd name="T38" fmla="*/ 957881 w 1340756"/>
                <a:gd name="T39" fmla="*/ 1389766 h 952198"/>
                <a:gd name="T40" fmla="*/ 848260 w 1340756"/>
                <a:gd name="T41" fmla="*/ 1427841 h 952198"/>
                <a:gd name="T42" fmla="*/ 722978 w 1340756"/>
                <a:gd name="T43" fmla="*/ 1465917 h 952198"/>
                <a:gd name="T44" fmla="*/ 629017 w 1340756"/>
                <a:gd name="T45" fmla="*/ 1503992 h 952198"/>
                <a:gd name="T46" fmla="*/ 472415 w 1340756"/>
                <a:gd name="T47" fmla="*/ 1523031 h 952198"/>
                <a:gd name="T48" fmla="*/ 33929 w 1340756"/>
                <a:gd name="T49" fmla="*/ 1446879 h 952198"/>
                <a:gd name="T50" fmla="*/ 2610 w 1340756"/>
                <a:gd name="T51" fmla="*/ 1408804 h 952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40756" h="952198">
                  <a:moveTo>
                    <a:pt x="1814" y="805543"/>
                  </a:moveTo>
                  <a:cubicBezTo>
                    <a:pt x="0" y="796472"/>
                    <a:pt x="4085" y="780466"/>
                    <a:pt x="12699" y="772885"/>
                  </a:cubicBezTo>
                  <a:cubicBezTo>
                    <a:pt x="358030" y="468992"/>
                    <a:pt x="154490" y="645029"/>
                    <a:pt x="404585" y="500743"/>
                  </a:cubicBezTo>
                  <a:cubicBezTo>
                    <a:pt x="456895" y="470564"/>
                    <a:pt x="505200" y="433842"/>
                    <a:pt x="556985" y="402771"/>
                  </a:cubicBezTo>
                  <a:cubicBezTo>
                    <a:pt x="997853" y="138250"/>
                    <a:pt x="433029" y="499922"/>
                    <a:pt x="937985" y="163285"/>
                  </a:cubicBezTo>
                  <a:cubicBezTo>
                    <a:pt x="968780" y="142755"/>
                    <a:pt x="1064656" y="83621"/>
                    <a:pt x="1101271" y="65314"/>
                  </a:cubicBezTo>
                  <a:cubicBezTo>
                    <a:pt x="1182812" y="24543"/>
                    <a:pt x="1147112" y="47262"/>
                    <a:pt x="1210128" y="0"/>
                  </a:cubicBezTo>
                  <a:cubicBezTo>
                    <a:pt x="1231899" y="14514"/>
                    <a:pt x="1255885" y="26159"/>
                    <a:pt x="1275442" y="43543"/>
                  </a:cubicBezTo>
                  <a:cubicBezTo>
                    <a:pt x="1289002" y="55596"/>
                    <a:pt x="1296484" y="73148"/>
                    <a:pt x="1308099" y="87085"/>
                  </a:cubicBezTo>
                  <a:cubicBezTo>
                    <a:pt x="1314670" y="94970"/>
                    <a:pt x="1322614" y="101600"/>
                    <a:pt x="1329871" y="108857"/>
                  </a:cubicBezTo>
                  <a:cubicBezTo>
                    <a:pt x="1333499" y="123371"/>
                    <a:pt x="1340756" y="137439"/>
                    <a:pt x="1340756" y="152400"/>
                  </a:cubicBezTo>
                  <a:cubicBezTo>
                    <a:pt x="1340756" y="203329"/>
                    <a:pt x="1340363" y="254963"/>
                    <a:pt x="1329871" y="304800"/>
                  </a:cubicBezTo>
                  <a:cubicBezTo>
                    <a:pt x="1325512" y="325504"/>
                    <a:pt x="1308950" y="341624"/>
                    <a:pt x="1297214" y="359228"/>
                  </a:cubicBezTo>
                  <a:cubicBezTo>
                    <a:pt x="1287150" y="374324"/>
                    <a:pt x="1276816" y="389397"/>
                    <a:pt x="1264556" y="402771"/>
                  </a:cubicBezTo>
                  <a:cubicBezTo>
                    <a:pt x="1236816" y="433033"/>
                    <a:pt x="1198592" y="454655"/>
                    <a:pt x="1177471" y="489857"/>
                  </a:cubicBezTo>
                  <a:cubicBezTo>
                    <a:pt x="1114589" y="594660"/>
                    <a:pt x="1183149" y="497997"/>
                    <a:pt x="1079499" y="587828"/>
                  </a:cubicBezTo>
                  <a:cubicBezTo>
                    <a:pt x="1076016" y="590847"/>
                    <a:pt x="990569" y="689701"/>
                    <a:pt x="948871" y="707571"/>
                  </a:cubicBezTo>
                  <a:cubicBezTo>
                    <a:pt x="935120" y="713464"/>
                    <a:pt x="919388" y="713344"/>
                    <a:pt x="905328" y="718457"/>
                  </a:cubicBezTo>
                  <a:cubicBezTo>
                    <a:pt x="879357" y="727901"/>
                    <a:pt x="855152" y="741820"/>
                    <a:pt x="829128" y="751114"/>
                  </a:cubicBezTo>
                  <a:cubicBezTo>
                    <a:pt x="779391" y="768877"/>
                    <a:pt x="715991" y="780329"/>
                    <a:pt x="665842" y="794657"/>
                  </a:cubicBezTo>
                  <a:lnTo>
                    <a:pt x="589642" y="816428"/>
                  </a:lnTo>
                  <a:cubicBezTo>
                    <a:pt x="560730" y="824138"/>
                    <a:pt x="531327" y="829980"/>
                    <a:pt x="502556" y="838200"/>
                  </a:cubicBezTo>
                  <a:cubicBezTo>
                    <a:pt x="480490" y="844505"/>
                    <a:pt x="459798" y="855742"/>
                    <a:pt x="437242" y="859971"/>
                  </a:cubicBezTo>
                  <a:cubicBezTo>
                    <a:pt x="401400" y="866691"/>
                    <a:pt x="364671" y="867228"/>
                    <a:pt x="328385" y="870857"/>
                  </a:cubicBezTo>
                  <a:cubicBezTo>
                    <a:pt x="203067" y="866215"/>
                    <a:pt x="44400" y="952198"/>
                    <a:pt x="23585" y="827314"/>
                  </a:cubicBezTo>
                  <a:cubicBezTo>
                    <a:pt x="21795" y="816576"/>
                    <a:pt x="3628" y="814614"/>
                    <a:pt x="1814" y="805543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350"/>
            </a:p>
          </p:txBody>
        </p:sp>
        <p:sp>
          <p:nvSpPr>
            <p:cNvPr id="29" name="Freeform 4"/>
            <p:cNvSpPr>
              <a:spLocks noChangeAspect="1"/>
            </p:cNvSpPr>
            <p:nvPr/>
          </p:nvSpPr>
          <p:spPr bwMode="auto">
            <a:xfrm>
              <a:off x="1046996" y="2400032"/>
              <a:ext cx="1988862" cy="1028968"/>
            </a:xfrm>
            <a:custGeom>
              <a:avLst/>
              <a:gdLst>
                <a:gd name="T0" fmla="*/ 173998 w 978629"/>
                <a:gd name="T1" fmla="*/ 642661 h 764192"/>
                <a:gd name="T2" fmla="*/ 1501030 w 978629"/>
                <a:gd name="T3" fmla="*/ 193284 h 764192"/>
                <a:gd name="T4" fmla="*/ 1677967 w 978629"/>
                <a:gd name="T5" fmla="*/ 115133 h 764192"/>
                <a:gd name="T6" fmla="*/ 1795926 w 978629"/>
                <a:gd name="T7" fmla="*/ 56518 h 764192"/>
                <a:gd name="T8" fmla="*/ 1913885 w 978629"/>
                <a:gd name="T9" fmla="*/ 17442 h 764192"/>
                <a:gd name="T10" fmla="*/ 2267758 w 978629"/>
                <a:gd name="T11" fmla="*/ 95595 h 764192"/>
                <a:gd name="T12" fmla="*/ 2415207 w 978629"/>
                <a:gd name="T13" fmla="*/ 115133 h 764192"/>
                <a:gd name="T14" fmla="*/ 2503676 w 978629"/>
                <a:gd name="T15" fmla="*/ 134670 h 764192"/>
                <a:gd name="T16" fmla="*/ 2533166 w 978629"/>
                <a:gd name="T17" fmla="*/ 779428 h 764192"/>
                <a:gd name="T18" fmla="*/ 2562654 w 978629"/>
                <a:gd name="T19" fmla="*/ 857580 h 764192"/>
                <a:gd name="T20" fmla="*/ 2621635 w 978629"/>
                <a:gd name="T21" fmla="*/ 955270 h 764192"/>
                <a:gd name="T22" fmla="*/ 2651125 w 978629"/>
                <a:gd name="T23" fmla="*/ 1013884 h 764192"/>
                <a:gd name="T24" fmla="*/ 2592144 w 978629"/>
                <a:gd name="T25" fmla="*/ 1111575 h 764192"/>
                <a:gd name="T26" fmla="*/ 2415207 w 978629"/>
                <a:gd name="T27" fmla="*/ 1248341 h 764192"/>
                <a:gd name="T28" fmla="*/ 2326739 w 978629"/>
                <a:gd name="T29" fmla="*/ 1306955 h 764192"/>
                <a:gd name="T30" fmla="*/ 2208780 w 978629"/>
                <a:gd name="T31" fmla="*/ 1326494 h 764192"/>
                <a:gd name="T32" fmla="*/ 1795926 w 978629"/>
                <a:gd name="T33" fmla="*/ 1365569 h 764192"/>
                <a:gd name="T34" fmla="*/ 763789 w 978629"/>
                <a:gd name="T35" fmla="*/ 1346033 h 764192"/>
                <a:gd name="T36" fmla="*/ 675321 w 978629"/>
                <a:gd name="T37" fmla="*/ 1306955 h 764192"/>
                <a:gd name="T38" fmla="*/ 557362 w 978629"/>
                <a:gd name="T39" fmla="*/ 1287417 h 764192"/>
                <a:gd name="T40" fmla="*/ 409913 w 978629"/>
                <a:gd name="T41" fmla="*/ 1189727 h 764192"/>
                <a:gd name="T42" fmla="*/ 173998 w 978629"/>
                <a:gd name="T43" fmla="*/ 1013884 h 764192"/>
                <a:gd name="T44" fmla="*/ 26548 w 978629"/>
                <a:gd name="T45" fmla="*/ 838042 h 764192"/>
                <a:gd name="T46" fmla="*/ 144507 w 978629"/>
                <a:gd name="T47" fmla="*/ 623123 h 764192"/>
                <a:gd name="T48" fmla="*/ 173998 w 978629"/>
                <a:gd name="T49" fmla="*/ 642661 h 764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78629" h="764192">
                  <a:moveTo>
                    <a:pt x="64229" y="358061"/>
                  </a:moveTo>
                  <a:cubicBezTo>
                    <a:pt x="246740" y="297222"/>
                    <a:pt x="287018" y="285732"/>
                    <a:pt x="554086" y="107689"/>
                  </a:cubicBezTo>
                  <a:cubicBezTo>
                    <a:pt x="575857" y="93175"/>
                    <a:pt x="597964" y="79152"/>
                    <a:pt x="619400" y="64147"/>
                  </a:cubicBezTo>
                  <a:cubicBezTo>
                    <a:pt x="634263" y="53743"/>
                    <a:pt x="647558" y="41105"/>
                    <a:pt x="662943" y="31489"/>
                  </a:cubicBezTo>
                  <a:cubicBezTo>
                    <a:pt x="676704" y="22888"/>
                    <a:pt x="691972" y="16975"/>
                    <a:pt x="706486" y="9718"/>
                  </a:cubicBezTo>
                  <a:cubicBezTo>
                    <a:pt x="832588" y="34939"/>
                    <a:pt x="677330" y="0"/>
                    <a:pt x="837114" y="53261"/>
                  </a:cubicBezTo>
                  <a:cubicBezTo>
                    <a:pt x="854667" y="59112"/>
                    <a:pt x="873593" y="59660"/>
                    <a:pt x="891543" y="64147"/>
                  </a:cubicBezTo>
                  <a:cubicBezTo>
                    <a:pt x="902675" y="66930"/>
                    <a:pt x="913314" y="71404"/>
                    <a:pt x="924200" y="75032"/>
                  </a:cubicBezTo>
                  <a:cubicBezTo>
                    <a:pt x="927829" y="194775"/>
                    <a:pt x="928620" y="314638"/>
                    <a:pt x="935086" y="434261"/>
                  </a:cubicBezTo>
                  <a:cubicBezTo>
                    <a:pt x="935894" y="449200"/>
                    <a:pt x="941240" y="463611"/>
                    <a:pt x="945971" y="477804"/>
                  </a:cubicBezTo>
                  <a:cubicBezTo>
                    <a:pt x="952150" y="496342"/>
                    <a:pt x="960882" y="513936"/>
                    <a:pt x="967743" y="532232"/>
                  </a:cubicBezTo>
                  <a:cubicBezTo>
                    <a:pt x="971772" y="542976"/>
                    <a:pt x="975000" y="554003"/>
                    <a:pt x="978629" y="564889"/>
                  </a:cubicBezTo>
                  <a:cubicBezTo>
                    <a:pt x="971372" y="583032"/>
                    <a:pt x="967696" y="603059"/>
                    <a:pt x="956857" y="619318"/>
                  </a:cubicBezTo>
                  <a:cubicBezTo>
                    <a:pt x="938300" y="647153"/>
                    <a:pt x="913922" y="670652"/>
                    <a:pt x="891543" y="695518"/>
                  </a:cubicBezTo>
                  <a:cubicBezTo>
                    <a:pt x="881245" y="706961"/>
                    <a:pt x="872252" y="720537"/>
                    <a:pt x="858886" y="728175"/>
                  </a:cubicBezTo>
                  <a:cubicBezTo>
                    <a:pt x="845896" y="735598"/>
                    <a:pt x="829728" y="734951"/>
                    <a:pt x="815343" y="739061"/>
                  </a:cubicBezTo>
                  <a:cubicBezTo>
                    <a:pt x="727387" y="764192"/>
                    <a:pt x="854459" y="743423"/>
                    <a:pt x="662943" y="760832"/>
                  </a:cubicBezTo>
                  <a:cubicBezTo>
                    <a:pt x="535943" y="757204"/>
                    <a:pt x="408601" y="759946"/>
                    <a:pt x="281943" y="749947"/>
                  </a:cubicBezTo>
                  <a:cubicBezTo>
                    <a:pt x="268901" y="748917"/>
                    <a:pt x="261311" y="733329"/>
                    <a:pt x="249286" y="728175"/>
                  </a:cubicBezTo>
                  <a:cubicBezTo>
                    <a:pt x="235535" y="722281"/>
                    <a:pt x="220257" y="720918"/>
                    <a:pt x="205743" y="717289"/>
                  </a:cubicBezTo>
                  <a:cubicBezTo>
                    <a:pt x="142849" y="675361"/>
                    <a:pt x="199694" y="719304"/>
                    <a:pt x="151314" y="662861"/>
                  </a:cubicBezTo>
                  <a:cubicBezTo>
                    <a:pt x="87126" y="587976"/>
                    <a:pt x="125366" y="652227"/>
                    <a:pt x="64229" y="564889"/>
                  </a:cubicBezTo>
                  <a:cubicBezTo>
                    <a:pt x="40302" y="530708"/>
                    <a:pt x="27933" y="503184"/>
                    <a:pt x="9800" y="466918"/>
                  </a:cubicBezTo>
                  <a:cubicBezTo>
                    <a:pt x="22596" y="364556"/>
                    <a:pt x="0" y="400518"/>
                    <a:pt x="53343" y="347175"/>
                  </a:cubicBezTo>
                  <a:lnTo>
                    <a:pt x="64229" y="358061"/>
                  </a:lnTo>
                  <a:close/>
                </a:path>
              </a:pathLst>
            </a:custGeom>
            <a:solidFill>
              <a:srgbClr val="D99694">
                <a:alpha val="50195"/>
              </a:srgbClr>
            </a:solidFill>
            <a:ln w="12700">
              <a:solidFill>
                <a:srgbClr val="953735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350"/>
            </a:p>
          </p:txBody>
        </p:sp>
        <p:grpSp>
          <p:nvGrpSpPr>
            <p:cNvPr id="30" name="Group 16"/>
            <p:cNvGrpSpPr>
              <a:grpSpLocks/>
            </p:cNvGrpSpPr>
            <p:nvPr/>
          </p:nvGrpSpPr>
          <p:grpSpPr bwMode="auto">
            <a:xfrm>
              <a:off x="921670" y="1566851"/>
              <a:ext cx="2453812" cy="1893620"/>
              <a:chOff x="-1388687" y="685293"/>
              <a:chExt cx="3270899" cy="2523800"/>
            </a:xfrm>
          </p:grpSpPr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-1388687" y="1258343"/>
                <a:ext cx="2786062" cy="1950750"/>
              </a:xfrm>
              <a:custGeom>
                <a:avLst/>
                <a:gdLst/>
                <a:ahLst/>
                <a:cxnLst/>
                <a:rect l="0" t="0" r="r" b="b"/>
                <a:pathLst>
                  <a:path w="2785924" h="1950706">
                    <a:moveTo>
                      <a:pt x="317936" y="1473200"/>
                    </a:moveTo>
                    <a:cubicBezTo>
                      <a:pt x="362688" y="1469572"/>
                      <a:pt x="458275" y="1469204"/>
                      <a:pt x="528393" y="1465943"/>
                    </a:cubicBezTo>
                    <a:cubicBezTo>
                      <a:pt x="576958" y="1463684"/>
                      <a:pt x="631696" y="1460356"/>
                      <a:pt x="680793" y="1451429"/>
                    </a:cubicBezTo>
                    <a:cubicBezTo>
                      <a:pt x="700847" y="1447783"/>
                      <a:pt x="712935" y="1443134"/>
                      <a:pt x="731593" y="1436914"/>
                    </a:cubicBezTo>
                    <a:cubicBezTo>
                      <a:pt x="762006" y="1391295"/>
                      <a:pt x="726029" y="1437459"/>
                      <a:pt x="775136" y="1400629"/>
                    </a:cubicBezTo>
                    <a:cubicBezTo>
                      <a:pt x="786084" y="1392418"/>
                      <a:pt x="791183" y="1375927"/>
                      <a:pt x="804165" y="1371600"/>
                    </a:cubicBezTo>
                    <a:cubicBezTo>
                      <a:pt x="860436" y="1352843"/>
                      <a:pt x="818303" y="1364852"/>
                      <a:pt x="934793" y="1357086"/>
                    </a:cubicBezTo>
                    <a:cubicBezTo>
                      <a:pt x="1008001" y="1332684"/>
                      <a:pt x="894418" y="1369925"/>
                      <a:pt x="985593" y="1342572"/>
                    </a:cubicBezTo>
                    <a:cubicBezTo>
                      <a:pt x="1000247" y="1338176"/>
                      <a:pt x="1016406" y="1336544"/>
                      <a:pt x="1029136" y="1328057"/>
                    </a:cubicBezTo>
                    <a:cubicBezTo>
                      <a:pt x="1036393" y="1323219"/>
                      <a:pt x="1042890" y="1316979"/>
                      <a:pt x="1050907" y="1313543"/>
                    </a:cubicBezTo>
                    <a:cubicBezTo>
                      <a:pt x="1060075" y="1309614"/>
                      <a:pt x="1070199" y="1308450"/>
                      <a:pt x="1079936" y="1306286"/>
                    </a:cubicBezTo>
                    <a:cubicBezTo>
                      <a:pt x="1110365" y="1299524"/>
                      <a:pt x="1128254" y="1297024"/>
                      <a:pt x="1159765" y="1291772"/>
                    </a:cubicBezTo>
                    <a:cubicBezTo>
                      <a:pt x="1167022" y="1289353"/>
                      <a:pt x="1175563" y="1289293"/>
                      <a:pt x="1181536" y="1284514"/>
                    </a:cubicBezTo>
                    <a:cubicBezTo>
                      <a:pt x="1198632" y="1270837"/>
                      <a:pt x="1190834" y="1258095"/>
                      <a:pt x="1210565" y="1248229"/>
                    </a:cubicBezTo>
                    <a:cubicBezTo>
                      <a:pt x="1224249" y="1241387"/>
                      <a:pt x="1241377" y="1242200"/>
                      <a:pt x="1254107" y="1233714"/>
                    </a:cubicBezTo>
                    <a:cubicBezTo>
                      <a:pt x="1261364" y="1228876"/>
                      <a:pt x="1267862" y="1222636"/>
                      <a:pt x="1275879" y="1219200"/>
                    </a:cubicBezTo>
                    <a:cubicBezTo>
                      <a:pt x="1285046" y="1215271"/>
                      <a:pt x="1295354" y="1214809"/>
                      <a:pt x="1304907" y="1211943"/>
                    </a:cubicBezTo>
                    <a:cubicBezTo>
                      <a:pt x="1319561" y="1207547"/>
                      <a:pt x="1348450" y="1197429"/>
                      <a:pt x="1348450" y="1197429"/>
                    </a:cubicBezTo>
                    <a:cubicBezTo>
                      <a:pt x="1362964" y="1187753"/>
                      <a:pt x="1379658" y="1180735"/>
                      <a:pt x="1391993" y="1168400"/>
                    </a:cubicBezTo>
                    <a:lnTo>
                      <a:pt x="1450050" y="1110343"/>
                    </a:lnTo>
                    <a:cubicBezTo>
                      <a:pt x="1454888" y="1105505"/>
                      <a:pt x="1458872" y="1099625"/>
                      <a:pt x="1464565" y="1095829"/>
                    </a:cubicBezTo>
                    <a:lnTo>
                      <a:pt x="1486336" y="1081314"/>
                    </a:lnTo>
                    <a:cubicBezTo>
                      <a:pt x="1496012" y="1066800"/>
                      <a:pt x="1503031" y="1050107"/>
                      <a:pt x="1515365" y="1037772"/>
                    </a:cubicBezTo>
                    <a:cubicBezTo>
                      <a:pt x="1520203" y="1032934"/>
                      <a:pt x="1525605" y="1028600"/>
                      <a:pt x="1529879" y="1023257"/>
                    </a:cubicBezTo>
                    <a:cubicBezTo>
                      <a:pt x="1575809" y="965843"/>
                      <a:pt x="1504896" y="1043937"/>
                      <a:pt x="1566165" y="972457"/>
                    </a:cubicBezTo>
                    <a:cubicBezTo>
                      <a:pt x="1572844" y="964665"/>
                      <a:pt x="1581366" y="958570"/>
                      <a:pt x="1587936" y="950686"/>
                    </a:cubicBezTo>
                    <a:cubicBezTo>
                      <a:pt x="1593520" y="943985"/>
                      <a:pt x="1596706" y="935478"/>
                      <a:pt x="1602450" y="928914"/>
                    </a:cubicBezTo>
                    <a:cubicBezTo>
                      <a:pt x="1613714" y="916041"/>
                      <a:pt x="1626641" y="904724"/>
                      <a:pt x="1638736" y="892629"/>
                    </a:cubicBezTo>
                    <a:cubicBezTo>
                      <a:pt x="1643574" y="887791"/>
                      <a:pt x="1649455" y="883807"/>
                      <a:pt x="1653250" y="878114"/>
                    </a:cubicBezTo>
                    <a:lnTo>
                      <a:pt x="1682279" y="834572"/>
                    </a:lnTo>
                    <a:cubicBezTo>
                      <a:pt x="1684698" y="827315"/>
                      <a:pt x="1686115" y="819642"/>
                      <a:pt x="1689536" y="812800"/>
                    </a:cubicBezTo>
                    <a:cubicBezTo>
                      <a:pt x="1693436" y="804999"/>
                      <a:pt x="1700988" y="799196"/>
                      <a:pt x="1704050" y="791029"/>
                    </a:cubicBezTo>
                    <a:cubicBezTo>
                      <a:pt x="1730951" y="719292"/>
                      <a:pt x="1691784" y="784026"/>
                      <a:pt x="1725822" y="732972"/>
                    </a:cubicBezTo>
                    <a:cubicBezTo>
                      <a:pt x="1737332" y="698440"/>
                      <a:pt x="1725009" y="720558"/>
                      <a:pt x="1754850" y="696686"/>
                    </a:cubicBezTo>
                    <a:cubicBezTo>
                      <a:pt x="1760193" y="692412"/>
                      <a:pt x="1763245" y="685232"/>
                      <a:pt x="1769365" y="682172"/>
                    </a:cubicBezTo>
                    <a:cubicBezTo>
                      <a:pt x="1783049" y="675330"/>
                      <a:pt x="1798393" y="672495"/>
                      <a:pt x="1812907" y="667657"/>
                    </a:cubicBezTo>
                    <a:lnTo>
                      <a:pt x="1834679" y="660400"/>
                    </a:lnTo>
                    <a:cubicBezTo>
                      <a:pt x="1869181" y="637399"/>
                      <a:pt x="1848174" y="648645"/>
                      <a:pt x="1899993" y="631372"/>
                    </a:cubicBezTo>
                    <a:cubicBezTo>
                      <a:pt x="1907250" y="628953"/>
                      <a:pt x="1915400" y="628357"/>
                      <a:pt x="1921765" y="624114"/>
                    </a:cubicBezTo>
                    <a:cubicBezTo>
                      <a:pt x="1949901" y="605357"/>
                      <a:pt x="1935262" y="612358"/>
                      <a:pt x="1965307" y="602343"/>
                    </a:cubicBezTo>
                    <a:cubicBezTo>
                      <a:pt x="1990641" y="577011"/>
                      <a:pt x="1973331" y="589992"/>
                      <a:pt x="2023365" y="573314"/>
                    </a:cubicBezTo>
                    <a:lnTo>
                      <a:pt x="2045136" y="566057"/>
                    </a:lnTo>
                    <a:lnTo>
                      <a:pt x="2371707" y="573314"/>
                    </a:lnTo>
                    <a:cubicBezTo>
                      <a:pt x="2433655" y="575792"/>
                      <a:pt x="2386293" y="577502"/>
                      <a:pt x="2429765" y="602343"/>
                    </a:cubicBezTo>
                    <a:cubicBezTo>
                      <a:pt x="2438425" y="607291"/>
                      <a:pt x="2449203" y="606860"/>
                      <a:pt x="2458793" y="609600"/>
                    </a:cubicBezTo>
                    <a:cubicBezTo>
                      <a:pt x="2527296" y="629172"/>
                      <a:pt x="2414789" y="612472"/>
                      <a:pt x="2589422" y="624114"/>
                    </a:cubicBezTo>
                    <a:cubicBezTo>
                      <a:pt x="2599098" y="626533"/>
                      <a:pt x="2609529" y="626911"/>
                      <a:pt x="2618450" y="631372"/>
                    </a:cubicBezTo>
                    <a:cubicBezTo>
                      <a:pt x="2624570" y="634432"/>
                      <a:pt x="2627622" y="641612"/>
                      <a:pt x="2632965" y="645886"/>
                    </a:cubicBezTo>
                    <a:cubicBezTo>
                      <a:pt x="2639776" y="651334"/>
                      <a:pt x="2647479" y="655562"/>
                      <a:pt x="2654736" y="660400"/>
                    </a:cubicBezTo>
                    <a:cubicBezTo>
                      <a:pt x="2659574" y="667657"/>
                      <a:pt x="2668972" y="673454"/>
                      <a:pt x="2669250" y="682172"/>
                    </a:cubicBezTo>
                    <a:cubicBezTo>
                      <a:pt x="2691005" y="1363835"/>
                      <a:pt x="2520386" y="1186462"/>
                      <a:pt x="2691022" y="1357086"/>
                    </a:cubicBezTo>
                    <a:cubicBezTo>
                      <a:pt x="2693441" y="1364343"/>
                      <a:pt x="2693500" y="1372884"/>
                      <a:pt x="2698279" y="1378857"/>
                    </a:cubicBezTo>
                    <a:cubicBezTo>
                      <a:pt x="2703728" y="1385668"/>
                      <a:pt x="2715723" y="1385799"/>
                      <a:pt x="2720050" y="1393372"/>
                    </a:cubicBezTo>
                    <a:cubicBezTo>
                      <a:pt x="2726170" y="1404081"/>
                      <a:pt x="2723763" y="1417843"/>
                      <a:pt x="2727307" y="1429657"/>
                    </a:cubicBezTo>
                    <a:cubicBezTo>
                      <a:pt x="2731050" y="1442135"/>
                      <a:pt x="2737702" y="1453584"/>
                      <a:pt x="2741822" y="1465943"/>
                    </a:cubicBezTo>
                    <a:cubicBezTo>
                      <a:pt x="2746473" y="1479896"/>
                      <a:pt x="2749346" y="1502764"/>
                      <a:pt x="2756336" y="1516743"/>
                    </a:cubicBezTo>
                    <a:cubicBezTo>
                      <a:pt x="2760237" y="1524544"/>
                      <a:pt x="2766012" y="1531257"/>
                      <a:pt x="2770850" y="1538514"/>
                    </a:cubicBezTo>
                    <a:cubicBezTo>
                      <a:pt x="2785924" y="1598813"/>
                      <a:pt x="2782426" y="1572214"/>
                      <a:pt x="2770850" y="1676400"/>
                    </a:cubicBezTo>
                    <a:cubicBezTo>
                      <a:pt x="2770005" y="1684003"/>
                      <a:pt x="2768372" y="1692198"/>
                      <a:pt x="2763593" y="1698172"/>
                    </a:cubicBezTo>
                    <a:cubicBezTo>
                      <a:pt x="2746714" y="1719271"/>
                      <a:pt x="2719184" y="1713264"/>
                      <a:pt x="2698279" y="1727200"/>
                    </a:cubicBezTo>
                    <a:cubicBezTo>
                      <a:pt x="2691022" y="1732038"/>
                      <a:pt x="2683318" y="1736265"/>
                      <a:pt x="2676507" y="1741714"/>
                    </a:cubicBezTo>
                    <a:cubicBezTo>
                      <a:pt x="2617300" y="1789080"/>
                      <a:pt x="2712403" y="1723386"/>
                      <a:pt x="2640222" y="1763486"/>
                    </a:cubicBezTo>
                    <a:cubicBezTo>
                      <a:pt x="2624973" y="1771957"/>
                      <a:pt x="2613602" y="1788283"/>
                      <a:pt x="2596679" y="1792514"/>
                    </a:cubicBezTo>
                    <a:lnTo>
                      <a:pt x="2538622" y="1807029"/>
                    </a:lnTo>
                    <a:cubicBezTo>
                      <a:pt x="2528946" y="1809448"/>
                      <a:pt x="2519055" y="1811132"/>
                      <a:pt x="2509593" y="1814286"/>
                    </a:cubicBezTo>
                    <a:cubicBezTo>
                      <a:pt x="2487775" y="1821559"/>
                      <a:pt x="2484806" y="1820427"/>
                      <a:pt x="2466050" y="1836057"/>
                    </a:cubicBezTo>
                    <a:cubicBezTo>
                      <a:pt x="2458166" y="1842627"/>
                      <a:pt x="2453190" y="1852737"/>
                      <a:pt x="2444279" y="1857829"/>
                    </a:cubicBezTo>
                    <a:cubicBezTo>
                      <a:pt x="2439137" y="1860767"/>
                      <a:pt x="2380692" y="1872170"/>
                      <a:pt x="2378965" y="1872343"/>
                    </a:cubicBezTo>
                    <a:cubicBezTo>
                      <a:pt x="2342779" y="1875962"/>
                      <a:pt x="2306337" y="1876450"/>
                      <a:pt x="2270107" y="1879600"/>
                    </a:cubicBezTo>
                    <a:cubicBezTo>
                      <a:pt x="2250677" y="1881289"/>
                      <a:pt x="2231402" y="1884438"/>
                      <a:pt x="2212050" y="1886857"/>
                    </a:cubicBezTo>
                    <a:cubicBezTo>
                      <a:pt x="2129426" y="1914399"/>
                      <a:pt x="2183780" y="1900474"/>
                      <a:pt x="2045136" y="1908629"/>
                    </a:cubicBezTo>
                    <a:lnTo>
                      <a:pt x="1979822" y="1930400"/>
                    </a:lnTo>
                    <a:lnTo>
                      <a:pt x="1958050" y="1937657"/>
                    </a:lnTo>
                    <a:lnTo>
                      <a:pt x="1936279" y="1944914"/>
                    </a:lnTo>
                    <a:cubicBezTo>
                      <a:pt x="1841936" y="1942495"/>
                      <a:pt x="1747415" y="1943935"/>
                      <a:pt x="1653250" y="1937657"/>
                    </a:cubicBezTo>
                    <a:cubicBezTo>
                      <a:pt x="1653249" y="1937657"/>
                      <a:pt x="1598823" y="1919515"/>
                      <a:pt x="1587936" y="1915886"/>
                    </a:cubicBezTo>
                    <a:lnTo>
                      <a:pt x="1566165" y="1908629"/>
                    </a:lnTo>
                    <a:cubicBezTo>
                      <a:pt x="1435536" y="1913467"/>
                      <a:pt x="1304708" y="1914448"/>
                      <a:pt x="1174279" y="1923143"/>
                    </a:cubicBezTo>
                    <a:cubicBezTo>
                      <a:pt x="1051060" y="1931357"/>
                      <a:pt x="1209032" y="1950706"/>
                      <a:pt x="1087193" y="1930400"/>
                    </a:cubicBezTo>
                    <a:cubicBezTo>
                      <a:pt x="1079936" y="1925562"/>
                      <a:pt x="1072233" y="1921334"/>
                      <a:pt x="1065422" y="1915886"/>
                    </a:cubicBezTo>
                    <a:cubicBezTo>
                      <a:pt x="1060079" y="1911612"/>
                      <a:pt x="1056774" y="1904892"/>
                      <a:pt x="1050907" y="1901372"/>
                    </a:cubicBezTo>
                    <a:cubicBezTo>
                      <a:pt x="1044348" y="1897436"/>
                      <a:pt x="1036167" y="1897127"/>
                      <a:pt x="1029136" y="1894114"/>
                    </a:cubicBezTo>
                    <a:cubicBezTo>
                      <a:pt x="1019192" y="1889852"/>
                      <a:pt x="1010051" y="1883862"/>
                      <a:pt x="1000107" y="1879600"/>
                    </a:cubicBezTo>
                    <a:cubicBezTo>
                      <a:pt x="990688" y="1875563"/>
                      <a:pt x="957314" y="1865887"/>
                      <a:pt x="949307" y="1865086"/>
                    </a:cubicBezTo>
                    <a:cubicBezTo>
                      <a:pt x="910719" y="1861227"/>
                      <a:pt x="871898" y="1860248"/>
                      <a:pt x="833193" y="1857829"/>
                    </a:cubicBezTo>
                    <a:cubicBezTo>
                      <a:pt x="815007" y="1853282"/>
                      <a:pt x="795582" y="1851884"/>
                      <a:pt x="782393" y="1836057"/>
                    </a:cubicBezTo>
                    <a:cubicBezTo>
                      <a:pt x="747902" y="1794669"/>
                      <a:pt x="789849" y="1814352"/>
                      <a:pt x="746107" y="1799772"/>
                    </a:cubicBezTo>
                    <a:cubicBezTo>
                      <a:pt x="694403" y="1748065"/>
                      <a:pt x="753072" y="1803891"/>
                      <a:pt x="702565" y="1763486"/>
                    </a:cubicBezTo>
                    <a:cubicBezTo>
                      <a:pt x="697222" y="1759212"/>
                      <a:pt x="693917" y="1752492"/>
                      <a:pt x="688050" y="1748972"/>
                    </a:cubicBezTo>
                    <a:cubicBezTo>
                      <a:pt x="681491" y="1745036"/>
                      <a:pt x="673536" y="1744133"/>
                      <a:pt x="666279" y="1741714"/>
                    </a:cubicBezTo>
                    <a:cubicBezTo>
                      <a:pt x="659022" y="1734457"/>
                      <a:pt x="653479" y="1724927"/>
                      <a:pt x="644507" y="1719943"/>
                    </a:cubicBezTo>
                    <a:cubicBezTo>
                      <a:pt x="630050" y="1711911"/>
                      <a:pt x="590677" y="1702857"/>
                      <a:pt x="571936" y="1698172"/>
                    </a:cubicBezTo>
                    <a:cubicBezTo>
                      <a:pt x="557422" y="1688496"/>
                      <a:pt x="540728" y="1681478"/>
                      <a:pt x="528393" y="1669143"/>
                    </a:cubicBezTo>
                    <a:lnTo>
                      <a:pt x="470336" y="1611086"/>
                    </a:lnTo>
                    <a:lnTo>
                      <a:pt x="448565" y="1589314"/>
                    </a:lnTo>
                    <a:cubicBezTo>
                      <a:pt x="431373" y="1572122"/>
                      <a:pt x="415121" y="1553978"/>
                      <a:pt x="390507" y="1545772"/>
                    </a:cubicBezTo>
                    <a:lnTo>
                      <a:pt x="368736" y="1538514"/>
                    </a:lnTo>
                    <a:cubicBezTo>
                      <a:pt x="327041" y="1496820"/>
                      <a:pt x="348677" y="1507638"/>
                      <a:pt x="310679" y="1494972"/>
                    </a:cubicBezTo>
                    <a:cubicBezTo>
                      <a:pt x="303422" y="1490134"/>
                      <a:pt x="296708" y="1484358"/>
                      <a:pt x="288907" y="1480457"/>
                    </a:cubicBezTo>
                    <a:cubicBezTo>
                      <a:pt x="255919" y="1463963"/>
                      <a:pt x="181585" y="1467089"/>
                      <a:pt x="165536" y="1465943"/>
                    </a:cubicBezTo>
                    <a:cubicBezTo>
                      <a:pt x="108034" y="1446776"/>
                      <a:pt x="137084" y="1453944"/>
                      <a:pt x="78450" y="1444172"/>
                    </a:cubicBezTo>
                    <a:cubicBezTo>
                      <a:pt x="71193" y="1441753"/>
                      <a:pt x="63521" y="1440335"/>
                      <a:pt x="56679" y="1436914"/>
                    </a:cubicBezTo>
                    <a:cubicBezTo>
                      <a:pt x="36469" y="1426809"/>
                      <a:pt x="29188" y="1416681"/>
                      <a:pt x="13136" y="1400629"/>
                    </a:cubicBezTo>
                    <a:cubicBezTo>
                      <a:pt x="4694" y="1375302"/>
                      <a:pt x="0" y="1373222"/>
                      <a:pt x="13136" y="1342572"/>
                    </a:cubicBezTo>
                    <a:cubicBezTo>
                      <a:pt x="15831" y="1336283"/>
                      <a:pt x="22812" y="1332895"/>
                      <a:pt x="27650" y="1328057"/>
                    </a:cubicBezTo>
                    <a:lnTo>
                      <a:pt x="42165" y="1284514"/>
                    </a:lnTo>
                    <a:cubicBezTo>
                      <a:pt x="44584" y="1277257"/>
                      <a:pt x="45179" y="1269108"/>
                      <a:pt x="49422" y="1262743"/>
                    </a:cubicBezTo>
                    <a:cubicBezTo>
                      <a:pt x="54260" y="1255486"/>
                      <a:pt x="58260" y="1247594"/>
                      <a:pt x="63936" y="1240972"/>
                    </a:cubicBezTo>
                    <a:cubicBezTo>
                      <a:pt x="80954" y="1221117"/>
                      <a:pt x="93165" y="1209756"/>
                      <a:pt x="114736" y="1197429"/>
                    </a:cubicBezTo>
                    <a:cubicBezTo>
                      <a:pt x="124129" y="1192061"/>
                      <a:pt x="134089" y="1187752"/>
                      <a:pt x="143765" y="1182914"/>
                    </a:cubicBezTo>
                    <a:cubicBezTo>
                      <a:pt x="148603" y="1175657"/>
                      <a:pt x="152695" y="1167843"/>
                      <a:pt x="158279" y="1161143"/>
                    </a:cubicBezTo>
                    <a:cubicBezTo>
                      <a:pt x="164849" y="1153259"/>
                      <a:pt x="174085" y="1147723"/>
                      <a:pt x="180050" y="1139372"/>
                    </a:cubicBezTo>
                    <a:cubicBezTo>
                      <a:pt x="233133" y="1065057"/>
                      <a:pt x="166293" y="1147789"/>
                      <a:pt x="201822" y="1088572"/>
                    </a:cubicBezTo>
                    <a:cubicBezTo>
                      <a:pt x="205342" y="1082705"/>
                      <a:pt x="212062" y="1079400"/>
                      <a:pt x="216336" y="1074057"/>
                    </a:cubicBezTo>
                    <a:cubicBezTo>
                      <a:pt x="221784" y="1067246"/>
                      <a:pt x="224039" y="1057734"/>
                      <a:pt x="230850" y="1052286"/>
                    </a:cubicBezTo>
                    <a:cubicBezTo>
                      <a:pt x="236824" y="1047507"/>
                      <a:pt x="245591" y="1048042"/>
                      <a:pt x="252622" y="1045029"/>
                    </a:cubicBezTo>
                    <a:cubicBezTo>
                      <a:pt x="265741" y="1039406"/>
                      <a:pt x="291765" y="1026200"/>
                      <a:pt x="303422" y="1016000"/>
                    </a:cubicBezTo>
                    <a:cubicBezTo>
                      <a:pt x="316295" y="1004736"/>
                      <a:pt x="325474" y="989202"/>
                      <a:pt x="339707" y="979714"/>
                    </a:cubicBezTo>
                    <a:cubicBezTo>
                      <a:pt x="346964" y="974876"/>
                      <a:pt x="354778" y="970784"/>
                      <a:pt x="361479" y="965200"/>
                    </a:cubicBezTo>
                    <a:cubicBezTo>
                      <a:pt x="369363" y="958630"/>
                      <a:pt x="374279" y="948413"/>
                      <a:pt x="383250" y="943429"/>
                    </a:cubicBezTo>
                    <a:cubicBezTo>
                      <a:pt x="383258" y="943425"/>
                      <a:pt x="437675" y="925287"/>
                      <a:pt x="448565" y="921657"/>
                    </a:cubicBezTo>
                    <a:cubicBezTo>
                      <a:pt x="455822" y="919238"/>
                      <a:pt x="463971" y="918643"/>
                      <a:pt x="470336" y="914400"/>
                    </a:cubicBezTo>
                    <a:cubicBezTo>
                      <a:pt x="484850" y="904724"/>
                      <a:pt x="501545" y="897707"/>
                      <a:pt x="513879" y="885372"/>
                    </a:cubicBezTo>
                    <a:cubicBezTo>
                      <a:pt x="518717" y="880534"/>
                      <a:pt x="522526" y="874377"/>
                      <a:pt x="528393" y="870857"/>
                    </a:cubicBezTo>
                    <a:cubicBezTo>
                      <a:pt x="534953" y="866921"/>
                      <a:pt x="542908" y="866019"/>
                      <a:pt x="550165" y="863600"/>
                    </a:cubicBezTo>
                    <a:cubicBezTo>
                      <a:pt x="557422" y="856343"/>
                      <a:pt x="565366" y="849713"/>
                      <a:pt x="571936" y="841829"/>
                    </a:cubicBezTo>
                    <a:cubicBezTo>
                      <a:pt x="577520" y="835128"/>
                      <a:pt x="580283" y="826224"/>
                      <a:pt x="586450" y="820057"/>
                    </a:cubicBezTo>
                    <a:cubicBezTo>
                      <a:pt x="592617" y="813890"/>
                      <a:pt x="600965" y="810381"/>
                      <a:pt x="608222" y="805543"/>
                    </a:cubicBezTo>
                    <a:cubicBezTo>
                      <a:pt x="619938" y="787969"/>
                      <a:pt x="621741" y="782181"/>
                      <a:pt x="637250" y="769257"/>
                    </a:cubicBezTo>
                    <a:cubicBezTo>
                      <a:pt x="646542" y="761514"/>
                      <a:pt x="656437" y="754516"/>
                      <a:pt x="666279" y="747486"/>
                    </a:cubicBezTo>
                    <a:cubicBezTo>
                      <a:pt x="686143" y="733298"/>
                      <a:pt x="697674" y="728449"/>
                      <a:pt x="717079" y="711200"/>
                    </a:cubicBezTo>
                    <a:cubicBezTo>
                      <a:pt x="729864" y="699836"/>
                      <a:pt x="739132" y="684402"/>
                      <a:pt x="753365" y="674914"/>
                    </a:cubicBezTo>
                    <a:cubicBezTo>
                      <a:pt x="803272" y="641643"/>
                      <a:pt x="780358" y="651402"/>
                      <a:pt x="818679" y="638629"/>
                    </a:cubicBezTo>
                    <a:cubicBezTo>
                      <a:pt x="833193" y="628953"/>
                      <a:pt x="845673" y="615116"/>
                      <a:pt x="862222" y="609600"/>
                    </a:cubicBezTo>
                    <a:cubicBezTo>
                      <a:pt x="869479" y="607181"/>
                      <a:pt x="877151" y="605764"/>
                      <a:pt x="883993" y="602343"/>
                    </a:cubicBezTo>
                    <a:cubicBezTo>
                      <a:pt x="940266" y="574207"/>
                      <a:pt x="872815" y="598812"/>
                      <a:pt x="927536" y="580572"/>
                    </a:cubicBezTo>
                    <a:cubicBezTo>
                      <a:pt x="937212" y="570896"/>
                      <a:pt x="945179" y="559134"/>
                      <a:pt x="956565" y="551543"/>
                    </a:cubicBezTo>
                    <a:cubicBezTo>
                      <a:pt x="963822" y="546705"/>
                      <a:pt x="971636" y="542613"/>
                      <a:pt x="978336" y="537029"/>
                    </a:cubicBezTo>
                    <a:cubicBezTo>
                      <a:pt x="986220" y="530459"/>
                      <a:pt x="992006" y="521558"/>
                      <a:pt x="1000107" y="515257"/>
                    </a:cubicBezTo>
                    <a:cubicBezTo>
                      <a:pt x="1013876" y="504547"/>
                      <a:pt x="1043650" y="486229"/>
                      <a:pt x="1043650" y="486229"/>
                    </a:cubicBezTo>
                    <a:cubicBezTo>
                      <a:pt x="1048488" y="478972"/>
                      <a:pt x="1051997" y="470625"/>
                      <a:pt x="1058165" y="464457"/>
                    </a:cubicBezTo>
                    <a:cubicBezTo>
                      <a:pt x="1080133" y="442489"/>
                      <a:pt x="1084055" y="443732"/>
                      <a:pt x="1108965" y="435429"/>
                    </a:cubicBezTo>
                    <a:cubicBezTo>
                      <a:pt x="1116222" y="430591"/>
                      <a:pt x="1123682" y="426044"/>
                      <a:pt x="1130736" y="420914"/>
                    </a:cubicBezTo>
                    <a:cubicBezTo>
                      <a:pt x="1150300" y="406686"/>
                      <a:pt x="1167157" y="388191"/>
                      <a:pt x="1188793" y="377372"/>
                    </a:cubicBezTo>
                    <a:cubicBezTo>
                      <a:pt x="1203810" y="369863"/>
                      <a:pt x="1226406" y="360065"/>
                      <a:pt x="1239593" y="348343"/>
                    </a:cubicBezTo>
                    <a:cubicBezTo>
                      <a:pt x="1254935" y="334706"/>
                      <a:pt x="1268622" y="319314"/>
                      <a:pt x="1283136" y="304800"/>
                    </a:cubicBezTo>
                    <a:cubicBezTo>
                      <a:pt x="1290393" y="297543"/>
                      <a:pt x="1296368" y="288722"/>
                      <a:pt x="1304907" y="283029"/>
                    </a:cubicBezTo>
                    <a:cubicBezTo>
                      <a:pt x="1319421" y="273353"/>
                      <a:pt x="1332117" y="260125"/>
                      <a:pt x="1348450" y="254000"/>
                    </a:cubicBezTo>
                    <a:cubicBezTo>
                      <a:pt x="1380487" y="241986"/>
                      <a:pt x="1420380" y="229338"/>
                      <a:pt x="1450050" y="210457"/>
                    </a:cubicBezTo>
                    <a:cubicBezTo>
                      <a:pt x="1457099" y="205971"/>
                      <a:pt x="1490659" y="179653"/>
                      <a:pt x="1500850" y="166914"/>
                    </a:cubicBezTo>
                    <a:cubicBezTo>
                      <a:pt x="1506299" y="160103"/>
                      <a:pt x="1511038" y="152716"/>
                      <a:pt x="1515365" y="145143"/>
                    </a:cubicBezTo>
                    <a:cubicBezTo>
                      <a:pt x="1520732" y="135750"/>
                      <a:pt x="1523591" y="124917"/>
                      <a:pt x="1529879" y="116114"/>
                    </a:cubicBezTo>
                    <a:cubicBezTo>
                      <a:pt x="1535844" y="107763"/>
                      <a:pt x="1545349" y="102444"/>
                      <a:pt x="1551650" y="94343"/>
                    </a:cubicBezTo>
                    <a:cubicBezTo>
                      <a:pt x="1561275" y="81968"/>
                      <a:pt x="1583109" y="39774"/>
                      <a:pt x="1602450" y="29029"/>
                    </a:cubicBezTo>
                    <a:cubicBezTo>
                      <a:pt x="1602458" y="29025"/>
                      <a:pt x="1656875" y="10887"/>
                      <a:pt x="1667765" y="7257"/>
                    </a:cubicBezTo>
                    <a:lnTo>
                      <a:pt x="1689536" y="0"/>
                    </a:lnTo>
                    <a:cubicBezTo>
                      <a:pt x="1713726" y="2419"/>
                      <a:pt x="1738212" y="2777"/>
                      <a:pt x="1762107" y="7257"/>
                    </a:cubicBezTo>
                    <a:cubicBezTo>
                      <a:pt x="1777144" y="10077"/>
                      <a:pt x="1805650" y="21772"/>
                      <a:pt x="1805650" y="21772"/>
                    </a:cubicBezTo>
                    <a:cubicBezTo>
                      <a:pt x="1808069" y="29029"/>
                      <a:pt x="1806682" y="39097"/>
                      <a:pt x="1812907" y="43543"/>
                    </a:cubicBezTo>
                    <a:cubicBezTo>
                      <a:pt x="1825357" y="52435"/>
                      <a:pt x="1856450" y="58057"/>
                      <a:pt x="1856450" y="58057"/>
                    </a:cubicBezTo>
                    <a:cubicBezTo>
                      <a:pt x="1872922" y="107475"/>
                      <a:pt x="1852188" y="46693"/>
                      <a:pt x="1878222" y="116114"/>
                    </a:cubicBezTo>
                    <a:cubicBezTo>
                      <a:pt x="1890412" y="148621"/>
                      <a:pt x="1881303" y="128805"/>
                      <a:pt x="1892736" y="166914"/>
                    </a:cubicBezTo>
                    <a:cubicBezTo>
                      <a:pt x="1897132" y="181568"/>
                      <a:pt x="1907250" y="210457"/>
                      <a:pt x="1907250" y="210457"/>
                    </a:cubicBezTo>
                    <a:cubicBezTo>
                      <a:pt x="1909669" y="237067"/>
                      <a:pt x="1910728" y="263835"/>
                      <a:pt x="1914507" y="290286"/>
                    </a:cubicBezTo>
                    <a:cubicBezTo>
                      <a:pt x="1915589" y="297859"/>
                      <a:pt x="1921765" y="304407"/>
                      <a:pt x="1921765" y="312057"/>
                    </a:cubicBezTo>
                    <a:cubicBezTo>
                      <a:pt x="1921765" y="341186"/>
                      <a:pt x="1917911" y="370213"/>
                      <a:pt x="1914507" y="399143"/>
                    </a:cubicBezTo>
                    <a:cubicBezTo>
                      <a:pt x="1913233" y="409973"/>
                      <a:pt x="1906510" y="444166"/>
                      <a:pt x="1899993" y="457200"/>
                    </a:cubicBezTo>
                    <a:cubicBezTo>
                      <a:pt x="1880176" y="496835"/>
                      <a:pt x="1889167" y="460613"/>
                      <a:pt x="1878222" y="500743"/>
                    </a:cubicBezTo>
                    <a:cubicBezTo>
                      <a:pt x="1872973" y="519988"/>
                      <a:pt x="1867619" y="539239"/>
                      <a:pt x="1863707" y="558800"/>
                    </a:cubicBezTo>
                    <a:cubicBezTo>
                      <a:pt x="1861288" y="570895"/>
                      <a:pt x="1859442" y="583119"/>
                      <a:pt x="1856450" y="595086"/>
                    </a:cubicBezTo>
                    <a:cubicBezTo>
                      <a:pt x="1852421" y="611202"/>
                      <a:pt x="1849779" y="622312"/>
                      <a:pt x="1834679" y="631372"/>
                    </a:cubicBezTo>
                    <a:cubicBezTo>
                      <a:pt x="1828119" y="635308"/>
                      <a:pt x="1820504" y="637735"/>
                      <a:pt x="1812907" y="638629"/>
                    </a:cubicBezTo>
                    <a:cubicBezTo>
                      <a:pt x="1779187" y="642596"/>
                      <a:pt x="1745174" y="643467"/>
                      <a:pt x="1711307" y="645886"/>
                    </a:cubicBezTo>
                    <a:cubicBezTo>
                      <a:pt x="1706469" y="653143"/>
                      <a:pt x="1700693" y="659856"/>
                      <a:pt x="1696793" y="667657"/>
                    </a:cubicBezTo>
                    <a:cubicBezTo>
                      <a:pt x="1685253" y="690737"/>
                      <a:pt x="1696337" y="695327"/>
                      <a:pt x="1667765" y="711200"/>
                    </a:cubicBezTo>
                    <a:cubicBezTo>
                      <a:pt x="1654391" y="718630"/>
                      <a:pt x="1624222" y="725714"/>
                      <a:pt x="1624222" y="725714"/>
                    </a:cubicBezTo>
                    <a:cubicBezTo>
                      <a:pt x="1616965" y="730552"/>
                      <a:pt x="1609151" y="734645"/>
                      <a:pt x="1602450" y="740229"/>
                    </a:cubicBezTo>
                    <a:cubicBezTo>
                      <a:pt x="1578371" y="760295"/>
                      <a:pt x="1585938" y="762998"/>
                      <a:pt x="1558907" y="776514"/>
                    </a:cubicBezTo>
                    <a:cubicBezTo>
                      <a:pt x="1541037" y="785449"/>
                      <a:pt x="1510326" y="788240"/>
                      <a:pt x="1493593" y="791029"/>
                    </a:cubicBezTo>
                    <a:cubicBezTo>
                      <a:pt x="1473953" y="804122"/>
                      <a:pt x="1465814" y="810848"/>
                      <a:pt x="1442793" y="820057"/>
                    </a:cubicBezTo>
                    <a:cubicBezTo>
                      <a:pt x="1428588" y="825739"/>
                      <a:pt x="1399250" y="834572"/>
                      <a:pt x="1399250" y="834572"/>
                    </a:cubicBezTo>
                    <a:cubicBezTo>
                      <a:pt x="1387155" y="844248"/>
                      <a:pt x="1373917" y="852648"/>
                      <a:pt x="1362965" y="863600"/>
                    </a:cubicBezTo>
                    <a:cubicBezTo>
                      <a:pt x="1333938" y="892627"/>
                      <a:pt x="1365381" y="880535"/>
                      <a:pt x="1326679" y="899886"/>
                    </a:cubicBezTo>
                    <a:cubicBezTo>
                      <a:pt x="1319837" y="903307"/>
                      <a:pt x="1312387" y="905540"/>
                      <a:pt x="1304907" y="907143"/>
                    </a:cubicBezTo>
                    <a:cubicBezTo>
                      <a:pt x="1278462" y="912810"/>
                      <a:pt x="1251524" y="915990"/>
                      <a:pt x="1225079" y="921657"/>
                    </a:cubicBezTo>
                    <a:cubicBezTo>
                      <a:pt x="1217599" y="923260"/>
                      <a:pt x="1210564" y="926495"/>
                      <a:pt x="1203307" y="928914"/>
                    </a:cubicBezTo>
                    <a:cubicBezTo>
                      <a:pt x="1174960" y="957263"/>
                      <a:pt x="1204703" y="931846"/>
                      <a:pt x="1167022" y="950686"/>
                    </a:cubicBezTo>
                    <a:cubicBezTo>
                      <a:pt x="1159221" y="954587"/>
                      <a:pt x="1153051" y="961299"/>
                      <a:pt x="1145250" y="965200"/>
                    </a:cubicBezTo>
                    <a:cubicBezTo>
                      <a:pt x="1123268" y="976191"/>
                      <a:pt x="1084436" y="977712"/>
                      <a:pt x="1065422" y="979714"/>
                    </a:cubicBezTo>
                    <a:cubicBezTo>
                      <a:pt x="1038849" y="982511"/>
                      <a:pt x="1012203" y="984553"/>
                      <a:pt x="985593" y="986972"/>
                    </a:cubicBezTo>
                    <a:cubicBezTo>
                      <a:pt x="961169" y="995113"/>
                      <a:pt x="959901" y="994396"/>
                      <a:pt x="934793" y="1008743"/>
                    </a:cubicBezTo>
                    <a:cubicBezTo>
                      <a:pt x="927220" y="1013070"/>
                      <a:pt x="920992" y="1019715"/>
                      <a:pt x="913022" y="1023257"/>
                    </a:cubicBezTo>
                    <a:cubicBezTo>
                      <a:pt x="899041" y="1029471"/>
                      <a:pt x="883993" y="1032934"/>
                      <a:pt x="869479" y="1037772"/>
                    </a:cubicBezTo>
                    <a:cubicBezTo>
                      <a:pt x="862222" y="1040191"/>
                      <a:pt x="855337" y="1044484"/>
                      <a:pt x="847707" y="1045029"/>
                    </a:cubicBezTo>
                    <a:lnTo>
                      <a:pt x="746107" y="1052286"/>
                    </a:lnTo>
                    <a:cubicBezTo>
                      <a:pt x="731593" y="1061962"/>
                      <a:pt x="716520" y="1070848"/>
                      <a:pt x="702565" y="1081314"/>
                    </a:cubicBezTo>
                    <a:cubicBezTo>
                      <a:pt x="692889" y="1088571"/>
                      <a:pt x="684355" y="1097677"/>
                      <a:pt x="673536" y="1103086"/>
                    </a:cubicBezTo>
                    <a:cubicBezTo>
                      <a:pt x="664615" y="1107547"/>
                      <a:pt x="654097" y="1107603"/>
                      <a:pt x="644507" y="1110343"/>
                    </a:cubicBezTo>
                    <a:cubicBezTo>
                      <a:pt x="585868" y="1127097"/>
                      <a:pt x="670591" y="1113250"/>
                      <a:pt x="542907" y="1124857"/>
                    </a:cubicBezTo>
                    <a:cubicBezTo>
                      <a:pt x="535650" y="1129695"/>
                      <a:pt x="529598" y="1137257"/>
                      <a:pt x="521136" y="1139372"/>
                    </a:cubicBezTo>
                    <a:cubicBezTo>
                      <a:pt x="499885" y="1144685"/>
                      <a:pt x="477694" y="1145414"/>
                      <a:pt x="455822" y="1146629"/>
                    </a:cubicBezTo>
                    <a:cubicBezTo>
                      <a:pt x="390564" y="1150254"/>
                      <a:pt x="325193" y="1151467"/>
                      <a:pt x="259879" y="1153886"/>
                    </a:cubicBezTo>
                    <a:cubicBezTo>
                      <a:pt x="242517" y="1165460"/>
                      <a:pt x="229037" y="1172390"/>
                      <a:pt x="216336" y="1190172"/>
                    </a:cubicBezTo>
                    <a:cubicBezTo>
                      <a:pt x="210048" y="1198975"/>
                      <a:pt x="206660" y="1209524"/>
                      <a:pt x="201822" y="1219200"/>
                    </a:cubicBezTo>
                    <a:cubicBezTo>
                      <a:pt x="187700" y="1275689"/>
                      <a:pt x="186773" y="1266792"/>
                      <a:pt x="201822" y="1357086"/>
                    </a:cubicBezTo>
                    <a:cubicBezTo>
                      <a:pt x="203256" y="1365689"/>
                      <a:pt x="209525" y="1373409"/>
                      <a:pt x="216336" y="1378857"/>
                    </a:cubicBezTo>
                    <a:cubicBezTo>
                      <a:pt x="222309" y="1383636"/>
                      <a:pt x="230850" y="1383695"/>
                      <a:pt x="238107" y="1386114"/>
                    </a:cubicBezTo>
                    <a:cubicBezTo>
                      <a:pt x="242945" y="1390952"/>
                      <a:pt x="251188" y="1393938"/>
                      <a:pt x="252622" y="1400629"/>
                    </a:cubicBezTo>
                    <a:cubicBezTo>
                      <a:pt x="258726" y="1429111"/>
                      <a:pt x="242402" y="1464411"/>
                      <a:pt x="259879" y="1487714"/>
                    </a:cubicBezTo>
                    <a:cubicBezTo>
                      <a:pt x="271490" y="1503196"/>
                      <a:pt x="273184" y="1476828"/>
                      <a:pt x="317936" y="147320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1350"/>
              </a:p>
            </p:txBody>
          </p:sp>
          <p:sp>
            <p:nvSpPr>
              <p:cNvPr id="32" name="Text Box 23"/>
              <p:cNvSpPr txBox="1">
                <a:spLocks noChangeArrowheads="1"/>
              </p:cNvSpPr>
              <p:nvPr/>
            </p:nvSpPr>
            <p:spPr bwMode="auto">
              <a:xfrm>
                <a:off x="-708589" y="685293"/>
                <a:ext cx="2590801" cy="697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FFFF99"/>
                    </a:solidFill>
                  </a:rPr>
                  <a:t>Symmetric Difference: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FFFF99"/>
                    </a:solidFill>
                  </a:rPr>
                  <a:t>Non-Intersecting  Area</a:t>
                </a:r>
              </a:p>
            </p:txBody>
          </p:sp>
          <p:cxnSp>
            <p:nvCxnSpPr>
              <p:cNvPr id="33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694168" y="1390829"/>
                <a:ext cx="527051" cy="1137271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4" name="AutoShape 25"/>
              <p:cNvCxnSpPr>
                <a:cxnSpLocks noChangeShapeType="1"/>
              </p:cNvCxnSpPr>
              <p:nvPr/>
            </p:nvCxnSpPr>
            <p:spPr bwMode="auto">
              <a:xfrm flipH="1">
                <a:off x="51224" y="1394018"/>
                <a:ext cx="1143002" cy="361085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25" name="Rectangle 24"/>
          <p:cNvSpPr/>
          <p:nvPr/>
        </p:nvSpPr>
        <p:spPr>
          <a:xfrm>
            <a:off x="6053489" y="3980244"/>
            <a:ext cx="2901245" cy="194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35640"/>
              </p:ext>
            </p:extLst>
          </p:nvPr>
        </p:nvGraphicFramePr>
        <p:xfrm>
          <a:off x="6298881" y="4149138"/>
          <a:ext cx="2426790" cy="16306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839"/>
                <a:gridCol w="670214"/>
                <a:gridCol w="452005"/>
                <a:gridCol w="763732"/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Fcst</a:t>
                      </a:r>
                      <a:endParaRPr lang="en-US" sz="1100" dirty="0" smtClean="0"/>
                    </a:p>
                    <a:p>
                      <a:r>
                        <a:rPr lang="en-US" sz="1100" baseline="0" dirty="0" smtClean="0"/>
                        <a:t>HR</a:t>
                      </a:r>
                      <a:endParaRPr lang="en-US" sz="11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Symm</a:t>
                      </a:r>
                      <a:endParaRPr lang="en-US" sz="1100" dirty="0" smtClean="0"/>
                    </a:p>
                    <a:p>
                      <a:r>
                        <a:rPr lang="en-US" sz="1100" dirty="0" smtClean="0"/>
                        <a:t>Diff / %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Fcst</a:t>
                      </a:r>
                      <a:endParaRPr lang="en-US" sz="1100" dirty="0" smtClean="0"/>
                    </a:p>
                    <a:p>
                      <a:r>
                        <a:rPr lang="en-US" sz="1100" baseline="0" dirty="0" smtClean="0"/>
                        <a:t>HR</a:t>
                      </a:r>
                      <a:endParaRPr lang="en-US" sz="11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Symm</a:t>
                      </a:r>
                      <a:endParaRPr lang="en-US" sz="1100" dirty="0" smtClean="0"/>
                    </a:p>
                    <a:p>
                      <a:r>
                        <a:rPr lang="en-US" sz="1100" dirty="0" smtClean="0"/>
                        <a:t>Diff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00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 / 6%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30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 / 28%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06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 / 5%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36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 / 47%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 / 11%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42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29 / 47%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35 / 22%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48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42 / 82%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24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34 / 18%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18384" y="5931130"/>
            <a:ext cx="2555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= </a:t>
            </a:r>
            <a:r>
              <a:rPr lang="en-US" u="sng" dirty="0" smtClean="0"/>
              <a:t>symmetric difference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err="1" smtClean="0"/>
              <a:t>obs</a:t>
            </a:r>
            <a:r>
              <a:rPr lang="en-US" dirty="0" smtClean="0"/>
              <a:t>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0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4" y="45923"/>
            <a:ext cx="9101896" cy="8572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Ensemble Cyclone Predictability 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03174"/>
            <a:ext cx="9144000" cy="3090888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err="1" smtClean="0"/>
              <a:t>Extratropical</a:t>
            </a:r>
            <a:r>
              <a:rPr lang="en-US" sz="3100" dirty="0" smtClean="0"/>
              <a:t> cyclones </a:t>
            </a:r>
            <a:r>
              <a:rPr lang="en-US" sz="3100" dirty="0" smtClean="0"/>
              <a:t>have </a:t>
            </a:r>
            <a:r>
              <a:rPr lang="en-US" sz="3100" dirty="0" smtClean="0"/>
              <a:t>large societal impacts  with heavy snow, mixed precipitation, damaging winds, and large storm surge.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100" dirty="0" smtClean="0"/>
              <a:t>Conveying confidence in weather forecasts at the medium range is challenging, especially for high impact weather.</a:t>
            </a:r>
          </a:p>
          <a:p>
            <a:endParaRPr lang="en-US" sz="3100" dirty="0"/>
          </a:p>
          <a:p>
            <a:r>
              <a:rPr lang="en-US" sz="3100" dirty="0"/>
              <a:t>S</a:t>
            </a:r>
            <a:r>
              <a:rPr lang="en-US" sz="3100" dirty="0" smtClean="0"/>
              <a:t>hifting the entire ensemble envelope </a:t>
            </a:r>
            <a:r>
              <a:rPr lang="en-US" sz="3100" dirty="0" smtClean="0"/>
              <a:t>even during </a:t>
            </a:r>
            <a:r>
              <a:rPr lang="en-US" sz="3100" dirty="0" smtClean="0"/>
              <a:t>the short range (48-72 h) along the East Coast can be very problematic.</a:t>
            </a:r>
          </a:p>
          <a:p>
            <a:endParaRPr lang="en-US" sz="31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 descr="Motivation_Ensemble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5" r="15079" b="8421"/>
          <a:stretch/>
        </p:blipFill>
        <p:spPr>
          <a:xfrm>
            <a:off x="42104" y="3994061"/>
            <a:ext cx="4401508" cy="2811072"/>
          </a:xfrm>
          <a:prstGeom prst="rect">
            <a:avLst/>
          </a:prstGeom>
          <a:ln w="28575" cmpd="sng">
            <a:solidFill>
              <a:srgbClr val="7F7F7F"/>
            </a:solidFill>
          </a:ln>
        </p:spPr>
      </p:pic>
      <p:pic>
        <p:nvPicPr>
          <p:cNvPr id="14" name="Picture 13" descr="Motivation_Ensemble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6" r="10077" b="6878"/>
          <a:stretch/>
        </p:blipFill>
        <p:spPr>
          <a:xfrm>
            <a:off x="4529905" y="3994061"/>
            <a:ext cx="4578616" cy="2811072"/>
          </a:xfrm>
          <a:prstGeom prst="rect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405159" y="6494027"/>
            <a:ext cx="167249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Courtesy: Dan Petersen</a:t>
            </a:r>
          </a:p>
        </p:txBody>
      </p:sp>
    </p:spTree>
    <p:extLst>
      <p:ext uri="{BB962C8B-B14F-4D97-AF65-F5344CB8AC3E}">
        <p14:creationId xmlns:p14="http://schemas.microsoft.com/office/powerpoint/2010/main" val="325837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979646" cy="13390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Convert NHC Interactive Display System to Track/Verify </a:t>
            </a:r>
            <a:r>
              <a:rPr lang="en-US" dirty="0" err="1" smtClean="0"/>
              <a:t>Extratropical</a:t>
            </a:r>
            <a:r>
              <a:rPr lang="en-US" dirty="0" smtClean="0"/>
              <a:t> Storms</a:t>
            </a:r>
            <a:endParaRPr lang="en-US" dirty="0"/>
          </a:p>
        </p:txBody>
      </p:sp>
      <p:pic>
        <p:nvPicPr>
          <p:cNvPr id="5" name="Picture 4" descr="al492010_CMC_and_GEFS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9009"/>
            <a:ext cx="5606328" cy="4313238"/>
          </a:xfrm>
          <a:prstGeom prst="rect">
            <a:avLst/>
          </a:prstGeom>
        </p:spPr>
      </p:pic>
      <p:pic>
        <p:nvPicPr>
          <p:cNvPr id="4" name="Picture 3" descr="Screen Shot 2015-07-14 at 10.13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4" y="3160072"/>
            <a:ext cx="4867233" cy="369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1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799"/>
            <a:ext cx="8229600" cy="1143000"/>
          </a:xfrm>
        </p:spPr>
        <p:txBody>
          <a:bodyPr/>
          <a:lstStyle/>
          <a:p>
            <a:r>
              <a:rPr lang="en-US" dirty="0" smtClean="0"/>
              <a:t>Year 1 Goals 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= done)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6121"/>
            <a:ext cx="9024471" cy="591076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Dataset collection (GFS and GEFS forecasts). – SBU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Tracking of cyclones and matching of </a:t>
            </a:r>
            <a:r>
              <a:rPr lang="en-US" sz="2400" dirty="0" err="1">
                <a:solidFill>
                  <a:srgbClr val="FF0000"/>
                </a:solidFill>
              </a:rPr>
              <a:t>obs</a:t>
            </a:r>
            <a:r>
              <a:rPr lang="en-US" sz="2400" dirty="0">
                <a:solidFill>
                  <a:srgbClr val="FF0000"/>
                </a:solidFill>
              </a:rPr>
              <a:t>/model (SBU and EMC)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Basic verification metrics for cyclones (intensity, speed, track) using analyses (CFSR and RUC). (SBU and EMC).</a:t>
            </a:r>
          </a:p>
          <a:p>
            <a:pPr lvl="0"/>
            <a:r>
              <a:rPr lang="en-US" sz="2400" dirty="0"/>
              <a:t>Collection of other observational datasets and interpolation to grid (multi-sensor precipitation, cloud products, etc.). (SBU and </a:t>
            </a:r>
            <a:r>
              <a:rPr lang="en-US" sz="2400" dirty="0" smtClean="0"/>
              <a:t>NCAR-DTC</a:t>
            </a:r>
            <a:r>
              <a:rPr lang="en-US" sz="2400" dirty="0"/>
              <a:t>)</a:t>
            </a:r>
          </a:p>
          <a:p>
            <a:pPr lvl="0"/>
            <a:r>
              <a:rPr lang="en-US" sz="2400" dirty="0"/>
              <a:t>Track other important cyclone features instead of central pressure (moisture plumes, low-level jets, etc…). (SBU and </a:t>
            </a:r>
            <a:r>
              <a:rPr lang="en-US" sz="2400" dirty="0" smtClean="0"/>
              <a:t>NCAR-DTC</a:t>
            </a:r>
            <a:r>
              <a:rPr lang="en-US" sz="2400" dirty="0"/>
              <a:t>)</a:t>
            </a:r>
          </a:p>
          <a:p>
            <a:pPr lvl="0"/>
            <a:r>
              <a:rPr lang="en-US" sz="2400" dirty="0"/>
              <a:t>Complete cyclone relative verification for different cyclone stages (from genesis to decay) and storm intensity of the temperature, moisture, precipitation, and winds around the cyclone. </a:t>
            </a:r>
            <a:r>
              <a:rPr lang="en-US" sz="2400" dirty="0" smtClean="0"/>
              <a:t>(</a:t>
            </a:r>
            <a:r>
              <a:rPr lang="en-US" sz="2400" dirty="0"/>
              <a:t>SBU – with visits to </a:t>
            </a:r>
            <a:r>
              <a:rPr lang="en-US" sz="2400" dirty="0" smtClean="0"/>
              <a:t>NCAR-DTC</a:t>
            </a:r>
            <a:r>
              <a:rPr lang="en-US" sz="2400" dirty="0"/>
              <a:t>, and </a:t>
            </a:r>
            <a:r>
              <a:rPr lang="en-US" sz="2400" dirty="0" smtClean="0"/>
              <a:t>EMC)</a:t>
            </a:r>
            <a:endParaRPr lang="en-US" sz="2400" dirty="0"/>
          </a:p>
          <a:p>
            <a:pPr lvl="0"/>
            <a:r>
              <a:rPr lang="en-US" sz="2400" dirty="0" smtClean="0"/>
              <a:t>Develop </a:t>
            </a:r>
            <a:r>
              <a:rPr lang="en-US" sz="2400" dirty="0"/>
              <a:t>MET module (</a:t>
            </a:r>
            <a:r>
              <a:rPr lang="en-US" sz="2400" dirty="0" err="1"/>
              <a:t>METViewer</a:t>
            </a:r>
            <a:r>
              <a:rPr lang="en-US" sz="2400" dirty="0"/>
              <a:t>) to composite statistics around cyclone (plot spatially and </a:t>
            </a:r>
            <a:r>
              <a:rPr lang="en-US" sz="2400" dirty="0" smtClean="0"/>
              <a:t>calculate </a:t>
            </a:r>
            <a:r>
              <a:rPr lang="en-US" sz="2400" dirty="0"/>
              <a:t>metrics</a:t>
            </a:r>
            <a:r>
              <a:rPr lang="en-US" sz="2400" dirty="0" smtClean="0"/>
              <a:t>)</a:t>
            </a:r>
            <a:r>
              <a:rPr lang="en-U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756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656"/>
            <a:ext cx="8229600" cy="1143000"/>
          </a:xfrm>
        </p:spPr>
        <p:txBody>
          <a:bodyPr/>
          <a:lstStyle/>
          <a:p>
            <a:r>
              <a:rPr lang="en-US" dirty="0" smtClean="0"/>
              <a:t>Long-term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20" y="668787"/>
            <a:ext cx="8985624" cy="5812131"/>
          </a:xfrm>
        </p:spPr>
        <p:txBody>
          <a:bodyPr>
            <a:noAutofit/>
          </a:bodyPr>
          <a:lstStyle/>
          <a:p>
            <a:pPr lvl="0"/>
            <a:r>
              <a:rPr lang="en-US" sz="2300" dirty="0" smtClean="0"/>
              <a:t>Evaluate methods to identify different flow regimes and compute evaluation statistics in a cyclone relative framework;</a:t>
            </a:r>
            <a:r>
              <a:rPr lang="en-US" sz="2300" dirty="0"/>
              <a:t> Apply MODE to validate important features around the cyclone (e.g. jet streaks, low-level jets, heavy precipitation, strong surface winds, etc.) </a:t>
            </a:r>
            <a:r>
              <a:rPr lang="en-US" sz="2300" dirty="0" smtClean="0"/>
              <a:t>(NCAR-DTC</a:t>
            </a:r>
            <a:r>
              <a:rPr lang="en-US" sz="2300" dirty="0"/>
              <a:t>).</a:t>
            </a:r>
          </a:p>
          <a:p>
            <a:pPr lvl="0"/>
            <a:r>
              <a:rPr lang="en-US" sz="2300" dirty="0"/>
              <a:t>Map the cyclone relative verification results back to the Earth-relative </a:t>
            </a:r>
            <a:r>
              <a:rPr lang="en-US" sz="2300" dirty="0" smtClean="0"/>
              <a:t>grid </a:t>
            </a:r>
            <a:r>
              <a:rPr lang="en-US" sz="2300" dirty="0"/>
              <a:t>(SBU and </a:t>
            </a:r>
            <a:r>
              <a:rPr lang="en-US" sz="2300" dirty="0" smtClean="0"/>
              <a:t>NCAR-DTC</a:t>
            </a:r>
            <a:r>
              <a:rPr lang="en-US" sz="2300" dirty="0"/>
              <a:t>).</a:t>
            </a:r>
          </a:p>
          <a:p>
            <a:pPr lvl="0"/>
            <a:r>
              <a:rPr lang="en-US" sz="2300" dirty="0"/>
              <a:t>Compute </a:t>
            </a:r>
            <a:r>
              <a:rPr lang="en-US" sz="2300" dirty="0" smtClean="0"/>
              <a:t>cyclone </a:t>
            </a:r>
            <a:r>
              <a:rPr lang="en-US" sz="2300" dirty="0"/>
              <a:t>relative verification for relevant physical processes: stability, surface fluxes, temperature gradients, cloud cover, and a moisture budget around the </a:t>
            </a:r>
            <a:r>
              <a:rPr lang="en-US" sz="2300" dirty="0" smtClean="0"/>
              <a:t>storm </a:t>
            </a:r>
            <a:r>
              <a:rPr lang="en-US" sz="2300" dirty="0"/>
              <a:t>(SBU).</a:t>
            </a:r>
          </a:p>
          <a:p>
            <a:pPr lvl="0"/>
            <a:r>
              <a:rPr lang="en-US" sz="2300" dirty="0"/>
              <a:t>Provide MET software tools for various operational centers to continue the validation efforts after this project for next generation of models. </a:t>
            </a:r>
            <a:r>
              <a:rPr lang="en-US" sz="2300" dirty="0" smtClean="0"/>
              <a:t>(NCAR-DTC </a:t>
            </a:r>
            <a:r>
              <a:rPr lang="en-US" sz="2300" dirty="0"/>
              <a:t>and EMC).</a:t>
            </a:r>
          </a:p>
          <a:p>
            <a:pPr lvl="0"/>
            <a:r>
              <a:rPr lang="en-US" sz="2300" dirty="0"/>
              <a:t> Use software and scripts for operational ensembles and in WPC Winter Weather Experiment. (SBU and WPC).</a:t>
            </a:r>
          </a:p>
          <a:p>
            <a:pPr lvl="0"/>
            <a:r>
              <a:rPr lang="en-US" sz="2300" dirty="0"/>
              <a:t> Add several additional cases to the </a:t>
            </a:r>
            <a:r>
              <a:rPr lang="en-US" sz="2300" dirty="0" err="1"/>
              <a:t>Mesoscale</a:t>
            </a:r>
            <a:r>
              <a:rPr lang="en-US" sz="2300" dirty="0"/>
              <a:t> Model Evaluation </a:t>
            </a:r>
            <a:r>
              <a:rPr lang="en-US" sz="2300" dirty="0" err="1"/>
              <a:t>Testbed</a:t>
            </a:r>
            <a:r>
              <a:rPr lang="en-US" sz="2300" dirty="0"/>
              <a:t> (MMET) based on results </a:t>
            </a:r>
            <a:r>
              <a:rPr lang="en-US" sz="2300" dirty="0" smtClean="0"/>
              <a:t>and make them (</a:t>
            </a:r>
            <a:r>
              <a:rPr lang="en-US" sz="2300" dirty="0" smtClean="0"/>
              <a:t>NCAR-DTC</a:t>
            </a:r>
            <a:r>
              <a:rPr lang="en-US" sz="2300" dirty="0"/>
              <a:t>)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38125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4" y="45923"/>
            <a:ext cx="9101896" cy="8572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Systematic Cyclone </a:t>
            </a:r>
            <a:r>
              <a:rPr lang="en-US" sz="4000" dirty="0" smtClean="0"/>
              <a:t>Errors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54939"/>
            <a:ext cx="9144000" cy="16517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100" dirty="0"/>
          </a:p>
          <a:p>
            <a:r>
              <a:rPr lang="en-US" sz="3100" dirty="0" smtClean="0"/>
              <a:t>Need to know the origin and impact of any systematic errors for cyclones. Past studies (e.g., Colle and Charles 2011) showed </a:t>
            </a:r>
            <a:r>
              <a:rPr lang="en-US" sz="3100" dirty="0" smtClean="0"/>
              <a:t>errors (e.g., GFS), </a:t>
            </a:r>
            <a:r>
              <a:rPr lang="en-US" sz="3100" dirty="0" smtClean="0"/>
              <a:t>but limited R2O).</a:t>
            </a:r>
          </a:p>
          <a:p>
            <a:endParaRPr lang="en-US" sz="31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" y="2226235"/>
            <a:ext cx="4453696" cy="339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26870"/>
            <a:ext cx="4468906" cy="34059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57200" y="5525998"/>
            <a:ext cx="8474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From Colle and Charles (2011). Forecast cyclone tracks for western Atlantic (WA region) GFS cyclones with large (&gt; 1.5 </a:t>
            </a:r>
            <a:r>
              <a:rPr lang="en-US" i="1" dirty="0" smtClean="0"/>
              <a:t>std. dev.) </a:t>
            </a:r>
            <a:r>
              <a:rPr lang="en-US" i="1" dirty="0"/>
              <a:t>central pressure errors for cases with (a) positive and (b) negative central pressure errors at hour 96 that are more than 1.5 standard deviations above (below) the mean error </a:t>
            </a:r>
            <a:r>
              <a:rPr lang="en-US" i="1" dirty="0" smtClean="0"/>
              <a:t>of </a:t>
            </a:r>
            <a:r>
              <a:rPr lang="en-US" i="1" dirty="0"/>
              <a:t>cyclones with positive (negative) error.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620" y="2336630"/>
            <a:ext cx="1865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Underdeepened</a:t>
            </a:r>
            <a:r>
              <a:rPr lang="en-US" dirty="0" smtClean="0"/>
              <a:t> day 4 storms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24346" y="2336630"/>
            <a:ext cx="1865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Overdeepened</a:t>
            </a:r>
            <a:r>
              <a:rPr lang="en-US" dirty="0" smtClean="0"/>
              <a:t> day 4 storms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8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4" y="45923"/>
            <a:ext cx="9101896" cy="85725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dirty="0" smtClean="0"/>
              <a:t>Motivation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81573"/>
            <a:ext cx="9144000" cy="541582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200" dirty="0" smtClean="0"/>
              <a:t>There </a:t>
            </a:r>
            <a:r>
              <a:rPr lang="en-US" sz="3200" dirty="0"/>
              <a:t>has been little effort to quantify </a:t>
            </a:r>
            <a:r>
              <a:rPr lang="en-US" sz="3200" dirty="0" smtClean="0"/>
              <a:t>model forecast </a:t>
            </a:r>
            <a:r>
              <a:rPr lang="en-US" sz="3200" dirty="0"/>
              <a:t>errors for significant weather associated with </a:t>
            </a:r>
            <a:r>
              <a:rPr lang="en-US" sz="3200" dirty="0" err="1"/>
              <a:t>extratropical</a:t>
            </a:r>
            <a:r>
              <a:rPr lang="en-US" sz="3200" dirty="0"/>
              <a:t> cyclones.</a:t>
            </a:r>
          </a:p>
          <a:p>
            <a:pPr lvl="0"/>
            <a:r>
              <a:rPr lang="en-US" sz="3200" dirty="0" smtClean="0"/>
              <a:t>V</a:t>
            </a:r>
            <a:r>
              <a:rPr lang="en-US" sz="3200" dirty="0" smtClean="0"/>
              <a:t>erification </a:t>
            </a:r>
            <a:r>
              <a:rPr lang="en-US" sz="3200" dirty="0"/>
              <a:t>need to move to a more feature-based approach.</a:t>
            </a:r>
          </a:p>
          <a:p>
            <a:pPr lvl="0"/>
            <a:r>
              <a:rPr lang="en-US" sz="3200" dirty="0"/>
              <a:t>We hypothesize that one </a:t>
            </a:r>
            <a:r>
              <a:rPr lang="en-US" sz="3200" dirty="0" smtClean="0"/>
              <a:t>reason </a:t>
            </a:r>
            <a:r>
              <a:rPr lang="en-US" sz="3200" dirty="0"/>
              <a:t>why forecasters have not utilized ensembles to the full extent is their limited understanding/verification of the capabilities of these ensembles to </a:t>
            </a:r>
            <a:r>
              <a:rPr lang="en-US" sz="3200" dirty="0" smtClean="0"/>
              <a:t>predict extreme </a:t>
            </a:r>
            <a:r>
              <a:rPr lang="en-US" sz="3200" dirty="0"/>
              <a:t>weather related to cyclones.</a:t>
            </a:r>
          </a:p>
          <a:p>
            <a:pPr lvl="0"/>
            <a:r>
              <a:rPr lang="en-US" sz="3200" dirty="0"/>
              <a:t>Model developers and forecasters need more opportunities to interact with verification data.</a:t>
            </a:r>
          </a:p>
          <a:p>
            <a:pPr lvl="0"/>
            <a:r>
              <a:rPr lang="en-US" sz="3200" dirty="0"/>
              <a:t>New verification approaches are needed </a:t>
            </a:r>
            <a:r>
              <a:rPr lang="en-US" sz="3200" dirty="0" smtClean="0"/>
              <a:t>focusing on </a:t>
            </a:r>
            <a:r>
              <a:rPr lang="en-US" sz="3200" dirty="0"/>
              <a:t>the processes associated with various weather phenomena, and these processes need to be compared within </a:t>
            </a:r>
            <a:r>
              <a:rPr lang="en-US" sz="3200" dirty="0" smtClean="0"/>
              <a:t>the different operational models.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308138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4" y="-37622"/>
            <a:ext cx="9101896" cy="8572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Project Goals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57600"/>
            <a:ext cx="9144000" cy="650765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200" dirty="0" smtClean="0"/>
              <a:t>Collaborate </a:t>
            </a:r>
            <a:r>
              <a:rPr lang="en-US" sz="3200" dirty="0"/>
              <a:t>with NCEP/EMC on the cyclone validation of the operational GFS and Global Ensemble Ensemble Forecast (GEFS) using one or more tracking algorithms.</a:t>
            </a:r>
          </a:p>
          <a:p>
            <a:pPr lvl="0"/>
            <a:r>
              <a:rPr lang="en-US" sz="3200" dirty="0"/>
              <a:t>Complete cyclone relative verification for different cyclone stages (from genesis to decay</a:t>
            </a:r>
            <a:r>
              <a:rPr lang="en-US" sz="3200" dirty="0" smtClean="0"/>
              <a:t>). </a:t>
            </a:r>
            <a:r>
              <a:rPr lang="en-US" sz="3200" dirty="0"/>
              <a:t>Separate the bias results by flow </a:t>
            </a:r>
            <a:r>
              <a:rPr lang="en-US" sz="3200" dirty="0" smtClean="0"/>
              <a:t>regime and relate to other important phenomena in the medium to long-range (e.g., </a:t>
            </a:r>
            <a:r>
              <a:rPr lang="en-US" sz="3200" dirty="0" err="1" smtClean="0"/>
              <a:t>Rossby</a:t>
            </a:r>
            <a:r>
              <a:rPr lang="en-US" sz="3200" dirty="0" smtClean="0"/>
              <a:t> wave packets).</a:t>
            </a:r>
            <a:endParaRPr lang="en-US" sz="3200" dirty="0"/>
          </a:p>
          <a:p>
            <a:pPr lvl="0"/>
            <a:r>
              <a:rPr lang="en-US" sz="3200" dirty="0"/>
              <a:t>D</a:t>
            </a:r>
            <a:r>
              <a:rPr lang="en-US" sz="3200" dirty="0" smtClean="0"/>
              <a:t>evelop </a:t>
            </a:r>
            <a:r>
              <a:rPr lang="en-US" sz="3200" dirty="0"/>
              <a:t>cyclone-relative verification for </a:t>
            </a:r>
            <a:r>
              <a:rPr lang="en-US" sz="3200" dirty="0" smtClean="0"/>
              <a:t>physical </a:t>
            </a:r>
            <a:r>
              <a:rPr lang="en-US" sz="3200" dirty="0"/>
              <a:t>processes: stability, surface fluxes, cloud cover</a:t>
            </a:r>
            <a:r>
              <a:rPr lang="en-US" sz="3200" dirty="0" smtClean="0"/>
              <a:t>, moisture </a:t>
            </a:r>
            <a:r>
              <a:rPr lang="en-US" sz="3200" dirty="0"/>
              <a:t>flux, </a:t>
            </a:r>
            <a:r>
              <a:rPr lang="en-US" sz="3200" dirty="0" smtClean="0"/>
              <a:t>etc…</a:t>
            </a:r>
            <a:endParaRPr lang="en-US" sz="3200" dirty="0"/>
          </a:p>
          <a:p>
            <a:pPr lvl="0"/>
            <a:r>
              <a:rPr lang="en-US" sz="3200" dirty="0" smtClean="0"/>
              <a:t>Work with the NCAR-DTC to develop </a:t>
            </a:r>
            <a:r>
              <a:rPr lang="en-US" sz="3200" dirty="0"/>
              <a:t>a software interface for operational experiments (e.g., Winter Weather Experiment</a:t>
            </a:r>
            <a:r>
              <a:rPr lang="en-US" sz="3200" dirty="0" smtClean="0"/>
              <a:t>).</a:t>
            </a:r>
            <a:endParaRPr lang="en-US" sz="3200" dirty="0"/>
          </a:p>
          <a:p>
            <a:pPr lvl="0"/>
            <a:r>
              <a:rPr lang="en-US" sz="3200" dirty="0" smtClean="0"/>
              <a:t> Identify </a:t>
            </a:r>
            <a:r>
              <a:rPr lang="en-US" sz="3200" dirty="0"/>
              <a:t>c</a:t>
            </a:r>
            <a:r>
              <a:rPr lang="en-US" sz="3200" dirty="0" smtClean="0"/>
              <a:t>ases </a:t>
            </a:r>
            <a:r>
              <a:rPr lang="en-US" sz="3200" dirty="0"/>
              <a:t>that allow model developers and forecasters to better understand the origin of model errors, re-run cases, and access enhanced diagnostic </a:t>
            </a:r>
            <a:r>
              <a:rPr lang="en-US" sz="3200" dirty="0" smtClean="0"/>
              <a:t>tools.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148736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4" y="45923"/>
            <a:ext cx="9101896" cy="8572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Approach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03173"/>
            <a:ext cx="9144000" cy="583529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200" dirty="0" smtClean="0"/>
              <a:t>Cyclone </a:t>
            </a:r>
            <a:r>
              <a:rPr lang="en-US" sz="3200" dirty="0" smtClean="0"/>
              <a:t>tracking</a:t>
            </a:r>
            <a:r>
              <a:rPr lang="en-US" sz="3200" dirty="0" smtClean="0"/>
              <a:t>, </a:t>
            </a:r>
            <a:r>
              <a:rPr lang="en-US" sz="3200" dirty="0" smtClean="0"/>
              <a:t>matching</a:t>
            </a:r>
            <a:r>
              <a:rPr lang="en-US" sz="3200" dirty="0" smtClean="0"/>
              <a:t>, and </a:t>
            </a:r>
            <a:r>
              <a:rPr lang="en-US" sz="3200" dirty="0" smtClean="0"/>
              <a:t>verification  </a:t>
            </a:r>
            <a:r>
              <a:rPr lang="en-US" sz="3200" dirty="0" smtClean="0"/>
              <a:t>(</a:t>
            </a:r>
            <a:r>
              <a:rPr lang="en-US" sz="3200" dirty="0" smtClean="0"/>
              <a:t>SBU/EMC </a:t>
            </a:r>
            <a:r>
              <a:rPr lang="en-US" sz="3200" dirty="0" smtClean="0"/>
              <a:t>lead)</a:t>
            </a:r>
            <a:r>
              <a:rPr lang="en-US" sz="3200" dirty="0" smtClean="0"/>
              <a:t>. </a:t>
            </a:r>
            <a:r>
              <a:rPr lang="en-US" sz="3200" dirty="0" smtClean="0"/>
              <a:t>Focus on GFS and GEFS day 0-10 (compare with CMC/EC). </a:t>
            </a:r>
          </a:p>
          <a:p>
            <a:pPr lvl="0"/>
            <a:r>
              <a:rPr lang="en-US" sz="3200" dirty="0" smtClean="0"/>
              <a:t>Use GEFS reforecast to help with flow regime results, and relate with our </a:t>
            </a:r>
            <a:r>
              <a:rPr lang="en-US" sz="3200" dirty="0" err="1" smtClean="0"/>
              <a:t>Rossby</a:t>
            </a:r>
            <a:r>
              <a:rPr lang="en-US" sz="3200" dirty="0" smtClean="0"/>
              <a:t> wave packet verification/analysis dataset (SBU lead).</a:t>
            </a:r>
            <a:endParaRPr lang="en-US" sz="3200" dirty="0"/>
          </a:p>
          <a:p>
            <a:pPr lvl="0"/>
            <a:r>
              <a:rPr lang="en-US" sz="3200" dirty="0"/>
              <a:t>C</a:t>
            </a:r>
            <a:r>
              <a:rPr lang="en-US" sz="3200" dirty="0" smtClean="0"/>
              <a:t>yclone</a:t>
            </a:r>
            <a:r>
              <a:rPr lang="en-US" sz="3200" dirty="0"/>
              <a:t>-relative </a:t>
            </a:r>
            <a:r>
              <a:rPr lang="en-US" sz="3200" dirty="0" smtClean="0"/>
              <a:t>verification and </a:t>
            </a:r>
            <a:r>
              <a:rPr lang="en-US" sz="3200" dirty="0" smtClean="0"/>
              <a:t>diagnostic software </a:t>
            </a:r>
            <a:r>
              <a:rPr lang="en-US" sz="3200" dirty="0" smtClean="0"/>
              <a:t>(SBU </a:t>
            </a:r>
            <a:r>
              <a:rPr lang="en-US" sz="3200" dirty="0" smtClean="0"/>
              <a:t>and</a:t>
            </a:r>
            <a:r>
              <a:rPr lang="en-US" sz="3200" dirty="0" smtClean="0"/>
              <a:t> </a:t>
            </a:r>
            <a:r>
              <a:rPr lang="en-US" sz="3200" dirty="0" smtClean="0"/>
              <a:t>NCAR-DTC </a:t>
            </a:r>
            <a:r>
              <a:rPr lang="en-US" sz="3200" dirty="0" smtClean="0"/>
              <a:t>leads</a:t>
            </a:r>
            <a:r>
              <a:rPr lang="en-US" sz="3200" dirty="0" smtClean="0"/>
              <a:t> </a:t>
            </a:r>
            <a:r>
              <a:rPr lang="en-US" sz="3200" dirty="0" smtClean="0"/>
              <a:t>MET effort).</a:t>
            </a:r>
            <a:endParaRPr lang="en-US" sz="3200" dirty="0"/>
          </a:p>
          <a:p>
            <a:pPr lvl="0"/>
            <a:r>
              <a:rPr lang="en-US" sz="3200" dirty="0" smtClean="0"/>
              <a:t>Interaction with NWS Partners:</a:t>
            </a:r>
          </a:p>
          <a:p>
            <a:pPr marL="0" lvl="0" indent="0">
              <a:buNone/>
            </a:pPr>
            <a:r>
              <a:rPr lang="en-US" sz="3200" dirty="0" smtClean="0"/>
              <a:t>EMC (data, cyclone tracks, Model Evaluation Group, feedback to/from model developers)</a:t>
            </a:r>
          </a:p>
          <a:p>
            <a:pPr marL="0" lvl="0" indent="0">
              <a:buNone/>
            </a:pPr>
            <a:r>
              <a:rPr lang="en-US" sz="3200" dirty="0" smtClean="0"/>
              <a:t>WPC </a:t>
            </a:r>
            <a:r>
              <a:rPr lang="en-US" sz="3200" dirty="0" smtClean="0"/>
              <a:t>(</a:t>
            </a:r>
            <a:r>
              <a:rPr lang="en-US" sz="3200" dirty="0" smtClean="0"/>
              <a:t>test</a:t>
            </a:r>
            <a:r>
              <a:rPr lang="en-US" sz="3200" dirty="0" smtClean="0"/>
              <a:t> approaches </a:t>
            </a:r>
            <a:r>
              <a:rPr lang="en-US" sz="3200" dirty="0" smtClean="0"/>
              <a:t>in Winter Weather </a:t>
            </a:r>
            <a:r>
              <a:rPr lang="en-US" sz="3200" dirty="0" err="1" smtClean="0"/>
              <a:t>Expt</a:t>
            </a:r>
            <a:r>
              <a:rPr lang="en-US" sz="3200" dirty="0" smtClean="0"/>
              <a:t>)</a:t>
            </a:r>
          </a:p>
          <a:p>
            <a:pPr marL="0" lvl="0" indent="0">
              <a:buNone/>
            </a:pPr>
            <a:r>
              <a:rPr lang="en-US" sz="3200" dirty="0" smtClean="0"/>
              <a:t>OPC </a:t>
            </a:r>
            <a:r>
              <a:rPr lang="en-US" sz="3200" dirty="0" smtClean="0"/>
              <a:t>(test and </a:t>
            </a:r>
            <a:r>
              <a:rPr lang="en-US" sz="3200" dirty="0" smtClean="0"/>
              <a:t>provide gridded </a:t>
            </a:r>
            <a:r>
              <a:rPr lang="en-US" sz="3200" dirty="0" err="1" smtClean="0"/>
              <a:t>scatterometer</a:t>
            </a:r>
            <a:r>
              <a:rPr lang="en-US" sz="3200" dirty="0" smtClean="0"/>
              <a:t> wind </a:t>
            </a:r>
            <a:r>
              <a:rPr lang="en-US" sz="3200" dirty="0" smtClean="0"/>
              <a:t>product for cyclones)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AWC </a:t>
            </a:r>
            <a:r>
              <a:rPr lang="en-US" sz="3200" dirty="0" smtClean="0"/>
              <a:t>(MET/MODE </a:t>
            </a:r>
            <a:r>
              <a:rPr lang="en-US" sz="3200" dirty="0"/>
              <a:t>to validate parameters around the cyclone relevant to </a:t>
            </a:r>
            <a:r>
              <a:rPr lang="en-US" sz="3200" dirty="0" smtClean="0"/>
              <a:t>aviation --</a:t>
            </a:r>
            <a:r>
              <a:rPr lang="en-US" dirty="0"/>
              <a:t>aircraft turbulence, </a:t>
            </a:r>
            <a:r>
              <a:rPr lang="en-US" dirty="0" smtClean="0"/>
              <a:t>icing, </a:t>
            </a:r>
            <a:r>
              <a:rPr lang="en-US" dirty="0"/>
              <a:t>and cloud </a:t>
            </a:r>
            <a:r>
              <a:rPr lang="en-US" dirty="0" smtClean="0"/>
              <a:t>cover</a:t>
            </a:r>
            <a:r>
              <a:rPr lang="en-US" sz="3200" dirty="0" smtClean="0"/>
              <a:t>)</a:t>
            </a:r>
          </a:p>
          <a:p>
            <a:pPr marL="0" lvl="0" indent="0">
              <a:buNone/>
            </a:pP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109328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00"/>
            <a:ext cx="9144000" cy="7395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Cyclone Tracking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3888"/>
            <a:ext cx="9144000" cy="3668337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Data: TIGGE</a:t>
            </a:r>
            <a:r>
              <a:rPr lang="en-US" sz="3400" dirty="0" smtClean="0"/>
              <a:t>: THORPEX Interactive Grand Global Ensemble (2007-2015)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20 member NCEP - GEFS: Global Ensemble Forecast System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50 member ECMWF: European Center for Medium-Range Weather Forecasts 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20 member CMC: Canadian Meteorological Center Ensemble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Control Members are included for statistical comparison</a:t>
            </a:r>
            <a:endParaRPr lang="en-US" sz="1800" dirty="0" smtClean="0"/>
          </a:p>
          <a:p>
            <a:pPr lvl="1">
              <a:buFont typeface="Arial"/>
              <a:buChar char="•"/>
            </a:pPr>
            <a:endParaRPr lang="en-US" sz="2200" dirty="0" smtClean="0"/>
          </a:p>
          <a:p>
            <a:r>
              <a:rPr lang="en-US" sz="3400" dirty="0" smtClean="0"/>
              <a:t>Track ensemble, control, and reanalysis cyclones using Hodges (1995) surface cyclone tracking scheme</a:t>
            </a:r>
          </a:p>
          <a:p>
            <a:pPr lvl="1"/>
            <a:r>
              <a:rPr lang="en-US" sz="2300" dirty="0" smtClean="0"/>
              <a:t>ECMWF ERA-Interim Re-Analysis is used to verify cyclone properties from October to March</a:t>
            </a:r>
          </a:p>
          <a:p>
            <a:pPr lvl="1"/>
            <a:r>
              <a:rPr lang="en-US" sz="2300" dirty="0" smtClean="0"/>
              <a:t>All MSLP data is 1˚ x 1˚ resolution </a:t>
            </a:r>
          </a:p>
          <a:p>
            <a:pPr lvl="1"/>
            <a:r>
              <a:rPr lang="en-US" sz="2300" dirty="0" smtClean="0"/>
              <a:t>Data is filtered to remove planetary scale effects (small wavenumber) and small scale effects (large wavenumber)</a:t>
            </a:r>
          </a:p>
          <a:p>
            <a:pPr lvl="1"/>
            <a:r>
              <a:rPr lang="en-US" sz="2300" dirty="0" smtClean="0"/>
              <a:t>Cyclone tracking conditions: 24 h lifetime and 1000 km distance traveled (</a:t>
            </a:r>
            <a:r>
              <a:rPr lang="en-US" sz="2300" dirty="0" err="1" smtClean="0"/>
              <a:t>Colle</a:t>
            </a:r>
            <a:r>
              <a:rPr lang="en-US" sz="2300" dirty="0" smtClean="0"/>
              <a:t> et al. 2013)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50890" y="4532226"/>
            <a:ext cx="8471462" cy="2183349"/>
            <a:chOff x="457200" y="3721874"/>
            <a:chExt cx="8153400" cy="2183349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3810000"/>
              <a:ext cx="2057400" cy="646331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Preprocess Data: </a:t>
              </a:r>
              <a:r>
                <a:rPr lang="en-US" dirty="0" err="1" smtClean="0"/>
                <a:t>Bandpass</a:t>
              </a:r>
              <a:r>
                <a:rPr lang="en-US" dirty="0" smtClean="0"/>
                <a:t> Filter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5029200"/>
              <a:ext cx="2057400" cy="646331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Hodges Cyclone Tracking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1800" y="5029200"/>
              <a:ext cx="2057400" cy="646331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Calculate Cyclone Intensity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0" y="3810000"/>
              <a:ext cx="2057400" cy="646331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Cyclone Verification/ Matching Process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5225" y="3721874"/>
              <a:ext cx="2362200" cy="646331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Displacement/Intensity Error Calculations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48400" y="4550549"/>
              <a:ext cx="2362200" cy="36933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Mean Error Calculations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8400" y="5258892"/>
              <a:ext cx="2362200" cy="646331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Subset Tracks For Active Cyclone Regions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0" idx="0"/>
              <a:endCxn id="10" idx="0"/>
            </p:cNvCxnSpPr>
            <p:nvPr/>
          </p:nvCxnSpPr>
          <p:spPr bwMode="auto">
            <a:xfrm>
              <a:off x="1485900" y="5029200"/>
              <a:ext cx="0" cy="0"/>
            </a:xfrm>
            <a:prstGeom prst="straightConnector1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9" idx="2"/>
              <a:endCxn id="10" idx="0"/>
            </p:cNvCxnSpPr>
            <p:nvPr/>
          </p:nvCxnSpPr>
          <p:spPr bwMode="auto">
            <a:xfrm>
              <a:off x="1485900" y="4456331"/>
              <a:ext cx="0" cy="5728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10" idx="3"/>
              <a:endCxn id="12" idx="1"/>
            </p:cNvCxnSpPr>
            <p:nvPr/>
          </p:nvCxnSpPr>
          <p:spPr bwMode="auto">
            <a:xfrm>
              <a:off x="2514600" y="5352366"/>
              <a:ext cx="4572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2" idx="0"/>
              <a:endCxn id="14" idx="2"/>
            </p:cNvCxnSpPr>
            <p:nvPr/>
          </p:nvCxnSpPr>
          <p:spPr bwMode="auto">
            <a:xfrm flipV="1">
              <a:off x="4000501" y="4456331"/>
              <a:ext cx="0" cy="57286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>
              <a:stCxn id="14" idx="3"/>
              <a:endCxn id="17" idx="1"/>
            </p:cNvCxnSpPr>
            <p:nvPr/>
          </p:nvCxnSpPr>
          <p:spPr bwMode="auto">
            <a:xfrm>
              <a:off x="5029200" y="4133166"/>
              <a:ext cx="1219199" cy="1448892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>
              <a:stCxn id="14" idx="3"/>
              <a:endCxn id="16" idx="1"/>
            </p:cNvCxnSpPr>
            <p:nvPr/>
          </p:nvCxnSpPr>
          <p:spPr bwMode="auto">
            <a:xfrm>
              <a:off x="5029200" y="4133166"/>
              <a:ext cx="1219199" cy="60204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>
              <a:stCxn id="14" idx="3"/>
              <a:endCxn id="15" idx="1"/>
            </p:cNvCxnSpPr>
            <p:nvPr/>
          </p:nvCxnSpPr>
          <p:spPr bwMode="auto">
            <a:xfrm flipV="1">
              <a:off x="5029200" y="4045040"/>
              <a:ext cx="1216024" cy="8812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190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15"/>
            <a:ext cx="9144000" cy="7511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Cyclone Verification Criteria</a:t>
            </a:r>
            <a:endParaRPr 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2542" r="7907" b="6177"/>
          <a:stretch/>
        </p:blipFill>
        <p:spPr>
          <a:xfrm>
            <a:off x="2778197" y="4240491"/>
            <a:ext cx="3604845" cy="2570902"/>
          </a:xfrm>
          <a:prstGeom prst="rect">
            <a:avLst/>
          </a:prstGeom>
        </p:spPr>
      </p:pic>
      <p:pic>
        <p:nvPicPr>
          <p:cNvPr id="9" name="Content Placeholder 8" descr="Jan29_Outside_Envolope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6458" r="8828" b="5832"/>
          <a:stretch/>
        </p:blipFill>
        <p:spPr>
          <a:xfrm>
            <a:off x="6512179" y="4928306"/>
            <a:ext cx="2533720" cy="1786260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3770453" y="6445348"/>
            <a:ext cx="3455848" cy="5686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Jan29_24_48h_forecas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6650" r="7812" b="5357"/>
          <a:stretch/>
        </p:blipFill>
        <p:spPr>
          <a:xfrm>
            <a:off x="86981" y="4859390"/>
            <a:ext cx="2470292" cy="1857630"/>
          </a:xfrm>
          <a:prstGeom prst="rect">
            <a:avLst/>
          </a:prstGeom>
        </p:spPr>
      </p:pic>
      <p:pic>
        <p:nvPicPr>
          <p:cNvPr id="14" name="Picture 13" descr="Screen Shot 2015-04-24 at 7.31.0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79" y="5961722"/>
            <a:ext cx="896938" cy="35137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1545134" y="5552751"/>
            <a:ext cx="2728973" cy="16826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3"/>
          <p:cNvSpPr txBox="1">
            <a:spLocks/>
          </p:cNvSpPr>
          <p:nvPr/>
        </p:nvSpPr>
        <p:spPr>
          <a:xfrm>
            <a:off x="86981" y="586390"/>
            <a:ext cx="8958917" cy="37683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Two criteria need to be satisfied to successfully match the forecast and reanalysis cyclone (modified criteria from Froude et al. 2007)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The pairing distance </a:t>
            </a:r>
            <a:r>
              <a:rPr lang="en-US" sz="1800" i="1" dirty="0"/>
              <a:t>d</a:t>
            </a:r>
            <a:r>
              <a:rPr lang="en-US" sz="1800" i="1" baseline="-25000" dirty="0"/>
              <a:t> </a:t>
            </a:r>
            <a:r>
              <a:rPr lang="en-US" sz="1800" dirty="0"/>
              <a:t>of a</a:t>
            </a:r>
            <a:r>
              <a:rPr lang="en-US" sz="1800" dirty="0" smtClean="0"/>
              <a:t> </a:t>
            </a:r>
            <a:r>
              <a:rPr lang="en-US" sz="1800" dirty="0"/>
              <a:t>point in an individual forecast track to a</a:t>
            </a:r>
            <a:r>
              <a:rPr lang="en-US" sz="1800" dirty="0" smtClean="0"/>
              <a:t> </a:t>
            </a:r>
            <a:r>
              <a:rPr lang="en-US" sz="1800" dirty="0"/>
              <a:t>point in the analysis track, which coincides in time with the analysis track, </a:t>
            </a:r>
            <a:r>
              <a:rPr lang="en-US" sz="1800" dirty="0" smtClean="0"/>
              <a:t>is </a:t>
            </a:r>
            <a:r>
              <a:rPr lang="en-US" sz="1800" dirty="0"/>
              <a:t>less than the maximum pairing distance </a:t>
            </a:r>
            <a:r>
              <a:rPr lang="en-US" sz="1800" i="1" dirty="0" err="1" smtClean="0"/>
              <a:t>d</a:t>
            </a:r>
            <a:r>
              <a:rPr lang="en-US" sz="1800" i="1" baseline="-25000" dirty="0" err="1" smtClean="0"/>
              <a:t>max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		           d ≤ </a:t>
            </a:r>
            <a:r>
              <a:rPr lang="en-US" sz="1800" dirty="0" err="1" smtClean="0"/>
              <a:t>d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                                (</a:t>
            </a:r>
            <a:r>
              <a:rPr lang="en-US" sz="1800" dirty="0" err="1" smtClean="0"/>
              <a:t>d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 = 1500 km)</a:t>
            </a:r>
            <a:endParaRPr lang="en-US" sz="1800" dirty="0"/>
          </a:p>
          <a:p>
            <a:pPr marL="457200" indent="-457200">
              <a:buFont typeface="Arial"/>
              <a:buAutoNum type="arabicPeriod" startAt="2"/>
            </a:pPr>
            <a:r>
              <a:rPr lang="en-US" sz="1800" dirty="0" smtClean="0"/>
              <a:t>At least T% of the points in the forecast track coincided in time with the analysis track and satisfied d ≤ </a:t>
            </a:r>
            <a:r>
              <a:rPr lang="en-US" sz="1800" dirty="0" err="1" smtClean="0"/>
              <a:t>d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	 100 × [2n</a:t>
            </a:r>
            <a:r>
              <a:rPr lang="en-US" sz="1800" baseline="-25000" dirty="0" smtClean="0"/>
              <a:t>M</a:t>
            </a:r>
            <a:r>
              <a:rPr lang="en-US" sz="1800" dirty="0" smtClean="0"/>
              <a:t>/(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A</a:t>
            </a:r>
            <a:r>
              <a:rPr lang="en-US" sz="1800" dirty="0" smtClean="0"/>
              <a:t> +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F</a:t>
            </a:r>
            <a:r>
              <a:rPr lang="en-US" sz="1800" dirty="0" smtClean="0"/>
              <a:t>)] ≥ T                      (T = 60%)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i="1" u="sng" dirty="0"/>
              <a:t>* Currently, comparing out tracking and matching approach with that used by EMC (archive of tracks/matches form </a:t>
            </a:r>
            <a:r>
              <a:rPr lang="en-US" sz="1800" i="1" u="sng" dirty="0" err="1"/>
              <a:t>Guang</a:t>
            </a:r>
            <a:r>
              <a:rPr lang="en-US" sz="1800" i="1" u="sng" dirty="0"/>
              <a:t> </a:t>
            </a:r>
            <a:r>
              <a:rPr lang="en-US" sz="1800" i="1" u="sng" dirty="0" err="1"/>
              <a:t>Luo</a:t>
            </a:r>
            <a:r>
              <a:rPr lang="en-US" sz="1800" i="1" u="sng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r>
              <a:rPr lang="en-US" sz="1800" dirty="0" smtClean="0"/>
              <a:t>			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969122" y="52641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Content Placeholder 3"/>
          <p:cNvSpPr txBox="1">
            <a:spLocks/>
          </p:cNvSpPr>
          <p:nvPr/>
        </p:nvSpPr>
        <p:spPr>
          <a:xfrm>
            <a:off x="-3733263" y="2349033"/>
            <a:ext cx="2764141" cy="9765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/>
              <a:t>			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21030" y="4354778"/>
            <a:ext cx="1652172" cy="542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dirty="0" smtClean="0"/>
              <a:t>Storm #1</a:t>
            </a:r>
            <a:endParaRPr lang="en-US" sz="1800" u="sng" dirty="0"/>
          </a:p>
        </p:txBody>
      </p:sp>
      <p:sp>
        <p:nvSpPr>
          <p:cNvPr id="36" name="Rectangle 35"/>
          <p:cNvSpPr/>
          <p:nvPr/>
        </p:nvSpPr>
        <p:spPr>
          <a:xfrm>
            <a:off x="7315024" y="4464665"/>
            <a:ext cx="1038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Storm </a:t>
            </a:r>
            <a:r>
              <a:rPr lang="en-US" u="sng" dirty="0" smtClean="0"/>
              <a:t>#2</a:t>
            </a:r>
            <a:endParaRPr lang="en-US" u="sng" dirty="0"/>
          </a:p>
        </p:txBody>
      </p:sp>
      <p:sp>
        <p:nvSpPr>
          <p:cNvPr id="39" name="Rectangle 38"/>
          <p:cNvSpPr/>
          <p:nvPr/>
        </p:nvSpPr>
        <p:spPr>
          <a:xfrm>
            <a:off x="5695536" y="2010603"/>
            <a:ext cx="1771576" cy="45471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695536" y="3007038"/>
            <a:ext cx="1169633" cy="46599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3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840"/>
            <a:ext cx="9144000" cy="84737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Current Effort #1: Day 1-6 Cyclone Verification</a:t>
            </a:r>
            <a:br>
              <a:rPr lang="en-US" sz="3600" dirty="0" smtClean="0"/>
            </a:br>
            <a:r>
              <a:rPr lang="en-US" sz="3600" dirty="0" smtClean="0"/>
              <a:t>ECMWF and NCEP Control Cyclone Density Difference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5894" r="16492" b="12360"/>
          <a:stretch/>
        </p:blipFill>
        <p:spPr>
          <a:xfrm>
            <a:off x="1" y="1503551"/>
            <a:ext cx="4228314" cy="38119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5102" r="16168" b="13381"/>
          <a:stretch/>
        </p:blipFill>
        <p:spPr>
          <a:xfrm>
            <a:off x="4258197" y="1458728"/>
            <a:ext cx="4138743" cy="3826880"/>
          </a:xfrm>
          <a:prstGeom prst="rect">
            <a:avLst/>
          </a:prstGeom>
        </p:spPr>
      </p:pic>
      <p:pic>
        <p:nvPicPr>
          <p:cNvPr id="6" name="Picture 5" descr="NCEP_Control_Percentage_Error_Track_Density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5" t="7792" r="3413" b="10757"/>
          <a:stretch/>
        </p:blipFill>
        <p:spPr>
          <a:xfrm>
            <a:off x="8421355" y="1132001"/>
            <a:ext cx="768205" cy="4183488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04589" y="5393889"/>
            <a:ext cx="8782210" cy="13051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Difference in track density amounts to 5-10% error where cyclones are </a:t>
            </a:r>
            <a:r>
              <a:rPr lang="en-US" sz="2200" dirty="0" err="1" smtClean="0"/>
              <a:t>underpredicted</a:t>
            </a:r>
            <a:r>
              <a:rPr lang="en-US" sz="2200" dirty="0" smtClean="0"/>
              <a:t> off the East Coast and near Hudson’s Bay</a:t>
            </a:r>
          </a:p>
          <a:p>
            <a:r>
              <a:rPr lang="en-US" sz="2200" dirty="0" smtClean="0"/>
              <a:t>Both NCEP and ECMWF tend to </a:t>
            </a:r>
            <a:r>
              <a:rPr lang="en-US" sz="2200" dirty="0" err="1" smtClean="0"/>
              <a:t>overpredict</a:t>
            </a:r>
            <a:r>
              <a:rPr lang="en-US" sz="2200" dirty="0" smtClean="0"/>
              <a:t> over northern New England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389" y="1134219"/>
            <a:ext cx="374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ECMWF Control Day 4-6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26385" y="1132001"/>
            <a:ext cx="373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NCEP Control Day 4-6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221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11319</TotalTime>
  <Words>2041</Words>
  <Application>Microsoft Macintosh PowerPoint</Application>
  <PresentationFormat>On-screen Show (4:3)</PresentationFormat>
  <Paragraphs>202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Ensemble Cyclone Predictability Challenges</vt:lpstr>
      <vt:lpstr>Systematic Cyclone Errors</vt:lpstr>
      <vt:lpstr> Motivation</vt:lpstr>
      <vt:lpstr>Project Goals</vt:lpstr>
      <vt:lpstr>Approach</vt:lpstr>
      <vt:lpstr>Cyclone Tracking Process</vt:lpstr>
      <vt:lpstr>Cyclone Verification Criteria</vt:lpstr>
      <vt:lpstr>Current Effort #1: Day 1-6 Cyclone Verification ECMWF and NCEP Control Cyclone Density Difference</vt:lpstr>
      <vt:lpstr>All Cyclones - Average Cyclone Track Errors Day 4-6</vt:lpstr>
      <vt:lpstr>Miller A Cyclone Intensity ME</vt:lpstr>
      <vt:lpstr>“Miller A” Cyclone MAE’s</vt:lpstr>
      <vt:lpstr>PowerPoint Presentation</vt:lpstr>
      <vt:lpstr>PowerPoint Presentation</vt:lpstr>
      <vt:lpstr>NCAR-Developmental Testbed Center  (NCAR-DTC) Efforts  * Focus on Development of Meteorological Evaluation Tools (MET) for Extratropical Cyclones</vt:lpstr>
      <vt:lpstr>Can Leverage Existing MET for Tropical Cyclones MET-TC components</vt:lpstr>
      <vt:lpstr>TC_STAT</vt:lpstr>
      <vt:lpstr>MET Example for 4 February 2010 Storm</vt:lpstr>
      <vt:lpstr>MODE for ExtraTropical Cyclones</vt:lpstr>
      <vt:lpstr>Convert NHC Interactive Display System to Track/Verify Extratropical Storms</vt:lpstr>
      <vt:lpstr>Year 1 Goals (Red = done)</vt:lpstr>
      <vt:lpstr>Long-term Goals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Korfe</dc:creator>
  <cp:lastModifiedBy>Brian Colle</cp:lastModifiedBy>
  <cp:revision>173</cp:revision>
  <dcterms:created xsi:type="dcterms:W3CDTF">2015-06-23T04:25:10Z</dcterms:created>
  <dcterms:modified xsi:type="dcterms:W3CDTF">2015-07-16T19:54:44Z</dcterms:modified>
</cp:coreProperties>
</file>