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331" r:id="rId2"/>
    <p:sldId id="370" r:id="rId3"/>
    <p:sldId id="369" r:id="rId4"/>
    <p:sldId id="371" r:id="rId5"/>
    <p:sldId id="327" r:id="rId6"/>
    <p:sldId id="330" r:id="rId7"/>
    <p:sldId id="358" r:id="rId8"/>
    <p:sldId id="317" r:id="rId9"/>
    <p:sldId id="359" r:id="rId10"/>
    <p:sldId id="347" r:id="rId11"/>
    <p:sldId id="348" r:id="rId12"/>
    <p:sldId id="349" r:id="rId13"/>
    <p:sldId id="360" r:id="rId14"/>
    <p:sldId id="362" r:id="rId15"/>
    <p:sldId id="350" r:id="rId16"/>
    <p:sldId id="363" r:id="rId17"/>
    <p:sldId id="364" r:id="rId18"/>
    <p:sldId id="365" r:id="rId19"/>
    <p:sldId id="366" r:id="rId20"/>
    <p:sldId id="361" r:id="rId21"/>
    <p:sldId id="367" r:id="rId22"/>
    <p:sldId id="368" r:id="rId23"/>
    <p:sldId id="316" r:id="rId24"/>
    <p:sldId id="332" r:id="rId25"/>
    <p:sldId id="306" r:id="rId26"/>
    <p:sldId id="321" r:id="rId27"/>
    <p:sldId id="319" r:id="rId28"/>
    <p:sldId id="333" r:id="rId29"/>
    <p:sldId id="345" r:id="rId30"/>
    <p:sldId id="341" r:id="rId31"/>
    <p:sldId id="342" r:id="rId32"/>
    <p:sldId id="351" r:id="rId33"/>
    <p:sldId id="344" r:id="rId34"/>
    <p:sldId id="352" r:id="rId35"/>
    <p:sldId id="353" r:id="rId36"/>
    <p:sldId id="354" r:id="rId37"/>
    <p:sldId id="355" r:id="rId38"/>
    <p:sldId id="334" r:id="rId39"/>
    <p:sldId id="33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538" autoAdjust="0"/>
  </p:normalViewPr>
  <p:slideViewPr>
    <p:cSldViewPr>
      <p:cViewPr varScale="1">
        <p:scale>
          <a:sx n="79" d="100"/>
          <a:sy n="79" d="100"/>
        </p:scale>
        <p:origin x="95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9B449-E90F-4BD6-A558-48196298D8FF}" type="doc">
      <dgm:prSet loTypeId="urn:microsoft.com/office/officeart/2005/8/layout/hProcess9" loCatId="process" qsTypeId="urn:microsoft.com/office/officeart/2005/8/quickstyle/3d1" qsCatId="3D" csTypeId="urn:microsoft.com/office/officeart/2005/8/colors/accent2_2" csCatId="accent2" phldr="1"/>
      <dgm:spPr/>
      <dgm:t>
        <a:bodyPr/>
        <a:lstStyle/>
        <a:p>
          <a:endParaRPr lang="en-US"/>
        </a:p>
      </dgm:t>
    </dgm:pt>
    <dgm:pt modelId="{13B971A6-4604-4D48-952A-8599E283A586}">
      <dgm:prSet custT="1"/>
      <dgm:spPr/>
      <dgm:t>
        <a:bodyPr/>
        <a:lstStyle/>
        <a:p>
          <a:r>
            <a:rPr lang="en-US" sz="1300" b="1" dirty="0" smtClean="0"/>
            <a:t>SBIR Solicitation Released</a:t>
          </a:r>
        </a:p>
        <a:p>
          <a:endParaRPr lang="en-US" sz="700" b="1" dirty="0" smtClean="0"/>
        </a:p>
        <a:p>
          <a:r>
            <a:rPr lang="en-US" sz="1300" b="1" dirty="0" smtClean="0"/>
            <a:t>Mid-October</a:t>
          </a:r>
        </a:p>
        <a:p>
          <a:r>
            <a:rPr lang="en-US" sz="1300" b="1" dirty="0" smtClean="0"/>
            <a:t>2021</a:t>
          </a:r>
          <a:endParaRPr lang="en-US" sz="1300" b="1" dirty="0"/>
        </a:p>
      </dgm:t>
    </dgm:pt>
    <dgm:pt modelId="{FC374597-CF98-4604-8F8E-D2AB7FC6A951}" type="parTrans" cxnId="{1CE4DD3E-85A4-4690-8AF3-C969EFAD9BEA}">
      <dgm:prSet/>
      <dgm:spPr/>
      <dgm:t>
        <a:bodyPr/>
        <a:lstStyle/>
        <a:p>
          <a:endParaRPr lang="en-US"/>
        </a:p>
      </dgm:t>
    </dgm:pt>
    <dgm:pt modelId="{49A66A98-965F-44DF-9889-7035B457758E}" type="sibTrans" cxnId="{1CE4DD3E-85A4-4690-8AF3-C969EFAD9BEA}">
      <dgm:prSet/>
      <dgm:spPr/>
      <dgm:t>
        <a:bodyPr/>
        <a:lstStyle/>
        <a:p>
          <a:endParaRPr lang="en-US"/>
        </a:p>
      </dgm:t>
    </dgm:pt>
    <dgm:pt modelId="{52F75A1F-F6DC-4191-AEAD-E8E213DFDAE5}">
      <dgm:prSet custT="1"/>
      <dgm:spPr/>
      <dgm:t>
        <a:bodyPr/>
        <a:lstStyle/>
        <a:p>
          <a:endParaRPr lang="en-US" sz="700" b="1" dirty="0" smtClean="0"/>
        </a:p>
        <a:p>
          <a:r>
            <a:rPr lang="en-US" sz="1300" b="1" dirty="0" smtClean="0"/>
            <a:t>Proposals Due</a:t>
          </a:r>
        </a:p>
        <a:p>
          <a:endParaRPr lang="en-US" sz="700" b="1" dirty="0" smtClean="0"/>
        </a:p>
        <a:p>
          <a:r>
            <a:rPr lang="en-US" sz="1300" b="1" dirty="0" smtClean="0"/>
            <a:t>Mid-January</a:t>
          </a:r>
        </a:p>
        <a:p>
          <a:r>
            <a:rPr lang="en-US" sz="1300" b="1" dirty="0" smtClean="0"/>
            <a:t>2022</a:t>
          </a:r>
          <a:endParaRPr lang="en-US" sz="1300" b="1" dirty="0"/>
        </a:p>
      </dgm:t>
    </dgm:pt>
    <dgm:pt modelId="{D61E2A83-FB65-4181-B4AE-A8C9C4AE4969}" type="parTrans" cxnId="{92060F3C-CFD0-4E93-892E-DCF75D29C230}">
      <dgm:prSet/>
      <dgm:spPr/>
      <dgm:t>
        <a:bodyPr/>
        <a:lstStyle/>
        <a:p>
          <a:endParaRPr lang="en-US"/>
        </a:p>
      </dgm:t>
    </dgm:pt>
    <dgm:pt modelId="{58E401E0-6236-4DF9-ACCA-1C731877D840}" type="sibTrans" cxnId="{92060F3C-CFD0-4E93-892E-DCF75D29C230}">
      <dgm:prSet/>
      <dgm:spPr/>
      <dgm:t>
        <a:bodyPr/>
        <a:lstStyle/>
        <a:p>
          <a:endParaRPr lang="en-US"/>
        </a:p>
      </dgm:t>
    </dgm:pt>
    <dgm:pt modelId="{2C26199F-E739-4B95-9660-F35776B89544}">
      <dgm:prSet custT="1"/>
      <dgm:spPr/>
      <dgm:t>
        <a:bodyPr/>
        <a:lstStyle/>
        <a:p>
          <a:endParaRPr lang="en-US" sz="900" b="1" dirty="0" smtClean="0"/>
        </a:p>
        <a:p>
          <a:endParaRPr lang="en-US" sz="900" b="1" dirty="0" smtClean="0"/>
        </a:p>
        <a:p>
          <a:endParaRPr lang="en-US" sz="700" b="1" dirty="0" smtClean="0"/>
        </a:p>
        <a:p>
          <a:endParaRPr lang="en-US" sz="700" b="1" dirty="0" smtClean="0"/>
        </a:p>
        <a:p>
          <a:r>
            <a:rPr lang="en-US" sz="1300" b="1" dirty="0" smtClean="0"/>
            <a:t>NOAA Acquisition Lead Time</a:t>
          </a:r>
        </a:p>
        <a:p>
          <a:endParaRPr lang="en-US" sz="700" b="1" dirty="0" smtClean="0"/>
        </a:p>
        <a:p>
          <a:r>
            <a:rPr lang="en-US" sz="1300" b="1" dirty="0" smtClean="0"/>
            <a:t>April - May</a:t>
          </a:r>
        </a:p>
        <a:p>
          <a:r>
            <a:rPr lang="en-US" sz="1300" b="1" dirty="0" smtClean="0"/>
            <a:t>2022</a:t>
          </a:r>
        </a:p>
        <a:p>
          <a:endParaRPr lang="en-US" sz="900" b="1" dirty="0" smtClean="0"/>
        </a:p>
        <a:p>
          <a:endParaRPr lang="en-US" sz="900" b="1" dirty="0"/>
        </a:p>
      </dgm:t>
    </dgm:pt>
    <dgm:pt modelId="{F215E51C-86FD-497D-B5EC-BAA2E7698FE2}" type="parTrans" cxnId="{EBB6A13D-8DD0-47C2-948D-AE720FA85082}">
      <dgm:prSet/>
      <dgm:spPr/>
      <dgm:t>
        <a:bodyPr/>
        <a:lstStyle/>
        <a:p>
          <a:endParaRPr lang="en-US"/>
        </a:p>
      </dgm:t>
    </dgm:pt>
    <dgm:pt modelId="{9666F211-FFE8-45A3-B9CE-4F38D43FB6AB}" type="sibTrans" cxnId="{EBB6A13D-8DD0-47C2-948D-AE720FA85082}">
      <dgm:prSet/>
      <dgm:spPr/>
      <dgm:t>
        <a:bodyPr/>
        <a:lstStyle/>
        <a:p>
          <a:endParaRPr lang="en-US"/>
        </a:p>
      </dgm:t>
    </dgm:pt>
    <dgm:pt modelId="{95ED07C0-D694-4897-890A-EEEFCC5787D2}">
      <dgm:prSet custT="1"/>
      <dgm:spPr/>
      <dgm:t>
        <a:bodyPr/>
        <a:lstStyle/>
        <a:p>
          <a:endParaRPr lang="en-US" sz="1400" b="1" dirty="0" smtClean="0"/>
        </a:p>
        <a:p>
          <a:endParaRPr lang="en-US" sz="1400" b="1" dirty="0" smtClean="0"/>
        </a:p>
        <a:p>
          <a:endParaRPr lang="en-US" sz="1300" b="1" dirty="0" smtClean="0"/>
        </a:p>
        <a:p>
          <a:endParaRPr lang="en-US" sz="700" b="1" dirty="0" smtClean="0"/>
        </a:p>
        <a:p>
          <a:r>
            <a:rPr lang="en-US" sz="1300" b="1" dirty="0" smtClean="0"/>
            <a:t>Proposal Evaluation</a:t>
          </a:r>
          <a:endParaRPr lang="en-US" sz="700" b="1" dirty="0" smtClean="0"/>
        </a:p>
        <a:p>
          <a:endParaRPr lang="en-US" sz="700" b="1" dirty="0" smtClean="0"/>
        </a:p>
        <a:p>
          <a:r>
            <a:rPr lang="en-US" sz="1300" b="1" dirty="0" smtClean="0"/>
            <a:t>January – March</a:t>
          </a:r>
        </a:p>
        <a:p>
          <a:r>
            <a:rPr lang="en-US" sz="1300" b="1" dirty="0" smtClean="0"/>
            <a:t>2022</a:t>
          </a:r>
        </a:p>
        <a:p>
          <a:endParaRPr lang="en-US" sz="1400" b="1" dirty="0" smtClean="0"/>
        </a:p>
        <a:p>
          <a:endParaRPr lang="en-US" sz="1400" b="1" dirty="0"/>
        </a:p>
      </dgm:t>
    </dgm:pt>
    <dgm:pt modelId="{5A177AA2-F68F-4827-90EF-AA71617DE00E}" type="parTrans" cxnId="{09E36D03-F1DB-4616-BA5A-89FA7C159C12}">
      <dgm:prSet/>
      <dgm:spPr/>
      <dgm:t>
        <a:bodyPr/>
        <a:lstStyle/>
        <a:p>
          <a:endParaRPr lang="en-US"/>
        </a:p>
      </dgm:t>
    </dgm:pt>
    <dgm:pt modelId="{9B7A7E14-1A54-49F9-A599-4A75D509B8E7}" type="sibTrans" cxnId="{09E36D03-F1DB-4616-BA5A-89FA7C159C12}">
      <dgm:prSet/>
      <dgm:spPr/>
      <dgm:t>
        <a:bodyPr/>
        <a:lstStyle/>
        <a:p>
          <a:endParaRPr lang="en-US"/>
        </a:p>
      </dgm:t>
    </dgm:pt>
    <dgm:pt modelId="{96848E5A-1980-4210-99D5-EE985EA42FE6}">
      <dgm:prSet custT="1"/>
      <dgm:spPr/>
      <dgm:t>
        <a:bodyPr/>
        <a:lstStyle/>
        <a:p>
          <a:endParaRPr lang="en-US" sz="700" b="1" dirty="0" smtClean="0"/>
        </a:p>
        <a:p>
          <a:endParaRPr lang="en-US" sz="700" b="1" dirty="0" smtClean="0"/>
        </a:p>
        <a:p>
          <a:r>
            <a:rPr lang="en-US" sz="1300" b="1" dirty="0" smtClean="0"/>
            <a:t>Phase I Awards</a:t>
          </a:r>
        </a:p>
        <a:p>
          <a:endParaRPr lang="en-US" sz="700" b="1" dirty="0" smtClean="0"/>
        </a:p>
        <a:p>
          <a:r>
            <a:rPr lang="en-US" sz="1300" b="1" dirty="0" smtClean="0"/>
            <a:t>June</a:t>
          </a:r>
        </a:p>
        <a:p>
          <a:r>
            <a:rPr lang="en-US" sz="1300" b="1" dirty="0" smtClean="0"/>
            <a:t>2022 </a:t>
          </a:r>
          <a:endParaRPr lang="en-US" sz="1300" b="1" dirty="0"/>
        </a:p>
      </dgm:t>
    </dgm:pt>
    <dgm:pt modelId="{DE7A517B-E1D0-43B8-A7E5-8B627025659D}" type="parTrans" cxnId="{557E5DC1-8B7A-408E-A207-0685238E709F}">
      <dgm:prSet/>
      <dgm:spPr/>
      <dgm:t>
        <a:bodyPr/>
        <a:lstStyle/>
        <a:p>
          <a:endParaRPr lang="en-US"/>
        </a:p>
      </dgm:t>
    </dgm:pt>
    <dgm:pt modelId="{42143493-CF0A-4E2B-9CCE-3D6E3CA38596}" type="sibTrans" cxnId="{557E5DC1-8B7A-408E-A207-0685238E709F}">
      <dgm:prSet/>
      <dgm:spPr/>
      <dgm:t>
        <a:bodyPr/>
        <a:lstStyle/>
        <a:p>
          <a:endParaRPr lang="en-US"/>
        </a:p>
      </dgm:t>
    </dgm:pt>
    <dgm:pt modelId="{1B11FB2A-88A8-4BD3-BC3D-D121303B6A93}">
      <dgm:prSet custT="1"/>
      <dgm:spPr/>
      <dgm:t>
        <a:bodyPr/>
        <a:lstStyle/>
        <a:p>
          <a:endParaRPr lang="en-US" sz="700" b="1" dirty="0" smtClean="0"/>
        </a:p>
        <a:p>
          <a:r>
            <a:rPr lang="en-US" sz="1300" b="1" dirty="0" smtClean="0"/>
            <a:t>Topic Review</a:t>
          </a:r>
        </a:p>
        <a:p>
          <a:endParaRPr lang="en-US" sz="700" b="1" dirty="0" smtClean="0"/>
        </a:p>
        <a:p>
          <a:r>
            <a:rPr lang="en-US" sz="1300" b="1" dirty="0" smtClean="0"/>
            <a:t>June – August</a:t>
          </a:r>
        </a:p>
        <a:p>
          <a:r>
            <a:rPr lang="en-US" sz="1300" b="1" dirty="0" smtClean="0"/>
            <a:t>2021</a:t>
          </a:r>
          <a:endParaRPr lang="en-US" sz="1300" b="1" dirty="0"/>
        </a:p>
      </dgm:t>
    </dgm:pt>
    <dgm:pt modelId="{2E61D8C9-39AF-43D2-BD62-41EBFD79BD08}" type="parTrans" cxnId="{AC10AFDD-D11D-4FA9-85B3-41AB217BB7B8}">
      <dgm:prSet/>
      <dgm:spPr/>
      <dgm:t>
        <a:bodyPr/>
        <a:lstStyle/>
        <a:p>
          <a:endParaRPr lang="en-US"/>
        </a:p>
      </dgm:t>
    </dgm:pt>
    <dgm:pt modelId="{9E20ED36-C35B-480E-A7B6-2036CC5F6967}" type="sibTrans" cxnId="{AC10AFDD-D11D-4FA9-85B3-41AB217BB7B8}">
      <dgm:prSet/>
      <dgm:spPr/>
      <dgm:t>
        <a:bodyPr/>
        <a:lstStyle/>
        <a:p>
          <a:endParaRPr lang="en-US"/>
        </a:p>
      </dgm:t>
    </dgm:pt>
    <dgm:pt modelId="{430093D2-A935-46C0-8CD6-69605C19DDF5}" type="pres">
      <dgm:prSet presAssocID="{2CC9B449-E90F-4BD6-A558-48196298D8FF}" presName="CompostProcess" presStyleCnt="0">
        <dgm:presLayoutVars>
          <dgm:dir/>
          <dgm:resizeHandles val="exact"/>
        </dgm:presLayoutVars>
      </dgm:prSet>
      <dgm:spPr/>
      <dgm:t>
        <a:bodyPr/>
        <a:lstStyle/>
        <a:p>
          <a:endParaRPr lang="en-US"/>
        </a:p>
      </dgm:t>
    </dgm:pt>
    <dgm:pt modelId="{F736B82A-15CA-42E8-A2A3-D02C840FF60E}" type="pres">
      <dgm:prSet presAssocID="{2CC9B449-E90F-4BD6-A558-48196298D8FF}" presName="arrow" presStyleLbl="bgShp" presStyleIdx="0" presStyleCnt="1"/>
      <dgm:spPr/>
      <dgm:t>
        <a:bodyPr/>
        <a:lstStyle/>
        <a:p>
          <a:endParaRPr lang="en-US"/>
        </a:p>
      </dgm:t>
    </dgm:pt>
    <dgm:pt modelId="{B07A9493-BB4F-4A62-8538-C721276CF039}" type="pres">
      <dgm:prSet presAssocID="{2CC9B449-E90F-4BD6-A558-48196298D8FF}" presName="linearProcess" presStyleCnt="0"/>
      <dgm:spPr/>
      <dgm:t>
        <a:bodyPr/>
        <a:lstStyle/>
        <a:p>
          <a:endParaRPr lang="en-US"/>
        </a:p>
      </dgm:t>
    </dgm:pt>
    <dgm:pt modelId="{5F9F1C84-5C4A-4AA5-AFE9-746A9CCCD126}" type="pres">
      <dgm:prSet presAssocID="{1B11FB2A-88A8-4BD3-BC3D-D121303B6A93}" presName="textNode" presStyleLbl="node1" presStyleIdx="0" presStyleCnt="6" custScaleX="119990" custLinFactX="-1363" custLinFactNeighborX="-100000" custLinFactNeighborY="0">
        <dgm:presLayoutVars>
          <dgm:bulletEnabled val="1"/>
        </dgm:presLayoutVars>
      </dgm:prSet>
      <dgm:spPr/>
      <dgm:t>
        <a:bodyPr/>
        <a:lstStyle/>
        <a:p>
          <a:endParaRPr lang="en-US"/>
        </a:p>
      </dgm:t>
    </dgm:pt>
    <dgm:pt modelId="{0A3ED113-FC6C-4B37-A045-810C6D4F97B0}" type="pres">
      <dgm:prSet presAssocID="{9E20ED36-C35B-480E-A7B6-2036CC5F6967}" presName="sibTrans" presStyleCnt="0"/>
      <dgm:spPr/>
    </dgm:pt>
    <dgm:pt modelId="{597FCBDB-7B32-48C7-AEFF-979BE41C76EF}" type="pres">
      <dgm:prSet presAssocID="{13B971A6-4604-4D48-952A-8599E283A586}" presName="textNode" presStyleLbl="node1" presStyleIdx="1" presStyleCnt="6" custScaleX="117639">
        <dgm:presLayoutVars>
          <dgm:bulletEnabled val="1"/>
        </dgm:presLayoutVars>
      </dgm:prSet>
      <dgm:spPr/>
      <dgm:t>
        <a:bodyPr/>
        <a:lstStyle/>
        <a:p>
          <a:endParaRPr lang="en-US"/>
        </a:p>
      </dgm:t>
    </dgm:pt>
    <dgm:pt modelId="{310C7F36-811B-4938-B40C-3CDA729BC187}" type="pres">
      <dgm:prSet presAssocID="{49A66A98-965F-44DF-9889-7035B457758E}" presName="sibTrans" presStyleCnt="0"/>
      <dgm:spPr/>
    </dgm:pt>
    <dgm:pt modelId="{D0B0856E-8067-42A5-BB66-F8E120A5353E}" type="pres">
      <dgm:prSet presAssocID="{52F75A1F-F6DC-4191-AEAD-E8E213DFDAE5}" presName="textNode" presStyleLbl="node1" presStyleIdx="2" presStyleCnt="6" custScaleX="115203" custLinFactNeighborX="7756" custLinFactNeighborY="0">
        <dgm:presLayoutVars>
          <dgm:bulletEnabled val="1"/>
        </dgm:presLayoutVars>
      </dgm:prSet>
      <dgm:spPr/>
      <dgm:t>
        <a:bodyPr/>
        <a:lstStyle/>
        <a:p>
          <a:endParaRPr lang="en-US"/>
        </a:p>
      </dgm:t>
    </dgm:pt>
    <dgm:pt modelId="{A494FC91-39CC-469E-AB48-E921639CB914}" type="pres">
      <dgm:prSet presAssocID="{58E401E0-6236-4DF9-ACCA-1C731877D840}" presName="sibTrans" presStyleCnt="0"/>
      <dgm:spPr/>
    </dgm:pt>
    <dgm:pt modelId="{C149EDAD-5DB8-4F21-B248-2A7E22A53729}" type="pres">
      <dgm:prSet presAssocID="{95ED07C0-D694-4897-890A-EEEFCC5787D2}" presName="textNode" presStyleLbl="node1" presStyleIdx="3" presStyleCnt="6" custScaleX="109263" custLinFactNeighborX="11917" custLinFactNeighborY="0">
        <dgm:presLayoutVars>
          <dgm:bulletEnabled val="1"/>
        </dgm:presLayoutVars>
      </dgm:prSet>
      <dgm:spPr/>
      <dgm:t>
        <a:bodyPr/>
        <a:lstStyle/>
        <a:p>
          <a:endParaRPr lang="en-US"/>
        </a:p>
      </dgm:t>
    </dgm:pt>
    <dgm:pt modelId="{07FAFA65-7CFA-4052-8332-EC994A7A46C5}" type="pres">
      <dgm:prSet presAssocID="{9B7A7E14-1A54-49F9-A599-4A75D509B8E7}" presName="sibTrans" presStyleCnt="0"/>
      <dgm:spPr/>
    </dgm:pt>
    <dgm:pt modelId="{5F6CCFE3-41A6-4DD4-98EE-FEE79B01D57F}" type="pres">
      <dgm:prSet presAssocID="{2C26199F-E739-4B95-9660-F35776B89544}" presName="textNode" presStyleLbl="node1" presStyleIdx="4" presStyleCnt="6" custScaleX="109229">
        <dgm:presLayoutVars>
          <dgm:bulletEnabled val="1"/>
        </dgm:presLayoutVars>
      </dgm:prSet>
      <dgm:spPr/>
      <dgm:t>
        <a:bodyPr/>
        <a:lstStyle/>
        <a:p>
          <a:endParaRPr lang="en-US"/>
        </a:p>
      </dgm:t>
    </dgm:pt>
    <dgm:pt modelId="{AE70ED8D-91BC-4074-B8BB-484AA898DC37}" type="pres">
      <dgm:prSet presAssocID="{9666F211-FFE8-45A3-B9CE-4F38D43FB6AB}" presName="sibTrans" presStyleCnt="0"/>
      <dgm:spPr/>
    </dgm:pt>
    <dgm:pt modelId="{1B6D2C64-A38D-47C6-B103-F0F73FBEA939}" type="pres">
      <dgm:prSet presAssocID="{96848E5A-1980-4210-99D5-EE985EA42FE6}" presName="textNode" presStyleLbl="node1" presStyleIdx="5" presStyleCnt="6" custScaleX="109352" custLinFactNeighborX="46418" custLinFactNeighborY="0">
        <dgm:presLayoutVars>
          <dgm:bulletEnabled val="1"/>
        </dgm:presLayoutVars>
      </dgm:prSet>
      <dgm:spPr/>
      <dgm:t>
        <a:bodyPr/>
        <a:lstStyle/>
        <a:p>
          <a:endParaRPr lang="en-US"/>
        </a:p>
      </dgm:t>
    </dgm:pt>
  </dgm:ptLst>
  <dgm:cxnLst>
    <dgm:cxn modelId="{6AB661EA-9FF6-47E6-8510-8ADF4B100BE8}" type="presOf" srcId="{52F75A1F-F6DC-4191-AEAD-E8E213DFDAE5}" destId="{D0B0856E-8067-42A5-BB66-F8E120A5353E}" srcOrd="0" destOrd="0" presId="urn:microsoft.com/office/officeart/2005/8/layout/hProcess9"/>
    <dgm:cxn modelId="{AC10AFDD-D11D-4FA9-85B3-41AB217BB7B8}" srcId="{2CC9B449-E90F-4BD6-A558-48196298D8FF}" destId="{1B11FB2A-88A8-4BD3-BC3D-D121303B6A93}" srcOrd="0" destOrd="0" parTransId="{2E61D8C9-39AF-43D2-BD62-41EBFD79BD08}" sibTransId="{9E20ED36-C35B-480E-A7B6-2036CC5F6967}"/>
    <dgm:cxn modelId="{5D93BC54-9D09-409D-BB39-3AE4A48C97D0}" type="presOf" srcId="{2CC9B449-E90F-4BD6-A558-48196298D8FF}" destId="{430093D2-A935-46C0-8CD6-69605C19DDF5}" srcOrd="0" destOrd="0" presId="urn:microsoft.com/office/officeart/2005/8/layout/hProcess9"/>
    <dgm:cxn modelId="{3AD99765-A434-418A-9C9F-79741145DC7B}" type="presOf" srcId="{13B971A6-4604-4D48-952A-8599E283A586}" destId="{597FCBDB-7B32-48C7-AEFF-979BE41C76EF}" srcOrd="0" destOrd="0" presId="urn:microsoft.com/office/officeart/2005/8/layout/hProcess9"/>
    <dgm:cxn modelId="{557E5DC1-8B7A-408E-A207-0685238E709F}" srcId="{2CC9B449-E90F-4BD6-A558-48196298D8FF}" destId="{96848E5A-1980-4210-99D5-EE985EA42FE6}" srcOrd="5" destOrd="0" parTransId="{DE7A517B-E1D0-43B8-A7E5-8B627025659D}" sibTransId="{42143493-CF0A-4E2B-9CCE-3D6E3CA38596}"/>
    <dgm:cxn modelId="{A780AABF-988D-4059-9242-863C895724CF}" type="presOf" srcId="{2C26199F-E739-4B95-9660-F35776B89544}" destId="{5F6CCFE3-41A6-4DD4-98EE-FEE79B01D57F}" srcOrd="0" destOrd="0" presId="urn:microsoft.com/office/officeart/2005/8/layout/hProcess9"/>
    <dgm:cxn modelId="{92060F3C-CFD0-4E93-892E-DCF75D29C230}" srcId="{2CC9B449-E90F-4BD6-A558-48196298D8FF}" destId="{52F75A1F-F6DC-4191-AEAD-E8E213DFDAE5}" srcOrd="2" destOrd="0" parTransId="{D61E2A83-FB65-4181-B4AE-A8C9C4AE4969}" sibTransId="{58E401E0-6236-4DF9-ACCA-1C731877D840}"/>
    <dgm:cxn modelId="{EBB6A13D-8DD0-47C2-948D-AE720FA85082}" srcId="{2CC9B449-E90F-4BD6-A558-48196298D8FF}" destId="{2C26199F-E739-4B95-9660-F35776B89544}" srcOrd="4" destOrd="0" parTransId="{F215E51C-86FD-497D-B5EC-BAA2E7698FE2}" sibTransId="{9666F211-FFE8-45A3-B9CE-4F38D43FB6AB}"/>
    <dgm:cxn modelId="{DC8FF276-C262-4BFC-80AB-D2EDE4F779A5}" type="presOf" srcId="{96848E5A-1980-4210-99D5-EE985EA42FE6}" destId="{1B6D2C64-A38D-47C6-B103-F0F73FBEA939}" srcOrd="0" destOrd="0" presId="urn:microsoft.com/office/officeart/2005/8/layout/hProcess9"/>
    <dgm:cxn modelId="{09E36D03-F1DB-4616-BA5A-89FA7C159C12}" srcId="{2CC9B449-E90F-4BD6-A558-48196298D8FF}" destId="{95ED07C0-D694-4897-890A-EEEFCC5787D2}" srcOrd="3" destOrd="0" parTransId="{5A177AA2-F68F-4827-90EF-AA71617DE00E}" sibTransId="{9B7A7E14-1A54-49F9-A599-4A75D509B8E7}"/>
    <dgm:cxn modelId="{F8023B61-1565-4C0C-9593-6CC320649825}" type="presOf" srcId="{1B11FB2A-88A8-4BD3-BC3D-D121303B6A93}" destId="{5F9F1C84-5C4A-4AA5-AFE9-746A9CCCD126}" srcOrd="0" destOrd="0" presId="urn:microsoft.com/office/officeart/2005/8/layout/hProcess9"/>
    <dgm:cxn modelId="{75ED5ED5-411F-4D9F-B776-8FFAF38439EA}" type="presOf" srcId="{95ED07C0-D694-4897-890A-EEEFCC5787D2}" destId="{C149EDAD-5DB8-4F21-B248-2A7E22A53729}" srcOrd="0" destOrd="0" presId="urn:microsoft.com/office/officeart/2005/8/layout/hProcess9"/>
    <dgm:cxn modelId="{1CE4DD3E-85A4-4690-8AF3-C969EFAD9BEA}" srcId="{2CC9B449-E90F-4BD6-A558-48196298D8FF}" destId="{13B971A6-4604-4D48-952A-8599E283A586}" srcOrd="1" destOrd="0" parTransId="{FC374597-CF98-4604-8F8E-D2AB7FC6A951}" sibTransId="{49A66A98-965F-44DF-9889-7035B457758E}"/>
    <dgm:cxn modelId="{8086BB6C-7088-4778-9343-5FDA56B576B1}" type="presParOf" srcId="{430093D2-A935-46C0-8CD6-69605C19DDF5}" destId="{F736B82A-15CA-42E8-A2A3-D02C840FF60E}" srcOrd="0" destOrd="0" presId="urn:microsoft.com/office/officeart/2005/8/layout/hProcess9"/>
    <dgm:cxn modelId="{02144A94-55F1-4297-A148-4CABADC7701C}" type="presParOf" srcId="{430093D2-A935-46C0-8CD6-69605C19DDF5}" destId="{B07A9493-BB4F-4A62-8538-C721276CF039}" srcOrd="1" destOrd="0" presId="urn:microsoft.com/office/officeart/2005/8/layout/hProcess9"/>
    <dgm:cxn modelId="{D5D61664-0E0E-46C1-86EB-A8977BB978BD}" type="presParOf" srcId="{B07A9493-BB4F-4A62-8538-C721276CF039}" destId="{5F9F1C84-5C4A-4AA5-AFE9-746A9CCCD126}" srcOrd="0" destOrd="0" presId="urn:microsoft.com/office/officeart/2005/8/layout/hProcess9"/>
    <dgm:cxn modelId="{99A865BD-3986-42C6-B190-734998EDBDD5}" type="presParOf" srcId="{B07A9493-BB4F-4A62-8538-C721276CF039}" destId="{0A3ED113-FC6C-4B37-A045-810C6D4F97B0}" srcOrd="1" destOrd="0" presId="urn:microsoft.com/office/officeart/2005/8/layout/hProcess9"/>
    <dgm:cxn modelId="{3716F756-E1CB-4B5B-ABC6-B3ACAF4125C8}" type="presParOf" srcId="{B07A9493-BB4F-4A62-8538-C721276CF039}" destId="{597FCBDB-7B32-48C7-AEFF-979BE41C76EF}" srcOrd="2" destOrd="0" presId="urn:microsoft.com/office/officeart/2005/8/layout/hProcess9"/>
    <dgm:cxn modelId="{A6293F0B-1D2D-4BBE-8D06-4E8A50B2554F}" type="presParOf" srcId="{B07A9493-BB4F-4A62-8538-C721276CF039}" destId="{310C7F36-811B-4938-B40C-3CDA729BC187}" srcOrd="3" destOrd="0" presId="urn:microsoft.com/office/officeart/2005/8/layout/hProcess9"/>
    <dgm:cxn modelId="{C2583F68-346E-4DB2-B3D9-23C1B835E2B8}" type="presParOf" srcId="{B07A9493-BB4F-4A62-8538-C721276CF039}" destId="{D0B0856E-8067-42A5-BB66-F8E120A5353E}" srcOrd="4" destOrd="0" presId="urn:microsoft.com/office/officeart/2005/8/layout/hProcess9"/>
    <dgm:cxn modelId="{24AC3DD1-6BB3-4752-8019-25428078F5F7}" type="presParOf" srcId="{B07A9493-BB4F-4A62-8538-C721276CF039}" destId="{A494FC91-39CC-469E-AB48-E921639CB914}" srcOrd="5" destOrd="0" presId="urn:microsoft.com/office/officeart/2005/8/layout/hProcess9"/>
    <dgm:cxn modelId="{AC22CF00-5B0D-4B9E-80E8-BDFC287FFE1E}" type="presParOf" srcId="{B07A9493-BB4F-4A62-8538-C721276CF039}" destId="{C149EDAD-5DB8-4F21-B248-2A7E22A53729}" srcOrd="6" destOrd="0" presId="urn:microsoft.com/office/officeart/2005/8/layout/hProcess9"/>
    <dgm:cxn modelId="{4315FA45-A7FD-4860-AB4C-C82A8E9A427E}" type="presParOf" srcId="{B07A9493-BB4F-4A62-8538-C721276CF039}" destId="{07FAFA65-7CFA-4052-8332-EC994A7A46C5}" srcOrd="7" destOrd="0" presId="urn:microsoft.com/office/officeart/2005/8/layout/hProcess9"/>
    <dgm:cxn modelId="{D9E8383E-3ADA-4F63-B2CE-AF280F434697}" type="presParOf" srcId="{B07A9493-BB4F-4A62-8538-C721276CF039}" destId="{5F6CCFE3-41A6-4DD4-98EE-FEE79B01D57F}" srcOrd="8" destOrd="0" presId="urn:microsoft.com/office/officeart/2005/8/layout/hProcess9"/>
    <dgm:cxn modelId="{92C96233-B69A-4B6A-A587-4A90796D56BD}" type="presParOf" srcId="{B07A9493-BB4F-4A62-8538-C721276CF039}" destId="{AE70ED8D-91BC-4074-B8BB-484AA898DC37}" srcOrd="9" destOrd="0" presId="urn:microsoft.com/office/officeart/2005/8/layout/hProcess9"/>
    <dgm:cxn modelId="{5F6C4174-5944-4F53-ABD9-E197AB7D8893}" type="presParOf" srcId="{B07A9493-BB4F-4A62-8538-C721276CF039}" destId="{1B6D2C64-A38D-47C6-B103-F0F73FBEA939}"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6B82A-15CA-42E8-A2A3-D02C840FF60E}">
      <dsp:nvSpPr>
        <dsp:cNvPr id="0" name=""/>
        <dsp:cNvSpPr/>
      </dsp:nvSpPr>
      <dsp:spPr>
        <a:xfrm>
          <a:off x="577214" y="0"/>
          <a:ext cx="6541770" cy="38100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F9F1C84-5C4A-4AA5-AFE9-746A9CCCD126}">
      <dsp:nvSpPr>
        <dsp:cNvPr id="0" name=""/>
        <dsp:cNvSpPr/>
      </dsp:nvSpPr>
      <dsp:spPr>
        <a:xfrm>
          <a:off x="0" y="1142999"/>
          <a:ext cx="1207992"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r>
            <a:rPr lang="en-US" sz="1300" b="1" kern="1200" dirty="0" smtClean="0"/>
            <a:t>Topic Review</a:t>
          </a:r>
        </a:p>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r>
            <a:rPr lang="en-US" sz="1300" b="1" kern="1200" dirty="0" smtClean="0"/>
            <a:t>June – August</a:t>
          </a:r>
        </a:p>
        <a:p>
          <a:pPr lvl="0" algn="ctr" defTabSz="311150">
            <a:lnSpc>
              <a:spcPct val="90000"/>
            </a:lnSpc>
            <a:spcBef>
              <a:spcPct val="0"/>
            </a:spcBef>
            <a:spcAft>
              <a:spcPct val="35000"/>
            </a:spcAft>
          </a:pPr>
          <a:r>
            <a:rPr lang="en-US" sz="1300" b="1" kern="1200" dirty="0" smtClean="0"/>
            <a:t>2021</a:t>
          </a:r>
          <a:endParaRPr lang="en-US" sz="1300" b="1" kern="1200" dirty="0"/>
        </a:p>
      </dsp:txBody>
      <dsp:txXfrm>
        <a:off x="58969" y="1201968"/>
        <a:ext cx="1090054" cy="1406062"/>
      </dsp:txXfrm>
    </dsp:sp>
    <dsp:sp modelId="{597FCBDB-7B32-48C7-AEFF-979BE41C76EF}">
      <dsp:nvSpPr>
        <dsp:cNvPr id="0" name=""/>
        <dsp:cNvSpPr/>
      </dsp:nvSpPr>
      <dsp:spPr>
        <a:xfrm>
          <a:off x="1378073" y="1142999"/>
          <a:ext cx="1184323"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SBIR Solicitation Released</a:t>
          </a:r>
        </a:p>
        <a:p>
          <a:pPr lvl="0" algn="ctr" defTabSz="577850">
            <a:lnSpc>
              <a:spcPct val="90000"/>
            </a:lnSpc>
            <a:spcBef>
              <a:spcPct val="0"/>
            </a:spcBef>
            <a:spcAft>
              <a:spcPct val="35000"/>
            </a:spcAft>
          </a:pPr>
          <a:endParaRPr lang="en-US" sz="700" b="1" kern="1200" dirty="0" smtClean="0"/>
        </a:p>
        <a:p>
          <a:pPr lvl="0" algn="ctr" defTabSz="577850">
            <a:lnSpc>
              <a:spcPct val="90000"/>
            </a:lnSpc>
            <a:spcBef>
              <a:spcPct val="0"/>
            </a:spcBef>
            <a:spcAft>
              <a:spcPct val="35000"/>
            </a:spcAft>
          </a:pPr>
          <a:r>
            <a:rPr lang="en-US" sz="1300" b="1" kern="1200" dirty="0" smtClean="0"/>
            <a:t>Mid-October</a:t>
          </a:r>
        </a:p>
        <a:p>
          <a:pPr lvl="0" algn="ctr" defTabSz="577850">
            <a:lnSpc>
              <a:spcPct val="90000"/>
            </a:lnSpc>
            <a:spcBef>
              <a:spcPct val="0"/>
            </a:spcBef>
            <a:spcAft>
              <a:spcPct val="35000"/>
            </a:spcAft>
          </a:pPr>
          <a:r>
            <a:rPr lang="en-US" sz="1300" b="1" kern="1200" dirty="0" smtClean="0"/>
            <a:t>2021</a:t>
          </a:r>
          <a:endParaRPr lang="en-US" sz="1300" b="1" kern="1200" dirty="0"/>
        </a:p>
      </dsp:txBody>
      <dsp:txXfrm>
        <a:off x="1435887" y="1200813"/>
        <a:ext cx="1068695" cy="1408372"/>
      </dsp:txXfrm>
    </dsp:sp>
    <dsp:sp modelId="{D0B0856E-8067-42A5-BB66-F8E120A5353E}">
      <dsp:nvSpPr>
        <dsp:cNvPr id="0" name=""/>
        <dsp:cNvSpPr/>
      </dsp:nvSpPr>
      <dsp:spPr>
        <a:xfrm>
          <a:off x="2743201" y="1142999"/>
          <a:ext cx="1159799"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r>
            <a:rPr lang="en-US" sz="1300" b="1" kern="1200" dirty="0" smtClean="0"/>
            <a:t>Proposals Due</a:t>
          </a:r>
        </a:p>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r>
            <a:rPr lang="en-US" sz="1300" b="1" kern="1200" dirty="0" smtClean="0"/>
            <a:t>Mid-January</a:t>
          </a:r>
        </a:p>
        <a:p>
          <a:pPr lvl="0" algn="ctr" defTabSz="311150">
            <a:lnSpc>
              <a:spcPct val="90000"/>
            </a:lnSpc>
            <a:spcBef>
              <a:spcPct val="0"/>
            </a:spcBef>
            <a:spcAft>
              <a:spcPct val="35000"/>
            </a:spcAft>
          </a:pPr>
          <a:r>
            <a:rPr lang="en-US" sz="1300" b="1" kern="1200" dirty="0" smtClean="0"/>
            <a:t>2022</a:t>
          </a:r>
          <a:endParaRPr lang="en-US" sz="1300" b="1" kern="1200" dirty="0"/>
        </a:p>
      </dsp:txBody>
      <dsp:txXfrm>
        <a:off x="2799818" y="1199616"/>
        <a:ext cx="1046565" cy="1410766"/>
      </dsp:txXfrm>
    </dsp:sp>
    <dsp:sp modelId="{C149EDAD-5DB8-4F21-B248-2A7E22A53729}">
      <dsp:nvSpPr>
        <dsp:cNvPr id="0" name=""/>
        <dsp:cNvSpPr/>
      </dsp:nvSpPr>
      <dsp:spPr>
        <a:xfrm>
          <a:off x="4077773" y="1142999"/>
          <a:ext cx="1099998"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300" b="1" kern="1200" dirty="0" smtClean="0"/>
        </a:p>
        <a:p>
          <a:pPr lvl="0" algn="ctr" defTabSz="622300">
            <a:lnSpc>
              <a:spcPct val="90000"/>
            </a:lnSpc>
            <a:spcBef>
              <a:spcPct val="0"/>
            </a:spcBef>
            <a:spcAft>
              <a:spcPct val="35000"/>
            </a:spcAft>
          </a:pPr>
          <a:endParaRPr lang="en-US" sz="700" b="1" kern="1200" dirty="0" smtClean="0"/>
        </a:p>
        <a:p>
          <a:pPr lvl="0" algn="ctr" defTabSz="622300">
            <a:lnSpc>
              <a:spcPct val="90000"/>
            </a:lnSpc>
            <a:spcBef>
              <a:spcPct val="0"/>
            </a:spcBef>
            <a:spcAft>
              <a:spcPct val="35000"/>
            </a:spcAft>
          </a:pPr>
          <a:r>
            <a:rPr lang="en-US" sz="1300" b="1" kern="1200" dirty="0" smtClean="0"/>
            <a:t>Proposal Evaluation</a:t>
          </a:r>
          <a:endParaRPr lang="en-US" sz="700" b="1" kern="1200" dirty="0" smtClean="0"/>
        </a:p>
        <a:p>
          <a:pPr lvl="0" algn="ctr" defTabSz="622300">
            <a:lnSpc>
              <a:spcPct val="90000"/>
            </a:lnSpc>
            <a:spcBef>
              <a:spcPct val="0"/>
            </a:spcBef>
            <a:spcAft>
              <a:spcPct val="35000"/>
            </a:spcAft>
          </a:pPr>
          <a:endParaRPr lang="en-US" sz="700" b="1" kern="1200" dirty="0" smtClean="0"/>
        </a:p>
        <a:p>
          <a:pPr lvl="0" algn="ctr" defTabSz="622300">
            <a:lnSpc>
              <a:spcPct val="90000"/>
            </a:lnSpc>
            <a:spcBef>
              <a:spcPct val="0"/>
            </a:spcBef>
            <a:spcAft>
              <a:spcPct val="35000"/>
            </a:spcAft>
          </a:pPr>
          <a:r>
            <a:rPr lang="en-US" sz="1300" b="1" kern="1200" dirty="0" smtClean="0"/>
            <a:t>January – March</a:t>
          </a:r>
        </a:p>
        <a:p>
          <a:pPr lvl="0" algn="ctr" defTabSz="622300">
            <a:lnSpc>
              <a:spcPct val="90000"/>
            </a:lnSpc>
            <a:spcBef>
              <a:spcPct val="0"/>
            </a:spcBef>
            <a:spcAft>
              <a:spcPct val="35000"/>
            </a:spcAft>
          </a:pPr>
          <a:r>
            <a:rPr lang="en-US" sz="1300" b="1" kern="1200" dirty="0" smtClean="0"/>
            <a:t>2022</a:t>
          </a:r>
        </a:p>
        <a:p>
          <a:pPr lvl="0" algn="ctr" defTabSz="622300">
            <a:lnSpc>
              <a:spcPct val="90000"/>
            </a:lnSpc>
            <a:spcBef>
              <a:spcPct val="0"/>
            </a:spcBef>
            <a:spcAft>
              <a:spcPct val="35000"/>
            </a:spcAft>
          </a:pPr>
          <a:endParaRPr lang="en-US" sz="1400" b="1" kern="1200" dirty="0" smtClean="0"/>
        </a:p>
        <a:p>
          <a:pPr lvl="0" algn="ctr" defTabSz="622300">
            <a:lnSpc>
              <a:spcPct val="90000"/>
            </a:lnSpc>
            <a:spcBef>
              <a:spcPct val="0"/>
            </a:spcBef>
            <a:spcAft>
              <a:spcPct val="35000"/>
            </a:spcAft>
          </a:pPr>
          <a:endParaRPr lang="en-US" sz="1400" b="1" kern="1200" dirty="0"/>
        </a:p>
      </dsp:txBody>
      <dsp:txXfrm>
        <a:off x="4131470" y="1196696"/>
        <a:ext cx="992604" cy="1416606"/>
      </dsp:txXfrm>
    </dsp:sp>
    <dsp:sp modelId="{5F6CCFE3-41A6-4DD4-98EE-FEE79B01D57F}">
      <dsp:nvSpPr>
        <dsp:cNvPr id="0" name=""/>
        <dsp:cNvSpPr/>
      </dsp:nvSpPr>
      <dsp:spPr>
        <a:xfrm>
          <a:off x="5325567" y="1142999"/>
          <a:ext cx="1099656"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en-US" sz="900" b="1" kern="1200" dirty="0" smtClean="0"/>
        </a:p>
        <a:p>
          <a:pPr lvl="0" algn="ctr" defTabSz="400050">
            <a:lnSpc>
              <a:spcPct val="90000"/>
            </a:lnSpc>
            <a:spcBef>
              <a:spcPct val="0"/>
            </a:spcBef>
            <a:spcAft>
              <a:spcPct val="35000"/>
            </a:spcAft>
          </a:pPr>
          <a:endParaRPr lang="en-US" sz="900" b="1" kern="1200" dirty="0" smtClean="0"/>
        </a:p>
        <a:p>
          <a:pPr lvl="0" algn="ctr" defTabSz="400050">
            <a:lnSpc>
              <a:spcPct val="90000"/>
            </a:lnSpc>
            <a:spcBef>
              <a:spcPct val="0"/>
            </a:spcBef>
            <a:spcAft>
              <a:spcPct val="35000"/>
            </a:spcAft>
          </a:pPr>
          <a:endParaRPr lang="en-US" sz="700" b="1" kern="1200" dirty="0" smtClean="0"/>
        </a:p>
        <a:p>
          <a:pPr lvl="0" algn="ctr" defTabSz="400050">
            <a:lnSpc>
              <a:spcPct val="90000"/>
            </a:lnSpc>
            <a:spcBef>
              <a:spcPct val="0"/>
            </a:spcBef>
            <a:spcAft>
              <a:spcPct val="35000"/>
            </a:spcAft>
          </a:pPr>
          <a:endParaRPr lang="en-US" sz="700" b="1" kern="1200" dirty="0" smtClean="0"/>
        </a:p>
        <a:p>
          <a:pPr lvl="0" algn="ctr" defTabSz="400050">
            <a:lnSpc>
              <a:spcPct val="90000"/>
            </a:lnSpc>
            <a:spcBef>
              <a:spcPct val="0"/>
            </a:spcBef>
            <a:spcAft>
              <a:spcPct val="35000"/>
            </a:spcAft>
          </a:pPr>
          <a:r>
            <a:rPr lang="en-US" sz="1300" b="1" kern="1200" dirty="0" smtClean="0"/>
            <a:t>NOAA Acquisition Lead Time</a:t>
          </a:r>
        </a:p>
        <a:p>
          <a:pPr lvl="0" algn="ctr" defTabSz="400050">
            <a:lnSpc>
              <a:spcPct val="90000"/>
            </a:lnSpc>
            <a:spcBef>
              <a:spcPct val="0"/>
            </a:spcBef>
            <a:spcAft>
              <a:spcPct val="35000"/>
            </a:spcAft>
          </a:pPr>
          <a:endParaRPr lang="en-US" sz="700" b="1" kern="1200" dirty="0" smtClean="0"/>
        </a:p>
        <a:p>
          <a:pPr lvl="0" algn="ctr" defTabSz="400050">
            <a:lnSpc>
              <a:spcPct val="90000"/>
            </a:lnSpc>
            <a:spcBef>
              <a:spcPct val="0"/>
            </a:spcBef>
            <a:spcAft>
              <a:spcPct val="35000"/>
            </a:spcAft>
          </a:pPr>
          <a:r>
            <a:rPr lang="en-US" sz="1300" b="1" kern="1200" dirty="0" smtClean="0"/>
            <a:t>April - May</a:t>
          </a:r>
        </a:p>
        <a:p>
          <a:pPr lvl="0" algn="ctr" defTabSz="400050">
            <a:lnSpc>
              <a:spcPct val="90000"/>
            </a:lnSpc>
            <a:spcBef>
              <a:spcPct val="0"/>
            </a:spcBef>
            <a:spcAft>
              <a:spcPct val="35000"/>
            </a:spcAft>
          </a:pPr>
          <a:r>
            <a:rPr lang="en-US" sz="1300" b="1" kern="1200" dirty="0" smtClean="0"/>
            <a:t>2022</a:t>
          </a:r>
        </a:p>
        <a:p>
          <a:pPr lvl="0" algn="ctr" defTabSz="400050">
            <a:lnSpc>
              <a:spcPct val="90000"/>
            </a:lnSpc>
            <a:spcBef>
              <a:spcPct val="0"/>
            </a:spcBef>
            <a:spcAft>
              <a:spcPct val="35000"/>
            </a:spcAft>
          </a:pPr>
          <a:endParaRPr lang="en-US" sz="900" b="1" kern="1200" dirty="0" smtClean="0"/>
        </a:p>
        <a:p>
          <a:pPr lvl="0" algn="ctr" defTabSz="400050">
            <a:lnSpc>
              <a:spcPct val="90000"/>
            </a:lnSpc>
            <a:spcBef>
              <a:spcPct val="0"/>
            </a:spcBef>
            <a:spcAft>
              <a:spcPct val="35000"/>
            </a:spcAft>
          </a:pPr>
          <a:endParaRPr lang="en-US" sz="900" b="1" kern="1200" dirty="0"/>
        </a:p>
      </dsp:txBody>
      <dsp:txXfrm>
        <a:off x="5379248" y="1196680"/>
        <a:ext cx="992294" cy="1416638"/>
      </dsp:txXfrm>
    </dsp:sp>
    <dsp:sp modelId="{1B6D2C64-A38D-47C6-B103-F0F73FBEA939}">
      <dsp:nvSpPr>
        <dsp:cNvPr id="0" name=""/>
        <dsp:cNvSpPr/>
      </dsp:nvSpPr>
      <dsp:spPr>
        <a:xfrm>
          <a:off x="6595305" y="1142999"/>
          <a:ext cx="1100894" cy="1524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r>
            <a:rPr lang="en-US" sz="1300" b="1" kern="1200" dirty="0" smtClean="0"/>
            <a:t>Phase I Awards</a:t>
          </a:r>
        </a:p>
        <a:p>
          <a:pPr lvl="0" algn="ctr" defTabSz="311150">
            <a:lnSpc>
              <a:spcPct val="90000"/>
            </a:lnSpc>
            <a:spcBef>
              <a:spcPct val="0"/>
            </a:spcBef>
            <a:spcAft>
              <a:spcPct val="35000"/>
            </a:spcAft>
          </a:pPr>
          <a:endParaRPr lang="en-US" sz="700" b="1" kern="1200" dirty="0" smtClean="0"/>
        </a:p>
        <a:p>
          <a:pPr lvl="0" algn="ctr" defTabSz="311150">
            <a:lnSpc>
              <a:spcPct val="90000"/>
            </a:lnSpc>
            <a:spcBef>
              <a:spcPct val="0"/>
            </a:spcBef>
            <a:spcAft>
              <a:spcPct val="35000"/>
            </a:spcAft>
          </a:pPr>
          <a:r>
            <a:rPr lang="en-US" sz="1300" b="1" kern="1200" dirty="0" smtClean="0"/>
            <a:t>June</a:t>
          </a:r>
        </a:p>
        <a:p>
          <a:pPr lvl="0" algn="ctr" defTabSz="311150">
            <a:lnSpc>
              <a:spcPct val="90000"/>
            </a:lnSpc>
            <a:spcBef>
              <a:spcPct val="0"/>
            </a:spcBef>
            <a:spcAft>
              <a:spcPct val="35000"/>
            </a:spcAft>
          </a:pPr>
          <a:r>
            <a:rPr lang="en-US" sz="1300" b="1" kern="1200" dirty="0" smtClean="0"/>
            <a:t>2022 </a:t>
          </a:r>
          <a:endParaRPr lang="en-US" sz="1300" b="1" kern="1200" dirty="0"/>
        </a:p>
      </dsp:txBody>
      <dsp:txXfrm>
        <a:off x="6649046" y="1196740"/>
        <a:ext cx="993412" cy="14165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1" tIns="45716" rIns="91431" bIns="45716" rtlCol="0"/>
          <a:lstStyle>
            <a:lvl1pPr algn="r">
              <a:defRPr sz="1200"/>
            </a:lvl1pPr>
          </a:lstStyle>
          <a:p>
            <a:fld id="{BF811FCC-523A-475D-9BF6-A9FE10365608}" type="datetimeFigureOut">
              <a:rPr lang="en-US" smtClean="0"/>
              <a:pPr/>
              <a:t>4/14/2021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1" tIns="45716" rIns="91431" bIns="45716" rtlCol="0" anchor="b"/>
          <a:lstStyle>
            <a:lvl1pPr algn="r">
              <a:defRPr sz="1200"/>
            </a:lvl1pPr>
          </a:lstStyle>
          <a:p>
            <a:fld id="{72E97EB1-C35E-4A01-8C58-387D7A63D4EA}" type="slidenum">
              <a:rPr lang="en-US" smtClean="0"/>
              <a:pPr/>
              <a:t>‹#›</a:t>
            </a:fld>
            <a:endParaRPr lang="en-US"/>
          </a:p>
        </p:txBody>
      </p:sp>
    </p:spTree>
    <p:extLst>
      <p:ext uri="{BB962C8B-B14F-4D97-AF65-F5344CB8AC3E}">
        <p14:creationId xmlns:p14="http://schemas.microsoft.com/office/powerpoint/2010/main" val="4110744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31" tIns="45716" rIns="91431" bIns="45716" rtlCol="0"/>
          <a:lstStyle>
            <a:lvl1pPr algn="r">
              <a:defRPr sz="1200"/>
            </a:lvl1pPr>
          </a:lstStyle>
          <a:p>
            <a:fld id="{85466330-8874-441C-974B-A01551A66A93}" type="datetimeFigureOut">
              <a:rPr lang="en-US" smtClean="0"/>
              <a:pPr/>
              <a:t>4/14/2021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1" tIns="45716" rIns="91431"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1" tIns="45716" rIns="91431" bIns="45716" rtlCol="0" anchor="b"/>
          <a:lstStyle>
            <a:lvl1pPr algn="r">
              <a:defRPr sz="1200"/>
            </a:lvl1pPr>
          </a:lstStyle>
          <a:p>
            <a:fld id="{918C1E3C-4A22-4372-83C9-E7ED2A3FEFD7}" type="slidenum">
              <a:rPr lang="en-US" smtClean="0"/>
              <a:pPr/>
              <a:t>‹#›</a:t>
            </a:fld>
            <a:endParaRPr lang="en-US"/>
          </a:p>
        </p:txBody>
      </p:sp>
    </p:spTree>
    <p:extLst>
      <p:ext uri="{BB962C8B-B14F-4D97-AF65-F5344CB8AC3E}">
        <p14:creationId xmlns:p14="http://schemas.microsoft.com/office/powerpoint/2010/main" val="1853300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C1E3C-4A22-4372-83C9-E7ED2A3FEFD7}" type="slidenum">
              <a:rPr lang="en-US" smtClean="0"/>
              <a:pPr/>
              <a:t>1</a:t>
            </a:fld>
            <a:endParaRPr lang="en-US"/>
          </a:p>
        </p:txBody>
      </p:sp>
    </p:spTree>
    <p:extLst>
      <p:ext uri="{BB962C8B-B14F-4D97-AF65-F5344CB8AC3E}">
        <p14:creationId xmlns:p14="http://schemas.microsoft.com/office/powerpoint/2010/main" val="33500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C1E3C-4A22-4372-83C9-E7ED2A3FEFD7}" type="slidenum">
              <a:rPr lang="en-US" smtClean="0"/>
              <a:pPr/>
              <a:t>23</a:t>
            </a:fld>
            <a:endParaRPr lang="en-US"/>
          </a:p>
        </p:txBody>
      </p:sp>
    </p:spTree>
    <p:extLst>
      <p:ext uri="{BB962C8B-B14F-4D97-AF65-F5344CB8AC3E}">
        <p14:creationId xmlns:p14="http://schemas.microsoft.com/office/powerpoint/2010/main" val="44744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8C1E3C-4A22-4372-83C9-E7ED2A3FEFD7}" type="slidenum">
              <a:rPr lang="en-US" smtClean="0"/>
              <a:pPr/>
              <a:t>24</a:t>
            </a:fld>
            <a:endParaRPr lang="en-US"/>
          </a:p>
        </p:txBody>
      </p:sp>
    </p:spTree>
    <p:extLst>
      <p:ext uri="{BB962C8B-B14F-4D97-AF65-F5344CB8AC3E}">
        <p14:creationId xmlns:p14="http://schemas.microsoft.com/office/powerpoint/2010/main" val="14495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16BDA21-F64D-41DB-A20E-049279AC588D}" type="datetime4">
              <a:rPr lang="en-US" smtClean="0"/>
              <a:pPr/>
              <a:t>April 14,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F877-1313-4D03-9509-1E25B516CE06}" type="datetime4">
              <a:rPr lang="en-US" smtClean="0"/>
              <a:pPr/>
              <a:t>April 14,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95E6F-C0B2-4226-869B-3FC15B5BECED}" type="datetime4">
              <a:rPr lang="en-US" smtClean="0"/>
              <a:pPr/>
              <a:t>April 14,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5402C37-1F8C-4108-B86B-7EF8FAABD732}" type="datetime4">
              <a:rPr lang="en-US" smtClean="0"/>
              <a:pPr/>
              <a:t>April 14,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A51FE37C-BCF3-438D-A9EC-43CF81B4067E}" type="datetime4">
              <a:rPr lang="en-US" smtClean="0"/>
              <a:pPr/>
              <a:t>April 14,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50E26A-483F-44A8-B734-34FF6965D00B}" type="datetime4">
              <a:rPr lang="en-US" smtClean="0"/>
              <a:pPr/>
              <a:t>April 14,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C05A6-AE99-45AE-9993-029687B88EB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7CD84C-A4D0-447D-BE52-990419425B20}" type="datetime4">
              <a:rPr lang="en-US" smtClean="0"/>
              <a:pPr/>
              <a:t>April 14,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451D71-EB22-4AD6-A236-B1EDCCF59578}" type="datetime4">
              <a:rPr lang="en-US" smtClean="0"/>
              <a:pPr/>
              <a:t>April 14,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64390D26-CBDA-4C81-B7B5-318A8486434E}" type="datetime4">
              <a:rPr lang="en-US" smtClean="0"/>
              <a:pPr/>
              <a:t>April 14, 2021</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0E7C05A6-AE99-45AE-9993-029687B88E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D6CFC-889E-44EA-A7B4-A7795D817DB5}" type="datetime4">
              <a:rPr lang="en-US" smtClean="0"/>
              <a:pPr/>
              <a:t>April 14,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7C05A6-AE99-45AE-9993-029687B88E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2B69FCD1-68CD-4633-B20A-31E3227E8E09}" type="datetime4">
              <a:rPr lang="en-US" smtClean="0"/>
              <a:pPr/>
              <a:t>April 14, 2021</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0E7C05A6-AE99-45AE-9993-029687B88E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Small_Business_Administration" TargetMode="External"/><Relationship Id="rId2" Type="http://schemas.openxmlformats.org/officeDocument/2006/relationships/hyperlink" Target="https://en.wikipedia.org/wiki/United_States_Government" TargetMode="External"/><Relationship Id="rId1" Type="http://schemas.openxmlformats.org/officeDocument/2006/relationships/slideLayout" Target="../slideLayouts/slideLayout7.xml"/><Relationship Id="rId4" Type="http://schemas.openxmlformats.org/officeDocument/2006/relationships/hyperlink" Target="https://en.wikipedia.org/wiki/Small_busines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peter.roohr@noaa.gov" TargetMode="External"/><Relationship Id="rId2" Type="http://schemas.openxmlformats.org/officeDocument/2006/relationships/hyperlink" Target="mailto:Janet.russell@noaa.gov"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bir.gov/"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business innovation research program</a:t>
            </a:r>
            <a:endParaRPr lang="en-US" dirty="0"/>
          </a:p>
        </p:txBody>
      </p:sp>
      <p:sp>
        <p:nvSpPr>
          <p:cNvPr id="3" name="Text Placeholder 2"/>
          <p:cNvSpPr>
            <a:spLocks noGrp="1"/>
          </p:cNvSpPr>
          <p:nvPr>
            <p:ph type="body" idx="1"/>
          </p:nvPr>
        </p:nvSpPr>
        <p:spPr/>
        <p:txBody>
          <a:bodyPr>
            <a:normAutofit/>
          </a:bodyPr>
          <a:lstStyle/>
          <a:p>
            <a:r>
              <a:rPr lang="en-US" dirty="0" err="1" smtClean="0"/>
              <a:t>Nws</a:t>
            </a:r>
            <a:r>
              <a:rPr lang="en-US" dirty="0"/>
              <a:t> </a:t>
            </a:r>
            <a:r>
              <a:rPr lang="en-US" dirty="0" smtClean="0"/>
              <a:t>STI R2O Overview – </a:t>
            </a:r>
            <a:r>
              <a:rPr lang="en-US" dirty="0" err="1" smtClean="0"/>
              <a:t>april</a:t>
            </a:r>
            <a:r>
              <a:rPr lang="en-US" dirty="0" smtClean="0"/>
              <a:t> 19, 2021</a:t>
            </a:r>
            <a:endParaRPr lang="en-US" dirty="0"/>
          </a:p>
        </p:txBody>
      </p:sp>
      <p:pic>
        <p:nvPicPr>
          <p:cNvPr id="6"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86400" y="6106180"/>
            <a:ext cx="3429000" cy="523220"/>
          </a:xfrm>
          <a:prstGeom prst="rect">
            <a:avLst/>
          </a:prstGeom>
          <a:noFill/>
        </p:spPr>
        <p:txBody>
          <a:bodyPr wrap="square" rtlCol="0">
            <a:spAutoFit/>
          </a:bodyPr>
          <a:lstStyle/>
          <a:p>
            <a:pPr algn="r"/>
            <a:r>
              <a:rPr lang="en-US" sz="1400" dirty="0" smtClean="0"/>
              <a:t>Pete Roohr</a:t>
            </a:r>
          </a:p>
          <a:p>
            <a:pPr algn="r"/>
            <a:r>
              <a:rPr lang="en-US" sz="1400" dirty="0" smtClean="0"/>
              <a:t>NOAA/NWS SBIR Program Manager</a:t>
            </a:r>
            <a:endParaRPr lang="en-US" sz="1400" dirty="0"/>
          </a:p>
        </p:txBody>
      </p:sp>
      <p:pic>
        <p:nvPicPr>
          <p:cNvPr id="1026" name="Picture 2" descr="C:\Users\vincent.garcia\Desktop\SBIR_STTR_graphic_only_lore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152400"/>
            <a:ext cx="1235366"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679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10</a:t>
            </a:fld>
            <a:endParaRPr lang="en-US"/>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2621" t="12760" r="20571" b="17969"/>
          <a:stretch/>
        </p:blipFill>
        <p:spPr bwMode="auto">
          <a:xfrm>
            <a:off x="0" y="19050"/>
            <a:ext cx="9144000" cy="501015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51504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11</a:t>
            </a:fld>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475" t="12500" r="20132" b="20313"/>
          <a:stretch/>
        </p:blipFill>
        <p:spPr bwMode="auto">
          <a:xfrm>
            <a:off x="0" y="0"/>
            <a:ext cx="9144000" cy="50292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6655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12</a:t>
            </a:fld>
            <a:endParaRPr lang="en-US"/>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2621" t="13281" r="20864" b="16667"/>
          <a:stretch/>
        </p:blipFill>
        <p:spPr bwMode="auto">
          <a:xfrm>
            <a:off x="19049" y="0"/>
            <a:ext cx="9124951" cy="502920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3"/>
          <a:stretch>
            <a:fillRect/>
          </a:stretch>
        </p:blipFill>
        <p:spPr>
          <a:xfrm>
            <a:off x="7731600" y="1676400"/>
            <a:ext cx="1412400" cy="1676400"/>
          </a:xfrm>
          <a:prstGeom prst="rect">
            <a:avLst/>
          </a:prstGeom>
        </p:spPr>
      </p:pic>
    </p:spTree>
    <p:extLst>
      <p:ext uri="{BB962C8B-B14F-4D97-AF65-F5344CB8AC3E}">
        <p14:creationId xmlns:p14="http://schemas.microsoft.com/office/powerpoint/2010/main" val="146960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13</a:t>
            </a:fld>
            <a:endParaRPr lang="en-US"/>
          </a:p>
        </p:txBody>
      </p:sp>
      <p:sp>
        <p:nvSpPr>
          <p:cNvPr id="4" name="TextBox 3"/>
          <p:cNvSpPr txBox="1"/>
          <p:nvPr/>
        </p:nvSpPr>
        <p:spPr>
          <a:xfrm>
            <a:off x="192932" y="582146"/>
            <a:ext cx="8675358" cy="2313454"/>
          </a:xfrm>
          <a:prstGeom prst="rect">
            <a:avLst/>
          </a:prstGeom>
          <a:noFill/>
        </p:spPr>
        <p:txBody>
          <a:bodyPr wrap="square" rtlCol="0">
            <a:spAutoFit/>
          </a:bodyPr>
          <a:lstStyle/>
          <a:p>
            <a:pPr>
              <a:lnSpc>
                <a:spcPts val="4000"/>
              </a:lnSpc>
            </a:pPr>
            <a:r>
              <a:rPr lang="en-US" sz="2400" b="1" dirty="0">
                <a:latin typeface="Helvetica" charset="0"/>
                <a:ea typeface="Helvetica" charset="0"/>
                <a:cs typeface="Helvetica" charset="0"/>
              </a:rPr>
              <a:t>The Small Business Innovation Research (SBIR) Program</a:t>
            </a:r>
          </a:p>
          <a:p>
            <a:endParaRPr lang="en-US" sz="1100" b="1" dirty="0">
              <a:latin typeface="Helvetica" charset="0"/>
              <a:ea typeface="Helvetica" charset="0"/>
              <a:cs typeface="Helvetica" charset="0"/>
            </a:endParaRPr>
          </a:p>
          <a:p>
            <a:pPr marL="457200" indent="-457200">
              <a:buClr>
                <a:schemeClr val="accent1">
                  <a:lumMod val="60000"/>
                  <a:lumOff val="40000"/>
                </a:schemeClr>
              </a:buClr>
              <a:buFont typeface="LucidaGrande" charset="0"/>
              <a:buChar char="→"/>
            </a:pPr>
            <a:r>
              <a:rPr lang="en-US" sz="2000" dirty="0">
                <a:latin typeface="Helvetica" charset="0"/>
                <a:ea typeface="Helvetica" charset="0"/>
                <a:cs typeface="Helvetica" charset="0"/>
              </a:rPr>
              <a:t>A set-aside program for small business to engage in Federal R&amp;D with potential for commercialization</a:t>
            </a:r>
          </a:p>
          <a:p>
            <a:pPr marL="457200" indent="-457200">
              <a:buClr>
                <a:schemeClr val="accent1">
                  <a:lumMod val="60000"/>
                  <a:lumOff val="40000"/>
                </a:schemeClr>
              </a:buClr>
              <a:buFont typeface="LucidaGrande" charset="0"/>
              <a:buChar char="→"/>
            </a:pPr>
            <a:r>
              <a:rPr lang="en-US" sz="2000" spc="-100" dirty="0" smtClean="0">
                <a:latin typeface="Helvetica" charset="0"/>
                <a:ea typeface="Helvetica" charset="0"/>
                <a:cs typeface="Helvetica" charset="0"/>
              </a:rPr>
              <a:t>3.2% </a:t>
            </a:r>
            <a:r>
              <a:rPr lang="en-US" sz="2000" spc="-100" dirty="0">
                <a:latin typeface="Helvetica" charset="0"/>
                <a:ea typeface="Helvetica" charset="0"/>
                <a:cs typeface="Helvetica" charset="0"/>
              </a:rPr>
              <a:t>of the extramural research budget (FY2015 ~2.0 Billion in summation) for all agencies with a budget greater than $100M per year</a:t>
            </a:r>
            <a:r>
              <a:rPr lang="en-US" sz="2000" spc="-100" dirty="0" smtClean="0">
                <a:latin typeface="Helvetica" charset="0"/>
                <a:ea typeface="Helvetica" charset="0"/>
                <a:cs typeface="Helvetica" charset="0"/>
              </a:rPr>
              <a:t>.  It was about 2.4% when I took over NWS SBIR from Jamie </a:t>
            </a:r>
            <a:r>
              <a:rPr lang="en-US" sz="2000" spc="-100" dirty="0" err="1" smtClean="0">
                <a:latin typeface="Helvetica" charset="0"/>
                <a:ea typeface="Helvetica" charset="0"/>
                <a:cs typeface="Helvetica" charset="0"/>
              </a:rPr>
              <a:t>Vavra</a:t>
            </a:r>
            <a:r>
              <a:rPr lang="en-US" sz="2000" spc="-100" dirty="0" smtClean="0">
                <a:latin typeface="Helvetica" charset="0"/>
                <a:ea typeface="Helvetica" charset="0"/>
                <a:cs typeface="Helvetica" charset="0"/>
              </a:rPr>
              <a:t> in 2010</a:t>
            </a:r>
            <a:endParaRPr lang="en-US" sz="2000" spc="-100" dirty="0">
              <a:latin typeface="Helvetica" charset="0"/>
              <a:ea typeface="Helvetica" charset="0"/>
              <a:cs typeface="Helvetica" charset="0"/>
            </a:endParaRPr>
          </a:p>
        </p:txBody>
      </p:sp>
      <p:graphicFrame>
        <p:nvGraphicFramePr>
          <p:cNvPr id="5" name="Content Placeholder 6"/>
          <p:cNvGraphicFramePr>
            <a:graphicFrameLocks/>
          </p:cNvGraphicFramePr>
          <p:nvPr>
            <p:extLst>
              <p:ext uri="{D42A27DB-BD31-4B8C-83A1-F6EECF244321}">
                <p14:modId xmlns:p14="http://schemas.microsoft.com/office/powerpoint/2010/main" val="2917630901"/>
              </p:ext>
            </p:extLst>
          </p:nvPr>
        </p:nvGraphicFramePr>
        <p:xfrm>
          <a:off x="152400" y="3216486"/>
          <a:ext cx="8915405" cy="645160"/>
        </p:xfrm>
        <a:graphic>
          <a:graphicData uri="http://schemas.openxmlformats.org/drawingml/2006/table">
            <a:tbl>
              <a:tblPr firstRow="1" bandRow="1">
                <a:tableStyleId>{6E25E649-3F16-4E02-A733-19D2CDBF48F0}</a:tableStyleId>
              </a:tblPr>
              <a:tblGrid>
                <a:gridCol w="808068">
                  <a:extLst>
                    <a:ext uri="{9D8B030D-6E8A-4147-A177-3AD203B41FA5}">
                      <a16:colId xmlns:a16="http://schemas.microsoft.com/office/drawing/2014/main" val="20000"/>
                    </a:ext>
                  </a:extLst>
                </a:gridCol>
                <a:gridCol w="872337">
                  <a:extLst>
                    <a:ext uri="{9D8B030D-6E8A-4147-A177-3AD203B41FA5}">
                      <a16:colId xmlns:a16="http://schemas.microsoft.com/office/drawing/2014/main" val="20001"/>
                    </a:ext>
                  </a:extLst>
                </a:gridCol>
                <a:gridCol w="904375">
                  <a:extLst>
                    <a:ext uri="{9D8B030D-6E8A-4147-A177-3AD203B41FA5}">
                      <a16:colId xmlns:a16="http://schemas.microsoft.com/office/drawing/2014/main" val="20002"/>
                    </a:ext>
                  </a:extLst>
                </a:gridCol>
                <a:gridCol w="904375">
                  <a:extLst>
                    <a:ext uri="{9D8B030D-6E8A-4147-A177-3AD203B41FA5}">
                      <a16:colId xmlns:a16="http://schemas.microsoft.com/office/drawing/2014/main" val="20003"/>
                    </a:ext>
                  </a:extLst>
                </a:gridCol>
                <a:gridCol w="904375">
                  <a:extLst>
                    <a:ext uri="{9D8B030D-6E8A-4147-A177-3AD203B41FA5}">
                      <a16:colId xmlns:a16="http://schemas.microsoft.com/office/drawing/2014/main" val="20004"/>
                    </a:ext>
                  </a:extLst>
                </a:gridCol>
                <a:gridCol w="904375">
                  <a:extLst>
                    <a:ext uri="{9D8B030D-6E8A-4147-A177-3AD203B41FA5}">
                      <a16:colId xmlns:a16="http://schemas.microsoft.com/office/drawing/2014/main" val="20005"/>
                    </a:ext>
                  </a:extLst>
                </a:gridCol>
                <a:gridCol w="904375">
                  <a:extLst>
                    <a:ext uri="{9D8B030D-6E8A-4147-A177-3AD203B41FA5}">
                      <a16:colId xmlns:a16="http://schemas.microsoft.com/office/drawing/2014/main" val="20006"/>
                    </a:ext>
                  </a:extLst>
                </a:gridCol>
                <a:gridCol w="904375">
                  <a:extLst>
                    <a:ext uri="{9D8B030D-6E8A-4147-A177-3AD203B41FA5}">
                      <a16:colId xmlns:a16="http://schemas.microsoft.com/office/drawing/2014/main" val="3444524496"/>
                    </a:ext>
                  </a:extLst>
                </a:gridCol>
                <a:gridCol w="904375">
                  <a:extLst>
                    <a:ext uri="{9D8B030D-6E8A-4147-A177-3AD203B41FA5}">
                      <a16:colId xmlns:a16="http://schemas.microsoft.com/office/drawing/2014/main" val="1879890910"/>
                    </a:ext>
                  </a:extLst>
                </a:gridCol>
                <a:gridCol w="904375">
                  <a:extLst>
                    <a:ext uri="{9D8B030D-6E8A-4147-A177-3AD203B41FA5}">
                      <a16:colId xmlns:a16="http://schemas.microsoft.com/office/drawing/2014/main" val="3203954529"/>
                    </a:ext>
                  </a:extLst>
                </a:gridCol>
              </a:tblGrid>
              <a:tr h="0">
                <a:tc>
                  <a:txBody>
                    <a:bodyPr/>
                    <a:lstStyle/>
                    <a:p>
                      <a:r>
                        <a:rPr lang="en-US" sz="1200" b="1" i="0" dirty="0">
                          <a:latin typeface="Helvetica" charset="0"/>
                          <a:ea typeface="Helvetica" charset="0"/>
                          <a:cs typeface="Helvetica" charset="0"/>
                        </a:rPr>
                        <a:t>FY 2011</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2012</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2013</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2014</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2015</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2016</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a:latin typeface="Helvetica" charset="0"/>
                          <a:ea typeface="Helvetica" charset="0"/>
                          <a:cs typeface="Helvetica" charset="0"/>
                        </a:rPr>
                        <a:t>FY 2017</a:t>
                      </a: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smtClean="0">
                          <a:latin typeface="Helvetica" charset="0"/>
                          <a:ea typeface="Helvetica" charset="0"/>
                          <a:cs typeface="Helvetica" charset="0"/>
                        </a:rPr>
                        <a:t>FY2018</a:t>
                      </a:r>
                      <a:endParaRPr lang="en-US" sz="1200" b="1" i="0" dirty="0">
                        <a:latin typeface="Helvetica" charset="0"/>
                        <a:ea typeface="Helvetica" charset="0"/>
                        <a:cs typeface="Helvetica"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smtClean="0">
                          <a:latin typeface="Helvetica" charset="0"/>
                          <a:ea typeface="Helvetica" charset="0"/>
                          <a:cs typeface="Helvetica" charset="0"/>
                        </a:rPr>
                        <a:t>FY2019</a:t>
                      </a:r>
                      <a:endParaRPr lang="en-US" sz="1200" b="1" i="0" dirty="0">
                        <a:latin typeface="Helvetica" charset="0"/>
                        <a:ea typeface="Helvetica" charset="0"/>
                        <a:cs typeface="Helvetica"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tc>
                  <a:txBody>
                    <a:bodyPr/>
                    <a:lstStyle/>
                    <a:p>
                      <a:r>
                        <a:rPr lang="en-US" sz="1200" b="1" i="0" dirty="0" smtClean="0">
                          <a:latin typeface="Helvetica" charset="0"/>
                          <a:ea typeface="Helvetica" charset="0"/>
                          <a:cs typeface="Helvetica" charset="0"/>
                        </a:rPr>
                        <a:t>FY2020</a:t>
                      </a:r>
                      <a:endParaRPr lang="en-US" sz="1200" b="1" i="0" dirty="0">
                        <a:latin typeface="Helvetica" charset="0"/>
                        <a:ea typeface="Helvetica" charset="0"/>
                        <a:cs typeface="Helvetica" charset="0"/>
                      </a:endParaRPr>
                    </a:p>
                  </a:txBody>
                  <a:tcPr>
                    <a:lnL>
                      <a:noFill/>
                    </a:lnL>
                    <a:lnR>
                      <a:noFill/>
                    </a:lnR>
                    <a:lnT w="25400" cmpd="sng">
                      <a:noFill/>
                    </a:lnT>
                    <a:lnB w="25400" cmpd="sng">
                      <a:noFill/>
                    </a:lnB>
                    <a:lnTlToBr w="12700" cmpd="sng">
                      <a:noFill/>
                      <a:prstDash val="solid"/>
                    </a:lnTlToBr>
                    <a:lnBlToTr w="12700" cmpd="sng">
                      <a:noFill/>
                      <a:prstDash val="solid"/>
                    </a:lnBlToTr>
                    <a:solidFill>
                      <a:schemeClr val="tx2">
                        <a:lumMod val="75000"/>
                      </a:schemeClr>
                    </a:solidFill>
                  </a:tcPr>
                </a:tc>
                <a:extLst>
                  <a:ext uri="{0D108BD9-81ED-4DB2-BD59-A6C34878D82A}">
                    <a16:rowId xmlns:a16="http://schemas.microsoft.com/office/drawing/2014/main" val="10000"/>
                  </a:ext>
                </a:extLst>
              </a:tr>
              <a:tr h="370840">
                <a:tc>
                  <a:txBody>
                    <a:bodyPr/>
                    <a:lstStyle/>
                    <a:p>
                      <a:r>
                        <a:rPr lang="en-US" sz="1200" b="0" i="0" dirty="0">
                          <a:solidFill>
                            <a:schemeClr val="tx2">
                              <a:lumMod val="75000"/>
                            </a:schemeClr>
                          </a:solidFill>
                          <a:latin typeface="Helvetica" charset="0"/>
                          <a:ea typeface="Helvetica" charset="0"/>
                          <a:cs typeface="Helvetica" charset="0"/>
                        </a:rPr>
                        <a:t>2.5%</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2.6%</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2.7%</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2.8%</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2.9%</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3.0%</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a:solidFill>
                            <a:schemeClr val="tx2">
                              <a:lumMod val="75000"/>
                            </a:schemeClr>
                          </a:solidFill>
                          <a:latin typeface="Helvetica" charset="0"/>
                          <a:ea typeface="Helvetica" charset="0"/>
                          <a:cs typeface="Helvetica" charset="0"/>
                        </a:rPr>
                        <a:t>3.2%</a:t>
                      </a: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smtClean="0">
                          <a:solidFill>
                            <a:schemeClr val="tx2">
                              <a:lumMod val="75000"/>
                            </a:schemeClr>
                          </a:solidFill>
                          <a:latin typeface="Helvetica" charset="0"/>
                          <a:ea typeface="Helvetica" charset="0"/>
                          <a:cs typeface="Helvetica" charset="0"/>
                        </a:rPr>
                        <a:t>3.2%</a:t>
                      </a:r>
                      <a:endParaRPr lang="en-US" sz="1200" b="0" i="0" dirty="0">
                        <a:solidFill>
                          <a:schemeClr val="tx2">
                            <a:lumMod val="75000"/>
                          </a:schemeClr>
                        </a:solidFill>
                        <a:latin typeface="Helvetica" charset="0"/>
                        <a:ea typeface="Helvetica" charset="0"/>
                        <a:cs typeface="Helvetica" charset="0"/>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smtClean="0">
                          <a:solidFill>
                            <a:schemeClr val="tx2">
                              <a:lumMod val="75000"/>
                            </a:schemeClr>
                          </a:solidFill>
                          <a:latin typeface="Helvetica" charset="0"/>
                          <a:ea typeface="Helvetica" charset="0"/>
                          <a:cs typeface="Helvetica" charset="0"/>
                        </a:rPr>
                        <a:t>3.2%</a:t>
                      </a:r>
                      <a:endParaRPr lang="en-US" sz="1200" b="0" i="0" dirty="0">
                        <a:solidFill>
                          <a:schemeClr val="tx2">
                            <a:lumMod val="75000"/>
                          </a:schemeClr>
                        </a:solidFill>
                        <a:latin typeface="Helvetica" charset="0"/>
                        <a:ea typeface="Helvetica" charset="0"/>
                        <a:cs typeface="Helvetica" charset="0"/>
                      </a:endParaRPr>
                    </a:p>
                  </a:txBody>
                  <a:tcPr>
                    <a:lnL w="12700" cap="flat" cmpd="sng" algn="ctr">
                      <a:solidFill>
                        <a:schemeClr val="tx2">
                          <a:lumMod val="75000"/>
                        </a:schemeClr>
                      </a:solidFill>
                      <a:prstDash val="solid"/>
                      <a:round/>
                      <a:headEnd type="none" w="med" len="med"/>
                      <a:tailEnd type="none" w="med" len="med"/>
                    </a:lnL>
                    <a:lnR w="12700" cap="flat" cmpd="sng" algn="ctr">
                      <a:solidFill>
                        <a:schemeClr val="tx2">
                          <a:lumMod val="75000"/>
                        </a:schemeClr>
                      </a:solidFill>
                      <a:prstDash val="solid"/>
                      <a:round/>
                      <a:headEnd type="none" w="med" len="med"/>
                      <a:tailEnd type="none" w="med" len="med"/>
                    </a:lnR>
                    <a:lnT w="25400" cmpd="sng">
                      <a:noFill/>
                    </a:lnT>
                    <a:lnB w="25400" cmpd="sng">
                      <a:noFill/>
                    </a:lnB>
                    <a:lnTlToBr w="12700" cmpd="sng">
                      <a:noFill/>
                      <a:prstDash val="solid"/>
                    </a:lnTlToBr>
                    <a:lnBlToTr w="12700" cmpd="sng">
                      <a:noFill/>
                      <a:prstDash val="solid"/>
                    </a:lnBlToTr>
                  </a:tcPr>
                </a:tc>
                <a:tc>
                  <a:txBody>
                    <a:bodyPr/>
                    <a:lstStyle/>
                    <a:p>
                      <a:r>
                        <a:rPr lang="en-US" sz="1200" b="0" i="0" dirty="0" smtClean="0">
                          <a:solidFill>
                            <a:schemeClr val="tx2">
                              <a:lumMod val="75000"/>
                            </a:schemeClr>
                          </a:solidFill>
                          <a:latin typeface="Helvetica" charset="0"/>
                          <a:ea typeface="Helvetica" charset="0"/>
                          <a:cs typeface="Helvetica" charset="0"/>
                        </a:rPr>
                        <a:t>3.2%</a:t>
                      </a:r>
                      <a:endParaRPr lang="en-US" sz="1200" b="0" i="0" dirty="0">
                        <a:solidFill>
                          <a:schemeClr val="tx2">
                            <a:lumMod val="75000"/>
                          </a:schemeClr>
                        </a:solidFill>
                        <a:latin typeface="Helvetica" charset="0"/>
                        <a:ea typeface="Helvetica" charset="0"/>
                        <a:cs typeface="Helvetica" charset="0"/>
                      </a:endParaRPr>
                    </a:p>
                  </a:txBody>
                  <a:tcPr>
                    <a:lnL w="12700" cap="flat" cmpd="sng" algn="ctr">
                      <a:solidFill>
                        <a:schemeClr val="tx2">
                          <a:lumMod val="75000"/>
                        </a:schemeClr>
                      </a:solidFill>
                      <a:prstDash val="solid"/>
                      <a:round/>
                      <a:headEnd type="none" w="med" len="med"/>
                      <a:tailEnd type="none" w="med" len="med"/>
                    </a:lnL>
                    <a:lnR>
                      <a:noFill/>
                    </a:lnR>
                    <a:lnT w="254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048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14</a:t>
            </a:fld>
            <a:endParaRPr lang="en-US"/>
          </a:p>
        </p:txBody>
      </p:sp>
      <p:pic>
        <p:nvPicPr>
          <p:cNvPr id="4" name="Picture 3"/>
          <p:cNvPicPr>
            <a:picLocks noChangeAspect="1"/>
          </p:cNvPicPr>
          <p:nvPr/>
        </p:nvPicPr>
        <p:blipFill>
          <a:blip r:embed="rId2"/>
          <a:stretch>
            <a:fillRect/>
          </a:stretch>
        </p:blipFill>
        <p:spPr>
          <a:xfrm>
            <a:off x="76199" y="76200"/>
            <a:ext cx="8971351" cy="4876800"/>
          </a:xfrm>
          <a:prstGeom prst="rect">
            <a:avLst/>
          </a:prstGeom>
        </p:spPr>
      </p:pic>
    </p:spTree>
    <p:extLst>
      <p:ext uri="{BB962C8B-B14F-4D97-AF65-F5344CB8AC3E}">
        <p14:creationId xmlns:p14="http://schemas.microsoft.com/office/powerpoint/2010/main" val="251960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15</a:t>
            </a:fld>
            <a:endParaRPr lang="en-US"/>
          </a:p>
        </p:txBody>
      </p:sp>
      <p:pic>
        <p:nvPicPr>
          <p:cNvPr id="4"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l="22621" t="15059" r="21303" b="13260"/>
          <a:stretch/>
        </p:blipFill>
        <p:spPr bwMode="auto">
          <a:xfrm>
            <a:off x="0" y="9524"/>
            <a:ext cx="9144000" cy="5039953"/>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4593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75338580"/>
              </p:ext>
            </p:extLst>
          </p:nvPr>
        </p:nvGraphicFramePr>
        <p:xfrm>
          <a:off x="228600" y="1161780"/>
          <a:ext cx="8631679" cy="3562620"/>
        </p:xfrm>
        <a:graphic>
          <a:graphicData uri="http://schemas.openxmlformats.org/drawingml/2006/table">
            <a:tbl>
              <a:tblPr firstRow="1" bandRow="1">
                <a:tableStyleId>{5C22544A-7EE6-4342-B048-85BDC9FD1C3A}</a:tableStyleId>
              </a:tblPr>
              <a:tblGrid>
                <a:gridCol w="1233097">
                  <a:extLst>
                    <a:ext uri="{9D8B030D-6E8A-4147-A177-3AD203B41FA5}">
                      <a16:colId xmlns:a16="http://schemas.microsoft.com/office/drawing/2014/main" val="1525691789"/>
                    </a:ext>
                  </a:extLst>
                </a:gridCol>
                <a:gridCol w="1233097">
                  <a:extLst>
                    <a:ext uri="{9D8B030D-6E8A-4147-A177-3AD203B41FA5}">
                      <a16:colId xmlns:a16="http://schemas.microsoft.com/office/drawing/2014/main" val="2770466162"/>
                    </a:ext>
                  </a:extLst>
                </a:gridCol>
                <a:gridCol w="1233097">
                  <a:extLst>
                    <a:ext uri="{9D8B030D-6E8A-4147-A177-3AD203B41FA5}">
                      <a16:colId xmlns:a16="http://schemas.microsoft.com/office/drawing/2014/main" val="3559360512"/>
                    </a:ext>
                  </a:extLst>
                </a:gridCol>
                <a:gridCol w="1233097">
                  <a:extLst>
                    <a:ext uri="{9D8B030D-6E8A-4147-A177-3AD203B41FA5}">
                      <a16:colId xmlns:a16="http://schemas.microsoft.com/office/drawing/2014/main" val="526977185"/>
                    </a:ext>
                  </a:extLst>
                </a:gridCol>
                <a:gridCol w="1233097">
                  <a:extLst>
                    <a:ext uri="{9D8B030D-6E8A-4147-A177-3AD203B41FA5}">
                      <a16:colId xmlns:a16="http://schemas.microsoft.com/office/drawing/2014/main" val="1760523493"/>
                    </a:ext>
                  </a:extLst>
                </a:gridCol>
                <a:gridCol w="1233097">
                  <a:extLst>
                    <a:ext uri="{9D8B030D-6E8A-4147-A177-3AD203B41FA5}">
                      <a16:colId xmlns:a16="http://schemas.microsoft.com/office/drawing/2014/main" val="61430002"/>
                    </a:ext>
                  </a:extLst>
                </a:gridCol>
                <a:gridCol w="1233097">
                  <a:extLst>
                    <a:ext uri="{9D8B030D-6E8A-4147-A177-3AD203B41FA5}">
                      <a16:colId xmlns:a16="http://schemas.microsoft.com/office/drawing/2014/main" val="1005162055"/>
                    </a:ext>
                  </a:extLst>
                </a:gridCol>
              </a:tblGrid>
              <a:tr h="459674">
                <a:tc>
                  <a:txBody>
                    <a:bodyPr/>
                    <a:lstStyle/>
                    <a:p>
                      <a:pPr algn="ctr"/>
                      <a:r>
                        <a:rPr lang="en-US" sz="1400" dirty="0" smtClean="0"/>
                        <a:t>State</a:t>
                      </a:r>
                      <a:endParaRPr lang="en-US" sz="14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a:t>
                      </a:r>
                      <a:r>
                        <a:rPr lang="en-US" sz="1400" baseline="0" dirty="0" smtClean="0"/>
                        <a:t> Phase I</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Phase I (Millions)</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Phase 2</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$M</a:t>
                      </a:r>
                      <a:r>
                        <a:rPr lang="en-US" sz="1400" baseline="0" dirty="0" smtClean="0"/>
                        <a:t> Phase 2 (Millions)</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SBIR</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$M SBIR (Millions)</a:t>
                      </a:r>
                      <a:endParaRPr lang="en-US" sz="14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2977704713"/>
                  </a:ext>
                </a:extLst>
              </a:tr>
              <a:tr h="304446">
                <a:tc>
                  <a:txBody>
                    <a:bodyPr/>
                    <a:lstStyle/>
                    <a:p>
                      <a:r>
                        <a:rPr lang="en-US" sz="1200" dirty="0" smtClean="0"/>
                        <a:t>California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660</a:t>
                      </a:r>
                      <a:endParaRPr lang="en-US" sz="1200" dirty="0"/>
                    </a:p>
                  </a:txBody>
                  <a:tcPr/>
                </a:tc>
                <a:tc>
                  <a:txBody>
                    <a:bodyPr/>
                    <a:lstStyle/>
                    <a:p>
                      <a:pPr algn="r"/>
                      <a:r>
                        <a:rPr lang="en-US" sz="1200" dirty="0" smtClean="0"/>
                        <a:t>$126.0</a:t>
                      </a:r>
                      <a:endParaRPr lang="en-US" sz="1200" dirty="0"/>
                    </a:p>
                  </a:txBody>
                  <a:tcPr/>
                </a:tc>
                <a:tc>
                  <a:txBody>
                    <a:bodyPr/>
                    <a:lstStyle/>
                    <a:p>
                      <a:pPr algn="r"/>
                      <a:r>
                        <a:rPr lang="en-US" sz="1200" dirty="0" smtClean="0"/>
                        <a:t>338</a:t>
                      </a:r>
                      <a:endParaRPr lang="en-US" sz="1200" dirty="0"/>
                    </a:p>
                  </a:txBody>
                  <a:tcPr/>
                </a:tc>
                <a:tc>
                  <a:txBody>
                    <a:bodyPr/>
                    <a:lstStyle/>
                    <a:p>
                      <a:pPr algn="r"/>
                      <a:r>
                        <a:rPr lang="en-US" sz="1200" dirty="0" smtClean="0"/>
                        <a:t>$456.6</a:t>
                      </a:r>
                      <a:endParaRPr lang="en-US" sz="1200" dirty="0"/>
                    </a:p>
                  </a:txBody>
                  <a:tcPr/>
                </a:tc>
                <a:tc>
                  <a:txBody>
                    <a:bodyPr/>
                    <a:lstStyle/>
                    <a:p>
                      <a:pPr algn="r"/>
                      <a:r>
                        <a:rPr lang="en-US" sz="1200" dirty="0" smtClean="0"/>
                        <a:t>998</a:t>
                      </a:r>
                      <a:endParaRPr lang="en-US" sz="1200" dirty="0"/>
                    </a:p>
                  </a:txBody>
                  <a:tcPr/>
                </a:tc>
                <a:tc>
                  <a:txBody>
                    <a:bodyPr/>
                    <a:lstStyle/>
                    <a:p>
                      <a:pPr algn="r"/>
                      <a:r>
                        <a:rPr lang="en-US" sz="1200" dirty="0" smtClean="0"/>
                        <a:t>$582.6</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2569951"/>
                  </a:ext>
                </a:extLst>
              </a:tr>
              <a:tr h="304446">
                <a:tc>
                  <a:txBody>
                    <a:bodyPr/>
                    <a:lstStyle/>
                    <a:p>
                      <a:r>
                        <a:rPr lang="en-US" sz="1200" dirty="0" smtClean="0"/>
                        <a:t>Massachusetts</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325</a:t>
                      </a:r>
                      <a:endParaRPr lang="en-US" sz="1200" dirty="0"/>
                    </a:p>
                  </a:txBody>
                  <a:tcPr/>
                </a:tc>
                <a:tc>
                  <a:txBody>
                    <a:bodyPr/>
                    <a:lstStyle/>
                    <a:p>
                      <a:pPr algn="r"/>
                      <a:r>
                        <a:rPr lang="en-US" sz="1200" dirty="0" smtClean="0"/>
                        <a:t>$68.3</a:t>
                      </a:r>
                      <a:endParaRPr lang="en-US" sz="1200" dirty="0"/>
                    </a:p>
                  </a:txBody>
                  <a:tcPr/>
                </a:tc>
                <a:tc>
                  <a:txBody>
                    <a:bodyPr/>
                    <a:lstStyle/>
                    <a:p>
                      <a:pPr algn="r"/>
                      <a:r>
                        <a:rPr lang="en-US" sz="1200" dirty="0" smtClean="0"/>
                        <a:t>201</a:t>
                      </a:r>
                      <a:endParaRPr lang="en-US" sz="1200" dirty="0"/>
                    </a:p>
                  </a:txBody>
                  <a:tcPr/>
                </a:tc>
                <a:tc>
                  <a:txBody>
                    <a:bodyPr/>
                    <a:lstStyle/>
                    <a:p>
                      <a:pPr algn="r"/>
                      <a:r>
                        <a:rPr lang="en-US" sz="1200" dirty="0" smtClean="0"/>
                        <a:t>$253.8</a:t>
                      </a:r>
                      <a:endParaRPr lang="en-US" sz="1200" dirty="0"/>
                    </a:p>
                  </a:txBody>
                  <a:tcPr/>
                </a:tc>
                <a:tc>
                  <a:txBody>
                    <a:bodyPr/>
                    <a:lstStyle/>
                    <a:p>
                      <a:pPr algn="r"/>
                      <a:r>
                        <a:rPr lang="en-US" sz="1200" dirty="0" smtClean="0"/>
                        <a:t>526</a:t>
                      </a:r>
                      <a:endParaRPr lang="en-US" sz="1200" dirty="0"/>
                    </a:p>
                  </a:txBody>
                  <a:tcPr/>
                </a:tc>
                <a:tc>
                  <a:txBody>
                    <a:bodyPr/>
                    <a:lstStyle/>
                    <a:p>
                      <a:pPr algn="r"/>
                      <a:r>
                        <a:rPr lang="en-US" sz="1200" dirty="0" smtClean="0"/>
                        <a:t>$322.1</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484858"/>
                  </a:ext>
                </a:extLst>
              </a:tr>
              <a:tr h="304446">
                <a:tc>
                  <a:txBody>
                    <a:bodyPr/>
                    <a:lstStyle/>
                    <a:p>
                      <a:r>
                        <a:rPr lang="en-US" sz="1200" dirty="0" smtClean="0"/>
                        <a:t>Virginia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154</a:t>
                      </a:r>
                      <a:endParaRPr lang="en-US" sz="1200" dirty="0"/>
                    </a:p>
                  </a:txBody>
                  <a:tcPr/>
                </a:tc>
                <a:tc>
                  <a:txBody>
                    <a:bodyPr/>
                    <a:lstStyle/>
                    <a:p>
                      <a:pPr algn="r"/>
                      <a:r>
                        <a:rPr lang="en-US" sz="1200" dirty="0" smtClean="0"/>
                        <a:t>$27.1</a:t>
                      </a:r>
                      <a:endParaRPr lang="en-US" sz="1200" dirty="0"/>
                    </a:p>
                  </a:txBody>
                  <a:tcPr/>
                </a:tc>
                <a:tc>
                  <a:txBody>
                    <a:bodyPr/>
                    <a:lstStyle/>
                    <a:p>
                      <a:pPr algn="r"/>
                      <a:r>
                        <a:rPr lang="en-US" sz="1200" dirty="0" smtClean="0"/>
                        <a:t>117</a:t>
                      </a:r>
                      <a:endParaRPr lang="en-US" sz="1200" dirty="0"/>
                    </a:p>
                  </a:txBody>
                  <a:tcPr/>
                </a:tc>
                <a:tc>
                  <a:txBody>
                    <a:bodyPr/>
                    <a:lstStyle/>
                    <a:p>
                      <a:pPr algn="r"/>
                      <a:r>
                        <a:rPr lang="en-US" sz="1200" dirty="0" smtClean="0"/>
                        <a:t>$136.8</a:t>
                      </a:r>
                      <a:endParaRPr lang="en-US" sz="1200" dirty="0"/>
                    </a:p>
                  </a:txBody>
                  <a:tcPr/>
                </a:tc>
                <a:tc>
                  <a:txBody>
                    <a:bodyPr/>
                    <a:lstStyle/>
                    <a:p>
                      <a:pPr algn="r"/>
                      <a:r>
                        <a:rPr lang="en-US" sz="1200" dirty="0" smtClean="0"/>
                        <a:t>271</a:t>
                      </a:r>
                      <a:endParaRPr lang="en-US" sz="1200" dirty="0"/>
                    </a:p>
                  </a:txBody>
                  <a:tcPr/>
                </a:tc>
                <a:tc>
                  <a:txBody>
                    <a:bodyPr/>
                    <a:lstStyle/>
                    <a:p>
                      <a:pPr algn="r"/>
                      <a:r>
                        <a:rPr lang="en-US" sz="1200" dirty="0" smtClean="0"/>
                        <a:t>$164.0</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6616664"/>
                  </a:ext>
                </a:extLst>
              </a:tr>
              <a:tr h="304446">
                <a:tc>
                  <a:txBody>
                    <a:bodyPr/>
                    <a:lstStyle/>
                    <a:p>
                      <a:r>
                        <a:rPr lang="en-US" sz="1200" dirty="0" smtClean="0"/>
                        <a:t>Maryland</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173</a:t>
                      </a:r>
                      <a:endParaRPr lang="en-US" sz="1200" dirty="0"/>
                    </a:p>
                  </a:txBody>
                  <a:tcPr/>
                </a:tc>
                <a:tc>
                  <a:txBody>
                    <a:bodyPr/>
                    <a:lstStyle/>
                    <a:p>
                      <a:pPr algn="r"/>
                      <a:r>
                        <a:rPr lang="en-US" sz="1200" dirty="0" smtClean="0"/>
                        <a:t>$39.1</a:t>
                      </a:r>
                      <a:endParaRPr lang="en-US" sz="1200" dirty="0"/>
                    </a:p>
                  </a:txBody>
                  <a:tcPr/>
                </a:tc>
                <a:tc>
                  <a:txBody>
                    <a:bodyPr/>
                    <a:lstStyle/>
                    <a:p>
                      <a:pPr algn="r"/>
                      <a:r>
                        <a:rPr lang="en-US" sz="1200" dirty="0" smtClean="0"/>
                        <a:t>74</a:t>
                      </a:r>
                      <a:endParaRPr lang="en-US" sz="1200" dirty="0"/>
                    </a:p>
                  </a:txBody>
                  <a:tcPr/>
                </a:tc>
                <a:tc>
                  <a:txBody>
                    <a:bodyPr/>
                    <a:lstStyle/>
                    <a:p>
                      <a:pPr algn="r"/>
                      <a:r>
                        <a:rPr lang="en-US" sz="1200" dirty="0" smtClean="0"/>
                        <a:t>$93.8</a:t>
                      </a:r>
                      <a:endParaRPr lang="en-US" sz="1200" dirty="0"/>
                    </a:p>
                  </a:txBody>
                  <a:tcPr/>
                </a:tc>
                <a:tc>
                  <a:txBody>
                    <a:bodyPr/>
                    <a:lstStyle/>
                    <a:p>
                      <a:pPr algn="r"/>
                      <a:r>
                        <a:rPr lang="en-US" sz="1200" dirty="0" smtClean="0"/>
                        <a:t>247</a:t>
                      </a:r>
                      <a:endParaRPr lang="en-US" sz="1200" dirty="0"/>
                    </a:p>
                  </a:txBody>
                  <a:tcPr/>
                </a:tc>
                <a:tc>
                  <a:txBody>
                    <a:bodyPr/>
                    <a:lstStyle/>
                    <a:p>
                      <a:pPr algn="r"/>
                      <a:r>
                        <a:rPr lang="en-US" sz="1200" dirty="0" smtClean="0"/>
                        <a:t>$132.9</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2759661"/>
                  </a:ext>
                </a:extLst>
              </a:tr>
              <a:tr h="304446">
                <a:tc>
                  <a:txBody>
                    <a:bodyPr/>
                    <a:lstStyle/>
                    <a:p>
                      <a:r>
                        <a:rPr lang="en-US" sz="1200" dirty="0" smtClean="0"/>
                        <a:t>Colorado</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139</a:t>
                      </a:r>
                      <a:endParaRPr lang="en-US" sz="1200" dirty="0"/>
                    </a:p>
                  </a:txBody>
                  <a:tcPr/>
                </a:tc>
                <a:tc>
                  <a:txBody>
                    <a:bodyPr/>
                    <a:lstStyle/>
                    <a:p>
                      <a:pPr algn="r"/>
                      <a:r>
                        <a:rPr lang="en-US" sz="1200" dirty="0" smtClean="0"/>
                        <a:t>$23.7</a:t>
                      </a:r>
                      <a:endParaRPr lang="en-US" sz="1200" dirty="0"/>
                    </a:p>
                  </a:txBody>
                  <a:tcPr/>
                </a:tc>
                <a:tc>
                  <a:txBody>
                    <a:bodyPr/>
                    <a:lstStyle/>
                    <a:p>
                      <a:pPr algn="r"/>
                      <a:r>
                        <a:rPr lang="en-US" sz="1200" dirty="0" smtClean="0"/>
                        <a:t>95</a:t>
                      </a:r>
                      <a:endParaRPr lang="en-US" sz="1200" dirty="0"/>
                    </a:p>
                  </a:txBody>
                  <a:tcPr/>
                </a:tc>
                <a:tc>
                  <a:txBody>
                    <a:bodyPr/>
                    <a:lstStyle/>
                    <a:p>
                      <a:pPr algn="r"/>
                      <a:r>
                        <a:rPr lang="en-US" sz="1200" dirty="0" smtClean="0"/>
                        <a:t>$98.9</a:t>
                      </a:r>
                      <a:endParaRPr lang="en-US" sz="1200" dirty="0"/>
                    </a:p>
                  </a:txBody>
                  <a:tcPr/>
                </a:tc>
                <a:tc>
                  <a:txBody>
                    <a:bodyPr/>
                    <a:lstStyle/>
                    <a:p>
                      <a:pPr algn="r"/>
                      <a:r>
                        <a:rPr lang="en-US" sz="1200" dirty="0" smtClean="0"/>
                        <a:t>234</a:t>
                      </a:r>
                      <a:endParaRPr lang="en-US" sz="1200" dirty="0"/>
                    </a:p>
                  </a:txBody>
                  <a:tcPr/>
                </a:tc>
                <a:tc>
                  <a:txBody>
                    <a:bodyPr/>
                    <a:lstStyle/>
                    <a:p>
                      <a:pPr algn="r"/>
                      <a:r>
                        <a:rPr lang="en-US" sz="1200" dirty="0" smtClean="0"/>
                        <a:t>$122.7</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911543"/>
                  </a:ext>
                </a:extLst>
              </a:tr>
              <a:tr h="304446">
                <a:tc>
                  <a:txBody>
                    <a:bodyPr/>
                    <a:lstStyle/>
                    <a:p>
                      <a:r>
                        <a:rPr lang="en-US" sz="1200" dirty="0" smtClean="0"/>
                        <a:t>Pennsylvania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125</a:t>
                      </a:r>
                      <a:endParaRPr lang="en-US" sz="1200" dirty="0"/>
                    </a:p>
                  </a:txBody>
                  <a:tcPr/>
                </a:tc>
                <a:tc>
                  <a:txBody>
                    <a:bodyPr/>
                    <a:lstStyle/>
                    <a:p>
                      <a:pPr algn="r"/>
                      <a:r>
                        <a:rPr lang="en-US" sz="1200" dirty="0" smtClean="0"/>
                        <a:t>$23.5</a:t>
                      </a:r>
                      <a:endParaRPr lang="en-US" sz="1200" dirty="0"/>
                    </a:p>
                  </a:txBody>
                  <a:tcPr/>
                </a:tc>
                <a:tc>
                  <a:txBody>
                    <a:bodyPr/>
                    <a:lstStyle/>
                    <a:p>
                      <a:pPr algn="r"/>
                      <a:r>
                        <a:rPr lang="en-US" sz="1200" dirty="0" smtClean="0"/>
                        <a:t>74</a:t>
                      </a:r>
                      <a:endParaRPr lang="en-US" sz="1200" dirty="0"/>
                    </a:p>
                  </a:txBody>
                  <a:tcPr/>
                </a:tc>
                <a:tc>
                  <a:txBody>
                    <a:bodyPr/>
                    <a:lstStyle/>
                    <a:p>
                      <a:pPr algn="r"/>
                      <a:r>
                        <a:rPr lang="en-US" sz="1200" dirty="0" smtClean="0"/>
                        <a:t>$93.6</a:t>
                      </a:r>
                      <a:endParaRPr lang="en-US" sz="1200" dirty="0"/>
                    </a:p>
                  </a:txBody>
                  <a:tcPr/>
                </a:tc>
                <a:tc>
                  <a:txBody>
                    <a:bodyPr/>
                    <a:lstStyle/>
                    <a:p>
                      <a:pPr algn="r"/>
                      <a:r>
                        <a:rPr lang="en-US" sz="1200" dirty="0" smtClean="0"/>
                        <a:t>199</a:t>
                      </a:r>
                      <a:endParaRPr lang="en-US" sz="1200" dirty="0"/>
                    </a:p>
                  </a:txBody>
                  <a:tcPr/>
                </a:tc>
                <a:tc>
                  <a:txBody>
                    <a:bodyPr/>
                    <a:lstStyle/>
                    <a:p>
                      <a:pPr algn="r"/>
                      <a:r>
                        <a:rPr lang="en-US" sz="1200" dirty="0" smtClean="0"/>
                        <a:t>$117.2</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44107"/>
                  </a:ext>
                </a:extLst>
              </a:tr>
              <a:tr h="304446">
                <a:tc>
                  <a:txBody>
                    <a:bodyPr/>
                    <a:lstStyle/>
                    <a:p>
                      <a:r>
                        <a:rPr lang="en-US" sz="1200" dirty="0" smtClean="0"/>
                        <a:t>New York</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136</a:t>
                      </a:r>
                      <a:endParaRPr lang="en-US" sz="1200" dirty="0"/>
                    </a:p>
                  </a:txBody>
                  <a:tcPr/>
                </a:tc>
                <a:tc>
                  <a:txBody>
                    <a:bodyPr/>
                    <a:lstStyle/>
                    <a:p>
                      <a:pPr algn="r"/>
                      <a:r>
                        <a:rPr lang="en-US" sz="1200" dirty="0" smtClean="0"/>
                        <a:t>$26.6</a:t>
                      </a:r>
                      <a:endParaRPr lang="en-US" sz="1200" dirty="0"/>
                    </a:p>
                  </a:txBody>
                  <a:tcPr/>
                </a:tc>
                <a:tc>
                  <a:txBody>
                    <a:bodyPr/>
                    <a:lstStyle/>
                    <a:p>
                      <a:pPr algn="r"/>
                      <a:r>
                        <a:rPr lang="en-US" sz="1200" dirty="0" smtClean="0"/>
                        <a:t>67</a:t>
                      </a:r>
                      <a:endParaRPr lang="en-US" sz="1200" dirty="0"/>
                    </a:p>
                  </a:txBody>
                  <a:tcPr/>
                </a:tc>
                <a:tc>
                  <a:txBody>
                    <a:bodyPr/>
                    <a:lstStyle/>
                    <a:p>
                      <a:pPr algn="r"/>
                      <a:r>
                        <a:rPr lang="en-US" sz="1200" dirty="0" smtClean="0"/>
                        <a:t>$88.4</a:t>
                      </a:r>
                      <a:endParaRPr lang="en-US" sz="1200" dirty="0"/>
                    </a:p>
                  </a:txBody>
                  <a:tcPr/>
                </a:tc>
                <a:tc>
                  <a:txBody>
                    <a:bodyPr/>
                    <a:lstStyle/>
                    <a:p>
                      <a:pPr algn="r"/>
                      <a:r>
                        <a:rPr lang="en-US" sz="1200" dirty="0" smtClean="0"/>
                        <a:t>203</a:t>
                      </a:r>
                      <a:endParaRPr lang="en-US" sz="1200" dirty="0"/>
                    </a:p>
                  </a:txBody>
                  <a:tcPr/>
                </a:tc>
                <a:tc>
                  <a:txBody>
                    <a:bodyPr/>
                    <a:lstStyle/>
                    <a:p>
                      <a:pPr algn="r"/>
                      <a:r>
                        <a:rPr lang="en-US" sz="1200" dirty="0" smtClean="0"/>
                        <a:t>$115.1</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2928147"/>
                  </a:ext>
                </a:extLst>
              </a:tr>
              <a:tr h="304446">
                <a:tc>
                  <a:txBody>
                    <a:bodyPr/>
                    <a:lstStyle/>
                    <a:p>
                      <a:r>
                        <a:rPr lang="en-US" sz="1200" dirty="0" smtClean="0"/>
                        <a:t>Ohio</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118</a:t>
                      </a:r>
                      <a:endParaRPr lang="en-US" sz="1200" dirty="0"/>
                    </a:p>
                  </a:txBody>
                  <a:tcPr/>
                </a:tc>
                <a:tc>
                  <a:txBody>
                    <a:bodyPr/>
                    <a:lstStyle/>
                    <a:p>
                      <a:pPr algn="r"/>
                      <a:r>
                        <a:rPr lang="en-US" sz="1200" dirty="0" smtClean="0"/>
                        <a:t>$19.2</a:t>
                      </a:r>
                      <a:endParaRPr lang="en-US" sz="1200" dirty="0"/>
                    </a:p>
                  </a:txBody>
                  <a:tcPr/>
                </a:tc>
                <a:tc>
                  <a:txBody>
                    <a:bodyPr/>
                    <a:lstStyle/>
                    <a:p>
                      <a:pPr algn="r"/>
                      <a:r>
                        <a:rPr lang="en-US" sz="1200" dirty="0" smtClean="0"/>
                        <a:t>76</a:t>
                      </a:r>
                      <a:endParaRPr lang="en-US" sz="1200" dirty="0"/>
                    </a:p>
                  </a:txBody>
                  <a:tcPr/>
                </a:tc>
                <a:tc>
                  <a:txBody>
                    <a:bodyPr/>
                    <a:lstStyle/>
                    <a:p>
                      <a:pPr algn="r"/>
                      <a:r>
                        <a:rPr lang="en-US" sz="1200" dirty="0" smtClean="0"/>
                        <a:t>$86.6</a:t>
                      </a:r>
                      <a:endParaRPr lang="en-US" sz="1200" dirty="0"/>
                    </a:p>
                  </a:txBody>
                  <a:tcPr/>
                </a:tc>
                <a:tc>
                  <a:txBody>
                    <a:bodyPr/>
                    <a:lstStyle/>
                    <a:p>
                      <a:pPr algn="r"/>
                      <a:r>
                        <a:rPr lang="en-US" sz="1200" dirty="0" smtClean="0"/>
                        <a:t>194</a:t>
                      </a:r>
                      <a:endParaRPr lang="en-US" sz="1200" dirty="0"/>
                    </a:p>
                  </a:txBody>
                  <a:tcPr/>
                </a:tc>
                <a:tc>
                  <a:txBody>
                    <a:bodyPr/>
                    <a:lstStyle/>
                    <a:p>
                      <a:pPr algn="r"/>
                      <a:r>
                        <a:rPr lang="en-US" sz="1200" dirty="0" smtClean="0"/>
                        <a:t>$105.8</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373135"/>
                  </a:ext>
                </a:extLst>
              </a:tr>
              <a:tr h="304446">
                <a:tc>
                  <a:txBody>
                    <a:bodyPr/>
                    <a:lstStyle/>
                    <a:p>
                      <a:r>
                        <a:rPr lang="en-US" sz="1200" dirty="0" smtClean="0"/>
                        <a:t>Texas</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130</a:t>
                      </a:r>
                      <a:endParaRPr lang="en-US" sz="1200" dirty="0"/>
                    </a:p>
                  </a:txBody>
                  <a:tcPr/>
                </a:tc>
                <a:tc>
                  <a:txBody>
                    <a:bodyPr/>
                    <a:lstStyle/>
                    <a:p>
                      <a:pPr algn="r"/>
                      <a:r>
                        <a:rPr lang="en-US" sz="1200" dirty="0" smtClean="0"/>
                        <a:t>$26.2</a:t>
                      </a:r>
                      <a:endParaRPr lang="en-US" sz="1200" dirty="0"/>
                    </a:p>
                  </a:txBody>
                  <a:tcPr/>
                </a:tc>
                <a:tc>
                  <a:txBody>
                    <a:bodyPr/>
                    <a:lstStyle/>
                    <a:p>
                      <a:pPr algn="r"/>
                      <a:r>
                        <a:rPr lang="en-US" sz="1200" dirty="0" smtClean="0"/>
                        <a:t>67</a:t>
                      </a:r>
                      <a:endParaRPr lang="en-US" sz="1200" dirty="0"/>
                    </a:p>
                  </a:txBody>
                  <a:tcPr/>
                </a:tc>
                <a:tc>
                  <a:txBody>
                    <a:bodyPr/>
                    <a:lstStyle/>
                    <a:p>
                      <a:pPr algn="r"/>
                      <a:r>
                        <a:rPr lang="en-US" sz="1200" dirty="0" smtClean="0"/>
                        <a:t>$76.0</a:t>
                      </a:r>
                      <a:endParaRPr lang="en-US" sz="1200" dirty="0"/>
                    </a:p>
                  </a:txBody>
                  <a:tcPr/>
                </a:tc>
                <a:tc>
                  <a:txBody>
                    <a:bodyPr/>
                    <a:lstStyle/>
                    <a:p>
                      <a:pPr algn="r"/>
                      <a:r>
                        <a:rPr lang="en-US" sz="1200" dirty="0" smtClean="0"/>
                        <a:t>197</a:t>
                      </a:r>
                      <a:endParaRPr lang="en-US" sz="1200" dirty="0"/>
                    </a:p>
                  </a:txBody>
                  <a:tcPr/>
                </a:tc>
                <a:tc>
                  <a:txBody>
                    <a:bodyPr/>
                    <a:lstStyle/>
                    <a:p>
                      <a:pPr algn="r"/>
                      <a:r>
                        <a:rPr lang="en-US" sz="1200" dirty="0" smtClean="0"/>
                        <a:t>$102.2</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8918520"/>
                  </a:ext>
                </a:extLst>
              </a:tr>
              <a:tr h="304446">
                <a:tc>
                  <a:txBody>
                    <a:bodyPr/>
                    <a:lstStyle/>
                    <a:p>
                      <a:r>
                        <a:rPr lang="en-US" sz="1200" dirty="0" smtClean="0"/>
                        <a:t>North</a:t>
                      </a:r>
                      <a:r>
                        <a:rPr lang="en-US" sz="1200" baseline="0" dirty="0" smtClean="0"/>
                        <a:t> Carolina</a:t>
                      </a:r>
                      <a:endParaRPr lang="en-US" sz="12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r"/>
                      <a:r>
                        <a:rPr lang="en-US" sz="1200" dirty="0" smtClean="0"/>
                        <a:t>112</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$24.1</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46</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$62.6</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158</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$86.8</a:t>
                      </a:r>
                      <a:endParaRPr lang="en-US" sz="12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942317"/>
                  </a:ext>
                </a:extLst>
              </a:tr>
            </a:tbl>
          </a:graphicData>
        </a:graphic>
      </p:graphicFrame>
      <p:sp>
        <p:nvSpPr>
          <p:cNvPr id="16" name="Title 1"/>
          <p:cNvSpPr txBox="1">
            <a:spLocks/>
          </p:cNvSpPr>
          <p:nvPr/>
        </p:nvSpPr>
        <p:spPr>
          <a:xfrm>
            <a:off x="82296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smtClean="0">
                <a:solidFill>
                  <a:schemeClr val="accent3"/>
                </a:solidFill>
              </a:rPr>
              <a:t>FUNDING BY STATE IN fy2018  (TOP 10)</a:t>
            </a:r>
            <a:endParaRPr lang="en-US" sz="3200" b="1" i="1" dirty="0">
              <a:solidFill>
                <a:schemeClr val="accent3"/>
              </a:solidFill>
            </a:endParaRPr>
          </a:p>
        </p:txBody>
      </p:sp>
    </p:spTree>
    <p:extLst>
      <p:ext uri="{BB962C8B-B14F-4D97-AF65-F5344CB8AC3E}">
        <p14:creationId xmlns:p14="http://schemas.microsoft.com/office/powerpoint/2010/main" val="1196981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2846478348"/>
              </p:ext>
            </p:extLst>
          </p:nvPr>
        </p:nvGraphicFramePr>
        <p:xfrm>
          <a:off x="228600" y="1161780"/>
          <a:ext cx="8631679" cy="3562620"/>
        </p:xfrm>
        <a:graphic>
          <a:graphicData uri="http://schemas.openxmlformats.org/drawingml/2006/table">
            <a:tbl>
              <a:tblPr firstRow="1" bandRow="1">
                <a:tableStyleId>{5C22544A-7EE6-4342-B048-85BDC9FD1C3A}</a:tableStyleId>
              </a:tblPr>
              <a:tblGrid>
                <a:gridCol w="1233097">
                  <a:extLst>
                    <a:ext uri="{9D8B030D-6E8A-4147-A177-3AD203B41FA5}">
                      <a16:colId xmlns:a16="http://schemas.microsoft.com/office/drawing/2014/main" val="1525691789"/>
                    </a:ext>
                  </a:extLst>
                </a:gridCol>
                <a:gridCol w="1233097">
                  <a:extLst>
                    <a:ext uri="{9D8B030D-6E8A-4147-A177-3AD203B41FA5}">
                      <a16:colId xmlns:a16="http://schemas.microsoft.com/office/drawing/2014/main" val="2770466162"/>
                    </a:ext>
                  </a:extLst>
                </a:gridCol>
                <a:gridCol w="1233097">
                  <a:extLst>
                    <a:ext uri="{9D8B030D-6E8A-4147-A177-3AD203B41FA5}">
                      <a16:colId xmlns:a16="http://schemas.microsoft.com/office/drawing/2014/main" val="3559360512"/>
                    </a:ext>
                  </a:extLst>
                </a:gridCol>
                <a:gridCol w="1233097">
                  <a:extLst>
                    <a:ext uri="{9D8B030D-6E8A-4147-A177-3AD203B41FA5}">
                      <a16:colId xmlns:a16="http://schemas.microsoft.com/office/drawing/2014/main" val="526977185"/>
                    </a:ext>
                  </a:extLst>
                </a:gridCol>
                <a:gridCol w="1233097">
                  <a:extLst>
                    <a:ext uri="{9D8B030D-6E8A-4147-A177-3AD203B41FA5}">
                      <a16:colId xmlns:a16="http://schemas.microsoft.com/office/drawing/2014/main" val="1760523493"/>
                    </a:ext>
                  </a:extLst>
                </a:gridCol>
                <a:gridCol w="1233097">
                  <a:extLst>
                    <a:ext uri="{9D8B030D-6E8A-4147-A177-3AD203B41FA5}">
                      <a16:colId xmlns:a16="http://schemas.microsoft.com/office/drawing/2014/main" val="61430002"/>
                    </a:ext>
                  </a:extLst>
                </a:gridCol>
                <a:gridCol w="1233097">
                  <a:extLst>
                    <a:ext uri="{9D8B030D-6E8A-4147-A177-3AD203B41FA5}">
                      <a16:colId xmlns:a16="http://schemas.microsoft.com/office/drawing/2014/main" val="1005162055"/>
                    </a:ext>
                  </a:extLst>
                </a:gridCol>
              </a:tblGrid>
              <a:tr h="459674">
                <a:tc>
                  <a:txBody>
                    <a:bodyPr/>
                    <a:lstStyle/>
                    <a:p>
                      <a:pPr algn="ctr"/>
                      <a:r>
                        <a:rPr lang="en-US" sz="1400" dirty="0" smtClean="0"/>
                        <a:t>State</a:t>
                      </a:r>
                      <a:endParaRPr lang="en-US" sz="1400" dirty="0"/>
                    </a:p>
                  </a:txBody>
                  <a:tcPr>
                    <a:lnL w="57150" cap="flat" cmpd="sng" algn="ctr">
                      <a:solidFill>
                        <a:schemeClr val="tx1"/>
                      </a:solidFill>
                      <a:prstDash val="solid"/>
                      <a:round/>
                      <a:headEnd type="none" w="med" len="med"/>
                      <a:tailEnd type="none" w="med" len="med"/>
                    </a:lnL>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a:t>
                      </a:r>
                      <a:r>
                        <a:rPr lang="en-US" sz="1400" baseline="0" dirty="0" smtClean="0"/>
                        <a:t> Phase I</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Phase I (Millions)</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Phase 2</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$M</a:t>
                      </a:r>
                      <a:r>
                        <a:rPr lang="en-US" sz="1400" baseline="0" dirty="0" smtClean="0"/>
                        <a:t> Phase 2 (Millions)</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SBIR</a:t>
                      </a:r>
                      <a:endParaRPr lang="en-US" sz="1400" dirty="0"/>
                    </a:p>
                  </a:txBody>
                  <a:tcPr>
                    <a:lnT w="57150" cap="flat" cmpd="sng" algn="ctr">
                      <a:solidFill>
                        <a:schemeClr val="tx1"/>
                      </a:solidFill>
                      <a:prstDash val="solid"/>
                      <a:round/>
                      <a:headEnd type="none" w="med" len="med"/>
                      <a:tailEnd type="none" w="med" len="med"/>
                    </a:lnT>
                    <a:solidFill>
                      <a:schemeClr val="accent2"/>
                    </a:solidFill>
                  </a:tcPr>
                </a:tc>
                <a:tc>
                  <a:txBody>
                    <a:bodyPr/>
                    <a:lstStyle/>
                    <a:p>
                      <a:pPr algn="ctr"/>
                      <a:r>
                        <a:rPr lang="en-US" sz="1400" dirty="0" smtClean="0"/>
                        <a:t> $M SBIR (Millions)</a:t>
                      </a:r>
                      <a:endParaRPr lang="en-US" sz="1400" dirty="0"/>
                    </a:p>
                  </a:txBody>
                  <a:tcPr>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solidFill>
                      <a:schemeClr val="accent2"/>
                    </a:solidFill>
                  </a:tcPr>
                </a:tc>
                <a:extLst>
                  <a:ext uri="{0D108BD9-81ED-4DB2-BD59-A6C34878D82A}">
                    <a16:rowId xmlns:a16="http://schemas.microsoft.com/office/drawing/2014/main" val="2977704713"/>
                  </a:ext>
                </a:extLst>
              </a:tr>
              <a:tr h="304446">
                <a:tc>
                  <a:txBody>
                    <a:bodyPr/>
                    <a:lstStyle/>
                    <a:p>
                      <a:r>
                        <a:rPr lang="en-US" sz="1200" dirty="0" smtClean="0"/>
                        <a:t>West</a:t>
                      </a:r>
                      <a:r>
                        <a:rPr lang="en-US" sz="1200" baseline="0" dirty="0" smtClean="0"/>
                        <a:t> Virginia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5</a:t>
                      </a:r>
                      <a:endParaRPr lang="en-US" sz="1200" dirty="0"/>
                    </a:p>
                  </a:txBody>
                  <a:tcPr/>
                </a:tc>
                <a:tc>
                  <a:txBody>
                    <a:bodyPr/>
                    <a:lstStyle/>
                    <a:p>
                      <a:pPr algn="r"/>
                      <a:r>
                        <a:rPr lang="en-US" sz="1200" dirty="0" smtClean="0"/>
                        <a:t>$0.71</a:t>
                      </a:r>
                      <a:endParaRPr lang="en-US" sz="1200" dirty="0"/>
                    </a:p>
                  </a:txBody>
                  <a:tcPr/>
                </a:tc>
                <a:tc>
                  <a:txBody>
                    <a:bodyPr/>
                    <a:lstStyle/>
                    <a:p>
                      <a:pPr algn="r"/>
                      <a:r>
                        <a:rPr lang="en-US" sz="1200" dirty="0" smtClean="0"/>
                        <a:t>4</a:t>
                      </a:r>
                      <a:endParaRPr lang="en-US" sz="1200" dirty="0"/>
                    </a:p>
                  </a:txBody>
                  <a:tcPr/>
                </a:tc>
                <a:tc>
                  <a:txBody>
                    <a:bodyPr/>
                    <a:lstStyle/>
                    <a:p>
                      <a:pPr algn="r"/>
                      <a:r>
                        <a:rPr lang="en-US" sz="1200" dirty="0" smtClean="0"/>
                        <a:t>$3.6</a:t>
                      </a:r>
                      <a:endParaRPr lang="en-US" sz="1200" dirty="0"/>
                    </a:p>
                  </a:txBody>
                  <a:tcPr/>
                </a:tc>
                <a:tc>
                  <a:txBody>
                    <a:bodyPr/>
                    <a:lstStyle/>
                    <a:p>
                      <a:pPr algn="r"/>
                      <a:r>
                        <a:rPr lang="en-US" sz="1200" dirty="0" smtClean="0"/>
                        <a:t>9</a:t>
                      </a:r>
                      <a:endParaRPr lang="en-US" sz="1200" dirty="0"/>
                    </a:p>
                  </a:txBody>
                  <a:tcPr/>
                </a:tc>
                <a:tc>
                  <a:txBody>
                    <a:bodyPr/>
                    <a:lstStyle/>
                    <a:p>
                      <a:pPr algn="r"/>
                      <a:r>
                        <a:rPr lang="en-US" sz="1200" dirty="0" smtClean="0"/>
                        <a:t>$4.4</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22569951"/>
                  </a:ext>
                </a:extLst>
              </a:tr>
              <a:tr h="304446">
                <a:tc>
                  <a:txBody>
                    <a:bodyPr/>
                    <a:lstStyle/>
                    <a:p>
                      <a:r>
                        <a:rPr lang="en-US" sz="1200" dirty="0" smtClean="0"/>
                        <a:t>South Dakota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5</a:t>
                      </a:r>
                      <a:endParaRPr lang="en-US" sz="1200" dirty="0"/>
                    </a:p>
                  </a:txBody>
                  <a:tcPr/>
                </a:tc>
                <a:tc>
                  <a:txBody>
                    <a:bodyPr/>
                    <a:lstStyle/>
                    <a:p>
                      <a:pPr algn="r"/>
                      <a:r>
                        <a:rPr lang="en-US" sz="1200" dirty="0" smtClean="0"/>
                        <a:t>$0.74</a:t>
                      </a:r>
                      <a:endParaRPr lang="en-US" sz="1200" dirty="0"/>
                    </a:p>
                  </a:txBody>
                  <a:tcPr/>
                </a:tc>
                <a:tc>
                  <a:txBody>
                    <a:bodyPr/>
                    <a:lstStyle/>
                    <a:p>
                      <a:pPr algn="r"/>
                      <a:r>
                        <a:rPr lang="en-US" sz="1200" dirty="0" smtClean="0"/>
                        <a:t>2</a:t>
                      </a:r>
                      <a:endParaRPr lang="en-US" sz="1200" dirty="0"/>
                    </a:p>
                  </a:txBody>
                  <a:tcPr/>
                </a:tc>
                <a:tc>
                  <a:txBody>
                    <a:bodyPr/>
                    <a:lstStyle/>
                    <a:p>
                      <a:pPr algn="r"/>
                      <a:r>
                        <a:rPr lang="en-US" sz="1200" dirty="0" smtClean="0"/>
                        <a:t>$0.32</a:t>
                      </a:r>
                      <a:endParaRPr lang="en-US" sz="1200" dirty="0"/>
                    </a:p>
                  </a:txBody>
                  <a:tcPr/>
                </a:tc>
                <a:tc>
                  <a:txBody>
                    <a:bodyPr/>
                    <a:lstStyle/>
                    <a:p>
                      <a:pPr algn="r"/>
                      <a:r>
                        <a:rPr lang="en-US" sz="1200" dirty="0" smtClean="0"/>
                        <a:t>7</a:t>
                      </a:r>
                      <a:endParaRPr lang="en-US" sz="1200" dirty="0"/>
                    </a:p>
                  </a:txBody>
                  <a:tcPr/>
                </a:tc>
                <a:tc>
                  <a:txBody>
                    <a:bodyPr/>
                    <a:lstStyle/>
                    <a:p>
                      <a:pPr algn="r"/>
                      <a:r>
                        <a:rPr lang="en-US" sz="1200" dirty="0" smtClean="0"/>
                        <a:t>$3.9</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3484858"/>
                  </a:ext>
                </a:extLst>
              </a:tr>
              <a:tr h="304446">
                <a:tc>
                  <a:txBody>
                    <a:bodyPr/>
                    <a:lstStyle/>
                    <a:p>
                      <a:r>
                        <a:rPr lang="en-US" sz="1200" dirty="0" smtClean="0"/>
                        <a:t>Maine</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6</a:t>
                      </a:r>
                      <a:endParaRPr lang="en-US" sz="1200" dirty="0"/>
                    </a:p>
                  </a:txBody>
                  <a:tcPr/>
                </a:tc>
                <a:tc>
                  <a:txBody>
                    <a:bodyPr/>
                    <a:lstStyle/>
                    <a:p>
                      <a:pPr algn="r"/>
                      <a:r>
                        <a:rPr lang="en-US" sz="1200" dirty="0" smtClean="0"/>
                        <a:t>$1.4</a:t>
                      </a:r>
                      <a:endParaRPr lang="en-US" sz="1200" dirty="0"/>
                    </a:p>
                  </a:txBody>
                  <a:tcPr/>
                </a:tc>
                <a:tc>
                  <a:txBody>
                    <a:bodyPr/>
                    <a:lstStyle/>
                    <a:p>
                      <a:pPr algn="r"/>
                      <a:r>
                        <a:rPr lang="en-US" sz="1200" dirty="0" smtClean="0"/>
                        <a:t>2</a:t>
                      </a:r>
                      <a:endParaRPr lang="en-US" sz="1200" dirty="0"/>
                    </a:p>
                  </a:txBody>
                  <a:tcPr/>
                </a:tc>
                <a:tc>
                  <a:txBody>
                    <a:bodyPr/>
                    <a:lstStyle/>
                    <a:p>
                      <a:pPr algn="r"/>
                      <a:r>
                        <a:rPr lang="en-US" sz="1200" dirty="0" smtClean="0"/>
                        <a:t>$2.2</a:t>
                      </a:r>
                      <a:endParaRPr lang="en-US" sz="1200" dirty="0"/>
                    </a:p>
                  </a:txBody>
                  <a:tcPr/>
                </a:tc>
                <a:tc>
                  <a:txBody>
                    <a:bodyPr/>
                    <a:lstStyle/>
                    <a:p>
                      <a:pPr algn="r"/>
                      <a:r>
                        <a:rPr lang="en-US" sz="1200" dirty="0" smtClean="0"/>
                        <a:t>8</a:t>
                      </a:r>
                      <a:endParaRPr lang="en-US" sz="1200" dirty="0"/>
                    </a:p>
                  </a:txBody>
                  <a:tcPr/>
                </a:tc>
                <a:tc>
                  <a:txBody>
                    <a:bodyPr/>
                    <a:lstStyle/>
                    <a:p>
                      <a:pPr algn="r"/>
                      <a:r>
                        <a:rPr lang="en-US" sz="1200" dirty="0" smtClean="0"/>
                        <a:t>$3.6</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66616664"/>
                  </a:ext>
                </a:extLst>
              </a:tr>
              <a:tr h="304446">
                <a:tc>
                  <a:txBody>
                    <a:bodyPr/>
                    <a:lstStyle/>
                    <a:p>
                      <a:r>
                        <a:rPr lang="en-US" sz="1200" dirty="0" smtClean="0"/>
                        <a:t>Wyoming</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7</a:t>
                      </a:r>
                      <a:endParaRPr lang="en-US" sz="1200" dirty="0"/>
                    </a:p>
                  </a:txBody>
                  <a:tcPr/>
                </a:tc>
                <a:tc>
                  <a:txBody>
                    <a:bodyPr/>
                    <a:lstStyle/>
                    <a:p>
                      <a:pPr algn="r"/>
                      <a:r>
                        <a:rPr lang="en-US" sz="1200" dirty="0" smtClean="0"/>
                        <a:t>$1.0</a:t>
                      </a:r>
                      <a:endParaRPr lang="en-US" sz="1200" dirty="0"/>
                    </a:p>
                  </a:txBody>
                  <a:tcPr/>
                </a:tc>
                <a:tc>
                  <a:txBody>
                    <a:bodyPr/>
                    <a:lstStyle/>
                    <a:p>
                      <a:pPr algn="r"/>
                      <a:r>
                        <a:rPr lang="en-US" sz="1200" dirty="0" smtClean="0"/>
                        <a:t>2</a:t>
                      </a:r>
                      <a:endParaRPr lang="en-US" sz="1200" dirty="0"/>
                    </a:p>
                  </a:txBody>
                  <a:tcPr/>
                </a:tc>
                <a:tc>
                  <a:txBody>
                    <a:bodyPr/>
                    <a:lstStyle/>
                    <a:p>
                      <a:pPr algn="r"/>
                      <a:r>
                        <a:rPr lang="en-US" sz="1200" dirty="0" smtClean="0"/>
                        <a:t>$2.6</a:t>
                      </a:r>
                      <a:endParaRPr lang="en-US" sz="1200" dirty="0"/>
                    </a:p>
                  </a:txBody>
                  <a:tcPr/>
                </a:tc>
                <a:tc>
                  <a:txBody>
                    <a:bodyPr/>
                    <a:lstStyle/>
                    <a:p>
                      <a:pPr algn="r"/>
                      <a:r>
                        <a:rPr lang="en-US" sz="1200" dirty="0" smtClean="0"/>
                        <a:t>9</a:t>
                      </a:r>
                      <a:endParaRPr lang="en-US" sz="1200" dirty="0"/>
                    </a:p>
                  </a:txBody>
                  <a:tcPr/>
                </a:tc>
                <a:tc>
                  <a:txBody>
                    <a:bodyPr/>
                    <a:lstStyle/>
                    <a:p>
                      <a:pPr algn="r"/>
                      <a:r>
                        <a:rPr lang="en-US" sz="1200" dirty="0" smtClean="0"/>
                        <a:t>$3.6</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92759661"/>
                  </a:ext>
                </a:extLst>
              </a:tr>
              <a:tr h="304446">
                <a:tc>
                  <a:txBody>
                    <a:bodyPr/>
                    <a:lstStyle/>
                    <a:p>
                      <a:r>
                        <a:rPr lang="en-US" sz="1200" dirty="0" smtClean="0"/>
                        <a:t>Nevada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4</a:t>
                      </a:r>
                      <a:endParaRPr lang="en-US" sz="1200" dirty="0"/>
                    </a:p>
                  </a:txBody>
                  <a:tcPr/>
                </a:tc>
                <a:tc>
                  <a:txBody>
                    <a:bodyPr/>
                    <a:lstStyle/>
                    <a:p>
                      <a:pPr algn="r"/>
                      <a:r>
                        <a:rPr lang="en-US" sz="1200" dirty="0" smtClean="0"/>
                        <a:t>$0.59</a:t>
                      </a:r>
                      <a:endParaRPr lang="en-US" sz="1200" dirty="0"/>
                    </a:p>
                  </a:txBody>
                  <a:tcPr/>
                </a:tc>
                <a:tc>
                  <a:txBody>
                    <a:bodyPr/>
                    <a:lstStyle/>
                    <a:p>
                      <a:pPr algn="r"/>
                      <a:r>
                        <a:rPr lang="en-US" sz="1200" dirty="0" smtClean="0"/>
                        <a:t>2</a:t>
                      </a:r>
                      <a:endParaRPr lang="en-US" sz="1200" dirty="0"/>
                    </a:p>
                  </a:txBody>
                  <a:tcPr/>
                </a:tc>
                <a:tc>
                  <a:txBody>
                    <a:bodyPr/>
                    <a:lstStyle/>
                    <a:p>
                      <a:pPr algn="r"/>
                      <a:r>
                        <a:rPr lang="en-US" sz="1200" dirty="0" smtClean="0"/>
                        <a:t>$2.6</a:t>
                      </a:r>
                      <a:endParaRPr lang="en-US" sz="1200" dirty="0"/>
                    </a:p>
                  </a:txBody>
                  <a:tcPr/>
                </a:tc>
                <a:tc>
                  <a:txBody>
                    <a:bodyPr/>
                    <a:lstStyle/>
                    <a:p>
                      <a:pPr algn="r"/>
                      <a:r>
                        <a:rPr lang="en-US" sz="1200" dirty="0" smtClean="0"/>
                        <a:t>6</a:t>
                      </a:r>
                      <a:endParaRPr lang="en-US" sz="1200" dirty="0"/>
                    </a:p>
                  </a:txBody>
                  <a:tcPr/>
                </a:tc>
                <a:tc>
                  <a:txBody>
                    <a:bodyPr/>
                    <a:lstStyle/>
                    <a:p>
                      <a:pPr algn="r"/>
                      <a:r>
                        <a:rPr lang="en-US" sz="1200" dirty="0" smtClean="0"/>
                        <a:t>$3.1</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71911543"/>
                  </a:ext>
                </a:extLst>
              </a:tr>
              <a:tr h="304446">
                <a:tc>
                  <a:txBody>
                    <a:bodyPr/>
                    <a:lstStyle/>
                    <a:p>
                      <a:r>
                        <a:rPr lang="en-US" sz="1200" dirty="0" smtClean="0"/>
                        <a:t>Idaho</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5</a:t>
                      </a:r>
                      <a:endParaRPr lang="en-US" sz="1200" dirty="0"/>
                    </a:p>
                  </a:txBody>
                  <a:tcPr/>
                </a:tc>
                <a:tc>
                  <a:txBody>
                    <a:bodyPr/>
                    <a:lstStyle/>
                    <a:p>
                      <a:pPr algn="r"/>
                      <a:r>
                        <a:rPr lang="en-US" sz="1200" dirty="0" smtClean="0"/>
                        <a:t>$0.60</a:t>
                      </a:r>
                      <a:endParaRPr lang="en-US" sz="1200" dirty="0"/>
                    </a:p>
                  </a:txBody>
                  <a:tcPr/>
                </a:tc>
                <a:tc>
                  <a:txBody>
                    <a:bodyPr/>
                    <a:lstStyle/>
                    <a:p>
                      <a:pPr algn="r"/>
                      <a:r>
                        <a:rPr lang="en-US" sz="1200" dirty="0" smtClean="0"/>
                        <a:t>1</a:t>
                      </a:r>
                      <a:endParaRPr lang="en-US" sz="1200" dirty="0"/>
                    </a:p>
                  </a:txBody>
                  <a:tcPr/>
                </a:tc>
                <a:tc>
                  <a:txBody>
                    <a:bodyPr/>
                    <a:lstStyle/>
                    <a:p>
                      <a:pPr algn="r"/>
                      <a:r>
                        <a:rPr lang="en-US" sz="1200" dirty="0" smtClean="0"/>
                        <a:t>$1.8</a:t>
                      </a:r>
                      <a:endParaRPr lang="en-US" sz="1200" dirty="0"/>
                    </a:p>
                  </a:txBody>
                  <a:tcPr/>
                </a:tc>
                <a:tc>
                  <a:txBody>
                    <a:bodyPr/>
                    <a:lstStyle/>
                    <a:p>
                      <a:pPr algn="r"/>
                      <a:r>
                        <a:rPr lang="en-US" sz="1200" dirty="0" smtClean="0"/>
                        <a:t>6</a:t>
                      </a:r>
                      <a:endParaRPr lang="en-US" sz="1200" dirty="0"/>
                    </a:p>
                  </a:txBody>
                  <a:tcPr/>
                </a:tc>
                <a:tc>
                  <a:txBody>
                    <a:bodyPr/>
                    <a:lstStyle/>
                    <a:p>
                      <a:pPr algn="r"/>
                      <a:r>
                        <a:rPr lang="en-US" sz="1200" dirty="0" smtClean="0"/>
                        <a:t>$2.3</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0544107"/>
                  </a:ext>
                </a:extLst>
              </a:tr>
              <a:tr h="304446">
                <a:tc>
                  <a:txBody>
                    <a:bodyPr/>
                    <a:lstStyle/>
                    <a:p>
                      <a:r>
                        <a:rPr lang="en-US" sz="1200" dirty="0" smtClean="0"/>
                        <a:t>Mississippi</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2</a:t>
                      </a:r>
                      <a:endParaRPr lang="en-US" sz="1200" dirty="0"/>
                    </a:p>
                  </a:txBody>
                  <a:tcPr/>
                </a:tc>
                <a:tc>
                  <a:txBody>
                    <a:bodyPr/>
                    <a:lstStyle/>
                    <a:p>
                      <a:pPr algn="r"/>
                      <a:r>
                        <a:rPr lang="en-US" sz="1200" dirty="0" smtClean="0"/>
                        <a:t>$0.32</a:t>
                      </a:r>
                      <a:endParaRPr lang="en-US" sz="1200" dirty="0"/>
                    </a:p>
                  </a:txBody>
                  <a:tcPr/>
                </a:tc>
                <a:tc>
                  <a:txBody>
                    <a:bodyPr/>
                    <a:lstStyle/>
                    <a:p>
                      <a:pPr algn="r"/>
                      <a:r>
                        <a:rPr lang="en-US" sz="1200" dirty="0" smtClean="0"/>
                        <a:t>3</a:t>
                      </a:r>
                      <a:endParaRPr lang="en-US" sz="1200" dirty="0"/>
                    </a:p>
                  </a:txBody>
                  <a:tcPr/>
                </a:tc>
                <a:tc>
                  <a:txBody>
                    <a:bodyPr/>
                    <a:lstStyle/>
                    <a:p>
                      <a:pPr algn="r"/>
                      <a:r>
                        <a:rPr lang="en-US" sz="1200" dirty="0" smtClean="0"/>
                        <a:t>$2.2</a:t>
                      </a:r>
                      <a:endParaRPr lang="en-US" sz="1200" dirty="0"/>
                    </a:p>
                  </a:txBody>
                  <a:tcPr/>
                </a:tc>
                <a:tc>
                  <a:txBody>
                    <a:bodyPr/>
                    <a:lstStyle/>
                    <a:p>
                      <a:pPr algn="r"/>
                      <a:r>
                        <a:rPr lang="en-US" sz="1200" dirty="0" smtClean="0"/>
                        <a:t>5</a:t>
                      </a:r>
                      <a:endParaRPr lang="en-US" sz="1200" dirty="0"/>
                    </a:p>
                  </a:txBody>
                  <a:tcPr/>
                </a:tc>
                <a:tc>
                  <a:txBody>
                    <a:bodyPr/>
                    <a:lstStyle/>
                    <a:p>
                      <a:pPr algn="r"/>
                      <a:r>
                        <a:rPr lang="en-US" sz="1200" dirty="0" smtClean="0"/>
                        <a:t>$2.5</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172928147"/>
                  </a:ext>
                </a:extLst>
              </a:tr>
              <a:tr h="304446">
                <a:tc>
                  <a:txBody>
                    <a:bodyPr/>
                    <a:lstStyle/>
                    <a:p>
                      <a:r>
                        <a:rPr lang="en-US" sz="1200" dirty="0" smtClean="0"/>
                        <a:t>Puerto Rico</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4</a:t>
                      </a:r>
                      <a:endParaRPr lang="en-US" sz="1200" dirty="0"/>
                    </a:p>
                  </a:txBody>
                  <a:tcPr/>
                </a:tc>
                <a:tc>
                  <a:txBody>
                    <a:bodyPr/>
                    <a:lstStyle/>
                    <a:p>
                      <a:pPr algn="r"/>
                      <a:r>
                        <a:rPr lang="en-US" sz="1200" dirty="0" smtClean="0"/>
                        <a:t>$1.4</a:t>
                      </a:r>
                      <a:endParaRPr lang="en-US" sz="1200" dirty="0"/>
                    </a:p>
                  </a:txBody>
                  <a:tcPr/>
                </a:tc>
                <a:tc>
                  <a:txBody>
                    <a:bodyPr/>
                    <a:lstStyle/>
                    <a:p>
                      <a:pPr algn="r"/>
                      <a:r>
                        <a:rPr lang="en-US" sz="1200" dirty="0" smtClean="0"/>
                        <a:t>0</a:t>
                      </a:r>
                      <a:endParaRPr lang="en-US" sz="1200" dirty="0"/>
                    </a:p>
                  </a:txBody>
                  <a:tcPr/>
                </a:tc>
                <a:tc>
                  <a:txBody>
                    <a:bodyPr/>
                    <a:lstStyle/>
                    <a:p>
                      <a:pPr algn="r"/>
                      <a:r>
                        <a:rPr lang="en-US" sz="1200" dirty="0" smtClean="0"/>
                        <a:t>$0</a:t>
                      </a:r>
                      <a:endParaRPr lang="en-US" sz="1200" dirty="0"/>
                    </a:p>
                  </a:txBody>
                  <a:tcPr/>
                </a:tc>
                <a:tc>
                  <a:txBody>
                    <a:bodyPr/>
                    <a:lstStyle/>
                    <a:p>
                      <a:pPr algn="r"/>
                      <a:r>
                        <a:rPr lang="en-US" sz="1200" dirty="0" smtClean="0"/>
                        <a:t>4</a:t>
                      </a:r>
                      <a:endParaRPr lang="en-US" sz="1200" dirty="0"/>
                    </a:p>
                  </a:txBody>
                  <a:tcPr/>
                </a:tc>
                <a:tc>
                  <a:txBody>
                    <a:bodyPr/>
                    <a:lstStyle/>
                    <a:p>
                      <a:pPr algn="r"/>
                      <a:r>
                        <a:rPr lang="en-US" sz="1200" dirty="0" smtClean="0"/>
                        <a:t>$1.4</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27373135"/>
                  </a:ext>
                </a:extLst>
              </a:tr>
              <a:tr h="304446">
                <a:tc>
                  <a:txBody>
                    <a:bodyPr/>
                    <a:lstStyle/>
                    <a:p>
                      <a:r>
                        <a:rPr lang="en-US" sz="1200" dirty="0" smtClean="0"/>
                        <a:t>North Dakota</a:t>
                      </a:r>
                      <a:endParaRPr lang="en-US" sz="1200" dirty="0"/>
                    </a:p>
                  </a:txBody>
                  <a:tcPr>
                    <a:lnL w="57150" cap="flat" cmpd="sng" algn="ctr">
                      <a:solidFill>
                        <a:schemeClr val="tx1"/>
                      </a:solidFill>
                      <a:prstDash val="solid"/>
                      <a:round/>
                      <a:headEnd type="none" w="med" len="med"/>
                      <a:tailEnd type="none" w="med" len="med"/>
                    </a:lnL>
                  </a:tcPr>
                </a:tc>
                <a:tc>
                  <a:txBody>
                    <a:bodyPr/>
                    <a:lstStyle/>
                    <a:p>
                      <a:pPr algn="r"/>
                      <a:r>
                        <a:rPr lang="en-US" sz="1200" dirty="0" smtClean="0"/>
                        <a:t>1</a:t>
                      </a:r>
                      <a:endParaRPr lang="en-US" sz="1200" dirty="0"/>
                    </a:p>
                  </a:txBody>
                  <a:tcPr/>
                </a:tc>
                <a:tc>
                  <a:txBody>
                    <a:bodyPr/>
                    <a:lstStyle/>
                    <a:p>
                      <a:pPr algn="r"/>
                      <a:r>
                        <a:rPr lang="en-US" sz="1200" dirty="0" smtClean="0"/>
                        <a:t>$0.09</a:t>
                      </a:r>
                      <a:endParaRPr lang="en-US" sz="1200" dirty="0"/>
                    </a:p>
                  </a:txBody>
                  <a:tcPr/>
                </a:tc>
                <a:tc>
                  <a:txBody>
                    <a:bodyPr/>
                    <a:lstStyle/>
                    <a:p>
                      <a:pPr algn="r"/>
                      <a:r>
                        <a:rPr lang="en-US" sz="1200" dirty="0" smtClean="0"/>
                        <a:t>0</a:t>
                      </a:r>
                      <a:endParaRPr lang="en-US" sz="1200" dirty="0"/>
                    </a:p>
                  </a:txBody>
                  <a:tcPr/>
                </a:tc>
                <a:tc>
                  <a:txBody>
                    <a:bodyPr/>
                    <a:lstStyle/>
                    <a:p>
                      <a:pPr algn="r"/>
                      <a:r>
                        <a:rPr lang="en-US" sz="1200" dirty="0" smtClean="0"/>
                        <a:t>$0</a:t>
                      </a:r>
                      <a:endParaRPr lang="en-US" sz="1200" dirty="0"/>
                    </a:p>
                  </a:txBody>
                  <a:tcPr/>
                </a:tc>
                <a:tc>
                  <a:txBody>
                    <a:bodyPr/>
                    <a:lstStyle/>
                    <a:p>
                      <a:pPr algn="r"/>
                      <a:r>
                        <a:rPr lang="en-US" sz="1200" dirty="0" smtClean="0"/>
                        <a:t>1</a:t>
                      </a:r>
                      <a:endParaRPr lang="en-US" sz="1200" dirty="0"/>
                    </a:p>
                  </a:txBody>
                  <a:tcPr/>
                </a:tc>
                <a:tc>
                  <a:txBody>
                    <a:bodyPr/>
                    <a:lstStyle/>
                    <a:p>
                      <a:pPr algn="r"/>
                      <a:r>
                        <a:rPr lang="en-US" sz="1200" dirty="0" smtClean="0"/>
                        <a:t>$0.09</a:t>
                      </a:r>
                      <a:endParaRPr lang="en-US" sz="1200" dirty="0"/>
                    </a:p>
                  </a:txBody>
                  <a:tcPr>
                    <a:lnR w="571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18918520"/>
                  </a:ext>
                </a:extLst>
              </a:tr>
              <a:tr h="304446">
                <a:tc>
                  <a:txBody>
                    <a:bodyPr/>
                    <a:lstStyle/>
                    <a:p>
                      <a:r>
                        <a:rPr lang="en-US" sz="1200" dirty="0" smtClean="0"/>
                        <a:t>Alaska</a:t>
                      </a:r>
                      <a:endParaRPr lang="en-US" sz="1200" dirty="0"/>
                    </a:p>
                  </a:txBody>
                  <a:tcPr>
                    <a:lnL w="57150" cap="flat" cmpd="sng" algn="ctr">
                      <a:solidFill>
                        <a:schemeClr val="tx1"/>
                      </a:solidFill>
                      <a:prstDash val="solid"/>
                      <a:round/>
                      <a:headEnd type="none" w="med" len="med"/>
                      <a:tailEnd type="none" w="med" len="med"/>
                    </a:lnL>
                    <a:lnB w="57150" cap="flat" cmpd="sng" algn="ctr">
                      <a:solidFill>
                        <a:schemeClr val="tx1"/>
                      </a:solidFill>
                      <a:prstDash val="solid"/>
                      <a:round/>
                      <a:headEnd type="none" w="med" len="med"/>
                      <a:tailEnd type="none" w="med" len="med"/>
                    </a:lnB>
                  </a:tcPr>
                </a:tc>
                <a:tc>
                  <a:txBody>
                    <a:bodyPr/>
                    <a:lstStyle/>
                    <a:p>
                      <a:pPr algn="r"/>
                      <a:r>
                        <a:rPr lang="en-US" sz="1200" dirty="0" smtClean="0"/>
                        <a:t>0</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$0</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0</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$0</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0</a:t>
                      </a:r>
                      <a:endParaRPr lang="en-US" sz="1200" dirty="0"/>
                    </a:p>
                  </a:txBody>
                  <a:tcPr>
                    <a:lnB w="57150" cap="flat" cmpd="sng" algn="ctr">
                      <a:solidFill>
                        <a:schemeClr val="tx1"/>
                      </a:solidFill>
                      <a:prstDash val="solid"/>
                      <a:round/>
                      <a:headEnd type="none" w="med" len="med"/>
                      <a:tailEnd type="none" w="med" len="med"/>
                    </a:lnB>
                  </a:tcPr>
                </a:tc>
                <a:tc>
                  <a:txBody>
                    <a:bodyPr/>
                    <a:lstStyle/>
                    <a:p>
                      <a:pPr algn="r"/>
                      <a:r>
                        <a:rPr lang="en-US" sz="1200" dirty="0" smtClean="0"/>
                        <a:t>$0</a:t>
                      </a:r>
                      <a:endParaRPr lang="en-US" sz="1200" dirty="0"/>
                    </a:p>
                  </a:txBody>
                  <a:tcPr>
                    <a:lnR w="57150" cap="flat" cmpd="sng" algn="ctr">
                      <a:solidFill>
                        <a:schemeClr val="tx1"/>
                      </a:solidFill>
                      <a:prstDash val="solid"/>
                      <a:round/>
                      <a:headEnd type="none" w="med" len="med"/>
                      <a:tailEnd type="none" w="med" len="med"/>
                    </a:lnR>
                    <a:lnB w="571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3942317"/>
                  </a:ext>
                </a:extLst>
              </a:tr>
            </a:tbl>
          </a:graphicData>
        </a:graphic>
      </p:graphicFrame>
      <p:sp>
        <p:nvSpPr>
          <p:cNvPr id="16" name="Title 1"/>
          <p:cNvSpPr txBox="1">
            <a:spLocks/>
          </p:cNvSpPr>
          <p:nvPr/>
        </p:nvSpPr>
        <p:spPr>
          <a:xfrm>
            <a:off x="6858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smtClean="0">
                <a:solidFill>
                  <a:schemeClr val="accent3"/>
                </a:solidFill>
              </a:rPr>
              <a:t>FUNDING BY STATE IN fy2018  (BOTTOM 10)</a:t>
            </a:r>
            <a:endParaRPr lang="en-US" sz="3200" b="1" i="1" dirty="0">
              <a:solidFill>
                <a:schemeClr val="accent3"/>
              </a:solidFill>
            </a:endParaRPr>
          </a:p>
        </p:txBody>
      </p:sp>
    </p:spTree>
    <p:extLst>
      <p:ext uri="{BB962C8B-B14F-4D97-AF65-F5344CB8AC3E}">
        <p14:creationId xmlns:p14="http://schemas.microsoft.com/office/powerpoint/2010/main" val="3904752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18</a:t>
            </a:fld>
            <a:endParaRPr lang="en-US"/>
          </a:p>
        </p:txBody>
      </p:sp>
      <p:pic>
        <p:nvPicPr>
          <p:cNvPr id="1026" name="Picture 2" descr="May be an image of 17 people and people smi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620491"/>
            <a:ext cx="4648200" cy="316455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Photo of SBIR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736770" y="3620491"/>
            <a:ext cx="4331030" cy="3164555"/>
          </a:xfrm>
          <a:prstGeom prst="rect">
            <a:avLst/>
          </a:prstGeom>
        </p:spPr>
      </p:pic>
      <p:pic>
        <p:nvPicPr>
          <p:cNvPr id="1030" name="Picture 6" descr="Kansas SBIR Road Tou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1066801"/>
            <a:ext cx="4343400" cy="2516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BA chief's road tour started in Louisvil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29" y="1066800"/>
            <a:ext cx="4584371" cy="251261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981200" y="44196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867400" y="4246934"/>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7620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b="1" i="1" dirty="0" smtClean="0">
                <a:solidFill>
                  <a:schemeClr val="accent3"/>
                </a:solidFill>
              </a:rPr>
              <a:t>These great differences led to Road Tours</a:t>
            </a:r>
            <a:endParaRPr lang="en-US" b="1" i="1" dirty="0">
              <a:solidFill>
                <a:schemeClr val="accent3"/>
              </a:solidFill>
            </a:endParaRPr>
          </a:p>
        </p:txBody>
      </p:sp>
    </p:spTree>
    <p:extLst>
      <p:ext uri="{BB962C8B-B14F-4D97-AF65-F5344CB8AC3E}">
        <p14:creationId xmlns:p14="http://schemas.microsoft.com/office/powerpoint/2010/main" val="18624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Photo of SBIR Grou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txBox="1">
            <a:spLocks/>
          </p:cNvSpPr>
          <p:nvPr/>
        </p:nvSpPr>
        <p:spPr>
          <a:xfrm>
            <a:off x="762000" y="21336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2400" b="1" i="1" dirty="0" smtClean="0">
                <a:solidFill>
                  <a:schemeClr val="accent3"/>
                </a:solidFill>
              </a:rPr>
              <a:t>Whole new way of engaging small businesses</a:t>
            </a:r>
            <a:endParaRPr lang="en-US" sz="2400" b="1" i="1" dirty="0">
              <a:solidFill>
                <a:schemeClr val="accent3"/>
              </a:solidFill>
            </a:endParaRPr>
          </a:p>
        </p:txBody>
      </p:sp>
      <p:sp>
        <p:nvSpPr>
          <p:cNvPr id="7" name="Rectangle 6"/>
          <p:cNvSpPr/>
          <p:nvPr/>
        </p:nvSpPr>
        <p:spPr>
          <a:xfrm>
            <a:off x="460374" y="990600"/>
            <a:ext cx="8074025" cy="3785652"/>
          </a:xfrm>
          <a:prstGeom prst="rect">
            <a:avLst/>
          </a:prstGeom>
        </p:spPr>
        <p:txBody>
          <a:bodyPr wrap="square">
            <a:spAutoFit/>
          </a:bodyPr>
          <a:lstStyle/>
          <a:p>
            <a:r>
              <a:rPr lang="en-US" sz="1200" b="1" dirty="0">
                <a:solidFill>
                  <a:srgbClr val="FF0000"/>
                </a:solidFill>
                <a:latin typeface="Source Sans Pro"/>
              </a:rPr>
              <a:t>“American innovation is not restricted by geographic or cultural boundaries, and we are dedicated to supporting America’s entrepreneurs wherever they are.  This tour reflects our commitment to ensuring that these innovators are aware of the resources that can help them turn a big idea into another great American success story,” </a:t>
            </a:r>
            <a:r>
              <a:rPr lang="en-US" sz="1200" b="1" dirty="0" smtClean="0">
                <a:solidFill>
                  <a:srgbClr val="FF0000"/>
                </a:solidFill>
                <a:latin typeface="Source Sans Pro"/>
              </a:rPr>
              <a:t>  </a:t>
            </a:r>
            <a:r>
              <a:rPr lang="en-US" sz="1200" dirty="0" smtClean="0">
                <a:solidFill>
                  <a:srgbClr val="000000"/>
                </a:solidFill>
                <a:latin typeface="Source Sans Pro"/>
              </a:rPr>
              <a:t>John Williams (SBA)</a:t>
            </a:r>
            <a:endParaRPr lang="en-US" sz="1200" dirty="0">
              <a:solidFill>
                <a:srgbClr val="000000"/>
              </a:solidFill>
              <a:latin typeface="Source Sans Pro"/>
            </a:endParaRPr>
          </a:p>
          <a:p>
            <a:r>
              <a:rPr lang="en-US" sz="1200" dirty="0">
                <a:solidFill>
                  <a:srgbClr val="000000"/>
                </a:solidFill>
                <a:latin typeface="Source Sans Pro"/>
              </a:rPr>
              <a:t> </a:t>
            </a:r>
          </a:p>
          <a:p>
            <a:pPr marL="171450" indent="-171450">
              <a:buFont typeface="Wingdings" panose="05000000000000000000" pitchFamily="2" charset="2"/>
              <a:buChar char="Ø"/>
            </a:pPr>
            <a:r>
              <a:rPr lang="en-US" sz="1200" dirty="0" smtClean="0">
                <a:solidFill>
                  <a:srgbClr val="000000"/>
                </a:solidFill>
                <a:latin typeface="Source Sans Pro"/>
              </a:rPr>
              <a:t>Started in April 2015, going through Louisville, Nashville, Atlanta and Columbia SC</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N</a:t>
            </a:r>
            <a:r>
              <a:rPr lang="en-US" sz="1200" dirty="0" smtClean="0">
                <a:solidFill>
                  <a:srgbClr val="000000"/>
                </a:solidFill>
                <a:latin typeface="Source Sans Pro"/>
              </a:rPr>
              <a:t>ational </a:t>
            </a:r>
            <a:r>
              <a:rPr lang="en-US" sz="1200" dirty="0">
                <a:solidFill>
                  <a:srgbClr val="000000"/>
                </a:solidFill>
                <a:latin typeface="Source Sans Pro"/>
              </a:rPr>
              <a:t>outreach effort targeting advanced technology </a:t>
            </a:r>
            <a:r>
              <a:rPr lang="en-US" sz="1200" dirty="0" smtClean="0">
                <a:solidFill>
                  <a:srgbClr val="000000"/>
                </a:solidFill>
                <a:latin typeface="Source Sans Pro"/>
              </a:rPr>
              <a:t>communities, especially in areas of country where number and percentage of SBIR awards are much smaller.</a:t>
            </a:r>
            <a:endParaRPr lang="en-US" sz="1200" dirty="0">
              <a:solidFill>
                <a:srgbClr val="000000"/>
              </a:solidFill>
              <a:latin typeface="Source Sans Pro"/>
            </a:endParaRPr>
          </a:p>
          <a:p>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Each SBIR Road Tour stop will be hosted by a local organization involved in supporting technology-based entrepreneurship, and </a:t>
            </a:r>
            <a:endParaRPr lang="en-US" sz="1200" dirty="0" smtClean="0">
              <a:solidFill>
                <a:srgbClr val="000000"/>
              </a:solidFill>
              <a:latin typeface="Source Sans Pro"/>
            </a:endParaRP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a:solidFill>
                  <a:srgbClr val="000000"/>
                </a:solidFill>
                <a:latin typeface="Source Sans Pro"/>
              </a:rPr>
              <a:t>A</a:t>
            </a:r>
            <a:r>
              <a:rPr lang="en-US" sz="1200" dirty="0" smtClean="0">
                <a:solidFill>
                  <a:srgbClr val="000000"/>
                </a:solidFill>
                <a:latin typeface="Source Sans Pro"/>
              </a:rPr>
              <a:t>ttendees have a </a:t>
            </a:r>
            <a:r>
              <a:rPr lang="en-US" sz="1200" dirty="0">
                <a:solidFill>
                  <a:srgbClr val="000000"/>
                </a:solidFill>
                <a:latin typeface="Source Sans Pro"/>
              </a:rPr>
              <a:t>face-to-face opportunity </a:t>
            </a:r>
            <a:r>
              <a:rPr lang="en-US" sz="1200" dirty="0" smtClean="0">
                <a:solidFill>
                  <a:srgbClr val="000000"/>
                </a:solidFill>
                <a:latin typeface="Source Sans Pro"/>
              </a:rPr>
              <a:t>(5 min chats) to </a:t>
            </a:r>
            <a:r>
              <a:rPr lang="en-US" sz="1200" dirty="0">
                <a:solidFill>
                  <a:srgbClr val="000000"/>
                </a:solidFill>
                <a:latin typeface="Source Sans Pro"/>
              </a:rPr>
              <a:t>talk directly to federal agency program managers and decision makers. </a:t>
            </a:r>
            <a:r>
              <a:rPr lang="en-US" sz="1200" dirty="0" smtClean="0">
                <a:solidFill>
                  <a:srgbClr val="000000"/>
                </a:solidFill>
                <a:latin typeface="Source Sans Pro"/>
              </a:rPr>
              <a:t>Federal agencies like NIST, NOAA, DoD, DHS et al speak briefly about programs</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smtClean="0">
                <a:solidFill>
                  <a:srgbClr val="000000"/>
                </a:solidFill>
                <a:latin typeface="Source Sans Pro"/>
              </a:rPr>
              <a:t>After busy mornings, group of Feds will travel up to 4-5 hours in a bus, stopping at hotel of next location</a:t>
            </a:r>
          </a:p>
          <a:p>
            <a:pPr marL="171450" indent="-171450">
              <a:buFont typeface="Wingdings" panose="05000000000000000000" pitchFamily="2" charset="2"/>
              <a:buChar char="Ø"/>
            </a:pPr>
            <a:endParaRPr lang="en-US" sz="1200" dirty="0">
              <a:solidFill>
                <a:srgbClr val="000000"/>
              </a:solidFill>
              <a:latin typeface="Source Sans Pro"/>
            </a:endParaRPr>
          </a:p>
          <a:p>
            <a:pPr marL="171450" indent="-171450">
              <a:buFont typeface="Wingdings" panose="05000000000000000000" pitchFamily="2" charset="2"/>
              <a:buChar char="Ø"/>
            </a:pPr>
            <a:r>
              <a:rPr lang="en-US" sz="1200" dirty="0" smtClean="0">
                <a:solidFill>
                  <a:srgbClr val="000000"/>
                </a:solidFill>
                <a:latin typeface="Source Sans Pro"/>
              </a:rPr>
              <a:t>I have represented NOAA in 7 of the tours over a span of 4 years…very invigorating to talk about NOAA and hear so much creativity….some fun times as well!</a:t>
            </a:r>
            <a:endParaRPr lang="en-US" sz="1200" dirty="0">
              <a:solidFill>
                <a:srgbClr val="000000"/>
              </a:solidFill>
              <a:latin typeface="Source Sans Pro"/>
            </a:endParaRPr>
          </a:p>
        </p:txBody>
      </p:sp>
    </p:spTree>
    <p:extLst>
      <p:ext uri="{BB962C8B-B14F-4D97-AF65-F5344CB8AC3E}">
        <p14:creationId xmlns:p14="http://schemas.microsoft.com/office/powerpoint/2010/main" val="2484510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19,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a:t>
            </a:fld>
            <a:endParaRPr lang="en-US"/>
          </a:p>
        </p:txBody>
      </p:sp>
      <p:sp>
        <p:nvSpPr>
          <p:cNvPr id="4" name="Rectangle 3"/>
          <p:cNvSpPr/>
          <p:nvPr/>
        </p:nvSpPr>
        <p:spPr>
          <a:xfrm>
            <a:off x="990600" y="1143000"/>
            <a:ext cx="6802487" cy="3416320"/>
          </a:xfrm>
          <a:prstGeom prst="rect">
            <a:avLst/>
          </a:prstGeom>
        </p:spPr>
        <p:txBody>
          <a:bodyPr wrap="square">
            <a:spAutoFit/>
          </a:bodyPr>
          <a:lstStyle/>
          <a:p>
            <a:r>
              <a:rPr lang="en-US" dirty="0" smtClean="0">
                <a:solidFill>
                  <a:srgbClr val="202122"/>
                </a:solidFill>
                <a:latin typeface="Arial" panose="020B0604020202020204" pitchFamily="34" charset="0"/>
              </a:rPr>
              <a:t>The SBIR program </a:t>
            </a:r>
            <a:r>
              <a:rPr lang="en-US" dirty="0">
                <a:solidFill>
                  <a:srgbClr val="202122"/>
                </a:solidFill>
                <a:latin typeface="Arial" panose="020B0604020202020204" pitchFamily="34" charset="0"/>
              </a:rPr>
              <a:t>is a </a:t>
            </a:r>
            <a:r>
              <a:rPr lang="en-US" dirty="0">
                <a:solidFill>
                  <a:srgbClr val="0645AD"/>
                </a:solidFill>
                <a:latin typeface="Arial" panose="020B0604020202020204" pitchFamily="34" charset="0"/>
                <a:hlinkClick r:id="rId2" tooltip="United States Government"/>
              </a:rPr>
              <a:t>United States Government</a:t>
            </a:r>
            <a:r>
              <a:rPr lang="en-US" dirty="0">
                <a:solidFill>
                  <a:srgbClr val="202122"/>
                </a:solidFill>
                <a:latin typeface="Arial" panose="020B0604020202020204" pitchFamily="34" charset="0"/>
              </a:rPr>
              <a:t> program, coordinated by the </a:t>
            </a:r>
            <a:r>
              <a:rPr lang="en-US" dirty="0">
                <a:solidFill>
                  <a:srgbClr val="0645AD"/>
                </a:solidFill>
                <a:latin typeface="Arial" panose="020B0604020202020204" pitchFamily="34" charset="0"/>
                <a:hlinkClick r:id="rId3" tooltip="Small Business Administration"/>
              </a:rPr>
              <a:t>Small Business Administration</a:t>
            </a:r>
            <a:r>
              <a:rPr lang="en-US" dirty="0">
                <a:solidFill>
                  <a:srgbClr val="202122"/>
                </a:solidFill>
                <a:latin typeface="Arial" panose="020B0604020202020204" pitchFamily="34" charset="0"/>
              </a:rPr>
              <a:t>, intended to help certain </a:t>
            </a:r>
            <a:r>
              <a:rPr lang="en-US" dirty="0">
                <a:solidFill>
                  <a:srgbClr val="0645AD"/>
                </a:solidFill>
                <a:latin typeface="Arial" panose="020B0604020202020204" pitchFamily="34" charset="0"/>
                <a:hlinkClick r:id="rId4" tooltip="Small business"/>
              </a:rPr>
              <a:t>small businesses</a:t>
            </a:r>
            <a:r>
              <a:rPr lang="en-US" dirty="0">
                <a:solidFill>
                  <a:srgbClr val="202122"/>
                </a:solidFill>
                <a:latin typeface="Arial" panose="020B0604020202020204" pitchFamily="34" charset="0"/>
              </a:rPr>
              <a:t> conduct research and development (R&amp;D). Funding takes the form of contracts or grants. The recipient projects must have the potential for commercialization and must meet specific U.S. government R&amp;D needs</a:t>
            </a:r>
            <a:r>
              <a:rPr lang="en-US" dirty="0" smtClean="0">
                <a:solidFill>
                  <a:srgbClr val="202122"/>
                </a:solidFill>
                <a:latin typeface="Arial" panose="020B0604020202020204" pitchFamily="34" charset="0"/>
              </a:rPr>
              <a:t>.</a:t>
            </a:r>
          </a:p>
          <a:p>
            <a:endParaRPr lang="en-US" dirty="0">
              <a:solidFill>
                <a:srgbClr val="202122"/>
              </a:solidFill>
              <a:latin typeface="Arial" panose="020B0604020202020204" pitchFamily="34" charset="0"/>
            </a:endParaRPr>
          </a:p>
          <a:p>
            <a:r>
              <a:rPr lang="en-US" dirty="0" smtClean="0">
                <a:solidFill>
                  <a:srgbClr val="202122"/>
                </a:solidFill>
                <a:latin typeface="Arial" panose="020B0604020202020204" pitchFamily="34" charset="0"/>
              </a:rPr>
              <a:t>The overall program gives businesses smaller than 500 people a huge chance to compete against bigger companies like Lockheed-Martin, Boeing, Booz Allen Hamilton.</a:t>
            </a:r>
          </a:p>
          <a:p>
            <a:endParaRPr lang="en-US" dirty="0">
              <a:solidFill>
                <a:srgbClr val="202122"/>
              </a:solidFill>
              <a:latin typeface="Arial" panose="020B0604020202020204" pitchFamily="34" charset="0"/>
            </a:endParaRPr>
          </a:p>
          <a:p>
            <a:r>
              <a:rPr lang="en-US" dirty="0" smtClean="0">
                <a:solidFill>
                  <a:srgbClr val="202122"/>
                </a:solidFill>
                <a:latin typeface="Arial" panose="020B0604020202020204" pitchFamily="34" charset="0"/>
              </a:rPr>
              <a:t>Commercialization and innovation are the key to success!!</a:t>
            </a:r>
            <a:endParaRPr lang="en-US" dirty="0"/>
          </a:p>
        </p:txBody>
      </p:sp>
      <p:sp>
        <p:nvSpPr>
          <p:cNvPr id="5" name="Title 1"/>
          <p:cNvSpPr txBox="1">
            <a:spLocks/>
          </p:cNvSpPr>
          <p:nvPr/>
        </p:nvSpPr>
        <p:spPr>
          <a:xfrm>
            <a:off x="880098" y="22860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000" b="1" i="1" dirty="0" smtClean="0">
                <a:solidFill>
                  <a:srgbClr val="FF0000"/>
                </a:solidFill>
              </a:rPr>
              <a:t>What is small business innovation research??</a:t>
            </a:r>
            <a:endParaRPr lang="en-US" sz="2000" b="1" i="1" dirty="0">
              <a:solidFill>
                <a:srgbClr val="FF0000"/>
              </a:solidFill>
            </a:endParaRPr>
          </a:p>
        </p:txBody>
      </p:sp>
    </p:spTree>
    <p:extLst>
      <p:ext uri="{BB962C8B-B14F-4D97-AF65-F5344CB8AC3E}">
        <p14:creationId xmlns:p14="http://schemas.microsoft.com/office/powerpoint/2010/main" val="94815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20</a:t>
            </a:fld>
            <a:endParaRPr lang="en-US"/>
          </a:p>
        </p:txBody>
      </p:sp>
      <p:pic>
        <p:nvPicPr>
          <p:cNvPr id="4" name="Picture 3"/>
          <p:cNvPicPr>
            <a:picLocks noChangeAspect="1"/>
          </p:cNvPicPr>
          <p:nvPr/>
        </p:nvPicPr>
        <p:blipFill>
          <a:blip r:embed="rId2"/>
          <a:stretch>
            <a:fillRect/>
          </a:stretch>
        </p:blipFill>
        <p:spPr>
          <a:xfrm>
            <a:off x="685800" y="685800"/>
            <a:ext cx="7877175" cy="4295775"/>
          </a:xfrm>
          <a:prstGeom prst="rect">
            <a:avLst/>
          </a:prstGeom>
        </p:spPr>
      </p:pic>
      <p:sp>
        <p:nvSpPr>
          <p:cNvPr id="5" name="Title 1"/>
          <p:cNvSpPr txBox="1">
            <a:spLocks/>
          </p:cNvSpPr>
          <p:nvPr/>
        </p:nvSpPr>
        <p:spPr>
          <a:xfrm>
            <a:off x="1165860" y="13716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smtClean="0">
                <a:solidFill>
                  <a:schemeClr val="accent3"/>
                </a:solidFill>
              </a:rPr>
              <a:t>Department of commerce in 2018</a:t>
            </a:r>
            <a:endParaRPr lang="en-US" sz="3200" b="1" i="1" dirty="0">
              <a:solidFill>
                <a:schemeClr val="accent3"/>
              </a:solidFill>
            </a:endParaRPr>
          </a:p>
        </p:txBody>
      </p:sp>
    </p:spTree>
    <p:extLst>
      <p:ext uri="{BB962C8B-B14F-4D97-AF65-F5344CB8AC3E}">
        <p14:creationId xmlns:p14="http://schemas.microsoft.com/office/powerpoint/2010/main" val="3382175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15,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21</a:t>
            </a:fld>
            <a:endParaRPr lang="en-US"/>
          </a:p>
        </p:txBody>
      </p:sp>
      <p:pic>
        <p:nvPicPr>
          <p:cNvPr id="4" name="Picture 3"/>
          <p:cNvPicPr>
            <a:picLocks noChangeAspect="1"/>
          </p:cNvPicPr>
          <p:nvPr/>
        </p:nvPicPr>
        <p:blipFill>
          <a:blip r:embed="rId2"/>
          <a:stretch>
            <a:fillRect/>
          </a:stretch>
        </p:blipFill>
        <p:spPr>
          <a:xfrm>
            <a:off x="152400" y="152400"/>
            <a:ext cx="8839200" cy="4692912"/>
          </a:xfrm>
          <a:prstGeom prst="rect">
            <a:avLst/>
          </a:prstGeom>
        </p:spPr>
      </p:pic>
    </p:spTree>
    <p:extLst>
      <p:ext uri="{BB962C8B-B14F-4D97-AF65-F5344CB8AC3E}">
        <p14:creationId xmlns:p14="http://schemas.microsoft.com/office/powerpoint/2010/main" val="81481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15,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22</a:t>
            </a:fld>
            <a:endParaRPr lang="en-US"/>
          </a:p>
        </p:txBody>
      </p:sp>
      <p:pic>
        <p:nvPicPr>
          <p:cNvPr id="4" name="Picture 3"/>
          <p:cNvPicPr>
            <a:picLocks noChangeAspect="1"/>
          </p:cNvPicPr>
          <p:nvPr/>
        </p:nvPicPr>
        <p:blipFill>
          <a:blip r:embed="rId2"/>
          <a:stretch>
            <a:fillRect/>
          </a:stretch>
        </p:blipFill>
        <p:spPr>
          <a:xfrm>
            <a:off x="152400" y="228600"/>
            <a:ext cx="8915400" cy="4760051"/>
          </a:xfrm>
          <a:prstGeom prst="rect">
            <a:avLst/>
          </a:prstGeom>
        </p:spPr>
      </p:pic>
    </p:spTree>
    <p:extLst>
      <p:ext uri="{BB962C8B-B14F-4D97-AF65-F5344CB8AC3E}">
        <p14:creationId xmlns:p14="http://schemas.microsoft.com/office/powerpoint/2010/main" val="50507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762000"/>
            <a:ext cx="4495800" cy="4278633"/>
          </a:xfrm>
        </p:spPr>
        <p:txBody>
          <a:bodyPr>
            <a:normAutofit fontScale="92500" lnSpcReduction="10000"/>
          </a:bodyPr>
          <a:lstStyle/>
          <a:p>
            <a:pPr indent="0" algn="ctr"/>
            <a:r>
              <a:rPr lang="en-US" sz="2800" b="0" i="1" dirty="0"/>
              <a:t>NOAA's SBIR Program is seeking highly </a:t>
            </a:r>
            <a:r>
              <a:rPr lang="en-US" sz="2800" i="1" dirty="0">
                <a:solidFill>
                  <a:schemeClr val="accent2"/>
                </a:solidFill>
              </a:rPr>
              <a:t>innovative</a:t>
            </a:r>
            <a:r>
              <a:rPr lang="en-US" sz="2800" b="0" i="1" dirty="0"/>
              <a:t> </a:t>
            </a:r>
            <a:r>
              <a:rPr lang="en-US" sz="2800" b="0" i="1" dirty="0" smtClean="0"/>
              <a:t>products and services </a:t>
            </a:r>
            <a:r>
              <a:rPr lang="en-US" sz="2800" b="0" i="1" dirty="0"/>
              <a:t>with excellent </a:t>
            </a:r>
            <a:r>
              <a:rPr lang="en-US" sz="2800" i="1" dirty="0">
                <a:solidFill>
                  <a:schemeClr val="accent2"/>
                </a:solidFill>
              </a:rPr>
              <a:t>commercial potential</a:t>
            </a:r>
            <a:r>
              <a:rPr lang="en-US" sz="2800" b="0" i="1" dirty="0"/>
              <a:t>.  All SBIR proposals must directly benefit the </a:t>
            </a:r>
            <a:r>
              <a:rPr lang="en-US" sz="2800" i="1" dirty="0">
                <a:solidFill>
                  <a:schemeClr val="accent2"/>
                </a:solidFill>
              </a:rPr>
              <a:t>NOAA mission</a:t>
            </a:r>
            <a:r>
              <a:rPr lang="en-US" sz="2800" b="0" i="1" dirty="0"/>
              <a:t>, </a:t>
            </a:r>
            <a:r>
              <a:rPr lang="en-US" sz="2800" b="0" i="1" dirty="0" smtClean="0"/>
              <a:t>as well as be </a:t>
            </a:r>
            <a:r>
              <a:rPr lang="en-US" sz="2800" b="0" i="1" dirty="0"/>
              <a:t>responsive to the greater market demands in order to be successful.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838200"/>
            <a:ext cx="3963440" cy="3977647"/>
          </a:xfrm>
          <a:prstGeom prst="rect">
            <a:avLst/>
          </a:prstGeom>
        </p:spPr>
      </p:pic>
      <p:sp>
        <p:nvSpPr>
          <p:cNvPr id="7" name="Title 1"/>
          <p:cNvSpPr txBox="1">
            <a:spLocks/>
          </p:cNvSpPr>
          <p:nvPr/>
        </p:nvSpPr>
        <p:spPr>
          <a:xfrm>
            <a:off x="762000" y="2286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smtClean="0">
                <a:solidFill>
                  <a:schemeClr val="accent3"/>
                </a:solidFill>
              </a:rPr>
              <a:t>NOAA’s SBIR Program</a:t>
            </a:r>
            <a:endParaRPr lang="en-US" sz="3200" b="1" i="1" dirty="0">
              <a:solidFill>
                <a:schemeClr val="accent3"/>
              </a:solidFill>
            </a:endParaRPr>
          </a:p>
        </p:txBody>
      </p:sp>
      <p:sp>
        <p:nvSpPr>
          <p:cNvPr id="2" name="Slide Number Placeholder 1"/>
          <p:cNvSpPr>
            <a:spLocks noGrp="1"/>
          </p:cNvSpPr>
          <p:nvPr>
            <p:ph type="sldNum" sz="quarter" idx="12"/>
          </p:nvPr>
        </p:nvSpPr>
        <p:spPr/>
        <p:txBody>
          <a:bodyPr/>
          <a:lstStyle/>
          <a:p>
            <a:fld id="{0E7C05A6-AE99-45AE-9993-029687B88EB4}" type="slidenum">
              <a:rPr lang="en-US" smtClean="0"/>
              <a:pPr/>
              <a:t>23</a:t>
            </a:fld>
            <a:endParaRPr lang="en-US"/>
          </a:p>
        </p:txBody>
      </p:sp>
      <p:pic>
        <p:nvPicPr>
          <p:cNvPr id="8" name="Picture 2" descr="http://upload.wikimedia.org/wikipedia/commons/thumb/7/79/NOAA_logo.svg/468px-NOAA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530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24</a:t>
            </a:fld>
            <a:endParaRPr lang="en-US"/>
          </a:p>
        </p:txBody>
      </p:sp>
      <p:sp>
        <p:nvSpPr>
          <p:cNvPr id="7" name="Title 1"/>
          <p:cNvSpPr>
            <a:spLocks noGrp="1"/>
          </p:cNvSpPr>
          <p:nvPr>
            <p:ph type="title"/>
          </p:nvPr>
        </p:nvSpPr>
        <p:spPr>
          <a:xfrm>
            <a:off x="822960" y="365760"/>
            <a:ext cx="7520940" cy="548640"/>
          </a:xfrm>
        </p:spPr>
        <p:txBody>
          <a:bodyPr/>
          <a:lstStyle/>
          <a:p>
            <a:r>
              <a:rPr lang="en-US" sz="3200" b="1" i="1" dirty="0" smtClean="0">
                <a:solidFill>
                  <a:schemeClr val="accent3"/>
                </a:solidFill>
              </a:rPr>
              <a:t>NOAA SBIR Topics for fy2018</a:t>
            </a:r>
            <a:endParaRPr lang="en-US" sz="3200" b="1" i="1" dirty="0">
              <a:solidFill>
                <a:schemeClr val="accent3"/>
              </a:solidFill>
            </a:endParaRPr>
          </a:p>
        </p:txBody>
      </p:sp>
      <p:pic>
        <p:nvPicPr>
          <p:cNvPr id="8"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52" t="30297" r="16212" b="23762"/>
          <a:stretch/>
        </p:blipFill>
        <p:spPr bwMode="auto">
          <a:xfrm>
            <a:off x="284108" y="914400"/>
            <a:ext cx="8726214"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286078" y="4191000"/>
            <a:ext cx="8705522" cy="762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0" y="4248834"/>
            <a:ext cx="7470058" cy="707886"/>
          </a:xfrm>
          <a:prstGeom prst="rect">
            <a:avLst/>
          </a:prstGeom>
          <a:noFill/>
        </p:spPr>
        <p:txBody>
          <a:bodyPr wrap="none" rtlCol="0">
            <a:spAutoFit/>
          </a:bodyPr>
          <a:lstStyle/>
          <a:p>
            <a:pPr algn="ctr"/>
            <a:r>
              <a:rPr lang="en-US" sz="2000" b="1" dirty="0" smtClean="0">
                <a:solidFill>
                  <a:schemeClr val="bg1"/>
                </a:solidFill>
              </a:rPr>
              <a:t>NOAA Chief Scientist and Technology Partnership Office emphasize </a:t>
            </a:r>
          </a:p>
          <a:p>
            <a:pPr algn="ctr"/>
            <a:r>
              <a:rPr lang="en-US" sz="2000" b="1" dirty="0">
                <a:solidFill>
                  <a:schemeClr val="bg1"/>
                </a:solidFill>
              </a:rPr>
              <a:t>u</a:t>
            </a:r>
            <a:r>
              <a:rPr lang="en-US" sz="2000" b="1" dirty="0" smtClean="0">
                <a:solidFill>
                  <a:schemeClr val="bg1"/>
                </a:solidFill>
              </a:rPr>
              <a:t>se of the  Strategic Research Guidance Memorandum (SRGM)</a:t>
            </a:r>
            <a:endParaRPr lang="en-US" sz="2000" b="1" dirty="0">
              <a:solidFill>
                <a:schemeClr val="bg1"/>
              </a:solidFill>
            </a:endParaRPr>
          </a:p>
        </p:txBody>
      </p:sp>
    </p:spTree>
    <p:extLst>
      <p:ext uri="{BB962C8B-B14F-4D97-AF65-F5344CB8AC3E}">
        <p14:creationId xmlns:p14="http://schemas.microsoft.com/office/powerpoint/2010/main" val="53203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4947338" cy="4038600"/>
          </a:xfrm>
        </p:spPr>
        <p:txBody>
          <a:bodyPr>
            <a:noAutofit/>
          </a:bodyPr>
          <a:lstStyle/>
          <a:p>
            <a:pPr indent="0">
              <a:buClr>
                <a:schemeClr val="accent2"/>
              </a:buClr>
            </a:pPr>
            <a:r>
              <a:rPr lang="en-US" sz="1800" dirty="0" smtClean="0"/>
              <a:t>PHASE </a:t>
            </a:r>
            <a:r>
              <a:rPr lang="en-US" sz="1800" dirty="0"/>
              <a:t>I</a:t>
            </a:r>
          </a:p>
          <a:p>
            <a:pPr marL="916686" lvl="3" indent="-285750"/>
            <a:r>
              <a:rPr lang="en-US" sz="1800" dirty="0" smtClean="0"/>
              <a:t>Feasibility Study, Proof of Concept</a:t>
            </a:r>
          </a:p>
          <a:p>
            <a:pPr marL="916686" lvl="3" indent="-285750"/>
            <a:r>
              <a:rPr lang="en-US" sz="1800" dirty="0" smtClean="0">
                <a:solidFill>
                  <a:srgbClr val="00B050"/>
                </a:solidFill>
              </a:rPr>
              <a:t>$150K Max </a:t>
            </a:r>
            <a:r>
              <a:rPr lang="en-US" sz="1800" dirty="0">
                <a:solidFill>
                  <a:srgbClr val="00B050"/>
                </a:solidFill>
              </a:rPr>
              <a:t>(↑ from </a:t>
            </a:r>
            <a:r>
              <a:rPr lang="en-US" sz="1800" dirty="0" smtClean="0">
                <a:solidFill>
                  <a:srgbClr val="00B050"/>
                </a:solidFill>
              </a:rPr>
              <a:t>$120K) </a:t>
            </a:r>
          </a:p>
          <a:p>
            <a:pPr marL="916686" lvl="3" indent="-285750"/>
            <a:r>
              <a:rPr lang="en-US" sz="1800" dirty="0" smtClean="0"/>
              <a:t>Period of performance – 6 months</a:t>
            </a:r>
            <a:endParaRPr lang="en-US" sz="1800" b="0" dirty="0" smtClean="0"/>
          </a:p>
          <a:p>
            <a:pPr indent="0">
              <a:buClr>
                <a:schemeClr val="accent2"/>
              </a:buClr>
            </a:pPr>
            <a:r>
              <a:rPr lang="en-US" sz="1800" dirty="0" smtClean="0"/>
              <a:t>PHASE II</a:t>
            </a:r>
          </a:p>
          <a:p>
            <a:pPr marL="916686" lvl="3" indent="-285750"/>
            <a:r>
              <a:rPr lang="en-US" sz="1800" b="0" dirty="0" smtClean="0"/>
              <a:t>Full Research and Development Effort</a:t>
            </a:r>
          </a:p>
          <a:p>
            <a:pPr marL="916686" lvl="3" indent="-285750"/>
            <a:r>
              <a:rPr lang="en-US" sz="1800" b="0" dirty="0" smtClean="0">
                <a:solidFill>
                  <a:srgbClr val="00B050"/>
                </a:solidFill>
              </a:rPr>
              <a:t>$450K Max </a:t>
            </a:r>
            <a:r>
              <a:rPr lang="en-US" sz="1800" dirty="0">
                <a:solidFill>
                  <a:srgbClr val="00B050"/>
                </a:solidFill>
              </a:rPr>
              <a:t>(↑ from </a:t>
            </a:r>
            <a:r>
              <a:rPr lang="en-US" sz="1800" dirty="0" smtClean="0">
                <a:solidFill>
                  <a:srgbClr val="00B050"/>
                </a:solidFill>
              </a:rPr>
              <a:t>$400K</a:t>
            </a:r>
            <a:r>
              <a:rPr lang="en-US" sz="1800" dirty="0">
                <a:solidFill>
                  <a:srgbClr val="00B050"/>
                </a:solidFill>
              </a:rPr>
              <a:t>) </a:t>
            </a:r>
            <a:endParaRPr lang="en-US" sz="1800" b="0" dirty="0" smtClean="0">
              <a:solidFill>
                <a:srgbClr val="00B050"/>
              </a:solidFill>
            </a:endParaRPr>
          </a:p>
          <a:p>
            <a:pPr marL="916686" lvl="3" indent="-285750"/>
            <a:r>
              <a:rPr lang="en-US" sz="1800" dirty="0" smtClean="0"/>
              <a:t>Period of performance – 2 years</a:t>
            </a:r>
            <a:endParaRPr lang="en-US" sz="1800" b="0" dirty="0" smtClean="0"/>
          </a:p>
          <a:p>
            <a:pPr indent="0">
              <a:buClr>
                <a:schemeClr val="accent2"/>
              </a:buClr>
            </a:pPr>
            <a:r>
              <a:rPr lang="en-US" sz="1800" dirty="0" smtClean="0"/>
              <a:t>PHASE III</a:t>
            </a:r>
          </a:p>
          <a:p>
            <a:pPr marL="916686" lvl="3" indent="-285750"/>
            <a:r>
              <a:rPr lang="en-US" sz="1800" b="0" dirty="0" smtClean="0"/>
              <a:t>Commercialization  Stage</a:t>
            </a:r>
          </a:p>
          <a:p>
            <a:pPr marL="916686" lvl="3" indent="-285750"/>
            <a:r>
              <a:rPr lang="en-US" sz="1800" b="0" dirty="0" smtClean="0"/>
              <a:t>Non-SBIR Federal Funding</a:t>
            </a:r>
          </a:p>
          <a:p>
            <a:pPr indent="0">
              <a:buClr>
                <a:schemeClr val="accent2"/>
              </a:buClr>
            </a:pPr>
            <a:r>
              <a:rPr lang="en-US" dirty="0" smtClean="0">
                <a:solidFill>
                  <a:schemeClr val="accent2"/>
                </a:solidFill>
              </a:rPr>
              <a:t>			</a:t>
            </a:r>
          </a:p>
          <a:p>
            <a:pPr indent="0">
              <a:buClr>
                <a:schemeClr val="accent2"/>
              </a:buClr>
            </a:pPr>
            <a:endParaRPr lang="en-US" sz="2400"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5538" y="1524000"/>
            <a:ext cx="3148911" cy="2819400"/>
          </a:xfrm>
          <a:prstGeom prst="rect">
            <a:avLst/>
          </a:prstGeom>
        </p:spPr>
      </p:pic>
      <p:sp>
        <p:nvSpPr>
          <p:cNvPr id="7" name="Title 1"/>
          <p:cNvSpPr>
            <a:spLocks noGrp="1"/>
          </p:cNvSpPr>
          <p:nvPr>
            <p:ph type="title"/>
          </p:nvPr>
        </p:nvSpPr>
        <p:spPr>
          <a:xfrm>
            <a:off x="822960" y="365760"/>
            <a:ext cx="7520940" cy="548640"/>
          </a:xfrm>
        </p:spPr>
        <p:txBody>
          <a:bodyPr/>
          <a:lstStyle/>
          <a:p>
            <a:r>
              <a:rPr lang="en-US" sz="3200" b="1" i="1" dirty="0" smtClean="0">
                <a:solidFill>
                  <a:schemeClr val="accent3"/>
                </a:solidFill>
              </a:rPr>
              <a:t>Three-Phase Program</a:t>
            </a:r>
            <a:endParaRPr lang="en-US" sz="3200" b="1" i="1" dirty="0">
              <a:solidFill>
                <a:schemeClr val="accent3"/>
              </a:solidFill>
            </a:endParaRPr>
          </a:p>
        </p:txBody>
      </p:sp>
      <p:sp>
        <p:nvSpPr>
          <p:cNvPr id="2" name="Slide Number Placeholder 1"/>
          <p:cNvSpPr>
            <a:spLocks noGrp="1"/>
          </p:cNvSpPr>
          <p:nvPr>
            <p:ph type="sldNum" sz="quarter" idx="12"/>
          </p:nvPr>
        </p:nvSpPr>
        <p:spPr/>
        <p:txBody>
          <a:bodyPr/>
          <a:lstStyle/>
          <a:p>
            <a:fld id="{0E7C05A6-AE99-45AE-9993-029687B88EB4}" type="slidenum">
              <a:rPr lang="en-US" smtClean="0"/>
              <a:pPr/>
              <a:t>25</a:t>
            </a:fld>
            <a:endParaRPr lang="en-US"/>
          </a:p>
        </p:txBody>
      </p:sp>
      <p:pic>
        <p:nvPicPr>
          <p:cNvPr id="8"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241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100628"/>
            <a:ext cx="7520940" cy="4004772"/>
          </a:xfrm>
        </p:spPr>
        <p:txBody>
          <a:bodyPr>
            <a:normAutofit fontScale="92500" lnSpcReduction="20000"/>
          </a:bodyPr>
          <a:lstStyle/>
          <a:p>
            <a:pPr>
              <a:buClr>
                <a:schemeClr val="accent2"/>
              </a:buClr>
              <a:buFont typeface="Wingdings" panose="05000000000000000000" pitchFamily="2" charset="2"/>
              <a:buChar char="§"/>
            </a:pPr>
            <a:r>
              <a:rPr lang="en-US" sz="1900" b="0" dirty="0" smtClean="0"/>
              <a:t>Awards via Grants</a:t>
            </a:r>
          </a:p>
          <a:p>
            <a:pPr lvl="3"/>
            <a:r>
              <a:rPr lang="en-US" sz="1700" dirty="0" smtClean="0"/>
              <a:t> Fed</a:t>
            </a:r>
            <a:endParaRPr lang="en-US" sz="1700" b="0" dirty="0" smtClean="0"/>
          </a:p>
          <a:p>
            <a:pPr>
              <a:buClr>
                <a:schemeClr val="accent2"/>
              </a:buClr>
              <a:buFont typeface="Wingdings" panose="05000000000000000000" pitchFamily="2" charset="2"/>
              <a:buChar char="§"/>
            </a:pPr>
            <a:r>
              <a:rPr lang="en-US" sz="1900" b="0" dirty="0" smtClean="0"/>
              <a:t>One solicitation per fiscal year (mid-Oct)</a:t>
            </a:r>
          </a:p>
          <a:p>
            <a:pPr lvl="3"/>
            <a:r>
              <a:rPr lang="en-US" sz="1900" dirty="0" smtClean="0"/>
              <a:t> </a:t>
            </a:r>
            <a:r>
              <a:rPr lang="en-US" sz="1700" dirty="0" smtClean="0"/>
              <a:t>Available at Grants.gov</a:t>
            </a:r>
          </a:p>
          <a:p>
            <a:pPr>
              <a:buClr>
                <a:schemeClr val="accent2"/>
              </a:buClr>
              <a:buFont typeface="Wingdings" panose="05000000000000000000" pitchFamily="2" charset="2"/>
              <a:buChar char="§"/>
            </a:pPr>
            <a:r>
              <a:rPr lang="en-US" sz="1900" b="0" dirty="0" smtClean="0"/>
              <a:t>Typical Phase I Awards – 15 to 25 projects</a:t>
            </a:r>
          </a:p>
          <a:p>
            <a:pPr>
              <a:buClr>
                <a:schemeClr val="accent2"/>
              </a:buClr>
              <a:buFont typeface="Wingdings" panose="05000000000000000000" pitchFamily="2" charset="2"/>
              <a:buChar char="§"/>
            </a:pPr>
            <a:r>
              <a:rPr lang="en-US" sz="1900" b="0" dirty="0" smtClean="0"/>
              <a:t>Phase I to Phase II award percentage = &gt;50%</a:t>
            </a:r>
          </a:p>
          <a:p>
            <a:pPr>
              <a:buClr>
                <a:schemeClr val="accent2"/>
              </a:buClr>
              <a:buFont typeface="Wingdings" panose="05000000000000000000" pitchFamily="2" charset="2"/>
              <a:buChar char="§"/>
            </a:pPr>
            <a:r>
              <a:rPr lang="en-US" sz="1900" b="0" dirty="0" smtClean="0"/>
              <a:t>SBIR Funding</a:t>
            </a:r>
          </a:p>
          <a:p>
            <a:pPr lvl="3"/>
            <a:r>
              <a:rPr lang="en-US" sz="1700" dirty="0" smtClean="0"/>
              <a:t>FY16: ~$7.5M</a:t>
            </a:r>
          </a:p>
          <a:p>
            <a:pPr lvl="3"/>
            <a:r>
              <a:rPr lang="en-US" sz="1700" b="0" dirty="0" smtClean="0"/>
              <a:t>FY17: ~$7.8M</a:t>
            </a:r>
          </a:p>
          <a:p>
            <a:pPr>
              <a:buClr>
                <a:schemeClr val="accent2"/>
              </a:buClr>
              <a:buFont typeface="Wingdings" panose="05000000000000000000" pitchFamily="2" charset="2"/>
              <a:buChar char="§"/>
            </a:pPr>
            <a:r>
              <a:rPr lang="en-US" sz="1900" b="0" dirty="0" smtClean="0"/>
              <a:t>Proposal submissions via email</a:t>
            </a:r>
          </a:p>
          <a:p>
            <a:pPr marL="0" indent="0">
              <a:buClr>
                <a:schemeClr val="accent2"/>
              </a:buClr>
            </a:pPr>
            <a:endParaRPr lang="en-US" sz="1900" b="0" dirty="0">
              <a:solidFill>
                <a:srgbClr val="FF0000"/>
              </a:solidFill>
            </a:endParaRPr>
          </a:p>
          <a:p>
            <a:pPr marL="0" indent="0">
              <a:buClr>
                <a:schemeClr val="accent2"/>
              </a:buClr>
            </a:pPr>
            <a:r>
              <a:rPr lang="en-US" sz="1900" b="1" dirty="0" smtClean="0">
                <a:solidFill>
                  <a:srgbClr val="FF0000"/>
                </a:solidFill>
              </a:rPr>
              <a:t>Small businesses are warned to read the solicitation carefully and follow instructions!</a:t>
            </a:r>
          </a:p>
        </p:txBody>
      </p:sp>
      <p:sp>
        <p:nvSpPr>
          <p:cNvPr id="10" name="Title 1"/>
          <p:cNvSpPr>
            <a:spLocks noGrp="1"/>
          </p:cNvSpPr>
          <p:nvPr>
            <p:ph type="title"/>
          </p:nvPr>
        </p:nvSpPr>
        <p:spPr>
          <a:xfrm>
            <a:off x="304800" y="228600"/>
            <a:ext cx="7010400" cy="685800"/>
          </a:xfrm>
        </p:spPr>
        <p:txBody>
          <a:bodyPr/>
          <a:lstStyle/>
          <a:p>
            <a:r>
              <a:rPr lang="en-US" sz="3200" b="1" i="1" dirty="0" smtClean="0">
                <a:solidFill>
                  <a:schemeClr val="accent3"/>
                </a:solidFill>
              </a:rPr>
              <a:t>SBIR program information</a:t>
            </a:r>
            <a:endParaRPr lang="en-US" sz="3200" b="1" i="1" dirty="0">
              <a:solidFill>
                <a:schemeClr val="accent3"/>
              </a:solidFill>
            </a:endParaRPr>
          </a:p>
        </p:txBody>
      </p:sp>
      <p:sp>
        <p:nvSpPr>
          <p:cNvPr id="2" name="Slide Number Placeholder 1"/>
          <p:cNvSpPr>
            <a:spLocks noGrp="1"/>
          </p:cNvSpPr>
          <p:nvPr>
            <p:ph type="sldNum" sz="quarter" idx="12"/>
          </p:nvPr>
        </p:nvSpPr>
        <p:spPr/>
        <p:txBody>
          <a:bodyPr/>
          <a:lstStyle/>
          <a:p>
            <a:fld id="{0E7C05A6-AE99-45AE-9993-029687B88EB4}" type="slidenum">
              <a:rPr lang="en-US" smtClean="0"/>
              <a:pPr/>
              <a:t>26</a:t>
            </a:fld>
            <a:endParaRPr lang="en-US"/>
          </a:p>
        </p:txBody>
      </p:sp>
      <p:pic>
        <p:nvPicPr>
          <p:cNvPr id="7"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92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61164176"/>
              </p:ext>
            </p:extLst>
          </p:nvPr>
        </p:nvGraphicFramePr>
        <p:xfrm>
          <a:off x="685800" y="1066800"/>
          <a:ext cx="7696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a:spLocks noGrp="1"/>
          </p:cNvSpPr>
          <p:nvPr>
            <p:ph type="title"/>
          </p:nvPr>
        </p:nvSpPr>
        <p:spPr>
          <a:xfrm>
            <a:off x="304800" y="228600"/>
            <a:ext cx="4495800" cy="685800"/>
          </a:xfrm>
        </p:spPr>
        <p:txBody>
          <a:bodyPr/>
          <a:lstStyle/>
          <a:p>
            <a:r>
              <a:rPr lang="en-US" sz="3200" b="1" i="1" dirty="0" smtClean="0">
                <a:solidFill>
                  <a:schemeClr val="accent3"/>
                </a:solidFill>
              </a:rPr>
              <a:t>NOAA’s SBIR PROCESS </a:t>
            </a:r>
            <a:endParaRPr lang="en-US" sz="3200" b="1" i="1" dirty="0">
              <a:solidFill>
                <a:schemeClr val="accent3"/>
              </a:solidFill>
            </a:endParaRPr>
          </a:p>
        </p:txBody>
      </p:sp>
      <p:sp>
        <p:nvSpPr>
          <p:cNvPr id="3" name="Slide Number Placeholder 2"/>
          <p:cNvSpPr>
            <a:spLocks noGrp="1"/>
          </p:cNvSpPr>
          <p:nvPr>
            <p:ph type="sldNum" sz="quarter" idx="12"/>
          </p:nvPr>
        </p:nvSpPr>
        <p:spPr/>
        <p:txBody>
          <a:bodyPr/>
          <a:lstStyle/>
          <a:p>
            <a:fld id="{0E7C05A6-AE99-45AE-9993-029687B88EB4}" type="slidenum">
              <a:rPr lang="en-US" smtClean="0"/>
              <a:pPr/>
              <a:t>27</a:t>
            </a:fld>
            <a:endParaRPr lang="en-US"/>
          </a:p>
        </p:txBody>
      </p:sp>
      <p:pic>
        <p:nvPicPr>
          <p:cNvPr id="7" name="Picture 2" descr="http://upload.wikimedia.org/wikipedia/commons/thumb/7/79/NOAA_logo.svg/468px-NOA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898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3"/>
                </a:solidFill>
              </a:rPr>
              <a:t>Program Schedule</a:t>
            </a:r>
            <a:endParaRPr lang="en-US" b="1" i="1" dirty="0">
              <a:solidFill>
                <a:schemeClr val="accent3"/>
              </a:solidFill>
            </a:endParaRPr>
          </a:p>
        </p:txBody>
      </p:sp>
      <p:sp>
        <p:nvSpPr>
          <p:cNvPr id="3" name="Content Placeholder 2"/>
          <p:cNvSpPr>
            <a:spLocks noGrp="1"/>
          </p:cNvSpPr>
          <p:nvPr>
            <p:ph idx="1"/>
          </p:nvPr>
        </p:nvSpPr>
        <p:spPr>
          <a:xfrm>
            <a:off x="822960" y="1295400"/>
            <a:ext cx="7863840" cy="3385077"/>
          </a:xfrm>
        </p:spPr>
        <p:txBody>
          <a:bodyPr/>
          <a:lstStyle/>
          <a:p>
            <a:pPr lvl="0">
              <a:buClr>
                <a:srgbClr val="F96A1B"/>
              </a:buClr>
              <a:buFont typeface="Wingdings" pitchFamily="2" charset="2"/>
              <a:buChar char="§"/>
            </a:pPr>
            <a:r>
              <a:rPr lang="en-US" sz="2400" b="0" dirty="0" smtClean="0">
                <a:solidFill>
                  <a:srgbClr val="000000"/>
                </a:solidFill>
              </a:rPr>
              <a:t>Solicitation Release Date                            mid-October</a:t>
            </a:r>
          </a:p>
          <a:p>
            <a:pPr marL="0" lvl="0" indent="0">
              <a:buClr>
                <a:srgbClr val="F96A1B"/>
              </a:buClr>
            </a:pPr>
            <a:endParaRPr lang="en-US" sz="2400" b="0" dirty="0" smtClean="0">
              <a:solidFill>
                <a:srgbClr val="000000"/>
              </a:solidFill>
            </a:endParaRPr>
          </a:p>
          <a:p>
            <a:pPr lvl="0">
              <a:buClr>
                <a:srgbClr val="F96A1B"/>
              </a:buClr>
              <a:buFont typeface="Wingdings" pitchFamily="2" charset="2"/>
              <a:buChar char="§"/>
            </a:pPr>
            <a:r>
              <a:rPr lang="en-US" sz="2400" b="0" dirty="0" smtClean="0">
                <a:solidFill>
                  <a:srgbClr val="000000"/>
                </a:solidFill>
              </a:rPr>
              <a:t>Proposals Due                                              mid-January</a:t>
            </a:r>
          </a:p>
          <a:p>
            <a:pPr marL="0" lvl="0" indent="0">
              <a:buClr>
                <a:srgbClr val="F96A1B"/>
              </a:buClr>
            </a:pPr>
            <a:endParaRPr lang="en-US" sz="2400" b="0" dirty="0" smtClean="0">
              <a:solidFill>
                <a:srgbClr val="000000"/>
              </a:solidFill>
            </a:endParaRPr>
          </a:p>
          <a:p>
            <a:pPr lvl="0">
              <a:buClr>
                <a:srgbClr val="F96A1B"/>
              </a:buClr>
              <a:buFont typeface="Wingdings" pitchFamily="2" charset="2"/>
              <a:buChar char="§"/>
            </a:pPr>
            <a:r>
              <a:rPr lang="en-US" sz="2400" b="0" dirty="0" smtClean="0">
                <a:solidFill>
                  <a:srgbClr val="000000"/>
                </a:solidFill>
              </a:rPr>
              <a:t>Phase I Contracts Awarded                         June</a:t>
            </a:r>
          </a:p>
          <a:p>
            <a:pPr lvl="0">
              <a:buClr>
                <a:srgbClr val="F96A1B"/>
              </a:buClr>
              <a:buFont typeface="Wingdings" pitchFamily="2" charset="2"/>
              <a:buChar char="§"/>
            </a:pPr>
            <a:endParaRPr lang="en-US" sz="2400" b="0" dirty="0">
              <a:solidFill>
                <a:srgbClr val="000000"/>
              </a:solidFill>
            </a:endParaRPr>
          </a:p>
          <a:p>
            <a:pPr lvl="0">
              <a:buClr>
                <a:srgbClr val="F96A1B"/>
              </a:buClr>
              <a:buFont typeface="Wingdings" pitchFamily="2" charset="2"/>
              <a:buChar char="§"/>
            </a:pPr>
            <a:r>
              <a:rPr lang="en-US" sz="2400" b="0" dirty="0" smtClean="0">
                <a:solidFill>
                  <a:srgbClr val="000000"/>
                </a:solidFill>
              </a:rPr>
              <a:t>Phase II Contracts Awarded		  July</a:t>
            </a:r>
            <a:endParaRPr lang="en-US" sz="2400" b="0" dirty="0">
              <a:solidFill>
                <a:srgbClr val="000000"/>
              </a:solidFill>
            </a:endParaRPr>
          </a:p>
          <a:p>
            <a:endParaRPr lang="en-US" dirty="0"/>
          </a:p>
        </p:txBody>
      </p:sp>
    </p:spTree>
    <p:extLst>
      <p:ext uri="{BB962C8B-B14F-4D97-AF65-F5344CB8AC3E}">
        <p14:creationId xmlns:p14="http://schemas.microsoft.com/office/powerpoint/2010/main" val="1178331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r>
              <a:rPr lang="en-US" sz="2000" dirty="0" smtClean="0"/>
              <a:t>Ratings</a:t>
            </a:r>
          </a:p>
          <a:p>
            <a:pPr>
              <a:buClr>
                <a:schemeClr val="accent2"/>
              </a:buClr>
              <a:buFont typeface="Wingdings" pitchFamily="2" charset="2"/>
              <a:buChar char="§"/>
            </a:pPr>
            <a:r>
              <a:rPr lang="en-US" sz="2000" b="0" i="1" dirty="0" smtClean="0"/>
              <a:t>Outstanding, Good, Acceptable, Marginal, Unacceptable</a:t>
            </a:r>
          </a:p>
          <a:p>
            <a:pPr marL="0" indent="0">
              <a:buClr>
                <a:schemeClr val="accent2"/>
              </a:buClr>
            </a:pPr>
            <a:endParaRPr lang="en-US" sz="800" b="0" i="1" dirty="0" smtClean="0"/>
          </a:p>
          <a:p>
            <a:r>
              <a:rPr lang="en-US" sz="2000" dirty="0" smtClean="0"/>
              <a:t>Five Criteria</a:t>
            </a:r>
          </a:p>
          <a:p>
            <a:pPr>
              <a:buClr>
                <a:schemeClr val="accent2"/>
              </a:buClr>
              <a:buFont typeface="Wingdings" pitchFamily="2" charset="2"/>
              <a:buChar char="§"/>
            </a:pPr>
            <a:r>
              <a:rPr lang="en-US" sz="2000" b="0" dirty="0" smtClean="0"/>
              <a:t>Technical Approach &amp; Anticipated Agency and Commercial Benefits</a:t>
            </a:r>
          </a:p>
          <a:p>
            <a:pPr>
              <a:buClr>
                <a:schemeClr val="accent2"/>
              </a:buClr>
              <a:buFont typeface="Wingdings" pitchFamily="2" charset="2"/>
              <a:buChar char="§"/>
            </a:pPr>
            <a:r>
              <a:rPr lang="en-US" sz="2000" b="0" dirty="0"/>
              <a:t>Scientific/Technical </a:t>
            </a:r>
            <a:r>
              <a:rPr lang="en-US" sz="2000" b="0" dirty="0" smtClean="0"/>
              <a:t>Merit</a:t>
            </a:r>
          </a:p>
          <a:p>
            <a:pPr>
              <a:buClr>
                <a:schemeClr val="accent2"/>
              </a:buClr>
              <a:buFont typeface="Wingdings" pitchFamily="2" charset="2"/>
              <a:buChar char="§"/>
            </a:pPr>
            <a:r>
              <a:rPr lang="en-US" sz="2000" b="0" dirty="0" smtClean="0"/>
              <a:t>Fulfillment of Subtopic Requirements</a:t>
            </a:r>
          </a:p>
          <a:p>
            <a:pPr>
              <a:buClr>
                <a:schemeClr val="accent2"/>
              </a:buClr>
              <a:buFont typeface="Wingdings" pitchFamily="2" charset="2"/>
              <a:buChar char="§"/>
            </a:pPr>
            <a:r>
              <a:rPr lang="en-US" sz="2000" b="0" dirty="0" smtClean="0"/>
              <a:t>Commercial Potential</a:t>
            </a:r>
          </a:p>
          <a:p>
            <a:pPr>
              <a:buClr>
                <a:schemeClr val="accent2"/>
              </a:buClr>
              <a:buFont typeface="Wingdings" pitchFamily="2" charset="2"/>
              <a:buChar char="§"/>
            </a:pPr>
            <a:r>
              <a:rPr lang="en-US" sz="2000" b="0" dirty="0" smtClean="0"/>
              <a:t>Qualifications of Team</a:t>
            </a:r>
          </a:p>
          <a:p>
            <a:pPr marL="0" indent="0">
              <a:buClr>
                <a:schemeClr val="accent2"/>
              </a:buClr>
            </a:pPr>
            <a:endParaRPr lang="en-US" sz="2000" dirty="0" smtClean="0">
              <a:solidFill>
                <a:srgbClr val="FF0000"/>
              </a:solidFill>
            </a:endParaRPr>
          </a:p>
          <a:p>
            <a:pPr marL="0" indent="0">
              <a:buClr>
                <a:schemeClr val="accent2"/>
              </a:buClr>
            </a:pPr>
            <a:r>
              <a:rPr lang="en-US" sz="2000" dirty="0" smtClean="0">
                <a:solidFill>
                  <a:srgbClr val="FF0000"/>
                </a:solidFill>
              </a:rPr>
              <a:t>All outlined in solicitation</a:t>
            </a:r>
            <a:endParaRPr lang="en-US" sz="2000" dirty="0">
              <a:solidFill>
                <a:srgbClr val="FF0000"/>
              </a:solidFill>
            </a:endParaRPr>
          </a:p>
          <a:p>
            <a:pPr>
              <a:buClr>
                <a:schemeClr val="accent2"/>
              </a:buClr>
              <a:buFont typeface="Wingdings" pitchFamily="2" charset="2"/>
              <a:buChar char="§"/>
            </a:pPr>
            <a:endParaRPr lang="en-US" sz="2000" b="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2819400"/>
            <a:ext cx="2133600" cy="2133600"/>
          </a:xfrm>
          <a:prstGeom prst="rect">
            <a:avLst/>
          </a:prstGeom>
        </p:spPr>
      </p:pic>
      <p:sp>
        <p:nvSpPr>
          <p:cNvPr id="10" name="Title 1"/>
          <p:cNvSpPr>
            <a:spLocks noGrp="1"/>
          </p:cNvSpPr>
          <p:nvPr>
            <p:ph type="title"/>
          </p:nvPr>
        </p:nvSpPr>
        <p:spPr>
          <a:xfrm>
            <a:off x="304800" y="228600"/>
            <a:ext cx="7010400" cy="685800"/>
          </a:xfrm>
        </p:spPr>
        <p:txBody>
          <a:bodyPr/>
          <a:lstStyle/>
          <a:p>
            <a:r>
              <a:rPr lang="en-US" sz="3200" b="1" i="1" dirty="0" smtClean="0">
                <a:solidFill>
                  <a:schemeClr val="accent3"/>
                </a:solidFill>
              </a:rPr>
              <a:t>NOAA’s SBIR Proposal Evaluation</a:t>
            </a:r>
            <a:endParaRPr lang="en-US" sz="3200" b="1" i="1" dirty="0">
              <a:solidFill>
                <a:schemeClr val="accent3"/>
              </a:solidFill>
            </a:endParaRPr>
          </a:p>
        </p:txBody>
      </p:sp>
      <p:sp>
        <p:nvSpPr>
          <p:cNvPr id="2" name="Slide Number Placeholder 1"/>
          <p:cNvSpPr>
            <a:spLocks noGrp="1"/>
          </p:cNvSpPr>
          <p:nvPr>
            <p:ph type="sldNum" sz="quarter" idx="12"/>
          </p:nvPr>
        </p:nvSpPr>
        <p:spPr/>
        <p:txBody>
          <a:bodyPr/>
          <a:lstStyle/>
          <a:p>
            <a:fld id="{0E7C05A6-AE99-45AE-9993-029687B88EB4}" type="slidenum">
              <a:rPr lang="en-US" smtClean="0"/>
              <a:pPr/>
              <a:t>29</a:t>
            </a:fld>
            <a:endParaRPr lang="en-US"/>
          </a:p>
        </p:txBody>
      </p:sp>
      <p:pic>
        <p:nvPicPr>
          <p:cNvPr id="7" name="Picture 2" descr="http://upload.wikimedia.org/wikipedia/commons/thumb/7/79/NOAA_logo.svg/468px-NOAA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031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19,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3</a:t>
            </a:fld>
            <a:endParaRPr lang="en-US"/>
          </a:p>
        </p:txBody>
      </p:sp>
      <p:sp>
        <p:nvSpPr>
          <p:cNvPr id="4" name="Rectangle 3"/>
          <p:cNvSpPr/>
          <p:nvPr/>
        </p:nvSpPr>
        <p:spPr>
          <a:xfrm>
            <a:off x="76200" y="152400"/>
            <a:ext cx="8903958" cy="4247317"/>
          </a:xfrm>
          <a:prstGeom prst="rect">
            <a:avLst/>
          </a:prstGeom>
        </p:spPr>
        <p:txBody>
          <a:bodyPr wrap="square">
            <a:spAutoFit/>
          </a:bodyPr>
          <a:lstStyle/>
          <a:p>
            <a:pPr marL="114300" marR="114300" algn="ctr"/>
            <a:r>
              <a:rPr lang="en-US" b="1" dirty="0" smtClean="0">
                <a:solidFill>
                  <a:srgbClr val="222222"/>
                </a:solidFill>
                <a:latin typeface="Arial" panose="020B0604020202020204" pitchFamily="34" charset="0"/>
              </a:rPr>
              <a:t>What is STTR?  Small Business Technology Transfer</a:t>
            </a:r>
            <a:endParaRPr lang="en-US" dirty="0">
              <a:solidFill>
                <a:srgbClr val="222222"/>
              </a:solidFill>
              <a:latin typeface="Calibri" panose="020F0502020204030204" pitchFamily="34" charset="0"/>
            </a:endParaRPr>
          </a:p>
          <a:p>
            <a:pPr marL="114300" marR="114300"/>
            <a:r>
              <a:rPr lang="en-US" dirty="0">
                <a:solidFill>
                  <a:srgbClr val="222222"/>
                </a:solidFill>
                <a:latin typeface="Arial" panose="020B0604020202020204" pitchFamily="34" charset="0"/>
              </a:rPr>
              <a:t> </a:t>
            </a:r>
            <a:endParaRPr lang="en-US" dirty="0">
              <a:solidFill>
                <a:srgbClr val="222222"/>
              </a:solidFill>
              <a:latin typeface="Calibri" panose="020F0502020204030204" pitchFamily="34" charset="0"/>
            </a:endParaRPr>
          </a:p>
          <a:p>
            <a:pPr marL="114300" marR="114300"/>
            <a:endParaRPr lang="en-US" dirty="0">
              <a:solidFill>
                <a:srgbClr val="222222"/>
              </a:solidFill>
              <a:latin typeface="Arial" panose="020B0604020202020204" pitchFamily="34" charset="0"/>
            </a:endParaRPr>
          </a:p>
          <a:p>
            <a:pPr marL="114300" marR="114300"/>
            <a:r>
              <a:rPr lang="en-US" b="1" dirty="0"/>
              <a:t>STTR</a:t>
            </a:r>
            <a:r>
              <a:rPr lang="en-US" dirty="0"/>
              <a:t> requires the small business to have a formal collaboration agreement with a nonprofit research institution during Phases I and II. The research institution is responsible for at least 30 percent of the total effort for the project, and the small business is responsible for at least 40 percent</a:t>
            </a:r>
            <a:r>
              <a:rPr lang="en-US" dirty="0" smtClean="0"/>
              <a:t>.</a:t>
            </a:r>
            <a:endParaRPr lang="en-US" dirty="0" smtClean="0">
              <a:solidFill>
                <a:srgbClr val="222222"/>
              </a:solidFill>
              <a:latin typeface="Arial" panose="020B0604020202020204" pitchFamily="34" charset="0"/>
            </a:endParaRPr>
          </a:p>
          <a:p>
            <a:pPr marL="114300" marR="114300"/>
            <a:endParaRPr lang="en-US" dirty="0">
              <a:solidFill>
                <a:srgbClr val="222222"/>
              </a:solidFill>
              <a:latin typeface="Arial" panose="020B0604020202020204" pitchFamily="34" charset="0"/>
            </a:endParaRPr>
          </a:p>
          <a:p>
            <a:pPr marL="114300" marR="114300"/>
            <a:r>
              <a:rPr lang="en-US" dirty="0" smtClean="0">
                <a:solidFill>
                  <a:srgbClr val="222222"/>
                </a:solidFill>
                <a:latin typeface="Arial" panose="020B0604020202020204" pitchFamily="34" charset="0"/>
              </a:rPr>
              <a:t>The </a:t>
            </a:r>
            <a:r>
              <a:rPr lang="en-US" dirty="0">
                <a:solidFill>
                  <a:srgbClr val="222222"/>
                </a:solidFill>
                <a:latin typeface="Arial" panose="020B0604020202020204" pitchFamily="34" charset="0"/>
              </a:rPr>
              <a:t>NOAA Technology Transfer award recognizes NOAA scientific, engineering, and technical employees for the transfer of a NOAA-developed technology to private industry, academia, or other government (federal, state, local) agencies. The ideal candidate will have shown substantial creativity, innovation, and effort above and beyond their normal duties in getting the technology successfully transferred to their partner(s</a:t>
            </a:r>
            <a:r>
              <a:rPr lang="en-US" dirty="0" smtClean="0">
                <a:solidFill>
                  <a:srgbClr val="222222"/>
                </a:solidFill>
                <a:latin typeface="Arial" panose="020B0604020202020204" pitchFamily="34" charset="0"/>
              </a:rPr>
              <a:t>).</a:t>
            </a:r>
            <a:endParaRPr lang="en-US" dirty="0">
              <a:solidFill>
                <a:srgbClr val="222222"/>
              </a:solidFill>
              <a:latin typeface="Calibri" panose="020F0502020204030204" pitchFamily="34" charset="0"/>
            </a:endParaRPr>
          </a:p>
          <a:p>
            <a:pPr marL="114300" marR="114300"/>
            <a:r>
              <a:rPr lang="en-US" dirty="0">
                <a:solidFill>
                  <a:srgbClr val="222222"/>
                </a:solidFill>
                <a:latin typeface="Arial" panose="020B0604020202020204" pitchFamily="34" charset="0"/>
              </a:rPr>
              <a:t> </a:t>
            </a:r>
            <a:endParaRPr lang="en-US" dirty="0">
              <a:solidFill>
                <a:srgbClr val="222222"/>
              </a:solidFill>
              <a:latin typeface="Calibri" panose="020F0502020204030204" pitchFamily="34" charset="0"/>
            </a:endParaRPr>
          </a:p>
        </p:txBody>
      </p:sp>
    </p:spTree>
    <p:extLst>
      <p:ext uri="{BB962C8B-B14F-4D97-AF65-F5344CB8AC3E}">
        <p14:creationId xmlns:p14="http://schemas.microsoft.com/office/powerpoint/2010/main" val="2374723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7924800" cy="4080972"/>
          </a:xfrm>
        </p:spPr>
        <p:txBody>
          <a:bodyPr>
            <a:normAutofit fontScale="55000" lnSpcReduction="20000"/>
          </a:bodyPr>
          <a:lstStyle/>
          <a:p>
            <a:r>
              <a:rPr lang="en-US" sz="2900" dirty="0" smtClean="0"/>
              <a:t>8.1  	Resilient Coastal Communities  and Economies</a:t>
            </a:r>
          </a:p>
          <a:p>
            <a:endParaRPr lang="en-US" sz="2400" dirty="0" smtClean="0"/>
          </a:p>
          <a:p>
            <a:pPr>
              <a:buFont typeface="Arial" panose="020B0604020202020204" pitchFamily="34" charset="0"/>
              <a:buChar char="•"/>
            </a:pPr>
            <a:r>
              <a:rPr lang="en-US" sz="2400" b="0" dirty="0" smtClean="0"/>
              <a:t>Improving Outcomes of Marine Aquaculture via Genomic Approaches</a:t>
            </a:r>
          </a:p>
          <a:p>
            <a:pPr>
              <a:buFont typeface="Arial" panose="020B0604020202020204" pitchFamily="34" charset="0"/>
              <a:buChar char="•"/>
            </a:pPr>
            <a:r>
              <a:rPr lang="en-US" sz="2400" b="0" dirty="0" smtClean="0"/>
              <a:t>Developing Technologies for Offshore Aquaculture in the U.S.</a:t>
            </a:r>
          </a:p>
          <a:p>
            <a:pPr>
              <a:buFont typeface="Arial" panose="020B0604020202020204" pitchFamily="34" charset="0"/>
              <a:buChar char="•"/>
            </a:pPr>
            <a:r>
              <a:rPr lang="en-US" sz="2400" b="0" dirty="0" smtClean="0"/>
              <a:t>Orthogonal Stereo Camera System for Visual Fish Surveys</a:t>
            </a:r>
          </a:p>
          <a:p>
            <a:pPr marL="0" indent="0"/>
            <a:endParaRPr lang="en-US" b="0" dirty="0"/>
          </a:p>
          <a:p>
            <a:pPr marL="0" indent="0"/>
            <a:r>
              <a:rPr lang="en-US" sz="2900" dirty="0" smtClean="0"/>
              <a:t>8.2	Healthy Oceans</a:t>
            </a:r>
          </a:p>
          <a:p>
            <a:pPr marL="0" indent="0"/>
            <a:endParaRPr lang="en-US" sz="600" dirty="0" smtClean="0"/>
          </a:p>
          <a:p>
            <a:pPr marL="285750" indent="-285750">
              <a:buFont typeface="Arial" panose="020B0604020202020204" pitchFamily="34" charset="0"/>
              <a:buChar char="•"/>
            </a:pPr>
            <a:r>
              <a:rPr lang="en-US" sz="2400" b="0" dirty="0" smtClean="0"/>
              <a:t>Affordable, Lightweight, Wireless-Control ROV for Sustained Observation of Benthic Ecosystems</a:t>
            </a:r>
          </a:p>
          <a:p>
            <a:pPr marL="285750" indent="-285750">
              <a:buFont typeface="Arial" panose="020B0604020202020204" pitchFamily="34" charset="0"/>
              <a:buChar char="•"/>
            </a:pPr>
            <a:r>
              <a:rPr lang="en-US" sz="2400" b="0" dirty="0" smtClean="0"/>
              <a:t>Lionfish Control</a:t>
            </a:r>
          </a:p>
          <a:p>
            <a:pPr marL="285750" indent="-285750">
              <a:buFont typeface="Arial" panose="020B0604020202020204" pitchFamily="34" charset="0"/>
              <a:buChar char="•"/>
            </a:pPr>
            <a:r>
              <a:rPr lang="en-US" sz="2400" b="0" dirty="0" smtClean="0"/>
              <a:t>Sensor Systems for Measuring  Oxygen Demands in Natural Waters</a:t>
            </a:r>
          </a:p>
          <a:p>
            <a:pPr marL="285750" indent="-285750">
              <a:buFont typeface="Arial" panose="020B0604020202020204" pitchFamily="34" charset="0"/>
              <a:buChar char="•"/>
            </a:pPr>
            <a:r>
              <a:rPr lang="en-US" sz="2400" b="0" dirty="0" smtClean="0"/>
              <a:t>Innovative Multi-Platform Sensor for Marine Debris and Object Detection and Mapping</a:t>
            </a:r>
          </a:p>
          <a:p>
            <a:pPr marL="285750" indent="-285750">
              <a:buFont typeface="Arial" panose="020B0604020202020204" pitchFamily="34" charset="0"/>
              <a:buChar char="•"/>
            </a:pPr>
            <a:r>
              <a:rPr lang="en-US" sz="2400" b="0" dirty="0" smtClean="0"/>
              <a:t>Autonomous Direct Measure of Carbonate Ion in Saline Waters</a:t>
            </a:r>
          </a:p>
          <a:p>
            <a:pPr marL="285750" indent="-285750">
              <a:buFont typeface="Arial" panose="020B0604020202020204" pitchFamily="34" charset="0"/>
              <a:buChar char="•"/>
            </a:pPr>
            <a:r>
              <a:rPr lang="en-US" sz="2400" b="0" dirty="0" smtClean="0"/>
              <a:t>Laser-Based Analyzer for Methane, Carbon, and Hydrogen  Isotopic Measurements in the Deep Sea</a:t>
            </a:r>
            <a:endParaRPr lang="en-US" sz="2400" b="0" dirty="0"/>
          </a:p>
        </p:txBody>
      </p:sp>
      <p:sp>
        <p:nvSpPr>
          <p:cNvPr id="5" name="Slide Number Placeholder 4"/>
          <p:cNvSpPr>
            <a:spLocks noGrp="1"/>
          </p:cNvSpPr>
          <p:nvPr>
            <p:ph type="sldNum" sz="quarter" idx="12"/>
          </p:nvPr>
        </p:nvSpPr>
        <p:spPr/>
        <p:txBody>
          <a:bodyPr/>
          <a:lstStyle/>
          <a:p>
            <a:fld id="{0E7C05A6-AE99-45AE-9993-029687B88EB4}" type="slidenum">
              <a:rPr lang="en-US" smtClean="0"/>
              <a:pPr/>
              <a:t>30</a:t>
            </a:fld>
            <a:endParaRPr lang="en-US"/>
          </a:p>
        </p:txBody>
      </p:sp>
      <p:sp>
        <p:nvSpPr>
          <p:cNvPr id="7" name="Title 1"/>
          <p:cNvSpPr txBox="1">
            <a:spLocks/>
          </p:cNvSpPr>
          <p:nvPr/>
        </p:nvSpPr>
        <p:spPr>
          <a:xfrm>
            <a:off x="304800" y="289560"/>
            <a:ext cx="8229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NOAA SBIR FY2016 Subtopics</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29610484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100628"/>
            <a:ext cx="8077200" cy="4004772"/>
          </a:xfrm>
        </p:spPr>
        <p:txBody>
          <a:bodyPr>
            <a:normAutofit fontScale="77500" lnSpcReduction="20000"/>
          </a:bodyPr>
          <a:lstStyle/>
          <a:p>
            <a:r>
              <a:rPr lang="en-US" sz="2300" dirty="0" smtClean="0"/>
              <a:t>8.3		Climate Adaptation and Mitigation</a:t>
            </a:r>
          </a:p>
          <a:p>
            <a:endParaRPr lang="en-US" sz="1000" b="0" dirty="0" smtClean="0"/>
          </a:p>
          <a:p>
            <a:pPr>
              <a:buFont typeface="Arial" panose="020B0604020202020204" pitchFamily="34" charset="0"/>
              <a:buChar char="•"/>
            </a:pPr>
            <a:r>
              <a:rPr lang="en-US" sz="1900" b="0" dirty="0" smtClean="0"/>
              <a:t>Ultra-High Precision Measurements of Atmospheric Methane Stable Isotope Ratios</a:t>
            </a:r>
          </a:p>
          <a:p>
            <a:pPr>
              <a:buFont typeface="Arial" panose="020B0604020202020204" pitchFamily="34" charset="0"/>
              <a:buChar char="•"/>
            </a:pPr>
            <a:r>
              <a:rPr lang="en-US" sz="1900" b="0" dirty="0" smtClean="0"/>
              <a:t>High Stability Atmospheric Carbon Dioxide and Methane Analyzer</a:t>
            </a:r>
          </a:p>
          <a:p>
            <a:pPr>
              <a:buFont typeface="Arial" panose="020B0604020202020204" pitchFamily="34" charset="0"/>
              <a:buChar char="•"/>
            </a:pPr>
            <a:r>
              <a:rPr lang="en-US" sz="1900" b="0" dirty="0" smtClean="0"/>
              <a:t>Airborne Instrumentation</a:t>
            </a:r>
          </a:p>
          <a:p>
            <a:pPr>
              <a:buFont typeface="Arial" panose="020B0604020202020204" pitchFamily="34" charset="0"/>
              <a:buChar char="•"/>
            </a:pPr>
            <a:r>
              <a:rPr lang="en-US" sz="1900" b="0" dirty="0" smtClean="0"/>
              <a:t>Ship Mounted Remote Profiling of Oceanographic Properties</a:t>
            </a:r>
          </a:p>
          <a:p>
            <a:pPr>
              <a:buFont typeface="Arial" panose="020B0604020202020204" pitchFamily="34" charset="0"/>
              <a:buChar char="•"/>
            </a:pPr>
            <a:r>
              <a:rPr lang="en-US" sz="1900" b="0" dirty="0" smtClean="0"/>
              <a:t>Miniaturized CO Detector for Airborne Use on Small UAVs</a:t>
            </a:r>
          </a:p>
          <a:p>
            <a:pPr marL="0" indent="0"/>
            <a:endParaRPr lang="en-US" b="0" dirty="0" smtClean="0"/>
          </a:p>
          <a:p>
            <a:r>
              <a:rPr lang="en-US" sz="2300" dirty="0" smtClean="0"/>
              <a:t>8.4		Weather Ready Nation</a:t>
            </a:r>
          </a:p>
          <a:p>
            <a:endParaRPr lang="en-US" sz="1000" b="0" dirty="0" smtClean="0"/>
          </a:p>
          <a:p>
            <a:pPr>
              <a:buFont typeface="Arial" panose="020B0604020202020204" pitchFamily="34" charset="0"/>
              <a:buChar char="•"/>
            </a:pPr>
            <a:r>
              <a:rPr lang="en-US" sz="1900" b="0" dirty="0" smtClean="0"/>
              <a:t>Unmanned Aerial Vehicle (UAV) Applications Supporting the NWS Mission</a:t>
            </a:r>
          </a:p>
          <a:p>
            <a:pPr>
              <a:buFont typeface="Arial" panose="020B0604020202020204" pitchFamily="34" charset="0"/>
              <a:buChar char="•"/>
            </a:pPr>
            <a:r>
              <a:rPr lang="en-US" sz="1900" b="0" dirty="0" smtClean="0"/>
              <a:t>Satellite Environment Space Weather Products</a:t>
            </a:r>
          </a:p>
          <a:p>
            <a:pPr>
              <a:buFont typeface="Arial" panose="020B0604020202020204" pitchFamily="34" charset="0"/>
              <a:buChar char="•"/>
            </a:pPr>
            <a:r>
              <a:rPr lang="en-US" sz="1900" b="0" dirty="0" smtClean="0"/>
              <a:t>Satellite Ground Station Network for Real-time Space Weather Data</a:t>
            </a:r>
          </a:p>
          <a:p>
            <a:pPr>
              <a:buFont typeface="Arial" panose="020B0604020202020204" pitchFamily="34" charset="0"/>
              <a:buChar char="•"/>
            </a:pPr>
            <a:r>
              <a:rPr lang="en-US" sz="1900" b="0" dirty="0" smtClean="0"/>
              <a:t>L-Band Radio Frequency Interference Filtering</a:t>
            </a:r>
          </a:p>
          <a:p>
            <a:pPr marL="0" indent="0"/>
            <a:endParaRPr lang="en-US" dirty="0"/>
          </a:p>
        </p:txBody>
      </p:sp>
      <p:sp>
        <p:nvSpPr>
          <p:cNvPr id="5" name="Slide Number Placeholder 4"/>
          <p:cNvSpPr>
            <a:spLocks noGrp="1"/>
          </p:cNvSpPr>
          <p:nvPr>
            <p:ph type="sldNum" sz="quarter" idx="12"/>
          </p:nvPr>
        </p:nvSpPr>
        <p:spPr/>
        <p:txBody>
          <a:bodyPr/>
          <a:lstStyle/>
          <a:p>
            <a:fld id="{0E7C05A6-AE99-45AE-9993-029687B88EB4}" type="slidenum">
              <a:rPr lang="en-US" smtClean="0"/>
              <a:pPr/>
              <a:t>31</a:t>
            </a:fld>
            <a:endParaRPr lang="en-US"/>
          </a:p>
        </p:txBody>
      </p:sp>
      <p:sp>
        <p:nvSpPr>
          <p:cNvPr id="7" name="Title 1"/>
          <p:cNvSpPr txBox="1">
            <a:spLocks/>
          </p:cNvSpPr>
          <p:nvPr/>
        </p:nvSpPr>
        <p:spPr>
          <a:xfrm>
            <a:off x="304800" y="289560"/>
            <a:ext cx="752094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NOAA SBIR </a:t>
            </a:r>
            <a:r>
              <a:rPr kumimoji="0" lang="en-US" sz="3200" b="1" i="1" u="none" strike="noStrike" kern="1200" cap="all" spc="0" normalizeH="0" baseline="0" noProof="0" smtClean="0">
                <a:ln>
                  <a:noFill/>
                </a:ln>
                <a:solidFill>
                  <a:schemeClr val="accent3"/>
                </a:solidFill>
                <a:effectLst/>
                <a:uLnTx/>
                <a:uFillTx/>
                <a:latin typeface="+mj-lt"/>
                <a:ea typeface="+mj-ea"/>
                <a:cs typeface="+mj-cs"/>
              </a:rPr>
              <a:t>FY2016</a:t>
            </a:r>
            <a:r>
              <a:rPr kumimoji="0" lang="en-US" sz="3200" b="1" i="1" u="none" strike="noStrike" kern="1200" cap="all" spc="0" normalizeH="0" noProof="0" smtClean="0">
                <a:ln>
                  <a:noFill/>
                </a:ln>
                <a:solidFill>
                  <a:schemeClr val="accent3"/>
                </a:solidFill>
                <a:effectLst/>
                <a:uLnTx/>
                <a:uFillTx/>
                <a:latin typeface="+mj-lt"/>
                <a:ea typeface="+mj-ea"/>
                <a:cs typeface="+mj-cs"/>
              </a:rPr>
              <a:t> Subtopics</a:t>
            </a:r>
            <a:r>
              <a:rPr kumimoji="0" lang="en-US" sz="3200" b="1" i="1" u="none" strike="noStrike" kern="1200" cap="all" spc="0" normalizeH="0" baseline="0" noProof="0" smtClean="0">
                <a:ln>
                  <a:noFill/>
                </a:ln>
                <a:solidFill>
                  <a:schemeClr val="accent3"/>
                </a:solidFill>
                <a:effectLst/>
                <a:uLnTx/>
                <a:uFillTx/>
                <a:latin typeface="+mj-lt"/>
                <a:ea typeface="+mj-ea"/>
                <a:cs typeface="+mj-cs"/>
              </a:rPr>
              <a:t>,</a:t>
            </a:r>
            <a:r>
              <a:rPr kumimoji="0" lang="en-US" sz="3200" b="1" i="1" u="none" strike="noStrike" kern="1200" cap="all" spc="0" normalizeH="0" noProof="0" smtClean="0">
                <a:ln>
                  <a:noFill/>
                </a:ln>
                <a:solidFill>
                  <a:schemeClr val="accent3"/>
                </a:solidFill>
                <a:effectLst/>
                <a:uLnTx/>
                <a:uFillTx/>
                <a:latin typeface="+mj-lt"/>
                <a:ea typeface="+mj-ea"/>
                <a:cs typeface="+mj-cs"/>
              </a:rPr>
              <a:t> cont.</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397351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72081595"/>
              </p:ext>
            </p:extLst>
          </p:nvPr>
        </p:nvGraphicFramePr>
        <p:xfrm>
          <a:off x="228600" y="609600"/>
          <a:ext cx="8763001" cy="4145976"/>
        </p:xfrm>
        <a:graphic>
          <a:graphicData uri="http://schemas.openxmlformats.org/drawingml/2006/table">
            <a:tbl>
              <a:tblPr/>
              <a:tblGrid>
                <a:gridCol w="865482">
                  <a:extLst>
                    <a:ext uri="{9D8B030D-6E8A-4147-A177-3AD203B41FA5}">
                      <a16:colId xmlns:a16="http://schemas.microsoft.com/office/drawing/2014/main" val="20000"/>
                    </a:ext>
                  </a:extLst>
                </a:gridCol>
                <a:gridCol w="782263">
                  <a:extLst>
                    <a:ext uri="{9D8B030D-6E8A-4147-A177-3AD203B41FA5}">
                      <a16:colId xmlns:a16="http://schemas.microsoft.com/office/drawing/2014/main" val="20001"/>
                    </a:ext>
                  </a:extLst>
                </a:gridCol>
                <a:gridCol w="2305176">
                  <a:extLst>
                    <a:ext uri="{9D8B030D-6E8A-4147-A177-3AD203B41FA5}">
                      <a16:colId xmlns:a16="http://schemas.microsoft.com/office/drawing/2014/main" val="20002"/>
                    </a:ext>
                  </a:extLst>
                </a:gridCol>
                <a:gridCol w="2296855">
                  <a:extLst>
                    <a:ext uri="{9D8B030D-6E8A-4147-A177-3AD203B41FA5}">
                      <a16:colId xmlns:a16="http://schemas.microsoft.com/office/drawing/2014/main" val="20003"/>
                    </a:ext>
                  </a:extLst>
                </a:gridCol>
                <a:gridCol w="2513225">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800" b="0" i="0" u="none" strike="noStrike" dirty="0">
                          <a:solidFill>
                            <a:srgbClr val="000000"/>
                          </a:solidFill>
                          <a:effectLst/>
                          <a:latin typeface="Calibri"/>
                        </a:rPr>
                        <a:t>NOAA 2013-1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9.4.3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Delivering a Solar Flare Forecast Model that Improves Flare Forecast (Timing and Magnitude) Accuracy by 25%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Delivering a Solar Flare Forecast Model that Improves Flare Forecast (Timing and Magnitude) Accuracy by 25%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NorthWest Research Associates, Inc. (NWRA)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70890">
                <a:tc>
                  <a:txBody>
                    <a:bodyPr/>
                    <a:lstStyle/>
                    <a:p>
                      <a:pPr algn="l" fontAlgn="b"/>
                      <a:r>
                        <a:rPr lang="en-US" sz="800" b="0" i="0" u="none" strike="noStrike" dirty="0">
                          <a:solidFill>
                            <a:srgbClr val="000000"/>
                          </a:solidFill>
                          <a:effectLst/>
                          <a:latin typeface="Calibri"/>
                        </a:rPr>
                        <a:t>NOAA 2013-1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9.3.2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Detection and Evidence Collection of Climate Buoy Vandalism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Buoy Guard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err="1">
                          <a:solidFill>
                            <a:srgbClr val="000000"/>
                          </a:solidFill>
                          <a:effectLst/>
                          <a:latin typeface="Calibri"/>
                        </a:rPr>
                        <a:t>McQ</a:t>
                      </a:r>
                      <a:r>
                        <a:rPr lang="en-US" sz="800" b="0" i="0" u="none" strike="noStrike" dirty="0">
                          <a:solidFill>
                            <a:srgbClr val="000000"/>
                          </a:solidFill>
                          <a:effectLst/>
                          <a:latin typeface="Calibri"/>
                        </a:rPr>
                        <a:t>, </a:t>
                      </a:r>
                      <a:r>
                        <a:rPr lang="en-US" sz="800" b="0" i="0" u="none" strike="noStrike" dirty="0" err="1">
                          <a:solidFill>
                            <a:srgbClr val="000000"/>
                          </a:solidFill>
                          <a:effectLst/>
                          <a:latin typeface="Calibri"/>
                        </a:rPr>
                        <a:t>Inc</a:t>
                      </a:r>
                      <a:endParaRPr lang="en-US" sz="8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170890">
                <a:tc>
                  <a:txBody>
                    <a:bodyPr/>
                    <a:lstStyle/>
                    <a:p>
                      <a:pPr algn="l" fontAlgn="b"/>
                      <a:r>
                        <a:rPr lang="en-US" sz="800" b="0" i="0" u="none" strike="noStrike">
                          <a:solidFill>
                            <a:srgbClr val="000000"/>
                          </a:solidFill>
                          <a:effectLst/>
                          <a:latin typeface="Calibri"/>
                        </a:rPr>
                        <a:t>NOAA 2013-1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a:solidFill>
                            <a:srgbClr val="000000"/>
                          </a:solidFill>
                          <a:effectLst/>
                          <a:latin typeface="Calibri"/>
                        </a:rPr>
                        <a:t>9.4.2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Developing Mobile VHF Lightning Mapping Technology</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Mobile VHF Lightning Mapping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err="1">
                          <a:solidFill>
                            <a:srgbClr val="000000"/>
                          </a:solidFill>
                          <a:effectLst/>
                          <a:latin typeface="Calibri"/>
                        </a:rPr>
                        <a:t>Toyon</a:t>
                      </a:r>
                      <a:r>
                        <a:rPr lang="en-US" sz="800" b="0" i="0" u="none" strike="noStrike" dirty="0">
                          <a:solidFill>
                            <a:srgbClr val="000000"/>
                          </a:solidFill>
                          <a:effectLst/>
                          <a:latin typeface="Calibri"/>
                        </a:rPr>
                        <a:t> Research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335976">
                <a:tc>
                  <a:txBody>
                    <a:bodyPr/>
                    <a:lstStyle/>
                    <a:p>
                      <a:pPr algn="l" fontAlgn="b"/>
                      <a:r>
                        <a:rPr lang="en-US" sz="800" b="0" i="0" u="none" strike="noStrike" dirty="0">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8.4.2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Multi-Purpose Above Surface/Below Surface Expendable Dropsondes (MASED)</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Multipurpose Atmospheric/Underwater Expendable Dropsonde</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Boston Engineering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4"/>
                  </a:ext>
                </a:extLst>
              </a:tr>
              <a:tr h="335976">
                <a:tc>
                  <a:txBody>
                    <a:bodyPr/>
                    <a:lstStyle/>
                    <a:p>
                      <a:pPr algn="l" fontAlgn="b"/>
                      <a:r>
                        <a:rPr lang="en-US" sz="800" b="0" i="0" u="none" strike="noStrike">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New METSAT Display Service for Weather-Ready Nation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New METSAT Display Service for Weather-Ready Nation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Carr Astronautics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5"/>
                  </a:ext>
                </a:extLst>
              </a:tr>
              <a:tr h="326132">
                <a:tc>
                  <a:txBody>
                    <a:bodyPr/>
                    <a:lstStyle/>
                    <a:p>
                      <a:pPr algn="l" fontAlgn="b"/>
                      <a:r>
                        <a:rPr lang="en-US" sz="800" b="0" i="0" u="none" strike="noStrike">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Rip Current Sensor and Warning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A Stereo Camera System for Measuring Coastal Currents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3SRM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6"/>
                  </a:ext>
                </a:extLst>
              </a:tr>
              <a:tr h="335976">
                <a:tc>
                  <a:txBody>
                    <a:bodyPr/>
                    <a:lstStyle/>
                    <a:p>
                      <a:pPr algn="l" fontAlgn="b"/>
                      <a:r>
                        <a:rPr lang="en-US" sz="800" b="0" i="0" u="none" strike="noStrike">
                          <a:solidFill>
                            <a:srgbClr val="000000"/>
                          </a:solidFill>
                          <a:effectLst/>
                          <a:latin typeface="Calibri"/>
                        </a:rPr>
                        <a:t>NOAA-2014-1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Unmanned Aircraft System-Borne Atmospheric and Sea Surface Temperature (SST) Sensing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120-X-2 Unmanned Aircraft System-Borne Atmospheric &amp; Sea Surface Temperature (SST) Sensing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Piasecki Aircraft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7"/>
                  </a:ext>
                </a:extLst>
              </a:tr>
              <a:tr h="349824">
                <a:tc>
                  <a:txBody>
                    <a:bodyPr/>
                    <a:lstStyle/>
                    <a:p>
                      <a:pPr algn="l" fontAlgn="b"/>
                      <a:r>
                        <a:rPr lang="en-US" sz="800" b="0" i="0" u="none" strike="noStrike" dirty="0">
                          <a:solidFill>
                            <a:srgbClr val="000000"/>
                          </a:solidFill>
                          <a:effectLst/>
                          <a:latin typeface="Calibri"/>
                        </a:rPr>
                        <a:t>NOAA-2015-1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Monitoring Active Region Development on the Far-Side of the Sun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a:solidFill>
                            <a:srgbClr val="000000"/>
                          </a:solidFill>
                          <a:effectLst/>
                          <a:latin typeface="Calibri"/>
                        </a:rPr>
                        <a:t>Monitoring Active Region Development on the Far-Side of the Sun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tc>
                  <a:txBody>
                    <a:bodyPr/>
                    <a:lstStyle/>
                    <a:p>
                      <a:pPr algn="l" fontAlgn="b"/>
                      <a:r>
                        <a:rPr lang="en-US" sz="800" b="0" i="0" u="none" strike="noStrike" dirty="0" err="1">
                          <a:solidFill>
                            <a:srgbClr val="000000"/>
                          </a:solidFill>
                          <a:effectLst/>
                          <a:latin typeface="Calibri"/>
                        </a:rPr>
                        <a:t>NorthWest</a:t>
                      </a:r>
                      <a:r>
                        <a:rPr lang="en-US" sz="800" b="0" i="0" u="none" strike="noStrike" dirty="0">
                          <a:solidFill>
                            <a:srgbClr val="000000"/>
                          </a:solidFill>
                          <a:effectLst/>
                          <a:latin typeface="Calibri"/>
                        </a:rPr>
                        <a:t> Research Associates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00B0F0"/>
                    </a:solidFill>
                  </a:tcPr>
                </a:tc>
                <a:extLst>
                  <a:ext uri="{0D108BD9-81ED-4DB2-BD59-A6C34878D82A}">
                    <a16:rowId xmlns:a16="http://schemas.microsoft.com/office/drawing/2014/main" val="10008"/>
                  </a:ext>
                </a:extLst>
              </a:tr>
              <a:tr h="304800">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Satellite Environment Space Weather Products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A satellite Charging Assessment Tool (</a:t>
                      </a:r>
                      <a:r>
                        <a:rPr lang="en-US" sz="800" b="0" i="0" u="none" strike="noStrike" dirty="0" err="1">
                          <a:solidFill>
                            <a:srgbClr val="000000"/>
                          </a:solidFill>
                          <a:effectLst/>
                          <a:latin typeface="Calibri"/>
                        </a:rPr>
                        <a:t>SatCAT</a:t>
                      </a:r>
                      <a:r>
                        <a:rPr lang="en-US" sz="800" b="0" i="0" u="none" strike="noStrike" dirty="0">
                          <a:solidFill>
                            <a:srgbClr val="000000"/>
                          </a:solidFill>
                          <a:effectLst/>
                          <a:latin typeface="Calibri"/>
                        </a:rPr>
                        <a: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Space Hazards Applications,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335976">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Satellite ground station network for real-time space</a:t>
                      </a:r>
                      <a:br>
                        <a:rPr lang="en-US" sz="800" b="0" i="0" u="none" strike="noStrike">
                          <a:solidFill>
                            <a:srgbClr val="000000"/>
                          </a:solidFill>
                          <a:effectLst/>
                          <a:latin typeface="Calibri"/>
                        </a:rPr>
                      </a:br>
                      <a:r>
                        <a:rPr lang="en-US" sz="800" b="0" i="0" u="none" strike="noStrike">
                          <a:solidFill>
                            <a:srgbClr val="000000"/>
                          </a:solidFill>
                          <a:effectLst/>
                          <a:latin typeface="Calibri"/>
                        </a:rPr>
                        <a:t>weather data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Satellite ground station network for real-time space weather data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USML LLC (doing business as US Microwave Laboratories)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r h="349824">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Unmanned Aerial Vehicle (UAV) Applications</a:t>
                      </a:r>
                      <a:br>
                        <a:rPr lang="en-US" sz="800" b="0" i="0" u="none" strike="noStrike">
                          <a:solidFill>
                            <a:srgbClr val="000000"/>
                          </a:solidFill>
                          <a:effectLst/>
                          <a:latin typeface="Calibri"/>
                        </a:rPr>
                      </a:br>
                      <a:r>
                        <a:rPr lang="en-US" sz="800" b="0" i="0" u="none" strike="noStrike">
                          <a:solidFill>
                            <a:srgbClr val="000000"/>
                          </a:solidFill>
                          <a:effectLst/>
                          <a:latin typeface="Calibri"/>
                        </a:rPr>
                        <a:t>Supporting the NWS Mission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Low Cost, Long Endurance, Aerial Vehicle for Weather Monitoring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NEOEx Systems,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1"/>
                  </a:ext>
                </a:extLst>
              </a:tr>
              <a:tr h="335976">
                <a:tc>
                  <a:txBody>
                    <a:bodyPr/>
                    <a:lstStyle/>
                    <a:p>
                      <a:pPr algn="l" fontAlgn="b"/>
                      <a:r>
                        <a:rPr lang="en-US" sz="800" b="0" i="0" u="none" strike="noStrike">
                          <a:solidFill>
                            <a:srgbClr val="000000"/>
                          </a:solidFill>
                          <a:effectLst/>
                          <a:latin typeface="Calibri"/>
                        </a:rPr>
                        <a:t>NOAA-2016-1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a:solidFill>
                            <a:srgbClr val="000000"/>
                          </a:solidFill>
                          <a:effectLst/>
                          <a:latin typeface="Calibri"/>
                        </a:rPr>
                        <a:t>Unmanned Aerial Vehicle (UAV) Applications</a:t>
                      </a:r>
                      <a:br>
                        <a:rPr lang="en-US" sz="800" b="0" i="0" u="none" strike="noStrike" dirty="0">
                          <a:solidFill>
                            <a:srgbClr val="000000"/>
                          </a:solidFill>
                          <a:effectLst/>
                          <a:latin typeface="Calibri"/>
                        </a:rPr>
                      </a:br>
                      <a:r>
                        <a:rPr lang="en-US" sz="800" b="0" i="0" u="none" strike="noStrike" dirty="0">
                          <a:solidFill>
                            <a:srgbClr val="000000"/>
                          </a:solidFill>
                          <a:effectLst/>
                          <a:latin typeface="Calibri"/>
                        </a:rPr>
                        <a:t>Supporting the NWS Mission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Calibri"/>
                        </a:rPr>
                        <a:t>Small UAS Platform for NWS Missions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Calibri"/>
                        </a:rPr>
                        <a:t>Toyon</a:t>
                      </a:r>
                      <a:r>
                        <a:rPr lang="en-US" sz="800" b="0" i="0" u="none" strike="noStrike" dirty="0">
                          <a:solidFill>
                            <a:srgbClr val="000000"/>
                          </a:solidFill>
                          <a:effectLst/>
                          <a:latin typeface="Calibri"/>
                        </a:rPr>
                        <a:t> Research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NWS-Related SBIR Subtopics 2013-2016</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534889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19200"/>
            <a:ext cx="7581900" cy="3733800"/>
          </a:xfrm>
        </p:spPr>
        <p:txBody>
          <a:bodyPr>
            <a:normAutofit/>
          </a:bodyPr>
          <a:lstStyle/>
          <a:p>
            <a:pPr algn="ctr"/>
            <a:endParaRPr lang="en-US" sz="2000" dirty="0" smtClean="0"/>
          </a:p>
          <a:p>
            <a:pPr algn="ctr"/>
            <a:r>
              <a:rPr lang="en-US" sz="2800" dirty="0" smtClean="0"/>
              <a:t>Janet Russell		Peter Roohr</a:t>
            </a:r>
          </a:p>
          <a:p>
            <a:pPr algn="ctr"/>
            <a:r>
              <a:rPr lang="en-US" sz="2000" b="0" dirty="0" smtClean="0"/>
              <a:t>NOAA SBIR Program Manager	NWS SBIR Program Manager</a:t>
            </a:r>
          </a:p>
          <a:p>
            <a:pPr algn="ctr"/>
            <a:r>
              <a:rPr lang="en-US" sz="2000" b="0" dirty="0" smtClean="0">
                <a:hlinkClick r:id="rId2"/>
              </a:rPr>
              <a:t>Janet.russell@noaa.gov</a:t>
            </a:r>
            <a:r>
              <a:rPr lang="en-US" sz="2000" b="0" dirty="0" smtClean="0"/>
              <a:t>		</a:t>
            </a:r>
            <a:r>
              <a:rPr lang="en-US" sz="2000" b="0" dirty="0" smtClean="0">
                <a:hlinkClick r:id="rId3"/>
              </a:rPr>
              <a:t>peter.roohr@noaa.gov</a:t>
            </a:r>
            <a:r>
              <a:rPr lang="en-US" sz="2000" b="0" dirty="0" smtClean="0"/>
              <a:t> </a:t>
            </a:r>
          </a:p>
          <a:p>
            <a:pPr algn="ctr"/>
            <a:r>
              <a:rPr lang="en-US" sz="2000" b="0" dirty="0" smtClean="0"/>
              <a:t>(301) 628-1011		                (301) 427-9274</a:t>
            </a:r>
          </a:p>
          <a:p>
            <a:pPr algn="ctr"/>
            <a:endParaRPr lang="en-US" sz="1800" b="0" dirty="0" smtClean="0">
              <a:hlinkClick r:id=""/>
            </a:endParaRPr>
          </a:p>
          <a:p>
            <a:pPr algn="ctr"/>
            <a:r>
              <a:rPr lang="en-US" sz="1800" b="0" dirty="0" smtClean="0">
                <a:hlinkClick r:id=""/>
              </a:rPr>
              <a:t>techpartnerships.noaa.gov</a:t>
            </a:r>
            <a:endParaRPr lang="en-US" sz="1800" b="0" dirty="0"/>
          </a:p>
          <a:p>
            <a:pPr algn="ctr"/>
            <a:r>
              <a:rPr lang="en-US" sz="1800" b="0" dirty="0" smtClean="0"/>
              <a:t>	  @NOAASBIR</a:t>
            </a:r>
          </a:p>
          <a:p>
            <a:endParaRPr lang="en-US" sz="1800" b="0" dirty="0" smtClean="0"/>
          </a:p>
        </p:txBody>
      </p:sp>
      <p:sp>
        <p:nvSpPr>
          <p:cNvPr id="2" name="Slide Number Placeholder 1"/>
          <p:cNvSpPr>
            <a:spLocks noGrp="1"/>
          </p:cNvSpPr>
          <p:nvPr>
            <p:ph type="sldNum" sz="quarter" idx="12"/>
          </p:nvPr>
        </p:nvSpPr>
        <p:spPr/>
        <p:txBody>
          <a:bodyPr/>
          <a:lstStyle/>
          <a:p>
            <a:fld id="{0E7C05A6-AE99-45AE-9993-029687B88EB4}" type="slidenum">
              <a:rPr lang="en-US" smtClean="0"/>
              <a:pPr/>
              <a:t>33</a:t>
            </a:fld>
            <a:endParaRPr lang="en-US"/>
          </a:p>
        </p:txBody>
      </p:sp>
      <p:pic>
        <p:nvPicPr>
          <p:cNvPr id="8" name="Picture 2" descr="https://ci3.googleusercontent.com/proxy/PfZjEd1ckofTHjZ23mv1pJ3BXxJFieryyNboWi5BajiPgxiB_i3UQNaaeuUY-fZMeMozgasXqhtDi4ZMAQD9USwj5-i987gX-2lW3srVO7HY1oLDuCMUgUdi=s0-d-e1-ft#http://techpartnerships.noaa.gov/sites/orta/images/TPO_WebHead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
            <a:ext cx="8382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b96404_1fb581c16ac2d7fbff3506635dfdfec1.png"/>
          <p:cNvPicPr>
            <a:picLocks noChangeAspect="1"/>
          </p:cNvPicPr>
          <p:nvPr/>
        </p:nvPicPr>
        <p:blipFill>
          <a:blip r:embed="rId5" cstate="print"/>
          <a:stretch>
            <a:fillRect/>
          </a:stretch>
        </p:blipFill>
        <p:spPr>
          <a:xfrm>
            <a:off x="3657600" y="4095750"/>
            <a:ext cx="381000" cy="381000"/>
          </a:xfrm>
          <a:prstGeom prst="rect">
            <a:avLst/>
          </a:prstGeom>
        </p:spPr>
      </p:pic>
    </p:spTree>
    <p:extLst>
      <p:ext uri="{BB962C8B-B14F-4D97-AF65-F5344CB8AC3E}">
        <p14:creationId xmlns:p14="http://schemas.microsoft.com/office/powerpoint/2010/main" val="1881264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34</a:t>
            </a:fld>
            <a:endParaRPr lang="en-US"/>
          </a:p>
        </p:txBody>
      </p:sp>
      <p:sp>
        <p:nvSpPr>
          <p:cNvPr id="4" name="Title 1"/>
          <p:cNvSpPr txBox="1">
            <a:spLocks/>
          </p:cNvSpPr>
          <p:nvPr/>
        </p:nvSpPr>
        <p:spPr>
          <a:xfrm>
            <a:off x="457200" y="1752600"/>
            <a:ext cx="8229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b="1" i="1" cap="all" dirty="0" smtClean="0">
                <a:solidFill>
                  <a:schemeClr val="accent3"/>
                </a:solidFill>
                <a:latin typeface="+mj-lt"/>
                <a:ea typeface="+mj-ea"/>
                <a:cs typeface="+mj-cs"/>
              </a:rPr>
              <a:t>More information……</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791143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07593745"/>
              </p:ext>
            </p:extLst>
          </p:nvPr>
        </p:nvGraphicFramePr>
        <p:xfrm>
          <a:off x="76200" y="609600"/>
          <a:ext cx="8991600" cy="4291965"/>
        </p:xfrm>
        <a:graphic>
          <a:graphicData uri="http://schemas.openxmlformats.org/drawingml/2006/table">
            <a:tbl>
              <a:tblPr/>
              <a:tblGrid>
                <a:gridCol w="888060">
                  <a:extLst>
                    <a:ext uri="{9D8B030D-6E8A-4147-A177-3AD203B41FA5}">
                      <a16:colId xmlns:a16="http://schemas.microsoft.com/office/drawing/2014/main" val="20000"/>
                    </a:ext>
                  </a:extLst>
                </a:gridCol>
                <a:gridCol w="802670">
                  <a:extLst>
                    <a:ext uri="{9D8B030D-6E8A-4147-A177-3AD203B41FA5}">
                      <a16:colId xmlns:a16="http://schemas.microsoft.com/office/drawing/2014/main" val="20001"/>
                    </a:ext>
                  </a:extLst>
                </a:gridCol>
                <a:gridCol w="2365311">
                  <a:extLst>
                    <a:ext uri="{9D8B030D-6E8A-4147-A177-3AD203B41FA5}">
                      <a16:colId xmlns:a16="http://schemas.microsoft.com/office/drawing/2014/main" val="20002"/>
                    </a:ext>
                  </a:extLst>
                </a:gridCol>
                <a:gridCol w="2356772">
                  <a:extLst>
                    <a:ext uri="{9D8B030D-6E8A-4147-A177-3AD203B41FA5}">
                      <a16:colId xmlns:a16="http://schemas.microsoft.com/office/drawing/2014/main" val="20003"/>
                    </a:ext>
                  </a:extLst>
                </a:gridCol>
                <a:gridCol w="2578787">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1100" b="0" i="0" u="none" strike="noStrike" dirty="0">
                          <a:solidFill>
                            <a:srgbClr val="000000"/>
                          </a:solidFill>
                          <a:effectLst/>
                          <a:latin typeface="Calibri"/>
                        </a:rPr>
                        <a:t>NOAA-2001-1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8.1.6</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Observing Stations Meta Data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Observing Station Metadata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Mayur Technologies,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890">
                <a:tc>
                  <a:txBody>
                    <a:bodyPr/>
                    <a:lstStyle/>
                    <a:p>
                      <a:pPr algn="l" fontAlgn="b"/>
                      <a:r>
                        <a:rPr lang="en-US" sz="1100" b="0" i="0" u="none" strike="noStrike">
                          <a:solidFill>
                            <a:srgbClr val="000000"/>
                          </a:solidFill>
                          <a:effectLst/>
                          <a:latin typeface="Calibri"/>
                        </a:rPr>
                        <a:t>NOAA-2002-1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8.1.4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fr-FR" sz="1100" b="0" i="0" u="none" strike="noStrike">
                          <a:solidFill>
                            <a:srgbClr val="000000"/>
                          </a:solidFill>
                          <a:effectLst/>
                          <a:latin typeface="Calibri"/>
                        </a:rPr>
                        <a:t>Wireless Environmental Sensor Communications Interface</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Wireless Interconnects for Environmental Sensing Applications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Luna Innovations,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890">
                <a:tc>
                  <a:txBody>
                    <a:bodyPr/>
                    <a:lstStyle/>
                    <a:p>
                      <a:pPr algn="l" fontAlgn="b"/>
                      <a:r>
                        <a:rPr lang="en-US" sz="1100" b="0" i="0" u="none" strike="noStrike">
                          <a:solidFill>
                            <a:srgbClr val="000000"/>
                          </a:solidFill>
                          <a:effectLst/>
                          <a:latin typeface="Calibri"/>
                        </a:rPr>
                        <a:t>NOAA-2002-1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8.1.3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Automated Sonde Launching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 Low-Cost Mobile Automated Sonde Launching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Yankee Environmental Systems,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5976">
                <a:tc>
                  <a:txBody>
                    <a:bodyPr/>
                    <a:lstStyle/>
                    <a:p>
                      <a:pPr algn="l" fontAlgn="b"/>
                      <a:r>
                        <a:rPr lang="en-US" sz="1100" b="0" i="0" u="none" strike="noStrike">
                          <a:solidFill>
                            <a:srgbClr val="000000"/>
                          </a:solidFill>
                          <a:effectLst/>
                          <a:latin typeface="Calibri"/>
                        </a:rPr>
                        <a:t>NOAA-2003-1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8.1.7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Interlinked Distributed PC/Workstation System Grid with Ontology Capabilities to Internet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Demonstrate the Feasibility of Building an AWIPS-Based System Grid with Weather Ontology Capabilities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Fairfield Technologies,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5976">
                <a:tc>
                  <a:txBody>
                    <a:bodyPr/>
                    <a:lstStyle/>
                    <a:p>
                      <a:pPr algn="l" fontAlgn="b"/>
                      <a:r>
                        <a:rPr lang="en-US" sz="1100" b="0" i="0" u="none" strike="noStrike">
                          <a:solidFill>
                            <a:srgbClr val="000000"/>
                          </a:solidFill>
                          <a:effectLst/>
                          <a:latin typeface="Calibri"/>
                        </a:rPr>
                        <a:t>NOAA-2004-1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8.2.3</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Low Maintenance Conductivity-Temperature Sensor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Non-Fouling Oceanographic Temperature and Conductivity Sensor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err="1">
                          <a:solidFill>
                            <a:srgbClr val="000000"/>
                          </a:solidFill>
                          <a:effectLst/>
                          <a:latin typeface="Calibri"/>
                        </a:rPr>
                        <a:t>Arete</a:t>
                      </a:r>
                      <a:r>
                        <a:rPr lang="en-US" sz="1100" b="0" i="0" u="none" strike="noStrike" dirty="0">
                          <a:solidFill>
                            <a:srgbClr val="000000"/>
                          </a:solidFill>
                          <a:effectLst/>
                          <a:latin typeface="Calibri"/>
                        </a:rPr>
                        <a:t> Associates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26132">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8.3.8</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New Data Telemetry Protocol for Automated Flood Warning Systems (AFWS)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Forward Error Correction Enabled Open-Source Packet Modern Development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Blue Water Design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976">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Predictive Modeling of Solar Insolation in the Marine Environment for Solar Power System Applications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Predictive Modeling of Solar Insolation in the Marine Environment for Solar Power System Applications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Irradiance,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9824">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Broadcast Simulator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Broadcast Simulator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Albido Corporation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4800">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8.3.5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Measurement of Profiles of Temperature and Water Vapor in the Marine Environment from Moored Buoys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Affordable Microwave Salinity Sensor for Near-Shore Platforms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ProSensing,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09"/>
                  </a:ext>
                </a:extLst>
              </a:tr>
              <a:tr h="335976">
                <a:tc>
                  <a:txBody>
                    <a:bodyPr/>
                    <a:lstStyle/>
                    <a:p>
                      <a:pPr algn="l" fontAlgn="b"/>
                      <a:r>
                        <a:rPr lang="en-US" sz="1100" b="0" i="0" u="none" strike="noStrike">
                          <a:solidFill>
                            <a:srgbClr val="000000"/>
                          </a:solidFill>
                          <a:effectLst/>
                          <a:latin typeface="Calibri"/>
                        </a:rPr>
                        <a:t>NOAA-2005-1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8.3.7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Low-Cost Floating Wave Staff Data Buoys for Offshore Monitoring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Calibri"/>
                        </a:rPr>
                        <a:t>Low-Cost Wave Data Buoys for Offshore Monitoring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Calibri"/>
                        </a:rPr>
                        <a:t>Planning Systems,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NWS-Related SBIR Subtopics 2001-2005</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1442801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504752695"/>
              </p:ext>
            </p:extLst>
          </p:nvPr>
        </p:nvGraphicFramePr>
        <p:xfrm>
          <a:off x="76200" y="1090869"/>
          <a:ext cx="8991600" cy="3252531"/>
        </p:xfrm>
        <a:graphic>
          <a:graphicData uri="http://schemas.openxmlformats.org/drawingml/2006/table">
            <a:tbl>
              <a:tblPr/>
              <a:tblGrid>
                <a:gridCol w="888060">
                  <a:extLst>
                    <a:ext uri="{9D8B030D-6E8A-4147-A177-3AD203B41FA5}">
                      <a16:colId xmlns:a16="http://schemas.microsoft.com/office/drawing/2014/main" val="20000"/>
                    </a:ext>
                  </a:extLst>
                </a:gridCol>
                <a:gridCol w="802670">
                  <a:extLst>
                    <a:ext uri="{9D8B030D-6E8A-4147-A177-3AD203B41FA5}">
                      <a16:colId xmlns:a16="http://schemas.microsoft.com/office/drawing/2014/main" val="20001"/>
                    </a:ext>
                  </a:extLst>
                </a:gridCol>
                <a:gridCol w="2365311">
                  <a:extLst>
                    <a:ext uri="{9D8B030D-6E8A-4147-A177-3AD203B41FA5}">
                      <a16:colId xmlns:a16="http://schemas.microsoft.com/office/drawing/2014/main" val="20002"/>
                    </a:ext>
                  </a:extLst>
                </a:gridCol>
                <a:gridCol w="2356772">
                  <a:extLst>
                    <a:ext uri="{9D8B030D-6E8A-4147-A177-3AD203B41FA5}">
                      <a16:colId xmlns:a16="http://schemas.microsoft.com/office/drawing/2014/main" val="20003"/>
                    </a:ext>
                  </a:extLst>
                </a:gridCol>
                <a:gridCol w="2578787">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1100" b="0" i="0" u="none" strike="noStrike" dirty="0">
                          <a:solidFill>
                            <a:srgbClr val="000000"/>
                          </a:solidFill>
                          <a:effectLst/>
                          <a:latin typeface="Calibri"/>
                        </a:rPr>
                        <a:t>NOAA-2006-1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8.3.5</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Measurement of Profiles of Temperature and Water Vapor in the Marine Environment from Moored Buoys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All Weather Temperature and Water Vapo Profiling Radiometer for Marine Environment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Boulder Enviornmental Sciences and Technology,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890">
                <a:tc>
                  <a:txBody>
                    <a:bodyPr/>
                    <a:lstStyle/>
                    <a:p>
                      <a:pPr algn="l" fontAlgn="b"/>
                      <a:r>
                        <a:rPr lang="en-US" sz="1100" b="0" i="0" u="none" strike="noStrike">
                          <a:solidFill>
                            <a:srgbClr val="000000"/>
                          </a:solidFill>
                          <a:effectLst/>
                          <a:latin typeface="Calibri"/>
                        </a:rPr>
                        <a:t>NOAA-2006-1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8.3.7</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"Smart Receiver"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NOAA Weather Radio (NWR) "Smart Receiver"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Hy-Tek, Ltd.</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890">
                <a:tc>
                  <a:txBody>
                    <a:bodyPr/>
                    <a:lstStyle/>
                    <a:p>
                      <a:pPr algn="l" fontAlgn="b"/>
                      <a:r>
                        <a:rPr lang="en-US" sz="1100" b="0" i="0" u="none" strike="noStrike">
                          <a:solidFill>
                            <a:srgbClr val="000000"/>
                          </a:solidFill>
                          <a:effectLst/>
                          <a:latin typeface="Calibri"/>
                        </a:rPr>
                        <a:t>NOAA-2007-1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8.3.10</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Development of Open Source Initiative (OSI) Model Application Layer for Hydrologic Radio Telemetry Data</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ALERT-2 Protocol Development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Salo IT Solutions,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890">
                <a:tc>
                  <a:txBody>
                    <a:bodyPr/>
                    <a:lstStyle/>
                    <a:p>
                      <a:pPr algn="l" fontAlgn="b"/>
                      <a:r>
                        <a:rPr lang="en-US" sz="1100" b="0" i="0" u="none" strike="noStrike">
                          <a:solidFill>
                            <a:srgbClr val="000000"/>
                          </a:solidFill>
                          <a:effectLst/>
                          <a:latin typeface="Calibri"/>
                        </a:rPr>
                        <a:t>NOAA-2008-1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Radar Algorithm for Lightning Probabilities with Lightning Threat Web Page Display</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Lightning Probability Nowcasting and Forecasting with PRA Strike Insight Technology</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Propagation Research Associates,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890">
                <a:tc>
                  <a:txBody>
                    <a:bodyPr/>
                    <a:lstStyle/>
                    <a:p>
                      <a:pPr algn="l" fontAlgn="b"/>
                      <a:r>
                        <a:rPr lang="en-US" sz="1100" b="0" i="0" u="none" strike="noStrike">
                          <a:solidFill>
                            <a:srgbClr val="000000"/>
                          </a:solidFill>
                          <a:effectLst/>
                          <a:latin typeface="Calibri"/>
                        </a:rPr>
                        <a:t>NOAA-2009-1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In Situ GPS Measurements from a Low-Cost Balloon-Borne GPS Instrument</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da-DK" sz="1100" b="0" i="0" u="none" strike="noStrike">
                          <a:solidFill>
                            <a:srgbClr val="000000"/>
                          </a:solidFill>
                          <a:effectLst/>
                          <a:latin typeface="Calibri"/>
                        </a:rPr>
                        <a:t>GPS Reference for Radiosonde Validation</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International Met Systems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976">
                <a:tc>
                  <a:txBody>
                    <a:bodyPr/>
                    <a:lstStyle/>
                    <a:p>
                      <a:pPr algn="l" fontAlgn="b"/>
                      <a:r>
                        <a:rPr lang="en-US" sz="1100" b="0" i="0" u="none" strike="noStrike">
                          <a:solidFill>
                            <a:srgbClr val="000000"/>
                          </a:solidFill>
                          <a:effectLst/>
                          <a:latin typeface="Calibri"/>
                        </a:rPr>
                        <a:t>NOAA-2009-1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Compact, Eye-Safe, All-Weather Ground-Based Water Vapor Profiling Lidar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Near-IR Differential Absorption Lidar for Automated Water Vapor Profiling</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Physical Sciences,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976">
                <a:tc>
                  <a:txBody>
                    <a:bodyPr/>
                    <a:lstStyle/>
                    <a:p>
                      <a:pPr algn="l" fontAlgn="b"/>
                      <a:r>
                        <a:rPr lang="en-US" sz="1100" b="0" i="0" u="none" strike="noStrike">
                          <a:solidFill>
                            <a:srgbClr val="000000"/>
                          </a:solidFill>
                          <a:effectLst/>
                          <a:latin typeface="Calibri"/>
                        </a:rPr>
                        <a:t>NOAA-2009-1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8.3.2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Compact, Eye-Safe, All-Weather Ground-Based Water Vapor Profiling Lidar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Ground-Based Water Vapor Profiling Lidar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Bennett Aerospace,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NWS-Related SBIR Subtopics 2006-2009</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1249589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E7C05A6-AE99-45AE-9993-029687B88EB4}" type="slidenum">
              <a:rPr lang="en-US" smtClean="0"/>
              <a:pPr/>
              <a:t>37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64163051"/>
              </p:ext>
            </p:extLst>
          </p:nvPr>
        </p:nvGraphicFramePr>
        <p:xfrm>
          <a:off x="76200" y="1090869"/>
          <a:ext cx="8991600" cy="3234873"/>
        </p:xfrm>
        <a:graphic>
          <a:graphicData uri="http://schemas.openxmlformats.org/drawingml/2006/table">
            <a:tbl>
              <a:tblPr/>
              <a:tblGrid>
                <a:gridCol w="888060">
                  <a:extLst>
                    <a:ext uri="{9D8B030D-6E8A-4147-A177-3AD203B41FA5}">
                      <a16:colId xmlns:a16="http://schemas.microsoft.com/office/drawing/2014/main" val="20000"/>
                    </a:ext>
                  </a:extLst>
                </a:gridCol>
                <a:gridCol w="802670">
                  <a:extLst>
                    <a:ext uri="{9D8B030D-6E8A-4147-A177-3AD203B41FA5}">
                      <a16:colId xmlns:a16="http://schemas.microsoft.com/office/drawing/2014/main" val="20001"/>
                    </a:ext>
                  </a:extLst>
                </a:gridCol>
                <a:gridCol w="2365311">
                  <a:extLst>
                    <a:ext uri="{9D8B030D-6E8A-4147-A177-3AD203B41FA5}">
                      <a16:colId xmlns:a16="http://schemas.microsoft.com/office/drawing/2014/main" val="20002"/>
                    </a:ext>
                  </a:extLst>
                </a:gridCol>
                <a:gridCol w="2356772">
                  <a:extLst>
                    <a:ext uri="{9D8B030D-6E8A-4147-A177-3AD203B41FA5}">
                      <a16:colId xmlns:a16="http://schemas.microsoft.com/office/drawing/2014/main" val="20003"/>
                    </a:ext>
                  </a:extLst>
                </a:gridCol>
                <a:gridCol w="2578787">
                  <a:extLst>
                    <a:ext uri="{9D8B030D-6E8A-4147-A177-3AD203B41FA5}">
                      <a16:colId xmlns:a16="http://schemas.microsoft.com/office/drawing/2014/main" val="20004"/>
                    </a:ext>
                  </a:extLst>
                </a:gridCol>
              </a:tblGrid>
              <a:tr h="335976">
                <a:tc>
                  <a:txBody>
                    <a:bodyPr/>
                    <a:lstStyle/>
                    <a:p>
                      <a:pPr algn="ctr" fontAlgn="b"/>
                      <a:r>
                        <a:rPr lang="en-US" sz="800" b="0" i="0" u="none" strike="noStrike" dirty="0">
                          <a:solidFill>
                            <a:srgbClr val="000000"/>
                          </a:solidFill>
                          <a:effectLst/>
                          <a:latin typeface="Calibri"/>
                        </a:rPr>
                        <a:t>Solicitation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Number</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Subtopic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a:solidFill>
                            <a:srgbClr val="000000"/>
                          </a:solidFill>
                          <a:effectLst/>
                          <a:latin typeface="Calibri"/>
                        </a:rPr>
                        <a:t>Project Title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tc>
                  <a:txBody>
                    <a:bodyPr/>
                    <a:lstStyle/>
                    <a:p>
                      <a:pPr algn="ctr" fontAlgn="b"/>
                      <a:r>
                        <a:rPr lang="en-US" sz="800" b="0" i="0" u="none" strike="noStrike" dirty="0">
                          <a:solidFill>
                            <a:srgbClr val="000000"/>
                          </a:solidFill>
                          <a:effectLst/>
                          <a:latin typeface="Calibri"/>
                        </a:rPr>
                        <a:t>Company Name</a:t>
                      </a:r>
                    </a:p>
                  </a:txBody>
                  <a:tcPr marL="5357" marR="5357" marT="53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rgbClr val="C0C0C0"/>
                    </a:solidFill>
                  </a:tcPr>
                </a:tc>
                <a:extLst>
                  <a:ext uri="{0D108BD9-81ED-4DB2-BD59-A6C34878D82A}">
                    <a16:rowId xmlns:a16="http://schemas.microsoft.com/office/drawing/2014/main" val="10000"/>
                  </a:ext>
                </a:extLst>
              </a:tr>
              <a:tr h="170890">
                <a:tc>
                  <a:txBody>
                    <a:bodyPr/>
                    <a:lstStyle/>
                    <a:p>
                      <a:pPr algn="l" fontAlgn="b"/>
                      <a:r>
                        <a:rPr lang="en-US" sz="1100" b="0" i="0" u="none" strike="noStrike" dirty="0">
                          <a:solidFill>
                            <a:srgbClr val="000000"/>
                          </a:solidFill>
                          <a:effectLst/>
                          <a:latin typeface="Calibri"/>
                        </a:rPr>
                        <a:t>NOAA 2010-1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8.2.4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Airborne in situ Sensors for Measurement of Upper Troposphere Water Vapor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Photoacoustic Sensor for High-Sensitivity Measurement of Water Vapor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Masstech,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70890">
                <a:tc>
                  <a:txBody>
                    <a:bodyPr/>
                    <a:lstStyle/>
                    <a:p>
                      <a:pPr algn="l" fontAlgn="b"/>
                      <a:r>
                        <a:rPr lang="en-US" sz="1100" b="0" i="0" u="none" strike="noStrike">
                          <a:solidFill>
                            <a:srgbClr val="000000"/>
                          </a:solidFill>
                          <a:effectLst/>
                          <a:latin typeface="Calibri"/>
                        </a:rPr>
                        <a:t>NOAA 2010-1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8.4.2</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Weather Data Linder (WDL) - Sharing Data Among Systems of Systems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 Pilot Weather Data Linker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GeoOptics LLC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890">
                <a:tc>
                  <a:txBody>
                    <a:bodyPr/>
                    <a:lstStyle/>
                    <a:p>
                      <a:pPr algn="l" fontAlgn="b"/>
                      <a:r>
                        <a:rPr lang="en-US" sz="1100" b="0" i="0" u="none" strike="noStrike">
                          <a:solidFill>
                            <a:srgbClr val="000000"/>
                          </a:solidFill>
                          <a:effectLst/>
                          <a:latin typeface="Calibri"/>
                        </a:rPr>
                        <a:t>NOAA 2010-1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8.2.4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Airborne in situ Sensors for Measurement of Upper Troposphere Water Vapor</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Upper Tropospheric Water Vapor Sensing System</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Spectrasensors,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890">
                <a:tc>
                  <a:txBody>
                    <a:bodyPr/>
                    <a:lstStyle/>
                    <a:p>
                      <a:pPr algn="l" fontAlgn="b"/>
                      <a:r>
                        <a:rPr lang="en-US" sz="1100" b="0" i="0" u="none" strike="noStrike">
                          <a:solidFill>
                            <a:srgbClr val="000000"/>
                          </a:solidFill>
                          <a:effectLst/>
                          <a:latin typeface="Calibri"/>
                        </a:rPr>
                        <a:t>NOAA 2011-1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Two-Way Communications Protocol for Environmental Data Sensing Systems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Wide-Area Enviornmental Sensing and alerTing Networks (WESTnets)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Salo IT Solutions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890">
                <a:tc>
                  <a:txBody>
                    <a:bodyPr/>
                    <a:lstStyle/>
                    <a:p>
                      <a:pPr algn="l" fontAlgn="b"/>
                      <a:r>
                        <a:rPr lang="en-US" sz="1100" b="0" i="0" u="none" strike="noStrike">
                          <a:solidFill>
                            <a:srgbClr val="000000"/>
                          </a:solidFill>
                          <a:effectLst/>
                          <a:latin typeface="Calibri"/>
                        </a:rPr>
                        <a:t>NOAA 2012-1</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8.4.4</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Reducing Impact of Severe Space Weather on Global Positioning System (GPS) Satellite Signal Users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a:solidFill>
                            <a:srgbClr val="000000"/>
                          </a:solidFill>
                          <a:effectLst/>
                          <a:latin typeface="Calibri"/>
                        </a:rPr>
                        <a:t>Reducing Impact of Severe Space Weather on Global Positioning System (GPS) Signal Users</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a:rPr>
                        <a:t>Propagation Research Associates, Inc.</a:t>
                      </a: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5976">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5976">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tc>
                  <a:txBody>
                    <a:bodyPr/>
                    <a:lstStyle/>
                    <a:p>
                      <a:pPr algn="l" fontAlgn="b"/>
                      <a:endParaRPr lang="en-US" sz="1100" b="0" i="0" u="none" strike="noStrike" dirty="0">
                        <a:solidFill>
                          <a:srgbClr val="000000"/>
                        </a:solidFill>
                        <a:effectLst/>
                        <a:latin typeface="Calibri"/>
                      </a:endParaRPr>
                    </a:p>
                  </a:txBody>
                  <a:tcPr marL="9525" marR="9525" marT="9525" marB="0" anchor="b">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Title 1"/>
          <p:cNvSpPr txBox="1">
            <a:spLocks/>
          </p:cNvSpPr>
          <p:nvPr/>
        </p:nvSpPr>
        <p:spPr>
          <a:xfrm>
            <a:off x="762000" y="76200"/>
            <a:ext cx="78486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NWS-Related SBIR Subtopics 2010-2012</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Tree>
    <p:extLst>
      <p:ext uri="{BB962C8B-B14F-4D97-AF65-F5344CB8AC3E}">
        <p14:creationId xmlns:p14="http://schemas.microsoft.com/office/powerpoint/2010/main" val="363301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38</a:t>
            </a:fld>
            <a:endParaRPr lang="en-US"/>
          </a:p>
        </p:txBody>
      </p:sp>
      <p:pic>
        <p:nvPicPr>
          <p:cNvPr id="2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8" y="1219200"/>
            <a:ext cx="370124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itle 1"/>
          <p:cNvSpPr txBox="1">
            <a:spLocks/>
          </p:cNvSpPr>
          <p:nvPr/>
        </p:nvSpPr>
        <p:spPr>
          <a:xfrm>
            <a:off x="304800" y="289560"/>
            <a:ext cx="83820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Climate Adaption and Mitigation</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
        <p:nvSpPr>
          <p:cNvPr id="18" name="TextBox 17"/>
          <p:cNvSpPr txBox="1"/>
          <p:nvPr/>
        </p:nvSpPr>
        <p:spPr>
          <a:xfrm>
            <a:off x="4419600" y="1219200"/>
            <a:ext cx="44196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What </a:t>
            </a:r>
            <a:r>
              <a:rPr lang="en-US" dirty="0"/>
              <a:t>is the state of the climate system and how is it </a:t>
            </a:r>
            <a:r>
              <a:rPr lang="en-US" dirty="0" smtClean="0"/>
              <a:t>evolving?</a:t>
            </a:r>
          </a:p>
          <a:p>
            <a:pPr marL="285750" indent="-285750">
              <a:buFont typeface="Arial" panose="020B0604020202020204" pitchFamily="34" charset="0"/>
              <a:buChar char="•"/>
            </a:pPr>
            <a:r>
              <a:rPr lang="en-US" dirty="0" smtClean="0"/>
              <a:t>What </a:t>
            </a:r>
            <a:r>
              <a:rPr lang="en-US" dirty="0"/>
              <a:t>causes climate variability and change on global to regional </a:t>
            </a:r>
            <a:r>
              <a:rPr lang="en-US" dirty="0" smtClean="0"/>
              <a:t>scales?</a:t>
            </a:r>
          </a:p>
          <a:p>
            <a:pPr marL="285750" indent="-285750">
              <a:buFont typeface="Arial" panose="020B0604020202020204" pitchFamily="34" charset="0"/>
              <a:buChar char="•"/>
            </a:pPr>
            <a:r>
              <a:rPr lang="en-US" dirty="0" smtClean="0"/>
              <a:t>What </a:t>
            </a:r>
            <a:r>
              <a:rPr lang="en-US" dirty="0"/>
              <a:t>improvements in global and regional climate predictions are </a:t>
            </a:r>
            <a:r>
              <a:rPr lang="en-US" dirty="0" smtClean="0"/>
              <a:t>possible?</a:t>
            </a:r>
          </a:p>
          <a:p>
            <a:pPr marL="285750" indent="-285750">
              <a:buFont typeface="Arial" panose="020B0604020202020204" pitchFamily="34" charset="0"/>
              <a:buChar char="•"/>
            </a:pPr>
            <a:r>
              <a:rPr lang="en-US" dirty="0" smtClean="0"/>
              <a:t>How </a:t>
            </a:r>
            <a:r>
              <a:rPr lang="en-US" dirty="0"/>
              <a:t>can NOAA best inform and support the Nation’s efforts to adapt to the impacts of climate variability and change?</a:t>
            </a:r>
          </a:p>
        </p:txBody>
      </p:sp>
      <p:sp>
        <p:nvSpPr>
          <p:cNvPr id="30" name="TextBox 29"/>
          <p:cNvSpPr txBox="1"/>
          <p:nvPr/>
        </p:nvSpPr>
        <p:spPr>
          <a:xfrm>
            <a:off x="457198" y="3752850"/>
            <a:ext cx="3701249" cy="430887"/>
          </a:xfrm>
          <a:prstGeom prst="rect">
            <a:avLst/>
          </a:prstGeom>
          <a:noFill/>
        </p:spPr>
        <p:txBody>
          <a:bodyPr wrap="square" rtlCol="0">
            <a:spAutoFit/>
          </a:bodyPr>
          <a:lstStyle/>
          <a:p>
            <a:r>
              <a:rPr lang="en-US" sz="1100" i="1" dirty="0"/>
              <a:t>Ice and open water in the Beaufort Sea north of Alaska. Credit: NOAA</a:t>
            </a:r>
          </a:p>
        </p:txBody>
      </p:sp>
    </p:spTree>
    <p:extLst>
      <p:ext uri="{BB962C8B-B14F-4D97-AF65-F5344CB8AC3E}">
        <p14:creationId xmlns:p14="http://schemas.microsoft.com/office/powerpoint/2010/main" val="6141014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39</a:t>
            </a:fld>
            <a:endParaRPr lang="en-US"/>
          </a:p>
        </p:txBody>
      </p:sp>
      <p:sp>
        <p:nvSpPr>
          <p:cNvPr id="29" name="Title 1"/>
          <p:cNvSpPr txBox="1">
            <a:spLocks/>
          </p:cNvSpPr>
          <p:nvPr/>
        </p:nvSpPr>
        <p:spPr>
          <a:xfrm>
            <a:off x="304800" y="289560"/>
            <a:ext cx="8382000" cy="54864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all" spc="0" normalizeH="0" baseline="0" noProof="0" dirty="0" smtClean="0">
                <a:ln>
                  <a:noFill/>
                </a:ln>
                <a:solidFill>
                  <a:schemeClr val="accent3"/>
                </a:solidFill>
                <a:effectLst/>
                <a:uLnTx/>
                <a:uFillTx/>
                <a:latin typeface="+mj-lt"/>
                <a:ea typeface="+mj-ea"/>
                <a:cs typeface="+mj-cs"/>
              </a:rPr>
              <a:t>A Weather</a:t>
            </a:r>
            <a:r>
              <a:rPr kumimoji="0" lang="en-US" sz="3200" b="1" i="1" u="none" strike="noStrike" kern="1200" cap="all" spc="0" normalizeH="0" noProof="0" dirty="0" smtClean="0">
                <a:ln>
                  <a:noFill/>
                </a:ln>
                <a:solidFill>
                  <a:schemeClr val="accent3"/>
                </a:solidFill>
                <a:effectLst/>
                <a:uLnTx/>
                <a:uFillTx/>
                <a:latin typeface="+mj-lt"/>
                <a:ea typeface="+mj-ea"/>
                <a:cs typeface="+mj-cs"/>
              </a:rPr>
              <a:t> Ready Nation</a:t>
            </a:r>
            <a:endParaRPr kumimoji="0" lang="en-US" sz="3200" b="1" i="1" u="none" strike="noStrike" kern="1200" cap="all" spc="0" normalizeH="0" baseline="0" noProof="0" dirty="0">
              <a:ln>
                <a:noFill/>
              </a:ln>
              <a:solidFill>
                <a:schemeClr val="accent3"/>
              </a:solidFill>
              <a:effectLst/>
              <a:uLnTx/>
              <a:uFillTx/>
              <a:latin typeface="+mj-lt"/>
              <a:ea typeface="+mj-ea"/>
              <a:cs typeface="+mj-cs"/>
            </a:endParaRPr>
          </a:p>
        </p:txBody>
      </p:sp>
      <p:sp>
        <p:nvSpPr>
          <p:cNvPr id="18" name="TextBox 17"/>
          <p:cNvSpPr txBox="1"/>
          <p:nvPr/>
        </p:nvSpPr>
        <p:spPr>
          <a:xfrm>
            <a:off x="4419600" y="1219200"/>
            <a:ext cx="4419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How </a:t>
            </a:r>
            <a:r>
              <a:rPr lang="en-US" dirty="0"/>
              <a:t>can we improve forecasts, warnings, </a:t>
            </a:r>
            <a:r>
              <a:rPr lang="en-US" dirty="0" smtClean="0"/>
              <a:t>and decision </a:t>
            </a:r>
            <a:r>
              <a:rPr lang="en-US" dirty="0"/>
              <a:t>support for high-impact weather events</a:t>
            </a:r>
            <a:r>
              <a:rPr lang="en-US" dirty="0" smtClean="0"/>
              <a:t>?</a:t>
            </a:r>
          </a:p>
          <a:p>
            <a:pPr marL="285750" indent="-285750">
              <a:buFont typeface="Arial" panose="020B0604020202020204" pitchFamily="34" charset="0"/>
              <a:buChar char="•"/>
            </a:pPr>
            <a:r>
              <a:rPr lang="en-US" dirty="0" smtClean="0"/>
              <a:t>How </a:t>
            </a:r>
            <a:r>
              <a:rPr lang="en-US" dirty="0"/>
              <a:t>does climate affect seasonal weather </a:t>
            </a:r>
            <a:r>
              <a:rPr lang="en-US" dirty="0" smtClean="0"/>
              <a:t>and extreme </a:t>
            </a:r>
            <a:r>
              <a:rPr lang="en-US" dirty="0"/>
              <a:t>weather events</a:t>
            </a:r>
            <a:r>
              <a:rPr lang="en-US" dirty="0" smtClean="0"/>
              <a:t>?</a:t>
            </a:r>
          </a:p>
          <a:p>
            <a:pPr marL="285750" indent="-285750">
              <a:buFont typeface="Arial" panose="020B0604020202020204" pitchFamily="34" charset="0"/>
              <a:buChar char="•"/>
            </a:pPr>
            <a:r>
              <a:rPr lang="en-US" dirty="0" smtClean="0"/>
              <a:t>How </a:t>
            </a:r>
            <a:r>
              <a:rPr lang="en-US" dirty="0"/>
              <a:t>can we improve space weather warnings</a:t>
            </a:r>
            <a:r>
              <a:rPr lang="en-US" dirty="0" smtClean="0"/>
              <a:t>?</a:t>
            </a:r>
          </a:p>
          <a:p>
            <a:pPr marL="285750" indent="-285750">
              <a:buFont typeface="Arial" panose="020B0604020202020204" pitchFamily="34" charset="0"/>
              <a:buChar char="•"/>
            </a:pPr>
            <a:r>
              <a:rPr lang="en-US" dirty="0" smtClean="0"/>
              <a:t>How </a:t>
            </a:r>
            <a:r>
              <a:rPr lang="en-US" dirty="0"/>
              <a:t>can we improve forecasts for </a:t>
            </a:r>
            <a:r>
              <a:rPr lang="en-US" dirty="0" smtClean="0"/>
              <a:t>freshwater resource </a:t>
            </a:r>
            <a:r>
              <a:rPr lang="en-US" dirty="0"/>
              <a:t>management?</a:t>
            </a:r>
          </a:p>
        </p:txBody>
      </p:sp>
      <p:sp>
        <p:nvSpPr>
          <p:cNvPr id="30" name="TextBox 29"/>
          <p:cNvSpPr txBox="1"/>
          <p:nvPr/>
        </p:nvSpPr>
        <p:spPr>
          <a:xfrm>
            <a:off x="457198" y="3752850"/>
            <a:ext cx="3701249" cy="430887"/>
          </a:xfrm>
          <a:prstGeom prst="rect">
            <a:avLst/>
          </a:prstGeom>
          <a:noFill/>
        </p:spPr>
        <p:txBody>
          <a:bodyPr wrap="square" rtlCol="0">
            <a:spAutoFit/>
          </a:bodyPr>
          <a:lstStyle/>
          <a:p>
            <a:r>
              <a:rPr lang="en-US" sz="1100" i="1" dirty="0"/>
              <a:t>NOAA center for weather and climate prediction, College </a:t>
            </a:r>
            <a:r>
              <a:rPr lang="en-US" sz="1100" i="1" dirty="0" smtClean="0"/>
              <a:t>Park, Maryland</a:t>
            </a:r>
            <a:r>
              <a:rPr lang="en-US" sz="1100" i="1" dirty="0"/>
              <a:t>. Credit: University of Maryland</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7" y="1219200"/>
            <a:ext cx="3717469"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08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19, 2021</a:t>
            </a:fld>
            <a:endParaRPr lang="en-US"/>
          </a:p>
        </p:txBody>
      </p:sp>
      <p:sp>
        <p:nvSpPr>
          <p:cNvPr id="3" name="Slide Number Placeholder 2"/>
          <p:cNvSpPr>
            <a:spLocks noGrp="1"/>
          </p:cNvSpPr>
          <p:nvPr>
            <p:ph type="sldNum" sz="quarter" idx="12"/>
          </p:nvPr>
        </p:nvSpPr>
        <p:spPr/>
        <p:txBody>
          <a:bodyPr/>
          <a:lstStyle/>
          <a:p>
            <a:fld id="{0E7C05A6-AE99-45AE-9993-029687B88EB4}" type="slidenum">
              <a:rPr lang="en-US" smtClean="0"/>
              <a:pPr/>
              <a:t>4</a:t>
            </a:fld>
            <a:endParaRPr lang="en-US"/>
          </a:p>
        </p:txBody>
      </p:sp>
      <p:sp>
        <p:nvSpPr>
          <p:cNvPr id="4" name="Rectangle 3"/>
          <p:cNvSpPr/>
          <p:nvPr/>
        </p:nvSpPr>
        <p:spPr>
          <a:xfrm>
            <a:off x="1289304" y="1676400"/>
            <a:ext cx="6635496" cy="1754326"/>
          </a:xfrm>
          <a:prstGeom prst="rect">
            <a:avLst/>
          </a:prstGeom>
        </p:spPr>
        <p:txBody>
          <a:bodyPr wrap="square">
            <a:spAutoFit/>
          </a:bodyPr>
          <a:lstStyle/>
          <a:p>
            <a:r>
              <a:rPr lang="en-US" dirty="0">
                <a:solidFill>
                  <a:srgbClr val="202124"/>
                </a:solidFill>
                <a:latin typeface="Roboto"/>
              </a:rPr>
              <a:t>The major </a:t>
            </a:r>
            <a:r>
              <a:rPr lang="en-US" b="1" dirty="0">
                <a:solidFill>
                  <a:srgbClr val="202124"/>
                </a:solidFill>
                <a:latin typeface="Roboto"/>
              </a:rPr>
              <a:t>difference between</a:t>
            </a:r>
            <a:r>
              <a:rPr lang="en-US" dirty="0">
                <a:solidFill>
                  <a:srgbClr val="202124"/>
                </a:solidFill>
                <a:latin typeface="Roboto"/>
              </a:rPr>
              <a:t> the </a:t>
            </a:r>
            <a:r>
              <a:rPr lang="en-US" b="1" dirty="0">
                <a:solidFill>
                  <a:srgbClr val="202124"/>
                </a:solidFill>
                <a:latin typeface="Roboto"/>
              </a:rPr>
              <a:t>SBIR</a:t>
            </a:r>
            <a:r>
              <a:rPr lang="en-US" dirty="0">
                <a:solidFill>
                  <a:srgbClr val="202124"/>
                </a:solidFill>
                <a:latin typeface="Roboto"/>
              </a:rPr>
              <a:t> and </a:t>
            </a:r>
            <a:r>
              <a:rPr lang="en-US" b="1" dirty="0">
                <a:solidFill>
                  <a:srgbClr val="202124"/>
                </a:solidFill>
                <a:latin typeface="Roboto"/>
              </a:rPr>
              <a:t>STTR</a:t>
            </a:r>
            <a:r>
              <a:rPr lang="en-US" dirty="0">
                <a:solidFill>
                  <a:srgbClr val="202124"/>
                </a:solidFill>
                <a:latin typeface="Roboto"/>
              </a:rPr>
              <a:t> is that the </a:t>
            </a:r>
            <a:r>
              <a:rPr lang="en-US" b="1" dirty="0">
                <a:solidFill>
                  <a:srgbClr val="202124"/>
                </a:solidFill>
                <a:latin typeface="Roboto"/>
              </a:rPr>
              <a:t>STTR</a:t>
            </a:r>
            <a:r>
              <a:rPr lang="en-US" dirty="0">
                <a:solidFill>
                  <a:srgbClr val="202124"/>
                </a:solidFill>
                <a:latin typeface="Roboto"/>
              </a:rPr>
              <a:t> requires the small business to partner/collaborate </a:t>
            </a:r>
            <a:r>
              <a:rPr lang="en-US" b="1" dirty="0">
                <a:solidFill>
                  <a:srgbClr val="202124"/>
                </a:solidFill>
                <a:latin typeface="Roboto"/>
              </a:rPr>
              <a:t>with a</a:t>
            </a:r>
            <a:r>
              <a:rPr lang="en-US" dirty="0">
                <a:solidFill>
                  <a:srgbClr val="202124"/>
                </a:solidFill>
                <a:latin typeface="Roboto"/>
              </a:rPr>
              <a:t> U.S. non-profit research institution, while the </a:t>
            </a:r>
            <a:r>
              <a:rPr lang="en-US" b="1" dirty="0">
                <a:solidFill>
                  <a:srgbClr val="202124"/>
                </a:solidFill>
                <a:latin typeface="Roboto"/>
              </a:rPr>
              <a:t>SBIR</a:t>
            </a:r>
            <a:r>
              <a:rPr lang="en-US" dirty="0">
                <a:solidFill>
                  <a:srgbClr val="202124"/>
                </a:solidFill>
                <a:latin typeface="Roboto"/>
              </a:rPr>
              <a:t> allows you partner/collaborate</a:t>
            </a:r>
            <a:r>
              <a:rPr lang="en-US" dirty="0" smtClean="0">
                <a:solidFill>
                  <a:srgbClr val="202124"/>
                </a:solidFill>
                <a:latin typeface="Roboto"/>
              </a:rPr>
              <a:t>.</a:t>
            </a:r>
          </a:p>
          <a:p>
            <a:endParaRPr lang="en-US" dirty="0">
              <a:solidFill>
                <a:srgbClr val="202124"/>
              </a:solidFill>
              <a:latin typeface="Roboto"/>
            </a:endParaRPr>
          </a:p>
          <a:p>
            <a:endParaRPr lang="en-US" dirty="0"/>
          </a:p>
        </p:txBody>
      </p:sp>
      <p:sp>
        <p:nvSpPr>
          <p:cNvPr id="5" name="Title 1"/>
          <p:cNvSpPr txBox="1">
            <a:spLocks/>
          </p:cNvSpPr>
          <p:nvPr/>
        </p:nvSpPr>
        <p:spPr>
          <a:xfrm>
            <a:off x="880098" y="22860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2000" b="1" i="1" dirty="0" smtClean="0">
                <a:solidFill>
                  <a:srgbClr val="FF0000"/>
                </a:solidFill>
              </a:rPr>
              <a:t>What is the difference between </a:t>
            </a:r>
            <a:r>
              <a:rPr lang="en-US" sz="2000" b="1" i="1" dirty="0" err="1" smtClean="0">
                <a:solidFill>
                  <a:srgbClr val="FF0000"/>
                </a:solidFill>
              </a:rPr>
              <a:t>Sbir</a:t>
            </a:r>
            <a:r>
              <a:rPr lang="en-US" sz="2000" b="1" i="1" dirty="0" smtClean="0">
                <a:solidFill>
                  <a:srgbClr val="FF0000"/>
                </a:solidFill>
              </a:rPr>
              <a:t> and </a:t>
            </a:r>
            <a:r>
              <a:rPr lang="en-US" sz="2000" b="1" i="1" dirty="0" err="1" smtClean="0">
                <a:solidFill>
                  <a:srgbClr val="FF0000"/>
                </a:solidFill>
              </a:rPr>
              <a:t>sttr</a:t>
            </a:r>
            <a:r>
              <a:rPr lang="en-US" sz="2000" b="1" i="1" dirty="0" smtClean="0">
                <a:solidFill>
                  <a:srgbClr val="FF0000"/>
                </a:solidFill>
              </a:rPr>
              <a:t>??</a:t>
            </a:r>
            <a:endParaRPr lang="en-US" sz="2000" b="1" i="1" dirty="0">
              <a:solidFill>
                <a:srgbClr val="FF0000"/>
              </a:solidFill>
            </a:endParaRPr>
          </a:p>
        </p:txBody>
      </p:sp>
    </p:spTree>
    <p:extLst>
      <p:ext uri="{BB962C8B-B14F-4D97-AF65-F5344CB8AC3E}">
        <p14:creationId xmlns:p14="http://schemas.microsoft.com/office/powerpoint/2010/main" val="3445379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E7C05A6-AE99-45AE-9993-029687B88EB4}" type="slidenum">
              <a:rPr lang="en-US" smtClean="0"/>
              <a:pPr/>
              <a:t>5</a:t>
            </a:fld>
            <a:endParaRPr lang="en-US"/>
          </a:p>
        </p:txBody>
      </p:sp>
      <p:pic>
        <p:nvPicPr>
          <p:cNvPr id="6"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216" y="1371600"/>
            <a:ext cx="9001583" cy="3581400"/>
          </a:xfrm>
        </p:spPr>
      </p:pic>
      <p:sp>
        <p:nvSpPr>
          <p:cNvPr id="2" name="TextBox 1"/>
          <p:cNvSpPr txBox="1"/>
          <p:nvPr/>
        </p:nvSpPr>
        <p:spPr>
          <a:xfrm flipH="1">
            <a:off x="228600" y="882134"/>
            <a:ext cx="2240281" cy="369332"/>
          </a:xfrm>
          <a:prstGeom prst="rect">
            <a:avLst/>
          </a:prstGeom>
          <a:noFill/>
        </p:spPr>
        <p:txBody>
          <a:bodyPr wrap="square" rtlCol="0">
            <a:spAutoFit/>
          </a:bodyPr>
          <a:lstStyle/>
          <a:p>
            <a:r>
              <a:rPr lang="en-US" dirty="0" smtClean="0">
                <a:solidFill>
                  <a:srgbClr val="0070C0"/>
                </a:solidFill>
              </a:rPr>
              <a:t>https://www.sbir.gov</a:t>
            </a:r>
            <a:endParaRPr lang="en-US" dirty="0">
              <a:solidFill>
                <a:srgbClr val="0070C0"/>
              </a:solidFill>
            </a:endParaRPr>
          </a:p>
        </p:txBody>
      </p:sp>
      <p:sp>
        <p:nvSpPr>
          <p:cNvPr id="8" name="TextBox 7"/>
          <p:cNvSpPr txBox="1"/>
          <p:nvPr/>
        </p:nvSpPr>
        <p:spPr>
          <a:xfrm flipH="1">
            <a:off x="4876800" y="904991"/>
            <a:ext cx="4191000" cy="369332"/>
          </a:xfrm>
          <a:prstGeom prst="rect">
            <a:avLst/>
          </a:prstGeom>
          <a:noFill/>
        </p:spPr>
        <p:txBody>
          <a:bodyPr wrap="square" rtlCol="0">
            <a:spAutoFit/>
          </a:bodyPr>
          <a:lstStyle/>
          <a:p>
            <a:r>
              <a:rPr lang="en-US" dirty="0" smtClean="0">
                <a:solidFill>
                  <a:srgbClr val="0070C0"/>
                </a:solidFill>
              </a:rPr>
              <a:t>https://techpartnerships.noaa.gov/SBIR</a:t>
            </a:r>
            <a:endParaRPr lang="en-US" dirty="0">
              <a:solidFill>
                <a:srgbClr val="0070C0"/>
              </a:solidFill>
            </a:endParaRPr>
          </a:p>
        </p:txBody>
      </p:sp>
      <p:sp>
        <p:nvSpPr>
          <p:cNvPr id="9" name="Title 1"/>
          <p:cNvSpPr>
            <a:spLocks noGrp="1"/>
          </p:cNvSpPr>
          <p:nvPr>
            <p:ph type="title"/>
          </p:nvPr>
        </p:nvSpPr>
        <p:spPr>
          <a:xfrm>
            <a:off x="880098" y="213360"/>
            <a:ext cx="7520940" cy="548640"/>
          </a:xfrm>
        </p:spPr>
        <p:txBody>
          <a:bodyPr/>
          <a:lstStyle/>
          <a:p>
            <a:pPr algn="ctr"/>
            <a:r>
              <a:rPr lang="en-US" sz="2000" b="1" i="1" dirty="0" smtClean="0">
                <a:solidFill>
                  <a:srgbClr val="FF0000"/>
                </a:solidFill>
              </a:rPr>
              <a:t>National  Oceanic  and Atmospheric  Administration</a:t>
            </a:r>
            <a:endParaRPr lang="en-US" sz="2000" b="1" i="1" dirty="0">
              <a:solidFill>
                <a:srgbClr val="FF0000"/>
              </a:solidFill>
            </a:endParaRPr>
          </a:p>
        </p:txBody>
      </p:sp>
    </p:spTree>
    <p:extLst>
      <p:ext uri="{BB962C8B-B14F-4D97-AF65-F5344CB8AC3E}">
        <p14:creationId xmlns:p14="http://schemas.microsoft.com/office/powerpoint/2010/main" val="30011325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548640"/>
          </a:xfrm>
        </p:spPr>
        <p:txBody>
          <a:bodyPr/>
          <a:lstStyle/>
          <a:p>
            <a:pPr algn="ctr"/>
            <a:r>
              <a:rPr lang="en-US" sz="3200" b="1" i="1" dirty="0" smtClean="0">
                <a:solidFill>
                  <a:schemeClr val="accent3"/>
                </a:solidFill>
              </a:rPr>
              <a:t>NOAA : National  Oceanic  and Atmospheric  Administration</a:t>
            </a:r>
            <a:endParaRPr lang="en-US" sz="3200" b="1" i="1" dirty="0">
              <a:solidFill>
                <a:schemeClr val="accent3"/>
              </a:solidFill>
            </a:endParaRPr>
          </a:p>
        </p:txBody>
      </p:sp>
      <p:sp>
        <p:nvSpPr>
          <p:cNvPr id="3" name="Content Placeholder 2"/>
          <p:cNvSpPr>
            <a:spLocks noGrp="1"/>
          </p:cNvSpPr>
          <p:nvPr>
            <p:ph idx="1"/>
          </p:nvPr>
        </p:nvSpPr>
        <p:spPr>
          <a:xfrm>
            <a:off x="822960" y="1600200"/>
            <a:ext cx="7520940" cy="3352800"/>
          </a:xfrm>
        </p:spPr>
        <p:txBody>
          <a:bodyPr>
            <a:normAutofit fontScale="85000" lnSpcReduction="20000"/>
          </a:bodyPr>
          <a:lstStyle/>
          <a:p>
            <a:pPr indent="0">
              <a:buClr>
                <a:schemeClr val="accent2"/>
              </a:buClr>
            </a:pPr>
            <a:r>
              <a:rPr lang="en-US" sz="2800" dirty="0" smtClean="0"/>
              <a:t>Mission:</a:t>
            </a:r>
          </a:p>
          <a:p>
            <a:pPr marL="800100" indent="-457200">
              <a:buClr>
                <a:schemeClr val="accent2"/>
              </a:buClr>
              <a:buFont typeface="Wingdings" panose="05000000000000000000" pitchFamily="2" charset="2"/>
              <a:buChar char="§"/>
            </a:pPr>
            <a:r>
              <a:rPr lang="en-US" sz="2800" b="0" dirty="0" smtClean="0"/>
              <a:t>To understand and predict changes in </a:t>
            </a:r>
            <a:r>
              <a:rPr lang="en-US" sz="2800" b="0" u="sng" dirty="0" smtClean="0"/>
              <a:t>climate, weather, oceans and coasts.</a:t>
            </a:r>
          </a:p>
          <a:p>
            <a:pPr marL="514350" indent="-171450">
              <a:buClr>
                <a:schemeClr val="accent2"/>
              </a:buClr>
              <a:buFont typeface="Wingdings" panose="05000000000000000000" pitchFamily="2" charset="2"/>
              <a:buChar char="§"/>
            </a:pPr>
            <a:endParaRPr lang="en-US" sz="900" b="0" dirty="0"/>
          </a:p>
          <a:p>
            <a:pPr marL="514350" indent="-171450">
              <a:buClr>
                <a:schemeClr val="accent2"/>
              </a:buClr>
              <a:buFont typeface="Wingdings" panose="05000000000000000000" pitchFamily="2" charset="2"/>
              <a:buChar char="§"/>
            </a:pPr>
            <a:endParaRPr lang="en-US" sz="1000" b="0" dirty="0" smtClean="0"/>
          </a:p>
          <a:p>
            <a:pPr marL="800100" indent="-457200">
              <a:buClr>
                <a:schemeClr val="accent2"/>
              </a:buClr>
              <a:buFont typeface="Wingdings" panose="05000000000000000000" pitchFamily="2" charset="2"/>
              <a:buChar char="§"/>
            </a:pPr>
            <a:r>
              <a:rPr lang="en-US" sz="2800" b="0" dirty="0" smtClean="0"/>
              <a:t>To conserve and manage </a:t>
            </a:r>
            <a:r>
              <a:rPr lang="en-US" sz="2800" b="0" u="sng" dirty="0" smtClean="0"/>
              <a:t>coastal and marine ecosystems and resources</a:t>
            </a:r>
            <a:r>
              <a:rPr lang="en-US" sz="2800" b="0" dirty="0" smtClean="0"/>
              <a:t>.</a:t>
            </a:r>
          </a:p>
          <a:p>
            <a:pPr marL="800100" indent="-457200">
              <a:buClr>
                <a:schemeClr val="accent2"/>
              </a:buClr>
              <a:buFont typeface="Wingdings" panose="05000000000000000000" pitchFamily="2" charset="2"/>
              <a:buChar char="§"/>
            </a:pPr>
            <a:endParaRPr lang="en-US" sz="2800" b="0" dirty="0" smtClean="0"/>
          </a:p>
          <a:p>
            <a:pPr marL="800100" indent="-457200">
              <a:buClr>
                <a:schemeClr val="accent2"/>
              </a:buClr>
              <a:buFont typeface="Wingdings" panose="05000000000000000000" pitchFamily="2" charset="2"/>
              <a:buChar char="§"/>
            </a:pPr>
            <a:r>
              <a:rPr lang="en-US" sz="2800" b="0" dirty="0" smtClean="0"/>
              <a:t>To share that knowledge and information with others.</a:t>
            </a:r>
          </a:p>
        </p:txBody>
      </p:sp>
      <p:sp>
        <p:nvSpPr>
          <p:cNvPr id="5" name="Slide Number Placeholder 4"/>
          <p:cNvSpPr>
            <a:spLocks noGrp="1"/>
          </p:cNvSpPr>
          <p:nvPr>
            <p:ph type="sldNum" sz="quarter" idx="12"/>
          </p:nvPr>
        </p:nvSpPr>
        <p:spPr/>
        <p:txBody>
          <a:bodyPr/>
          <a:lstStyle/>
          <a:p>
            <a:fld id="{0E7C05A6-AE99-45AE-9993-029687B88EB4}" type="slidenum">
              <a:rPr lang="en-US" smtClean="0"/>
              <a:pPr/>
              <a:t>6</a:t>
            </a:fld>
            <a:endParaRPr lang="en-US"/>
          </a:p>
        </p:txBody>
      </p:sp>
      <p:pic>
        <p:nvPicPr>
          <p:cNvPr id="6"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0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8D9BE-5B26-4FB1-97F7-917631060675}" type="datetime4">
              <a:rPr lang="en-US" smtClean="0"/>
              <a:pPr/>
              <a:t>April 14, 2021</a:t>
            </a:fld>
            <a:endParaRPr lang="en-US" dirty="0"/>
          </a:p>
        </p:txBody>
      </p:sp>
      <p:sp>
        <p:nvSpPr>
          <p:cNvPr id="3" name="Slide Number Placeholder 2"/>
          <p:cNvSpPr>
            <a:spLocks noGrp="1"/>
          </p:cNvSpPr>
          <p:nvPr>
            <p:ph type="sldNum" sz="quarter" idx="12"/>
          </p:nvPr>
        </p:nvSpPr>
        <p:spPr/>
        <p:txBody>
          <a:bodyPr/>
          <a:lstStyle/>
          <a:p>
            <a:fld id="{0E7C05A6-AE99-45AE-9993-029687B88EB4}" type="slidenum">
              <a:rPr lang="en-US" smtClean="0"/>
              <a:pPr/>
              <a:t>7</a:t>
            </a:fld>
            <a:endParaRPr lang="en-US"/>
          </a:p>
        </p:txBody>
      </p:sp>
      <p:pic>
        <p:nvPicPr>
          <p:cNvPr id="4" name="Picture 3"/>
          <p:cNvPicPr>
            <a:picLocks noChangeAspect="1"/>
          </p:cNvPicPr>
          <p:nvPr/>
        </p:nvPicPr>
        <p:blipFill>
          <a:blip r:embed="rId2"/>
          <a:stretch>
            <a:fillRect/>
          </a:stretch>
        </p:blipFill>
        <p:spPr>
          <a:xfrm>
            <a:off x="76200" y="762000"/>
            <a:ext cx="8991600" cy="4169603"/>
          </a:xfrm>
          <a:prstGeom prst="rect">
            <a:avLst/>
          </a:prstGeom>
        </p:spPr>
      </p:pic>
      <p:sp>
        <p:nvSpPr>
          <p:cNvPr id="5" name="Title 1"/>
          <p:cNvSpPr txBox="1">
            <a:spLocks/>
          </p:cNvSpPr>
          <p:nvPr/>
        </p:nvSpPr>
        <p:spPr>
          <a:xfrm>
            <a:off x="609600" y="15240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n-US" sz="3200" b="1" i="1" dirty="0" err="1" smtClean="0">
                <a:solidFill>
                  <a:schemeClr val="accent3"/>
                </a:solidFill>
              </a:rPr>
              <a:t>Noaa</a:t>
            </a:r>
            <a:r>
              <a:rPr lang="en-US" sz="3200" b="1" i="1" dirty="0" smtClean="0">
                <a:solidFill>
                  <a:schemeClr val="accent3"/>
                </a:solidFill>
              </a:rPr>
              <a:t> Mission areas</a:t>
            </a:r>
            <a:endParaRPr lang="en-US" sz="3200" b="1" i="1" dirty="0">
              <a:solidFill>
                <a:schemeClr val="accent3"/>
              </a:solidFill>
            </a:endParaRPr>
          </a:p>
        </p:txBody>
      </p:sp>
    </p:spTree>
    <p:extLst>
      <p:ext uri="{BB962C8B-B14F-4D97-AF65-F5344CB8AC3E}">
        <p14:creationId xmlns:p14="http://schemas.microsoft.com/office/powerpoint/2010/main" val="207945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5760"/>
            <a:ext cx="8092440" cy="548640"/>
          </a:xfrm>
        </p:spPr>
        <p:txBody>
          <a:bodyPr/>
          <a:lstStyle/>
          <a:p>
            <a:r>
              <a:rPr lang="en-US" sz="3200" b="1" i="1" dirty="0" smtClean="0">
                <a:solidFill>
                  <a:schemeClr val="accent3"/>
                </a:solidFill>
              </a:rPr>
              <a:t>Organization – Line Offices UNDER SBIR</a:t>
            </a:r>
            <a:endParaRPr lang="en-US" sz="3200" b="1" i="1" dirty="0">
              <a:solidFill>
                <a:schemeClr val="accent3"/>
              </a:solidFill>
            </a:endParaRPr>
          </a:p>
        </p:txBody>
      </p:sp>
      <p:sp>
        <p:nvSpPr>
          <p:cNvPr id="3" name="Content Placeholder 2"/>
          <p:cNvSpPr>
            <a:spLocks noGrp="1"/>
          </p:cNvSpPr>
          <p:nvPr>
            <p:ph idx="1"/>
          </p:nvPr>
        </p:nvSpPr>
        <p:spPr>
          <a:xfrm>
            <a:off x="822960" y="1295400"/>
            <a:ext cx="7520940" cy="3385077"/>
          </a:xfrm>
        </p:spPr>
        <p:txBody>
          <a:bodyPr>
            <a:normAutofit fontScale="92500" lnSpcReduction="20000"/>
          </a:bodyPr>
          <a:lstStyle/>
          <a:p>
            <a:pPr marL="285750" indent="-285750">
              <a:buClr>
                <a:schemeClr val="accent2"/>
              </a:buClr>
              <a:buFont typeface="Wingdings" pitchFamily="2" charset="2"/>
              <a:buChar char="§"/>
            </a:pPr>
            <a:r>
              <a:rPr lang="en-US" sz="2800" dirty="0" smtClean="0">
                <a:solidFill>
                  <a:srgbClr val="FF0000"/>
                </a:solidFill>
              </a:rPr>
              <a:t>National Weather Service (NWS)</a:t>
            </a:r>
          </a:p>
          <a:p>
            <a:pPr marL="0" indent="0">
              <a:buClr>
                <a:schemeClr val="accent2"/>
              </a:buClr>
            </a:pPr>
            <a:endParaRPr lang="en-US" sz="800" b="0" dirty="0" smtClean="0"/>
          </a:p>
          <a:p>
            <a:pPr marL="285750" indent="-285750">
              <a:buClr>
                <a:schemeClr val="accent2"/>
              </a:buClr>
              <a:buFont typeface="Wingdings" pitchFamily="2" charset="2"/>
              <a:buChar char="§"/>
            </a:pPr>
            <a:r>
              <a:rPr lang="en-US" sz="2800" b="0" dirty="0" smtClean="0"/>
              <a:t>National Environmental Satellite Data &amp; Information Service (NESDIS)</a:t>
            </a:r>
          </a:p>
          <a:p>
            <a:pPr marL="0" indent="0">
              <a:buClr>
                <a:schemeClr val="accent2"/>
              </a:buClr>
            </a:pPr>
            <a:endParaRPr lang="en-US" sz="800" b="0" dirty="0" smtClean="0"/>
          </a:p>
          <a:p>
            <a:pPr marL="285750" indent="-285750">
              <a:buClr>
                <a:schemeClr val="accent2"/>
              </a:buClr>
              <a:buFont typeface="Wingdings" pitchFamily="2" charset="2"/>
              <a:buChar char="§"/>
            </a:pPr>
            <a:r>
              <a:rPr lang="en-US" sz="2800" b="0" dirty="0" smtClean="0"/>
              <a:t>National Marine Fisheries Service (NMFS)</a:t>
            </a:r>
          </a:p>
          <a:p>
            <a:pPr marL="0" indent="0">
              <a:buClr>
                <a:schemeClr val="accent2"/>
              </a:buClr>
            </a:pPr>
            <a:endParaRPr lang="en-US" sz="900" b="0" dirty="0" smtClean="0"/>
          </a:p>
          <a:p>
            <a:pPr marL="285750" indent="-285750">
              <a:buClr>
                <a:schemeClr val="accent2"/>
              </a:buClr>
              <a:buFont typeface="Wingdings" pitchFamily="2" charset="2"/>
              <a:buChar char="§"/>
            </a:pPr>
            <a:r>
              <a:rPr lang="en-US" sz="2800" b="0" dirty="0" smtClean="0"/>
              <a:t>National Ocean Service (NOS)</a:t>
            </a:r>
          </a:p>
          <a:p>
            <a:pPr marL="0" indent="0">
              <a:buClr>
                <a:schemeClr val="accent2"/>
              </a:buClr>
            </a:pPr>
            <a:endParaRPr lang="en-US" sz="900" b="0" dirty="0" smtClean="0"/>
          </a:p>
          <a:p>
            <a:pPr marL="285750" indent="-285750">
              <a:buClr>
                <a:schemeClr val="accent2"/>
              </a:buClr>
              <a:buFont typeface="Wingdings" pitchFamily="2" charset="2"/>
              <a:buChar char="§"/>
            </a:pPr>
            <a:r>
              <a:rPr lang="en-US" sz="2800" b="0" dirty="0" smtClean="0"/>
              <a:t>Oceanic and Atmospheric Research (OAR)</a:t>
            </a:r>
            <a:endParaRPr lang="en-US" sz="2800" b="0" dirty="0"/>
          </a:p>
          <a:p>
            <a:pPr marL="0" indent="0"/>
            <a:endParaRPr lang="en-US" dirty="0"/>
          </a:p>
        </p:txBody>
      </p:sp>
      <p:sp>
        <p:nvSpPr>
          <p:cNvPr id="5" name="Slide Number Placeholder 4"/>
          <p:cNvSpPr>
            <a:spLocks noGrp="1"/>
          </p:cNvSpPr>
          <p:nvPr>
            <p:ph type="sldNum" sz="quarter" idx="12"/>
          </p:nvPr>
        </p:nvSpPr>
        <p:spPr/>
        <p:txBody>
          <a:bodyPr/>
          <a:lstStyle/>
          <a:p>
            <a:fld id="{0E7C05A6-AE99-45AE-9993-029687B88EB4}" type="slidenum">
              <a:rPr lang="en-US" smtClean="0"/>
              <a:pPr/>
              <a:t>8</a:t>
            </a:fld>
            <a:endParaRPr lang="en-US"/>
          </a:p>
        </p:txBody>
      </p:sp>
      <p:pic>
        <p:nvPicPr>
          <p:cNvPr id="6" name="Picture 2" descr="http://upload.wikimedia.org/wikipedia/commons/thumb/7/79/NOAA_logo.svg/468px-NOAA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257800"/>
            <a:ext cx="6858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710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6421" y="762000"/>
            <a:ext cx="8599158" cy="4031873"/>
          </a:xfrm>
          <a:prstGeom prst="rect">
            <a:avLst/>
          </a:prstGeom>
          <a:noFill/>
        </p:spPr>
        <p:txBody>
          <a:bodyPr wrap="square" rtlCol="0">
            <a:spAutoFit/>
          </a:bodyPr>
          <a:lstStyle/>
          <a:p>
            <a:pPr>
              <a:lnSpc>
                <a:spcPts val="4000"/>
              </a:lnSpc>
            </a:pPr>
            <a:r>
              <a:rPr lang="en-US" sz="2800" b="1" dirty="0">
                <a:latin typeface="Helvetica" charset="0"/>
                <a:ea typeface="Helvetica" charset="0"/>
                <a:cs typeface="Helvetica" charset="0"/>
              </a:rPr>
              <a:t>Small Business Innovation Research (SBIR) and Small Business Technology Transfer (STTR) programs</a:t>
            </a:r>
          </a:p>
          <a:p>
            <a:endParaRPr lang="en-US" sz="1200" b="1" dirty="0">
              <a:latin typeface="Helvetica" charset="0"/>
              <a:ea typeface="Helvetica" charset="0"/>
              <a:cs typeface="Helvetica" charset="0"/>
            </a:endParaRP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Supports R&amp;D and financing of cutting </a:t>
            </a:r>
            <a:br>
              <a:rPr lang="en-US" sz="2400" dirty="0">
                <a:latin typeface="Helvetica" charset="0"/>
                <a:ea typeface="Helvetica" charset="0"/>
                <a:cs typeface="Helvetica" charset="0"/>
              </a:rPr>
            </a:br>
            <a:r>
              <a:rPr lang="en-US" sz="2400" dirty="0">
                <a:latin typeface="Helvetica" charset="0"/>
                <a:ea typeface="Helvetica" charset="0"/>
                <a:cs typeface="Helvetica" charset="0"/>
              </a:rPr>
              <a:t>edge technologies</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~$2.5 billion annual set aside</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~160,000 awards granted</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rPr>
              <a:t>~10 patents per day</a:t>
            </a:r>
          </a:p>
          <a:p>
            <a:pPr marL="457200" indent="-457200">
              <a:buClr>
                <a:schemeClr val="accent1">
                  <a:lumMod val="60000"/>
                  <a:lumOff val="40000"/>
                </a:schemeClr>
              </a:buClr>
              <a:buFont typeface="Wingdings" panose="05000000000000000000" pitchFamily="2" charset="2"/>
              <a:buChar char="Ø"/>
            </a:pPr>
            <a:r>
              <a:rPr lang="en-US" sz="2400" dirty="0">
                <a:latin typeface="Helvetica" charset="0"/>
                <a:ea typeface="Helvetica" charset="0"/>
                <a:cs typeface="Helvetica" charset="0"/>
                <a:hlinkClick r:id="rId2"/>
              </a:rPr>
              <a:t>www.sbir.gov</a:t>
            </a:r>
            <a:r>
              <a:rPr lang="en-US" sz="2400" dirty="0">
                <a:latin typeface="Helvetica" charset="0"/>
                <a:ea typeface="Helvetica" charset="0"/>
                <a:cs typeface="Helvetica" charset="0"/>
              </a:rPr>
              <a:t>  </a:t>
            </a:r>
          </a:p>
        </p:txBody>
      </p:sp>
      <p:sp>
        <p:nvSpPr>
          <p:cNvPr id="5" name="Title 1"/>
          <p:cNvSpPr txBox="1">
            <a:spLocks/>
          </p:cNvSpPr>
          <p:nvPr/>
        </p:nvSpPr>
        <p:spPr>
          <a:xfrm>
            <a:off x="822960" y="76200"/>
            <a:ext cx="80924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200" b="1" i="1" dirty="0" smtClean="0">
                <a:solidFill>
                  <a:schemeClr val="accent3"/>
                </a:solidFill>
              </a:rPr>
              <a:t>Funding and awards for </a:t>
            </a:r>
            <a:r>
              <a:rPr lang="en-US" sz="3200" b="1" i="1" dirty="0" err="1" smtClean="0">
                <a:solidFill>
                  <a:schemeClr val="accent3"/>
                </a:solidFill>
              </a:rPr>
              <a:t>sbir</a:t>
            </a:r>
            <a:r>
              <a:rPr lang="en-US" sz="3200" b="1" i="1" dirty="0" smtClean="0">
                <a:solidFill>
                  <a:schemeClr val="accent3"/>
                </a:solidFill>
              </a:rPr>
              <a:t>/</a:t>
            </a:r>
            <a:r>
              <a:rPr lang="en-US" sz="3200" b="1" i="1" dirty="0" err="1" smtClean="0">
                <a:solidFill>
                  <a:schemeClr val="accent3"/>
                </a:solidFill>
              </a:rPr>
              <a:t>sttr</a:t>
            </a:r>
            <a:endParaRPr lang="en-US" sz="3200" b="1" i="1" dirty="0">
              <a:solidFill>
                <a:schemeClr val="accent3"/>
              </a:solidFill>
            </a:endParaRPr>
          </a:p>
        </p:txBody>
      </p:sp>
    </p:spTree>
    <p:extLst>
      <p:ext uri="{BB962C8B-B14F-4D97-AF65-F5344CB8AC3E}">
        <p14:creationId xmlns:p14="http://schemas.microsoft.com/office/powerpoint/2010/main" val="9442557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19241</TotalTime>
  <Words>2676</Words>
  <Application>Microsoft Office PowerPoint</Application>
  <PresentationFormat>On-screen Show (4:3)</PresentationFormat>
  <Paragraphs>625</Paragraphs>
  <Slides>39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Arial</vt:lpstr>
      <vt:lpstr>Calibri</vt:lpstr>
      <vt:lpstr>Franklin Gothic Book</vt:lpstr>
      <vt:lpstr>Franklin Gothic Medium</vt:lpstr>
      <vt:lpstr>Helvetica</vt:lpstr>
      <vt:lpstr>LucidaGrande</vt:lpstr>
      <vt:lpstr>Roboto</vt:lpstr>
      <vt:lpstr>Source Sans Pro</vt:lpstr>
      <vt:lpstr>Tunga</vt:lpstr>
      <vt:lpstr>Wingdings</vt:lpstr>
      <vt:lpstr>Angles</vt:lpstr>
      <vt:lpstr>Small business innovation research program</vt:lpstr>
      <vt:lpstr>PowerPoint Presentation</vt:lpstr>
      <vt:lpstr>PowerPoint Presentation</vt:lpstr>
      <vt:lpstr>PowerPoint Presentation</vt:lpstr>
      <vt:lpstr>National  Oceanic  and Atmospheric  Administration</vt:lpstr>
      <vt:lpstr>NOAA : National  Oceanic  and Atmospheric  Administration</vt:lpstr>
      <vt:lpstr>PowerPoint Presentation</vt:lpstr>
      <vt:lpstr>Organization – Line Offices UNDER SBIR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NOAA SBIR Topics for fy2018</vt:lpstr>
      <vt:lpstr>Three-Phase Program</vt:lpstr>
      <vt:lpstr>SBIR program information</vt:lpstr>
      <vt:lpstr>NOAA’s SBIR PROCESS </vt:lpstr>
      <vt:lpstr>Program Schedule</vt:lpstr>
      <vt:lpstr>NOAA’s SBIR Proposal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NOAA’s Tech Partnerships Office</dc:title>
  <dc:creator>Derek CAC. Parks</dc:creator>
  <cp:lastModifiedBy>Peter Roohr</cp:lastModifiedBy>
  <cp:revision>286</cp:revision>
  <cp:lastPrinted>2015-10-05T18:11:38Z</cp:lastPrinted>
  <dcterms:created xsi:type="dcterms:W3CDTF">2012-07-30T15:16:16Z</dcterms:created>
  <dcterms:modified xsi:type="dcterms:W3CDTF">2021-04-19T17:49:05Z</dcterms:modified>
</cp:coreProperties>
</file>