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710" r:id="rId2"/>
    <p:sldId id="763" r:id="rId3"/>
    <p:sldId id="756" r:id="rId4"/>
    <p:sldId id="745" r:id="rId5"/>
    <p:sldId id="730" r:id="rId6"/>
    <p:sldId id="732" r:id="rId7"/>
    <p:sldId id="749" r:id="rId8"/>
    <p:sldId id="739" r:id="rId9"/>
    <p:sldId id="766" r:id="rId10"/>
    <p:sldId id="767" r:id="rId11"/>
    <p:sldId id="768" r:id="rId12"/>
    <p:sldId id="76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F5AF"/>
    <a:srgbClr val="08F0E9"/>
    <a:srgbClr val="049995"/>
    <a:srgbClr val="03E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61" autoAdjust="0"/>
    <p:restoredTop sz="99823" autoAdjust="0"/>
  </p:normalViewPr>
  <p:slideViewPr>
    <p:cSldViewPr>
      <p:cViewPr varScale="1">
        <p:scale>
          <a:sx n="127" d="100"/>
          <a:sy n="127" d="100"/>
        </p:scale>
        <p:origin x="135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5A0F4B-3D26-7043-BE78-8CCCD3570A4D}" type="datetimeFigureOut">
              <a:rPr lang="en-US" smtClean="0"/>
              <a:pPr/>
              <a:t>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DA168E-E696-AF40-B98A-88E41D454D70}" type="slidenum">
              <a:rPr lang="en-US" smtClean="0"/>
              <a:pPr/>
              <a:t>‹#›</a:t>
            </a:fld>
            <a:endParaRPr lang="en-US"/>
          </a:p>
        </p:txBody>
      </p:sp>
    </p:spTree>
    <p:extLst>
      <p:ext uri="{BB962C8B-B14F-4D97-AF65-F5344CB8AC3E}">
        <p14:creationId xmlns:p14="http://schemas.microsoft.com/office/powerpoint/2010/main" val="1087958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2</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5536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11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5888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3</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85024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4</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0674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5</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1196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6</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11664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7</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8392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8</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23113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9</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99221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A4ADD3E4-1CB3-C64A-888E-2E7D08DCD09A}" type="slidenum">
              <a:rPr lang="en-US"/>
              <a:pPr/>
              <a:t>10</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50927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5E5CF2-46F2-43E1-943B-873F53EF4586}" type="datetimeFigureOut">
              <a:rPr lang="en-GB" smtClean="0"/>
              <a:pPr/>
              <a:t>05/02/2023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2226E5-568D-48ED-9276-82EE6E22383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E5CF2-46F2-43E1-943B-873F53EF4586}" type="datetimeFigureOut">
              <a:rPr lang="en-GB" smtClean="0"/>
              <a:pPr/>
              <a:t>05/02/2023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26E5-568D-48ED-9276-82EE6E22383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06A066-F814-496D-B3E5-5DB76C2BB0AC}"/>
              </a:ext>
            </a:extLst>
          </p:cNvPr>
          <p:cNvSpPr txBox="1"/>
          <p:nvPr/>
        </p:nvSpPr>
        <p:spPr>
          <a:xfrm>
            <a:off x="0" y="116632"/>
            <a:ext cx="9144000" cy="461665"/>
          </a:xfrm>
          <a:prstGeom prst="rect">
            <a:avLst/>
          </a:prstGeom>
          <a:solidFill>
            <a:schemeClr val="accent2">
              <a:lumMod val="20000"/>
              <a:lumOff val="80000"/>
            </a:schemeClr>
          </a:solidFill>
        </p:spPr>
        <p:txBody>
          <a:bodyPr wrap="square" rtlCol="0">
            <a:spAutoFit/>
          </a:bodyPr>
          <a:lstStyle/>
          <a:p>
            <a:pPr algn="ctr"/>
            <a:r>
              <a:rPr lang="en-US" sz="2400" b="1" dirty="0">
                <a:solidFill>
                  <a:srgbClr val="000000"/>
                </a:solidFill>
                <a:ea typeface="Calibri" panose="020F0502020204030204" pitchFamily="34" charset="0"/>
                <a:cs typeface="Times New Roman" panose="02020603050405020304" pitchFamily="18" charset="0"/>
              </a:rPr>
              <a:t>Improving Atmospheric Models by Accounting for Chaotic Physics</a:t>
            </a:r>
          </a:p>
        </p:txBody>
      </p:sp>
      <p:sp>
        <p:nvSpPr>
          <p:cNvPr id="4" name="TextBox 3">
            <a:extLst>
              <a:ext uri="{FF2B5EF4-FFF2-40B4-BE49-F238E27FC236}">
                <a16:creationId xmlns:a16="http://schemas.microsoft.com/office/drawing/2014/main" id="{31F1B12F-30C2-9F45-87CA-D6B738A7ADDB}"/>
              </a:ext>
            </a:extLst>
          </p:cNvPr>
          <p:cNvSpPr txBox="1"/>
          <p:nvPr/>
        </p:nvSpPr>
        <p:spPr>
          <a:xfrm>
            <a:off x="368917" y="737409"/>
            <a:ext cx="8019507" cy="1569660"/>
          </a:xfrm>
          <a:prstGeom prst="rect">
            <a:avLst/>
          </a:prstGeom>
          <a:noFill/>
        </p:spPr>
        <p:txBody>
          <a:bodyPr wrap="square" rtlCol="0">
            <a:spAutoFit/>
          </a:bodyPr>
          <a:lstStyle/>
          <a:p>
            <a:pPr algn="ctr"/>
            <a:r>
              <a:rPr lang="en-US" sz="1600" dirty="0" err="1"/>
              <a:t>Prashant.D.Sardeshmukh@noaa.gov</a:t>
            </a:r>
            <a:r>
              <a:rPr lang="en-US" sz="1600" dirty="0"/>
              <a:t>  </a:t>
            </a:r>
          </a:p>
          <a:p>
            <a:pPr algn="ctr"/>
            <a:endParaRPr lang="en-US" sz="1600" dirty="0"/>
          </a:p>
          <a:p>
            <a:pPr algn="ctr"/>
            <a:r>
              <a:rPr lang="en-US" sz="1600" dirty="0"/>
              <a:t>With </a:t>
            </a:r>
            <a:r>
              <a:rPr lang="en-US" sz="1600" dirty="0" err="1"/>
              <a:t>Jih</a:t>
            </a:r>
            <a:r>
              <a:rPr lang="en-US" sz="1600" dirty="0"/>
              <a:t>-Wang Aaron Wang, Gil Compo, and  Cecile Penland</a:t>
            </a:r>
          </a:p>
          <a:p>
            <a:pPr algn="ctr"/>
            <a:r>
              <a:rPr lang="en-US" sz="1600" dirty="0"/>
              <a:t>CIRES/University of Colorado and Physical Sciences Laboratory/NOAA</a:t>
            </a:r>
          </a:p>
          <a:p>
            <a:pPr algn="ctr"/>
            <a:endParaRPr lang="en-US" sz="1600" dirty="0"/>
          </a:p>
          <a:p>
            <a:pPr algn="ctr"/>
            <a:r>
              <a:rPr lang="en-US" sz="1600" dirty="0"/>
              <a:t>NOAA/WPO Webinar 06 February 2023</a:t>
            </a:r>
            <a:endParaRPr lang="en-US" sz="2400" dirty="0"/>
          </a:p>
        </p:txBody>
      </p:sp>
      <p:grpSp>
        <p:nvGrpSpPr>
          <p:cNvPr id="5" name="Group 4">
            <a:extLst>
              <a:ext uri="{FF2B5EF4-FFF2-40B4-BE49-F238E27FC236}">
                <a16:creationId xmlns:a16="http://schemas.microsoft.com/office/drawing/2014/main" id="{AB0DB7A7-0689-A894-958D-6FE0F9BAE923}"/>
              </a:ext>
            </a:extLst>
          </p:cNvPr>
          <p:cNvGrpSpPr/>
          <p:nvPr/>
        </p:nvGrpSpPr>
        <p:grpSpPr>
          <a:xfrm>
            <a:off x="144016" y="2257702"/>
            <a:ext cx="8892480" cy="4339650"/>
            <a:chOff x="144016" y="2257702"/>
            <a:chExt cx="8892480" cy="4339650"/>
          </a:xfrm>
        </p:grpSpPr>
        <p:sp>
          <p:nvSpPr>
            <p:cNvPr id="6" name="Text Box 5">
              <a:extLst>
                <a:ext uri="{FF2B5EF4-FFF2-40B4-BE49-F238E27FC236}">
                  <a16:creationId xmlns:a16="http://schemas.microsoft.com/office/drawing/2014/main" id="{2C4F8D7C-3FF1-3E47-8AFA-7376A9FB94A1}"/>
                </a:ext>
              </a:extLst>
            </p:cNvPr>
            <p:cNvSpPr txBox="1">
              <a:spLocks noChangeArrowheads="1"/>
            </p:cNvSpPr>
            <p:nvPr/>
          </p:nvSpPr>
          <p:spPr bwMode="auto">
            <a:xfrm>
              <a:off x="144016" y="2257702"/>
              <a:ext cx="8892480" cy="4339650"/>
            </a:xfrm>
            <a:prstGeom prst="rect">
              <a:avLst/>
            </a:prstGeom>
            <a:solidFill>
              <a:schemeClr val="bg1"/>
            </a:solidFill>
            <a:ln w="9525">
              <a:noFill/>
              <a:miter lim="800000"/>
              <a:headEnd/>
              <a:tailEnd/>
            </a:ln>
            <a:effec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defRPr/>
              </a:pPr>
              <a:endParaRPr lang="en-US" sz="1800" b="1" dirty="0"/>
            </a:p>
            <a:p>
              <a:pPr marL="342900" indent="-342900" eaLnBrk="1" hangingPunct="1">
                <a:buAutoNum type="arabicPeriod"/>
                <a:defRPr/>
              </a:pPr>
              <a:r>
                <a:rPr lang="en-US" sz="1600" dirty="0"/>
                <a:t>Weather and climate predictions are inherently probabilistic. In practice, the forecast probability distributions are estimated using an ensemble of forecasts from slightly different initial conditions. </a:t>
              </a:r>
            </a:p>
            <a:p>
              <a:pPr marL="342900" indent="-342900" eaLnBrk="1" hangingPunct="1">
                <a:buAutoNum type="arabicPeriod"/>
                <a:defRPr/>
              </a:pPr>
              <a:endParaRPr lang="en-US" sz="1600" dirty="0"/>
            </a:p>
            <a:p>
              <a:pPr marL="342900" indent="-342900" eaLnBrk="1" hangingPunct="1">
                <a:buAutoNum type="arabicPeriod"/>
                <a:defRPr/>
              </a:pPr>
              <a:r>
                <a:rPr lang="en-US" sz="1600" dirty="0"/>
                <a:t>Such ensemble forecasts are typically overconfident: reality too often falls outside the forecast uncertainty indicated by the ensemble spread. When averaged over many cases, the </a:t>
              </a:r>
              <a:r>
                <a:rPr lang="en-US" sz="1600" dirty="0" err="1"/>
                <a:t>r.m.s.</a:t>
              </a:r>
              <a:r>
                <a:rPr lang="en-US" sz="1600" dirty="0"/>
                <a:t> </a:t>
              </a:r>
              <a:r>
                <a:rPr lang="en-US" sz="1600" b="1" dirty="0">
                  <a:solidFill>
                    <a:srgbClr val="FF0000"/>
                  </a:solidFill>
                </a:rPr>
                <a:t>error</a:t>
              </a:r>
              <a:r>
                <a:rPr lang="en-US" sz="1600" dirty="0"/>
                <a:t> of the ensemble-mean forecasts is almost always found to be larger than the ensemble </a:t>
              </a:r>
              <a:r>
                <a:rPr lang="en-US" sz="1600" b="1" dirty="0">
                  <a:solidFill>
                    <a:srgbClr val="FF0000"/>
                  </a:solidFill>
                </a:rPr>
                <a:t>spread</a:t>
              </a:r>
              <a:r>
                <a:rPr lang="en-US" sz="1600" dirty="0"/>
                <a:t>. </a:t>
              </a:r>
            </a:p>
            <a:p>
              <a:pPr marL="342900" indent="-342900" eaLnBrk="1" hangingPunct="1">
                <a:buAutoNum type="arabicPeriod"/>
                <a:defRPr/>
              </a:pPr>
              <a:endParaRPr lang="en-US" sz="1800" dirty="0"/>
            </a:p>
            <a:p>
              <a:pPr marL="342900" indent="-342900" eaLnBrk="1" hangingPunct="1">
                <a:buFontTx/>
                <a:buAutoNum type="arabicPeriod" startAt="3"/>
                <a:defRPr/>
              </a:pPr>
              <a:r>
                <a:rPr lang="en-US" sz="1600" dirty="0">
                  <a:latin typeface="Times New Roman"/>
                  <a:cs typeface="Times New Roman"/>
                </a:rPr>
                <a:t>A popular way to reduce the gap between the forecast error and spread is to stochastically perturb the forecast model’s parameterized diabatic tendencies. Many studies show that this robustly increases the forecast spread. Less clearly, it also reduces the forecast error.</a:t>
              </a:r>
            </a:p>
            <a:p>
              <a:pPr marL="342900" indent="-342900" eaLnBrk="1" hangingPunct="1">
                <a:buFontTx/>
                <a:buAutoNum type="arabicPeriod" startAt="3"/>
                <a:defRPr/>
              </a:pPr>
              <a:endParaRPr lang="en-US" sz="1600" dirty="0">
                <a:latin typeface="Times New Roman"/>
                <a:cs typeface="Times New Roman"/>
              </a:endParaRPr>
            </a:p>
            <a:p>
              <a:pPr marL="342900" indent="-342900" eaLnBrk="1" hangingPunct="1">
                <a:buFontTx/>
                <a:buAutoNum type="arabicPeriod" startAt="3"/>
                <a:defRPr/>
              </a:pPr>
              <a:r>
                <a:rPr lang="en-US" sz="1600" dirty="0">
                  <a:solidFill>
                    <a:srgbClr val="FF0000"/>
                  </a:solidFill>
                </a:rPr>
                <a:t>However, we find clear reductions of forecast errors in large ensembles of 15-day GFS forecasts</a:t>
              </a:r>
              <a:r>
                <a:rPr lang="en-US" sz="1600" dirty="0"/>
                <a:t>. </a:t>
              </a:r>
            </a:p>
            <a:p>
              <a:pPr marL="0" indent="0" eaLnBrk="1" hangingPunct="1">
                <a:defRPr/>
              </a:pPr>
              <a:r>
                <a:rPr lang="en-US" sz="1600" dirty="0"/>
                <a:t>       They arise in effect from improving the model’s evolution operator by stochastic noise-induced drifts.</a:t>
              </a:r>
            </a:p>
            <a:p>
              <a:pPr marL="0" indent="0" eaLnBrk="1" hangingPunct="1">
                <a:defRPr/>
              </a:pPr>
              <a:endParaRPr lang="en-US" sz="1600" dirty="0"/>
            </a:p>
            <a:p>
              <a:pPr marL="0" indent="0" eaLnBrk="1" hangingPunct="1">
                <a:defRPr/>
              </a:pPr>
              <a:r>
                <a:rPr lang="en-US" sz="1600" dirty="0"/>
                <a:t>5.    </a:t>
              </a:r>
              <a:r>
                <a:rPr lang="en-US" sz="1600" dirty="0">
                  <a:solidFill>
                    <a:srgbClr val="FF0000"/>
                  </a:solidFill>
                </a:rPr>
                <a:t>We also find significant impacts on the mean climate and variability of the FV3GFS model. </a:t>
              </a:r>
            </a:p>
            <a:p>
              <a:pPr marL="0" indent="0" eaLnBrk="1" hangingPunct="1">
                <a:defRPr/>
              </a:pPr>
              <a:endParaRPr lang="en-US" sz="1600" b="1" dirty="0"/>
            </a:p>
          </p:txBody>
        </p:sp>
        <p:sp>
          <p:nvSpPr>
            <p:cNvPr id="3" name="Rectangle 2">
              <a:extLst>
                <a:ext uri="{FF2B5EF4-FFF2-40B4-BE49-F238E27FC236}">
                  <a16:creationId xmlns:a16="http://schemas.microsoft.com/office/drawing/2014/main" id="{B4A059BA-3D84-27ED-C6A6-4151F949DCE5}"/>
                </a:ext>
              </a:extLst>
            </p:cNvPr>
            <p:cNvSpPr/>
            <p:nvPr/>
          </p:nvSpPr>
          <p:spPr>
            <a:xfrm>
              <a:off x="144016" y="2466180"/>
              <a:ext cx="8855968" cy="40591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006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6" name="TextBox 7">
            <a:extLst>
              <a:ext uri="{FF2B5EF4-FFF2-40B4-BE49-F238E27FC236}">
                <a16:creationId xmlns:a16="http://schemas.microsoft.com/office/drawing/2014/main" id="{71C95372-1FBF-C462-4E20-367A635085CB}"/>
              </a:ext>
            </a:extLst>
          </p:cNvPr>
          <p:cNvSpPr txBox="1">
            <a:spLocks noChangeArrowheads="1"/>
          </p:cNvSpPr>
          <p:nvPr/>
        </p:nvSpPr>
        <p:spPr bwMode="auto">
          <a:xfrm>
            <a:off x="-36512" y="5808166"/>
            <a:ext cx="9165731" cy="1077218"/>
          </a:xfrm>
          <a:prstGeom prst="rect">
            <a:avLst/>
          </a:prstGeom>
          <a:solidFill>
            <a:schemeClr val="bg1"/>
          </a:solidFill>
          <a:ln w="9525">
            <a:noFill/>
            <a:miter lim="800000"/>
            <a:headEnd/>
            <a:tailEnd/>
          </a:ln>
        </p:spPr>
        <p:txBody>
          <a:bodyPr wrap="square">
            <a:prstTxWarp prst="textNoShape">
              <a:avLst/>
            </a:prstTxWarp>
            <a:spAutoFit/>
          </a:bodyPr>
          <a:lstStyle/>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p:txBody>
      </p:sp>
      <p:sp>
        <p:nvSpPr>
          <p:cNvPr id="10" name="TextBox 7">
            <a:extLst>
              <a:ext uri="{FF2B5EF4-FFF2-40B4-BE49-F238E27FC236}">
                <a16:creationId xmlns:a16="http://schemas.microsoft.com/office/drawing/2014/main" id="{FD2ACE42-60CA-7257-CD88-4184EFA94E9F}"/>
              </a:ext>
            </a:extLst>
          </p:cNvPr>
          <p:cNvSpPr txBox="1">
            <a:spLocks noChangeArrowheads="1"/>
          </p:cNvSpPr>
          <p:nvPr/>
        </p:nvSpPr>
        <p:spPr bwMode="auto">
          <a:xfrm>
            <a:off x="-36512" y="5808166"/>
            <a:ext cx="9165731" cy="1077218"/>
          </a:xfrm>
          <a:prstGeom prst="rect">
            <a:avLst/>
          </a:prstGeom>
          <a:solidFill>
            <a:srgbClr val="CCFFCC"/>
          </a:solidFill>
          <a:ln w="9525">
            <a:noFill/>
            <a:miter lim="800000"/>
            <a:headEnd/>
            <a:tailEnd/>
          </a:ln>
        </p:spPr>
        <p:txBody>
          <a:bodyPr wrap="square">
            <a:prstTxWarp prst="textNoShape">
              <a:avLst/>
            </a:prstTxWarp>
            <a:spAutoFit/>
          </a:bodyPr>
          <a:lstStyle/>
          <a:p>
            <a:r>
              <a:rPr lang="en-US" sz="1600" b="1" dirty="0">
                <a:latin typeface="Times New Roman" panose="02020603050405020304" pitchFamily="18" charset="0"/>
                <a:cs typeface="Times New Roman" panose="02020603050405020304" pitchFamily="18" charset="0"/>
              </a:rPr>
              <a:t>One way to make these choices less </a:t>
            </a:r>
            <a:r>
              <a:rPr lang="en-US" sz="1600" b="1" i="1" dirty="0">
                <a:latin typeface="Times New Roman" panose="02020603050405020304" pitchFamily="18" charset="0"/>
                <a:cs typeface="Times New Roman" panose="02020603050405020304" pitchFamily="18" charset="0"/>
              </a:rPr>
              <a:t>ad hoc </a:t>
            </a:r>
            <a:r>
              <a:rPr lang="en-US" sz="1600" b="1" dirty="0">
                <a:latin typeface="Times New Roman" panose="02020603050405020304" pitchFamily="18" charset="0"/>
                <a:cs typeface="Times New Roman" panose="02020603050405020304" pitchFamily="18" charset="0"/>
              </a:rPr>
              <a:t>is to </a:t>
            </a:r>
            <a:r>
              <a:rPr lang="en-US" sz="1600" b="1" i="1" u="sng" dirty="0">
                <a:latin typeface="Times New Roman" panose="02020603050405020304" pitchFamily="18" charset="0"/>
                <a:cs typeface="Times New Roman" panose="02020603050405020304" pitchFamily="18" charset="0"/>
              </a:rPr>
              <a:t>observationally constrain</a:t>
            </a:r>
            <a:r>
              <a:rPr lang="en-US" sz="1600" b="1" dirty="0">
                <a:latin typeface="Times New Roman" panose="02020603050405020304" pitchFamily="18" charset="0"/>
                <a:cs typeface="Times New Roman" panose="02020603050405020304" pitchFamily="18" charset="0"/>
              </a:rPr>
              <a:t> the space and time scales of </a:t>
            </a:r>
            <a:r>
              <a:rPr lang="en-US" sz="1600" b="1" i="1" dirty="0">
                <a:solidFill>
                  <a:srgbClr val="FF0000"/>
                </a:solidFill>
                <a:latin typeface="Times New Roman" panose="02020603050405020304" pitchFamily="18" charset="0"/>
                <a:cs typeface="Times New Roman" panose="02020603050405020304" pitchFamily="18" charset="0"/>
              </a:rPr>
              <a:t>r</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 by the statistics of the model’s initial tendency (or short-range forecast) errors </a:t>
            </a:r>
            <a:r>
              <a:rPr lang="en-US" sz="1600" b="1" i="1" dirty="0">
                <a:solidFill>
                  <a:srgbClr val="FF0000"/>
                </a:solidFill>
                <a:latin typeface="Times New Roman" panose="02020603050405020304" pitchFamily="18" charset="0"/>
                <a:cs typeface="Times New Roman" panose="02020603050405020304" pitchFamily="18" charset="0"/>
              </a:rPr>
              <a:t>R</a:t>
            </a:r>
            <a:r>
              <a:rPr lang="en-US" sz="1600" b="1" dirty="0">
                <a:latin typeface="Times New Roman" panose="02020603050405020304" pitchFamily="18" charset="0"/>
                <a:cs typeface="Times New Roman" panose="02020603050405020304" pitchFamily="18" charset="0"/>
              </a:rPr>
              <a:t> , estimated with respect to analyses generated using the same model for data-assimilation.</a:t>
            </a:r>
          </a:p>
          <a:p>
            <a:endParaRPr lang="en-US" sz="1600" b="1" i="1" dirty="0">
              <a:latin typeface="Times New Roman" panose="02020603050405020304" pitchFamily="18" charset="0"/>
              <a:cs typeface="Times New Roman" panose="02020603050405020304" pitchFamily="18" charset="0"/>
            </a:endParaRPr>
          </a:p>
        </p:txBody>
      </p:sp>
      <p:sp>
        <p:nvSpPr>
          <p:cNvPr id="44" name="TextBox 7">
            <a:extLst>
              <a:ext uri="{FF2B5EF4-FFF2-40B4-BE49-F238E27FC236}">
                <a16:creationId xmlns:a16="http://schemas.microsoft.com/office/drawing/2014/main" id="{4A2A3BAA-6886-1669-9B0C-401C0B251278}"/>
              </a:ext>
            </a:extLst>
          </p:cNvPr>
          <p:cNvSpPr txBox="1">
            <a:spLocks noChangeArrowheads="1"/>
          </p:cNvSpPr>
          <p:nvPr/>
        </p:nvSpPr>
        <p:spPr bwMode="auto">
          <a:xfrm>
            <a:off x="36512" y="-27384"/>
            <a:ext cx="9144000" cy="646331"/>
          </a:xfrm>
          <a:prstGeom prst="rect">
            <a:avLst/>
          </a:prstGeom>
          <a:solidFill>
            <a:srgbClr val="CCFFCC"/>
          </a:solidFill>
          <a:ln w="9525">
            <a:noFill/>
            <a:miter lim="800000"/>
            <a:headEnd/>
            <a:tailEnd/>
          </a:ln>
        </p:spPr>
        <p:txBody>
          <a:bodyPr wrap="square">
            <a:prstTxWarp prst="textNoShape">
              <a:avLst/>
            </a:prstTxWarp>
            <a:spAutoFit/>
          </a:bodyPr>
          <a:lstStyle/>
          <a:p>
            <a:pPr>
              <a:spcBef>
                <a:spcPct val="50000"/>
              </a:spcBef>
            </a:pPr>
            <a:r>
              <a:rPr lang="en-US" b="1" dirty="0">
                <a:latin typeface="Times New Roman" panose="02020603050405020304" pitchFamily="18" charset="0"/>
                <a:cs typeface="Times New Roman" panose="02020603050405020304" pitchFamily="18" charset="0"/>
              </a:rPr>
              <a:t>TO RECAP:   Randomizing the parameterized diabatic tendencies </a:t>
            </a:r>
            <a:r>
              <a:rPr lang="en-US" b="1" i="1" dirty="0">
                <a:solidFill>
                  <a:srgbClr val="FF0000"/>
                </a:solidFill>
                <a:latin typeface="Times New Roman" panose="02020603050405020304" pitchFamily="18" charset="0"/>
                <a:cs typeface="Times New Roman" panose="02020603050405020304" pitchFamily="18" charset="0"/>
              </a:rPr>
              <a:t>P(x)</a:t>
            </a:r>
            <a:r>
              <a:rPr lang="en-US" b="1" dirty="0">
                <a:latin typeface="Times New Roman" panose="02020603050405020304" pitchFamily="18" charset="0"/>
                <a:cs typeface="Times New Roman" panose="02020603050405020304" pitchFamily="18" charset="0"/>
              </a:rPr>
              <a:t> in a model as     </a:t>
            </a:r>
            <a:r>
              <a:rPr lang="en-US" b="1" i="1" dirty="0">
                <a:solidFill>
                  <a:srgbClr val="FF0000"/>
                </a:solidFill>
                <a:latin typeface="Times New Roman" panose="02020603050405020304" pitchFamily="18" charset="0"/>
                <a:cs typeface="Times New Roman" panose="02020603050405020304" pitchFamily="18" charset="0"/>
              </a:rPr>
              <a:t>(1+r) P(x)</a:t>
            </a:r>
            <a:r>
              <a:rPr lang="en-US" b="1" dirty="0">
                <a:latin typeface="Times New Roman" panose="02020603050405020304" pitchFamily="18" charset="0"/>
                <a:cs typeface="Times New Roman" panose="02020603050405020304" pitchFamily="18" charset="0"/>
              </a:rPr>
              <a:t> is a crude but effective way to account for chaotic physics in the real atmosphere</a:t>
            </a:r>
            <a:r>
              <a:rPr lang="en-US" b="1" i="1" u="sng"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5251E63A-043A-53F6-3DAE-B70B8A63A8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023" y="836712"/>
            <a:ext cx="8733161" cy="4624758"/>
          </a:xfrm>
          <a:prstGeom prst="rect">
            <a:avLst/>
          </a:prstGeom>
        </p:spPr>
      </p:pic>
    </p:spTree>
    <p:extLst>
      <p:ext uri="{BB962C8B-B14F-4D97-AF65-F5344CB8AC3E}">
        <p14:creationId xmlns:p14="http://schemas.microsoft.com/office/powerpoint/2010/main" val="342479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5" name="TextBox 7">
            <a:extLst>
              <a:ext uri="{FF2B5EF4-FFF2-40B4-BE49-F238E27FC236}">
                <a16:creationId xmlns:a16="http://schemas.microsoft.com/office/drawing/2014/main" id="{9E244A9A-434D-2F21-11DE-A1F5A09831AB}"/>
              </a:ext>
            </a:extLst>
          </p:cNvPr>
          <p:cNvSpPr txBox="1">
            <a:spLocks noChangeArrowheads="1"/>
          </p:cNvSpPr>
          <p:nvPr/>
        </p:nvSpPr>
        <p:spPr bwMode="auto">
          <a:xfrm>
            <a:off x="-36512" y="5749815"/>
            <a:ext cx="9144000" cy="1063561"/>
          </a:xfrm>
          <a:prstGeom prst="rect">
            <a:avLst/>
          </a:prstGeom>
          <a:solidFill>
            <a:srgbClr val="CCFFCC"/>
          </a:solidFill>
          <a:ln w="9525">
            <a:noFill/>
            <a:miter lim="800000"/>
            <a:headEnd/>
            <a:tailEnd/>
          </a:ln>
        </p:spPr>
        <p:txBody>
          <a:bodyPr wrap="square">
            <a:prstTxWarp prst="textNoShape">
              <a:avLst/>
            </a:prstTxWarp>
            <a:spAutoFit/>
          </a:bodyPr>
          <a:lstStyle/>
          <a:p>
            <a:pPr marL="0" marR="0" algn="just">
              <a:lnSpc>
                <a:spcPct val="115000"/>
              </a:lnSpc>
              <a:spcBef>
                <a:spcPts val="0"/>
              </a:spcBef>
              <a:spcAft>
                <a:spcPts val="0"/>
              </a:spcAft>
            </a:pPr>
            <a:r>
              <a:rPr lang="en-US" sz="1400" b="1" i="1" dirty="0">
                <a:effectLst/>
                <a:latin typeface="Times New Roman" panose="02020603050405020304" pitchFamily="18" charset="0"/>
                <a:ea typeface="Times New Roman" panose="02020603050405020304" pitchFamily="18" charset="0"/>
              </a:rPr>
              <a:t>THIS IS A MASSIVE CALCULATION</a:t>
            </a:r>
            <a:r>
              <a:rPr lang="en-US" sz="1400" i="1" dirty="0">
                <a:effectLst/>
                <a:latin typeface="Times New Roman" panose="02020603050405020304" pitchFamily="18" charset="0"/>
                <a:ea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rPr>
              <a:t>We </a:t>
            </a:r>
            <a:r>
              <a:rPr lang="en-US" sz="1400" i="1" dirty="0">
                <a:effectLst/>
                <a:latin typeface="Times New Roman" panose="02020603050405020304" pitchFamily="18" charset="0"/>
                <a:ea typeface="Times New Roman" panose="02020603050405020304" pitchFamily="18" charset="0"/>
              </a:rPr>
              <a:t>used the 2-hour error statistics of 80-member ensemble FV3GFS forecasts at   ~ 50 km resolution made from every hour in the June-to-December 2020 period without stochastic perturbations in the model. The forecast errors were determined with respect to analyses performed  with a customized hourly DA system that uses a non-hydrostatic</a:t>
            </a:r>
            <a:r>
              <a:rPr lang="en-US" sz="1400" i="1" dirty="0">
                <a:latin typeface="Times New Roman" panose="02020603050405020304" pitchFamily="18" charset="0"/>
                <a:ea typeface="Times New Roman" panose="02020603050405020304" pitchFamily="18" charset="0"/>
              </a:rPr>
              <a:t> </a:t>
            </a:r>
            <a:r>
              <a:rPr lang="en-US" sz="1400" i="1" dirty="0">
                <a:effectLst/>
                <a:latin typeface="Times New Roman" panose="02020603050405020304" pitchFamily="18" charset="0"/>
                <a:ea typeface="Times New Roman" panose="02020603050405020304" pitchFamily="18" charset="0"/>
              </a:rPr>
              <a:t>atmosphere/land model of the UFS (the “Weather Application) at ~50 km resolution.</a:t>
            </a:r>
            <a:endParaRPr lang="en-US" sz="1400" dirty="0">
              <a:effectLst/>
              <a:latin typeface="Times New Roman" panose="02020603050405020304" pitchFamily="18" charset="0"/>
              <a:ea typeface="Times New Roman" panose="02020603050405020304" pitchFamily="18" charset="0"/>
            </a:endParaRPr>
          </a:p>
        </p:txBody>
      </p:sp>
      <p:sp>
        <p:nvSpPr>
          <p:cNvPr id="30" name="TextBox 7">
            <a:extLst>
              <a:ext uri="{FF2B5EF4-FFF2-40B4-BE49-F238E27FC236}">
                <a16:creationId xmlns:a16="http://schemas.microsoft.com/office/drawing/2014/main" id="{85ACE798-7E9B-F94D-BE53-22D481C3E63A}"/>
              </a:ext>
            </a:extLst>
          </p:cNvPr>
          <p:cNvSpPr txBox="1">
            <a:spLocks noChangeArrowheads="1"/>
          </p:cNvSpPr>
          <p:nvPr/>
        </p:nvSpPr>
        <p:spPr bwMode="auto">
          <a:xfrm>
            <a:off x="2853" y="11674"/>
            <a:ext cx="9144000" cy="1200329"/>
          </a:xfrm>
          <a:prstGeom prst="rect">
            <a:avLst/>
          </a:prstGeom>
          <a:solidFill>
            <a:srgbClr val="CCFFCC"/>
          </a:solidFill>
          <a:ln w="9525">
            <a:noFill/>
            <a:miter lim="800000"/>
            <a:headEnd/>
            <a:tailEnd/>
          </a:ln>
        </p:spPr>
        <p:txBody>
          <a:bodyPr wrap="square">
            <a:prstTxWarp prst="textNoShape">
              <a:avLst/>
            </a:prstTxWarp>
            <a:spAutoFit/>
          </a:bodyPr>
          <a:lstStyle/>
          <a:p>
            <a:r>
              <a:rPr lang="en-US" dirty="0">
                <a:latin typeface="Times New Roman" panose="02020603050405020304" pitchFamily="18" charset="0"/>
                <a:cs typeface="Times New Roman" panose="02020603050405020304" pitchFamily="18" charset="0"/>
              </a:rPr>
              <a:t>To </a:t>
            </a:r>
            <a:r>
              <a:rPr lang="en-US" sz="1800" dirty="0">
                <a:latin typeface="Times New Roman" panose="02020603050405020304" pitchFamily="18" charset="0"/>
                <a:cs typeface="Times New Roman" panose="02020603050405020304" pitchFamily="18" charset="0"/>
              </a:rPr>
              <a:t> </a:t>
            </a:r>
            <a:r>
              <a:rPr lang="en-US" sz="1800" i="1" u="sng" dirty="0">
                <a:latin typeface="Times New Roman" panose="02020603050405020304" pitchFamily="18" charset="0"/>
                <a:cs typeface="Times New Roman" panose="02020603050405020304" pitchFamily="18" charset="0"/>
              </a:rPr>
              <a:t>observationally constrain</a:t>
            </a:r>
            <a:r>
              <a:rPr lang="en-US" sz="1800" dirty="0">
                <a:latin typeface="Times New Roman" panose="02020603050405020304" pitchFamily="18" charset="0"/>
                <a:cs typeface="Times New Roman" panose="02020603050405020304" pitchFamily="18" charset="0"/>
              </a:rPr>
              <a:t> the statistics of </a:t>
            </a:r>
            <a:r>
              <a:rPr lang="en-US" sz="1800" i="1" dirty="0">
                <a:solidFill>
                  <a:srgbClr val="FF0000"/>
                </a:solidFill>
                <a:latin typeface="Times New Roman" panose="02020603050405020304" pitchFamily="18" charset="0"/>
                <a:cs typeface="Times New Roman" panose="02020603050405020304" pitchFamily="18" charset="0"/>
              </a:rPr>
              <a:t>r</a:t>
            </a:r>
            <a:r>
              <a:rPr lang="en-US" sz="1800" dirty="0">
                <a:latin typeface="Times New Roman" panose="02020603050405020304" pitchFamily="18" charset="0"/>
                <a:cs typeface="Times New Roman" panose="02020603050405020304" pitchFamily="18" charset="0"/>
              </a:rPr>
              <a:t>,  we approximate </a:t>
            </a:r>
            <a:r>
              <a:rPr lang="en-US" sz="1800" i="1" dirty="0">
                <a:solidFill>
                  <a:srgbClr val="FF0000"/>
                </a:solidFill>
                <a:latin typeface="Times New Roman" panose="02020603050405020304" pitchFamily="18" charset="0"/>
                <a:cs typeface="Times New Roman" panose="02020603050405020304" pitchFamily="18" charset="0"/>
              </a:rPr>
              <a:t>R ~ </a:t>
            </a:r>
            <a:r>
              <a:rPr lang="en-US" sz="1800" i="1" dirty="0" err="1">
                <a:solidFill>
                  <a:srgbClr val="FF0000"/>
                </a:solidFill>
                <a:latin typeface="Times New Roman" panose="02020603050405020304" pitchFamily="18" charset="0"/>
                <a:cs typeface="Times New Roman" panose="02020603050405020304" pitchFamily="18" charset="0"/>
              </a:rPr>
              <a:t>rP</a:t>
            </a:r>
            <a:r>
              <a:rPr lang="en-US" sz="1800" i="1" dirty="0">
                <a:solidFill>
                  <a:srgbClr val="FF000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and use the </a:t>
            </a:r>
            <a:r>
              <a:rPr lang="en-US" dirty="0">
                <a:latin typeface="Times New Roman" panose="02020603050405020304" pitchFamily="18" charset="0"/>
                <a:cs typeface="Times New Roman" panose="02020603050405020304" pitchFamily="18" charset="0"/>
              </a:rPr>
              <a:t>simple relationship among the covariances of </a:t>
            </a:r>
            <a:r>
              <a:rPr lang="en-US" i="1" dirty="0">
                <a:solidFill>
                  <a:srgbClr val="FF0000"/>
                </a:solidFill>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and </a:t>
            </a:r>
            <a:r>
              <a:rPr lang="en-US" i="1" dirty="0">
                <a:solidFill>
                  <a:srgbClr val="FF0000"/>
                </a:solidFill>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to estimate the the covariance of </a:t>
            </a:r>
            <a:r>
              <a:rPr lang="en-US" i="1" dirty="0">
                <a:solidFill>
                  <a:srgbClr val="FF0000"/>
                </a:solidFill>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given the covariances of </a:t>
            </a:r>
            <a:r>
              <a:rPr lang="en-US" i="1" dirty="0">
                <a:solidFill>
                  <a:srgbClr val="FF0000"/>
                </a:solidFill>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and </a:t>
            </a:r>
            <a:r>
              <a:rPr lang="en-US" i="1" dirty="0">
                <a:solidFill>
                  <a:srgbClr val="FF0000"/>
                </a:solidFill>
                <a:latin typeface="Times New Roman" panose="02020603050405020304" pitchFamily="18" charset="0"/>
                <a:cs typeface="Times New Roman" panose="02020603050405020304" pitchFamily="18" charset="0"/>
              </a:rPr>
              <a:t>P</a:t>
            </a:r>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These </a:t>
            </a:r>
            <a:r>
              <a:rPr lang="en-US" b="1" dirty="0">
                <a:latin typeface="Times New Roman" panose="02020603050405020304" pitchFamily="18" charset="0"/>
                <a:cs typeface="Times New Roman" panose="02020603050405020304" pitchFamily="18" charset="0"/>
              </a:rPr>
              <a:t>calculations yield estimates of the space and time scales of </a:t>
            </a:r>
            <a:r>
              <a:rPr lang="en-US" b="1" i="1" dirty="0">
                <a:solidFill>
                  <a:srgbClr val="FF0000"/>
                </a:solidFill>
                <a:latin typeface="Times New Roman" panose="02020603050405020304" pitchFamily="18" charset="0"/>
                <a:cs typeface="Times New Roman" panose="02020603050405020304" pitchFamily="18" charset="0"/>
              </a:rPr>
              <a:t>r</a:t>
            </a:r>
            <a:r>
              <a:rPr lang="en-US" b="1" dirty="0">
                <a:latin typeface="Times New Roman" panose="02020603050405020304" pitchFamily="18" charset="0"/>
                <a:cs typeface="Times New Roman" panose="02020603050405020304" pitchFamily="18" charset="0"/>
              </a:rPr>
              <a:t> that are generally larger than the 500 km and 6 hours specified in our experiments.</a:t>
            </a:r>
          </a:p>
        </p:txBody>
      </p:sp>
      <p:pic>
        <p:nvPicPr>
          <p:cNvPr id="4" name="Picture 3">
            <a:extLst>
              <a:ext uri="{FF2B5EF4-FFF2-40B4-BE49-F238E27FC236}">
                <a16:creationId xmlns:a16="http://schemas.microsoft.com/office/drawing/2014/main" id="{03BAD1DB-B6A9-7F89-9E3A-73013E701A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016" y="1353447"/>
            <a:ext cx="7772400" cy="4163785"/>
          </a:xfrm>
          <a:prstGeom prst="rect">
            <a:avLst/>
          </a:prstGeom>
        </p:spPr>
      </p:pic>
    </p:spTree>
    <p:extLst>
      <p:ext uri="{BB962C8B-B14F-4D97-AF65-F5344CB8AC3E}">
        <p14:creationId xmlns:p14="http://schemas.microsoft.com/office/powerpoint/2010/main" val="2585097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06A066-F814-496D-B3E5-5DB76C2BB0AC}"/>
              </a:ext>
            </a:extLst>
          </p:cNvPr>
          <p:cNvSpPr txBox="1"/>
          <p:nvPr/>
        </p:nvSpPr>
        <p:spPr>
          <a:xfrm>
            <a:off x="395536" y="87015"/>
            <a:ext cx="7776863" cy="461665"/>
          </a:xfrm>
          <a:prstGeom prst="rect">
            <a:avLst/>
          </a:prstGeom>
          <a:solidFill>
            <a:schemeClr val="accent2">
              <a:lumMod val="20000"/>
              <a:lumOff val="80000"/>
            </a:schemeClr>
          </a:solidFill>
        </p:spPr>
        <p:txBody>
          <a:bodyPr wrap="square" rtlCol="0">
            <a:spAutoFit/>
          </a:bodyPr>
          <a:lstStyle/>
          <a:p>
            <a:pPr algn="ctr"/>
            <a:r>
              <a:rPr lang="en-US" sz="2400" b="1" dirty="0">
                <a:effectLst/>
                <a:ea typeface="Calibri" panose="020F0502020204030204" pitchFamily="34" charset="0"/>
                <a:cs typeface="Times New Roman" panose="02020603050405020304" pitchFamily="18" charset="0"/>
              </a:rPr>
              <a:t>Summary and </a:t>
            </a:r>
            <a:r>
              <a:rPr lang="en-US" sz="2400" b="1" dirty="0">
                <a:ea typeface="Calibri" panose="020F0502020204030204" pitchFamily="34" charset="0"/>
                <a:cs typeface="Times New Roman" panose="02020603050405020304" pitchFamily="18" charset="0"/>
              </a:rPr>
              <a:t>C</a:t>
            </a:r>
            <a:r>
              <a:rPr lang="en-US" sz="2400" b="1" dirty="0">
                <a:effectLst/>
                <a:ea typeface="Calibri" panose="020F0502020204030204" pitchFamily="34" charset="0"/>
                <a:cs typeface="Times New Roman" panose="02020603050405020304" pitchFamily="18" charset="0"/>
              </a:rPr>
              <a:t>oncluding </a:t>
            </a:r>
            <a:r>
              <a:rPr lang="en-US" sz="2400" b="1" dirty="0">
                <a:ea typeface="Calibri" panose="020F0502020204030204" pitchFamily="34" charset="0"/>
                <a:cs typeface="Times New Roman" panose="02020603050405020304" pitchFamily="18" charset="0"/>
              </a:rPr>
              <a:t>R</a:t>
            </a:r>
            <a:r>
              <a:rPr lang="en-US" sz="2400" b="1" dirty="0">
                <a:effectLst/>
                <a:ea typeface="Calibri" panose="020F0502020204030204" pitchFamily="34" charset="0"/>
                <a:cs typeface="Times New Roman" panose="02020603050405020304" pitchFamily="18" charset="0"/>
              </a:rPr>
              <a:t>emarks </a:t>
            </a:r>
          </a:p>
        </p:txBody>
      </p:sp>
      <mc:AlternateContent xmlns:mc="http://schemas.openxmlformats.org/markup-compatibility/2006" xmlns:a14="http://schemas.microsoft.com/office/drawing/2010/main">
        <mc:Choice Requires="a14">
          <p:sp>
            <p:nvSpPr>
              <p:cNvPr id="3" name="Text Box 5">
                <a:extLst>
                  <a:ext uri="{FF2B5EF4-FFF2-40B4-BE49-F238E27FC236}">
                    <a16:creationId xmlns:a16="http://schemas.microsoft.com/office/drawing/2014/main" id="{49D752F5-C423-2646-CE9B-C3676BD50273}"/>
                  </a:ext>
                </a:extLst>
              </p:cNvPr>
              <p:cNvSpPr txBox="1">
                <a:spLocks noChangeArrowheads="1"/>
              </p:cNvSpPr>
              <p:nvPr/>
            </p:nvSpPr>
            <p:spPr bwMode="auto">
              <a:xfrm>
                <a:off x="144016" y="980728"/>
                <a:ext cx="8676456" cy="5047536"/>
              </a:xfrm>
              <a:prstGeom prst="rect">
                <a:avLst/>
              </a:prstGeom>
              <a:solidFill>
                <a:schemeClr val="bg1"/>
              </a:solidFill>
              <a:ln w="9525">
                <a:solidFill>
                  <a:schemeClr val="tx1"/>
                </a:solidFill>
                <a:miter lim="800000"/>
                <a:headEnd/>
                <a:tailEnd/>
              </a:ln>
              <a:effec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defRPr/>
                </a:pPr>
                <a:endParaRPr lang="en-US" sz="1800" b="1" dirty="0"/>
              </a:p>
              <a:p>
                <a:pPr marL="342900" indent="-342900" eaLnBrk="1" hangingPunct="1">
                  <a:buAutoNum type="arabicPeriod"/>
                  <a:defRPr/>
                </a:pPr>
                <a:r>
                  <a:rPr lang="en-US" sz="1600" dirty="0"/>
                  <a:t>Many previous studies have demonstrated improvement in probabilistic forecast skill through increases in forecast ensemble spread generated by randomizing the parameterized diabatic tendencies </a:t>
                </a:r>
                <a14:m>
                  <m:oMath xmlns:m="http://schemas.openxmlformats.org/officeDocument/2006/math">
                    <m:r>
                      <a:rPr lang="en-US" sz="1600" b="1" i="1" smtClean="0">
                        <a:solidFill>
                          <a:srgbClr val="FF0000"/>
                        </a:solidFill>
                        <a:latin typeface="Cambria Math" panose="02040503050406030204" pitchFamily="18" charset="0"/>
                      </a:rPr>
                      <m:t>𝑷</m:t>
                    </m:r>
                    <m:d>
                      <m:dPr>
                        <m:ctrlPr>
                          <a:rPr lang="en-US" sz="1600" b="1" i="1">
                            <a:solidFill>
                              <a:srgbClr val="FF0000"/>
                            </a:solidFill>
                            <a:latin typeface="Cambria Math" panose="02040503050406030204" pitchFamily="18" charset="0"/>
                          </a:rPr>
                        </m:ctrlPr>
                      </m:dPr>
                      <m:e>
                        <m:r>
                          <a:rPr lang="en-US" sz="1600" b="1" i="1">
                            <a:solidFill>
                              <a:srgbClr val="FF0000"/>
                            </a:solidFill>
                            <a:latin typeface="Cambria Math" panose="02040503050406030204" pitchFamily="18" charset="0"/>
                          </a:rPr>
                          <m:t>𝒙</m:t>
                        </m:r>
                      </m:e>
                    </m:d>
                  </m:oMath>
                </a14:m>
                <a:r>
                  <a:rPr lang="en-US" sz="1600" dirty="0"/>
                  <a:t> as </a:t>
                </a:r>
                <a:r>
                  <a:rPr lang="en-US" sz="1600" b="1" i="1" dirty="0">
                    <a:solidFill>
                      <a:srgbClr val="FF0000"/>
                    </a:solidFill>
                  </a:rPr>
                  <a:t>(1+r)P(x)</a:t>
                </a:r>
                <a:r>
                  <a:rPr lang="en-US" sz="1600" dirty="0"/>
                  <a:t>. </a:t>
                </a:r>
              </a:p>
              <a:p>
                <a:pPr marL="342900" indent="-342900" eaLnBrk="1" hangingPunct="1">
                  <a:buAutoNum type="arabicPeriod"/>
                  <a:defRPr/>
                </a:pPr>
                <a:endParaRPr lang="en-US" sz="1600" dirty="0"/>
              </a:p>
              <a:p>
                <a:pPr marL="342900" indent="-342900" eaLnBrk="1" hangingPunct="1">
                  <a:buAutoNum type="arabicPeriod"/>
                  <a:defRPr/>
                </a:pPr>
                <a:r>
                  <a:rPr lang="en-US" sz="1600" b="1" dirty="0">
                    <a:solidFill>
                      <a:srgbClr val="0070C0"/>
                    </a:solidFill>
                  </a:rPr>
                  <a:t>Here we have stressed that such randomizations can also improve the mean, skewness, and kurtosis of the forecast distributions throughout the extended 15-day forecast range</a:t>
                </a:r>
                <a:r>
                  <a:rPr lang="en-US" sz="1600" dirty="0">
                    <a:solidFill>
                      <a:srgbClr val="0070C0"/>
                    </a:solidFill>
                  </a:rPr>
                  <a:t>. </a:t>
                </a:r>
                <a:r>
                  <a:rPr lang="en-US" sz="1600" dirty="0"/>
                  <a:t>They can also change a model’s mean climate and variability and increase its sensitivity to external forcing. </a:t>
                </a:r>
              </a:p>
              <a:p>
                <a:pPr marL="342900" indent="-342900" eaLnBrk="1" hangingPunct="1">
                  <a:buAutoNum type="arabicPeriod"/>
                  <a:defRPr/>
                </a:pPr>
                <a:endParaRPr lang="en-US" sz="1600" dirty="0"/>
              </a:p>
              <a:p>
                <a:pPr marL="342900" indent="-342900" eaLnBrk="1" hangingPunct="1">
                  <a:buAutoNum type="arabicPeriod"/>
                  <a:defRPr/>
                </a:pPr>
                <a:r>
                  <a:rPr lang="en-US" sz="1600" b="1" dirty="0">
                    <a:solidFill>
                      <a:srgbClr val="0070C0"/>
                    </a:solidFill>
                  </a:rPr>
                  <a:t>These additional impacts arise, in effect, from stochastic noise-induced drifts which improve the model by improving its deterministic evolution operator</a:t>
                </a:r>
                <a:r>
                  <a:rPr lang="en-US" sz="1600" dirty="0"/>
                  <a:t>. </a:t>
                </a:r>
              </a:p>
              <a:p>
                <a:pPr marL="342900" indent="-342900" eaLnBrk="1" hangingPunct="1">
                  <a:buAutoNum type="arabicPeriod"/>
                  <a:defRPr/>
                </a:pPr>
                <a:endParaRPr lang="en-US" sz="1600" dirty="0"/>
              </a:p>
              <a:p>
                <a:pPr marL="342900" indent="-342900" eaLnBrk="1" hangingPunct="1">
                  <a:buAutoNum type="arabicPeriod"/>
                  <a:defRPr/>
                </a:pPr>
                <a:r>
                  <a:rPr lang="en-US" sz="1600" dirty="0"/>
                  <a:t>Stochastic impacts are generally found to be appreciable only when the specified space and time scales of the random perturbations </a:t>
                </a:r>
                <a:r>
                  <a:rPr lang="en-US" sz="1600" b="1" i="1" dirty="0">
                    <a:solidFill>
                      <a:srgbClr val="FF0000"/>
                    </a:solidFill>
                  </a:rPr>
                  <a:t>r</a:t>
                </a:r>
                <a:r>
                  <a:rPr lang="en-US" sz="1600" dirty="0"/>
                  <a:t> (500 km and 6 hours in our experiments) are much larger than the model grid size and time step. Such larger scales are hard to justify if the stochasticity is meant to account only for chaotic feedbacks from unresolved scales, as is usually done. </a:t>
                </a:r>
              </a:p>
              <a:p>
                <a:pPr marL="342900" indent="-342900" eaLnBrk="1" hangingPunct="1">
                  <a:buAutoNum type="arabicPeriod"/>
                  <a:defRPr/>
                </a:pPr>
                <a:endParaRPr lang="en-US" sz="1600" dirty="0"/>
              </a:p>
              <a:p>
                <a:pPr marL="342900" indent="-342900" eaLnBrk="1" hangingPunct="1">
                  <a:buAutoNum type="arabicPeriod"/>
                  <a:defRPr/>
                </a:pPr>
                <a:r>
                  <a:rPr lang="en-US" sz="1600" dirty="0"/>
                  <a:t>The larger scales are better justified, and better specified, if the statistics of </a:t>
                </a:r>
                <a:r>
                  <a:rPr lang="en-US" sz="1600" b="1" i="1" dirty="0">
                    <a:solidFill>
                      <a:srgbClr val="FF0000"/>
                    </a:solidFill>
                  </a:rPr>
                  <a:t>r</a:t>
                </a:r>
                <a:r>
                  <a:rPr lang="en-US" sz="1600" dirty="0"/>
                  <a:t> are observationally constrained by the statistics of short-range forecast errors. </a:t>
                </a:r>
              </a:p>
              <a:p>
                <a:pPr marL="0" indent="0" eaLnBrk="1" hangingPunct="1">
                  <a:defRPr/>
                </a:pPr>
                <a:endParaRPr lang="en-US" sz="1600" b="1" dirty="0"/>
              </a:p>
            </p:txBody>
          </p:sp>
        </mc:Choice>
        <mc:Fallback xmlns="">
          <p:sp>
            <p:nvSpPr>
              <p:cNvPr id="3" name="Text Box 5">
                <a:extLst>
                  <a:ext uri="{FF2B5EF4-FFF2-40B4-BE49-F238E27FC236}">
                    <a16:creationId xmlns:a16="http://schemas.microsoft.com/office/drawing/2014/main" id="{49D752F5-C423-2646-CE9B-C3676BD50273}"/>
                  </a:ext>
                </a:extLst>
              </p:cNvPr>
              <p:cNvSpPr txBox="1">
                <a:spLocks noRot="1" noChangeAspect="1" noMove="1" noResize="1" noEditPoints="1" noAdjustHandles="1" noChangeArrowheads="1" noChangeShapeType="1" noTextEdit="1"/>
              </p:cNvSpPr>
              <p:nvPr/>
            </p:nvSpPr>
            <p:spPr bwMode="auto">
              <a:xfrm>
                <a:off x="144016" y="980728"/>
                <a:ext cx="8676456" cy="5047536"/>
              </a:xfrm>
              <a:prstGeom prst="rect">
                <a:avLst/>
              </a:prstGeom>
              <a:blipFill>
                <a:blip r:embed="rId2"/>
                <a:stretch>
                  <a:fillRect l="-292" r="-146"/>
                </a:stretch>
              </a:blipFill>
              <a:ln w="9525">
                <a:solidFill>
                  <a:schemeClr val="tx1"/>
                </a:solid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9736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5" name="TextBox 7">
            <a:extLst>
              <a:ext uri="{FF2B5EF4-FFF2-40B4-BE49-F238E27FC236}">
                <a16:creationId xmlns:a16="http://schemas.microsoft.com/office/drawing/2014/main" id="{9E244A9A-434D-2F21-11DE-A1F5A09831AB}"/>
              </a:ext>
            </a:extLst>
          </p:cNvPr>
          <p:cNvSpPr txBox="1">
            <a:spLocks noChangeArrowheads="1"/>
          </p:cNvSpPr>
          <p:nvPr/>
        </p:nvSpPr>
        <p:spPr bwMode="auto">
          <a:xfrm>
            <a:off x="-36512" y="6608385"/>
            <a:ext cx="9143999" cy="276999"/>
          </a:xfrm>
          <a:prstGeom prst="rect">
            <a:avLst/>
          </a:prstGeom>
          <a:solidFill>
            <a:srgbClr val="CCFFCC"/>
          </a:solidFill>
          <a:ln w="9525">
            <a:noFill/>
            <a:miter lim="800000"/>
            <a:headEnd/>
            <a:tailEnd/>
          </a:ln>
        </p:spPr>
        <p:txBody>
          <a:bodyPr wrap="square">
            <a:prstTxWarp prst="textNoShape">
              <a:avLst/>
            </a:prstTxWarp>
            <a:spAutoFit/>
          </a:bodyPr>
          <a:lstStyle/>
          <a:p>
            <a:r>
              <a:rPr lang="en-US" sz="1200" i="1" dirty="0">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p:txBody>
      </p:sp>
      <p:sp>
        <p:nvSpPr>
          <p:cNvPr id="2" name="TextBox 7">
            <a:extLst>
              <a:ext uri="{FF2B5EF4-FFF2-40B4-BE49-F238E27FC236}">
                <a16:creationId xmlns:a16="http://schemas.microsoft.com/office/drawing/2014/main" id="{036C8B98-8F53-64A9-BBB6-A418E6A67010}"/>
              </a:ext>
            </a:extLst>
          </p:cNvPr>
          <p:cNvSpPr txBox="1">
            <a:spLocks noChangeArrowheads="1"/>
          </p:cNvSpPr>
          <p:nvPr/>
        </p:nvSpPr>
        <p:spPr bwMode="auto">
          <a:xfrm>
            <a:off x="0" y="-47"/>
            <a:ext cx="9144000" cy="923330"/>
          </a:xfrm>
          <a:prstGeom prst="rect">
            <a:avLst/>
          </a:prstGeom>
          <a:solidFill>
            <a:srgbClr val="CCFFCC"/>
          </a:solidFill>
          <a:ln w="9525">
            <a:noFill/>
            <a:miter lim="800000"/>
            <a:headEnd/>
            <a:tailEnd/>
          </a:ln>
        </p:spPr>
        <p:txBody>
          <a:bodyPr wrap="square">
            <a:prstTxWarp prst="textNoShape">
              <a:avLst/>
            </a:prstTxWarp>
            <a:spAutoFit/>
          </a:bodyPr>
          <a:lstStyle/>
          <a:p>
            <a:pPr algn="ctr"/>
            <a:endParaRPr lang="en-US" b="1" dirty="0">
              <a:latin typeface="Times New Roman"/>
              <a:cs typeface="Times New Roman"/>
            </a:endParaRPr>
          </a:p>
          <a:p>
            <a:pPr algn="ctr"/>
            <a:r>
              <a:rPr lang="en-US" b="1" dirty="0">
                <a:latin typeface="Times New Roman"/>
                <a:cs typeface="Times New Roman"/>
              </a:rPr>
              <a:t>A forecast </a:t>
            </a:r>
            <a:r>
              <a:rPr lang="en-US" b="1" i="1" dirty="0">
                <a:latin typeface="Times New Roman"/>
                <a:cs typeface="Times New Roman"/>
              </a:rPr>
              <a:t>pdf </a:t>
            </a:r>
            <a:r>
              <a:rPr lang="en-US" b="1" dirty="0">
                <a:latin typeface="Times New Roman"/>
                <a:cs typeface="Times New Roman"/>
              </a:rPr>
              <a:t>differs from the true </a:t>
            </a:r>
            <a:r>
              <a:rPr lang="en-US" b="1" i="1" dirty="0">
                <a:latin typeface="Times New Roman"/>
                <a:cs typeface="Times New Roman"/>
              </a:rPr>
              <a:t>pdf</a:t>
            </a:r>
            <a:r>
              <a:rPr lang="en-US" b="1" dirty="0">
                <a:latin typeface="Times New Roman"/>
                <a:cs typeface="Times New Roman"/>
              </a:rPr>
              <a:t>  because of both model errors and initial errors</a:t>
            </a:r>
          </a:p>
          <a:p>
            <a:pPr algn="ctr"/>
            <a:endParaRPr lang="en-US" b="1" dirty="0">
              <a:latin typeface="Times New Roman"/>
              <a:cs typeface="Times New Roman"/>
            </a:endParaRPr>
          </a:p>
        </p:txBody>
      </p:sp>
      <p:sp>
        <p:nvSpPr>
          <p:cNvPr id="17" name="TextBox 16"/>
          <p:cNvSpPr txBox="1"/>
          <p:nvPr/>
        </p:nvSpPr>
        <p:spPr>
          <a:xfrm flipH="1">
            <a:off x="-900608" y="1536700"/>
            <a:ext cx="184666" cy="461665"/>
          </a:xfrm>
          <a:prstGeom prst="rect">
            <a:avLst/>
          </a:prstGeom>
          <a:noFill/>
        </p:spPr>
        <p:txBody>
          <a:bodyPr wrap="none" rtlCol="0">
            <a:spAutoFit/>
          </a:bodyPr>
          <a:lstStyle/>
          <a:p>
            <a:endParaRPr lang="en-US" dirty="0"/>
          </a:p>
        </p:txBody>
      </p:sp>
      <p:sp>
        <p:nvSpPr>
          <p:cNvPr id="18" name="TextBox 17"/>
          <p:cNvSpPr txBox="1"/>
          <p:nvPr/>
        </p:nvSpPr>
        <p:spPr>
          <a:xfrm flipH="1">
            <a:off x="251115" y="320720"/>
            <a:ext cx="184666" cy="461665"/>
          </a:xfrm>
          <a:prstGeom prst="rect">
            <a:avLst/>
          </a:prstGeom>
          <a:noFill/>
        </p:spPr>
        <p:txBody>
          <a:bodyPr wrap="none" rtlCol="0">
            <a:spAutoFit/>
          </a:bodyPr>
          <a:lstStyle/>
          <a:p>
            <a:endParaRPr lang="en-US"/>
          </a:p>
        </p:txBody>
      </p:sp>
      <p:pic>
        <p:nvPicPr>
          <p:cNvPr id="24" name="Picture 23">
            <a:extLst>
              <a:ext uri="{FF2B5EF4-FFF2-40B4-BE49-F238E27FC236}">
                <a16:creationId xmlns:a16="http://schemas.microsoft.com/office/drawing/2014/main" id="{7C309179-2A53-8D67-7D83-D78A5CD642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512" y="980728"/>
            <a:ext cx="8781762" cy="5407636"/>
          </a:xfrm>
          <a:prstGeom prst="rect">
            <a:avLst/>
          </a:prstGeom>
        </p:spPr>
      </p:pic>
    </p:spTree>
    <p:extLst>
      <p:ext uri="{BB962C8B-B14F-4D97-AF65-F5344CB8AC3E}">
        <p14:creationId xmlns:p14="http://schemas.microsoft.com/office/powerpoint/2010/main" val="120696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4" name="TextBox 7">
            <a:extLst>
              <a:ext uri="{FF2B5EF4-FFF2-40B4-BE49-F238E27FC236}">
                <a16:creationId xmlns:a16="http://schemas.microsoft.com/office/drawing/2014/main" id="{66B92667-209D-E159-7D7C-A2D312097899}"/>
              </a:ext>
            </a:extLst>
          </p:cNvPr>
          <p:cNvSpPr txBox="1">
            <a:spLocks noChangeArrowheads="1"/>
          </p:cNvSpPr>
          <p:nvPr/>
        </p:nvSpPr>
        <p:spPr bwMode="auto">
          <a:xfrm>
            <a:off x="0" y="-27384"/>
            <a:ext cx="9144000" cy="1908215"/>
          </a:xfrm>
          <a:prstGeom prst="rect">
            <a:avLst/>
          </a:prstGeom>
          <a:solidFill>
            <a:srgbClr val="CCFFCC"/>
          </a:solidFill>
          <a:ln w="9525">
            <a:noFill/>
            <a:miter lim="800000"/>
            <a:headEnd/>
            <a:tailEnd/>
          </a:ln>
        </p:spPr>
        <p:txBody>
          <a:bodyPr wrap="square">
            <a:prstTxWarp prst="textNoShape">
              <a:avLst/>
            </a:prstTxWarp>
            <a:spAutoFit/>
          </a:bodyPr>
          <a:lstStyle/>
          <a:p>
            <a:endParaRPr lang="en-US" sz="2000" i="1" dirty="0">
              <a:latin typeface="Times New Roman"/>
              <a:cs typeface="Times New Roman"/>
            </a:endParaRPr>
          </a:p>
          <a:p>
            <a:r>
              <a:rPr lang="en-US" sz="2000" i="1" dirty="0">
                <a:latin typeface="Times New Roman"/>
                <a:cs typeface="Times New Roman"/>
              </a:rPr>
              <a:t>An increasingly popular approach to </a:t>
            </a:r>
            <a:r>
              <a:rPr lang="en-US" sz="2000" b="1" i="1" u="sng" dirty="0">
                <a:latin typeface="Times New Roman"/>
                <a:cs typeface="Times New Roman"/>
              </a:rPr>
              <a:t>reducing the gap </a:t>
            </a:r>
            <a:r>
              <a:rPr lang="en-US" sz="2000" i="1" dirty="0">
                <a:latin typeface="Times New Roman"/>
                <a:cs typeface="Times New Roman"/>
              </a:rPr>
              <a:t>between the forecast error and spread curves is to introduce additional stochastic terms in the model’s equations.</a:t>
            </a:r>
          </a:p>
          <a:p>
            <a:endParaRPr lang="en-US" sz="2000" i="1" dirty="0">
              <a:latin typeface="Times New Roman"/>
              <a:cs typeface="Times New Roman"/>
            </a:endParaRPr>
          </a:p>
          <a:p>
            <a:r>
              <a:rPr lang="en-US" sz="2000" i="1" dirty="0">
                <a:latin typeface="Times New Roman"/>
                <a:cs typeface="Times New Roman"/>
              </a:rPr>
              <a:t>Here x is the model state vector.</a:t>
            </a:r>
          </a:p>
          <a:p>
            <a:endParaRPr lang="en-US" i="1" dirty="0">
              <a:latin typeface="Times New Roman"/>
              <a:cs typeface="Times New Roman"/>
            </a:endParaRPr>
          </a:p>
        </p:txBody>
      </p:sp>
      <p:sp>
        <p:nvSpPr>
          <p:cNvPr id="61" name="TextBox 7">
            <a:extLst>
              <a:ext uri="{FF2B5EF4-FFF2-40B4-BE49-F238E27FC236}">
                <a16:creationId xmlns:a16="http://schemas.microsoft.com/office/drawing/2014/main" id="{8C1776F0-7B76-753B-5A23-09D4BF44DDF1}"/>
              </a:ext>
            </a:extLst>
          </p:cNvPr>
          <p:cNvSpPr txBox="1">
            <a:spLocks noChangeArrowheads="1"/>
          </p:cNvSpPr>
          <p:nvPr/>
        </p:nvSpPr>
        <p:spPr bwMode="auto">
          <a:xfrm>
            <a:off x="0" y="5315724"/>
            <a:ext cx="9097248" cy="1569660"/>
          </a:xfrm>
          <a:prstGeom prst="rect">
            <a:avLst/>
          </a:prstGeom>
          <a:solidFill>
            <a:srgbClr val="CCFFCC"/>
          </a:solidFill>
          <a:ln w="9525">
            <a:noFill/>
            <a:miter lim="800000"/>
            <a:headEnd/>
            <a:tailEnd/>
          </a:ln>
        </p:spPr>
        <p:txBody>
          <a:bodyPr wrap="square">
            <a:prstTxWarp prst="textNoShape">
              <a:avLst/>
            </a:prstTxWarp>
            <a:spAutoFit/>
          </a:bodyPr>
          <a:lstStyle/>
          <a:p>
            <a:r>
              <a:rPr lang="en-US" sz="2000" i="1" dirty="0">
                <a:latin typeface="Times New Roman"/>
                <a:cs typeface="Times New Roman"/>
              </a:rPr>
              <a:t>Even this crude approach has proven successful at reducing the gap in several weather and climate prediction contexts, </a:t>
            </a:r>
            <a:r>
              <a:rPr lang="en-US" sz="2000" b="1" i="1" u="sng" dirty="0">
                <a:latin typeface="Times New Roman"/>
                <a:cs typeface="Times New Roman"/>
              </a:rPr>
              <a:t>mainly by increasing the ensemble spread</a:t>
            </a:r>
            <a:r>
              <a:rPr lang="en-US" sz="2000" i="1" dirty="0">
                <a:latin typeface="Times New Roman"/>
                <a:cs typeface="Times New Roman"/>
              </a:rPr>
              <a:t>, but sometimes also by decreasing the forecast error.</a:t>
            </a:r>
          </a:p>
          <a:p>
            <a:endParaRPr lang="en-US" sz="2000" i="1" dirty="0">
              <a:latin typeface="Times New Roman"/>
              <a:cs typeface="Times New Roman"/>
            </a:endParaRPr>
          </a:p>
          <a:p>
            <a:r>
              <a:rPr lang="en-US" sz="1600" i="1" dirty="0">
                <a:latin typeface="Times New Roman"/>
                <a:cs typeface="Times New Roman"/>
              </a:rPr>
              <a:t>(See Palmer et al 2009, Berner et al 2017, </a:t>
            </a:r>
            <a:r>
              <a:rPr lang="en-US" sz="1600" i="1" dirty="0" err="1">
                <a:latin typeface="Times New Roman"/>
                <a:cs typeface="Times New Roman"/>
              </a:rPr>
              <a:t>Leutbecher</a:t>
            </a:r>
            <a:r>
              <a:rPr lang="en-US" sz="1600" i="1" dirty="0">
                <a:latin typeface="Times New Roman"/>
                <a:cs typeface="Times New Roman"/>
              </a:rPr>
              <a:t> et al 2017, Zhu et al 2018, Palmer 2019)</a:t>
            </a:r>
            <a:endParaRPr lang="en-US" sz="2000" i="1" dirty="0">
              <a:latin typeface="Times New Roman"/>
              <a:cs typeface="Times New Roman"/>
            </a:endParaRPr>
          </a:p>
        </p:txBody>
      </p:sp>
      <p:grpSp>
        <p:nvGrpSpPr>
          <p:cNvPr id="3" name="Group 2">
            <a:extLst>
              <a:ext uri="{FF2B5EF4-FFF2-40B4-BE49-F238E27FC236}">
                <a16:creationId xmlns:a16="http://schemas.microsoft.com/office/drawing/2014/main" id="{5CBA1FD3-56F5-15F4-4295-E0B182CF055D}"/>
              </a:ext>
            </a:extLst>
          </p:cNvPr>
          <p:cNvGrpSpPr/>
          <p:nvPr/>
        </p:nvGrpSpPr>
        <p:grpSpPr>
          <a:xfrm>
            <a:off x="197068" y="2132856"/>
            <a:ext cx="8749863" cy="2838509"/>
            <a:chOff x="197068" y="1772816"/>
            <a:chExt cx="8749863" cy="2838509"/>
          </a:xfrm>
        </p:grpSpPr>
        <p:sp>
          <p:nvSpPr>
            <p:cNvPr id="63" name="Rectangle 62">
              <a:extLst>
                <a:ext uri="{FF2B5EF4-FFF2-40B4-BE49-F238E27FC236}">
                  <a16:creationId xmlns:a16="http://schemas.microsoft.com/office/drawing/2014/main" id="{650457F7-797B-CAD3-8BD2-1B82819894B2}"/>
                </a:ext>
              </a:extLst>
            </p:cNvPr>
            <p:cNvSpPr/>
            <p:nvPr/>
          </p:nvSpPr>
          <p:spPr>
            <a:xfrm>
              <a:off x="197068" y="1772816"/>
              <a:ext cx="5968609" cy="184585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54C0B9A-171C-85CC-A877-7EFB522867F1}"/>
                    </a:ext>
                  </a:extLst>
                </p:cNvPr>
                <p:cNvSpPr txBox="1"/>
                <p:nvPr/>
              </p:nvSpPr>
              <p:spPr>
                <a:xfrm>
                  <a:off x="331855" y="1831810"/>
                  <a:ext cx="4967924" cy="58432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𝑑𝑥</m:t>
                            </m:r>
                          </m:num>
                          <m:den>
                            <m:r>
                              <a:rPr lang="en-US" sz="2000" b="0" i="1" smtClean="0">
                                <a:latin typeface="Cambria Math" panose="02040503050406030204" pitchFamily="18" charset="0"/>
                              </a:rPr>
                              <m:t>𝑑𝑡</m:t>
                            </m:r>
                          </m:den>
                        </m:f>
                        <m:r>
                          <a:rPr lang="en-US" sz="2000" b="0" i="1" smtClean="0">
                            <a:latin typeface="Cambria Math" panose="02040503050406030204" pitchFamily="18" charset="0"/>
                          </a:rPr>
                          <m:t>  =  </m:t>
                        </m:r>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      +      </m:t>
                        </m:r>
                        <m:r>
                          <a:rPr lang="en-US" sz="2000" b="0" i="1" smtClean="0">
                            <a:latin typeface="Cambria Math" panose="02040503050406030204" pitchFamily="18" charset="0"/>
                          </a:rPr>
                          <m:t>𝑃</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        +         </m:t>
                        </m:r>
                        <m:r>
                          <a:rPr lang="en-US" sz="2000" b="0" i="1" smtClean="0">
                            <a:latin typeface="Cambria Math" panose="02040503050406030204" pitchFamily="18" charset="0"/>
                          </a:rPr>
                          <m:t>𝑅</m:t>
                        </m:r>
                      </m:oMath>
                    </m:oMathPara>
                  </a14:m>
                  <a:endParaRPr lang="en-US" sz="2000" dirty="0"/>
                </a:p>
              </p:txBody>
            </p:sp>
          </mc:Choice>
          <mc:Fallback xmlns="">
            <p:sp>
              <p:nvSpPr>
                <p:cNvPr id="64" name="TextBox 63">
                  <a:extLst>
                    <a:ext uri="{FF2B5EF4-FFF2-40B4-BE49-F238E27FC236}">
                      <a16:creationId xmlns:a16="http://schemas.microsoft.com/office/drawing/2014/main" id="{F54C0B9A-171C-85CC-A877-7EFB522867F1}"/>
                    </a:ext>
                  </a:extLst>
                </p:cNvPr>
                <p:cNvSpPr txBox="1">
                  <a:spLocks noRot="1" noChangeAspect="1" noMove="1" noResize="1" noEditPoints="1" noAdjustHandles="1" noChangeArrowheads="1" noChangeShapeType="1" noTextEdit="1"/>
                </p:cNvSpPr>
                <p:nvPr/>
              </p:nvSpPr>
              <p:spPr>
                <a:xfrm>
                  <a:off x="331855" y="1831810"/>
                  <a:ext cx="4967924" cy="584327"/>
                </a:xfrm>
                <a:prstGeom prst="rect">
                  <a:avLst/>
                </a:prstGeom>
                <a:blipFill>
                  <a:blip r:embed="rId3"/>
                  <a:stretch>
                    <a:fillRect l="-1781" t="-2128"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6399995-7658-01A2-9BEA-86DE82AB47C7}"/>
                    </a:ext>
                  </a:extLst>
                </p:cNvPr>
                <p:cNvSpPr txBox="1"/>
                <p:nvPr/>
              </p:nvSpPr>
              <p:spPr>
                <a:xfrm>
                  <a:off x="803607" y="3121223"/>
                  <a:ext cx="3848100" cy="30777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      +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r>
                              <a:rPr lang="en-US" sz="2000" b="0" i="1" smtClean="0">
                                <a:latin typeface="Cambria Math" panose="02040503050406030204" pitchFamily="18" charset="0"/>
                              </a:rPr>
                              <m:t>𝑟</m:t>
                            </m:r>
                          </m:e>
                        </m:d>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i="1">
                                <a:latin typeface="Cambria Math" panose="02040503050406030204" pitchFamily="18" charset="0"/>
                              </a:rPr>
                              <m:t>𝑥</m:t>
                            </m:r>
                          </m:e>
                        </m:d>
                      </m:oMath>
                    </m:oMathPara>
                  </a14:m>
                  <a:endParaRPr lang="en-US" sz="2000" dirty="0"/>
                </a:p>
              </p:txBody>
            </p:sp>
          </mc:Choice>
          <mc:Fallback xmlns="">
            <p:sp>
              <p:nvSpPr>
                <p:cNvPr id="65" name="TextBox 64">
                  <a:extLst>
                    <a:ext uri="{FF2B5EF4-FFF2-40B4-BE49-F238E27FC236}">
                      <a16:creationId xmlns:a16="http://schemas.microsoft.com/office/drawing/2014/main" id="{86399995-7658-01A2-9BEA-86DE82AB47C7}"/>
                    </a:ext>
                  </a:extLst>
                </p:cNvPr>
                <p:cNvSpPr txBox="1">
                  <a:spLocks noRot="1" noChangeAspect="1" noMove="1" noResize="1" noEditPoints="1" noAdjustHandles="1" noChangeArrowheads="1" noChangeShapeType="1" noTextEdit="1"/>
                </p:cNvSpPr>
                <p:nvPr/>
              </p:nvSpPr>
              <p:spPr>
                <a:xfrm>
                  <a:off x="803607" y="3121223"/>
                  <a:ext cx="3848100" cy="307777"/>
                </a:xfrm>
                <a:prstGeom prst="rect">
                  <a:avLst/>
                </a:prstGeom>
                <a:blipFill>
                  <a:blip r:embed="rId4"/>
                  <a:stretch>
                    <a:fillRect l="-1645" t="-8000" b="-36000"/>
                  </a:stretch>
                </a:blipFill>
              </p:spPr>
              <p:txBody>
                <a:bodyPr/>
                <a:lstStyle/>
                <a:p>
                  <a:r>
                    <a:rPr lang="en-US">
                      <a:noFill/>
                    </a:rPr>
                    <a:t> </a:t>
                  </a:r>
                </a:p>
              </p:txBody>
            </p:sp>
          </mc:Fallback>
        </mc:AlternateContent>
        <p:sp>
          <p:nvSpPr>
            <p:cNvPr id="66" name="TextBox 65">
              <a:extLst>
                <a:ext uri="{FF2B5EF4-FFF2-40B4-BE49-F238E27FC236}">
                  <a16:creationId xmlns:a16="http://schemas.microsoft.com/office/drawing/2014/main" id="{935B46B4-E8DD-B382-6ABC-3519DDDC61E2}"/>
                </a:ext>
              </a:extLst>
            </p:cNvPr>
            <p:cNvSpPr txBox="1"/>
            <p:nvPr/>
          </p:nvSpPr>
          <p:spPr>
            <a:xfrm>
              <a:off x="996318" y="2339847"/>
              <a:ext cx="4317207" cy="584775"/>
            </a:xfrm>
            <a:prstGeom prst="rect">
              <a:avLst/>
            </a:prstGeom>
            <a:noFill/>
          </p:spPr>
          <p:txBody>
            <a:bodyPr wrap="none" rtlCol="0">
              <a:spAutoFit/>
            </a:bodyPr>
            <a:lstStyle/>
            <a:p>
              <a:r>
                <a:rPr lang="en-US" sz="1600" i="1" dirty="0">
                  <a:solidFill>
                    <a:srgbClr val="FF0000"/>
                  </a:solidFill>
                  <a:latin typeface="Times New Roman" panose="02020603050405020304" pitchFamily="18" charset="0"/>
                  <a:cs typeface="Times New Roman" panose="02020603050405020304" pitchFamily="18" charset="0"/>
                </a:rPr>
                <a:t> adiabatic              diabatic                    tendency</a:t>
              </a:r>
            </a:p>
            <a:p>
              <a:r>
                <a:rPr lang="en-US" sz="1600" i="1" dirty="0">
                  <a:solidFill>
                    <a:srgbClr val="FF0000"/>
                  </a:solidFill>
                  <a:latin typeface="Times New Roman" panose="02020603050405020304" pitchFamily="18" charset="0"/>
                  <a:cs typeface="Times New Roman" panose="02020603050405020304" pitchFamily="18" charset="0"/>
                </a:rPr>
                <a:t> tendency              tendency                      error</a:t>
              </a:r>
            </a:p>
          </p:txBody>
        </p:sp>
        <p:cxnSp>
          <p:nvCxnSpPr>
            <p:cNvPr id="67" name="Straight Arrow Connector 66">
              <a:extLst>
                <a:ext uri="{FF2B5EF4-FFF2-40B4-BE49-F238E27FC236}">
                  <a16:creationId xmlns:a16="http://schemas.microsoft.com/office/drawing/2014/main" id="{8B4785CC-E155-9CF7-4B2F-1C871DF5B2D4}"/>
                </a:ext>
              </a:extLst>
            </p:cNvPr>
            <p:cNvCxnSpPr>
              <a:cxnSpLocks/>
            </p:cNvCxnSpPr>
            <p:nvPr/>
          </p:nvCxnSpPr>
          <p:spPr>
            <a:xfrm flipH="1">
              <a:off x="4024992" y="3284984"/>
              <a:ext cx="1503721"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E0BD126-8041-F59A-0C45-AFC65DBB4E42}"/>
                </a:ext>
              </a:extLst>
            </p:cNvPr>
            <p:cNvSpPr/>
            <p:nvPr/>
          </p:nvSpPr>
          <p:spPr>
            <a:xfrm>
              <a:off x="4867731" y="3041665"/>
              <a:ext cx="2233327" cy="577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251D7F1A-C338-BFCD-0916-46D5246A8A56}"/>
                </a:ext>
              </a:extLst>
            </p:cNvPr>
            <p:cNvSpPr txBox="1"/>
            <p:nvPr/>
          </p:nvSpPr>
          <p:spPr>
            <a:xfrm>
              <a:off x="4867730" y="3041665"/>
              <a:ext cx="4079201" cy="1569660"/>
            </a:xfrm>
            <a:prstGeom prst="rect">
              <a:avLst/>
            </a:prstGeom>
            <a:solidFill>
              <a:schemeClr val="accent6">
                <a:lumMod val="20000"/>
                <a:lumOff val="80000"/>
              </a:schemeClr>
            </a:solidFill>
            <a:ln>
              <a:solidFill>
                <a:schemeClr val="tx1"/>
              </a:solidFill>
            </a:ln>
          </p:spPr>
          <p:txBody>
            <a:bodyPr wrap="square" rtlCol="0">
              <a:spAutoFit/>
            </a:bodyPr>
            <a:lstStyle/>
            <a:p>
              <a:r>
                <a:rPr lang="en-US" sz="1600" b="1" i="1" dirty="0">
                  <a:solidFill>
                    <a:srgbClr val="002060"/>
                  </a:solidFill>
                  <a:latin typeface="Times New Roman" panose="02020603050405020304" pitchFamily="18" charset="0"/>
                  <a:cs typeface="Times New Roman" panose="02020603050405020304" pitchFamily="18" charset="0"/>
                </a:rPr>
                <a:t>Specifying R  ~  r P(x) at every model grid point, where r is a random number between +1 and -1 and has spatial and temporal correlations scales of  ~500 km and ~6 hours  is an effective way to account for chaotic diabatic physics in models</a:t>
              </a:r>
            </a:p>
          </p:txBody>
        </p:sp>
      </p:grpSp>
    </p:spTree>
    <p:extLst>
      <p:ext uri="{BB962C8B-B14F-4D97-AF65-F5344CB8AC3E}">
        <p14:creationId xmlns:p14="http://schemas.microsoft.com/office/powerpoint/2010/main" val="752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548680"/>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5" name="TextBox 7">
            <a:extLst>
              <a:ext uri="{FF2B5EF4-FFF2-40B4-BE49-F238E27FC236}">
                <a16:creationId xmlns:a16="http://schemas.microsoft.com/office/drawing/2014/main" id="{9E244A9A-434D-2F21-11DE-A1F5A09831AB}"/>
              </a:ext>
            </a:extLst>
          </p:cNvPr>
          <p:cNvSpPr txBox="1">
            <a:spLocks noChangeArrowheads="1"/>
          </p:cNvSpPr>
          <p:nvPr/>
        </p:nvSpPr>
        <p:spPr bwMode="auto">
          <a:xfrm>
            <a:off x="48551" y="6239053"/>
            <a:ext cx="8987945" cy="646331"/>
          </a:xfrm>
          <a:prstGeom prst="rect">
            <a:avLst/>
          </a:prstGeom>
          <a:solidFill>
            <a:srgbClr val="CCFFCC"/>
          </a:solidFill>
          <a:ln w="9525">
            <a:noFill/>
            <a:miter lim="800000"/>
            <a:headEnd/>
            <a:tailEnd/>
          </a:ln>
        </p:spPr>
        <p:txBody>
          <a:bodyPr wrap="square">
            <a:prstTxWarp prst="textNoShape">
              <a:avLst/>
            </a:prstTxWarp>
            <a:spAutoFit/>
          </a:bodyPr>
          <a:lstStyle/>
          <a:p>
            <a:endParaRPr lang="en-US" i="1" dirty="0">
              <a:ea typeface="Calibri" panose="020F0502020204030204" pitchFamily="34" charset="0"/>
              <a:cs typeface="Times New Roman" panose="02020603050405020304" pitchFamily="18" charset="0"/>
            </a:endParaRPr>
          </a:p>
          <a:p>
            <a:endParaRPr lang="en-US" i="1" dirty="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C1EA053F-3A7B-A878-DB1B-E4389B3F799D}"/>
              </a:ext>
            </a:extLst>
          </p:cNvPr>
          <p:cNvGrpSpPr/>
          <p:nvPr/>
        </p:nvGrpSpPr>
        <p:grpSpPr>
          <a:xfrm>
            <a:off x="0" y="-27384"/>
            <a:ext cx="9144000" cy="923330"/>
            <a:chOff x="0" y="-27384"/>
            <a:chExt cx="9144000" cy="923330"/>
          </a:xfrm>
        </p:grpSpPr>
        <p:sp>
          <p:nvSpPr>
            <p:cNvPr id="37" name="TextBox 7">
              <a:extLst>
                <a:ext uri="{FF2B5EF4-FFF2-40B4-BE49-F238E27FC236}">
                  <a16:creationId xmlns:a16="http://schemas.microsoft.com/office/drawing/2014/main" id="{CDDE4C71-DBD8-37A3-FDD5-CEBD27FA82EC}"/>
                </a:ext>
              </a:extLst>
            </p:cNvPr>
            <p:cNvSpPr txBox="1">
              <a:spLocks noChangeArrowheads="1"/>
            </p:cNvSpPr>
            <p:nvPr/>
          </p:nvSpPr>
          <p:spPr bwMode="auto">
            <a:xfrm>
              <a:off x="0" y="-27384"/>
              <a:ext cx="9144000" cy="923330"/>
            </a:xfrm>
            <a:prstGeom prst="rect">
              <a:avLst/>
            </a:prstGeom>
            <a:solidFill>
              <a:srgbClr val="CCFFCC"/>
            </a:solidFill>
            <a:ln w="9525">
              <a:noFill/>
              <a:miter lim="800000"/>
              <a:headEnd/>
              <a:tailEnd/>
            </a:ln>
          </p:spPr>
          <p:txBody>
            <a:bodyPr wrap="square">
              <a:prstTxWarp prst="textNoShape">
                <a:avLst/>
              </a:prstTxWarp>
              <a:spAutoFit/>
            </a:bodyPr>
            <a:lstStyle/>
            <a:p>
              <a:r>
                <a:rPr lang="en-US" dirty="0">
                  <a:latin typeface="Times New Roman"/>
                  <a:cs typeface="Times New Roman"/>
                </a:rPr>
                <a:t>For example, stochastic parameterizations of the form                            in the </a:t>
              </a:r>
              <a:r>
                <a:rPr lang="en-US" b="1" dirty="0">
                  <a:solidFill>
                    <a:srgbClr val="FF0000"/>
                  </a:solidFill>
                  <a:latin typeface="Times New Roman"/>
                  <a:cs typeface="Times New Roman"/>
                </a:rPr>
                <a:t>NCEP/GFS model </a:t>
              </a:r>
              <a:r>
                <a:rPr lang="en-US" dirty="0">
                  <a:latin typeface="Times New Roman"/>
                  <a:cs typeface="Times New Roman"/>
                </a:rPr>
                <a:t>leads to both a </a:t>
              </a:r>
              <a:r>
                <a:rPr lang="en-US" b="1" u="sng" dirty="0">
                  <a:latin typeface="Times New Roman"/>
                  <a:cs typeface="Times New Roman"/>
                </a:rPr>
                <a:t>reduction of the rms error</a:t>
              </a:r>
              <a:r>
                <a:rPr lang="en-US" b="1" dirty="0">
                  <a:latin typeface="Times New Roman"/>
                  <a:cs typeface="Times New Roman"/>
                </a:rPr>
                <a:t> </a:t>
              </a:r>
              <a:r>
                <a:rPr lang="en-US" dirty="0">
                  <a:latin typeface="Times New Roman"/>
                  <a:cs typeface="Times New Roman"/>
                </a:rPr>
                <a:t>of the ensemble-mean and an</a:t>
              </a:r>
              <a:r>
                <a:rPr lang="en-US" b="1" dirty="0">
                  <a:latin typeface="Times New Roman"/>
                  <a:cs typeface="Times New Roman"/>
                </a:rPr>
                <a:t> </a:t>
              </a:r>
              <a:r>
                <a:rPr lang="en-US" b="1" u="sng" dirty="0">
                  <a:latin typeface="Times New Roman"/>
                  <a:cs typeface="Times New Roman"/>
                </a:rPr>
                <a:t>increase of the spread</a:t>
              </a:r>
              <a:r>
                <a:rPr lang="en-US" b="1" dirty="0">
                  <a:latin typeface="Times New Roman"/>
                  <a:cs typeface="Times New Roman"/>
                </a:rPr>
                <a:t>  </a:t>
              </a:r>
              <a:r>
                <a:rPr lang="en-US" dirty="0">
                  <a:latin typeface="Times New Roman"/>
                  <a:cs typeface="Times New Roman"/>
                </a:rPr>
                <a:t>of 15-day ensemble forecasts throughout the forecast range  </a:t>
              </a:r>
              <a:endParaRPr lang="en-US" i="1" dirty="0">
                <a:latin typeface="Times New Roman"/>
                <a:cs typeface="Times New Roman"/>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22DAA5D-197B-4B9B-E042-4F315B34BF8B}"/>
                    </a:ext>
                  </a:extLst>
                </p:cNvPr>
                <p:cNvSpPr txBox="1"/>
                <p:nvPr/>
              </p:nvSpPr>
              <p:spPr>
                <a:xfrm>
                  <a:off x="5148064" y="0"/>
                  <a:ext cx="1467213" cy="30777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d>
                          <m:dPr>
                            <m:ctrlPr>
                              <a:rPr lang="en-US" sz="2000" b="1" i="1" smtClean="0">
                                <a:solidFill>
                                  <a:srgbClr val="FF0000"/>
                                </a:solidFill>
                                <a:latin typeface="Cambria Math" panose="02040503050406030204" pitchFamily="18" charset="0"/>
                              </a:rPr>
                            </m:ctrlPr>
                          </m:dPr>
                          <m:e>
                            <m:r>
                              <a:rPr lang="en-US" sz="2000" b="1" i="1" smtClean="0">
                                <a:solidFill>
                                  <a:srgbClr val="FF0000"/>
                                </a:solidFill>
                                <a:latin typeface="Cambria Math" panose="02040503050406030204" pitchFamily="18" charset="0"/>
                              </a:rPr>
                              <m:t>𝟏</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𝒓</m:t>
                            </m:r>
                          </m:e>
                        </m:d>
                        <m:r>
                          <a:rPr lang="en-US" sz="2000" b="1" i="1">
                            <a:solidFill>
                              <a:srgbClr val="FF0000"/>
                            </a:solidFill>
                            <a:latin typeface="Cambria Math" panose="02040503050406030204" pitchFamily="18" charset="0"/>
                          </a:rPr>
                          <m:t>𝑷</m:t>
                        </m:r>
                        <m:d>
                          <m:dPr>
                            <m:ctrlPr>
                              <a:rPr lang="en-US" sz="2000" b="1" i="1">
                                <a:solidFill>
                                  <a:srgbClr val="FF0000"/>
                                </a:solidFill>
                                <a:latin typeface="Cambria Math" panose="02040503050406030204" pitchFamily="18" charset="0"/>
                              </a:rPr>
                            </m:ctrlPr>
                          </m:dPr>
                          <m:e>
                            <m:r>
                              <a:rPr lang="en-US" sz="2000" b="1" i="1">
                                <a:solidFill>
                                  <a:srgbClr val="FF0000"/>
                                </a:solidFill>
                                <a:latin typeface="Cambria Math" panose="02040503050406030204" pitchFamily="18" charset="0"/>
                              </a:rPr>
                              <m:t>𝒙</m:t>
                            </m:r>
                          </m:e>
                        </m:d>
                      </m:oMath>
                    </m:oMathPara>
                  </a14:m>
                  <a:endParaRPr lang="en-US" sz="2000" b="1" dirty="0"/>
                </a:p>
              </p:txBody>
            </p:sp>
          </mc:Choice>
          <mc:Fallback xmlns="">
            <p:sp>
              <p:nvSpPr>
                <p:cNvPr id="38" name="TextBox 37">
                  <a:extLst>
                    <a:ext uri="{FF2B5EF4-FFF2-40B4-BE49-F238E27FC236}">
                      <a16:creationId xmlns:a16="http://schemas.microsoft.com/office/drawing/2014/main" id="{122DAA5D-197B-4B9B-E042-4F315B34BF8B}"/>
                    </a:ext>
                  </a:extLst>
                </p:cNvPr>
                <p:cNvSpPr txBox="1">
                  <a:spLocks noRot="1" noChangeAspect="1" noMove="1" noResize="1" noEditPoints="1" noAdjustHandles="1" noChangeArrowheads="1" noChangeShapeType="1" noTextEdit="1"/>
                </p:cNvSpPr>
                <p:nvPr/>
              </p:nvSpPr>
              <p:spPr>
                <a:xfrm>
                  <a:off x="5148064" y="0"/>
                  <a:ext cx="1467213" cy="307777"/>
                </a:xfrm>
                <a:prstGeom prst="rect">
                  <a:avLst/>
                </a:prstGeom>
                <a:blipFill>
                  <a:blip r:embed="rId3"/>
                  <a:stretch>
                    <a:fillRect b="-12500"/>
                  </a:stretch>
                </a:blipFill>
              </p:spPr>
              <p:txBody>
                <a:bodyPr/>
                <a:lstStyle/>
                <a:p>
                  <a:r>
                    <a:rPr lang="en-US">
                      <a:noFill/>
                    </a:rPr>
                    <a:t> </a:t>
                  </a:r>
                </a:p>
              </p:txBody>
            </p:sp>
          </mc:Fallback>
        </mc:AlternateContent>
      </p:grpSp>
      <p:pic>
        <p:nvPicPr>
          <p:cNvPr id="2" name="Picture 1">
            <a:extLst>
              <a:ext uri="{FF2B5EF4-FFF2-40B4-BE49-F238E27FC236}">
                <a16:creationId xmlns:a16="http://schemas.microsoft.com/office/drawing/2014/main" id="{0DFAD5BA-8A91-C1DD-2038-A65B3323FA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3687" y="980728"/>
            <a:ext cx="5466845" cy="5308884"/>
          </a:xfrm>
          <a:prstGeom prst="rect">
            <a:avLst/>
          </a:prstGeom>
        </p:spPr>
      </p:pic>
      <p:sp>
        <p:nvSpPr>
          <p:cNvPr id="6" name="TextBox 5">
            <a:extLst>
              <a:ext uri="{FF2B5EF4-FFF2-40B4-BE49-F238E27FC236}">
                <a16:creationId xmlns:a16="http://schemas.microsoft.com/office/drawing/2014/main" id="{608E5FF2-6CC9-CEAB-E82C-B737531525D9}"/>
              </a:ext>
            </a:extLst>
          </p:cNvPr>
          <p:cNvSpPr txBox="1"/>
          <p:nvPr/>
        </p:nvSpPr>
        <p:spPr>
          <a:xfrm>
            <a:off x="107504" y="6239053"/>
            <a:ext cx="8928992" cy="646331"/>
          </a:xfrm>
          <a:prstGeom prst="rect">
            <a:avLst/>
          </a:prstGeom>
          <a:noFill/>
        </p:spPr>
        <p:txBody>
          <a:bodyPr wrap="square">
            <a:spAutoFit/>
          </a:bodyPr>
          <a:lstStyle/>
          <a:p>
            <a:r>
              <a:rPr lang="en-US" sz="1800" b="1" dirty="0">
                <a:latin typeface="Times New Roman"/>
                <a:cs typeface="Times New Roman"/>
              </a:rPr>
              <a:t>These results are for T254 80-member ensemble forecasts for 80 separate forecast cases in Jan-Mar 2016.  </a:t>
            </a:r>
            <a:r>
              <a:rPr lang="en-US" sz="1800" dirty="0">
                <a:latin typeface="Times New Roman"/>
                <a:cs typeface="Times New Roman"/>
              </a:rPr>
              <a:t>(</a:t>
            </a:r>
            <a:r>
              <a:rPr lang="en-US" sz="1800" i="1" dirty="0" err="1">
                <a:latin typeface="Times New Roman"/>
                <a:cs typeface="Times New Roman"/>
              </a:rPr>
              <a:t>Sardeshmukh</a:t>
            </a:r>
            <a:r>
              <a:rPr lang="en-US" sz="1800" i="1" dirty="0">
                <a:latin typeface="Times New Roman"/>
                <a:cs typeface="Times New Roman"/>
              </a:rPr>
              <a:t>, Wang, Compo, and Penland, 2023, in review</a:t>
            </a:r>
            <a:r>
              <a:rPr lang="en-US" sz="1800" dirty="0">
                <a:latin typeface="Times New Roman"/>
                <a:cs typeface="Times New Roman"/>
              </a:rPr>
              <a:t>)</a:t>
            </a:r>
            <a:r>
              <a:rPr lang="en-US" sz="1800" b="1" dirty="0">
                <a:latin typeface="Times New Roman"/>
                <a:cs typeface="Times New Roman"/>
              </a:rPr>
              <a:t> </a:t>
            </a:r>
          </a:p>
        </p:txBody>
      </p:sp>
    </p:spTree>
    <p:extLst>
      <p:ext uri="{BB962C8B-B14F-4D97-AF65-F5344CB8AC3E}">
        <p14:creationId xmlns:p14="http://schemas.microsoft.com/office/powerpoint/2010/main" val="4283220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30" name="TextBox 7">
            <a:extLst>
              <a:ext uri="{FF2B5EF4-FFF2-40B4-BE49-F238E27FC236}">
                <a16:creationId xmlns:a16="http://schemas.microsoft.com/office/drawing/2014/main" id="{85ACE798-7E9B-F94D-BE53-22D481C3E63A}"/>
              </a:ext>
            </a:extLst>
          </p:cNvPr>
          <p:cNvSpPr txBox="1">
            <a:spLocks noChangeArrowheads="1"/>
          </p:cNvSpPr>
          <p:nvPr/>
        </p:nvSpPr>
        <p:spPr bwMode="auto">
          <a:xfrm>
            <a:off x="2853" y="11674"/>
            <a:ext cx="9144000" cy="923330"/>
          </a:xfrm>
          <a:prstGeom prst="rect">
            <a:avLst/>
          </a:prstGeom>
          <a:solidFill>
            <a:srgbClr val="CCFFCC"/>
          </a:solidFill>
          <a:ln w="9525">
            <a:noFill/>
            <a:miter lim="800000"/>
            <a:headEnd/>
            <a:tailEnd/>
          </a:ln>
        </p:spPr>
        <p:txBody>
          <a:bodyPr wrap="square">
            <a:prstTxWarp prst="textNoShape">
              <a:avLst/>
            </a:prstTxWarp>
            <a:spAutoFit/>
          </a:bodyPr>
          <a:lstStyle/>
          <a:p>
            <a:pPr algn="ct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These beneficial impacts of the stochastic perturbations are also clearly evident </a:t>
            </a:r>
            <a:r>
              <a:rPr lang="en-US" b="1" u="sng" dirty="0">
                <a:latin typeface="Times New Roman" panose="02020603050405020304" pitchFamily="18" charset="0"/>
                <a:cs typeface="Times New Roman" panose="02020603050405020304" pitchFamily="18" charset="0"/>
              </a:rPr>
              <a:t>locally </a:t>
            </a:r>
            <a:r>
              <a:rPr lang="en-US" b="1" dirty="0">
                <a:latin typeface="Times New Roman" panose="02020603050405020304" pitchFamily="18" charset="0"/>
                <a:cs typeface="Times New Roman" panose="02020603050405020304" pitchFamily="18" charset="0"/>
              </a:rPr>
              <a:t> </a:t>
            </a:r>
          </a:p>
          <a:p>
            <a:pPr algn="ctr"/>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CBB6179-A0EB-3609-9988-2E5E3A5007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592" y="1076568"/>
            <a:ext cx="6768752" cy="5160744"/>
          </a:xfrm>
          <a:prstGeom prst="rect">
            <a:avLst/>
          </a:prstGeom>
        </p:spPr>
      </p:pic>
      <p:sp>
        <p:nvSpPr>
          <p:cNvPr id="2" name="TextBox 7">
            <a:extLst>
              <a:ext uri="{FF2B5EF4-FFF2-40B4-BE49-F238E27FC236}">
                <a16:creationId xmlns:a16="http://schemas.microsoft.com/office/drawing/2014/main" id="{F96B7798-1CEF-9158-5FC7-5A4F61813DA6}"/>
              </a:ext>
            </a:extLst>
          </p:cNvPr>
          <p:cNvSpPr txBox="1">
            <a:spLocks noChangeArrowheads="1"/>
          </p:cNvSpPr>
          <p:nvPr/>
        </p:nvSpPr>
        <p:spPr bwMode="auto">
          <a:xfrm>
            <a:off x="48551" y="6444044"/>
            <a:ext cx="8987945" cy="369332"/>
          </a:xfrm>
          <a:prstGeom prst="rect">
            <a:avLst/>
          </a:prstGeom>
          <a:solidFill>
            <a:srgbClr val="CCFFCC"/>
          </a:solidFill>
          <a:ln w="9525">
            <a:noFill/>
            <a:miter lim="800000"/>
            <a:headEnd/>
            <a:tailEnd/>
          </a:ln>
        </p:spPr>
        <p:txBody>
          <a:bodyPr wrap="square">
            <a:prstTxWarp prst="textNoShape">
              <a:avLst/>
            </a:prstTxWarp>
            <a:spAutoFit/>
          </a:bodyPr>
          <a:lstStyle/>
          <a:p>
            <a:r>
              <a:rPr lang="en-US" i="1" dirty="0" err="1">
                <a:ea typeface="Calibri" panose="020F0502020204030204" pitchFamily="34" charset="0"/>
                <a:cs typeface="Times New Roman" panose="02020603050405020304" pitchFamily="18" charset="0"/>
              </a:rPr>
              <a:t>Sardeshmukh</a:t>
            </a:r>
            <a:r>
              <a:rPr lang="en-US" i="1" dirty="0">
                <a:ea typeface="Calibri" panose="020F0502020204030204" pitchFamily="34" charset="0"/>
                <a:cs typeface="Times New Roman" panose="02020603050405020304" pitchFamily="18" charset="0"/>
              </a:rPr>
              <a:t>, Wang, Compo, and Penland 2023 (in review) </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025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30" name="TextBox 7">
            <a:extLst>
              <a:ext uri="{FF2B5EF4-FFF2-40B4-BE49-F238E27FC236}">
                <a16:creationId xmlns:a16="http://schemas.microsoft.com/office/drawing/2014/main" id="{85ACE798-7E9B-F94D-BE53-22D481C3E63A}"/>
              </a:ext>
            </a:extLst>
          </p:cNvPr>
          <p:cNvSpPr txBox="1">
            <a:spLocks noChangeArrowheads="1"/>
          </p:cNvSpPr>
          <p:nvPr/>
        </p:nvSpPr>
        <p:spPr bwMode="auto">
          <a:xfrm>
            <a:off x="2853" y="11674"/>
            <a:ext cx="9144000" cy="1384995"/>
          </a:xfrm>
          <a:prstGeom prst="rect">
            <a:avLst/>
          </a:prstGeom>
          <a:solidFill>
            <a:srgbClr val="CCFFCC"/>
          </a:solidFill>
          <a:ln w="9525">
            <a:noFill/>
            <a:miter lim="800000"/>
            <a:headEnd/>
            <a:tailEnd/>
          </a:ln>
        </p:spPr>
        <p:txBody>
          <a:bodyPr wrap="square">
            <a:prstTxWarp prst="textNoShape">
              <a:avLst/>
            </a:prstTxWarp>
            <a:spAutoFit/>
          </a:bodyPr>
          <a:lstStyle/>
          <a:p>
            <a:pPr algn="ctr"/>
            <a:r>
              <a:rPr lang="en-US" b="1" dirty="0">
                <a:latin typeface="Times New Roman" panose="02020603050405020304" pitchFamily="18" charset="0"/>
                <a:cs typeface="Times New Roman" panose="02020603050405020304" pitchFamily="18" charset="0"/>
              </a:rPr>
              <a:t>The stochastic perturbations also make the probability distributions of 12-hourly precipitation more realistically skewed and heavy-tailed </a:t>
            </a:r>
          </a:p>
          <a:p>
            <a:pPr algn="ct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The Skewness S and Excess Kurtosis </a:t>
            </a:r>
            <a:r>
              <a:rPr lang="en-US" sz="1600" i="1" dirty="0">
                <a:latin typeface="Times New Roman" panose="02020603050405020304" pitchFamily="18" charset="0"/>
                <a:cs typeface="Times New Roman" panose="02020603050405020304" pitchFamily="18" charset="0"/>
              </a:rPr>
              <a:t>K</a:t>
            </a:r>
            <a:r>
              <a:rPr lang="en-US" sz="1600" dirty="0">
                <a:latin typeface="Times New Roman" panose="02020603050405020304" pitchFamily="18" charset="0"/>
                <a:cs typeface="Times New Roman" panose="02020603050405020304" pitchFamily="18" charset="0"/>
              </a:rPr>
              <a:t> (a measure of tail heaviness) better satisfy </a:t>
            </a:r>
          </a:p>
          <a:p>
            <a:pPr algn="ctr"/>
            <a:r>
              <a:rPr lang="en-US" sz="1600" dirty="0">
                <a:latin typeface="Times New Roman" panose="02020603050405020304" pitchFamily="18" charset="0"/>
                <a:cs typeface="Times New Roman" panose="02020603050405020304" pitchFamily="18" charset="0"/>
              </a:rPr>
              <a:t>the relationship </a:t>
            </a:r>
            <a:r>
              <a:rPr lang="en-US" sz="1600" i="1" dirty="0">
                <a:latin typeface="Times New Roman" panose="02020603050405020304" pitchFamily="18" charset="0"/>
                <a:cs typeface="Times New Roman" panose="02020603050405020304" pitchFamily="18" charset="0"/>
              </a:rPr>
              <a:t>K</a:t>
            </a:r>
            <a:r>
              <a:rPr lang="en-US" sz="1600" dirty="0">
                <a:latin typeface="Times New Roman" panose="02020603050405020304" pitchFamily="18" charset="0"/>
                <a:cs typeface="Times New Roman" panose="02020603050405020304" pitchFamily="18" charset="0"/>
              </a:rPr>
              <a:t> = 1.5 </a:t>
            </a:r>
            <a:r>
              <a:rPr lang="en-US" sz="1600" i="1" dirty="0">
                <a:latin typeface="Times New Roman" panose="02020603050405020304" pitchFamily="18" charset="0"/>
                <a:cs typeface="Times New Roman" panose="02020603050405020304" pitchFamily="18" charset="0"/>
              </a:rPr>
              <a:t>S</a:t>
            </a:r>
            <a:r>
              <a:rPr lang="en-US" sz="1600" i="1" baseline="30000" dirty="0">
                <a:latin typeface="Times New Roman" panose="02020603050405020304" pitchFamily="18" charset="0"/>
                <a:cs typeface="Times New Roman" panose="02020603050405020304" pitchFamily="18" charset="0"/>
              </a:rPr>
              <a:t>2 </a:t>
            </a:r>
            <a:r>
              <a:rPr lang="en-US" sz="1600" baseline="30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associated with Gamma probability distributions.</a:t>
            </a:r>
          </a:p>
        </p:txBody>
      </p:sp>
      <p:sp>
        <p:nvSpPr>
          <p:cNvPr id="6" name="TextBox 7">
            <a:extLst>
              <a:ext uri="{FF2B5EF4-FFF2-40B4-BE49-F238E27FC236}">
                <a16:creationId xmlns:a16="http://schemas.microsoft.com/office/drawing/2014/main" id="{26A478EA-9371-7CAA-0158-36871CC38941}"/>
              </a:ext>
            </a:extLst>
          </p:cNvPr>
          <p:cNvSpPr txBox="1">
            <a:spLocks noChangeArrowheads="1"/>
          </p:cNvSpPr>
          <p:nvPr/>
        </p:nvSpPr>
        <p:spPr bwMode="auto">
          <a:xfrm>
            <a:off x="48551" y="6309320"/>
            <a:ext cx="8987945" cy="369332"/>
          </a:xfrm>
          <a:prstGeom prst="rect">
            <a:avLst/>
          </a:prstGeom>
          <a:solidFill>
            <a:srgbClr val="CCFFCC"/>
          </a:solidFill>
          <a:ln w="9525">
            <a:noFill/>
            <a:miter lim="800000"/>
            <a:headEnd/>
            <a:tailEnd/>
          </a:ln>
        </p:spPr>
        <p:txBody>
          <a:bodyPr wrap="square">
            <a:prstTxWarp prst="textNoShape">
              <a:avLst/>
            </a:prstTxWarp>
            <a:spAutoFit/>
          </a:bodyPr>
          <a:lstStyle/>
          <a:p>
            <a:r>
              <a:rPr lang="en-US" i="1" dirty="0" err="1">
                <a:ea typeface="Calibri" panose="020F0502020204030204" pitchFamily="34" charset="0"/>
                <a:cs typeface="Times New Roman" panose="02020603050405020304" pitchFamily="18" charset="0"/>
              </a:rPr>
              <a:t>Sardeshmukh</a:t>
            </a:r>
            <a:r>
              <a:rPr lang="en-US" i="1" dirty="0">
                <a:ea typeface="Calibri" panose="020F0502020204030204" pitchFamily="34" charset="0"/>
                <a:cs typeface="Times New Roman" panose="02020603050405020304" pitchFamily="18" charset="0"/>
              </a:rPr>
              <a:t>, Wang, Compo, and Penland 2023 (in review) </a:t>
            </a:r>
            <a:endParaRPr lang="en-US" sz="2400" dirty="0">
              <a:effectLst/>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7E5C6AC-4760-AEC8-04EA-940B7BAF116A}"/>
              </a:ext>
            </a:extLst>
          </p:cNvPr>
          <p:cNvGrpSpPr/>
          <p:nvPr/>
        </p:nvGrpSpPr>
        <p:grpSpPr>
          <a:xfrm>
            <a:off x="683568" y="1517779"/>
            <a:ext cx="7346092" cy="4503509"/>
            <a:chOff x="683568" y="1517779"/>
            <a:chExt cx="7346092" cy="4503509"/>
          </a:xfrm>
        </p:grpSpPr>
        <p:pic>
          <p:nvPicPr>
            <p:cNvPr id="4" name="Picture 3">
              <a:extLst>
                <a:ext uri="{FF2B5EF4-FFF2-40B4-BE49-F238E27FC236}">
                  <a16:creationId xmlns:a16="http://schemas.microsoft.com/office/drawing/2014/main" id="{B5C4BA9D-4938-3AB1-D766-2737579CB3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568" y="1517779"/>
              <a:ext cx="7346092" cy="4503509"/>
            </a:xfrm>
            <a:prstGeom prst="rect">
              <a:avLst/>
            </a:prstGeom>
          </p:spPr>
        </p:pic>
        <p:sp>
          <p:nvSpPr>
            <p:cNvPr id="5" name="TextBox 4">
              <a:extLst>
                <a:ext uri="{FF2B5EF4-FFF2-40B4-BE49-F238E27FC236}">
                  <a16:creationId xmlns:a16="http://schemas.microsoft.com/office/drawing/2014/main" id="{FF8164A1-FA2E-4779-BFCD-119589B3CE4B}"/>
                </a:ext>
              </a:extLst>
            </p:cNvPr>
            <p:cNvSpPr txBox="1"/>
            <p:nvPr/>
          </p:nvSpPr>
          <p:spPr>
            <a:xfrm>
              <a:off x="2627784" y="1556792"/>
              <a:ext cx="5256584" cy="307777"/>
            </a:xfrm>
            <a:prstGeom prst="rect">
              <a:avLst/>
            </a:prstGeom>
            <a:noFill/>
          </p:spPr>
          <p:txBody>
            <a:bodyPr wrap="square">
              <a:spAutoFit/>
            </a:bodyPr>
            <a:lstStyle/>
            <a:p>
              <a:r>
                <a:rPr lang="en-US" sz="1400" b="1" dirty="0">
                  <a:latin typeface="Times New Roman" panose="02020603050405020304" pitchFamily="18" charset="0"/>
                  <a:ea typeface="Calibri" panose="020F0502020204030204" pitchFamily="34" charset="0"/>
                  <a:cs typeface="Times New Roman" panose="02020603050405020304" pitchFamily="18" charset="0"/>
                </a:rPr>
                <a:t>at Day 15                                                                at day 15</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6218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5" name="TextBox 7">
            <a:extLst>
              <a:ext uri="{FF2B5EF4-FFF2-40B4-BE49-F238E27FC236}">
                <a16:creationId xmlns:a16="http://schemas.microsoft.com/office/drawing/2014/main" id="{9E244A9A-434D-2F21-11DE-A1F5A09831AB}"/>
              </a:ext>
            </a:extLst>
          </p:cNvPr>
          <p:cNvSpPr txBox="1">
            <a:spLocks noChangeArrowheads="1"/>
          </p:cNvSpPr>
          <p:nvPr/>
        </p:nvSpPr>
        <p:spPr bwMode="auto">
          <a:xfrm>
            <a:off x="48551" y="6444044"/>
            <a:ext cx="8987945" cy="461665"/>
          </a:xfrm>
          <a:prstGeom prst="rect">
            <a:avLst/>
          </a:prstGeom>
          <a:solidFill>
            <a:srgbClr val="CCFFCC"/>
          </a:solidFill>
          <a:ln w="9525">
            <a:noFill/>
            <a:miter lim="800000"/>
            <a:headEnd/>
            <a:tailEnd/>
          </a:ln>
        </p:spPr>
        <p:txBody>
          <a:bodyPr wrap="square">
            <a:prstTxWarp prst="textNoShape">
              <a:avLst/>
            </a:prstTxWarp>
            <a:spAutoFit/>
          </a:bodyPr>
          <a:lstStyle/>
          <a:p>
            <a:endParaRPr lang="en-US" sz="2400" dirty="0">
              <a:effectLst/>
              <a:ea typeface="Calibri" panose="020F0502020204030204" pitchFamily="34" charset="0"/>
              <a:cs typeface="Times New Roman" panose="02020603050405020304" pitchFamily="18" charset="0"/>
            </a:endParaRPr>
          </a:p>
        </p:txBody>
      </p:sp>
      <p:sp>
        <p:nvSpPr>
          <p:cNvPr id="2" name="TextBox 7">
            <a:extLst>
              <a:ext uri="{FF2B5EF4-FFF2-40B4-BE49-F238E27FC236}">
                <a16:creationId xmlns:a16="http://schemas.microsoft.com/office/drawing/2014/main" id="{24589D75-6816-86F2-6D04-014B49B36682}"/>
              </a:ext>
            </a:extLst>
          </p:cNvPr>
          <p:cNvSpPr txBox="1">
            <a:spLocks noChangeArrowheads="1"/>
          </p:cNvSpPr>
          <p:nvPr/>
        </p:nvSpPr>
        <p:spPr bwMode="auto">
          <a:xfrm>
            <a:off x="2853" y="11674"/>
            <a:ext cx="9144000" cy="1200329"/>
          </a:xfrm>
          <a:prstGeom prst="rect">
            <a:avLst/>
          </a:prstGeom>
          <a:solidFill>
            <a:srgbClr val="CCFFCC"/>
          </a:solidFill>
          <a:ln w="9525">
            <a:noFill/>
            <a:miter lim="800000"/>
            <a:headEnd/>
            <a:tailEnd/>
          </a:ln>
        </p:spPr>
        <p:txBody>
          <a:bodyPr wrap="square">
            <a:prstTxWarp prst="textNoShape">
              <a:avLst/>
            </a:prstTxWarp>
            <a:spAutoFit/>
          </a:bodyPr>
          <a:lstStyle/>
          <a:p>
            <a:pPr algn="ct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Similar impacts are obtained in a 40-member ensembles of AMIP simulations of the January-March 2016 period using the </a:t>
            </a:r>
            <a:r>
              <a:rPr lang="en-US" b="1" dirty="0">
                <a:solidFill>
                  <a:srgbClr val="FF0000"/>
                </a:solidFill>
                <a:latin typeface="Times New Roman" panose="02020603050405020304" pitchFamily="18" charset="0"/>
                <a:cs typeface="Times New Roman" panose="02020603050405020304" pitchFamily="18" charset="0"/>
              </a:rPr>
              <a:t>FV3GFS model</a:t>
            </a:r>
          </a:p>
          <a:p>
            <a:pPr algn="ctr"/>
            <a:endParaRPr lang="en-US"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083F3A6-38F4-28CF-3D28-1CB93AD629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560" y="1484784"/>
            <a:ext cx="7556376" cy="4586688"/>
          </a:xfrm>
          <a:prstGeom prst="rect">
            <a:avLst/>
          </a:prstGeom>
        </p:spPr>
      </p:pic>
    </p:spTree>
    <p:extLst>
      <p:ext uri="{BB962C8B-B14F-4D97-AF65-F5344CB8AC3E}">
        <p14:creationId xmlns:p14="http://schemas.microsoft.com/office/powerpoint/2010/main" val="1299063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30" name="TextBox 7">
            <a:extLst>
              <a:ext uri="{FF2B5EF4-FFF2-40B4-BE49-F238E27FC236}">
                <a16:creationId xmlns:a16="http://schemas.microsoft.com/office/drawing/2014/main" id="{85ACE798-7E9B-F94D-BE53-22D481C3E63A}"/>
              </a:ext>
            </a:extLst>
          </p:cNvPr>
          <p:cNvSpPr txBox="1">
            <a:spLocks noChangeArrowheads="1"/>
          </p:cNvSpPr>
          <p:nvPr/>
        </p:nvSpPr>
        <p:spPr bwMode="auto">
          <a:xfrm>
            <a:off x="2853" y="44624"/>
            <a:ext cx="9144000" cy="923330"/>
          </a:xfrm>
          <a:prstGeom prst="rect">
            <a:avLst/>
          </a:prstGeom>
          <a:solidFill>
            <a:srgbClr val="CCFFCC"/>
          </a:solidFill>
          <a:ln w="9525">
            <a:noFill/>
            <a:miter lim="800000"/>
            <a:headEnd/>
            <a:tailEnd/>
          </a:ln>
        </p:spPr>
        <p:txBody>
          <a:bodyPr wrap="square">
            <a:prstTxWarp prst="textNoShape">
              <a:avLst/>
            </a:prstTxWarp>
            <a:spAutoFit/>
          </a:bodyPr>
          <a:lstStyle/>
          <a:p>
            <a:r>
              <a:rPr lang="en-US" b="1" dirty="0">
                <a:latin typeface="Times New Roman" panose="02020603050405020304" pitchFamily="18" charset="0"/>
                <a:cs typeface="Times New Roman" panose="02020603050405020304" pitchFamily="18" charset="0"/>
              </a:rPr>
              <a:t>The 40-member large ensemble </a:t>
            </a:r>
            <a:r>
              <a:rPr lang="en-US" b="1" dirty="0">
                <a:solidFill>
                  <a:srgbClr val="FF0000"/>
                </a:solidFill>
                <a:latin typeface="Times New Roman" panose="02020603050405020304" pitchFamily="18" charset="0"/>
                <a:cs typeface="Times New Roman" panose="02020603050405020304" pitchFamily="18" charset="0"/>
              </a:rPr>
              <a:t>FV3GFS simulations </a:t>
            </a:r>
            <a:r>
              <a:rPr lang="en-US" b="1" dirty="0">
                <a:latin typeface="Times New Roman" panose="02020603050405020304" pitchFamily="18" charset="0"/>
                <a:cs typeface="Times New Roman" panose="02020603050405020304" pitchFamily="18" charset="0"/>
              </a:rPr>
              <a:t>of the 20-yr 1999-2018 period performed (at C128 ~ 70 km resolution) with and without stochastic perturbations show  clear impacts on the mean precipitation and 6-hourly precipitation variability </a:t>
            </a:r>
          </a:p>
        </p:txBody>
      </p:sp>
      <p:sp>
        <p:nvSpPr>
          <p:cNvPr id="5" name="TextBox 7">
            <a:extLst>
              <a:ext uri="{FF2B5EF4-FFF2-40B4-BE49-F238E27FC236}">
                <a16:creationId xmlns:a16="http://schemas.microsoft.com/office/drawing/2014/main" id="{9E244A9A-434D-2F21-11DE-A1F5A09831AB}"/>
              </a:ext>
            </a:extLst>
          </p:cNvPr>
          <p:cNvSpPr txBox="1">
            <a:spLocks noChangeArrowheads="1"/>
          </p:cNvSpPr>
          <p:nvPr/>
        </p:nvSpPr>
        <p:spPr bwMode="auto">
          <a:xfrm>
            <a:off x="35496" y="6381328"/>
            <a:ext cx="9108504" cy="369332"/>
          </a:xfrm>
          <a:prstGeom prst="rect">
            <a:avLst/>
          </a:prstGeom>
          <a:solidFill>
            <a:srgbClr val="CCFFCC"/>
          </a:solidFill>
          <a:ln w="9525">
            <a:noFill/>
            <a:miter lim="800000"/>
            <a:headEnd/>
            <a:tailEnd/>
          </a:ln>
        </p:spPr>
        <p:txBody>
          <a:bodyPr wrap="square">
            <a:prstTxWarp prst="textNoShape">
              <a:avLst/>
            </a:prstTxWarp>
            <a:spAutoFit/>
          </a:bodyPr>
          <a:lstStyle/>
          <a:p>
            <a:pPr algn="ctr"/>
            <a:r>
              <a:rPr lang="en-US" sz="1800" i="1" dirty="0">
                <a:latin typeface="Times New Roman"/>
                <a:cs typeface="Times New Roman"/>
              </a:rPr>
              <a:t>Note the </a:t>
            </a:r>
            <a:r>
              <a:rPr lang="en-US" i="1" dirty="0">
                <a:latin typeface="Times New Roman"/>
                <a:cs typeface="Times New Roman"/>
              </a:rPr>
              <a:t>drying impact over the U.S., possibly due to a decrease in atmospheric river activity.</a:t>
            </a:r>
          </a:p>
        </p:txBody>
      </p:sp>
      <p:pic>
        <p:nvPicPr>
          <p:cNvPr id="3" name="Picture 2">
            <a:extLst>
              <a:ext uri="{FF2B5EF4-FFF2-40B4-BE49-F238E27FC236}">
                <a16:creationId xmlns:a16="http://schemas.microsoft.com/office/drawing/2014/main" id="{52BEB315-37DB-68CD-B76C-3D8CBAF214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001" y="1310393"/>
            <a:ext cx="7445415" cy="4494871"/>
          </a:xfrm>
          <a:prstGeom prst="rect">
            <a:avLst/>
          </a:prstGeom>
        </p:spPr>
      </p:pic>
    </p:spTree>
    <p:extLst>
      <p:ext uri="{BB962C8B-B14F-4D97-AF65-F5344CB8AC3E}">
        <p14:creationId xmlns:p14="http://schemas.microsoft.com/office/powerpoint/2010/main" val="302874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1281"/>
            <a:ext cx="533400" cy="614362"/>
          </a:xfrm>
        </p:spPr>
        <p:txBody>
          <a:bodyPr>
            <a:normAutofit fontScale="90000"/>
          </a:bodyPr>
          <a:lstStyle/>
          <a:p>
            <a:r>
              <a:rPr lang="en-US" dirty="0">
                <a:solidFill>
                  <a:schemeClr val="bg1"/>
                </a:solidFill>
              </a:rPr>
              <a:t>x</a:t>
            </a:r>
          </a:p>
        </p:txBody>
      </p:sp>
      <p:sp>
        <p:nvSpPr>
          <p:cNvPr id="9" name="TextBox 8"/>
          <p:cNvSpPr txBox="1"/>
          <p:nvPr/>
        </p:nvSpPr>
        <p:spPr>
          <a:xfrm>
            <a:off x="9956800" y="4699000"/>
            <a:ext cx="184666" cy="461665"/>
          </a:xfrm>
          <a:prstGeom prst="rect">
            <a:avLst/>
          </a:prstGeom>
          <a:noFill/>
        </p:spPr>
        <p:txBody>
          <a:bodyPr wrap="none" rtlCol="0">
            <a:spAutoFit/>
          </a:bodyPr>
          <a:lstStyle/>
          <a:p>
            <a:endParaRPr lang="en-US" dirty="0"/>
          </a:p>
        </p:txBody>
      </p:sp>
      <p:sp>
        <p:nvSpPr>
          <p:cNvPr id="20" name="TextBox 19"/>
          <p:cNvSpPr txBox="1"/>
          <p:nvPr/>
        </p:nvSpPr>
        <p:spPr>
          <a:xfrm>
            <a:off x="7230533" y="6722533"/>
            <a:ext cx="184666" cy="461665"/>
          </a:xfrm>
          <a:prstGeom prst="rect">
            <a:avLst/>
          </a:prstGeom>
          <a:noFill/>
        </p:spPr>
        <p:txBody>
          <a:bodyPr wrap="none" rtlCol="0">
            <a:spAutoFit/>
          </a:bodyPr>
          <a:lstStyle/>
          <a:p>
            <a:endParaRPr lang="en-US" dirty="0"/>
          </a:p>
        </p:txBody>
      </p:sp>
      <p:sp>
        <p:nvSpPr>
          <p:cNvPr id="17" name="TextBox 16"/>
          <p:cNvSpPr txBox="1"/>
          <p:nvPr/>
        </p:nvSpPr>
        <p:spPr>
          <a:xfrm>
            <a:off x="9817100" y="1536700"/>
            <a:ext cx="184666" cy="461665"/>
          </a:xfrm>
          <a:prstGeom prst="rect">
            <a:avLst/>
          </a:prstGeom>
          <a:noFill/>
        </p:spPr>
        <p:txBody>
          <a:bodyPr wrap="none" rtlCol="0">
            <a:spAutoFit/>
          </a:bodyPr>
          <a:lstStyle/>
          <a:p>
            <a:endParaRPr lang="en-US" dirty="0"/>
          </a:p>
        </p:txBody>
      </p:sp>
      <p:sp>
        <p:nvSpPr>
          <p:cNvPr id="18" name="TextBox 17"/>
          <p:cNvSpPr txBox="1"/>
          <p:nvPr/>
        </p:nvSpPr>
        <p:spPr>
          <a:xfrm>
            <a:off x="9817100" y="1536700"/>
            <a:ext cx="184666" cy="461665"/>
          </a:xfrm>
          <a:prstGeom prst="rect">
            <a:avLst/>
          </a:prstGeom>
          <a:noFill/>
        </p:spPr>
        <p:txBody>
          <a:bodyPr wrap="none" rtlCol="0">
            <a:spAutoFit/>
          </a:bodyPr>
          <a:lstStyle/>
          <a:p>
            <a:endParaRPr lang="en-US"/>
          </a:p>
        </p:txBody>
      </p:sp>
      <p:sp>
        <p:nvSpPr>
          <p:cNvPr id="30" name="TextBox 7">
            <a:extLst>
              <a:ext uri="{FF2B5EF4-FFF2-40B4-BE49-F238E27FC236}">
                <a16:creationId xmlns:a16="http://schemas.microsoft.com/office/drawing/2014/main" id="{85ACE798-7E9B-F94D-BE53-22D481C3E63A}"/>
              </a:ext>
            </a:extLst>
          </p:cNvPr>
          <p:cNvSpPr txBox="1">
            <a:spLocks noChangeArrowheads="1"/>
          </p:cNvSpPr>
          <p:nvPr/>
        </p:nvSpPr>
        <p:spPr bwMode="auto">
          <a:xfrm>
            <a:off x="2853" y="11674"/>
            <a:ext cx="9144000" cy="1661993"/>
          </a:xfrm>
          <a:prstGeom prst="rect">
            <a:avLst/>
          </a:prstGeom>
          <a:solidFill>
            <a:srgbClr val="CCFFCC"/>
          </a:solidFill>
          <a:ln w="9525">
            <a:noFill/>
            <a:miter lim="800000"/>
            <a:headEnd/>
            <a:tailEnd/>
          </a:ln>
        </p:spPr>
        <p:txBody>
          <a:bodyPr wrap="square">
            <a:prstTxWarp prst="textNoShape">
              <a:avLst/>
            </a:prstTxWarp>
            <a:spAutoFit/>
          </a:bodyPr>
          <a:lstStyle/>
          <a:p>
            <a:pPr algn="ct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Basic understanding of the stochastic impacts in a simple framework</a:t>
            </a:r>
          </a:p>
          <a:p>
            <a:pPr algn="ctr"/>
            <a:endParaRPr lang="en-US" b="1"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The stochastic terms </a:t>
            </a:r>
            <a:r>
              <a:rPr lang="en-US" sz="1600" b="1" dirty="0">
                <a:solidFill>
                  <a:srgbClr val="FF0000"/>
                </a:solidFill>
                <a:latin typeface="Times New Roman" panose="02020603050405020304" pitchFamily="18" charset="0"/>
                <a:cs typeface="Times New Roman" panose="02020603050405020304" pitchFamily="18" charset="0"/>
              </a:rPr>
              <a:t>P(x) r</a:t>
            </a:r>
            <a:r>
              <a:rPr lang="en-US" sz="1600" dirty="0">
                <a:latin typeface="Times New Roman" panose="02020603050405020304" pitchFamily="18" charset="0"/>
                <a:cs typeface="Times New Roman" panose="02020603050405020304" pitchFamily="18" charset="0"/>
              </a:rPr>
              <a:t> can be represented as </a:t>
            </a:r>
            <a:r>
              <a:rPr lang="en-US" sz="1600" b="1" dirty="0">
                <a:solidFill>
                  <a:srgbClr val="FF0000"/>
                </a:solidFill>
                <a:latin typeface="Times New Roman" panose="02020603050405020304" pitchFamily="18" charset="0"/>
                <a:cs typeface="Times New Roman" panose="02020603050405020304" pitchFamily="18" charset="0"/>
              </a:rPr>
              <a:t>(</a:t>
            </a:r>
            <a:r>
              <a:rPr lang="en-US" sz="1600" b="1" dirty="0" err="1">
                <a:solidFill>
                  <a:srgbClr val="FF0000"/>
                </a:solidFill>
                <a:latin typeface="Times New Roman" panose="02020603050405020304" pitchFamily="18" charset="0"/>
                <a:cs typeface="Times New Roman" panose="02020603050405020304" pitchFamily="18" charset="0"/>
              </a:rPr>
              <a:t>G+Ex</a:t>
            </a:r>
            <a:r>
              <a:rPr lang="en-US" sz="1600" b="1" dirty="0">
                <a:solidFill>
                  <a:srgbClr val="FF0000"/>
                </a:solidFill>
                <a:latin typeface="Times New Roman" panose="02020603050405020304" pitchFamily="18" charset="0"/>
                <a:cs typeface="Times New Roman" panose="02020603050405020304" pitchFamily="18" charset="0"/>
              </a:rPr>
              <a:t>) r </a:t>
            </a:r>
            <a:r>
              <a:rPr lang="en-US" sz="1600" dirty="0">
                <a:latin typeface="Times New Roman" panose="02020603050405020304" pitchFamily="18" charset="0"/>
                <a:cs typeface="Times New Roman" panose="02020603050405020304" pitchFamily="18" charset="0"/>
              </a:rPr>
              <a:t>in the simple Markov model below. They not only increase the spread, but also change the mean, skewness, and tails of the </a:t>
            </a:r>
            <a:r>
              <a:rPr lang="en-US" sz="1600" i="1" dirty="0">
                <a:latin typeface="Times New Roman" panose="02020603050405020304" pitchFamily="18" charset="0"/>
                <a:cs typeface="Times New Roman" panose="02020603050405020304" pitchFamily="18" charset="0"/>
              </a:rPr>
              <a:t>pdfs</a:t>
            </a:r>
            <a:r>
              <a:rPr lang="en-US" sz="1600" dirty="0">
                <a:latin typeface="Times New Roman" panose="02020603050405020304" pitchFamily="18" charset="0"/>
                <a:cs typeface="Times New Roman" panose="02020603050405020304" pitchFamily="18" charset="0"/>
              </a:rPr>
              <a:t> (</a:t>
            </a:r>
            <a:r>
              <a:rPr lang="en-US" sz="1600" b="1" u="sng" dirty="0">
                <a:solidFill>
                  <a:srgbClr val="002060"/>
                </a:solidFill>
                <a:latin typeface="Times New Roman" panose="02020603050405020304" pitchFamily="18" charset="0"/>
                <a:cs typeface="Times New Roman" panose="02020603050405020304" pitchFamily="18" charset="0"/>
              </a:rPr>
              <a:t>dashed curves</a:t>
            </a:r>
            <a:r>
              <a:rPr lang="en-US" sz="1600" dirty="0">
                <a:latin typeface="Times New Roman" panose="02020603050405020304" pitchFamily="18" charset="0"/>
                <a:cs typeface="Times New Roman" panose="02020603050405020304" pitchFamily="18" charset="0"/>
              </a:rPr>
              <a:t>)</a:t>
            </a:r>
          </a:p>
          <a:p>
            <a:endParaRPr lang="en-US" sz="1600" i="1" dirty="0">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8DC0C037-A264-9AB2-AF2E-7B997611826B}"/>
              </a:ext>
            </a:extLst>
          </p:cNvPr>
          <p:cNvGrpSpPr/>
          <p:nvPr/>
        </p:nvGrpSpPr>
        <p:grpSpPr>
          <a:xfrm>
            <a:off x="-36512" y="6156593"/>
            <a:ext cx="9136855" cy="584775"/>
            <a:chOff x="-36512" y="6237312"/>
            <a:chExt cx="9136855" cy="584775"/>
          </a:xfrm>
        </p:grpSpPr>
        <p:sp>
          <p:nvSpPr>
            <p:cNvPr id="5" name="TextBox 7">
              <a:extLst>
                <a:ext uri="{FF2B5EF4-FFF2-40B4-BE49-F238E27FC236}">
                  <a16:creationId xmlns:a16="http://schemas.microsoft.com/office/drawing/2014/main" id="{9E244A9A-434D-2F21-11DE-A1F5A09831AB}"/>
                </a:ext>
              </a:extLst>
            </p:cNvPr>
            <p:cNvSpPr txBox="1">
              <a:spLocks noChangeArrowheads="1"/>
            </p:cNvSpPr>
            <p:nvPr/>
          </p:nvSpPr>
          <p:spPr bwMode="auto">
            <a:xfrm>
              <a:off x="-36512" y="6237312"/>
              <a:ext cx="9136855" cy="584775"/>
            </a:xfrm>
            <a:prstGeom prst="rect">
              <a:avLst/>
            </a:prstGeom>
            <a:solidFill>
              <a:srgbClr val="CCFFCC"/>
            </a:solidFill>
            <a:ln w="9525">
              <a:noFill/>
              <a:miter lim="800000"/>
              <a:headEnd/>
              <a:tailEnd/>
            </a:ln>
          </p:spPr>
          <p:txBody>
            <a:bodyPr wrap="square">
              <a:prstTxWarp prst="textNoShape">
                <a:avLst/>
              </a:prstTxWarp>
              <a:spAutoFit/>
            </a:bodyPr>
            <a:lstStyle/>
            <a:p>
              <a:r>
                <a:rPr lang="en-US" sz="1600" dirty="0">
                  <a:latin typeface="Times New Roman" panose="02020603050405020304" pitchFamily="18" charset="0"/>
                  <a:cs typeface="Times New Roman" panose="02020603050405020304" pitchFamily="18" charset="0"/>
                </a:rPr>
                <a:t>If              ,  the ensemble-mean forecasts and mean climate are altered by these “</a:t>
              </a:r>
              <a:r>
                <a:rPr lang="en-US" sz="1600" b="1" dirty="0">
                  <a:solidFill>
                    <a:srgbClr val="FF0000"/>
                  </a:solidFill>
                  <a:latin typeface="Times New Roman" panose="02020603050405020304" pitchFamily="18" charset="0"/>
                  <a:cs typeface="Times New Roman" panose="02020603050405020304" pitchFamily="18" charset="0"/>
                </a:rPr>
                <a:t>noise-induced drifts</a:t>
              </a:r>
              <a:r>
                <a:rPr lang="en-US" sz="1600" dirty="0">
                  <a:latin typeface="Times New Roman" panose="02020603050405020304" pitchFamily="18" charset="0"/>
                  <a:cs typeface="Times New Roman" panose="02020603050405020304" pitchFamily="18" charset="0"/>
                </a:rPr>
                <a:t>”, and the skewness and tail heaviness by the asymmetric and larger stochastic forcing for larger magnitudes of </a:t>
              </a:r>
              <a:r>
                <a:rPr lang="en-US" sz="1600" b="1" i="1" dirty="0">
                  <a:latin typeface="Times New Roman" panose="02020603050405020304" pitchFamily="18" charset="0"/>
                  <a:cs typeface="Times New Roman" panose="02020603050405020304" pitchFamily="18" charset="0"/>
                </a:rPr>
                <a:t>x</a:t>
              </a:r>
              <a:r>
                <a:rPr lang="en-US" sz="1600" dirty="0">
                  <a:latin typeface="Times New Roman" panose="02020603050405020304" pitchFamily="18" charset="0"/>
                  <a:cs typeface="Times New Roman" panose="02020603050405020304" pitchFamily="18" charset="0"/>
                </a:rPr>
                <a:t>.  </a:t>
              </a:r>
              <a:endParaRPr lang="en-US" sz="1600" dirty="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96433D9-4E06-4AFB-45D1-5D492A3AB499}"/>
                    </a:ext>
                  </a:extLst>
                </p:cNvPr>
                <p:cNvSpPr txBox="1"/>
                <p:nvPr/>
              </p:nvSpPr>
              <p:spPr>
                <a:xfrm>
                  <a:off x="165347" y="6251364"/>
                  <a:ext cx="825253" cy="369332"/>
                </a:xfrm>
                <a:prstGeom prst="rect">
                  <a:avLst/>
                </a:prstGeom>
                <a:noFill/>
                <a:ln>
                  <a:noFill/>
                </a:ln>
              </p:spPr>
              <p:txBody>
                <a:bodyPr wrap="square">
                  <a:spAutoFit/>
                </a:bodyPr>
                <a:lstStyle/>
                <a:p>
                  <a:pPr/>
                  <a14:m>
                    <m:oMathPara xmlns:m="http://schemas.openxmlformats.org/officeDocument/2006/math">
                      <m:oMathParaPr>
                        <m:jc m:val="left"/>
                      </m:oMathParaPr>
                      <m:oMath xmlns:m="http://schemas.openxmlformats.org/officeDocument/2006/math">
                        <m:r>
                          <a:rPr lang="en-US"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𝑬</m:t>
                        </m:r>
                        <m:r>
                          <a:rPr lang="en-US"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m:oMathPara>
                  </a14:m>
                  <a:endParaRPr lang="en-US" b="1" dirty="0">
                    <a:solidFill>
                      <a:srgbClr val="FF0000"/>
                    </a:solidFill>
                  </a:endParaRPr>
                </a:p>
              </p:txBody>
            </p:sp>
          </mc:Choice>
          <mc:Fallback xmlns="">
            <p:sp>
              <p:nvSpPr>
                <p:cNvPr id="42" name="TextBox 41">
                  <a:extLst>
                    <a:ext uri="{FF2B5EF4-FFF2-40B4-BE49-F238E27FC236}">
                      <a16:creationId xmlns:a16="http://schemas.microsoft.com/office/drawing/2014/main" id="{D96433D9-4E06-4AFB-45D1-5D492A3AB499}"/>
                    </a:ext>
                  </a:extLst>
                </p:cNvPr>
                <p:cNvSpPr txBox="1">
                  <a:spLocks noRot="1" noChangeAspect="1" noMove="1" noResize="1" noEditPoints="1" noAdjustHandles="1" noChangeArrowheads="1" noChangeShapeType="1" noTextEdit="1"/>
                </p:cNvSpPr>
                <p:nvPr/>
              </p:nvSpPr>
              <p:spPr>
                <a:xfrm>
                  <a:off x="165347" y="6251364"/>
                  <a:ext cx="825253" cy="369332"/>
                </a:xfrm>
                <a:prstGeom prst="rect">
                  <a:avLst/>
                </a:prstGeom>
                <a:blipFill>
                  <a:blip r:embed="rId3"/>
                  <a:stretch>
                    <a:fillRect b="-12903"/>
                  </a:stretch>
                </a:blipFill>
                <a:ln>
                  <a:noFill/>
                </a:ln>
              </p:spPr>
              <p:txBody>
                <a:bodyPr/>
                <a:lstStyle/>
                <a:p>
                  <a:r>
                    <a:rPr lang="en-US">
                      <a:noFill/>
                    </a:rPr>
                    <a:t> </a:t>
                  </a:r>
                </a:p>
              </p:txBody>
            </p:sp>
          </mc:Fallback>
        </mc:AlternateContent>
      </p:grpSp>
      <p:pic>
        <p:nvPicPr>
          <p:cNvPr id="48" name="Picture 47">
            <a:extLst>
              <a:ext uri="{FF2B5EF4-FFF2-40B4-BE49-F238E27FC236}">
                <a16:creationId xmlns:a16="http://schemas.microsoft.com/office/drawing/2014/main" id="{5F5439A6-778B-085A-CC0C-4E8F6DF0A7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008" y="1798160"/>
            <a:ext cx="8063228" cy="4157042"/>
          </a:xfrm>
          <a:prstGeom prst="rect">
            <a:avLst/>
          </a:prstGeom>
        </p:spPr>
      </p:pic>
    </p:spTree>
    <p:extLst>
      <p:ext uri="{BB962C8B-B14F-4D97-AF65-F5344CB8AC3E}">
        <p14:creationId xmlns:p14="http://schemas.microsoft.com/office/powerpoint/2010/main" val="958608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27346</TotalTime>
  <Words>1207</Words>
  <Application>Microsoft Macintosh PowerPoint</Application>
  <PresentationFormat>On-screen Show (4:3)</PresentationFormat>
  <Paragraphs>92</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Cambria Math</vt:lpstr>
      <vt:lpstr>Times New Roman</vt:lpstr>
      <vt:lpstr>Office Theme</vt:lpstr>
      <vt:lpstr>PowerPoint Presentation</vt:lpstr>
      <vt:lpstr>x</vt:lpstr>
      <vt:lpstr>x</vt:lpstr>
      <vt:lpstr>x</vt:lpstr>
      <vt:lpstr>x</vt:lpstr>
      <vt:lpstr>x</vt:lpstr>
      <vt:lpstr>x</vt:lpstr>
      <vt:lpstr>x</vt:lpstr>
      <vt:lpstr>x</vt:lpstr>
      <vt:lpstr>x</vt:lpstr>
      <vt:lpstr>x</vt:lpstr>
      <vt:lpstr>PowerPoint Presentation</vt:lpstr>
    </vt:vector>
  </TitlesOfParts>
  <Company>ECMWF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ne5</dc:creator>
  <cp:lastModifiedBy>Microsoft Office User</cp:lastModifiedBy>
  <cp:revision>1361</cp:revision>
  <dcterms:created xsi:type="dcterms:W3CDTF">2013-12-06T07:05:21Z</dcterms:created>
  <dcterms:modified xsi:type="dcterms:W3CDTF">2023-02-05T19:54:14Z</dcterms:modified>
</cp:coreProperties>
</file>