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891ec863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891ec863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d62973405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6d62973405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719f18d9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719f18d9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891ec8632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891ec8632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719f18d9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719f18d9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cbf6722b2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cbf6722b2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cbf6722b27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cbf6722b27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cbf6722b2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cbf6722b2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719f18d9a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719f18d9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719f18d9a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719f18d9a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d62973405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d6297340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719f18d9a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719f18d9a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891ec8632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891ec8632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04bbdb9f3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04bbdb9f3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71cb3c1d0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71cb3c1d0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71ccdb629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71ccdb629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ef1b4b15e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ef1b4b15e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ef1b4b15e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ef1b4b15e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ef1b4b15e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ef1b4b15e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6d62973405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16d62973405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16d62973405_0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4bbdb9f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4bbdb9f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f1b4b15e9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f1b4b15e9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f1b4b15e9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f1b4b15e9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d62973405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6d62973405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6d62973405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91ec863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891ec863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891ec8632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d62973405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6d62973405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91ec8632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891ec8632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0" y="1"/>
            <a:ext cx="91440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414527" y="4764456"/>
            <a:ext cx="831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48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729471" y="4764456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0C48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-1" y="0"/>
            <a:ext cx="9144000" cy="971400"/>
          </a:xfrm>
          <a:prstGeom prst="rect">
            <a:avLst/>
          </a:prstGeom>
          <a:solidFill>
            <a:srgbClr val="0C487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94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-1" y="1"/>
            <a:ext cx="9144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gif"/><Relationship Id="rId4" Type="http://schemas.openxmlformats.org/officeDocument/2006/relationships/hyperlink" Target="http://www.cpc.ncep.noaa.gov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hyperlink" Target="http://psl.noaa.gov/" TargetMode="External"/><Relationship Id="rId6" Type="http://schemas.openxmlformats.org/officeDocument/2006/relationships/image" Target="../media/image31.png"/><Relationship Id="rId7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gif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27.png"/><Relationship Id="rId8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gif"/><Relationship Id="rId4" Type="http://schemas.openxmlformats.org/officeDocument/2006/relationships/image" Target="../media/image33.png"/><Relationship Id="rId5" Type="http://schemas.openxmlformats.org/officeDocument/2006/relationships/hyperlink" Target="mailto:rochelle.worsnop@noaa.go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egistry.opendata.aws/noaa-gefs-reforecast/" TargetMode="External"/><Relationship Id="rId4" Type="http://schemas.openxmlformats.org/officeDocument/2006/relationships/hyperlink" Target="https://prism.nacse.org/format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gistry.opendata.aws/noaa-gefs-reforecast/" TargetMode="External"/><Relationship Id="rId4" Type="http://schemas.openxmlformats.org/officeDocument/2006/relationships/hyperlink" Target="https://prism.nacse.org/forma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0" y="1372200"/>
            <a:ext cx="9144000" cy="10341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80">
                <a:solidFill>
                  <a:schemeClr val="dk2"/>
                </a:solidFill>
              </a:rPr>
              <a:t>Neural network based methods to post-process probabilistic weeks 3-4 precipitation </a:t>
            </a:r>
            <a:r>
              <a:rPr lang="en" sz="2580">
                <a:solidFill>
                  <a:schemeClr val="dk2"/>
                </a:solidFill>
              </a:rPr>
              <a:t>accumulation forecasts</a:t>
            </a:r>
            <a:endParaRPr sz="2580">
              <a:solidFill>
                <a:schemeClr val="dk1"/>
              </a:solidFill>
            </a:endParaRPr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57050" y="86925"/>
            <a:ext cx="4766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42"/>
              <a:t>Weeks 3-4/S2S Webinar</a:t>
            </a:r>
            <a:r>
              <a:rPr lang="en" sz="1642"/>
              <a:t> - February 6, 2023</a:t>
            </a:r>
            <a:endParaRPr sz="1642"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0" y="2655575"/>
            <a:ext cx="9144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Rochelle Worsnop</a:t>
            </a:r>
            <a:r>
              <a:rPr baseline="30000" lang="en"/>
              <a:t>1,2</a:t>
            </a:r>
            <a:r>
              <a:rPr lang="en"/>
              <a:t>, Michael Scheuerer</a:t>
            </a:r>
            <a:r>
              <a:rPr baseline="30000" lang="en"/>
              <a:t>3</a:t>
            </a:r>
            <a:r>
              <a:rPr lang="en"/>
              <a:t>, Thomas M. Hamill</a:t>
            </a:r>
            <a:r>
              <a:rPr baseline="30000" lang="en"/>
              <a:t>4</a:t>
            </a:r>
            <a:r>
              <a:rPr lang="en"/>
              <a:t> </a:t>
            </a:r>
            <a:endParaRPr/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57050" y="4203500"/>
            <a:ext cx="5678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aseline="30000" lang="en" sz="1182"/>
              <a:t>1</a:t>
            </a:r>
            <a:r>
              <a:rPr lang="en" sz="1182"/>
              <a:t>Cooperative Institute for Research in Environmental Sciences, CU Boulder</a:t>
            </a:r>
            <a:endParaRPr sz="118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aseline="30000" lang="en" sz="1182"/>
              <a:t>2</a:t>
            </a:r>
            <a:r>
              <a:rPr lang="en" sz="1182"/>
              <a:t>NOAA/ESRL/Physical Sciences Laboratory</a:t>
            </a:r>
            <a:endParaRPr sz="118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aseline="30000" lang="en" sz="1182"/>
              <a:t>3</a:t>
            </a:r>
            <a:r>
              <a:rPr lang="en" sz="1182"/>
              <a:t>Norwegian Computer Center</a:t>
            </a:r>
            <a:endParaRPr sz="118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aseline="30000" lang="en" sz="1182"/>
              <a:t>4</a:t>
            </a:r>
            <a:r>
              <a:rPr lang="en" sz="1182"/>
              <a:t>IBM/Weather Company</a:t>
            </a:r>
            <a:endParaRPr sz="118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aseline="30000" lang="en" sz="1182"/>
              <a:t>5</a:t>
            </a:r>
            <a:r>
              <a:rPr lang="en" sz="1182"/>
              <a:t>Climate Prediction Center</a:t>
            </a:r>
            <a:endParaRPr sz="118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182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900" y="3894874"/>
            <a:ext cx="1371150" cy="11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681" y="3894874"/>
            <a:ext cx="1726921" cy="11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459575" y="3007713"/>
            <a:ext cx="574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Collaborators: Tim Smith</a:t>
            </a:r>
            <a:r>
              <a:rPr baseline="30000" lang="en">
                <a:solidFill>
                  <a:schemeClr val="lt1"/>
                </a:solidFill>
              </a:rPr>
              <a:t>1,2</a:t>
            </a:r>
            <a:r>
              <a:rPr lang="en">
                <a:solidFill>
                  <a:schemeClr val="lt1"/>
                </a:solidFill>
              </a:rPr>
              <a:t>, Nachiketa Acharya</a:t>
            </a:r>
            <a:r>
              <a:rPr baseline="30000" lang="en">
                <a:solidFill>
                  <a:schemeClr val="lt1"/>
                </a:solidFill>
              </a:rPr>
              <a:t>1,2</a:t>
            </a:r>
            <a:r>
              <a:rPr lang="en">
                <a:solidFill>
                  <a:schemeClr val="lt1"/>
                </a:solidFill>
              </a:rPr>
              <a:t>, Dave DeWitt</a:t>
            </a:r>
            <a:r>
              <a:rPr baseline="30000" lang="en">
                <a:solidFill>
                  <a:schemeClr val="lt1"/>
                </a:solidFill>
              </a:rPr>
              <a:t>5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" sz="2400">
                <a:solidFill>
                  <a:schemeClr val="lt1"/>
                </a:solidFill>
              </a:rPr>
              <a:t>Neural network task (</a:t>
            </a:r>
            <a:r>
              <a:rPr b="1" i="1" lang="en" sz="2300">
                <a:solidFill>
                  <a:schemeClr val="lt1"/>
                </a:solidFill>
              </a:rPr>
              <a:t>Scheuerer et al. 2020, MWR)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20" name="Google Shape;220;p24"/>
          <p:cNvGrpSpPr/>
          <p:nvPr/>
        </p:nvGrpSpPr>
        <p:grpSpPr>
          <a:xfrm>
            <a:off x="-8599" y="0"/>
            <a:ext cx="1097325" cy="452250"/>
            <a:chOff x="0" y="2232"/>
            <a:chExt cx="1463100" cy="603000"/>
          </a:xfrm>
        </p:grpSpPr>
        <p:sp>
          <p:nvSpPr>
            <p:cNvPr id="221" name="Google Shape;221;p24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4"/>
            <p:cNvSpPr txBox="1"/>
            <p:nvPr/>
          </p:nvSpPr>
          <p:spPr>
            <a:xfrm>
              <a:off x="0" y="59853"/>
              <a:ext cx="130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4"/>
          <p:cNvSpPr txBox="1"/>
          <p:nvPr/>
        </p:nvSpPr>
        <p:spPr>
          <a:xfrm>
            <a:off x="418025" y="1241925"/>
            <a:ext cx="8429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each grid point, predict the probability of a precipitation forecast falling within 20 precipitation bins </a:t>
            </a:r>
            <a:endParaRPr sz="1300"/>
          </a:p>
        </p:txBody>
      </p:sp>
      <p:sp>
        <p:nvSpPr>
          <p:cNvPr id="224" name="Google Shape;224;p24"/>
          <p:cNvSpPr txBox="1"/>
          <p:nvPr/>
        </p:nvSpPr>
        <p:spPr>
          <a:xfrm>
            <a:off x="418025" y="2394750"/>
            <a:ext cx="8323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 an ANN separately for each month &amp; lead time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1695775" y="3007275"/>
            <a:ext cx="6979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Predictors: normalized precipitation forecasts &amp; normalized geographic information pooled together from the whole CONUS domain.</a:t>
            </a:r>
            <a:endParaRPr sz="1300"/>
          </a:p>
        </p:txBody>
      </p:sp>
      <p:sp>
        <p:nvSpPr>
          <p:cNvPr id="226" name="Google Shape;226;p24"/>
          <p:cNvSpPr/>
          <p:nvPr/>
        </p:nvSpPr>
        <p:spPr>
          <a:xfrm rot="5400000">
            <a:off x="962250" y="2997600"/>
            <a:ext cx="696000" cy="574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5"/>
          <p:cNvGrpSpPr/>
          <p:nvPr/>
        </p:nvGrpSpPr>
        <p:grpSpPr>
          <a:xfrm>
            <a:off x="870875" y="-2175"/>
            <a:ext cx="8394450" cy="5124675"/>
            <a:chOff x="260175" y="-121100"/>
            <a:chExt cx="8394450" cy="5124675"/>
          </a:xfrm>
        </p:grpSpPr>
        <p:sp>
          <p:nvSpPr>
            <p:cNvPr id="233" name="Google Shape;233;p25"/>
            <p:cNvSpPr/>
            <p:nvPr/>
          </p:nvSpPr>
          <p:spPr>
            <a:xfrm>
              <a:off x="4805163" y="2137238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00"/>
                </a:gs>
                <a:gs pos="62000">
                  <a:srgbClr val="FFE599"/>
                </a:gs>
                <a:gs pos="100000">
                  <a:srgbClr val="FFE599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4" name="Google Shape;234;p25"/>
            <p:cNvCxnSpPr>
              <a:stCxn id="235" idx="3"/>
            </p:cNvCxnSpPr>
            <p:nvPr/>
          </p:nvCxnSpPr>
          <p:spPr>
            <a:xfrm>
              <a:off x="4757157" y="1081387"/>
              <a:ext cx="90300" cy="1183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25"/>
            <p:cNvCxnSpPr/>
            <p:nvPr/>
          </p:nvCxnSpPr>
          <p:spPr>
            <a:xfrm flipH="1" rot="10800000">
              <a:off x="4096650" y="2302975"/>
              <a:ext cx="750900" cy="142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7" name="Google Shape;237;p25"/>
            <p:cNvSpPr/>
            <p:nvPr/>
          </p:nvSpPr>
          <p:spPr>
            <a:xfrm>
              <a:off x="1073150" y="783825"/>
              <a:ext cx="764100" cy="3308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1196750" y="892988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1196750" y="1515613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1196750" y="2843538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1196750" y="3508138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1407500" y="2222840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1407500" y="2390327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1407500" y="2533190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260175" y="2312025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6" name="Google Shape;246;p25"/>
            <p:cNvCxnSpPr/>
            <p:nvPr/>
          </p:nvCxnSpPr>
          <p:spPr>
            <a:xfrm flipH="1">
              <a:off x="495374" y="2221414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7" name="Google Shape;247;p25"/>
            <p:cNvSpPr txBox="1"/>
            <p:nvPr/>
          </p:nvSpPr>
          <p:spPr>
            <a:xfrm>
              <a:off x="331450" y="2584088"/>
              <a:ext cx="235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1837250" y="2321600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601350" y="151150"/>
              <a:ext cx="764100" cy="452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871700" y="4002200"/>
              <a:ext cx="1167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10 neurons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1" name="Google Shape;251;p25"/>
            <p:cNvCxnSpPr/>
            <p:nvPr/>
          </p:nvCxnSpPr>
          <p:spPr>
            <a:xfrm flipH="1">
              <a:off x="1988580" y="2213730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2" name="Google Shape;252;p25"/>
            <p:cNvSpPr txBox="1"/>
            <p:nvPr/>
          </p:nvSpPr>
          <p:spPr>
            <a:xfrm>
              <a:off x="1788000" y="2584088"/>
              <a:ext cx="45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724950" y="31488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724950" y="929113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2724950" y="154333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2724950" y="284353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2724950" y="3457763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2724950" y="407198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935700" y="221116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2935700" y="2378652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2935700" y="252151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5"/>
            <p:cNvSpPr txBox="1"/>
            <p:nvPr/>
          </p:nvSpPr>
          <p:spPr>
            <a:xfrm>
              <a:off x="2399900" y="4588900"/>
              <a:ext cx="1167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 neurons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365450" y="2321600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4" name="Google Shape;2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41338" y="1744038"/>
              <a:ext cx="592027" cy="453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25484" y="1730150"/>
              <a:ext cx="601277" cy="481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6" name="Google Shape;266;p25"/>
            <p:cNvCxnSpPr/>
            <p:nvPr/>
          </p:nvCxnSpPr>
          <p:spPr>
            <a:xfrm flipH="1">
              <a:off x="3527299" y="2193855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7" name="Google Shape;267;p25"/>
            <p:cNvSpPr txBox="1"/>
            <p:nvPr/>
          </p:nvSpPr>
          <p:spPr>
            <a:xfrm>
              <a:off x="3365450" y="2584088"/>
              <a:ext cx="45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2523950" y="-121100"/>
              <a:ext cx="918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ELU, L1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744125" y="172400"/>
              <a:ext cx="764100" cy="452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867725" y="33613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867725" y="950363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867725" y="156458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867725" y="286478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867725" y="3479013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867725" y="409323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6078475" y="223241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6078475" y="2399902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078475" y="254276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5542675" y="4603375"/>
              <a:ext cx="1167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 neurons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80" name="Google Shape;280;p25"/>
            <p:cNvGrpSpPr/>
            <p:nvPr/>
          </p:nvGrpSpPr>
          <p:grpSpPr>
            <a:xfrm>
              <a:off x="4138020" y="151138"/>
              <a:ext cx="763517" cy="1833300"/>
              <a:chOff x="4632020" y="473163"/>
              <a:chExt cx="763517" cy="1833300"/>
            </a:xfrm>
          </p:grpSpPr>
          <p:sp>
            <p:nvSpPr>
              <p:cNvPr id="281" name="Google Shape;281;p25"/>
              <p:cNvSpPr txBox="1"/>
              <p:nvPr/>
            </p:nvSpPr>
            <p:spPr>
              <a:xfrm>
                <a:off x="4939838" y="1465175"/>
                <a:ext cx="455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4632020" y="473163"/>
                <a:ext cx="309600" cy="1833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4682091" y="539493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5"/>
              <p:cNvSpPr/>
              <p:nvPr/>
            </p:nvSpPr>
            <p:spPr>
              <a:xfrm>
                <a:off x="4682091" y="788316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4682091" y="1037138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4682091" y="1563849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4682091" y="1812672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4682091" y="2061494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4767466" y="1307675"/>
                <a:ext cx="38700" cy="387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4767466" y="1375524"/>
                <a:ext cx="38700" cy="387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5"/>
              <p:cNvSpPr/>
              <p:nvPr/>
            </p:nvSpPr>
            <p:spPr>
              <a:xfrm>
                <a:off x="4767466" y="1433398"/>
                <a:ext cx="38700" cy="387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4941557" y="1352412"/>
                <a:ext cx="309600" cy="102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2" name="Google Shape;292;p25"/>
              <p:cNvCxnSpPr/>
              <p:nvPr/>
            </p:nvCxnSpPr>
            <p:spPr>
              <a:xfrm flipH="1">
                <a:off x="5008521" y="1282239"/>
                <a:ext cx="135900" cy="234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93" name="Google Shape;293;p25"/>
            <p:cNvSpPr txBox="1"/>
            <p:nvPr/>
          </p:nvSpPr>
          <p:spPr>
            <a:xfrm>
              <a:off x="995750" y="508100"/>
              <a:ext cx="918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ELU, L1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25"/>
            <p:cNvSpPr txBox="1"/>
            <p:nvPr/>
          </p:nvSpPr>
          <p:spPr>
            <a:xfrm>
              <a:off x="5674125" y="-121100"/>
              <a:ext cx="9189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oftmax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509075" y="1938775"/>
              <a:ext cx="640200" cy="640200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FFFF00"/>
                </a:gs>
                <a:gs pos="62000">
                  <a:srgbClr val="FFE599"/>
                </a:gs>
                <a:gs pos="100000">
                  <a:srgbClr val="FF99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6508225" y="2321600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7" name="Google Shape;297;p25"/>
            <p:cNvCxnSpPr/>
            <p:nvPr/>
          </p:nvCxnSpPr>
          <p:spPr>
            <a:xfrm flipH="1">
              <a:off x="6683075" y="2180034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8" name="Google Shape;298;p25"/>
            <p:cNvSpPr txBox="1"/>
            <p:nvPr/>
          </p:nvSpPr>
          <p:spPr>
            <a:xfrm>
              <a:off x="6470725" y="2542775"/>
              <a:ext cx="45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25"/>
            <p:cNvSpPr txBox="1"/>
            <p:nvPr/>
          </p:nvSpPr>
          <p:spPr>
            <a:xfrm>
              <a:off x="4380613" y="-12"/>
              <a:ext cx="1167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Log of climatological probabilities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25"/>
            <p:cNvSpPr txBox="1"/>
            <p:nvPr/>
          </p:nvSpPr>
          <p:spPr>
            <a:xfrm>
              <a:off x="6536025" y="1194825"/>
              <a:ext cx="2118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Probability of being in each precipitation category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1" name="Google Shape;301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7925" y="1739413"/>
              <a:ext cx="638279" cy="4625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2" name="Google Shape;302;p25"/>
            <p:cNvCxnSpPr/>
            <p:nvPr/>
          </p:nvCxnSpPr>
          <p:spPr>
            <a:xfrm flipH="1">
              <a:off x="5162333" y="2085327"/>
              <a:ext cx="210300" cy="3471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3" name="Google Shape;303;p25"/>
            <p:cNvSpPr txBox="1"/>
            <p:nvPr/>
          </p:nvSpPr>
          <p:spPr>
            <a:xfrm>
              <a:off x="4959363" y="2380788"/>
              <a:ext cx="45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4" name="Google Shape;3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50" y="443979"/>
            <a:ext cx="1767874" cy="2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50" y="31450"/>
            <a:ext cx="1767875" cy="48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5"/>
          <p:cNvSpPr txBox="1"/>
          <p:nvPr/>
        </p:nvSpPr>
        <p:spPr>
          <a:xfrm>
            <a:off x="7219425" y="3498475"/>
            <a:ext cx="1789800" cy="1477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Then interpolate between categories to get </a:t>
            </a:r>
            <a:r>
              <a:rPr b="1" i="1" lang="en">
                <a:latin typeface="Roboto"/>
                <a:ea typeface="Roboto"/>
                <a:cs typeface="Roboto"/>
                <a:sym typeface="Roboto"/>
              </a:rPr>
              <a:t>full predictive distribution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 of accum. precip.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" name="Google Shape;30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5088" y="1869850"/>
            <a:ext cx="676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14250" y="4623750"/>
            <a:ext cx="58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Hyperparameters tuned with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RandomizedSearchCV (preliminary)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9" name="Google Shape;309;p25"/>
          <p:cNvGrpSpPr/>
          <p:nvPr/>
        </p:nvGrpSpPr>
        <p:grpSpPr>
          <a:xfrm rot="10800000">
            <a:off x="7657213" y="0"/>
            <a:ext cx="1486792" cy="452250"/>
            <a:chOff x="0" y="2232"/>
            <a:chExt cx="1633120" cy="603000"/>
          </a:xfrm>
        </p:grpSpPr>
        <p:sp>
          <p:nvSpPr>
            <p:cNvPr id="310" name="Google Shape;310;p25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 txBox="1"/>
            <p:nvPr/>
          </p:nvSpPr>
          <p:spPr>
            <a:xfrm rot="10800000">
              <a:off x="74020" y="72886"/>
              <a:ext cx="15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type="title"/>
          </p:nvPr>
        </p:nvSpPr>
        <p:spPr>
          <a:xfrm>
            <a:off x="0" y="0"/>
            <a:ext cx="9144000" cy="1103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318" name="Google Shape;318;p26"/>
          <p:cNvSpPr txBox="1"/>
          <p:nvPr>
            <p:ph idx="1" type="body"/>
          </p:nvPr>
        </p:nvSpPr>
        <p:spPr>
          <a:xfrm>
            <a:off x="178550" y="14299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Censored, shifted gamma distribution (</a:t>
            </a:r>
            <a:r>
              <a:rPr lang="en"/>
              <a:t>CSGD, </a:t>
            </a:r>
            <a:r>
              <a:rPr i="1" lang="en"/>
              <a:t>Scheuerer and Hamill 2015</a:t>
            </a:r>
            <a:r>
              <a:rPr b="1" lang="en"/>
              <a:t>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b="1" lang="en"/>
              <a:t>Grid-point-by-grid-point</a:t>
            </a:r>
            <a:r>
              <a:rPr lang="en"/>
              <a:t> method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State-of-the-art </a:t>
            </a:r>
            <a:r>
              <a:rPr b="1" lang="en"/>
              <a:t>parametric</a:t>
            </a:r>
            <a:r>
              <a:rPr lang="en"/>
              <a:t> method for precipitation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Big picture→</a:t>
            </a:r>
            <a:r>
              <a:rPr lang="en"/>
              <a:t> Through a set of regression equations, link smoothed, raw ensemble statistics (mean &amp; spread) to parameters of the predictive distribution while accounting for unique characteristics of precipitation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19" name="Google Shape;319;p26"/>
          <p:cNvGrpSpPr/>
          <p:nvPr/>
        </p:nvGrpSpPr>
        <p:grpSpPr>
          <a:xfrm rot="10800000">
            <a:off x="7519938" y="0"/>
            <a:ext cx="1624067" cy="452250"/>
            <a:chOff x="0" y="2232"/>
            <a:chExt cx="1783905" cy="603000"/>
          </a:xfrm>
        </p:grpSpPr>
        <p:sp>
          <p:nvSpPr>
            <p:cNvPr id="320" name="Google Shape;320;p26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6"/>
            <p:cNvSpPr txBox="1"/>
            <p:nvPr/>
          </p:nvSpPr>
          <p:spPr>
            <a:xfrm rot="10800000">
              <a:off x="224805" y="72870"/>
              <a:ext cx="15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26"/>
          <p:cNvSpPr txBox="1"/>
          <p:nvPr/>
        </p:nvSpPr>
        <p:spPr>
          <a:xfrm>
            <a:off x="2797800" y="259200"/>
            <a:ext cx="354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Forecast Benchmark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2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178550" y="2840950"/>
            <a:ext cx="8559300" cy="137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type="title"/>
          </p:nvPr>
        </p:nvSpPr>
        <p:spPr>
          <a:xfrm>
            <a:off x="0" y="0"/>
            <a:ext cx="9144000" cy="1103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330" name="Google Shape;330;p27"/>
          <p:cNvSpPr txBox="1"/>
          <p:nvPr>
            <p:ph idx="1" type="body"/>
          </p:nvPr>
        </p:nvSpPr>
        <p:spPr>
          <a:xfrm>
            <a:off x="178550" y="14299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Censored, shifted gamma distribution (</a:t>
            </a:r>
            <a:r>
              <a:rPr lang="en"/>
              <a:t>CSGD, </a:t>
            </a:r>
            <a:r>
              <a:rPr i="1" lang="en"/>
              <a:t>Scheuerer and Hamill 2015</a:t>
            </a:r>
            <a:r>
              <a:rPr b="1" lang="en"/>
              <a:t>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b="1" lang="en"/>
              <a:t>Grid-point-by-grid-point</a:t>
            </a:r>
            <a:r>
              <a:rPr lang="en"/>
              <a:t> method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State-of-the-art </a:t>
            </a:r>
            <a:r>
              <a:rPr b="1" lang="en"/>
              <a:t>parametric</a:t>
            </a:r>
            <a:r>
              <a:rPr lang="en"/>
              <a:t> method for precipitation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Big picture→</a:t>
            </a:r>
            <a:r>
              <a:rPr lang="en"/>
              <a:t> Through a set of </a:t>
            </a:r>
            <a:r>
              <a:rPr b="1" lang="en"/>
              <a:t>regression equations</a:t>
            </a:r>
            <a:r>
              <a:rPr lang="en"/>
              <a:t>, link smoothed, </a:t>
            </a:r>
            <a:r>
              <a:rPr b="1" lang="en"/>
              <a:t>raw ensemble statistics</a:t>
            </a:r>
            <a:r>
              <a:rPr lang="en"/>
              <a:t> (mean &amp; spread) </a:t>
            </a:r>
            <a:r>
              <a:rPr b="1" lang="en"/>
              <a:t>to parameters of the predictive distribution</a:t>
            </a:r>
            <a:r>
              <a:rPr lang="en"/>
              <a:t> while accounting for unique characteristics of precipitation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31" name="Google Shape;331;p27"/>
          <p:cNvGrpSpPr/>
          <p:nvPr/>
        </p:nvGrpSpPr>
        <p:grpSpPr>
          <a:xfrm rot="10800000">
            <a:off x="7519938" y="0"/>
            <a:ext cx="1624067" cy="452250"/>
            <a:chOff x="0" y="2232"/>
            <a:chExt cx="1783905" cy="603000"/>
          </a:xfrm>
        </p:grpSpPr>
        <p:sp>
          <p:nvSpPr>
            <p:cNvPr id="332" name="Google Shape;332;p27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7"/>
            <p:cNvSpPr txBox="1"/>
            <p:nvPr/>
          </p:nvSpPr>
          <p:spPr>
            <a:xfrm rot="10800000">
              <a:off x="224805" y="72870"/>
              <a:ext cx="15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7"/>
          <p:cNvSpPr txBox="1"/>
          <p:nvPr/>
        </p:nvSpPr>
        <p:spPr>
          <a:xfrm>
            <a:off x="2797800" y="259200"/>
            <a:ext cx="354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Forecast Benchmark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17" y="1284815"/>
            <a:ext cx="3392819" cy="15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13" y="1284813"/>
            <a:ext cx="3397180" cy="15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36" y="3146015"/>
            <a:ext cx="3401541" cy="15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6574" y="3146030"/>
            <a:ext cx="3405902" cy="15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8"/>
          <p:cNvSpPr txBox="1"/>
          <p:nvPr>
            <p:ph idx="4294967295" type="title"/>
          </p:nvPr>
        </p:nvSpPr>
        <p:spPr>
          <a:xfrm>
            <a:off x="0" y="0"/>
            <a:ext cx="9144000" cy="717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Both methods yield positive skill in January,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ANN retains more overall skill across CONUS at Week 4, including SW U.S.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12363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ANN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48252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CSGD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28"/>
          <p:cNvSpPr txBox="1"/>
          <p:nvPr/>
        </p:nvSpPr>
        <p:spPr>
          <a:xfrm>
            <a:off x="367050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28"/>
          <p:cNvSpPr txBox="1"/>
          <p:nvPr/>
        </p:nvSpPr>
        <p:spPr>
          <a:xfrm>
            <a:off x="3953825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367050" y="44999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4060050" y="44999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7624325" y="4023475"/>
            <a:ext cx="1322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= climatological forecast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3900" y="883813"/>
            <a:ext cx="860076" cy="23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8"/>
          <p:cNvSpPr txBox="1"/>
          <p:nvPr/>
        </p:nvSpPr>
        <p:spPr>
          <a:xfrm rot="5400000">
            <a:off x="7288375" y="1643500"/>
            <a:ext cx="242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Continuous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 ranked probability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2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28"/>
          <p:cNvSpPr/>
          <p:nvPr/>
        </p:nvSpPr>
        <p:spPr>
          <a:xfrm>
            <a:off x="649175" y="1356625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8"/>
          <p:cNvSpPr/>
          <p:nvPr/>
        </p:nvSpPr>
        <p:spPr>
          <a:xfrm>
            <a:off x="4164000" y="1356625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8"/>
          <p:cNvSpPr/>
          <p:nvPr/>
        </p:nvSpPr>
        <p:spPr>
          <a:xfrm>
            <a:off x="649175" y="3181300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8"/>
          <p:cNvSpPr/>
          <p:nvPr/>
        </p:nvSpPr>
        <p:spPr>
          <a:xfrm>
            <a:off x="4202475" y="32217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8"/>
          <p:cNvSpPr/>
          <p:nvPr/>
        </p:nvSpPr>
        <p:spPr>
          <a:xfrm>
            <a:off x="834325" y="318130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8"/>
          <p:cNvSpPr/>
          <p:nvPr/>
        </p:nvSpPr>
        <p:spPr>
          <a:xfrm>
            <a:off x="770350" y="13566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8"/>
          <p:cNvSpPr/>
          <p:nvPr/>
        </p:nvSpPr>
        <p:spPr>
          <a:xfrm>
            <a:off x="4296525" y="13566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8"/>
          <p:cNvSpPr/>
          <p:nvPr/>
        </p:nvSpPr>
        <p:spPr>
          <a:xfrm>
            <a:off x="3903400" y="740725"/>
            <a:ext cx="3479100" cy="41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8"/>
          <p:cNvSpPr/>
          <p:nvPr/>
        </p:nvSpPr>
        <p:spPr>
          <a:xfrm>
            <a:off x="337950" y="2986805"/>
            <a:ext cx="3479100" cy="1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17" y="1284815"/>
            <a:ext cx="3392819" cy="15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13" y="1284813"/>
            <a:ext cx="3397180" cy="15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36" y="3146015"/>
            <a:ext cx="3401541" cy="15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6574" y="3146030"/>
            <a:ext cx="3405902" cy="15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9"/>
          <p:cNvSpPr txBox="1"/>
          <p:nvPr>
            <p:ph idx="4294967295" type="title"/>
          </p:nvPr>
        </p:nvSpPr>
        <p:spPr>
          <a:xfrm>
            <a:off x="0" y="0"/>
            <a:ext cx="9144000" cy="717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Both methods yield positive skill in January,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ANN retains more overall skill across CONUS at Week 4, including SW U.S.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373" name="Google Shape;373;p29"/>
          <p:cNvSpPr txBox="1"/>
          <p:nvPr/>
        </p:nvSpPr>
        <p:spPr>
          <a:xfrm>
            <a:off x="12363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ANN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29"/>
          <p:cNvSpPr txBox="1"/>
          <p:nvPr/>
        </p:nvSpPr>
        <p:spPr>
          <a:xfrm>
            <a:off x="48252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CSGD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367050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9"/>
          <p:cNvSpPr txBox="1"/>
          <p:nvPr/>
        </p:nvSpPr>
        <p:spPr>
          <a:xfrm>
            <a:off x="3953825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9"/>
          <p:cNvSpPr txBox="1"/>
          <p:nvPr/>
        </p:nvSpPr>
        <p:spPr>
          <a:xfrm>
            <a:off x="367050" y="44999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4060050" y="44999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7624325" y="4023475"/>
            <a:ext cx="1322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= climatological forecast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3900" y="883813"/>
            <a:ext cx="860076" cy="23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 txBox="1"/>
          <p:nvPr/>
        </p:nvSpPr>
        <p:spPr>
          <a:xfrm rot="5400000">
            <a:off x="7288375" y="1643500"/>
            <a:ext cx="242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Continuous ranked probability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2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29"/>
          <p:cNvSpPr/>
          <p:nvPr/>
        </p:nvSpPr>
        <p:spPr>
          <a:xfrm>
            <a:off x="649175" y="1356625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>
            <a:off x="4164000" y="1356625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9"/>
          <p:cNvSpPr/>
          <p:nvPr/>
        </p:nvSpPr>
        <p:spPr>
          <a:xfrm>
            <a:off x="649175" y="3181300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9"/>
          <p:cNvSpPr/>
          <p:nvPr/>
        </p:nvSpPr>
        <p:spPr>
          <a:xfrm>
            <a:off x="4202475" y="32217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9"/>
          <p:cNvSpPr/>
          <p:nvPr/>
        </p:nvSpPr>
        <p:spPr>
          <a:xfrm>
            <a:off x="834325" y="318130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9"/>
          <p:cNvSpPr/>
          <p:nvPr/>
        </p:nvSpPr>
        <p:spPr>
          <a:xfrm>
            <a:off x="770350" y="13566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9"/>
          <p:cNvSpPr/>
          <p:nvPr/>
        </p:nvSpPr>
        <p:spPr>
          <a:xfrm>
            <a:off x="4296525" y="13566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9"/>
          <p:cNvSpPr/>
          <p:nvPr/>
        </p:nvSpPr>
        <p:spPr>
          <a:xfrm>
            <a:off x="337950" y="2986800"/>
            <a:ext cx="7044600" cy="1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17" y="1284815"/>
            <a:ext cx="3392819" cy="15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13" y="1284813"/>
            <a:ext cx="3397180" cy="15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36" y="3146015"/>
            <a:ext cx="3401541" cy="15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6574" y="3146030"/>
            <a:ext cx="3405902" cy="15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0"/>
          <p:cNvSpPr txBox="1"/>
          <p:nvPr>
            <p:ph idx="4294967295" type="title"/>
          </p:nvPr>
        </p:nvSpPr>
        <p:spPr>
          <a:xfrm>
            <a:off x="0" y="0"/>
            <a:ext cx="9144000" cy="717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Both methods yield positive skill in January, 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ANN retains more overall skill across CONUS at Week 4, including SW U.S.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400" name="Google Shape;400;p30"/>
          <p:cNvSpPr txBox="1"/>
          <p:nvPr/>
        </p:nvSpPr>
        <p:spPr>
          <a:xfrm>
            <a:off x="12363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ANN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48252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CSGD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0"/>
          <p:cNvSpPr txBox="1"/>
          <p:nvPr/>
        </p:nvSpPr>
        <p:spPr>
          <a:xfrm>
            <a:off x="367050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0"/>
          <p:cNvSpPr txBox="1"/>
          <p:nvPr/>
        </p:nvSpPr>
        <p:spPr>
          <a:xfrm>
            <a:off x="3953825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0"/>
          <p:cNvSpPr txBox="1"/>
          <p:nvPr/>
        </p:nvSpPr>
        <p:spPr>
          <a:xfrm>
            <a:off x="367050" y="44999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30"/>
          <p:cNvSpPr txBox="1"/>
          <p:nvPr/>
        </p:nvSpPr>
        <p:spPr>
          <a:xfrm>
            <a:off x="4060050" y="44999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30"/>
          <p:cNvSpPr txBox="1"/>
          <p:nvPr/>
        </p:nvSpPr>
        <p:spPr>
          <a:xfrm>
            <a:off x="7624325" y="4023475"/>
            <a:ext cx="1322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= climatological forecast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7" name="Google Shape;40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3900" y="883813"/>
            <a:ext cx="860076" cy="23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0"/>
          <p:cNvSpPr txBox="1"/>
          <p:nvPr/>
        </p:nvSpPr>
        <p:spPr>
          <a:xfrm rot="5400000">
            <a:off x="7288375" y="1643500"/>
            <a:ext cx="242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Continuous ranked probability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30"/>
          <p:cNvSpPr/>
          <p:nvPr/>
        </p:nvSpPr>
        <p:spPr>
          <a:xfrm>
            <a:off x="649175" y="1356625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0"/>
          <p:cNvSpPr/>
          <p:nvPr/>
        </p:nvSpPr>
        <p:spPr>
          <a:xfrm>
            <a:off x="4164000" y="1356625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0"/>
          <p:cNvSpPr/>
          <p:nvPr/>
        </p:nvSpPr>
        <p:spPr>
          <a:xfrm>
            <a:off x="649175" y="3181300"/>
            <a:ext cx="2331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0"/>
          <p:cNvSpPr/>
          <p:nvPr/>
        </p:nvSpPr>
        <p:spPr>
          <a:xfrm>
            <a:off x="4202475" y="32217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0"/>
          <p:cNvSpPr/>
          <p:nvPr/>
        </p:nvSpPr>
        <p:spPr>
          <a:xfrm>
            <a:off x="834325" y="318130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"/>
          <p:cNvSpPr/>
          <p:nvPr/>
        </p:nvSpPr>
        <p:spPr>
          <a:xfrm>
            <a:off x="770350" y="13566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>
            <a:off x="4296525" y="13566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1"/>
          <p:cNvPicPr preferRelativeResize="0"/>
          <p:nvPr/>
        </p:nvPicPr>
        <p:blipFill rotWithShape="1">
          <a:blip r:embed="rId3">
            <a:alphaModFix/>
          </a:blip>
          <a:srcRect b="0" l="9551" r="0" t="0"/>
          <a:stretch/>
        </p:blipFill>
        <p:spPr>
          <a:xfrm>
            <a:off x="4490475" y="840275"/>
            <a:ext cx="3425775" cy="39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0" y="840272"/>
            <a:ext cx="3729133" cy="398438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1"/>
          <p:cNvSpPr txBox="1"/>
          <p:nvPr/>
        </p:nvSpPr>
        <p:spPr>
          <a:xfrm>
            <a:off x="29449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66387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1015325" y="767750"/>
            <a:ext cx="321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33th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31"/>
          <p:cNvSpPr txBox="1"/>
          <p:nvPr/>
        </p:nvSpPr>
        <p:spPr>
          <a:xfrm>
            <a:off x="4533400" y="767750"/>
            <a:ext cx="327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67th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31"/>
          <p:cNvSpPr txBox="1"/>
          <p:nvPr/>
        </p:nvSpPr>
        <p:spPr>
          <a:xfrm rot="-5400000">
            <a:off x="-1045250" y="2462950"/>
            <a:ext cx="32712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Observed Relative Frequency (%)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985325" y="4623800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4563400" y="4622725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7959275" y="1333250"/>
            <a:ext cx="935700" cy="118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latin typeface="Roboto"/>
                <a:ea typeface="Roboto"/>
                <a:cs typeface="Roboto"/>
                <a:sym typeface="Roboto"/>
              </a:rPr>
              <a:t>Legend</a:t>
            </a:r>
            <a:endParaRPr b="1" sz="13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Raw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CSGD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ANN</a:t>
            </a:r>
            <a:endParaRPr b="1" sz="13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Unbiased</a:t>
            </a:r>
            <a:endParaRPr b="1"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1"/>
          <p:cNvSpPr txBox="1"/>
          <p:nvPr>
            <p:ph idx="4294967295" type="title"/>
          </p:nvPr>
        </p:nvSpPr>
        <p:spPr>
          <a:xfrm>
            <a:off x="0" y="0"/>
            <a:ext cx="91440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</a:rPr>
              <a:t>How reliable are the different post-processing methods?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32" name="Google Shape;432;p3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4461025" y="699125"/>
            <a:ext cx="3425700" cy="43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2"/>
          <p:cNvPicPr preferRelativeResize="0"/>
          <p:nvPr/>
        </p:nvPicPr>
        <p:blipFill rotWithShape="1">
          <a:blip r:embed="rId3">
            <a:alphaModFix/>
          </a:blip>
          <a:srcRect b="0" l="9551" r="0" t="0"/>
          <a:stretch/>
        </p:blipFill>
        <p:spPr>
          <a:xfrm>
            <a:off x="4490475" y="840275"/>
            <a:ext cx="3425775" cy="39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0" y="840272"/>
            <a:ext cx="3729133" cy="398438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2"/>
          <p:cNvSpPr txBox="1"/>
          <p:nvPr/>
        </p:nvSpPr>
        <p:spPr>
          <a:xfrm>
            <a:off x="29449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32"/>
          <p:cNvSpPr txBox="1"/>
          <p:nvPr/>
        </p:nvSpPr>
        <p:spPr>
          <a:xfrm>
            <a:off x="66387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32"/>
          <p:cNvSpPr txBox="1"/>
          <p:nvPr/>
        </p:nvSpPr>
        <p:spPr>
          <a:xfrm>
            <a:off x="1015325" y="767750"/>
            <a:ext cx="321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33th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32"/>
          <p:cNvSpPr txBox="1"/>
          <p:nvPr/>
        </p:nvSpPr>
        <p:spPr>
          <a:xfrm>
            <a:off x="4533400" y="767750"/>
            <a:ext cx="327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67th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32"/>
          <p:cNvSpPr txBox="1"/>
          <p:nvPr/>
        </p:nvSpPr>
        <p:spPr>
          <a:xfrm rot="-5400000">
            <a:off x="-1045250" y="2462950"/>
            <a:ext cx="32712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Observed Relative Frequency (%)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32"/>
          <p:cNvSpPr txBox="1"/>
          <p:nvPr/>
        </p:nvSpPr>
        <p:spPr>
          <a:xfrm>
            <a:off x="985325" y="4623800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32"/>
          <p:cNvSpPr txBox="1"/>
          <p:nvPr/>
        </p:nvSpPr>
        <p:spPr>
          <a:xfrm>
            <a:off x="4563400" y="4622725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2"/>
          <p:cNvSpPr txBox="1"/>
          <p:nvPr/>
        </p:nvSpPr>
        <p:spPr>
          <a:xfrm>
            <a:off x="7959275" y="1333250"/>
            <a:ext cx="935700" cy="118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latin typeface="Roboto"/>
                <a:ea typeface="Roboto"/>
                <a:cs typeface="Roboto"/>
                <a:sym typeface="Roboto"/>
              </a:rPr>
              <a:t>Legend</a:t>
            </a:r>
            <a:endParaRPr b="1" sz="13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Raw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CSGD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ANN</a:t>
            </a:r>
            <a:endParaRPr b="1" sz="13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Unbiased</a:t>
            </a:r>
            <a:endParaRPr b="1"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2"/>
          <p:cNvSpPr txBox="1"/>
          <p:nvPr>
            <p:ph idx="4294967295" type="title"/>
          </p:nvPr>
        </p:nvSpPr>
        <p:spPr>
          <a:xfrm>
            <a:off x="0" y="0"/>
            <a:ext cx="91440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</a:rPr>
              <a:t>How reliable are the different post-processing methods?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49" name="Google Shape;449;p3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300" y="864113"/>
            <a:ext cx="3690801" cy="393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63" y="840275"/>
            <a:ext cx="3729125" cy="3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3"/>
          <p:cNvSpPr txBox="1"/>
          <p:nvPr/>
        </p:nvSpPr>
        <p:spPr>
          <a:xfrm>
            <a:off x="29449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3"/>
          <p:cNvSpPr txBox="1"/>
          <p:nvPr/>
        </p:nvSpPr>
        <p:spPr>
          <a:xfrm>
            <a:off x="66497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January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3"/>
          <p:cNvSpPr txBox="1"/>
          <p:nvPr/>
        </p:nvSpPr>
        <p:spPr>
          <a:xfrm>
            <a:off x="1015325" y="767750"/>
            <a:ext cx="321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33th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3"/>
          <p:cNvSpPr txBox="1"/>
          <p:nvPr/>
        </p:nvSpPr>
        <p:spPr>
          <a:xfrm>
            <a:off x="4533400" y="767750"/>
            <a:ext cx="327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67th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3"/>
          <p:cNvSpPr txBox="1"/>
          <p:nvPr/>
        </p:nvSpPr>
        <p:spPr>
          <a:xfrm rot="-5400000">
            <a:off x="-1045250" y="2462950"/>
            <a:ext cx="32712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Observed Relative Frequency (%)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33"/>
          <p:cNvSpPr txBox="1"/>
          <p:nvPr/>
        </p:nvSpPr>
        <p:spPr>
          <a:xfrm>
            <a:off x="985325" y="4623800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3"/>
          <p:cNvSpPr txBox="1"/>
          <p:nvPr/>
        </p:nvSpPr>
        <p:spPr>
          <a:xfrm>
            <a:off x="4563400" y="4622725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7959275" y="1333250"/>
            <a:ext cx="935700" cy="118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latin typeface="Roboto"/>
                <a:ea typeface="Roboto"/>
                <a:cs typeface="Roboto"/>
                <a:sym typeface="Roboto"/>
              </a:rPr>
              <a:t>Legend</a:t>
            </a:r>
            <a:endParaRPr b="1" sz="13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Raw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CSGD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ANN</a:t>
            </a:r>
            <a:endParaRPr b="1" sz="13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Unbiased</a:t>
            </a:r>
            <a:endParaRPr b="1"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33"/>
          <p:cNvSpPr txBox="1"/>
          <p:nvPr>
            <p:ph idx="4294967295" type="title"/>
          </p:nvPr>
        </p:nvSpPr>
        <p:spPr>
          <a:xfrm>
            <a:off x="-13650" y="0"/>
            <a:ext cx="91575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b="1" sz="17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1750">
                <a:solidFill>
                  <a:schemeClr val="lt1"/>
                </a:solidFill>
              </a:rPr>
              <a:t>ANN overconfident at Week 4 &amp; not “comfortable” making a </a:t>
            </a:r>
            <a:r>
              <a:rPr b="1" lang="en" sz="1750">
                <a:solidFill>
                  <a:schemeClr val="lt1"/>
                </a:solidFill>
              </a:rPr>
              <a:t>forecast probability</a:t>
            </a:r>
            <a:r>
              <a:rPr b="1" lang="en" sz="1750">
                <a:solidFill>
                  <a:schemeClr val="lt1"/>
                </a:solidFill>
              </a:rPr>
              <a:t> that deviates much from climatological forecast probability                                       </a:t>
            </a:r>
            <a:endParaRPr b="1" sz="1750">
              <a:solidFill>
                <a:schemeClr val="lt1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b="1" sz="1750">
              <a:solidFill>
                <a:schemeClr val="lt1"/>
              </a:solidFill>
            </a:endParaRPr>
          </a:p>
        </p:txBody>
      </p:sp>
      <p:sp>
        <p:nvSpPr>
          <p:cNvPr id="465" name="Google Shape;465;p3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125" y="1200875"/>
            <a:ext cx="4359902" cy="336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219950" y="1656475"/>
            <a:ext cx="4447800" cy="1262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64800" y="3493925"/>
            <a:ext cx="4112700" cy="831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-1" y="1"/>
            <a:ext cx="9144000" cy="971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CPC generates s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ubseasonal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precipitation outlook maps &amp; map discussions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73050" y="3603650"/>
            <a:ext cx="409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Our methods aim to improve guidance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provided in figures like this through artificial intelligence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19950" y="1656475"/>
            <a:ext cx="4510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Weeks 3-4 precipitation forecasts may be used for: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Managing water resources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Monitoring ongoing and building droughts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Identifying locations &amp; times of enhanced or suppressed wildfire risk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311900" y="4569900"/>
            <a:ext cx="176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www.cpc.ncep.noaa.gov</a:t>
            </a:r>
            <a:r>
              <a:rPr lang="en" sz="1100"/>
              <a:t> </a:t>
            </a:r>
            <a:endParaRPr sz="1100"/>
          </a:p>
        </p:txBody>
      </p:sp>
      <p:cxnSp>
        <p:nvCxnSpPr>
          <p:cNvPr id="116" name="Google Shape;116;p16"/>
          <p:cNvCxnSpPr/>
          <p:nvPr/>
        </p:nvCxnSpPr>
        <p:spPr>
          <a:xfrm flipH="1" rot="10800000">
            <a:off x="4259900" y="3372350"/>
            <a:ext cx="1251600" cy="703800"/>
          </a:xfrm>
          <a:prstGeom prst="straightConnector1">
            <a:avLst/>
          </a:prstGeom>
          <a:noFill/>
          <a:ln cap="flat" cmpd="sng" w="38100">
            <a:solidFill>
              <a:srgbClr val="0A459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6"/>
          <p:cNvSpPr/>
          <p:nvPr/>
        </p:nvSpPr>
        <p:spPr>
          <a:xfrm>
            <a:off x="0" y="0"/>
            <a:ext cx="1332000" cy="452400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43216"/>
            <a:ext cx="141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729471" y="4764456"/>
            <a:ext cx="342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900" y="883813"/>
            <a:ext cx="860076" cy="23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4"/>
          <p:cNvSpPr txBox="1"/>
          <p:nvPr/>
        </p:nvSpPr>
        <p:spPr>
          <a:xfrm rot="5400000">
            <a:off x="7288375" y="1643500"/>
            <a:ext cx="242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Continuous ranked probability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2" name="Google Shape;47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75" y="1205331"/>
            <a:ext cx="3560908" cy="179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370" y="1200200"/>
            <a:ext cx="3551812" cy="18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63" y="3038327"/>
            <a:ext cx="3542717" cy="181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6635" y="3016649"/>
            <a:ext cx="3547264" cy="17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4"/>
          <p:cNvSpPr txBox="1"/>
          <p:nvPr/>
        </p:nvSpPr>
        <p:spPr>
          <a:xfrm>
            <a:off x="12363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ANN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34"/>
          <p:cNvSpPr txBox="1"/>
          <p:nvPr/>
        </p:nvSpPr>
        <p:spPr>
          <a:xfrm>
            <a:off x="48252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CSGD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34"/>
          <p:cNvSpPr txBox="1"/>
          <p:nvPr/>
        </p:nvSpPr>
        <p:spPr>
          <a:xfrm>
            <a:off x="367050" y="25148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34"/>
          <p:cNvSpPr txBox="1"/>
          <p:nvPr/>
        </p:nvSpPr>
        <p:spPr>
          <a:xfrm>
            <a:off x="4060200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34"/>
          <p:cNvSpPr txBox="1"/>
          <p:nvPr/>
        </p:nvSpPr>
        <p:spPr>
          <a:xfrm>
            <a:off x="367075" y="43494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34"/>
          <p:cNvSpPr txBox="1"/>
          <p:nvPr/>
        </p:nvSpPr>
        <p:spPr>
          <a:xfrm>
            <a:off x="3995688" y="429640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4"/>
          <p:cNvSpPr txBox="1"/>
          <p:nvPr/>
        </p:nvSpPr>
        <p:spPr>
          <a:xfrm>
            <a:off x="7624325" y="4023475"/>
            <a:ext cx="1322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= climatological forecast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34"/>
          <p:cNvSpPr txBox="1"/>
          <p:nvPr>
            <p:ph idx="4294967295" type="title"/>
          </p:nvPr>
        </p:nvSpPr>
        <p:spPr>
          <a:xfrm>
            <a:off x="150" y="0"/>
            <a:ext cx="9144000" cy="719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ANN &amp; CSGD overall have less skill in July than January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CSGD particularly struggles in southern CA &amp; Great Basin in Week 4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484" name="Google Shape;484;p3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3995700" y="3079450"/>
            <a:ext cx="2766000" cy="1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418025" y="31147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418025" y="12900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4034750" y="12900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120675" y="3006375"/>
            <a:ext cx="7257000" cy="19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900" y="883813"/>
            <a:ext cx="860076" cy="23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5"/>
          <p:cNvSpPr txBox="1"/>
          <p:nvPr/>
        </p:nvSpPr>
        <p:spPr>
          <a:xfrm rot="5400000">
            <a:off x="7288375" y="1643500"/>
            <a:ext cx="24291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Continuous ranked probability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75" y="1205331"/>
            <a:ext cx="3560908" cy="179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370" y="1200200"/>
            <a:ext cx="3551812" cy="18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63" y="3038327"/>
            <a:ext cx="3542717" cy="181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6635" y="3016649"/>
            <a:ext cx="3547264" cy="17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5"/>
          <p:cNvSpPr txBox="1"/>
          <p:nvPr/>
        </p:nvSpPr>
        <p:spPr>
          <a:xfrm>
            <a:off x="12363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ANN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5"/>
          <p:cNvSpPr txBox="1"/>
          <p:nvPr/>
        </p:nvSpPr>
        <p:spPr>
          <a:xfrm>
            <a:off x="4825275" y="752200"/>
            <a:ext cx="1708500" cy="415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CSGD skill score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5"/>
          <p:cNvSpPr txBox="1"/>
          <p:nvPr/>
        </p:nvSpPr>
        <p:spPr>
          <a:xfrm>
            <a:off x="367050" y="25148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5"/>
          <p:cNvSpPr txBox="1"/>
          <p:nvPr/>
        </p:nvSpPr>
        <p:spPr>
          <a:xfrm>
            <a:off x="4060200" y="2467225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5"/>
          <p:cNvSpPr txBox="1"/>
          <p:nvPr/>
        </p:nvSpPr>
        <p:spPr>
          <a:xfrm>
            <a:off x="367075" y="434945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5"/>
          <p:cNvSpPr txBox="1"/>
          <p:nvPr/>
        </p:nvSpPr>
        <p:spPr>
          <a:xfrm>
            <a:off x="3995688" y="4296400"/>
            <a:ext cx="10239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5"/>
          <p:cNvSpPr txBox="1"/>
          <p:nvPr/>
        </p:nvSpPr>
        <p:spPr>
          <a:xfrm>
            <a:off x="7624325" y="4023475"/>
            <a:ext cx="1322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= climatological forecast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5"/>
          <p:cNvSpPr txBox="1"/>
          <p:nvPr>
            <p:ph idx="4294967295" type="title"/>
          </p:nvPr>
        </p:nvSpPr>
        <p:spPr>
          <a:xfrm>
            <a:off x="150" y="0"/>
            <a:ext cx="9144000" cy="719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ANN &amp; CSGD overall have less skill in July than January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chemeClr val="lt1"/>
                </a:solidFill>
              </a:rPr>
              <a:t>CSGD particularly struggles in southern CA &amp; Great Basin in Week 4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508" name="Google Shape;508;p3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3995700" y="3079450"/>
            <a:ext cx="2766000" cy="1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5"/>
          <p:cNvSpPr/>
          <p:nvPr/>
        </p:nvSpPr>
        <p:spPr>
          <a:xfrm>
            <a:off x="418025" y="3114725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418025" y="12900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4034750" y="1290050"/>
            <a:ext cx="2766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725" y="770595"/>
            <a:ext cx="3962150" cy="40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00" y="792700"/>
            <a:ext cx="3962170" cy="40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6"/>
          <p:cNvSpPr txBox="1"/>
          <p:nvPr/>
        </p:nvSpPr>
        <p:spPr>
          <a:xfrm>
            <a:off x="29449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July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6"/>
          <p:cNvSpPr txBox="1"/>
          <p:nvPr/>
        </p:nvSpPr>
        <p:spPr>
          <a:xfrm>
            <a:off x="66497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July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6"/>
          <p:cNvSpPr txBox="1"/>
          <p:nvPr/>
        </p:nvSpPr>
        <p:spPr>
          <a:xfrm>
            <a:off x="1015325" y="767750"/>
            <a:ext cx="321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33th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36"/>
          <p:cNvSpPr txBox="1"/>
          <p:nvPr/>
        </p:nvSpPr>
        <p:spPr>
          <a:xfrm>
            <a:off x="4533400" y="767750"/>
            <a:ext cx="327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67th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36"/>
          <p:cNvSpPr txBox="1"/>
          <p:nvPr/>
        </p:nvSpPr>
        <p:spPr>
          <a:xfrm rot="-5400000">
            <a:off x="-1045250" y="2462950"/>
            <a:ext cx="32712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Observed Relative Frequency (%)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6"/>
          <p:cNvSpPr txBox="1"/>
          <p:nvPr/>
        </p:nvSpPr>
        <p:spPr>
          <a:xfrm>
            <a:off x="985325" y="4623800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36"/>
          <p:cNvSpPr txBox="1"/>
          <p:nvPr/>
        </p:nvSpPr>
        <p:spPr>
          <a:xfrm>
            <a:off x="4563400" y="4622725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36"/>
          <p:cNvSpPr txBox="1"/>
          <p:nvPr/>
        </p:nvSpPr>
        <p:spPr>
          <a:xfrm>
            <a:off x="7959275" y="1333250"/>
            <a:ext cx="935700" cy="118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latin typeface="Roboto"/>
                <a:ea typeface="Roboto"/>
                <a:cs typeface="Roboto"/>
                <a:sym typeface="Roboto"/>
              </a:rPr>
              <a:t>Legend</a:t>
            </a:r>
            <a:endParaRPr b="1" sz="13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Raw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CSGD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ANN</a:t>
            </a:r>
            <a:endParaRPr b="1" sz="13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Unbiased</a:t>
            </a:r>
            <a:endParaRPr b="1"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0" y="0"/>
            <a:ext cx="9144000" cy="646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 txBox="1"/>
          <p:nvPr>
            <p:ph idx="4294967295" type="title"/>
          </p:nvPr>
        </p:nvSpPr>
        <p:spPr>
          <a:xfrm>
            <a:off x="13650" y="0"/>
            <a:ext cx="91167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1750">
                <a:solidFill>
                  <a:schemeClr val="lt1"/>
                </a:solidFill>
              </a:rPr>
              <a:t>ANN is nearly perfectly reliable at Week 3 in July for &gt; 37</a:t>
            </a:r>
            <a:r>
              <a:rPr b="1" baseline="30000" lang="en" sz="1750">
                <a:solidFill>
                  <a:schemeClr val="lt1"/>
                </a:solidFill>
              </a:rPr>
              <a:t>th</a:t>
            </a:r>
            <a:r>
              <a:rPr b="1" lang="en" sz="1750">
                <a:solidFill>
                  <a:schemeClr val="lt1"/>
                </a:solidFill>
              </a:rPr>
              <a:t> percentile.</a:t>
            </a:r>
            <a:endParaRPr b="1" sz="17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1750">
                <a:solidFill>
                  <a:schemeClr val="lt1"/>
                </a:solidFill>
              </a:rPr>
              <a:t>The same is true for &gt; 67</a:t>
            </a:r>
            <a:r>
              <a:rPr b="1" baseline="30000" lang="en" sz="1750">
                <a:solidFill>
                  <a:schemeClr val="lt1"/>
                </a:solidFill>
              </a:rPr>
              <a:t>th </a:t>
            </a:r>
            <a:r>
              <a:rPr b="1" lang="en" sz="1750">
                <a:solidFill>
                  <a:schemeClr val="lt1"/>
                </a:solidFill>
              </a:rPr>
              <a:t>percentile for lower forecast probabilities</a:t>
            </a:r>
            <a:endParaRPr b="1" sz="1750">
              <a:solidFill>
                <a:schemeClr val="lt1"/>
              </a:solidFill>
            </a:endParaRPr>
          </a:p>
        </p:txBody>
      </p:sp>
      <p:sp>
        <p:nvSpPr>
          <p:cNvPr id="529" name="Google Shape;529;p3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37"/>
          <p:cNvPicPr preferRelativeResize="0"/>
          <p:nvPr/>
        </p:nvPicPr>
        <p:blipFill rotWithShape="1">
          <a:blip r:embed="rId3">
            <a:alphaModFix/>
          </a:blip>
          <a:srcRect b="0" l="-2722" r="0" t="0"/>
          <a:stretch/>
        </p:blipFill>
        <p:spPr>
          <a:xfrm>
            <a:off x="4084488" y="820325"/>
            <a:ext cx="4014475" cy="40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00" y="820319"/>
            <a:ext cx="3908275" cy="400433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7"/>
          <p:cNvSpPr txBox="1"/>
          <p:nvPr/>
        </p:nvSpPr>
        <p:spPr>
          <a:xfrm>
            <a:off x="29449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July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37"/>
          <p:cNvSpPr txBox="1"/>
          <p:nvPr/>
        </p:nvSpPr>
        <p:spPr>
          <a:xfrm>
            <a:off x="6649775" y="3581250"/>
            <a:ext cx="1023900" cy="64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July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Week </a:t>
            </a:r>
            <a:r>
              <a:rPr b="1" lang="en" sz="15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7"/>
          <p:cNvSpPr txBox="1"/>
          <p:nvPr/>
        </p:nvSpPr>
        <p:spPr>
          <a:xfrm>
            <a:off x="1015325" y="767750"/>
            <a:ext cx="321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33th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37"/>
          <p:cNvSpPr txBox="1"/>
          <p:nvPr/>
        </p:nvSpPr>
        <p:spPr>
          <a:xfrm>
            <a:off x="4533400" y="767750"/>
            <a:ext cx="3271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Event: &gt; 67th percentile of climatology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37"/>
          <p:cNvSpPr txBox="1"/>
          <p:nvPr/>
        </p:nvSpPr>
        <p:spPr>
          <a:xfrm rot="-5400000">
            <a:off x="-1009825" y="2462950"/>
            <a:ext cx="32712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Observed Relative Frequency (%)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37"/>
          <p:cNvSpPr txBox="1"/>
          <p:nvPr/>
        </p:nvSpPr>
        <p:spPr>
          <a:xfrm>
            <a:off x="985325" y="4623800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37"/>
          <p:cNvSpPr txBox="1"/>
          <p:nvPr/>
        </p:nvSpPr>
        <p:spPr>
          <a:xfrm>
            <a:off x="4563400" y="4622725"/>
            <a:ext cx="32112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Forecast Probability (%)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37"/>
          <p:cNvSpPr txBox="1"/>
          <p:nvPr/>
        </p:nvSpPr>
        <p:spPr>
          <a:xfrm>
            <a:off x="7959275" y="1333250"/>
            <a:ext cx="935700" cy="118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latin typeface="Roboto"/>
                <a:ea typeface="Roboto"/>
                <a:cs typeface="Roboto"/>
                <a:sym typeface="Roboto"/>
              </a:rPr>
              <a:t>Legend</a:t>
            </a:r>
            <a:endParaRPr b="1" sz="13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Raw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CSGD</a:t>
            </a:r>
            <a:endParaRPr b="1" sz="13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ANN</a:t>
            </a:r>
            <a:endParaRPr b="1" sz="13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Unbiased</a:t>
            </a:r>
            <a:endParaRPr b="1"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37"/>
          <p:cNvSpPr txBox="1"/>
          <p:nvPr>
            <p:ph idx="4294967295" type="title"/>
          </p:nvPr>
        </p:nvSpPr>
        <p:spPr>
          <a:xfrm>
            <a:off x="-13650" y="0"/>
            <a:ext cx="91578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b="1" sz="17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FFFFFF"/>
                </a:solidFill>
              </a:rPr>
              <a:t>The postprocessing methods show similar reliability patterns </a:t>
            </a:r>
            <a:endParaRPr b="1" sz="175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FFFFFF"/>
                </a:solidFill>
              </a:rPr>
              <a:t>at Week 3 and Week 4 in July                               </a:t>
            </a:r>
            <a:endParaRPr b="1" sz="17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b="1" sz="1750">
              <a:solidFill>
                <a:schemeClr val="lt1"/>
              </a:solidFill>
            </a:endParaRPr>
          </a:p>
        </p:txBody>
      </p:sp>
      <p:sp>
        <p:nvSpPr>
          <p:cNvPr id="545" name="Google Shape;545;p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8"/>
          <p:cNvSpPr/>
          <p:nvPr/>
        </p:nvSpPr>
        <p:spPr>
          <a:xfrm>
            <a:off x="165300" y="787850"/>
            <a:ext cx="8813400" cy="3632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8"/>
          <p:cNvSpPr txBox="1"/>
          <p:nvPr>
            <p:ph idx="4294967295" type="body"/>
          </p:nvPr>
        </p:nvSpPr>
        <p:spPr>
          <a:xfrm>
            <a:off x="212250" y="1081550"/>
            <a:ext cx="8719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We used a </a:t>
            </a:r>
            <a:r>
              <a:rPr b="1" lang="en">
                <a:solidFill>
                  <a:srgbClr val="222222"/>
                </a:solidFill>
              </a:rPr>
              <a:t>single ANN post-processing model for the entire domain</a:t>
            </a:r>
            <a:r>
              <a:rPr lang="en">
                <a:solidFill>
                  <a:srgbClr val="222222"/>
                </a:solidFill>
              </a:rPr>
              <a:t> based on Scheuerer et al. 2020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ANN method had </a:t>
            </a:r>
            <a:r>
              <a:rPr b="1" lang="en">
                <a:solidFill>
                  <a:srgbClr val="222222"/>
                </a:solidFill>
              </a:rPr>
              <a:t>comparable</a:t>
            </a:r>
            <a:r>
              <a:rPr b="1" lang="en">
                <a:solidFill>
                  <a:srgbClr val="222222"/>
                </a:solidFill>
              </a:rPr>
              <a:t> skill scores to the CSGD method at Week 3 in January</a:t>
            </a:r>
            <a:r>
              <a:rPr lang="en">
                <a:solidFill>
                  <a:srgbClr val="222222"/>
                </a:solidFill>
              </a:rPr>
              <a:t>, but retained skill </a:t>
            </a:r>
            <a:r>
              <a:rPr b="1" lang="en">
                <a:solidFill>
                  <a:srgbClr val="222222"/>
                </a:solidFill>
              </a:rPr>
              <a:t>better than CSGD at Week 4</a:t>
            </a:r>
            <a:endParaRPr b="1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</a:rPr>
              <a:t>ANN method had generally higher skill scores than CSGD in July for Week 3 and Week 4</a:t>
            </a:r>
            <a:r>
              <a:rPr lang="en">
                <a:solidFill>
                  <a:srgbClr val="222222"/>
                </a:solidFill>
              </a:rPr>
              <a:t> → ANN not as susceptible to overfitting at dry locations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</a:rPr>
              <a:t>Reliability of ANN needs </a:t>
            </a:r>
            <a:r>
              <a:rPr b="1" lang="en">
                <a:solidFill>
                  <a:srgbClr val="222222"/>
                </a:solidFill>
              </a:rPr>
              <a:t>improvement</a:t>
            </a:r>
            <a:r>
              <a:rPr lang="en">
                <a:solidFill>
                  <a:srgbClr val="222222"/>
                </a:solidFill>
              </a:rPr>
              <a:t> in January</a:t>
            </a:r>
            <a:r>
              <a:rPr lang="en">
                <a:solidFill>
                  <a:srgbClr val="222222"/>
                </a:solidFill>
              </a:rPr>
              <a:t>: makes overconfident forecasts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However, </a:t>
            </a:r>
            <a:r>
              <a:rPr b="1" lang="en">
                <a:solidFill>
                  <a:srgbClr val="222222"/>
                </a:solidFill>
              </a:rPr>
              <a:t>reliability of ANN in July is nearly perfect</a:t>
            </a:r>
            <a:r>
              <a:rPr lang="en">
                <a:solidFill>
                  <a:srgbClr val="222222"/>
                </a:solidFill>
              </a:rPr>
              <a:t>.  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552" name="Google Shape;552;p38"/>
          <p:cNvSpPr txBox="1"/>
          <p:nvPr>
            <p:ph idx="4294967295" type="title"/>
          </p:nvPr>
        </p:nvSpPr>
        <p:spPr>
          <a:xfrm>
            <a:off x="-13650" y="0"/>
            <a:ext cx="91578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3150">
                <a:solidFill>
                  <a:schemeClr val="lt1"/>
                </a:solidFill>
              </a:rPr>
              <a:t>Summary of ANN</a:t>
            </a:r>
            <a:endParaRPr b="1" sz="3450">
              <a:solidFill>
                <a:schemeClr val="lt1"/>
              </a:solidFill>
            </a:endParaRPr>
          </a:p>
        </p:txBody>
      </p:sp>
      <p:sp>
        <p:nvSpPr>
          <p:cNvPr id="553" name="Google Shape;553;p38"/>
          <p:cNvSpPr txBox="1"/>
          <p:nvPr/>
        </p:nvSpPr>
        <p:spPr>
          <a:xfrm>
            <a:off x="-6750" y="46006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Scheuerer and Hamill 2015: Statistical Postprocessing of Ensemble Precipitation Forecasts by Fitting Censored, Shifted Gamma Distributions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Scheuerer et al. 2020: Using Artificial Neural Networks for Generating Probabilistic Subseasonal Precipitation Forecasts over California</a:t>
            </a:r>
            <a:endParaRPr sz="1000"/>
          </a:p>
        </p:txBody>
      </p:sp>
      <p:sp>
        <p:nvSpPr>
          <p:cNvPr id="554" name="Google Shape;554;p3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9"/>
          <p:cNvSpPr txBox="1"/>
          <p:nvPr>
            <p:ph idx="4294967295" type="title"/>
          </p:nvPr>
        </p:nvSpPr>
        <p:spPr>
          <a:xfrm>
            <a:off x="-13650" y="0"/>
            <a:ext cx="91578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150">
                <a:solidFill>
                  <a:schemeClr val="lt1"/>
                </a:solidFill>
              </a:rPr>
              <a:t>What’s next? Explore if a CNN can yield even greater skill at weeks 3-4. </a:t>
            </a:r>
            <a:endParaRPr b="1" sz="2450">
              <a:solidFill>
                <a:schemeClr val="lt1"/>
              </a:solidFill>
            </a:endParaRPr>
          </a:p>
        </p:txBody>
      </p:sp>
      <p:sp>
        <p:nvSpPr>
          <p:cNvPr id="560" name="Google Shape;560;p39"/>
          <p:cNvSpPr txBox="1"/>
          <p:nvPr/>
        </p:nvSpPr>
        <p:spPr>
          <a:xfrm>
            <a:off x="0" y="665913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Instead of forecast precipitation, we use normalized large-scale predictors as inputs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                                          (z500 &amp; total column water anomalies, tropical teleconnectors)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3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2" name="Google Shape;5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400" y="1406775"/>
            <a:ext cx="3461850" cy="22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2850" y="2366600"/>
            <a:ext cx="3536003" cy="22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9"/>
          <p:cNvSpPr txBox="1"/>
          <p:nvPr/>
        </p:nvSpPr>
        <p:spPr>
          <a:xfrm>
            <a:off x="4532850" y="4557625"/>
            <a:ext cx="401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4147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Data/image provided by the NOAA/OAR/ESRL PSL, Boulder, Colorado, USA, from their Web site at </a:t>
            </a:r>
            <a:r>
              <a:rPr i="1" lang="en" sz="9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http://psl.noaa.gov/</a:t>
            </a:r>
            <a:r>
              <a:rPr i="1" lang="en" sz="900">
                <a:solidFill>
                  <a:srgbClr val="4147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100"/>
          </a:p>
        </p:txBody>
      </p:sp>
      <p:pic>
        <p:nvPicPr>
          <p:cNvPr id="565" name="Google Shape;56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750" y="1428900"/>
            <a:ext cx="3042150" cy="207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75" y="2612275"/>
            <a:ext cx="3030124" cy="207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 txBox="1"/>
          <p:nvPr>
            <p:ph idx="4294967295" type="title"/>
          </p:nvPr>
        </p:nvSpPr>
        <p:spPr>
          <a:xfrm>
            <a:off x="-13650" y="0"/>
            <a:ext cx="91578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150">
                <a:solidFill>
                  <a:schemeClr val="lt1"/>
                </a:solidFill>
              </a:rPr>
              <a:t>The CNN can learn non-linear relationships </a:t>
            </a:r>
            <a:endParaRPr b="1" sz="21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150">
                <a:solidFill>
                  <a:schemeClr val="lt1"/>
                </a:solidFill>
              </a:rPr>
              <a:t>among the different predictor images</a:t>
            </a:r>
            <a:endParaRPr b="1" sz="2150">
              <a:solidFill>
                <a:schemeClr val="lt1"/>
              </a:solidFill>
            </a:endParaRPr>
          </a:p>
        </p:txBody>
      </p:sp>
      <p:pic>
        <p:nvPicPr>
          <p:cNvPr id="572" name="Google Shape;5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550" y="3321000"/>
            <a:ext cx="2293774" cy="16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0"/>
          <p:cNvSpPr txBox="1"/>
          <p:nvPr/>
        </p:nvSpPr>
        <p:spPr>
          <a:xfrm>
            <a:off x="4363925" y="1344100"/>
            <a:ext cx="403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CNN uses multiple filters to search for &amp; extract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non-linear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pattern information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within the predictor images.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4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5" name="Google Shape;575;p40"/>
          <p:cNvGrpSpPr/>
          <p:nvPr/>
        </p:nvGrpSpPr>
        <p:grpSpPr>
          <a:xfrm>
            <a:off x="5053968" y="3199844"/>
            <a:ext cx="2578368" cy="1745617"/>
            <a:chOff x="260175" y="151138"/>
            <a:chExt cx="7012150" cy="4547062"/>
          </a:xfrm>
        </p:grpSpPr>
        <p:sp>
          <p:nvSpPr>
            <p:cNvPr id="576" name="Google Shape;576;p40"/>
            <p:cNvSpPr/>
            <p:nvPr/>
          </p:nvSpPr>
          <p:spPr>
            <a:xfrm>
              <a:off x="4805163" y="2137238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FF00"/>
                </a:gs>
                <a:gs pos="62000">
                  <a:srgbClr val="FFE599"/>
                </a:gs>
                <a:gs pos="100000">
                  <a:srgbClr val="FFE599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7" name="Google Shape;577;p40"/>
            <p:cNvCxnSpPr>
              <a:stCxn id="578" idx="3"/>
            </p:cNvCxnSpPr>
            <p:nvPr/>
          </p:nvCxnSpPr>
          <p:spPr>
            <a:xfrm>
              <a:off x="4757157" y="1081387"/>
              <a:ext cx="90300" cy="1183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0"/>
            <p:cNvCxnSpPr/>
            <p:nvPr/>
          </p:nvCxnSpPr>
          <p:spPr>
            <a:xfrm flipH="1" rot="10800000">
              <a:off x="4096650" y="2302975"/>
              <a:ext cx="750900" cy="142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0" name="Google Shape;580;p40"/>
            <p:cNvSpPr/>
            <p:nvPr/>
          </p:nvSpPr>
          <p:spPr>
            <a:xfrm>
              <a:off x="1073150" y="783825"/>
              <a:ext cx="764100" cy="3308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196750" y="892988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196750" y="1515613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196750" y="2843538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196750" y="3508138"/>
              <a:ext cx="516900" cy="516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407500" y="2222840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1407500" y="2390327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407500" y="2533190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60175" y="2312025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89" name="Google Shape;589;p40"/>
            <p:cNvCxnSpPr/>
            <p:nvPr/>
          </p:nvCxnSpPr>
          <p:spPr>
            <a:xfrm flipH="1">
              <a:off x="495374" y="2221414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0" name="Google Shape;590;p40"/>
            <p:cNvSpPr/>
            <p:nvPr/>
          </p:nvSpPr>
          <p:spPr>
            <a:xfrm>
              <a:off x="1837250" y="2321600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2601350" y="151150"/>
              <a:ext cx="764100" cy="452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92" name="Google Shape;592;p40"/>
            <p:cNvCxnSpPr/>
            <p:nvPr/>
          </p:nvCxnSpPr>
          <p:spPr>
            <a:xfrm flipH="1">
              <a:off x="1988580" y="2213730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3" name="Google Shape;593;p40"/>
            <p:cNvSpPr/>
            <p:nvPr/>
          </p:nvSpPr>
          <p:spPr>
            <a:xfrm>
              <a:off x="2724950" y="31488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2724950" y="929113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2724950" y="154333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2724950" y="284353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2724950" y="3457763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2724950" y="4071988"/>
              <a:ext cx="516900" cy="5169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2935700" y="221116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935700" y="2378652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2935700" y="252151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365450" y="2321600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03" name="Google Shape;60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41338" y="1744038"/>
              <a:ext cx="592027" cy="453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25484" y="1730150"/>
              <a:ext cx="601277" cy="481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5" name="Google Shape;605;p40"/>
            <p:cNvCxnSpPr/>
            <p:nvPr/>
          </p:nvCxnSpPr>
          <p:spPr>
            <a:xfrm flipH="1">
              <a:off x="3527299" y="2193855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6" name="Google Shape;606;p40"/>
            <p:cNvSpPr/>
            <p:nvPr/>
          </p:nvSpPr>
          <p:spPr>
            <a:xfrm>
              <a:off x="5744125" y="172400"/>
              <a:ext cx="764100" cy="4525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5867725" y="33613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5867725" y="950363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867725" y="156458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5867725" y="286478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867725" y="3479013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867725" y="4093238"/>
              <a:ext cx="516900" cy="516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6078475" y="223241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6078475" y="2399902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6078475" y="2542765"/>
              <a:ext cx="95400" cy="954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6" name="Google Shape;616;p40"/>
            <p:cNvGrpSpPr/>
            <p:nvPr/>
          </p:nvGrpSpPr>
          <p:grpSpPr>
            <a:xfrm>
              <a:off x="4138020" y="151138"/>
              <a:ext cx="619137" cy="1833300"/>
              <a:chOff x="4632020" y="473163"/>
              <a:chExt cx="619137" cy="1833300"/>
            </a:xfrm>
          </p:grpSpPr>
          <p:sp>
            <p:nvSpPr>
              <p:cNvPr id="617" name="Google Shape;617;p40"/>
              <p:cNvSpPr/>
              <p:nvPr/>
            </p:nvSpPr>
            <p:spPr>
              <a:xfrm>
                <a:off x="4632020" y="473163"/>
                <a:ext cx="309600" cy="18333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4682091" y="539493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4682091" y="788316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4682091" y="1037138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4682091" y="1563849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4682091" y="1812672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4682091" y="2061494"/>
                <a:ext cx="209400" cy="209400"/>
              </a:xfrm>
              <a:prstGeom prst="ellipse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4767466" y="1307675"/>
                <a:ext cx="38700" cy="387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4767466" y="1375524"/>
                <a:ext cx="38700" cy="387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4767466" y="1433398"/>
                <a:ext cx="38700" cy="387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40"/>
              <p:cNvSpPr/>
              <p:nvPr/>
            </p:nvSpPr>
            <p:spPr>
              <a:xfrm>
                <a:off x="4941557" y="1352412"/>
                <a:ext cx="309600" cy="102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27" name="Google Shape;627;p40"/>
              <p:cNvCxnSpPr/>
              <p:nvPr/>
            </p:nvCxnSpPr>
            <p:spPr>
              <a:xfrm flipH="1">
                <a:off x="5008521" y="1282239"/>
                <a:ext cx="135900" cy="234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28" name="Google Shape;628;p40"/>
            <p:cNvSpPr/>
            <p:nvPr/>
          </p:nvSpPr>
          <p:spPr>
            <a:xfrm>
              <a:off x="4509075" y="1938775"/>
              <a:ext cx="640200" cy="640200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FFFF00"/>
                </a:gs>
                <a:gs pos="62000">
                  <a:srgbClr val="FFE599"/>
                </a:gs>
                <a:gs pos="100000">
                  <a:srgbClr val="FF99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508225" y="2321600"/>
              <a:ext cx="7641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0" name="Google Shape;630;p40"/>
            <p:cNvCxnSpPr/>
            <p:nvPr/>
          </p:nvCxnSpPr>
          <p:spPr>
            <a:xfrm flipH="1">
              <a:off x="6683075" y="2180034"/>
              <a:ext cx="303900" cy="46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31" name="Google Shape;631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7925" y="1739413"/>
              <a:ext cx="638279" cy="4625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2" name="Google Shape;632;p40"/>
            <p:cNvCxnSpPr/>
            <p:nvPr/>
          </p:nvCxnSpPr>
          <p:spPr>
            <a:xfrm flipH="1">
              <a:off x="5162333" y="2085327"/>
              <a:ext cx="210300" cy="3471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3" name="Google Shape;633;p40"/>
          <p:cNvSpPr txBox="1"/>
          <p:nvPr/>
        </p:nvSpPr>
        <p:spPr>
          <a:xfrm rot="5400000">
            <a:off x="7205425" y="3856150"/>
            <a:ext cx="1651500" cy="523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Probability of precipitation category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4" name="Google Shape;63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5658" y="738125"/>
            <a:ext cx="2716766" cy="165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357" y="1032082"/>
            <a:ext cx="2774960" cy="167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717" y="1493080"/>
            <a:ext cx="2811225" cy="190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4800" y="1884395"/>
            <a:ext cx="2800111" cy="1904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40"/>
          <p:cNvCxnSpPr/>
          <p:nvPr/>
        </p:nvCxnSpPr>
        <p:spPr>
          <a:xfrm>
            <a:off x="2371600" y="1977725"/>
            <a:ext cx="2336700" cy="163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40"/>
          <p:cNvCxnSpPr/>
          <p:nvPr/>
        </p:nvCxnSpPr>
        <p:spPr>
          <a:xfrm>
            <a:off x="164500" y="1967800"/>
            <a:ext cx="3586500" cy="164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0" name="Google Shape;640;p40"/>
          <p:cNvSpPr txBox="1"/>
          <p:nvPr/>
        </p:nvSpPr>
        <p:spPr>
          <a:xfrm>
            <a:off x="2176825" y="4493175"/>
            <a:ext cx="29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Small filters slide over and extract features from the weather maps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1"/>
          <p:cNvSpPr txBox="1"/>
          <p:nvPr>
            <p:ph idx="4294967295" type="title"/>
          </p:nvPr>
        </p:nvSpPr>
        <p:spPr>
          <a:xfrm>
            <a:off x="-13650" y="0"/>
            <a:ext cx="9157800" cy="607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050">
                <a:solidFill>
                  <a:schemeClr val="lt1"/>
                </a:solidFill>
              </a:rPr>
              <a:t>The goal is for the ANN &amp; CNN outputs to provide calibrated &amp; reliable</a:t>
            </a:r>
            <a:endParaRPr b="1" sz="20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050">
                <a:solidFill>
                  <a:schemeClr val="lt1"/>
                </a:solidFill>
              </a:rPr>
              <a:t>Weeks 3-4 </a:t>
            </a:r>
            <a:r>
              <a:rPr b="1" lang="en" sz="2050">
                <a:solidFill>
                  <a:schemeClr val="lt1"/>
                </a:solidFill>
              </a:rPr>
              <a:t>precipitation</a:t>
            </a:r>
            <a:r>
              <a:rPr b="1" lang="en" sz="2050">
                <a:solidFill>
                  <a:schemeClr val="lt1"/>
                </a:solidFill>
              </a:rPr>
              <a:t> outlooks </a:t>
            </a:r>
            <a:endParaRPr b="1" sz="2050">
              <a:solidFill>
                <a:schemeClr val="lt1"/>
              </a:solidFill>
            </a:endParaRPr>
          </a:p>
        </p:txBody>
      </p:sp>
      <p:sp>
        <p:nvSpPr>
          <p:cNvPr id="646" name="Google Shape;646;p4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7" name="Google Shape;6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125" y="1200875"/>
            <a:ext cx="4359902" cy="3369028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1"/>
          <p:cNvSpPr/>
          <p:nvPr/>
        </p:nvSpPr>
        <p:spPr>
          <a:xfrm>
            <a:off x="264800" y="3493925"/>
            <a:ext cx="4112700" cy="831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1"/>
          <p:cNvSpPr txBox="1"/>
          <p:nvPr/>
        </p:nvSpPr>
        <p:spPr>
          <a:xfrm>
            <a:off x="273050" y="3603650"/>
            <a:ext cx="409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Our methods aim to improve guidance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provided in figures like this through artificial intelligence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" name="Google Shape;650;p41"/>
          <p:cNvCxnSpPr/>
          <p:nvPr/>
        </p:nvCxnSpPr>
        <p:spPr>
          <a:xfrm flipH="1" rot="10800000">
            <a:off x="4259900" y="3372350"/>
            <a:ext cx="1251600" cy="703800"/>
          </a:xfrm>
          <a:prstGeom prst="straightConnector1">
            <a:avLst/>
          </a:prstGeom>
          <a:noFill/>
          <a:ln cap="flat" cmpd="sng" w="38100">
            <a:solidFill>
              <a:srgbClr val="0A459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2"/>
          <p:cNvSpPr txBox="1"/>
          <p:nvPr>
            <p:ph type="ctrTitle"/>
          </p:nvPr>
        </p:nvSpPr>
        <p:spPr>
          <a:xfrm>
            <a:off x="-152125" y="836390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Thank you! </a:t>
            </a:r>
            <a:endParaRPr sz="4000"/>
          </a:p>
        </p:txBody>
      </p:sp>
      <p:pic>
        <p:nvPicPr>
          <p:cNvPr descr="Related image" id="657" name="Google Shape;6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" y="3711688"/>
            <a:ext cx="1929554" cy="1339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dPs7VHf_BabFAndEF4QCmIUSjCv6UIGBw87Kfq2Zt5P5fopl0k3tL63OObitZUEiJrIvM2DQsDOpVlvENca-kbpxcxbRwbB9_we_Xy83wHBk5RM6lO_NdI0eS8TpTc90idDyc60tBXdSgekbxQ" id="658" name="Google Shape;65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0535" y="3708424"/>
            <a:ext cx="1324267" cy="1343233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2"/>
          <p:cNvSpPr txBox="1"/>
          <p:nvPr/>
        </p:nvSpPr>
        <p:spPr>
          <a:xfrm>
            <a:off x="3772575" y="3912550"/>
            <a:ext cx="5124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Project funded by the Weather Program Office (WPO) via NOAA Cooperative agreement No. NA21OAR4590176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“Leveraging artificial intelligence to statistically postprocess GEFS ensemble forecasts for Week 3-4 Outlooks of precipitation probabilities for the CPC”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60" name="Google Shape;660;p42"/>
          <p:cNvSpPr txBox="1"/>
          <p:nvPr/>
        </p:nvSpPr>
        <p:spPr>
          <a:xfrm>
            <a:off x="3772575" y="3543250"/>
            <a:ext cx="247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rochelle.worsnop@noaa.gov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61" name="Google Shape;661;p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75" y="1054225"/>
            <a:ext cx="5728323" cy="39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6544075" y="2414625"/>
            <a:ext cx="27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Adjust mean for better calibrated forecasts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44075" y="3786250"/>
            <a:ext cx="27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Spread needs to be adjusted too for ensembles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0" y="0"/>
            <a:ext cx="9144000" cy="8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Post-processing aims to yield a skillful forecast </a:t>
            </a:r>
            <a:endParaRPr b="1"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that more accurately quantifies the level of uncertainty</a:t>
            </a:r>
            <a:endParaRPr b="1"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8" name="Google Shape;128;p17"/>
          <p:cNvGrpSpPr/>
          <p:nvPr/>
        </p:nvGrpSpPr>
        <p:grpSpPr>
          <a:xfrm rot="10800000">
            <a:off x="7724600" y="0"/>
            <a:ext cx="1419405" cy="452250"/>
            <a:chOff x="0" y="2232"/>
            <a:chExt cx="1559100" cy="603000"/>
          </a:xfrm>
        </p:grpSpPr>
        <p:sp>
          <p:nvSpPr>
            <p:cNvPr id="129" name="Google Shape;129;p17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 txBox="1"/>
            <p:nvPr/>
          </p:nvSpPr>
          <p:spPr>
            <a:xfrm rot="10800000">
              <a:off x="0" y="59853"/>
              <a:ext cx="15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Motivation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937725" y="2305200"/>
            <a:ext cx="8131800" cy="27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75" y="1054225"/>
            <a:ext cx="5728323" cy="39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6544075" y="2414625"/>
            <a:ext cx="27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Adjust mean for better calibrated forecasts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544075" y="3786250"/>
            <a:ext cx="27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Spread needs to be adjusted too for ensembles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0" y="0"/>
            <a:ext cx="9144000" cy="8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Post-processing aims to yield a skillful forecast </a:t>
            </a:r>
            <a:endParaRPr b="1"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that more accurately quantifies the level of uncertainty</a:t>
            </a:r>
            <a:endParaRPr b="1"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1" name="Google Shape;141;p18"/>
          <p:cNvGrpSpPr/>
          <p:nvPr/>
        </p:nvGrpSpPr>
        <p:grpSpPr>
          <a:xfrm rot="10800000">
            <a:off x="7724600" y="0"/>
            <a:ext cx="1419405" cy="452250"/>
            <a:chOff x="0" y="2232"/>
            <a:chExt cx="1559100" cy="603000"/>
          </a:xfrm>
        </p:grpSpPr>
        <p:sp>
          <p:nvSpPr>
            <p:cNvPr id="142" name="Google Shape;142;p18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 rot="10800000">
              <a:off x="0" y="59853"/>
              <a:ext cx="15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Motivation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937725" y="3600150"/>
            <a:ext cx="8131800" cy="146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75" y="1054225"/>
            <a:ext cx="5728323" cy="39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6544075" y="2414625"/>
            <a:ext cx="27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Adjust mean for better calibrated forecasts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544075" y="3786250"/>
            <a:ext cx="27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Spread needs to be adjusted too for ensembles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0" y="0"/>
            <a:ext cx="9144000" cy="8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Post-processing aims to yield a skillful forecast </a:t>
            </a:r>
            <a:endParaRPr b="1"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that more accurately quantifies the level of uncertainty</a:t>
            </a:r>
            <a:endParaRPr b="1"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4" name="Google Shape;154;p19"/>
          <p:cNvGrpSpPr/>
          <p:nvPr/>
        </p:nvGrpSpPr>
        <p:grpSpPr>
          <a:xfrm rot="10800000">
            <a:off x="7724600" y="0"/>
            <a:ext cx="1419405" cy="452250"/>
            <a:chOff x="0" y="2232"/>
            <a:chExt cx="1559100" cy="603000"/>
          </a:xfrm>
        </p:grpSpPr>
        <p:sp>
          <p:nvSpPr>
            <p:cNvPr id="155" name="Google Shape;155;p19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 rot="10800000">
              <a:off x="0" y="59853"/>
              <a:ext cx="15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Motivation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" sz="2400">
                <a:solidFill>
                  <a:schemeClr val="lt1"/>
                </a:solidFill>
              </a:rPr>
              <a:t>We use 20 years of past forecast-observation pairs       to develop our post-processing models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628650" y="1229081"/>
            <a:ext cx="7886700" cy="3263700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102600" y="1212600"/>
            <a:ext cx="89388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Ensemble reforecasts – reran with </a:t>
            </a:r>
            <a:r>
              <a:rPr b="1" i="1" lang="en">
                <a:solidFill>
                  <a:schemeClr val="dk1"/>
                </a:solidFill>
              </a:rPr>
              <a:t>same</a:t>
            </a:r>
            <a:r>
              <a:rPr b="1" i="1" lang="en" sz="1800">
                <a:solidFill>
                  <a:schemeClr val="dk1"/>
                </a:solidFill>
              </a:rPr>
              <a:t> model version </a:t>
            </a:r>
            <a:r>
              <a:rPr b="1" lang="en" sz="1800">
                <a:solidFill>
                  <a:schemeClr val="dk1"/>
                </a:solidFill>
              </a:rPr>
              <a:t>to generate past forecasts 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Global Ensemble Forecast System (GEFSv12)</a:t>
            </a:r>
            <a:r>
              <a:rPr b="1" baseline="30000" lang="en"/>
              <a:t>1</a:t>
            </a:r>
            <a:endParaRPr b="1" baseline="30000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20-yr hindcasts for every Wednesday between 2000-2019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Initialized at 00Z, 28-day forecast horizon, 6 hourly intervals  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11 ensemble members, 1x week</a:t>
            </a:r>
            <a:r>
              <a:rPr lang="en"/>
              <a:t> 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0.5 deg horizontal resolution (~56 km, 61 x 139 grid points)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Domain: 23-53N latitude, 134-65W longitude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Total precipitation variable</a:t>
            </a:r>
            <a:endParaRPr b="1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Accumulated precipitation over Week 1, Week 2, </a:t>
            </a:r>
            <a:r>
              <a:rPr b="1" lang="en"/>
              <a:t>Week 3, Week 4, and Weeks 3 &amp; 4. </a:t>
            </a:r>
            <a:endParaRPr b="1"/>
          </a:p>
          <a:p>
            <a:pPr indent="-762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/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 sz="1824">
                <a:solidFill>
                  <a:schemeClr val="dk1"/>
                </a:solidFill>
              </a:rPr>
              <a:t>PRISM – “ground truth” for training and verification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Parameter Elevation Regression on Independent Slopes Model (PRISM)</a:t>
            </a:r>
            <a:r>
              <a:rPr baseline="30000" lang="en"/>
              <a:t>2</a:t>
            </a:r>
            <a:endParaRPr baseline="30000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Daily, gridded total precipitation</a:t>
            </a:r>
            <a:endParaRPr b="1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4 km horizontal resolution, upscaled to forecast grid with conservative regridding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Used same time period and spatial domain as reforecasts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Accumulated precipitation over Week 1, Week 2, Week 3, Week 4, and Weeks 3 &amp; 4</a:t>
            </a:r>
            <a:endParaRPr b="1" sz="1800"/>
          </a:p>
          <a:p>
            <a:pPr indent="-63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66" name="Google Shape;166;p20"/>
          <p:cNvSpPr txBox="1"/>
          <p:nvPr/>
        </p:nvSpPr>
        <p:spPr>
          <a:xfrm>
            <a:off x="7659973" y="4956461"/>
            <a:ext cx="17106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credit: USFS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20"/>
          <p:cNvGrpSpPr/>
          <p:nvPr/>
        </p:nvGrpSpPr>
        <p:grpSpPr>
          <a:xfrm>
            <a:off x="-8599" y="0"/>
            <a:ext cx="1097325" cy="452250"/>
            <a:chOff x="0" y="2232"/>
            <a:chExt cx="1463100" cy="603000"/>
          </a:xfrm>
        </p:grpSpPr>
        <p:sp>
          <p:nvSpPr>
            <p:cNvPr id="168" name="Google Shape;168;p20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0" y="59853"/>
              <a:ext cx="130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0"/>
          <p:cNvSpPr txBox="1"/>
          <p:nvPr/>
        </p:nvSpPr>
        <p:spPr>
          <a:xfrm>
            <a:off x="0" y="4580650"/>
            <a:ext cx="524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/>
              <a:t>1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https://registry.opendata.aws/noaa-gefs-reforecast/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/>
              <a:t>2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https://prism.nacse.org/formats/</a:t>
            </a:r>
            <a:r>
              <a:rPr lang="en"/>
              <a:t> </a:t>
            </a:r>
            <a:endParaRPr/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14275" y="3099450"/>
            <a:ext cx="7617900" cy="15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" sz="2400">
                <a:solidFill>
                  <a:schemeClr val="lt1"/>
                </a:solidFill>
              </a:rPr>
              <a:t>We use 20 years of past forecast-observation pairs       to develop our post-processing models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628650" y="1229081"/>
            <a:ext cx="7886700" cy="3263700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102600" y="1212600"/>
            <a:ext cx="89388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Ensemble reforecasts – reran with </a:t>
            </a:r>
            <a:r>
              <a:rPr b="1" i="1" lang="en">
                <a:solidFill>
                  <a:schemeClr val="dk1"/>
                </a:solidFill>
              </a:rPr>
              <a:t>same</a:t>
            </a:r>
            <a:r>
              <a:rPr b="1" i="1" lang="en" sz="1800">
                <a:solidFill>
                  <a:schemeClr val="dk1"/>
                </a:solidFill>
              </a:rPr>
              <a:t> model version </a:t>
            </a:r>
            <a:r>
              <a:rPr b="1" lang="en" sz="1800">
                <a:solidFill>
                  <a:schemeClr val="dk1"/>
                </a:solidFill>
              </a:rPr>
              <a:t>to generate past forecasts 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Global Ensemble Forecast System (GEFSv12)</a:t>
            </a:r>
            <a:r>
              <a:rPr b="1" baseline="30000" lang="en"/>
              <a:t>1</a:t>
            </a:r>
            <a:endParaRPr b="1" baseline="30000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20-yr hindcasts for every Wednesday between 2000-2019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Initialized at 00Z, 28-day forecast horizon, 6 hourly intervals  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11 ensemble members, 1x week</a:t>
            </a:r>
            <a:r>
              <a:rPr lang="en"/>
              <a:t> 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0.5 deg horizontal resolution (~56 km, 61 x 139 grid points)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Domain: 23-53N latitude, 134-65W longitude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Total precipitation variable</a:t>
            </a:r>
            <a:endParaRPr b="1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Accumulated precipitation over Week 1, Week 2, </a:t>
            </a:r>
            <a:r>
              <a:rPr b="1" lang="en"/>
              <a:t>Week 3, Week 4, and Weeks 3 &amp; 4. </a:t>
            </a:r>
            <a:endParaRPr b="1"/>
          </a:p>
          <a:p>
            <a:pPr indent="-762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/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 sz="1824">
                <a:solidFill>
                  <a:schemeClr val="dk1"/>
                </a:solidFill>
              </a:rPr>
              <a:t>PRISM – “ground truth” for training and verification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Parameter Elevation Regression on Independent Slopes Model (PRISM)</a:t>
            </a:r>
            <a:r>
              <a:rPr baseline="30000" lang="en"/>
              <a:t>2</a:t>
            </a:r>
            <a:endParaRPr baseline="30000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Daily, gridded total precipitation</a:t>
            </a:r>
            <a:endParaRPr b="1"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4 km horizontal resolution, upscaled to forecast grid with conservative regridding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Used same time period and spatial domain as reforecasts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Accumulated precipitation over Week 1, Week 2, Week 3, Week 4, and Weeks 3 &amp; 4</a:t>
            </a:r>
            <a:endParaRPr b="1" sz="1800"/>
          </a:p>
          <a:p>
            <a:pPr indent="-63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81" name="Google Shape;181;p21"/>
          <p:cNvSpPr txBox="1"/>
          <p:nvPr/>
        </p:nvSpPr>
        <p:spPr>
          <a:xfrm>
            <a:off x="7659973" y="4956461"/>
            <a:ext cx="17106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credit: USFS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21"/>
          <p:cNvGrpSpPr/>
          <p:nvPr/>
        </p:nvGrpSpPr>
        <p:grpSpPr>
          <a:xfrm>
            <a:off x="-8599" y="0"/>
            <a:ext cx="1097325" cy="452250"/>
            <a:chOff x="0" y="2232"/>
            <a:chExt cx="1463100" cy="603000"/>
          </a:xfrm>
        </p:grpSpPr>
        <p:sp>
          <p:nvSpPr>
            <p:cNvPr id="183" name="Google Shape;183;p21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1"/>
            <p:cNvSpPr txBox="1"/>
            <p:nvPr/>
          </p:nvSpPr>
          <p:spPr>
            <a:xfrm>
              <a:off x="0" y="59853"/>
              <a:ext cx="130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21"/>
          <p:cNvSpPr txBox="1"/>
          <p:nvPr/>
        </p:nvSpPr>
        <p:spPr>
          <a:xfrm>
            <a:off x="0" y="4580650"/>
            <a:ext cx="524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/>
              <a:t>1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https://registry.opendata.aws/noaa-gefs-reforecast/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/>
              <a:t>2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https://prism.nacse.org/formats/</a:t>
            </a:r>
            <a:r>
              <a:rPr lang="en"/>
              <a:t> </a:t>
            </a:r>
            <a:endParaRPr/>
          </a:p>
        </p:txBody>
      </p:sp>
      <p:sp>
        <p:nvSpPr>
          <p:cNvPr id="186" name="Google Shape;18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" sz="2400">
                <a:solidFill>
                  <a:schemeClr val="lt1"/>
                </a:solidFill>
              </a:rPr>
              <a:t>Neural network task (</a:t>
            </a:r>
            <a:r>
              <a:rPr b="1" i="1" lang="en" sz="2300">
                <a:solidFill>
                  <a:schemeClr val="lt1"/>
                </a:solidFill>
              </a:rPr>
              <a:t>Scheuerer et al. 2020, MWR)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92" name="Google Shape;192;p22"/>
          <p:cNvGrpSpPr/>
          <p:nvPr/>
        </p:nvGrpSpPr>
        <p:grpSpPr>
          <a:xfrm>
            <a:off x="-8599" y="0"/>
            <a:ext cx="1097325" cy="452250"/>
            <a:chOff x="0" y="2232"/>
            <a:chExt cx="1463100" cy="603000"/>
          </a:xfrm>
        </p:grpSpPr>
        <p:sp>
          <p:nvSpPr>
            <p:cNvPr id="193" name="Google Shape;193;p22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0" y="59853"/>
              <a:ext cx="130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2"/>
          <p:cNvSpPr txBox="1"/>
          <p:nvPr/>
        </p:nvSpPr>
        <p:spPr>
          <a:xfrm>
            <a:off x="418025" y="1241925"/>
            <a:ext cx="8429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each grid point, p</a:t>
            </a: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redict the probability of a precipitation forecast falling within 20 precipitation bins </a:t>
            </a:r>
            <a:endParaRPr sz="1300"/>
          </a:p>
        </p:txBody>
      </p:sp>
      <p:sp>
        <p:nvSpPr>
          <p:cNvPr id="196" name="Google Shape;196;p22"/>
          <p:cNvSpPr txBox="1"/>
          <p:nvPr/>
        </p:nvSpPr>
        <p:spPr>
          <a:xfrm>
            <a:off x="418025" y="2394750"/>
            <a:ext cx="8323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 an ANN s</a:t>
            </a: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eparately for each month &amp; lead time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1695775" y="3007275"/>
            <a:ext cx="6979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Predictors: </a:t>
            </a: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normalized precipitation forecasts &amp; normalized geographic information pooled together from the whole CONUS domain.</a:t>
            </a:r>
            <a:endParaRPr sz="1300"/>
          </a:p>
        </p:txBody>
      </p:sp>
      <p:sp>
        <p:nvSpPr>
          <p:cNvPr id="198" name="Google Shape;198;p22"/>
          <p:cNvSpPr/>
          <p:nvPr/>
        </p:nvSpPr>
        <p:spPr>
          <a:xfrm rot="5400000">
            <a:off x="962250" y="2997600"/>
            <a:ext cx="696000" cy="574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250450" y="2320125"/>
            <a:ext cx="8323200" cy="21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" sz="2400">
                <a:solidFill>
                  <a:schemeClr val="lt1"/>
                </a:solidFill>
              </a:rPr>
              <a:t>Neural network task (</a:t>
            </a:r>
            <a:r>
              <a:rPr b="1" i="1" lang="en" sz="2300">
                <a:solidFill>
                  <a:schemeClr val="lt1"/>
                </a:solidFill>
              </a:rPr>
              <a:t>Scheuerer et al. 2020, MWR)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06" name="Google Shape;206;p23"/>
          <p:cNvGrpSpPr/>
          <p:nvPr/>
        </p:nvGrpSpPr>
        <p:grpSpPr>
          <a:xfrm>
            <a:off x="-8599" y="0"/>
            <a:ext cx="1097325" cy="452250"/>
            <a:chOff x="0" y="2232"/>
            <a:chExt cx="1463100" cy="603000"/>
          </a:xfrm>
        </p:grpSpPr>
        <p:sp>
          <p:nvSpPr>
            <p:cNvPr id="207" name="Google Shape;207;p23"/>
            <p:cNvSpPr/>
            <p:nvPr/>
          </p:nvSpPr>
          <p:spPr>
            <a:xfrm>
              <a:off x="0" y="2232"/>
              <a:ext cx="1463100" cy="60300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0" y="59853"/>
              <a:ext cx="130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3"/>
          <p:cNvSpPr txBox="1"/>
          <p:nvPr/>
        </p:nvSpPr>
        <p:spPr>
          <a:xfrm>
            <a:off x="418025" y="1241925"/>
            <a:ext cx="8429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each grid point, predict the probability of a precipitation forecast falling within 20 precipitation bins </a:t>
            </a:r>
            <a:endParaRPr sz="1300"/>
          </a:p>
        </p:txBody>
      </p:sp>
      <p:sp>
        <p:nvSpPr>
          <p:cNvPr id="210" name="Google Shape;210;p23"/>
          <p:cNvSpPr txBox="1"/>
          <p:nvPr/>
        </p:nvSpPr>
        <p:spPr>
          <a:xfrm>
            <a:off x="418025" y="2394750"/>
            <a:ext cx="8323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Train an ANN separately for each month &amp; lead time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695775" y="3007275"/>
            <a:ext cx="6979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Predictors: normalized precipitation forecasts &amp; normalized geographic information pooled together from the whole CONUS domain.</a:t>
            </a:r>
            <a:endParaRPr sz="1300"/>
          </a:p>
        </p:txBody>
      </p:sp>
      <p:sp>
        <p:nvSpPr>
          <p:cNvPr id="212" name="Google Shape;212;p23"/>
          <p:cNvSpPr/>
          <p:nvPr/>
        </p:nvSpPr>
        <p:spPr>
          <a:xfrm rot="5400000">
            <a:off x="962250" y="2997600"/>
            <a:ext cx="696000" cy="574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250450" y="2888725"/>
            <a:ext cx="8323200" cy="15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ABD897"/>
      </a:accent1>
      <a:accent2>
        <a:srgbClr val="5DA240"/>
      </a:accent2>
      <a:accent3>
        <a:srgbClr val="5DA240"/>
      </a:accent3>
      <a:accent4>
        <a:srgbClr val="5DA240"/>
      </a:accent4>
      <a:accent5>
        <a:srgbClr val="ABD897"/>
      </a:accent5>
      <a:accent6>
        <a:srgbClr val="38761D"/>
      </a:accent6>
      <a:hlink>
        <a:srgbClr val="2A3990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