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04" r:id="rId1"/>
  </p:sldMasterIdLst>
  <p:notesMasterIdLst>
    <p:notesMasterId r:id="rId24"/>
  </p:notesMasterIdLst>
  <p:handoutMasterIdLst>
    <p:handoutMasterId r:id="rId25"/>
  </p:handoutMasterIdLst>
  <p:sldIdLst>
    <p:sldId id="433" r:id="rId2"/>
    <p:sldId id="747" r:id="rId3"/>
    <p:sldId id="767" r:id="rId4"/>
    <p:sldId id="770" r:id="rId5"/>
    <p:sldId id="773" r:id="rId6"/>
    <p:sldId id="759" r:id="rId7"/>
    <p:sldId id="758" r:id="rId8"/>
    <p:sldId id="774" r:id="rId9"/>
    <p:sldId id="775" r:id="rId10"/>
    <p:sldId id="776" r:id="rId11"/>
    <p:sldId id="777" r:id="rId12"/>
    <p:sldId id="778" r:id="rId13"/>
    <p:sldId id="779" r:id="rId14"/>
    <p:sldId id="780" r:id="rId15"/>
    <p:sldId id="781" r:id="rId16"/>
    <p:sldId id="782" r:id="rId17"/>
    <p:sldId id="783" r:id="rId18"/>
    <p:sldId id="789" r:id="rId19"/>
    <p:sldId id="790" r:id="rId20"/>
    <p:sldId id="792" r:id="rId21"/>
    <p:sldId id="784" r:id="rId22"/>
    <p:sldId id="788" r:id="rId23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old" initials="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FF99"/>
    <a:srgbClr val="6CA240"/>
    <a:srgbClr val="7D43A9"/>
    <a:srgbClr val="87BE59"/>
    <a:srgbClr val="FFFFFF"/>
    <a:srgbClr val="31859C"/>
    <a:srgbClr val="FF8300"/>
    <a:srgbClr val="4992C9"/>
    <a:srgbClr val="71C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59" autoAdjust="0"/>
    <p:restoredTop sz="89030" autoAdjust="0"/>
  </p:normalViewPr>
  <p:slideViewPr>
    <p:cSldViewPr>
      <p:cViewPr varScale="1">
        <p:scale>
          <a:sx n="78" d="100"/>
          <a:sy n="78" d="100"/>
        </p:scale>
        <p:origin x="1186" y="82"/>
      </p:cViewPr>
      <p:guideLst>
        <p:guide orient="horz" pos="2160"/>
        <p:guide pos="3840"/>
      </p:guideLst>
    </p:cSldViewPr>
  </p:slideViewPr>
  <p:notesTextViewPr>
    <p:cViewPr>
      <p:scale>
        <a:sx n="70" d="100"/>
        <a:sy n="7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35" d="100"/>
          <a:sy n="135" d="100"/>
        </p:scale>
        <p:origin x="1592" y="-3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069DA124-AF56-454E-9830-C40BDE9DFF4B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3608BB7E-584D-472B-878A-0D105455BB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21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D84D92EA-C28B-4061-A385-B393EF958A7B}" type="datetimeFigureOut">
              <a:rPr lang="en-US" smtClean="0"/>
              <a:pPr/>
              <a:t>8/2/2021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DAFDFDE0-7E87-4D0C-A795-403F4C50FD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28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6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dirty="0" smtClean="0"/>
              <a:t>SRW – Short Range Weather</a:t>
            </a:r>
          </a:p>
          <a:p>
            <a:r>
              <a:rPr lang="en-US" sz="1600" dirty="0" smtClean="0"/>
              <a:t>CAM – Convection Allowing Model</a:t>
            </a:r>
          </a:p>
          <a:p>
            <a:r>
              <a:rPr lang="en-US" sz="1600" dirty="0" smtClean="0"/>
              <a:t>MRW – Medium</a:t>
            </a:r>
            <a:r>
              <a:rPr lang="en-US" sz="1600" baseline="0" dirty="0" smtClean="0"/>
              <a:t> Range Weather</a:t>
            </a:r>
            <a:endParaRPr lang="en-US" sz="1600" dirty="0" smtClean="0"/>
          </a:p>
          <a:p>
            <a:r>
              <a:rPr lang="en-US" sz="1600" dirty="0" smtClean="0"/>
              <a:t>S2S – </a:t>
            </a:r>
            <a:r>
              <a:rPr lang="en-US" sz="1600" dirty="0" err="1" smtClean="0"/>
              <a:t>Subseasonal</a:t>
            </a:r>
            <a:r>
              <a:rPr lang="en-US" sz="1600" dirty="0" smtClean="0"/>
              <a:t> to Seasonal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0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DFDE0-7E87-4D0C-A795-403F4C50FDD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49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219200" y="6324600"/>
            <a:ext cx="10261601" cy="4572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2020-IVMW-O  November 2020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68224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1"/>
            <a:ext cx="10972800" cy="715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71601"/>
            <a:ext cx="5384800" cy="4759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1"/>
            <a:ext cx="5384800" cy="47593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4669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952501"/>
            <a:ext cx="103632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47938"/>
            <a:ext cx="103632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92550" y="2376830"/>
            <a:ext cx="120180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92195" y="2341476"/>
            <a:ext cx="12018375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91075" y="2468880"/>
            <a:ext cx="12019495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578600" y="1447800"/>
            <a:ext cx="4998720" cy="45720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4000" y="1447800"/>
            <a:ext cx="49784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2192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6604000" y="2247900"/>
            <a:ext cx="4978400" cy="38862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3050"/>
            <a:ext cx="103632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19200" y="1600200"/>
            <a:ext cx="2540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3962400" y="1600200"/>
            <a:ext cx="7620000" cy="4495800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900550"/>
            <a:ext cx="97536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445825"/>
            <a:ext cx="97536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5072" y="6208776"/>
            <a:ext cx="609600" cy="457200"/>
          </a:xfrm>
        </p:spPr>
        <p:txBody>
          <a:bodyPr/>
          <a:lstStyle/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 flipV="1">
            <a:off x="91076" y="4683555"/>
            <a:ext cx="1200912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91345" y="4650475"/>
            <a:ext cx="12008852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/>
          <p:cNvSpPr/>
          <p:nvPr/>
        </p:nvSpPr>
        <p:spPr>
          <a:xfrm>
            <a:off x="91348" y="4773225"/>
            <a:ext cx="12008849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1078" y="66676"/>
            <a:ext cx="12002497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85344" y="69755"/>
            <a:ext cx="12017829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103632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447800"/>
            <a:ext cx="103632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95072" y="6210300"/>
            <a:ext cx="6096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F5459D80-F6AF-4590-8E73-2F013678F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github.com/dtcenter/METplus/blob/develop/parm/use_cases/model_applications/s2s/UserScript_fcstGFS_obsERA_RMM.con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tcenter/METplus/tree/develop/parm/use_cases/model_applications/s2s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hyperlink" Target="https://metplus.readthedocs.io/en/latest/Users_Guide/" TargetMode="External"/><Relationship Id="rId4" Type="http://schemas.openxmlformats.org/officeDocument/2006/relationships/hyperlink" Target="https://github.com/dtcenter/METplus/discussion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dtcenter.org/community-code/metplus" TargetMode="External"/><Relationship Id="rId7" Type="http://schemas.openxmlformats.org/officeDocument/2006/relationships/image" Target="../media/image69.png"/><Relationship Id="rId2" Type="http://schemas.openxmlformats.org/officeDocument/2006/relationships/hyperlink" Target="mailto:Jensen@ucar.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70.png"/><Relationship Id="rId5" Type="http://schemas.openxmlformats.org/officeDocument/2006/relationships/image" Target="../media/image5.png"/><Relationship Id="rId10" Type="http://schemas.openxmlformats.org/officeDocument/2006/relationships/hyperlink" Target="https://dtcenter.org/community-code/metplus/sign-metplus-updates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dtcenter.org/visitor-progra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gif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gif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tiff"/><Relationship Id="rId5" Type="http://schemas.openxmlformats.org/officeDocument/2006/relationships/image" Target="../media/image40.png"/><Relationship Id="rId15" Type="http://schemas.openxmlformats.org/officeDocument/2006/relationships/image" Target="../media/image50.gif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github.com/dtcenter/METplus/blob/develop/parm/use_cases/model_applications/s2s/UserScript_fcstGFS_obsERA_OMI.con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A0DDD0-31EA-B34E-B900-370976B8E8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METplus </a:t>
            </a:r>
            <a:r>
              <a:rPr lang="en-US" sz="2800" b="1" dirty="0" smtClean="0"/>
              <a:t>Tools for Evaluation of UFS MRW/S2S Application</a:t>
            </a:r>
            <a:endParaRPr lang="en-US" sz="28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662F807-646D-DB47-A1D3-BF2225FC95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9400" y="3200399"/>
            <a:ext cx="6400800" cy="279113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Tara </a:t>
            </a:r>
            <a:r>
              <a:rPr lang="en-US" dirty="0" smtClean="0"/>
              <a:t>Jensen and METplus Team</a:t>
            </a:r>
          </a:p>
          <a:p>
            <a:r>
              <a:rPr lang="en-US" sz="2000" dirty="0" smtClean="0"/>
              <a:t>National </a:t>
            </a:r>
            <a:r>
              <a:rPr lang="en-US" sz="2000" dirty="0"/>
              <a:t>Center for Atmospheric </a:t>
            </a:r>
            <a:r>
              <a:rPr lang="en-US" sz="2000" dirty="0" smtClean="0"/>
              <a:t>Research and</a:t>
            </a:r>
            <a:br>
              <a:rPr lang="en-US" sz="2000" dirty="0" smtClean="0"/>
            </a:br>
            <a:r>
              <a:rPr lang="en-US" sz="2000" dirty="0" smtClean="0"/>
              <a:t>Developmental </a:t>
            </a:r>
            <a:r>
              <a:rPr lang="en-US" sz="2000" dirty="0"/>
              <a:t>Testbed Center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Week 3/4 Webinar Series</a:t>
            </a:r>
            <a:endParaRPr lang="en-US" sz="2000" dirty="0" smtClean="0"/>
          </a:p>
          <a:p>
            <a:r>
              <a:rPr lang="en-US" sz="2000" dirty="0" smtClean="0"/>
              <a:t>2 Aug 2021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35259"/>
            <a:ext cx="2971800" cy="11584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477" y="6155433"/>
            <a:ext cx="1262063" cy="502087"/>
          </a:xfrm>
          <a:prstGeom prst="rect">
            <a:avLst/>
          </a:prstGeom>
        </p:spPr>
      </p:pic>
      <p:pic>
        <p:nvPicPr>
          <p:cNvPr id="10" name="Picture 9" descr="noaa-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1908" y="6013176"/>
            <a:ext cx="738184" cy="748469"/>
          </a:xfrm>
          <a:prstGeom prst="rect">
            <a:avLst/>
          </a:prstGeom>
        </p:spPr>
      </p:pic>
      <p:pic>
        <p:nvPicPr>
          <p:cNvPr id="11" name="Picture 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8165" y="6137963"/>
            <a:ext cx="815908" cy="55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ir_force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586" y="6013175"/>
            <a:ext cx="720650" cy="725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87" y="5991537"/>
            <a:ext cx="698187" cy="70183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760773" y="6134544"/>
            <a:ext cx="838200" cy="685800"/>
            <a:chOff x="228600" y="6096000"/>
            <a:chExt cx="838200" cy="685800"/>
          </a:xfrm>
        </p:grpSpPr>
        <p:pic>
          <p:nvPicPr>
            <p:cNvPr id="15" name="Picture 14" descr="dtc_wordmark_pms203.jpg">
              <a:extLst>
                <a:ext uri="{FF2B5EF4-FFF2-40B4-BE49-F238E27FC236}">
                  <a16:creationId xmlns:a16="http://schemas.microsoft.com/office/drawing/2014/main" id="{C999C277-483E-EE48-A883-D5488F0CF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6667" b="-11902"/>
            <a:stretch/>
          </p:blipFill>
          <p:spPr bwMode="auto">
            <a:xfrm>
              <a:off x="228600" y="6096000"/>
              <a:ext cx="7620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762000" y="6553200"/>
              <a:ext cx="304800" cy="166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382079" y="4426690"/>
            <a:ext cx="5355633" cy="369332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Contributions from UIUC, GMU, NOAA/PSL,  </a:t>
            </a:r>
            <a:r>
              <a:rPr lang="en-US" dirty="0" smtClean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NOAA/CPC</a:t>
            </a:r>
            <a:endParaRPr lang="en-US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7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E4CF-006D-457D-8743-2B1BE999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23" y="-152400"/>
            <a:ext cx="12034777" cy="1325563"/>
          </a:xfrm>
        </p:spPr>
        <p:txBody>
          <a:bodyPr/>
          <a:lstStyle/>
          <a:p>
            <a:pPr algn="ctr"/>
            <a:r>
              <a:rPr lang="en-US" dirty="0"/>
              <a:t>Real-Time Multivariate MJO Index (RMM) Overview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26AD444-1D2E-4F47-B41E-A5E978936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23" y="1325562"/>
            <a:ext cx="6371168" cy="553243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Uses Model, observation or both</a:t>
            </a:r>
          </a:p>
          <a:p>
            <a:pPr lvl="1"/>
            <a:r>
              <a:rPr lang="en-US" dirty="0"/>
              <a:t>Anomalies of Outgoing longwave radiation, 850 </a:t>
            </a:r>
            <a:r>
              <a:rPr lang="en-US" dirty="0" err="1"/>
              <a:t>hPa</a:t>
            </a:r>
            <a:r>
              <a:rPr lang="en-US" dirty="0"/>
              <a:t> wind, 200 </a:t>
            </a:r>
            <a:r>
              <a:rPr lang="en-US" dirty="0" err="1"/>
              <a:t>hPa</a:t>
            </a:r>
            <a:r>
              <a:rPr lang="en-US" dirty="0"/>
              <a:t> wind</a:t>
            </a:r>
          </a:p>
          <a:p>
            <a:r>
              <a:rPr lang="en-US" b="1" dirty="0"/>
              <a:t>1 optional pre-processing step</a:t>
            </a:r>
            <a:r>
              <a:rPr lang="en-US" dirty="0"/>
              <a:t> (Either/both model, observation)</a:t>
            </a:r>
          </a:p>
          <a:p>
            <a:pPr lvl="1"/>
            <a:r>
              <a:rPr lang="en-US" dirty="0" err="1"/>
              <a:t>Regrid_data_plane</a:t>
            </a:r>
            <a:r>
              <a:rPr lang="en-US" dirty="0"/>
              <a:t>: cut the domain to -15 – 15 latitude (turned off)</a:t>
            </a:r>
          </a:p>
          <a:p>
            <a:r>
              <a:rPr lang="en-US" b="1" dirty="0" smtClean="0"/>
              <a:t>Calculation </a:t>
            </a:r>
            <a:r>
              <a:rPr lang="en-US" b="1" dirty="0"/>
              <a:t>includes</a:t>
            </a:r>
          </a:p>
          <a:p>
            <a:pPr lvl="1"/>
            <a:r>
              <a:rPr lang="en-US" dirty="0"/>
              <a:t>Remove 120 day mean</a:t>
            </a:r>
          </a:p>
          <a:p>
            <a:pPr lvl="1"/>
            <a:r>
              <a:rPr lang="en-US" dirty="0"/>
              <a:t>Normalize by square root of variance</a:t>
            </a:r>
          </a:p>
          <a:p>
            <a:pPr lvl="1"/>
            <a:r>
              <a:rPr lang="en-US" dirty="0"/>
              <a:t>Regress data onto EOF patterns</a:t>
            </a:r>
          </a:p>
          <a:p>
            <a:pPr lvl="1"/>
            <a:r>
              <a:rPr lang="en-US" dirty="0"/>
              <a:t>Normalize principal components by standard deviation</a:t>
            </a:r>
          </a:p>
          <a:p>
            <a:r>
              <a:rPr lang="en-US" b="1" dirty="0"/>
              <a:t>Plots phase diagram, time series, EOFs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435C0D-F33F-46B5-A46F-3D61A7AC2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 r="14334"/>
          <a:stretch/>
        </p:blipFill>
        <p:spPr>
          <a:xfrm>
            <a:off x="6709145" y="1316940"/>
            <a:ext cx="5212780" cy="53568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7130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0B3B-D2EF-45B2-A83D-A799EC84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24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RMM Setup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E2C617-C140-40C2-8A02-E7182A42D4AD}"/>
              </a:ext>
            </a:extLst>
          </p:cNvPr>
          <p:cNvSpPr txBox="1">
            <a:spLocks/>
          </p:cNvSpPr>
          <p:nvPr/>
        </p:nvSpPr>
        <p:spPr>
          <a:xfrm>
            <a:off x="115124" y="1053297"/>
            <a:ext cx="6204653" cy="5786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METplus, METplotpy, </a:t>
            </a:r>
            <a:r>
              <a:rPr lang="en-US" dirty="0" err="1"/>
              <a:t>METcalcpy</a:t>
            </a:r>
            <a:r>
              <a:rPr lang="en-US" dirty="0"/>
              <a:t>, </a:t>
            </a:r>
            <a:r>
              <a:rPr lang="en-US" dirty="0" err="1"/>
              <a:t>METdatadb</a:t>
            </a:r>
            <a:r>
              <a:rPr lang="en-US" dirty="0"/>
              <a:t> in path or </a:t>
            </a:r>
            <a:r>
              <a:rPr lang="en-US" dirty="0" err="1" smtClean="0"/>
              <a:t>conda</a:t>
            </a:r>
            <a:r>
              <a:rPr lang="en-US" dirty="0"/>
              <a:t> </a:t>
            </a:r>
            <a:r>
              <a:rPr lang="en-US" dirty="0" smtClean="0"/>
              <a:t>environment</a:t>
            </a:r>
            <a:endParaRPr lang="en-US" dirty="0"/>
          </a:p>
          <a:p>
            <a:r>
              <a:rPr lang="en-US" b="1" dirty="0"/>
              <a:t>Data:</a:t>
            </a:r>
          </a:p>
          <a:p>
            <a:pPr lvl="1"/>
            <a:r>
              <a:rPr lang="en-US" dirty="0"/>
              <a:t>OLR U850, U200 anomalies, 2002 (ERA)</a:t>
            </a:r>
          </a:p>
          <a:p>
            <a:pPr lvl="1"/>
            <a:r>
              <a:rPr lang="en-US" dirty="0"/>
              <a:t>EOFs1 and 2 for OLR, U850, U200 from BoM Australia, text</a:t>
            </a:r>
          </a:p>
          <a:p>
            <a:r>
              <a:rPr lang="en-US" dirty="0" err="1">
                <a:hlinkClick r:id="rId2"/>
              </a:rPr>
              <a:t>UserScript_fcstGFS_obsERA_RMM.conf</a:t>
            </a:r>
            <a:endParaRPr lang="en-US" dirty="0"/>
          </a:p>
          <a:p>
            <a:pPr lvl="1"/>
            <a:r>
              <a:rPr lang="en-US" dirty="0"/>
              <a:t>RMM specific variables given in [</a:t>
            </a:r>
            <a:r>
              <a:rPr lang="en-US" dirty="0" err="1"/>
              <a:t>user_env_vars</a:t>
            </a:r>
            <a:r>
              <a:rPr lang="en-US" dirty="0"/>
              <a:t>] section</a:t>
            </a:r>
          </a:p>
          <a:p>
            <a:pPr lvl="1"/>
            <a:r>
              <a:rPr lang="en-US" dirty="0"/>
              <a:t>Whether to run forecast, </a:t>
            </a:r>
            <a:r>
              <a:rPr lang="en-US" dirty="0" err="1"/>
              <a:t>obs</a:t>
            </a:r>
            <a:r>
              <a:rPr lang="en-US" dirty="0"/>
              <a:t>, or both</a:t>
            </a:r>
          </a:p>
          <a:p>
            <a:pPr lvl="1"/>
            <a:r>
              <a:rPr lang="en-US" dirty="0"/>
              <a:t>Number of Observations per day and normalization factors</a:t>
            </a:r>
          </a:p>
          <a:p>
            <a:pPr lvl="1"/>
            <a:r>
              <a:rPr lang="en-US" dirty="0"/>
              <a:t>Plotting specific variables (start/end times, output file names and format)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D53885-807A-4E02-AC9A-1D5D9462D9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r="8773"/>
          <a:stretch/>
        </p:blipFill>
        <p:spPr>
          <a:xfrm>
            <a:off x="6489705" y="1185645"/>
            <a:ext cx="5587170" cy="2009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B3DA77-C7CA-4D5B-BD0E-CD39977106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" r="6912"/>
          <a:stretch/>
        </p:blipFill>
        <p:spPr>
          <a:xfrm>
            <a:off x="6489706" y="3578806"/>
            <a:ext cx="5587170" cy="3152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CC4CD9-509F-4D2D-A70D-B7331F27B1B1}"/>
              </a:ext>
            </a:extLst>
          </p:cNvPr>
          <p:cNvSpPr txBox="1"/>
          <p:nvPr/>
        </p:nvSpPr>
        <p:spPr>
          <a:xfrm>
            <a:off x="8915400" y="3611880"/>
            <a:ext cx="983474" cy="2743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RMM EOFs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35900F-8C37-4E6F-A198-C0BAE8B15069}"/>
              </a:ext>
            </a:extLst>
          </p:cNvPr>
          <p:cNvSpPr txBox="1"/>
          <p:nvPr/>
        </p:nvSpPr>
        <p:spPr>
          <a:xfrm>
            <a:off x="6810257" y="1466099"/>
            <a:ext cx="4042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3366FF"/>
                </a:solidFill>
              </a:rPr>
              <a:t>PC1</a:t>
            </a:r>
          </a:p>
          <a:p>
            <a:r>
              <a:rPr lang="en-US" sz="1100" dirty="0">
                <a:solidFill>
                  <a:srgbClr val="FF9900"/>
                </a:solidFill>
              </a:rPr>
              <a:t>PC2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39200" y="223675"/>
            <a:ext cx="273215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METplus v4.1.0 beta 1</a:t>
            </a:r>
          </a:p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Look for it in develop branch</a:t>
            </a:r>
            <a:endParaRPr lang="en-US" sz="16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7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0B3B-D2EF-45B2-A83D-A799EC84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24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Phase Diagram/Extras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E2C617-C140-40C2-8A02-E7182A42D4AD}"/>
              </a:ext>
            </a:extLst>
          </p:cNvPr>
          <p:cNvSpPr txBox="1">
            <a:spLocks/>
          </p:cNvSpPr>
          <p:nvPr/>
        </p:nvSpPr>
        <p:spPr>
          <a:xfrm>
            <a:off x="248855" y="1041722"/>
            <a:ext cx="6487612" cy="5798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Phase Diagram:</a:t>
            </a:r>
          </a:p>
          <a:p>
            <a:r>
              <a:rPr lang="en-US" dirty="0"/>
              <a:t>Creates a Phase diagram from previously computed RMM or OMI</a:t>
            </a:r>
          </a:p>
          <a:p>
            <a:r>
              <a:rPr lang="en-US" dirty="0"/>
              <a:t>Text data from PSL, BoM Australia</a:t>
            </a:r>
          </a:p>
          <a:p>
            <a:pPr marL="0" indent="0">
              <a:buNone/>
            </a:pPr>
            <a:r>
              <a:rPr lang="en-US" b="1" dirty="0"/>
              <a:t>Extras:</a:t>
            </a:r>
          </a:p>
          <a:p>
            <a:r>
              <a:rPr lang="en-US" dirty="0"/>
              <a:t>For RMM, can currently compute anomalies using means with </a:t>
            </a:r>
            <a:r>
              <a:rPr lang="en-US" dirty="0" smtClean="0"/>
              <a:t>MET tool PCP-Combine</a:t>
            </a:r>
            <a:endParaRPr lang="en-US" dirty="0"/>
          </a:p>
          <a:p>
            <a:pPr lvl="1"/>
            <a:r>
              <a:rPr lang="en-US" dirty="0"/>
              <a:t>Support for harmonic Analysis to compute anomalies in progress</a:t>
            </a:r>
          </a:p>
          <a:p>
            <a:r>
              <a:rPr lang="en-US" dirty="0"/>
              <a:t>Would like to add support for other formats of EOFs, including computing them in python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E1C3D7-91C5-43C9-8C75-5BDE392106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r="13938"/>
          <a:stretch/>
        </p:blipFill>
        <p:spPr>
          <a:xfrm>
            <a:off x="6713621" y="1234434"/>
            <a:ext cx="5313634" cy="53912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839200" y="223675"/>
            <a:ext cx="273215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METplus v4.1.0 beta 1</a:t>
            </a:r>
          </a:p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Look for it in develop branch</a:t>
            </a:r>
            <a:endParaRPr lang="en-US" sz="16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387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E4CF-006D-457D-8743-2B1BE999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Blocking Overview/CBLs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9DA80-DC0E-4CC1-97E1-182125AFE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23" y="1090520"/>
            <a:ext cx="11196577" cy="1894984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Requires </a:t>
            </a:r>
            <a:r>
              <a:rPr lang="en-US" b="1" dirty="0"/>
              <a:t>model or observation or both</a:t>
            </a:r>
            <a:r>
              <a:rPr lang="en-US" dirty="0"/>
              <a:t>, preferably 20-30 years</a:t>
            </a:r>
          </a:p>
          <a:p>
            <a:r>
              <a:rPr lang="en-US" b="1" dirty="0"/>
              <a:t>4 optional pre-processing steps </a:t>
            </a:r>
            <a:r>
              <a:rPr lang="en-US" dirty="0"/>
              <a:t>(can be for both model and observation)</a:t>
            </a:r>
          </a:p>
          <a:p>
            <a:pPr lvl="1"/>
            <a:r>
              <a:rPr lang="en-US" dirty="0" err="1"/>
              <a:t>Regrid_data_plane</a:t>
            </a:r>
            <a:r>
              <a:rPr lang="en-US" dirty="0"/>
              <a:t>: </a:t>
            </a:r>
            <a:r>
              <a:rPr lang="en-US" dirty="0" err="1"/>
              <a:t>Regrid</a:t>
            </a:r>
            <a:r>
              <a:rPr lang="en-US" dirty="0"/>
              <a:t> to 1 degree </a:t>
            </a:r>
          </a:p>
          <a:p>
            <a:pPr lvl="1"/>
            <a:r>
              <a:rPr lang="en-US" dirty="0" err="1"/>
              <a:t>Pcp_combine</a:t>
            </a:r>
            <a:r>
              <a:rPr lang="en-US" dirty="0"/>
              <a:t>: daily mean/forecast lead mean, running mean (default is 5 day), computing anomalies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4BE711-1859-44AE-8F7A-686DD7DB41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985504"/>
            <a:ext cx="7932436" cy="28849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EA6271-6F5D-4B89-82E8-DA03C60CF093}"/>
              </a:ext>
            </a:extLst>
          </p:cNvPr>
          <p:cNvSpPr txBox="1">
            <a:spLocks/>
          </p:cNvSpPr>
          <p:nvPr/>
        </p:nvSpPr>
        <p:spPr>
          <a:xfrm>
            <a:off x="157223" y="2858947"/>
            <a:ext cx="4206433" cy="39990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4 Calculation steps</a:t>
            </a:r>
            <a:r>
              <a:rPr lang="en-US" dirty="0"/>
              <a:t>, </a:t>
            </a:r>
            <a:r>
              <a:rPr lang="en-US" dirty="0" smtClean="0"/>
              <a:t>must run </a:t>
            </a:r>
            <a:r>
              <a:rPr lang="en-US" dirty="0"/>
              <a:t>in order</a:t>
            </a:r>
          </a:p>
          <a:p>
            <a:pPr lvl="1"/>
            <a:r>
              <a:rPr lang="en-US" dirty="0"/>
              <a:t>CBLs, IBLs, GIBLs, blocking frequency</a:t>
            </a:r>
          </a:p>
          <a:p>
            <a:r>
              <a:rPr lang="en-US" b="1" dirty="0"/>
              <a:t>3 plotting options</a:t>
            </a:r>
          </a:p>
          <a:p>
            <a:pPr lvl="1"/>
            <a:r>
              <a:rPr lang="en-US" dirty="0"/>
              <a:t>CBLs, IBLs, Blocks</a:t>
            </a:r>
          </a:p>
          <a:p>
            <a:r>
              <a:rPr lang="en-US" b="1" dirty="0" smtClean="0"/>
              <a:t>CBL</a:t>
            </a:r>
            <a:r>
              <a:rPr lang="en-US" dirty="0" smtClean="0"/>
              <a:t> - </a:t>
            </a:r>
            <a:r>
              <a:rPr lang="en-US" sz="2600" dirty="0" smtClean="0"/>
              <a:t>Central </a:t>
            </a:r>
            <a:r>
              <a:rPr lang="en-US" sz="2600" dirty="0"/>
              <a:t>Blocking Latitude</a:t>
            </a:r>
          </a:p>
          <a:p>
            <a:pPr lvl="1"/>
            <a:r>
              <a:rPr lang="en-US" dirty="0"/>
              <a:t>Latitude maximum of high pass filtered (9 points) geopotential height variance, weighted by cosine longitude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007054" y="265966"/>
            <a:ext cx="173156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METplus v4.0.0</a:t>
            </a:r>
          </a:p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Look for it in </a:t>
            </a:r>
            <a:b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main_v4.0 branch</a:t>
            </a:r>
            <a:endParaRPr lang="en-US" sz="16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936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0B3B-D2EF-45B2-A83D-A799EC84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240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IBLs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C469EA-2ACF-4EE4-80C9-D8A667815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2" b="24812"/>
          <a:stretch/>
        </p:blipFill>
        <p:spPr>
          <a:xfrm>
            <a:off x="247440" y="3609392"/>
            <a:ext cx="5374978" cy="228918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E2C617-C140-40C2-8A02-E7182A42D4AD}"/>
              </a:ext>
            </a:extLst>
          </p:cNvPr>
          <p:cNvSpPr txBox="1">
            <a:spLocks/>
          </p:cNvSpPr>
          <p:nvPr/>
        </p:nvSpPr>
        <p:spPr>
          <a:xfrm>
            <a:off x="201592" y="1143000"/>
            <a:ext cx="6523299" cy="4780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/>
              <a:t>IBL</a:t>
            </a:r>
            <a:r>
              <a:rPr lang="en-US" dirty="0" smtClean="0"/>
              <a:t> – Instantaneous Blocking Latitudes</a:t>
            </a:r>
          </a:p>
          <a:p>
            <a:r>
              <a:rPr lang="en-US" dirty="0" smtClean="0"/>
              <a:t>Computes </a:t>
            </a:r>
            <a:r>
              <a:rPr lang="en-US" b="1" dirty="0"/>
              <a:t>IBLs</a:t>
            </a:r>
            <a:r>
              <a:rPr lang="en-US" dirty="0"/>
              <a:t> using Pelly-Hoskins method</a:t>
            </a:r>
          </a:p>
          <a:p>
            <a:pPr lvl="1"/>
            <a:r>
              <a:rPr lang="en-US" dirty="0"/>
              <a:t>Looks for reversals in Geopotential Height gradient</a:t>
            </a:r>
          </a:p>
          <a:p>
            <a:pPr lvl="1"/>
            <a:r>
              <a:rPr lang="en-US" dirty="0"/>
              <a:t>Allows for offset from  CBL latitude</a:t>
            </a:r>
          </a:p>
          <a:p>
            <a:pPr lvl="1"/>
            <a:r>
              <a:rPr lang="en-US" dirty="0"/>
              <a:t>Easterly flow equatorward of block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360870-5BFD-485C-929F-E4EE41EEAB08}"/>
              </a:ext>
            </a:extLst>
          </p:cNvPr>
          <p:cNvSpPr txBox="1"/>
          <p:nvPr/>
        </p:nvSpPr>
        <p:spPr>
          <a:xfrm>
            <a:off x="5861663" y="5992040"/>
            <a:ext cx="6605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effectLst/>
              </a:rPr>
              <a:t>A. Barnes, J. </a:t>
            </a:r>
            <a:r>
              <a:rPr lang="en-US" sz="1600" b="0" i="0" dirty="0" err="1">
                <a:effectLst/>
              </a:rPr>
              <a:t>Slingo</a:t>
            </a:r>
            <a:r>
              <a:rPr lang="en-US" sz="1600" b="0" i="0" dirty="0">
                <a:effectLst/>
              </a:rPr>
              <a:t>, and T. </a:t>
            </a:r>
            <a:r>
              <a:rPr lang="en-US" sz="1600" b="0" i="0" dirty="0" err="1">
                <a:effectLst/>
              </a:rPr>
              <a:t>Woollings</a:t>
            </a:r>
            <a:r>
              <a:rPr lang="en-US" sz="1600" b="0" i="0" dirty="0">
                <a:effectLst/>
              </a:rPr>
              <a:t>. A methodology for the comparison of blocking </a:t>
            </a:r>
            <a:r>
              <a:rPr lang="en-US" sz="1600" b="0" i="0" dirty="0" err="1">
                <a:effectLst/>
              </a:rPr>
              <a:t>climatologies</a:t>
            </a:r>
            <a:r>
              <a:rPr lang="en-US" sz="1600" b="0" i="0" dirty="0">
                <a:effectLst/>
              </a:rPr>
              <a:t> across indices, models and climate scenarios. </a:t>
            </a:r>
            <a:r>
              <a:rPr lang="en-US" sz="1600" b="0" i="1" dirty="0" err="1">
                <a:effectLst/>
              </a:rPr>
              <a:t>Clim</a:t>
            </a:r>
            <a:r>
              <a:rPr lang="en-US" sz="1600" b="0" i="1" dirty="0">
                <a:effectLst/>
              </a:rPr>
              <a:t>. </a:t>
            </a:r>
            <a:r>
              <a:rPr lang="en-US" sz="1600" b="0" i="1" dirty="0" err="1">
                <a:effectLst/>
              </a:rPr>
              <a:t>Dyn</a:t>
            </a:r>
            <a:r>
              <a:rPr lang="en-US" sz="1600" b="0" i="1" dirty="0">
                <a:effectLst/>
              </a:rPr>
              <a:t>.</a:t>
            </a:r>
            <a:r>
              <a:rPr lang="en-US" sz="1600" b="0" i="0" dirty="0">
                <a:effectLst/>
              </a:rPr>
              <a:t>, 38: 2467–2481, 2012. </a:t>
            </a:r>
            <a:r>
              <a:rPr lang="en-US" sz="1600" b="0" i="0" dirty="0" err="1">
                <a:effectLst/>
              </a:rPr>
              <a:t>doi</a:t>
            </a:r>
            <a:r>
              <a:rPr lang="en-US" sz="1600" b="0" i="0" dirty="0">
                <a:effectLst/>
              </a:rPr>
              <a:t>: 10.1007/s00382-011-1243-6.</a:t>
            </a:r>
            <a:endParaRPr lang="en-US" sz="1600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57C9A9-F160-4888-97F2-44434F8BEF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862" y="1502177"/>
            <a:ext cx="5362967" cy="3986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3B160A1-1621-4751-997F-E94ADA9E6F7D}"/>
              </a:ext>
            </a:extLst>
          </p:cNvPr>
          <p:cNvSpPr txBox="1"/>
          <p:nvPr/>
        </p:nvSpPr>
        <p:spPr>
          <a:xfrm>
            <a:off x="5861663" y="5715000"/>
            <a:ext cx="1510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Methodology: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8C3B8E-B923-4058-BB50-3FC11266542F}"/>
              </a:ext>
            </a:extLst>
          </p:cNvPr>
          <p:cNvSpPr txBox="1"/>
          <p:nvPr/>
        </p:nvSpPr>
        <p:spPr>
          <a:xfrm>
            <a:off x="1613447" y="3305089"/>
            <a:ext cx="288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r>
              <a:rPr lang="en-US" dirty="0"/>
              <a:t> Geopotential Height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87270EA6-8A97-4E23-A495-58C256B175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32" t="77961"/>
          <a:stretch/>
        </p:blipFill>
        <p:spPr>
          <a:xfrm>
            <a:off x="81937" y="5760309"/>
            <a:ext cx="5861663" cy="76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57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0B3B-D2EF-45B2-A83D-A799EC84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GIBLs/Calculating Blocks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36FCE-743C-48C5-A171-A78A690B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24" y="1343818"/>
            <a:ext cx="6422953" cy="5334774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GBL - Group </a:t>
            </a:r>
            <a:r>
              <a:rPr lang="en-US" b="1" dirty="0"/>
              <a:t>Instantaneously Blocked </a:t>
            </a:r>
            <a:r>
              <a:rPr lang="en-US" b="1" dirty="0" smtClean="0"/>
              <a:t>Latitude</a:t>
            </a:r>
            <a:endParaRPr lang="en-US" b="1" dirty="0"/>
          </a:p>
          <a:p>
            <a:pPr lvl="1"/>
            <a:r>
              <a:rPr lang="en-US" dirty="0"/>
              <a:t>Groups IBLs together using criteria</a:t>
            </a:r>
          </a:p>
          <a:p>
            <a:pPr lvl="1"/>
            <a:r>
              <a:rPr lang="en-US" dirty="0"/>
              <a:t>Minimum number of grid points in IBL (15)</a:t>
            </a:r>
          </a:p>
          <a:p>
            <a:pPr lvl="1"/>
            <a:r>
              <a:rPr lang="en-US" dirty="0"/>
              <a:t>If IBLS separated by less than 7 grid points (default), all included as GIBL</a:t>
            </a:r>
          </a:p>
          <a:p>
            <a:pPr lvl="1"/>
            <a:r>
              <a:rPr lang="en-US" dirty="0"/>
              <a:t>GIBLs must overlap across days (10 grid points)</a:t>
            </a:r>
          </a:p>
          <a:p>
            <a:r>
              <a:rPr lang="en-US" b="1" dirty="0"/>
              <a:t>Calculate Blocks</a:t>
            </a:r>
          </a:p>
          <a:p>
            <a:pPr lvl="1"/>
            <a:r>
              <a:rPr lang="en-US" dirty="0"/>
              <a:t>Time requirement in days (5)</a:t>
            </a:r>
          </a:p>
          <a:p>
            <a:pPr lvl="1"/>
            <a:r>
              <a:rPr lang="en-US" dirty="0"/>
              <a:t>Cannot travel more than a certain number of grid points (45)</a:t>
            </a:r>
          </a:p>
          <a:p>
            <a:r>
              <a:rPr lang="en-US" b="1" dirty="0"/>
              <a:t>Writes MET MPR</a:t>
            </a:r>
            <a:r>
              <a:rPr lang="en-US" dirty="0"/>
              <a:t> file for IBLs and Blocking </a:t>
            </a:r>
            <a:r>
              <a:rPr lang="en-US" dirty="0" smtClean="0"/>
              <a:t>frequency to compute additional skill scores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D31A3D-CF87-4E8F-9135-C22A8AC3F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77" y="1625386"/>
            <a:ext cx="5362967" cy="416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4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0B4EB5-6FC8-4861-81D3-49243DCFB3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133600"/>
            <a:ext cx="5694957" cy="4658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88E4CF-006D-457D-8743-2B1BE999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Weather Regime Overview/Elbow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9DA80-DC0E-4CC1-97E1-182125AFE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23" y="1090519"/>
            <a:ext cx="11877554" cy="1999921"/>
          </a:xfrm>
        </p:spPr>
        <p:txBody>
          <a:bodyPr>
            <a:normAutofit/>
          </a:bodyPr>
          <a:lstStyle/>
          <a:p>
            <a:r>
              <a:rPr lang="en-US" b="1" dirty="0"/>
              <a:t>Requires model or observation or both</a:t>
            </a:r>
            <a:r>
              <a:rPr lang="en-US" dirty="0"/>
              <a:t>, preferably 20-30 years</a:t>
            </a:r>
          </a:p>
          <a:p>
            <a:r>
              <a:rPr lang="en-US" b="1" dirty="0"/>
              <a:t>2 optional pre-processing steps </a:t>
            </a:r>
            <a:r>
              <a:rPr lang="en-US" dirty="0"/>
              <a:t>(can be for both model and observation)</a:t>
            </a:r>
          </a:p>
          <a:p>
            <a:pPr lvl="1"/>
            <a:r>
              <a:rPr lang="en-US" dirty="0" err="1"/>
              <a:t>Regrid_data_plane</a:t>
            </a:r>
            <a:r>
              <a:rPr lang="en-US" dirty="0"/>
              <a:t>: </a:t>
            </a:r>
            <a:r>
              <a:rPr lang="en-US" dirty="0" err="1"/>
              <a:t>Regrid</a:t>
            </a:r>
            <a:r>
              <a:rPr lang="en-US" dirty="0"/>
              <a:t> to 1 degree </a:t>
            </a:r>
          </a:p>
          <a:p>
            <a:pPr lvl="1"/>
            <a:r>
              <a:rPr lang="en-US" dirty="0" err="1"/>
              <a:t>Pcp_combine</a:t>
            </a:r>
            <a:r>
              <a:rPr lang="en-US" dirty="0"/>
              <a:t>: daily mean/forecast lead mean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561FC34-3F4D-4CF6-9534-F8E2B0B8112F}"/>
              </a:ext>
            </a:extLst>
          </p:cNvPr>
          <p:cNvSpPr txBox="1">
            <a:spLocks/>
          </p:cNvSpPr>
          <p:nvPr/>
        </p:nvSpPr>
        <p:spPr>
          <a:xfrm>
            <a:off x="157223" y="2916821"/>
            <a:ext cx="6475071" cy="39411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3 Calculation steps</a:t>
            </a:r>
            <a:r>
              <a:rPr lang="en-US" dirty="0"/>
              <a:t>, run any </a:t>
            </a:r>
          </a:p>
          <a:p>
            <a:pPr lvl="1"/>
            <a:r>
              <a:rPr lang="en-US" dirty="0"/>
              <a:t>Elbow, EOFs, K-means</a:t>
            </a:r>
          </a:p>
          <a:p>
            <a:r>
              <a:rPr lang="en-US" b="1" dirty="0"/>
              <a:t>3 plotting options</a:t>
            </a:r>
          </a:p>
          <a:p>
            <a:pPr lvl="1"/>
            <a:r>
              <a:rPr lang="en-US" dirty="0"/>
              <a:t>Elbow, EOFs, K-means</a:t>
            </a:r>
          </a:p>
          <a:p>
            <a:r>
              <a:rPr lang="en-US" b="1" dirty="0"/>
              <a:t>Elbow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Uses K-means clustering for 15 clusters</a:t>
            </a:r>
          </a:p>
          <a:p>
            <a:pPr lvl="1"/>
            <a:r>
              <a:rPr lang="en-US" dirty="0"/>
              <a:t>Computes optimal cluster number by finding the bend in the elbow using sum of squared distances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07054" y="265966"/>
            <a:ext cx="173156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METplus v4.0.0</a:t>
            </a:r>
          </a:p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Look for it in </a:t>
            </a:r>
            <a:b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main_v4.0 branch</a:t>
            </a:r>
            <a:endParaRPr lang="en-US" sz="16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054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E4CF-006D-457D-8743-2B1BE999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4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EOFs/K-Means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9DA80-DC0E-4CC1-97E1-182125AFE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23" y="1143000"/>
            <a:ext cx="5769016" cy="5532437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EOFs</a:t>
            </a:r>
          </a:p>
          <a:p>
            <a:pPr lvl="1"/>
            <a:r>
              <a:rPr lang="en-US" dirty="0"/>
              <a:t>Computes EOFs from 500 </a:t>
            </a:r>
            <a:r>
              <a:rPr lang="en-US" dirty="0" err="1"/>
              <a:t>hPa</a:t>
            </a:r>
            <a:r>
              <a:rPr lang="en-US" dirty="0"/>
              <a:t> heights</a:t>
            </a:r>
          </a:p>
          <a:p>
            <a:pPr lvl="1"/>
            <a:r>
              <a:rPr lang="en-US" dirty="0"/>
              <a:t>Reconstructs EOFs (</a:t>
            </a:r>
            <a:r>
              <a:rPr lang="en-US" dirty="0" err="1"/>
              <a:t>eofs</a:t>
            </a:r>
            <a:r>
              <a:rPr lang="en-US" dirty="0"/>
              <a:t> * pcs) to use as the heights input to K-means</a:t>
            </a:r>
          </a:p>
          <a:p>
            <a:r>
              <a:rPr lang="en-US" b="1" dirty="0"/>
              <a:t>K-means</a:t>
            </a:r>
          </a:p>
          <a:p>
            <a:pPr lvl="1"/>
            <a:r>
              <a:rPr lang="en-US" dirty="0"/>
              <a:t>Uses either 500 </a:t>
            </a:r>
            <a:r>
              <a:rPr lang="en-US" dirty="0" err="1"/>
              <a:t>hPa</a:t>
            </a:r>
            <a:r>
              <a:rPr lang="en-US" dirty="0"/>
              <a:t> heights or reconstructed EOFs (if EOFs run)</a:t>
            </a:r>
          </a:p>
          <a:p>
            <a:pPr lvl="1"/>
            <a:r>
              <a:rPr lang="en-US" dirty="0"/>
              <a:t>Computes K-means clustering on the input number of clusters (default: 6)</a:t>
            </a:r>
          </a:p>
          <a:p>
            <a:pPr lvl="1"/>
            <a:r>
              <a:rPr lang="en-US" dirty="0"/>
              <a:t>Computes frequency for each cluster</a:t>
            </a:r>
          </a:p>
          <a:p>
            <a:pPr lvl="1"/>
            <a:r>
              <a:rPr lang="en-US" dirty="0"/>
              <a:t>Outputs classification and time frequency</a:t>
            </a:r>
          </a:p>
          <a:p>
            <a:r>
              <a:rPr lang="en-US" b="1" dirty="0"/>
              <a:t>Writes MET MPR </a:t>
            </a:r>
            <a:r>
              <a:rPr lang="en-US" dirty="0"/>
              <a:t>output file for weather regime classification and </a:t>
            </a:r>
            <a:r>
              <a:rPr lang="en-US" dirty="0" smtClean="0"/>
              <a:t>frequency to compute skill scores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875A1-F1C3-46D7-B2A6-54B2FD2E7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39" y="990600"/>
            <a:ext cx="6108538" cy="581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91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76200"/>
            <a:ext cx="10363200" cy="1143000"/>
          </a:xfrm>
        </p:spPr>
        <p:txBody>
          <a:bodyPr/>
          <a:lstStyle/>
          <a:p>
            <a:pPr algn="ctr"/>
            <a:r>
              <a:rPr lang="en-US" dirty="0" smtClean="0"/>
              <a:t>TC-Genesis Diagnostics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1219200"/>
            <a:ext cx="11709310" cy="5486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07054" y="265966"/>
            <a:ext cx="173156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METplus v4.0.0</a:t>
            </a:r>
          </a:p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Look for it in </a:t>
            </a:r>
            <a:b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main_v4.0 branch</a:t>
            </a:r>
            <a:endParaRPr lang="en-US" sz="16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8617" y="1984175"/>
            <a:ext cx="1017651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Observed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55251" y="3320027"/>
            <a:ext cx="1122423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Forecasted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4868" y="4689398"/>
            <a:ext cx="1103187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Difference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10366" y="1981200"/>
            <a:ext cx="1017651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Observed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7000" y="3317052"/>
            <a:ext cx="1122423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Forecasted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86617" y="4686423"/>
            <a:ext cx="1103187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Difference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64743" y="1909223"/>
            <a:ext cx="1017651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Observed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31377" y="3245075"/>
            <a:ext cx="1319592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Forecast Hits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870785" y="4534295"/>
            <a:ext cx="2662973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Forecast False Alarms (FARs)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48800" y="5855517"/>
            <a:ext cx="1884427" cy="3385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Forecast </a:t>
            </a:r>
            <a:r>
              <a:rPr lang="en-US" sz="1600" b="1" u="sng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Hits+FARs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801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363200" cy="1143000"/>
          </a:xfrm>
        </p:spPr>
        <p:txBody>
          <a:bodyPr/>
          <a:lstStyle/>
          <a:p>
            <a:r>
              <a:rPr lang="en-US" dirty="0" smtClean="0"/>
              <a:t>How to Run a METplus Use-Case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447800"/>
            <a:ext cx="10972800" cy="518160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133"/>
              </a:spcBef>
              <a:tabLst>
                <a:tab pos="625671" algn="l"/>
                <a:tab pos="626518" algn="l"/>
              </a:tabLst>
            </a:pPr>
            <a:r>
              <a:rPr lang="en-US" sz="4000" b="1" spc="-7" dirty="0">
                <a:solidFill>
                  <a:prstClr val="black"/>
                </a:solidFill>
              </a:rPr>
              <a:t>What </a:t>
            </a:r>
            <a:r>
              <a:rPr lang="en-US" sz="4000" b="1" dirty="0">
                <a:solidFill>
                  <a:prstClr val="black"/>
                </a:solidFill>
              </a:rPr>
              <a:t>you</a:t>
            </a:r>
            <a:r>
              <a:rPr lang="en-US" sz="4000" b="1" spc="-120" dirty="0">
                <a:solidFill>
                  <a:prstClr val="black"/>
                </a:solidFill>
              </a:rPr>
              <a:t> </a:t>
            </a:r>
            <a:r>
              <a:rPr lang="en-US" sz="4000" b="1" spc="-7" dirty="0" smtClean="0">
                <a:solidFill>
                  <a:prstClr val="black"/>
                </a:solidFill>
              </a:rPr>
              <a:t>need for TC-Genesis Density Use-Case:</a:t>
            </a:r>
            <a:endParaRPr lang="en-US" sz="4000" b="1" spc="-7" dirty="0"/>
          </a:p>
          <a:p>
            <a:pPr lvl="1">
              <a:spcBef>
                <a:spcPts val="133"/>
              </a:spcBef>
              <a:tabLst>
                <a:tab pos="625671" algn="l"/>
                <a:tab pos="626518" algn="l"/>
              </a:tabLst>
            </a:pPr>
            <a:r>
              <a:rPr lang="en-US" sz="2900" spc="-7" dirty="0" smtClean="0"/>
              <a:t>Python </a:t>
            </a:r>
            <a:r>
              <a:rPr lang="en-US" sz="2900" spc="-7" dirty="0"/>
              <a:t>with </a:t>
            </a:r>
            <a:r>
              <a:rPr lang="en-US" sz="2900" spc="-20" dirty="0" err="1"/>
              <a:t>cartopy</a:t>
            </a:r>
            <a:r>
              <a:rPr lang="en-US" sz="2900" spc="-20" dirty="0"/>
              <a:t>, </a:t>
            </a:r>
            <a:r>
              <a:rPr lang="en-US" sz="2900" dirty="0" err="1"/>
              <a:t>matplotlib</a:t>
            </a:r>
            <a:r>
              <a:rPr lang="en-US" sz="2900" dirty="0"/>
              <a:t>, </a:t>
            </a:r>
            <a:r>
              <a:rPr lang="en-US" sz="2900" spc="-20" dirty="0" err="1"/>
              <a:t>xarray</a:t>
            </a:r>
            <a:r>
              <a:rPr lang="en-US" sz="2900" spc="-20" dirty="0"/>
              <a:t>,</a:t>
            </a:r>
            <a:r>
              <a:rPr lang="en-US" sz="2900" spc="-100" dirty="0"/>
              <a:t> </a:t>
            </a:r>
            <a:r>
              <a:rPr lang="en-US" sz="2900" dirty="0" err="1"/>
              <a:t>metplotpy</a:t>
            </a:r>
            <a:r>
              <a:rPr lang="en-US" sz="2900" dirty="0"/>
              <a:t>  </a:t>
            </a:r>
            <a:endParaRPr lang="en-US" sz="2900" dirty="0" smtClean="0"/>
          </a:p>
          <a:p>
            <a:pPr lvl="1">
              <a:spcBef>
                <a:spcPts val="133"/>
              </a:spcBef>
              <a:tabLst>
                <a:tab pos="625671" algn="l"/>
                <a:tab pos="626518" algn="l"/>
              </a:tabLst>
            </a:pPr>
            <a:r>
              <a:rPr lang="en-US" sz="2900" dirty="0" smtClean="0"/>
              <a:t>MET</a:t>
            </a:r>
            <a:r>
              <a:rPr lang="en-US" sz="2900" spc="-47" dirty="0" smtClean="0"/>
              <a:t> </a:t>
            </a:r>
            <a:r>
              <a:rPr lang="en-US" sz="2900" spc="-7" dirty="0"/>
              <a:t>10.0.0+</a:t>
            </a:r>
            <a:r>
              <a:rPr lang="en-US" sz="2900" dirty="0"/>
              <a:t>METplus</a:t>
            </a:r>
            <a:r>
              <a:rPr lang="en-US" sz="2900" spc="-13" dirty="0"/>
              <a:t> </a:t>
            </a:r>
            <a:r>
              <a:rPr lang="en-US" sz="2900" spc="-7" dirty="0" smtClean="0"/>
              <a:t>4.0.0+</a:t>
            </a:r>
          </a:p>
          <a:p>
            <a:pPr lvl="1">
              <a:spcBef>
                <a:spcPts val="133"/>
              </a:spcBef>
              <a:tabLst>
                <a:tab pos="625671" algn="l"/>
                <a:tab pos="626518" algn="l"/>
              </a:tabLst>
            </a:pPr>
            <a:r>
              <a:rPr lang="en-US" sz="2900" spc="-7" dirty="0" smtClean="0"/>
              <a:t>GFDL </a:t>
            </a:r>
            <a:r>
              <a:rPr lang="en-US" sz="2900" dirty="0" smtClean="0"/>
              <a:t>cyclone </a:t>
            </a:r>
            <a:r>
              <a:rPr lang="en-US" sz="2900" spc="-7" dirty="0" smtClean="0"/>
              <a:t>tracker output in </a:t>
            </a:r>
            <a:r>
              <a:rPr lang="en-US" sz="2900" dirty="0" smtClean="0"/>
              <a:t>“genesis mode”</a:t>
            </a:r>
            <a:r>
              <a:rPr lang="en-US" sz="2900" spc="-100" dirty="0" smtClean="0"/>
              <a:t> </a:t>
            </a:r>
            <a:r>
              <a:rPr lang="en-US" sz="2900" dirty="0" smtClean="0"/>
              <a:t>(FCST)</a:t>
            </a:r>
          </a:p>
          <a:p>
            <a:pPr lvl="1">
              <a:spcBef>
                <a:spcPts val="133"/>
              </a:spcBef>
              <a:tabLst>
                <a:tab pos="625671" algn="l"/>
                <a:tab pos="626518" algn="l"/>
              </a:tabLst>
            </a:pPr>
            <a:r>
              <a:rPr lang="en-US" sz="2900" spc="-20" dirty="0" smtClean="0"/>
              <a:t>ATCF-formatted </a:t>
            </a:r>
            <a:r>
              <a:rPr lang="en-US" sz="2900" spc="-7" dirty="0"/>
              <a:t>TC track data</a:t>
            </a:r>
            <a:r>
              <a:rPr lang="en-US" sz="2900" spc="-33" dirty="0"/>
              <a:t> </a:t>
            </a:r>
            <a:r>
              <a:rPr lang="en-US" sz="2900" dirty="0"/>
              <a:t>(OBS)</a:t>
            </a:r>
          </a:p>
          <a:p>
            <a:pPr>
              <a:spcBef>
                <a:spcPts val="13"/>
              </a:spcBef>
            </a:pPr>
            <a:endParaRPr lang="en-US" sz="2800" dirty="0"/>
          </a:p>
          <a:p>
            <a:pPr marL="16933"/>
            <a:r>
              <a:rPr lang="en-US" b="1" spc="-7" dirty="0" smtClean="0"/>
              <a:t>METplus Configuration File - Quick</a:t>
            </a:r>
            <a:r>
              <a:rPr lang="en-US" b="1" spc="-13" dirty="0" smtClean="0"/>
              <a:t> </a:t>
            </a:r>
            <a:r>
              <a:rPr lang="en-US" b="1" dirty="0" smtClean="0"/>
              <a:t>setup:</a:t>
            </a:r>
          </a:p>
          <a:p>
            <a:pPr lvl="1">
              <a:spcBef>
                <a:spcPts val="133"/>
              </a:spcBef>
            </a:pPr>
            <a:r>
              <a:rPr lang="en-US" sz="2900" spc="-7" dirty="0" smtClean="0"/>
              <a:t>INIT_BEG </a:t>
            </a:r>
            <a:r>
              <a:rPr lang="en-US" sz="2900" dirty="0"/>
              <a:t>= </a:t>
            </a:r>
            <a:r>
              <a:rPr lang="en-US" sz="2900" spc="-7" dirty="0"/>
              <a:t>[set to first </a:t>
            </a:r>
            <a:r>
              <a:rPr lang="en-US" sz="2900" dirty="0"/>
              <a:t>year </a:t>
            </a:r>
            <a:r>
              <a:rPr lang="en-US" sz="2900" spc="-7" dirty="0"/>
              <a:t>of data, for 2016-2019, </a:t>
            </a:r>
            <a:r>
              <a:rPr lang="en-US" sz="2900" dirty="0"/>
              <a:t>set </a:t>
            </a:r>
            <a:r>
              <a:rPr lang="en-US" sz="2900" spc="-7" dirty="0"/>
              <a:t>to 2016</a:t>
            </a:r>
            <a:r>
              <a:rPr lang="en-US" sz="2900" spc="-7" dirty="0" smtClean="0"/>
              <a:t>]</a:t>
            </a:r>
            <a:endParaRPr lang="en-US" sz="2900" dirty="0" smtClean="0"/>
          </a:p>
          <a:p>
            <a:pPr lvl="1">
              <a:spcBef>
                <a:spcPts val="133"/>
              </a:spcBef>
            </a:pPr>
            <a:r>
              <a:rPr lang="en-US" sz="2900" spc="-7" dirty="0" smtClean="0"/>
              <a:t>TC_GEN_TRACK_INPUT_DIR </a:t>
            </a:r>
            <a:r>
              <a:rPr lang="en-US" sz="2900" dirty="0" smtClean="0"/>
              <a:t>= </a:t>
            </a:r>
            <a:r>
              <a:rPr lang="en-US" sz="2900" spc="-7" dirty="0" smtClean="0"/>
              <a:t>[</a:t>
            </a:r>
            <a:r>
              <a:rPr lang="en-US" sz="2900" spc="-7" dirty="0" err="1" smtClean="0"/>
              <a:t>obs</a:t>
            </a:r>
            <a:r>
              <a:rPr lang="en-US" sz="2900" spc="-7" dirty="0" smtClean="0"/>
              <a:t> </a:t>
            </a:r>
            <a:r>
              <a:rPr lang="en-US" sz="2900" spc="-40" dirty="0" smtClean="0"/>
              <a:t>ATCF </a:t>
            </a:r>
            <a:r>
              <a:rPr lang="en-US" sz="2900" spc="-7" dirty="0" smtClean="0"/>
              <a:t>directory]</a:t>
            </a:r>
            <a:endParaRPr lang="en-US" sz="2900" dirty="0" smtClean="0"/>
          </a:p>
          <a:p>
            <a:pPr lvl="1">
              <a:spcBef>
                <a:spcPts val="133"/>
              </a:spcBef>
            </a:pPr>
            <a:r>
              <a:rPr lang="en-US" sz="2900" spc="-7" dirty="0" smtClean="0"/>
              <a:t>TC_GEN_GENESIS_INPUT_DIR </a:t>
            </a:r>
            <a:r>
              <a:rPr lang="en-US" sz="2900" dirty="0"/>
              <a:t>= </a:t>
            </a:r>
            <a:r>
              <a:rPr lang="en-US" sz="2900" spc="-7" dirty="0"/>
              <a:t>[GFDL tracker directory</a:t>
            </a:r>
            <a:r>
              <a:rPr lang="en-US" sz="2900" spc="-7" dirty="0" smtClean="0"/>
              <a:t>]</a:t>
            </a:r>
            <a:endParaRPr lang="en-US" sz="2900" dirty="0" smtClean="0"/>
          </a:p>
          <a:p>
            <a:pPr lvl="1">
              <a:spcBef>
                <a:spcPts val="133"/>
              </a:spcBef>
            </a:pPr>
            <a:r>
              <a:rPr lang="en-US" sz="2900" spc="-7" dirty="0" smtClean="0"/>
              <a:t>INPUT_BASE </a:t>
            </a:r>
            <a:r>
              <a:rPr lang="en-US" sz="2900" dirty="0"/>
              <a:t>= </a:t>
            </a:r>
            <a:r>
              <a:rPr lang="en-US" sz="2900" spc="-7" dirty="0"/>
              <a:t>[top level INPUT_DIR</a:t>
            </a:r>
            <a:r>
              <a:rPr lang="en-US" sz="2900" spc="-7" dirty="0" smtClean="0"/>
              <a:t>]</a:t>
            </a:r>
            <a:endParaRPr lang="en-US" sz="2900" dirty="0" smtClean="0"/>
          </a:p>
          <a:p>
            <a:pPr lvl="1">
              <a:spcBef>
                <a:spcPts val="133"/>
              </a:spcBef>
            </a:pPr>
            <a:r>
              <a:rPr lang="en-US" sz="2900" spc="-7" dirty="0" smtClean="0"/>
              <a:t>OUTPUT_BASE </a:t>
            </a:r>
            <a:r>
              <a:rPr lang="en-US" sz="2900" dirty="0"/>
              <a:t>= </a:t>
            </a:r>
            <a:r>
              <a:rPr lang="en-US" sz="2900" spc="-7" dirty="0"/>
              <a:t>[top level OUTPUT_DIR</a:t>
            </a:r>
            <a:r>
              <a:rPr lang="en-US" sz="2900" spc="-7" dirty="0" smtClean="0"/>
              <a:t>]</a:t>
            </a:r>
            <a:endParaRPr lang="en-US" sz="2900" dirty="0" smtClean="0"/>
          </a:p>
          <a:p>
            <a:pPr lvl="1">
              <a:spcBef>
                <a:spcPts val="133"/>
              </a:spcBef>
            </a:pPr>
            <a:r>
              <a:rPr lang="en-US" sz="2900" spc="-13" dirty="0" smtClean="0"/>
              <a:t>MET_INSTALL_DIR </a:t>
            </a:r>
            <a:r>
              <a:rPr lang="en-US" sz="2900" dirty="0"/>
              <a:t>= </a:t>
            </a:r>
            <a:r>
              <a:rPr lang="en-US" sz="2900" spc="-7" dirty="0"/>
              <a:t>[path to </a:t>
            </a:r>
            <a:r>
              <a:rPr lang="en-US" sz="2900" dirty="0"/>
              <a:t>MET </a:t>
            </a:r>
            <a:r>
              <a:rPr lang="en-US" sz="2900" spc="-7" dirty="0"/>
              <a:t>install</a:t>
            </a:r>
            <a:r>
              <a:rPr lang="en-US" sz="2900" spc="-7" dirty="0" smtClean="0"/>
              <a:t>]</a:t>
            </a:r>
            <a:endParaRPr lang="en-US" sz="2900" dirty="0"/>
          </a:p>
          <a:p>
            <a:pPr>
              <a:spcBef>
                <a:spcPts val="20"/>
              </a:spcBef>
            </a:pPr>
            <a:endParaRPr lang="en-US" sz="2800" dirty="0"/>
          </a:p>
          <a:p>
            <a:pPr marL="16933"/>
            <a:r>
              <a:rPr lang="en-US" b="1" spc="-7" dirty="0"/>
              <a:t>Run</a:t>
            </a:r>
            <a:r>
              <a:rPr lang="en-US" b="1" spc="-133" dirty="0"/>
              <a:t> </a:t>
            </a:r>
            <a:r>
              <a:rPr lang="en-US" b="1" dirty="0"/>
              <a:t>METplus:</a:t>
            </a:r>
          </a:p>
          <a:p>
            <a:pPr marL="0" indent="0">
              <a:spcBef>
                <a:spcPts val="7"/>
              </a:spcBef>
              <a:buNone/>
            </a:pPr>
            <a:r>
              <a:rPr lang="en-US" dirty="0" smtClean="0"/>
              <a:t>&gt; </a:t>
            </a:r>
            <a:r>
              <a:rPr lang="en-US" sz="3100" i="1" dirty="0" smtClean="0"/>
              <a:t>run_metplus.py</a:t>
            </a:r>
            <a:r>
              <a:rPr lang="en-US" sz="3100" i="1" spc="-140" dirty="0" smtClean="0"/>
              <a:t> </a:t>
            </a:r>
            <a:r>
              <a:rPr lang="en-US" sz="3100" i="1" dirty="0"/>
              <a:t>\</a:t>
            </a:r>
          </a:p>
          <a:p>
            <a:pPr marL="0" indent="0">
              <a:buNone/>
            </a:pPr>
            <a:r>
              <a:rPr lang="en-US" sz="3100" i="1" dirty="0"/>
              <a:t>-c </a:t>
            </a:r>
            <a:r>
              <a:rPr lang="en-US" sz="3100" i="1" spc="-13" dirty="0"/>
              <a:t>/path/to/METplus/</a:t>
            </a:r>
            <a:r>
              <a:rPr lang="en-US" sz="3100" i="1" spc="-13" dirty="0" err="1"/>
              <a:t>parm</a:t>
            </a:r>
            <a:r>
              <a:rPr lang="en-US" sz="3100" i="1" spc="-13" dirty="0"/>
              <a:t>/</a:t>
            </a:r>
            <a:r>
              <a:rPr lang="en-US" sz="3100" i="1" spc="-13" dirty="0" err="1"/>
              <a:t>use_cases</a:t>
            </a:r>
            <a:r>
              <a:rPr lang="en-US" sz="3100" i="1" spc="-13" dirty="0"/>
              <a:t>/</a:t>
            </a:r>
            <a:r>
              <a:rPr lang="en-US" sz="3100" i="1" spc="-13" dirty="0" err="1"/>
              <a:t>model_applications</a:t>
            </a:r>
            <a:r>
              <a:rPr lang="en-US" sz="3100" i="1" spc="-13" dirty="0"/>
              <a:t>/s2s/</a:t>
            </a:r>
            <a:r>
              <a:rPr lang="en-US" sz="3100" i="1" spc="-13" dirty="0" err="1"/>
              <a:t>TCGen_fcstGFSO_obsBDECKS_GDF_TDF.conf</a:t>
            </a:r>
            <a:r>
              <a:rPr lang="en-US" sz="3100" i="1" spc="167" dirty="0"/>
              <a:t> </a:t>
            </a:r>
            <a:r>
              <a:rPr lang="en-US" sz="3100" i="1" dirty="0"/>
              <a:t>\</a:t>
            </a:r>
          </a:p>
          <a:p>
            <a:pPr marL="0" indent="0">
              <a:buNone/>
            </a:pPr>
            <a:r>
              <a:rPr lang="en-US" sz="3100" i="1" dirty="0"/>
              <a:t>-c</a:t>
            </a:r>
            <a:r>
              <a:rPr lang="en-US" sz="3100" i="1" spc="-13" dirty="0"/>
              <a:t> </a:t>
            </a:r>
            <a:r>
              <a:rPr lang="en-US" sz="3100" i="1" spc="-7" dirty="0"/>
              <a:t>/</a:t>
            </a:r>
            <a:r>
              <a:rPr lang="en-US" sz="3100" i="1" spc="-7" dirty="0" smtClean="0"/>
              <a:t>path/to/</a:t>
            </a:r>
            <a:r>
              <a:rPr lang="en-US" sz="3100" i="1" spc="-7" dirty="0" err="1" smtClean="0"/>
              <a:t>user_system.conf</a:t>
            </a:r>
            <a:endParaRPr lang="en-US" sz="31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2057400"/>
            <a:ext cx="3514725" cy="32099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7924800" y="2362200"/>
            <a:ext cx="3514725" cy="3048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610600" y="909191"/>
            <a:ext cx="2895600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From:</a:t>
            </a:r>
          </a:p>
          <a:p>
            <a:r>
              <a:rPr lang="en-US" sz="1600" dirty="0" smtClean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://github.com/dtcenter/METplus/tree/develop/parm/use_cases/model_applications/s2s</a:t>
            </a: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84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6597" y="914400"/>
            <a:ext cx="45409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u="sng" dirty="0">
                <a:solidFill>
                  <a:srgbClr val="0070C0"/>
                </a:solidFill>
                <a:latin typeface="Franklin Gothic Book"/>
              </a:rPr>
              <a:t>Suite of Python wrappers around</a:t>
            </a:r>
            <a:endParaRPr lang="en-US" sz="1600" u="sng" dirty="0">
              <a:solidFill>
                <a:srgbClr val="0070C0"/>
              </a:solidFill>
              <a:latin typeface="Franklin Gothic Book"/>
            </a:endParaRP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Franklin Gothic Book"/>
              </a:rPr>
              <a:t>MET (core)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Database and display systems(core)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Plotting</a:t>
            </a:r>
          </a:p>
          <a:p>
            <a:pPr lvl="1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METviewer/</a:t>
            </a:r>
            <a:r>
              <a:rPr lang="en-US" sz="1600" dirty="0" err="1">
                <a:solidFill>
                  <a:prstClr val="black"/>
                </a:solidFill>
                <a:latin typeface="Franklin Gothic Book"/>
              </a:rPr>
              <a:t>METexpress</a:t>
            </a: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 User Interface</a:t>
            </a:r>
          </a:p>
          <a:p>
            <a:pPr lvl="1" indent="-182880">
              <a:buFont typeface="Arial" panose="020B0604020202020204" pitchFamily="34" charset="0"/>
              <a:buChar char="•"/>
              <a:defRPr/>
            </a:pPr>
            <a:r>
              <a:rPr lang="en-US" sz="1600" dirty="0" err="1">
                <a:solidFill>
                  <a:prstClr val="black"/>
                </a:solidFill>
                <a:latin typeface="Franklin Gothic Book"/>
              </a:rPr>
              <a:t>METviewer</a:t>
            </a: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 Batch Engine</a:t>
            </a:r>
          </a:p>
          <a:p>
            <a:pPr lvl="1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Franklin Gothic Book"/>
              </a:rPr>
              <a:t>Python plotting scripts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Franklin Gothic Book"/>
              </a:rPr>
              <a:t>Communication between MET &amp; python algorithms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Using </a:t>
            </a:r>
            <a:r>
              <a:rPr lang="en-US" sz="1600" dirty="0" err="1">
                <a:solidFill>
                  <a:prstClr val="black"/>
                </a:solidFill>
                <a:latin typeface="Franklin Gothic Book"/>
              </a:rPr>
              <a:t>manage_externals</a:t>
            </a: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 to connect repos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7343" y="1113466"/>
            <a:ext cx="36746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 smtClean="0">
                <a:solidFill>
                  <a:srgbClr val="0070C0"/>
                </a:solidFill>
                <a:latin typeface="Franklin Gothic Book"/>
              </a:rPr>
              <a:t>Over </a:t>
            </a:r>
            <a:r>
              <a:rPr lang="en-US" sz="1600" b="1" dirty="0">
                <a:solidFill>
                  <a:srgbClr val="0070C0"/>
                </a:solidFill>
                <a:latin typeface="Franklin Gothic Book"/>
              </a:rPr>
              <a:t>100 traditional statistics and diagnostic methods </a:t>
            </a: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for both point and gridded datasets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15 interpolation methods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Applied to many spatial and temporal scales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srgbClr val="0070C0"/>
                </a:solidFill>
                <a:latin typeface="Franklin Gothic Book"/>
              </a:rPr>
              <a:t>Developed to allow for easy sharing of </a:t>
            </a:r>
            <a:r>
              <a:rPr lang="en-US" sz="1600" b="1" dirty="0" err="1">
                <a:solidFill>
                  <a:srgbClr val="0070C0"/>
                </a:solidFill>
                <a:latin typeface="Franklin Gothic Book"/>
              </a:rPr>
              <a:t>config</a:t>
            </a:r>
            <a:r>
              <a:rPr lang="en-US" sz="1600" b="1" dirty="0">
                <a:solidFill>
                  <a:srgbClr val="0070C0"/>
                </a:solidFill>
                <a:latin typeface="Franklin Gothic Book"/>
              </a:rPr>
              <a:t> files for reproducible results</a:t>
            </a:r>
          </a:p>
          <a:p>
            <a:pPr marL="285750" indent="-18288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Franklin Gothic Book"/>
              </a:rPr>
              <a:t>3500+ users; US and Int’l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3733800"/>
            <a:ext cx="4114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u="sng" dirty="0">
                <a:latin typeface="+mj-lt"/>
              </a:rPr>
              <a:t>METplus Examples/Use-Case In Development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EB45E6-F076-F74F-8B00-1058E827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39136"/>
            <a:ext cx="8183879" cy="783015"/>
          </a:xfrm>
        </p:spPr>
        <p:txBody>
          <a:bodyPr/>
          <a:lstStyle/>
          <a:p>
            <a:r>
              <a:rPr lang="en-US" dirty="0"/>
              <a:t>What is METplus?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107" y="228600"/>
            <a:ext cx="3263948" cy="342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97" y="4114800"/>
            <a:ext cx="4114800" cy="245968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Picture 9" descr="perfdiagram_all_1.5_01hr (1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75607" y="4757938"/>
            <a:ext cx="18288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5031106"/>
            <a:ext cx="2743200" cy="2119745"/>
          </a:xfrm>
          <a:prstGeom prst="rect">
            <a:avLst/>
          </a:prstGeom>
        </p:spPr>
      </p:pic>
      <p:pic>
        <p:nvPicPr>
          <p:cNvPr id="13" name="Picture 12" descr="obs_APCP_06_20110511_060000V_DAILY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940" y="3581401"/>
            <a:ext cx="1371600" cy="1320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fcst_PROB_06_APCPgt12.70000_060000L_20110511_060000V_DAILY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581400"/>
            <a:ext cx="1371600" cy="1320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mode_PROB_06_lores_060000L_20110511_060000V_060000A_DAILY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7612" y="4925007"/>
            <a:ext cx="1371600" cy="1269709"/>
          </a:xfrm>
          <a:prstGeom prst="rect">
            <a:avLst/>
          </a:prstGeom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4730770" y="4123130"/>
            <a:ext cx="2178442" cy="2129675"/>
            <a:chOff x="-2048515" y="1894178"/>
            <a:chExt cx="9439915" cy="5152971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1025283" y="1894178"/>
              <a:ext cx="2600546" cy="3027900"/>
            </a:xfrm>
            <a:prstGeom prst="straightConnector1">
              <a:avLst/>
            </a:prstGeom>
            <a:ln w="25400">
              <a:solidFill>
                <a:srgbClr val="FFFF00"/>
              </a:solidFill>
              <a:prstDash val="dash"/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4724400" y="2133600"/>
              <a:ext cx="2667000" cy="2971800"/>
            </a:xfrm>
            <a:prstGeom prst="straightConnector1">
              <a:avLst/>
            </a:prstGeom>
            <a:ln w="25400">
              <a:solidFill>
                <a:srgbClr val="FFFF00"/>
              </a:solidFill>
              <a:prstDash val="dash"/>
              <a:headEnd type="oval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-2048515" y="5036465"/>
              <a:ext cx="5940515" cy="2010684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Bad forecast or</a:t>
              </a:r>
            </a:p>
            <a:p>
              <a:r>
                <a:rPr lang="en-US" sz="1200" dirty="0" smtClean="0">
                  <a:latin typeface="+mj-lt"/>
                </a:rPr>
                <a:t>Good </a:t>
              </a:r>
              <a:r>
                <a:rPr lang="en-US" sz="1200" dirty="0">
                  <a:latin typeface="+mj-lt"/>
                </a:rPr>
                <a:t>f</a:t>
              </a:r>
              <a:r>
                <a:rPr lang="en-US" sz="1200" dirty="0" smtClean="0">
                  <a:latin typeface="+mj-lt"/>
                </a:rPr>
                <a:t>orecast</a:t>
              </a:r>
              <a:r>
                <a:rPr lang="en-US" sz="1200" dirty="0">
                  <a:latin typeface="+mj-lt"/>
                </a:rPr>
                <a:t/>
              </a:r>
              <a:br>
                <a:rPr lang="en-US" sz="1200" dirty="0">
                  <a:latin typeface="+mj-lt"/>
                </a:rPr>
              </a:br>
              <a:r>
                <a:rPr lang="en-US" sz="1200" dirty="0" smtClean="0">
                  <a:latin typeface="+mj-lt"/>
                </a:rPr>
                <a:t>with displacement</a:t>
              </a:r>
              <a:r>
                <a:rPr lang="en-US" sz="1200" dirty="0">
                  <a:latin typeface="+mj-lt"/>
                </a:rPr>
                <a:t/>
              </a:r>
              <a:br>
                <a:rPr lang="en-US" sz="1200" dirty="0">
                  <a:latin typeface="+mj-lt"/>
                </a:rPr>
              </a:br>
              <a:r>
                <a:rPr lang="en-US" sz="1200" dirty="0" smtClean="0">
                  <a:latin typeface="+mj-lt"/>
                </a:rPr>
                <a:t>error</a:t>
              </a:r>
              <a:r>
                <a:rPr lang="en-US" sz="1200" dirty="0">
                  <a:latin typeface="+mj-lt"/>
                </a:rPr>
                <a:t>?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72400" y="3657600"/>
            <a:ext cx="216446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2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1962479" cy="640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871" y="381000"/>
            <a:ext cx="3581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User’s Guide </a:t>
            </a: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/>
              <a:t>Getting Help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94197" y="3074796"/>
            <a:ext cx="1949282" cy="286880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17721" y="297460"/>
            <a:ext cx="4727576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u="sng" dirty="0"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https://github.com/dtcenter/METplus/discussions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8271" y="1487268"/>
            <a:ext cx="48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hlinkClick r:id="rId5"/>
              </a:rPr>
              <a:t>https://</a:t>
            </a:r>
            <a:r>
              <a:rPr lang="en-US" b="1" dirty="0" smtClean="0">
                <a:hlinkClick r:id="rId5"/>
              </a:rPr>
              <a:t>metplus.readthedocs.io/en/</a:t>
            </a:r>
            <a:br>
              <a:rPr lang="en-US" b="1" dirty="0" smtClean="0">
                <a:hlinkClick r:id="rId5"/>
              </a:rPr>
            </a:br>
            <a:r>
              <a:rPr lang="en-US" b="1" dirty="0" smtClean="0">
                <a:hlinkClick r:id="rId5"/>
              </a:rPr>
              <a:t>latest/</a:t>
            </a:r>
            <a:r>
              <a:rPr lang="en-US" b="1" dirty="0" err="1" smtClean="0">
                <a:hlinkClick r:id="rId5"/>
              </a:rPr>
              <a:t>Users_Guide</a:t>
            </a:r>
            <a:r>
              <a:rPr lang="en-US" b="1" dirty="0">
                <a:hlinkClick r:id="rId5"/>
              </a:rPr>
              <a:t>/</a:t>
            </a:r>
            <a:endParaRPr lang="en-US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800" y="867971"/>
            <a:ext cx="4789957" cy="53594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18462"/>
          <a:stretch/>
        </p:blipFill>
        <p:spPr>
          <a:xfrm>
            <a:off x="2590800" y="2209800"/>
            <a:ext cx="4479964" cy="43434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21" t="74385" r="72967" b="-134"/>
          <a:stretch/>
        </p:blipFill>
        <p:spPr>
          <a:xfrm>
            <a:off x="6172200" y="3056124"/>
            <a:ext cx="990600" cy="1371600"/>
          </a:xfrm>
          <a:prstGeom prst="rect">
            <a:avLst/>
          </a:prstGeom>
          <a:ln>
            <a:noFill/>
          </a:ln>
        </p:spPr>
      </p:pic>
      <p:cxnSp>
        <p:nvCxnSpPr>
          <p:cNvPr id="17" name="Straight Arrow Connector 16"/>
          <p:cNvCxnSpPr/>
          <p:nvPr/>
        </p:nvCxnSpPr>
        <p:spPr>
          <a:xfrm flipV="1">
            <a:off x="1905000" y="4724400"/>
            <a:ext cx="838200" cy="6096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85800" y="5257800"/>
            <a:ext cx="1219200" cy="228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1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-76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Addtn’l</a:t>
            </a:r>
            <a:r>
              <a:rPr lang="en-US" dirty="0" smtClean="0"/>
              <a:t> Capability over next </a:t>
            </a:r>
            <a:r>
              <a:rPr lang="en-US" dirty="0" smtClean="0"/>
              <a:t>2-3 </a:t>
            </a:r>
            <a:r>
              <a:rPr lang="en-US" dirty="0" smtClean="0"/>
              <a:t>years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103811"/>
            <a:ext cx="10363200" cy="506838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Tropical </a:t>
            </a:r>
            <a:r>
              <a:rPr lang="en-US" dirty="0" smtClean="0"/>
              <a:t>mesoscale convection organization</a:t>
            </a:r>
          </a:p>
          <a:p>
            <a:r>
              <a:rPr lang="en-US" dirty="0" smtClean="0"/>
              <a:t>Object-based </a:t>
            </a:r>
            <a:r>
              <a:rPr lang="en-US" dirty="0"/>
              <a:t>diagnostics of organized tropical </a:t>
            </a:r>
            <a:r>
              <a:rPr lang="en-US" dirty="0" smtClean="0"/>
              <a:t>convection</a:t>
            </a:r>
            <a:endParaRPr lang="en-US" dirty="0"/>
          </a:p>
          <a:p>
            <a:r>
              <a:rPr lang="en-US" dirty="0" smtClean="0"/>
              <a:t>Kelvin Wave Activity</a:t>
            </a:r>
            <a:endParaRPr lang="en-US" dirty="0"/>
          </a:p>
          <a:p>
            <a:r>
              <a:rPr lang="en-US" dirty="0"/>
              <a:t>Tendency </a:t>
            </a:r>
            <a:r>
              <a:rPr lang="en-US" dirty="0" smtClean="0"/>
              <a:t>statistics</a:t>
            </a:r>
            <a:endParaRPr lang="en-US" dirty="0"/>
          </a:p>
          <a:p>
            <a:r>
              <a:rPr lang="en-US" dirty="0"/>
              <a:t>Diagnostics of vertical distributions of tropical latent heating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ENSO Diagnostics</a:t>
            </a:r>
          </a:p>
          <a:p>
            <a:r>
              <a:rPr lang="en-US" dirty="0" smtClean="0"/>
              <a:t>Stratospheric Diagnostics</a:t>
            </a:r>
          </a:p>
          <a:p>
            <a:r>
              <a:rPr lang="en-US" dirty="0" smtClean="0"/>
              <a:t>Precipitation and Temperature </a:t>
            </a:r>
            <a:r>
              <a:rPr lang="en-US" dirty="0" err="1" smtClean="0"/>
              <a:t>Tercile</a:t>
            </a:r>
            <a:r>
              <a:rPr lang="en-US" dirty="0" smtClean="0"/>
              <a:t> </a:t>
            </a:r>
            <a:r>
              <a:rPr lang="en-US" dirty="0" smtClean="0"/>
              <a:t>Evaluation</a:t>
            </a:r>
          </a:p>
          <a:p>
            <a:r>
              <a:rPr lang="en-US" dirty="0" smtClean="0"/>
              <a:t>Extended support for Marine, Cryosphere, LSM, Atmospheric Composition, Space Weather, and hopefully Hydro</a:t>
            </a:r>
            <a:endParaRPr lang="en-US" dirty="0" smtClean="0"/>
          </a:p>
          <a:p>
            <a:r>
              <a:rPr lang="en-US" b="1" i="1" dirty="0" smtClean="0"/>
              <a:t>Stretch Goal: Connection/Integration with MDTF Diagnostics</a:t>
            </a:r>
            <a:endParaRPr lang="en-US" b="1" i="1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1" y="6172200"/>
            <a:ext cx="5190973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u="sng" dirty="0">
                <a:ea typeface="Calibri" panose="020F0502020204030204" pitchFamily="34" charset="0"/>
                <a:cs typeface="Times New Roman" panose="02020603050405020304" pitchFamily="18" charset="0"/>
              </a:rPr>
              <a:t>Contributions from UIUC, GMU, NOAA/PSL,  </a:t>
            </a:r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NOAA/CPC</a:t>
            </a:r>
            <a:endParaRPr lang="en-US" sz="1600" b="1" u="sng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95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852" y="204860"/>
            <a:ext cx="7772400" cy="808038"/>
          </a:xfrm>
        </p:spPr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2438400" y="990601"/>
            <a:ext cx="7239000" cy="1077721"/>
          </a:xfrm>
        </p:spPr>
        <p:txBody>
          <a:bodyPr/>
          <a:lstStyle/>
          <a:p>
            <a:r>
              <a:rPr lang="en-US" sz="2400" dirty="0"/>
              <a:t>Tara Jensen, NCAR, </a:t>
            </a:r>
            <a:r>
              <a:rPr lang="en-US" sz="2400" dirty="0">
                <a:hlinkClick r:id="rId2"/>
              </a:rPr>
              <a:t>jensen@ucar.edu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https://dtcenter.org/community-code/metplus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8" name="Picture 7" descr="noaa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897" y="5968522"/>
            <a:ext cx="738184" cy="748469"/>
          </a:xfrm>
          <a:prstGeom prst="rect">
            <a:avLst/>
          </a:prstGeom>
        </p:spPr>
      </p:pic>
      <p:pic>
        <p:nvPicPr>
          <p:cNvPr id="9" name="Picture 7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4654" y="6055610"/>
            <a:ext cx="815908" cy="555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air_force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75" y="5958523"/>
            <a:ext cx="720650" cy="725910"/>
          </a:xfrm>
          <a:prstGeom prst="rect">
            <a:avLst/>
          </a:prstGeom>
        </p:spPr>
      </p:pic>
      <p:sp>
        <p:nvSpPr>
          <p:cNvPr id="11" name="AutoShape 2" descr="data:image/jpeg;base64,/9j/4AAQSkZJRgABAQAAAQABAAD/2wCEAAkGBwgHBgkIBwgKCgkLDRYPDQwMDRsUFRAWIB0iIiAdHx8kKDQsJCYxJx8fLT0tMTU3Ojo6Iys/RD84QzQ5OjcBCgoKDQwNGg8PGjclHyU3Nzc3Nzc3Nzc3Nzc3Nzc3Nzc3Nzc3Nzc3Nzc3Nzc3Nzc3Nzc3Nzc3Nzc3Nzc3Nzc3N//AABEIAJgAlwMBEQACEQEDEQH/xAAcAAACAgMBAQAAAAAAAAAAAAAABgQFAQMHAgj/xABFEAACAQMCBAQDBAcECAcBAAABAgMABBEFIQYSMUETIlFhcYGRBxQyoRUjJGKxwdEzUnLhNEJDc4KSs/AlVGR0ssLSFv/EABsBAAIDAQEBAAAAAAAAAAAAAAAEAgMFAQYH/8QAMxEAAgICAQIDBgUEAwEBAAAAAAECAwQRIRIxBRNBIjJRYXHwFIGRsdEjM0KhweHxUiT/2gAMAwEAAhEDEQA/AO40AFABQAUAFABQBgEGgDNAAaAKoak/6XW05F8NiwDd8gZ/rSqvbucPQscNQ6i1porCgDBOKAAHNAGaACgAoAKACgAoAKACgAoAKAIuo8/3KYxMVdULAj1G9U3p+XLRKPcrNIvhBm3uH8mSY3b3/wBU/wAqWx79exL8mW2Q3yi68RMfiX6071L4lGmRru/hgRvMGfGyjeqrL4wXfknGDYts7+Ok6nEqPzgn1/zyR86yuuSl1LuM6WtDFaanBcKAWEcmN0fb6HvWpVkwn8mLyraJfipjPOuPXNXdS1vZDTF3iXU/2SZLY55ELcw7nG1Z+VepexFl9cNcsYLWIwW8cRZnKIF5mOScDrWhFaWkUN7ZtqRwKACgAoAKACgAoACcUAYDAjI6UABOKAIGsXcVvZv4jqvMuPMcYBqjIsUIE4LbKBWEgVkYMrDIKnbFZYyb9L0xtTjNxdXMqQ87KkELcuykjLN1ztnAx86coojOPU2Uzm09InT6Dpy20jJE6yBSVk8VywPxJq+yiHQ+CEZy2UV4XS2ldTysEJBxnFZKY0XsfDumiMApM5x/aNcPk+/WtdY9WtaFfMlvuQtS0lLCMS21xMYywVopH5/mCd/qaTyaIwjuLLap9T0ytn5DE4lZVVhynmOOtIl40aNqCXlsoZh4yqOf973HtWvjXqyPPcUsh0v5FhnbNNFZhnVccxAycDPeubQHqugFABQAUAFAGu4QywugdkLAjmXqPcVGa3FrejqemL1rdXNjLJE5BZWw6keUn1X0yMH51mQsnS3EYcYz5N13rc4jVLeFWmkYJGgPVj037D1PpV/4mc+Ioh5aXLN9losfOLrU3++XfXMgykZ/cU9Pid/ftTEKVHmXLK3LfYotdvbDT7uUW/LISOYww42fv7DO351W8Gy6zcOE/VnJZMK488sTZ+NdXhlkhtlFjE75YBeaQdsjO35VtY3hddcfeb/b+TFyPFLHPSjr9yRqbaheW8mb69MuNh94YAn0xnFXV1Vxfur9CV0rJRepPYpma6/8xNn3kNOeRX/8r9DIeTbv3n+oz6Vr9xDbwRpqN0suy8rOxyaVsxItv2V9/Q0qM3cUup7LZOJ726ZobseL4R/EF6/Mfw61nZPhsbY+zLRo0Z0lJpouuHJbG+1R5LgxlkiCwRS4zzEnmIB74AGfc1nVYc6JN2L8/QdeRG1LpLi80KJXFxpPLZ3AOQE8sbn3A6fEfPNctxoy9qHDJRsa4fKI8eu3SLySwp4g2IPUH33pX8dZHiS5LfJi+UQ3kutd1CKzMrxxcpklaM4KoOy+hJxv7GuVueVP2uyCWq1x3G9fwj4VrCxmgAoAKACgDB6UALWtXESakVUO8jKPJGhdjjqcDtuPyrMyI9Vr6UMVvUeSIsy4S4jfl8M86sexHr/AiqIuSkunuTetc9iu1nim5vk8CzPgxYw7qfM/wPYV6THx30qVi5+HoZNt3OodikjTv+dPCpWXk1je203QyJgRt3bPp7UzXCaaM666myEviuxubVke0YBWWcrgbbZ9RXVjvq+RCWfF18dyquEg5l+7q4XG4c53piKeuTPsnBv2CxitrK+5I0UpMqLvsvMe+fX+NUS64bY9W6bdJd1r5Fw6Z60oahHlXkIYnlOdjnG9ca2tEt6GHSeKri3j+7XpEgxhJn6r8fWs7Kx5Ri5VLfy/j+B2i9N6sPUsxMijDyyyk8qopZm9cAV5lRnZJ65ZrbUUTuGJkTVZ0IKtNEqcrgghkJOCD0OGz8qawX02Sg+7/wCCq7mKaGwdK1hYzQAUABoA8JIj7oysPY1FST7M7pkLU9Sisrd3LAlVJ27VVbfGC+ZKEGzRoVk0Vubu5H7ZdYeUnqg6hB7DP1ya7TX0R2+77nJvbEjibVYb7UZ47AAW4bEjA7SuuQT8O3vjNP42JGMvNa5f3v6il1za6F2K2JafFDxdaa13IrfeJI0xhlXuKthPpXYVuodkk+rRIv8AT1ntfDhjRXTddsbemalXPUuSvJp669RXYX1T2p7R59yPfJXdEeok6fZR3c5jkkKeXIA6mqrZuC2hvFrjbPUnoubhGttPkCs8hRDhmO//AGKTSUpo2ZN11PT3oWoruRUlDXGGxzDxfMH9t+nrTM61vsJUXy01v9T2NVSNYfFKEMpDhATyH4fPpVEqXzodhkxSjv8A8GfgHibTxq/3Oc4lnHhwzNnAwThRn1/kM9qysnD8tu2K79/v9zTxsuNmq2/oO2v2RIXULXy3VuQxIH4lHr8P4ZHesjLrevNh7yNKqXPS+zJun6lDexDlIWXHmjJ3H9atoyYWrjuRnW4skvPHGVDyKpY4AJ6mrXOK7sjpm2pnDzIodCpzgjBwcVxra0AsX+nTaawkWVpbYkDL454iTtk9x+dZl9Hle1HsMws6uH3IsiiRGR91YEGlu5YQuM+KZ9N4fNvFgXl1+ojkU4IBHmbHw/Mitnw3ryJ9MlwuX9/MQzJeVDa7vhCrZxeHEkYJPIoXJ74GK3TPS0ifEOlBxkqNa6Vt6KnUL4TSctqzhcEM4J83ypymvS9ow8vK6nqDIaJTBlNmzkoItmYmeCVZIzhl3BxUZJSWi2q2VclKJbpNLqNpIF5IVJKMfxZ23x09aTnFVSN2q2WRW9cf7PUdtHbxeHEoAA39/eq5SlJ7Y7VXGEemJV6lpcF2wduaNxsSmPN8a7CyUVoLMeNj32K2PRYYlbxhzMH5kkRmVh0x8K5Obl6EqsdQ79zpVhxLLe6UqlB4/LySvnqfX5jevLZ1sqJupL/w3seKnHqITHALE7DfNY3YbLHRtEbUUivr+SRYWIkhgQlSR1VmI39DyjHvnoNXHxFpTmLWW+iGwdK0SgzQBHv0V7SdW3BjYEfKq7UnXJP4Eoe8hc0rSf0jaSXc9xcRF3ZYRE2AqqcZxvkkgnfO2KTpxoyrUpdy2djUtI59r19pEnGTabxCks1pbEQC7gkMfhNnLMV7jcA46YrawcedNDdfLb/12MzJtrstUZ+h0KXgrT2tm+6XE6yFf1bswZQexIxuK4sqSfKLXRHXAl3E66dM9vqDLDcxHlePc/MeoPUGtGtOxbiIW2RqepvRpvdVFq8a/c2uraZMkxzeGxHtse3ap+VY/c7i1mTTHixcP1RjiT9G2UsNpolrNLLNbrP400+FjV+nlxufbaoY92TbJ9tIrzcfBogtp7fbkmcOaK+rTsGfwoIl5pZMZx7CmcvK8iPzZmeHeHvLm23qK+9FW2qx3Ds2maVb/dAxEcl3NIXlX1wpAGfnVNaybI9Tlobvt8Px5utVdWvmXPDtpput3YtbhZbC7/EIg/iRzKOvKTgg+x3+NQuvyaF7XK+JdjYuBmS3Daa9Nnm38SOK9W1jU+FezpGjMQOUSMAM79u+/SoKc5xUm+Rvyq6puMVwMmgaVaaxY+NMtxbzI5jli8RWAIwdjyjIIINK23WVy09D1VNU1tFDxLJBpmrPp1lp8920cSySSSXQjAznAA5DnpUq52WLZ2VdcHor7bUNM8VV1jS760jPWaG5WVV9yOUEfQ1KXmrto4lWy6GnwQcXRaPZXckdrdWomEmzljlj5T03A96zcur8TFSkuz/capflNpepZcRaNHp9g0kDyPC6lZFkcsQcdcn13/KsnLxo1alHsOVWOW0xxjGEHwFayFT3XQDNAFfrNwIbUoD5pPL8u9LZVnTDXxLKo7ka9CZE0O0yR5IgG9iOv51KiSdUWvgRmn1M+b7+5a91K9uZN2muHkOfdif516eiPTXFfJGBkPdjZ2nTOM1t+LZtA1IokBSEWsvTzFF8jfEnb329KyHQ3X5kfzNbzkp9DLDjrhdddsxPaqo1C3X9W3TxF7of5eh+NSxMl0z57MqzMVZENeqOZw6i6ARNZ2wKeRlaLzAjYg++a3FXGXtJvk85ZfKv2HFcfIn6g8f32Dnj8zaXa8jA7L+I4pbET658+rL/ABRxdVe16LQ8fZ6IpNJvEOCxn5XGe3KP86R8Sb85fQ0PA9fhePixY1Tha90MFEiaeyT+zmjGcL2DDsffp8KdxcyucVGXDMjxHwq6FkrILqT/AFKpJHhliuIWxLA4kjYeo/7x8DTttasg4/EzMa6WPdGa9GT9EvfvP3sywmCSW5lnEbMD5WcnH50gqZVwWz0P4qu+59A9cF/6Fd/+6/8AolZuX76+hr4n9sVOKjjjDUP9xD/OrsX3Dl/vFNf80LWII/0tZ2yfSMxj8+ZvpTClttffqV9PCZr0q9mTiHS3eMhLMJCkhbZl8RiB7YVsfKl7oexP9fv9C2t8o6vr6xy6ROjYIIHz3FYmZqVDHquJo96Fefe7CPnbM0YCSfEd/n1qeLcra9+vqcsh0ssMimSBQ61f6xbXPLYadJPBy5MicpwfhnNJZEslP+lHgtgq/wDIVJdTubm48SZ5BIpwY3UqV9ip6Vg23Xde59x2EYa9kkJqlvJG8S3CJLynMXOAaZptc+3BXJJHEY265619FgeTtXtMbOOMf/1t6O3hwf8ASWqMLmtp/Esz21YmvgdH+zfi86tbjS9Sk/b4FykhP9unr/iHf61n5mM6pdS7D2Jk+bHT7o38X8OwrctrVvbCQkftUYXOfSQD1A6+2/beWLkyivLb4I5OLCb8zXIv8iNqXhSIhT9G23lIyP8AWq+ltSk18WL5MFKEU1xokWD3ehXZvdK/XIwxNaM2PEXtynswycZ+FWZCV8fa7iuJvEk+nmL9B00biTTdZ8kEpiuQMvazeSVf+HuPcZFZM6pQemjdhZGa2mRtd4TsdSjkltwLW7OSHQeVm/eXv8etMUZllPHdCWX4bRkrbWpfH+Tld349ldywygxXEEhRwD0Yeh9O49q34TjbBSXZnlbKJ49jg+6OjfZlI82h3LyMzMbtt2OT+BKw/EUldx8D1PhUnLH3L4souLNR02141niudOv7lzbxNKbeVAOXJxsRk/WuUqzy9xGLXDr1IjcbXNnc3vDs+m8v3V7O58MKMYHNHkexzsffNdxlJOXV34/5CzWlooA37RFvj9Yv8atv/tSXyf7Ea/fQ3yalE5MUdwkr9eVXzj3rwdljitM3Ek2aLa+uobtVshNJdOMiKEZYj3x0Hx2qON57nurewn0Je0OGhT65PcN+lbQQW/h+UllLF8jsCe1egx/xG/62hKzo/wAS9wPSmysoeLNMS6snuo0AuIFJDDqy9wf41neI0KdTn6ovon0y0e9AsLM6BZILaHDwKXJQEsxHmJ985pmmMXVHS40Vzb6mfNl3G1tqF3bP+OGeSMj3ViD/AAr01EuqEX8dGJfHU2NHHbY4vvf93B/0lqOD/bf1OZ63JfQq7S4ltp4ri3laKeJg8ci9VI705OCnFxYhCcq5dSO7cFcTw8Sabzvyx3sIC3MQ6A9mH7p/yrz2RQ6Z6fY9DRfG6HUhZ15I7fi+8igRI40tYFVEGAo82wFM4rbjyL5MeeDxIJYo7O53ME7ywt+66nK/Uc3/ACirlP8AqOJROteWpI1Xlva3aA3EakpusgOGT3BG4NTcU+CqLceUWv2d8QXd7d3GlXkr3CJGZbeaTdwoYAqx79Rg/GlczFVKU4+pf4fnPIbjJcoUOPp4m4z1EQkEKsYfH9/G/wCWKd8N35Qj4vFO1fQePsoOeHZz/wCrb/4rSXiP978jR8LX/wCf8xS43ZR9pE/M2CbJMD1/Ft9M/SrcP+y/qSv/AL6+hVXTyvc2q8gENuJiH5u8nh5GPihP/FU9e1v79f5JehnTpEfiDTLT8UlxcooT2zkn4YBqrIf9KTJw99I61xNbWy6LNI0UamEBlYKBy7/0rz+fCLx3v0NClvrRjhDTFsdJSWWMC6uh4szEb77hfgBgfWrcShU1pepGyfVLZe4pkrCgCPfjNnODjBjbr8Kqu/ty+hKHvIXuGtWgt7Bra7kCGFjyE91JyPp/Ss3AzIKrosetfsMXVPq2jk3GNpoEfGV3d6lf3NvaXTidI4LUyGT+/g5wDkH/AJq9DgZnnUbr502jNyMZKftHjjLWeGddvn1LT7m+guDEqmGS0JWQqMDDA7bYHypzGlZUulx4F8muFnKl2F6OTYVqJmTKJa6HrN3oupQ6hYECWPZkJ8si91PsfyODVV9Ebo9LJUXSpntDjda5aa5r9zqFiX8JraFSHXBRhzZX4jNZtFcq04y7mtZJWe0ifHxLp8GmHRrmxurxnd5JjBgGDfKkc2MnvtVVkJu3qiTg4+X0yKm81bTJYJIY9atomIKn74kkLqP8PL1+BpmFunuUWK2Y/VFxhJEfT+KtN4btpxojPqmqzL4fj+G0cMK+xYZbfB6dqLlblNLWkQojThRb6tyYtQurTPNqV04aaQyTzhC5LHvyjrT0Y+TXqK3oQk/xN25PSHvhjj/hnhzSxYxnUbglzI8n3UrzMcds9Nqysiq+6zqcdG1jyppr6FIpuIuIeHNf4hh1S3nvoJxGI2iks2YPjOCCDsd6nSrKYOLics8uyakpdiKblWg8dgUXGSHGMCrd7JLhGv7O54bjjRtYniZobOPyA9VZlKj8uY/Os3xXLjjQhGX+T/b/ALLsSt2ylJeh1PizV7W50aSC3kDmQeYY6CsLMzKZVqMX30aFVUlLbGqIgopB2wMVrJ77Cp7roGGIAJJwBuTQAr8R8RWyQNbW8yFnGGYtgAVkZudHpcK+djNVL3uQpPIqxtLnKgZ8u+awknJpIcb0iFxpwfq17w3LqUsEUUlmDMIUfnkKY84OBjpvgZ6V6rwimzEn7T4kZuW1dHSXY5VDJnBB/OvUxkYs4EpHq6MhaUDekmKtTKnEZOGrsmGSAgeTcH1zS10edjmLJuLiWt5fxWMQllySxwOUbmq4QcnwXWTVa2xUuLozzySt1di2/b2p5LS0ZE9yk2ajLXTnSa2krhJRNLyZ71xsmomILt7WdZowCy5wGGR0qmemtMYq3F7Rr1HV7q5hMcrqE6kIuM0vpIc6py4Z1bhrgrU9H4ehmKwtLKvj3EJyroT2z0OFwO3evI+K0zypu5PhLhfL/vlmviyVUVAzLJHChaV1Re5YgCvO632NFtIZOHOKrMWy29xcIyRgBJUbm26AECtrDz+lKu38hO2n/KI4jcCtoVA70AVtvw/pNtzGLTrbLEks0YYn5mq40witJHXJsr9a4VtLiB5NOiS2ucbCPyo/sR0HxpXKwo2rqjxIsrtce/Yn6Hf/AKQsgJdriPyToevMNicehqeJkK6vn3lw/qcsh0v5HC/tQ4QPDOrm8sV/8Mu25lA/2DE7qfb0+natnFyFJ+XJ+1+6/kTuq/yQoRyds1oRkKSgb1f3q1SF5VlpoV393v0BbCSeU/y/PFFj3ElQumfyN3EJcX4LHKlBy/zH1/jRTJdJHKg+srOeruoW6GYL1zqO9DPJb3rjkSVbNbP71W5F0ayPJJVTkXxgPn2RcJJrOrLq2ohfulrh4YT/ALduzf4QR8zisrKyoym6Ivld/l8v5+Q9VS4rraOzcQ3zWdiY4U8S5uD4cMQO7sazMmbUeiPvMarXO36EbQuGbXT41muljur9t3ndMhfZAegH1PejHxYUx0u5ydjmy0udMsbqSOW4tIJJI2Do7RjKkbgg1e4RfdEU9EsVM4FABQBg9KAE3XzJpWtG5tH5DMoZvjvn5bV5/NcsfJ8yHqO06sr6WUGrXDalzpdxm6M/6rwQuefPRQKUjdfbcpxftehY4wjBp9hC4v8As+1fhyFb6OAz2BXmfwjztbH0bbcfvfX1PuMbKcopW+9/r7+0ZFlS23HsKccwIBBz6Gn1IWcDesvTB+FTUiDgTTcXWoypG7+IwzjPYdSfyriaitnJRlLuRfE2FT6iHlgZK51HfLNby1FyJqBHlnC7kgD3NR3ssUB34Q+zbVtat/0lfW5htQOaK3lPI9z/APlfj19hvWXl5U+hxx37Xx+/X/Q1VUk05jxZySWEqNApgeLYKBjlHTGK8Qp2VWdW/aNdxjKOvQu+HZZdU4ia6vGDNbW+YxjYMxxn6Aj51r+H2yvtlOfdCt6UIpIch0rYFjNABQAUAFAHmR1jRnY4VRkn2rjaS2w1vgQtVurjXtVdNKt2uREAvMCAi/4mO3fOOvtWDfCzNt3Dsh2MlTHT7hHo2uadcQ3jWUE/gtzhbeXnb6EDOx7V2GBfRJWQ09HHdCa0xs03VbTUoTynkk/DJDIMMp7gg1q05MLuOz+DF5VuP0ObfaBwJoU98smnIbC4cFpPAA8Mn15OgPwxUbvFZ4k1BLqXwOwx1atvgVo+CZzHMbWwkvI42CPJEWcg4z023+ArSxvEYXx6ltfkUzx+h6IkGnJpkhJt5opCMfrlII+oprzVL1K1Xr0IZ0i1MmVkmA/uAj6dKs82RHylsmQaNFOQLfT5Zj0ARHfP0quV6XeRLyl8CTecA3rIkktu+niT8Jl3Bx+71/MUlk+K148U2m99v/SyGN1vgb/s64O0Wx1QteQi8u1TnhluBkKQd+VegPQ+vWs2nxSeZY4T4Xoi+eOq47R0XVdXttMjHOTJM+0cEQLO59Ao3NX23xr4XL+CIRhvl9hSfRdf1GV7oWdtbiRubluZyr/RVbH1rJl4dba3OTSbGfPjFaR4s7ifhvU0l1OFrdCpVznKuv7rd8bHHWq6Y24Vyc1w/v7/ADOycbY8HQUYOisucEZGRivQISPVdAKACgAoACM9aANNra29pEYrWCOGMsW5Y1CjJOSdq4opLSDZtwK6BQcS6Os8bX1rmO6iXLFNvFUdj7+hrPz8VWQ8yHEkX02OL0+wnO7uxZ2JY9Sxrzbbk9sf0hk4R1XTbXTksnuI0nEjs2WHmJYnJ+RA+Vb2Dl1KpQlw0JXVScm0MFzc2L27+JLCy8p6kGn521OLe0UqMt9jm11CHjljQdQQCNjivLKbUu71s0eng6Vb3NmLdGjliVOUdCBXqo21dO00ZrhLetFDxNrGm3FobSOaOaXmBGGB5TWZ4hlUzr8tcsvohJS2KxmNurTKxHICcr12rFg2mmu449a5HbhfSRaWq3l3mTULhA0sj7lAd+RfQD8zXqsahVR57+pm2T6mXmBTJA1zW8NwFE8SSBWDqHUHDDoRnuK40n3A210AoAKACgAoAKACgAoAjajOlvZTyykBFjJJPSq7pKMG2SityQlcNaHFrfNfXmWsA5WGJTgTEHBLfu52x33rJwMKMl5s0MXXPshvGjaYI/CGn2gjxgL4C4H5Vr+XDWtcC3U/iVOo8I2joz6a7WkoG0YbMRPoV7fLFJZHh1Vq3HhlsL5RFCVZo3EKwk3LOIliPdycAVgRpnKzy/Udc109Q4aZwhZQxK2p/t053YS5MSn0VOmPc5Nejpwaq46a2xGdspMszoelFOQ6bZ8pGCPAX+lM+XBrTXBDqfxFPivQodLtnuLZuSzYcroxyIj2IJ7dsVi5+Gq2ra0NU279mQ56XcLd6dbXCAhZIlYZGOorahLqimKPhkqpnAoAKACgAoAKACgAoAKACgDBAPWgDEcaRqFjRVUdAowBQB6oAwelAC1JpF0/F0V94C/c48v4nOM85Tl/D8zWfHFl+Ld3p/0XOz+n0jNWgUhQB5ZEcYdQw64IzRoDIGKAM0AFABQAUAFAH//Z"/>
          <p:cNvSpPr>
            <a:spLocks noChangeAspect="1" noChangeArrowheads="1"/>
          </p:cNvSpPr>
          <p:nvPr/>
        </p:nvSpPr>
        <p:spPr bwMode="auto">
          <a:xfrm>
            <a:off x="1679576" y="-693738"/>
            <a:ext cx="1438275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DTC_log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53001" y="6045513"/>
            <a:ext cx="2209799" cy="594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68" y="5982397"/>
            <a:ext cx="698187" cy="7018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56109" y="5282626"/>
            <a:ext cx="8003581" cy="58477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DTC Visitor Program: </a:t>
            </a:r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https://dtcenter.org/visitor-program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6109" y="3140596"/>
            <a:ext cx="8642238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200" b="1" baseline="30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Annual METplus Users’  Workshop and Tutorial</a:t>
            </a:r>
          </a:p>
          <a:p>
            <a:pPr algn="ctr"/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for announcement in October</a:t>
            </a:r>
          </a:p>
          <a:p>
            <a:pPr algn="ctr"/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Targeting March-April 2022 timeframe</a:t>
            </a:r>
          </a:p>
          <a:p>
            <a:pPr algn="ctr"/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 up for more info on 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DTC Website at: </a:t>
            </a: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https</a:t>
            </a: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://dtcenter.org/community-code/metplus/sign-metplus-updates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Download Coming Soon Png HQ PNG Image | FreePNGIm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36745"/>
            <a:ext cx="3331662" cy="151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0"/>
            <a:ext cx="9696734" cy="6400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430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METplus</a:t>
            </a:r>
            <a:br>
              <a:rPr lang="en-US" dirty="0" smtClean="0"/>
            </a:br>
            <a:r>
              <a:rPr lang="en-US" dirty="0" smtClean="0"/>
              <a:t>Data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80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-152400"/>
            <a:ext cx="7772400" cy="1143000"/>
          </a:xfrm>
        </p:spPr>
        <p:txBody>
          <a:bodyPr/>
          <a:lstStyle/>
          <a:p>
            <a:r>
              <a:rPr lang="en-US" dirty="0"/>
              <a:t>METplus Data Flow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28600"/>
            <a:ext cx="9696734" cy="64008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914400"/>
            <a:ext cx="2743200" cy="2438400"/>
          </a:xfrm>
          <a:prstGeom prst="rect">
            <a:avLst/>
          </a:prstGeom>
        </p:spPr>
        <p:txBody>
          <a:bodyPr bIns="91440" anchor="b" anchorCtr="0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METplus</a:t>
            </a:r>
            <a:br>
              <a:rPr lang="en-US" dirty="0" smtClean="0"/>
            </a:br>
            <a:r>
              <a:rPr lang="en-US" dirty="0" smtClean="0"/>
              <a:t>Data Flow</a:t>
            </a:r>
          </a:p>
          <a:p>
            <a:r>
              <a:rPr lang="en-US" dirty="0" smtClean="0"/>
              <a:t>for Most S2S </a:t>
            </a:r>
            <a:r>
              <a:rPr lang="en-US" dirty="0"/>
              <a:t>D</a:t>
            </a:r>
            <a:r>
              <a:rPr lang="en-US" dirty="0" smtClean="0"/>
              <a:t>iagnostics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01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905000" y="1143001"/>
            <a:ext cx="7086600" cy="29249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METplus Analogy</a:t>
            </a:r>
            <a:endParaRPr lang="en-US" dirty="0"/>
          </a:p>
        </p:txBody>
      </p:sp>
      <p:pic>
        <p:nvPicPr>
          <p:cNvPr id="9" name="Picture 8" descr="Audi car · Free Stock Photo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779" y="1219201"/>
            <a:ext cx="4572000" cy="2574073"/>
          </a:xfrm>
          <a:prstGeom prst="rect">
            <a:avLst/>
          </a:prstGeom>
        </p:spPr>
      </p:pic>
      <p:pic>
        <p:nvPicPr>
          <p:cNvPr id="10" name="Picture 9" descr="V6 engine - Wikipedi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67910"/>
            <a:ext cx="2561490" cy="2561490"/>
          </a:xfrm>
          <a:prstGeom prst="rect">
            <a:avLst/>
          </a:prstGeom>
        </p:spPr>
      </p:pic>
      <p:pic>
        <p:nvPicPr>
          <p:cNvPr id="12" name="Picture 11" descr="Steering wheel 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477536"/>
            <a:ext cx="2087040" cy="2057400"/>
          </a:xfrm>
          <a:prstGeom prst="rect">
            <a:avLst/>
          </a:prstGeom>
        </p:spPr>
      </p:pic>
      <p:pic>
        <p:nvPicPr>
          <p:cNvPr id="13" name="Picture 12" descr="Black Car Steering Wheel · Free Stock Photo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1" y="4216577"/>
            <a:ext cx="4029543" cy="22641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991601" y="1143000"/>
            <a:ext cx="957313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METplus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975865" y="4617304"/>
            <a:ext cx="590226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ea typeface="Calibri" panose="020F0502020204030204" pitchFamily="34" charset="0"/>
                <a:cs typeface="Times New Roman" panose="02020603050405020304" pitchFamily="18" charset="0"/>
              </a:rPr>
              <a:t>MET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82881" y="4696361"/>
            <a:ext cx="2245038" cy="1323439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METplus Analysis Suite:</a:t>
            </a:r>
          </a:p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METviewer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METexpress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METcalcpy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METplotpy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45040" y="1477536"/>
            <a:ext cx="1722960" cy="73866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Drives the process and keeps everything together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11228" y="4993587"/>
            <a:ext cx="974971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Statistical engine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48399" y="6070321"/>
            <a:ext cx="2113119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The accessories that</a:t>
            </a:r>
            <a:b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400" b="1" dirty="0">
                <a:ea typeface="Calibri" panose="020F0502020204030204" pitchFamily="34" charset="0"/>
                <a:cs typeface="Times New Roman" panose="02020603050405020304" pitchFamily="18" charset="0"/>
              </a:rPr>
              <a:t> makes the process better</a:t>
            </a:r>
          </a:p>
        </p:txBody>
      </p:sp>
    </p:spTree>
    <p:extLst>
      <p:ext uri="{BB962C8B-B14F-4D97-AF65-F5344CB8AC3E}">
        <p14:creationId xmlns:p14="http://schemas.microsoft.com/office/powerpoint/2010/main" val="5348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5000" y="228600"/>
            <a:ext cx="8001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Some METplus Tools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8366" y="939301"/>
            <a:ext cx="4114800" cy="43184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839200" y="939301"/>
            <a:ext cx="3141617" cy="2075264"/>
            <a:chOff x="8593182" y="4677772"/>
            <a:chExt cx="3141617" cy="2075264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8593182" y="4677772"/>
              <a:ext cx="3141617" cy="2075264"/>
              <a:chOff x="6147618" y="4435296"/>
              <a:chExt cx="3364212" cy="2192445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6147618" y="4435296"/>
                <a:ext cx="3364212" cy="2192445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" name="AutoShape 3"/>
              <p:cNvSpPr>
                <a:spLocks noChangeArrowheads="1"/>
              </p:cNvSpPr>
              <p:nvPr/>
            </p:nvSpPr>
            <p:spPr bwMode="auto">
              <a:xfrm>
                <a:off x="7165902" y="5942094"/>
                <a:ext cx="593725" cy="593725"/>
              </a:xfrm>
              <a:prstGeom prst="foldedCorner">
                <a:avLst>
                  <a:gd name="adj" fmla="val 12500"/>
                </a:avLst>
              </a:prstGeom>
              <a:solidFill>
                <a:srgbClr val="DDDDDD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67500" tIns="35100" rIns="67500" bIns="35100" anchor="ctr"/>
              <a:lstStyle>
                <a:lvl1pPr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000">
                    <a:solidFill>
                      <a:srgbClr val="000000"/>
                    </a:solidFill>
                    <a:latin typeface="Verdana" panose="020B0604030504040204" pitchFamily="34" charset="0"/>
                    <a:ea typeface="MS PGothic" panose="020B0600070205080204" pitchFamily="34" charset="-128"/>
                    <a:cs typeface="Bitstream Vera Sans" charset="0"/>
                  </a:defRPr>
                </a:lvl1pPr>
                <a:lvl2pPr>
                  <a:spcBef>
                    <a:spcPts val="6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6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2pPr>
                <a:lvl3pPr>
                  <a:spcBef>
                    <a:spcPts val="5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3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4pPr>
                <a:lvl5pPr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5pPr>
                <a:lvl6pPr marL="25146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6pPr>
                <a:lvl7pPr marL="29718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7pPr>
                <a:lvl8pPr marL="34290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8pPr>
                <a:lvl9pPr marL="38862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</a:pPr>
                <a:r>
                  <a:rPr lang="en-GB" altLang="en-US" sz="750" dirty="0"/>
                  <a:t>Gridded</a:t>
                </a:r>
              </a:p>
              <a:p>
                <a:pPr algn="ctr">
                  <a:spcBef>
                    <a:spcPct val="0"/>
                  </a:spcBef>
                  <a:buClrTx/>
                </a:pPr>
                <a:r>
                  <a:rPr lang="en-GB" altLang="en-US" sz="750" dirty="0"/>
                  <a:t>Analysis</a:t>
                </a:r>
              </a:p>
              <a:p>
                <a:pPr algn="ctr">
                  <a:spcBef>
                    <a:spcPct val="0"/>
                  </a:spcBef>
                  <a:buClrTx/>
                </a:pPr>
                <a:r>
                  <a:rPr lang="en-GB" altLang="en-US" sz="750" dirty="0"/>
                  <a:t>(</a:t>
                </a:r>
                <a:r>
                  <a:rPr lang="en-GB" altLang="en-US" sz="750" dirty="0" err="1"/>
                  <a:t>netCDF</a:t>
                </a:r>
                <a:r>
                  <a:rPr lang="en-GB" altLang="en-US" sz="750" dirty="0"/>
                  <a:t>)</a:t>
                </a:r>
              </a:p>
            </p:txBody>
          </p:sp>
          <p:sp>
            <p:nvSpPr>
              <p:cNvPr id="7" name="AutoShape 4"/>
              <p:cNvSpPr>
                <a:spLocks noChangeArrowheads="1"/>
              </p:cNvSpPr>
              <p:nvPr/>
            </p:nvSpPr>
            <p:spPr bwMode="auto">
              <a:xfrm>
                <a:off x="6300079" y="5279899"/>
                <a:ext cx="593725" cy="1096962"/>
              </a:xfrm>
              <a:prstGeom prst="foldedCorner">
                <a:avLst>
                  <a:gd name="adj" fmla="val 12500"/>
                </a:avLst>
              </a:prstGeom>
              <a:solidFill>
                <a:srgbClr val="DDDDDD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67500" tIns="35100" rIns="67500" bIns="35100" anchor="ctr"/>
              <a:lstStyle>
                <a:lvl1pPr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000">
                    <a:solidFill>
                      <a:srgbClr val="000000"/>
                    </a:solidFill>
                    <a:latin typeface="Verdana" panose="020B0604030504040204" pitchFamily="34" charset="0"/>
                    <a:ea typeface="MS PGothic" panose="020B0600070205080204" pitchFamily="34" charset="-128"/>
                    <a:cs typeface="Bitstream Vera Sans" charset="0"/>
                  </a:defRPr>
                </a:lvl1pPr>
                <a:lvl2pPr>
                  <a:spcBef>
                    <a:spcPts val="6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6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2pPr>
                <a:lvl3pPr>
                  <a:spcBef>
                    <a:spcPts val="5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3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4pPr>
                <a:lvl5pPr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5pPr>
                <a:lvl6pPr marL="25146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6pPr>
                <a:lvl7pPr marL="29718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7pPr>
                <a:lvl8pPr marL="34290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8pPr>
                <a:lvl9pPr marL="38862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</a:pPr>
                <a:r>
                  <a:rPr lang="en-GB" altLang="en-US" sz="750" dirty="0"/>
                  <a:t>Gridded</a:t>
                </a:r>
              </a:p>
              <a:p>
                <a:pPr algn="ctr">
                  <a:spcBef>
                    <a:spcPct val="0"/>
                  </a:spcBef>
                  <a:buClrTx/>
                </a:pPr>
                <a:r>
                  <a:rPr lang="en-GB" altLang="en-US" sz="750" dirty="0"/>
                  <a:t>Forecast</a:t>
                </a:r>
              </a:p>
              <a:p>
                <a:pPr algn="ctr">
                  <a:spcBef>
                    <a:spcPct val="0"/>
                  </a:spcBef>
                  <a:buClrTx/>
                </a:pPr>
                <a:r>
                  <a:rPr lang="en-GB" altLang="en-US" sz="750" dirty="0"/>
                  <a:t>(</a:t>
                </a:r>
                <a:r>
                  <a:rPr lang="en-GB" altLang="en-US" sz="750" dirty="0" err="1"/>
                  <a:t>Grib</a:t>
                </a:r>
                <a:r>
                  <a:rPr lang="en-GB" altLang="en-US" sz="750" dirty="0"/>
                  <a:t>)</a:t>
                </a:r>
              </a:p>
            </p:txBody>
          </p:sp>
          <p:sp>
            <p:nvSpPr>
              <p:cNvPr id="8" name="AutoShape 13"/>
              <p:cNvSpPr>
                <a:spLocks noChangeArrowheads="1"/>
              </p:cNvSpPr>
              <p:nvPr/>
            </p:nvSpPr>
            <p:spPr bwMode="auto">
              <a:xfrm>
                <a:off x="8673307" y="4573577"/>
                <a:ext cx="593725" cy="593725"/>
              </a:xfrm>
              <a:prstGeom prst="foldedCorner">
                <a:avLst>
                  <a:gd name="adj" fmla="val 12500"/>
                </a:avLst>
              </a:prstGeom>
              <a:solidFill>
                <a:srgbClr val="DDDDDD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67500" tIns="35100" rIns="67500" bIns="35100" anchor="ctr"/>
              <a:lstStyle>
                <a:lvl1pPr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000">
                    <a:solidFill>
                      <a:srgbClr val="000000"/>
                    </a:solidFill>
                    <a:latin typeface="Verdana" panose="020B0604030504040204" pitchFamily="34" charset="0"/>
                    <a:ea typeface="MS PGothic" panose="020B0600070205080204" pitchFamily="34" charset="-128"/>
                    <a:cs typeface="Bitstream Vera Sans" charset="0"/>
                  </a:defRPr>
                </a:lvl1pPr>
                <a:lvl2pPr>
                  <a:spcBef>
                    <a:spcPts val="6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6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2pPr>
                <a:lvl3pPr>
                  <a:spcBef>
                    <a:spcPts val="5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3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4pPr>
                <a:lvl5pPr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5pPr>
                <a:lvl6pPr marL="25146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6pPr>
                <a:lvl7pPr marL="29718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7pPr>
                <a:lvl8pPr marL="34290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8pPr>
                <a:lvl9pPr marL="38862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750" dirty="0"/>
                  <a:t>STAT</a:t>
                </a:r>
                <a:r>
                  <a:rPr lang="en-GB" altLang="en-US" sz="750" dirty="0">
                    <a:solidFill>
                      <a:srgbClr val="FFFFFF"/>
                    </a:solidFill>
                  </a:rPr>
                  <a:t>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750" dirty="0"/>
                  <a:t>ASCII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750" dirty="0" err="1"/>
                  <a:t>NetCDF</a:t>
                </a:r>
                <a:endParaRPr lang="en-GB" altLang="en-US" sz="750" dirty="0"/>
              </a:p>
            </p:txBody>
          </p:sp>
          <p:sp>
            <p:nvSpPr>
              <p:cNvPr id="9" name="Oval 37"/>
              <p:cNvSpPr>
                <a:spLocks noChangeArrowheads="1"/>
              </p:cNvSpPr>
              <p:nvPr/>
            </p:nvSpPr>
            <p:spPr bwMode="auto">
              <a:xfrm>
                <a:off x="8491537" y="5395902"/>
                <a:ext cx="914400" cy="457200"/>
              </a:xfrm>
              <a:prstGeom prst="ellipse">
                <a:avLst/>
              </a:prstGeom>
              <a:solidFill>
                <a:srgbClr val="00B0F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67500" tIns="35100" rIns="67500" bIns="35100" anchor="ctr"/>
              <a:lstStyle>
                <a:lvl1pPr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000">
                    <a:solidFill>
                      <a:srgbClr val="000000"/>
                    </a:solidFill>
                    <a:latin typeface="Verdana" panose="020B0604030504040204" pitchFamily="34" charset="0"/>
                    <a:ea typeface="MS PGothic" panose="020B0600070205080204" pitchFamily="34" charset="-128"/>
                    <a:cs typeface="Bitstream Vera Sans" charset="0"/>
                  </a:defRPr>
                </a:lvl1pPr>
                <a:lvl2pPr>
                  <a:spcBef>
                    <a:spcPts val="6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6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2pPr>
                <a:lvl3pPr>
                  <a:spcBef>
                    <a:spcPts val="5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3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4pPr>
                <a:lvl5pPr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5pPr>
                <a:lvl6pPr marL="25146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6pPr>
                <a:lvl7pPr marL="29718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7pPr>
                <a:lvl8pPr marL="34290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8pPr>
                <a:lvl9pPr marL="38862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750" b="1" dirty="0"/>
                  <a:t>Grid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750" b="1" dirty="0"/>
                  <a:t>Stat</a:t>
                </a:r>
              </a:p>
            </p:txBody>
          </p:sp>
          <p:cxnSp>
            <p:nvCxnSpPr>
              <p:cNvPr id="10" name="Straight Arrow Connector 112"/>
              <p:cNvCxnSpPr>
                <a:cxnSpLocks noChangeShapeType="1"/>
                <a:stCxn id="6" idx="3"/>
                <a:endCxn id="15" idx="1"/>
              </p:cNvCxnSpPr>
              <p:nvPr/>
            </p:nvCxnSpPr>
            <p:spPr bwMode="auto">
              <a:xfrm flipV="1">
                <a:off x="7759627" y="6197795"/>
                <a:ext cx="228596" cy="41161"/>
              </a:xfrm>
              <a:prstGeom prst="straightConnector1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" name="Straight Arrow Connector 118"/>
              <p:cNvCxnSpPr>
                <a:cxnSpLocks noChangeShapeType="1"/>
                <a:stCxn id="7" idx="3"/>
                <a:endCxn id="12" idx="1"/>
              </p:cNvCxnSpPr>
              <p:nvPr/>
            </p:nvCxnSpPr>
            <p:spPr bwMode="auto">
              <a:xfrm flipV="1">
                <a:off x="6893805" y="4943548"/>
                <a:ext cx="525659" cy="884832"/>
              </a:xfrm>
              <a:prstGeom prst="straightConnector1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2" name="AutoShape 4"/>
              <p:cNvSpPr>
                <a:spLocks noChangeArrowheads="1"/>
              </p:cNvSpPr>
              <p:nvPr/>
            </p:nvSpPr>
            <p:spPr bwMode="auto">
              <a:xfrm>
                <a:off x="7419463" y="4607197"/>
                <a:ext cx="593725" cy="672701"/>
              </a:xfrm>
              <a:prstGeom prst="foldedCorner">
                <a:avLst>
                  <a:gd name="adj" fmla="val 12500"/>
                </a:avLst>
              </a:prstGeom>
              <a:solidFill>
                <a:srgbClr val="DDDDDD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lIns="67500" tIns="35100" rIns="67500" bIns="35100" anchor="ctr"/>
              <a:lstStyle>
                <a:lvl1pPr>
                  <a:spcBef>
                    <a:spcPts val="7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3000">
                    <a:solidFill>
                      <a:srgbClr val="000000"/>
                    </a:solidFill>
                    <a:latin typeface="Verdana" panose="020B0604030504040204" pitchFamily="34" charset="0"/>
                    <a:ea typeface="MS PGothic" panose="020B0600070205080204" pitchFamily="34" charset="-128"/>
                    <a:cs typeface="Bitstream Vera Sans" charset="0"/>
                  </a:defRPr>
                </a:lvl1pPr>
                <a:lvl2pPr>
                  <a:spcBef>
                    <a:spcPts val="65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6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2pPr>
                <a:lvl3pPr>
                  <a:spcBef>
                    <a:spcPts val="57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3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3pPr>
                <a:lvl4pPr>
                  <a:spcBef>
                    <a:spcPts val="500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4pPr>
                <a:lvl5pPr>
                  <a:spcBef>
                    <a:spcPts val="625"/>
                  </a:spcBef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5pPr>
                <a:lvl6pPr marL="25146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6pPr>
                <a:lvl7pPr marL="29718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7pPr>
                <a:lvl8pPr marL="34290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8pPr>
                <a:lvl9pPr marL="3886200" indent="-228600" defTabSz="457200" eaLnBrk="0" fontAlgn="base" hangingPunct="0">
                  <a:spcBef>
                    <a:spcPts val="625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 sz="2000">
                    <a:solidFill>
                      <a:srgbClr val="000000"/>
                    </a:solidFill>
                    <a:latin typeface="Verdana" panose="020B0604030504040204" pitchFamily="34" charset="0"/>
                    <a:ea typeface="Bitstream Vera Sans" charset="0"/>
                    <a:cs typeface="Bitstream Vera Sans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en-GB" altLang="en-US" sz="750" dirty="0"/>
                  <a:t>Python</a:t>
                </a:r>
                <a:br>
                  <a:rPr lang="en-GB" altLang="en-US" sz="750" dirty="0"/>
                </a:br>
                <a:r>
                  <a:rPr lang="en-GB" altLang="en-US" sz="750" dirty="0"/>
                  <a:t>Script</a:t>
                </a:r>
              </a:p>
            </p:txBody>
          </p:sp>
          <p:cxnSp>
            <p:nvCxnSpPr>
              <p:cNvPr id="13" name="Straight Arrow Connector 118"/>
              <p:cNvCxnSpPr>
                <a:cxnSpLocks noChangeShapeType="1"/>
                <a:stCxn id="12" idx="3"/>
                <a:endCxn id="9" idx="1"/>
              </p:cNvCxnSpPr>
              <p:nvPr/>
            </p:nvCxnSpPr>
            <p:spPr bwMode="auto">
              <a:xfrm>
                <a:off x="8013188" y="4943548"/>
                <a:ext cx="612259" cy="519310"/>
              </a:xfrm>
              <a:prstGeom prst="straightConnector1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5" name="AutoShape 4"/>
            <p:cNvSpPr>
              <a:spLocks noChangeAspect="1" noChangeArrowheads="1"/>
            </p:cNvSpPr>
            <p:nvPr/>
          </p:nvSpPr>
          <p:spPr bwMode="auto">
            <a:xfrm>
              <a:off x="10312004" y="6027696"/>
              <a:ext cx="554441" cy="636747"/>
            </a:xfrm>
            <a:prstGeom prst="foldedCorner">
              <a:avLst>
                <a:gd name="adj" fmla="val 12500"/>
              </a:avLst>
            </a:prstGeom>
            <a:solidFill>
              <a:srgbClr val="DDDDDD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67500" tIns="35100" rIns="67500" bIns="35100" anchor="ctr"/>
            <a:lstStyle>
              <a:lvl1pPr>
                <a:spcBef>
                  <a:spcPts val="7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000">
                  <a:solidFill>
                    <a:srgbClr val="000000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Bitstream Vera Sans" charset="0"/>
                </a:defRPr>
              </a:lvl1pPr>
              <a:lvl2pPr>
                <a:spcBef>
                  <a:spcPts val="6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600">
                  <a:solidFill>
                    <a:srgbClr val="000000"/>
                  </a:solidFill>
                  <a:latin typeface="Verdana" panose="020B0604030504040204" pitchFamily="34" charset="0"/>
                  <a:ea typeface="Bitstream Vera Sans" charset="0"/>
                  <a:cs typeface="Bitstream Vera Sans" charset="0"/>
                </a:defRPr>
              </a:lvl2pPr>
              <a:lvl3pPr>
                <a:spcBef>
                  <a:spcPts val="57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300">
                  <a:solidFill>
                    <a:srgbClr val="000000"/>
                  </a:solidFill>
                  <a:latin typeface="Verdana" panose="020B0604030504040204" pitchFamily="34" charset="0"/>
                  <a:ea typeface="Bitstream Vera Sans" charset="0"/>
                  <a:cs typeface="Bitstream Vera Sans" charset="0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Verdana" panose="020B0604030504040204" pitchFamily="34" charset="0"/>
                  <a:ea typeface="Bitstream Vera Sans" charset="0"/>
                  <a:cs typeface="Bitstream Vera Sans" charset="0"/>
                </a:defRPr>
              </a:lvl4pPr>
              <a:lvl5pPr>
                <a:spcBef>
                  <a:spcPts val="625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Verdana" panose="020B0604030504040204" pitchFamily="34" charset="0"/>
                  <a:ea typeface="Bitstream Vera Sans" charset="0"/>
                  <a:cs typeface="Bitstream Vera Sans" charset="0"/>
                </a:defRPr>
              </a:lvl5pPr>
              <a:lvl6pPr marL="2514600" indent="-228600" defTabSz="457200" eaLnBrk="0" fontAlgn="base" hangingPunct="0">
                <a:spcBef>
                  <a:spcPts val="62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Verdana" panose="020B0604030504040204" pitchFamily="34" charset="0"/>
                  <a:ea typeface="Bitstream Vera Sans" charset="0"/>
                  <a:cs typeface="Bitstream Vera Sans" charset="0"/>
                </a:defRPr>
              </a:lvl6pPr>
              <a:lvl7pPr marL="2971800" indent="-228600" defTabSz="457200" eaLnBrk="0" fontAlgn="base" hangingPunct="0">
                <a:spcBef>
                  <a:spcPts val="62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Verdana" panose="020B0604030504040204" pitchFamily="34" charset="0"/>
                  <a:ea typeface="Bitstream Vera Sans" charset="0"/>
                  <a:cs typeface="Bitstream Vera Sans" charset="0"/>
                </a:defRPr>
              </a:lvl7pPr>
              <a:lvl8pPr marL="3429000" indent="-228600" defTabSz="457200" eaLnBrk="0" fontAlgn="base" hangingPunct="0">
                <a:spcBef>
                  <a:spcPts val="62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Verdana" panose="020B0604030504040204" pitchFamily="34" charset="0"/>
                  <a:ea typeface="Bitstream Vera Sans" charset="0"/>
                  <a:cs typeface="Bitstream Vera Sans" charset="0"/>
                </a:defRPr>
              </a:lvl8pPr>
              <a:lvl9pPr marL="3886200" indent="-228600" defTabSz="457200" eaLnBrk="0" fontAlgn="base" hangingPunct="0">
                <a:spcBef>
                  <a:spcPts val="625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000000"/>
                  </a:solidFill>
                  <a:latin typeface="Verdana" panose="020B0604030504040204" pitchFamily="34" charset="0"/>
                  <a:ea typeface="Bitstream Vera Sans" charset="0"/>
                  <a:cs typeface="Bitstream Vera Sans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GB" altLang="en-US" sz="750" dirty="0"/>
                <a:t>Python</a:t>
              </a:r>
              <a:br>
                <a:rPr lang="en-GB" altLang="en-US" sz="750" dirty="0"/>
              </a:br>
              <a:r>
                <a:rPr lang="en-GB" altLang="en-US" sz="750" dirty="0"/>
                <a:t>Script</a:t>
              </a:r>
            </a:p>
          </p:txBody>
        </p:sp>
        <p:cxnSp>
          <p:nvCxnSpPr>
            <p:cNvPr id="16" name="Elbow Connector 15"/>
            <p:cNvCxnSpPr>
              <a:cxnSpLocks noChangeAspect="1"/>
              <a:stCxn id="15" idx="3"/>
              <a:endCxn id="9" idx="4"/>
            </p:cNvCxnSpPr>
            <p:nvPr/>
          </p:nvCxnSpPr>
          <p:spPr>
            <a:xfrm flipV="1">
              <a:off x="10866445" y="6019800"/>
              <a:ext cx="342520" cy="326270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>
            <a:stCxn id="9" idx="0"/>
            <a:endCxn id="8" idx="2"/>
          </p:cNvCxnSpPr>
          <p:nvPr/>
        </p:nvCxnSpPr>
        <p:spPr>
          <a:xfrm flipV="1">
            <a:off x="11454981" y="1632183"/>
            <a:ext cx="20015" cy="2163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" descr="schematic_fra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155135"/>
            <a:ext cx="2743200" cy="1740465"/>
          </a:xfrm>
          <a:prstGeom prst="rect">
            <a:avLst/>
          </a:prstGeom>
          <a:noFill/>
        </p:spPr>
      </p:pic>
      <p:pic>
        <p:nvPicPr>
          <p:cNvPr id="20" name="Picture 4" descr="schematic_frac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143000"/>
            <a:ext cx="2743200" cy="1740465"/>
          </a:xfrm>
          <a:prstGeom prst="rect">
            <a:avLst/>
          </a:prstGeom>
          <a:noFill/>
        </p:spPr>
      </p:pic>
      <p:pic>
        <p:nvPicPr>
          <p:cNvPr id="21" name="Picture 5" descr="schematic_frac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143000"/>
            <a:ext cx="2743200" cy="1740465"/>
          </a:xfrm>
          <a:prstGeom prst="rect">
            <a:avLst/>
          </a:prstGeom>
          <a:noFill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3"/>
          <a:stretch/>
        </p:blipFill>
        <p:spPr>
          <a:xfrm>
            <a:off x="8077200" y="3014565"/>
            <a:ext cx="1828800" cy="15248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17" y="4723100"/>
            <a:ext cx="2743200" cy="19230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116" y="4114800"/>
            <a:ext cx="3200400" cy="24730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E4ACE16-4844-454C-976C-13632962E9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1" y="2331389"/>
            <a:ext cx="2743200" cy="2119745"/>
          </a:xfrm>
          <a:prstGeom prst="rect">
            <a:avLst/>
          </a:prstGeom>
        </p:spPr>
      </p:pic>
      <p:pic>
        <p:nvPicPr>
          <p:cNvPr id="26" name="Picture 4">
            <a:extLst>
              <a:ext uri="{FF2B5EF4-FFF2-40B4-BE49-F238E27FC236}">
                <a16:creationId xmlns:a16="http://schemas.microsoft.com/office/drawing/2014/main" id="{5AC2CB21-1BD6-4632-BDBC-E0BCACA6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6094"/>
            <a:ext cx="1600200" cy="167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512752CB-27E5-4308-952C-26DE8C5F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1600200" cy="168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1BFB409D-80B1-49B5-A0E2-4BCFE7518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46716"/>
            <a:ext cx="1600200" cy="168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sandy18l.2012102900.hwrfprs_p.grbf06.pn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6200" y="5244373"/>
            <a:ext cx="1828800" cy="1492665"/>
          </a:xfrm>
          <a:prstGeom prst="rect">
            <a:avLst/>
          </a:prstGeom>
        </p:spPr>
      </p:pic>
      <p:pic>
        <p:nvPicPr>
          <p:cNvPr id="30" name="Picture 29" descr="ST4.2012102906.06h.png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0" y="5407359"/>
            <a:ext cx="1828800" cy="12605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" t="6667" r="49344" b="51111"/>
          <a:stretch/>
        </p:blipFill>
        <p:spPr>
          <a:xfrm>
            <a:off x="1759091" y="4092779"/>
            <a:ext cx="1828800" cy="19027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0367" y="816581"/>
            <a:ext cx="2274982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Neighborhood Methods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5911" y="4281857"/>
            <a:ext cx="934871" cy="338554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Masking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73491" y="6066548"/>
            <a:ext cx="1181542" cy="58477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Auto</a:t>
            </a:r>
          </a:p>
          <a:p>
            <a:pPr algn="r"/>
            <a:r>
              <a:rPr lang="en-US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Regridding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47504" y="6197025"/>
            <a:ext cx="1364989" cy="5847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r"/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Point to Grid</a:t>
            </a:r>
          </a:p>
          <a:p>
            <a:pPr algn="r"/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Interpolation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058400" y="3352800"/>
            <a:ext cx="1749966" cy="8309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Multivariate PDFs</a:t>
            </a:r>
          </a:p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For </a:t>
            </a:r>
            <a:r>
              <a:rPr lang="en-US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Climo</a:t>
            </a:r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</a:p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Percentiles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824650" y="989660"/>
            <a:ext cx="1221425" cy="584775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Python</a:t>
            </a:r>
          </a:p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Embedding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1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20239" y="107582"/>
            <a:ext cx="80010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Some METplus </a:t>
            </a:r>
            <a:r>
              <a:rPr lang="en-US" dirty="0"/>
              <a:t>Diagnostics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94192"/>
            <a:ext cx="2743200" cy="2358608"/>
          </a:xfrm>
          <a:prstGeom prst="rect">
            <a:avLst/>
          </a:prstGeom>
        </p:spPr>
      </p:pic>
      <p:pic>
        <p:nvPicPr>
          <p:cNvPr id="7" name="image1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48000" y="1066800"/>
            <a:ext cx="1843925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1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74771" y="1421237"/>
            <a:ext cx="1857895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11.png"/>
          <p:cNvPicPr>
            <a:picLocks noChangeAspect="1"/>
          </p:cNvPicPr>
          <p:nvPr/>
        </p:nvPicPr>
        <p:blipFill>
          <a:blip r:embed="rId5"/>
          <a:srcRect t="2735"/>
          <a:stretch>
            <a:fillRect/>
          </a:stretch>
        </p:blipFill>
        <p:spPr>
          <a:xfrm>
            <a:off x="5649127" y="1073955"/>
            <a:ext cx="1838396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F24F07C-9F6B-124D-9183-533838E13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08"/>
          <a:stretch/>
        </p:blipFill>
        <p:spPr bwMode="auto">
          <a:xfrm>
            <a:off x="783928" y="5209697"/>
            <a:ext cx="2187872" cy="13435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7"/>
          <a:stretch/>
        </p:blipFill>
        <p:spPr>
          <a:xfrm>
            <a:off x="304800" y="3429000"/>
            <a:ext cx="2802336" cy="1762512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4945661"/>
            <a:ext cx="2171062" cy="1737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486881-6A6B-F547-B440-A46C8C1446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1" t="14910" r="7576" b="14502"/>
          <a:stretch/>
        </p:blipFill>
        <p:spPr>
          <a:xfrm>
            <a:off x="9601200" y="884877"/>
            <a:ext cx="2220866" cy="14026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3"/>
          <a:stretch/>
        </p:blipFill>
        <p:spPr>
          <a:xfrm>
            <a:off x="9722959" y="2370050"/>
            <a:ext cx="2250788" cy="205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264469-94B4-824A-85BF-706BE41B7A5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8025" y="2819388"/>
            <a:ext cx="2198455" cy="30161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76"/>
          <a:stretch/>
        </p:blipFill>
        <p:spPr>
          <a:xfrm>
            <a:off x="4054727" y="4310256"/>
            <a:ext cx="2942619" cy="23548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18026" y="5191512"/>
            <a:ext cx="2028188" cy="1488584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582" y="3605311"/>
            <a:ext cx="1631983" cy="1409700"/>
          </a:xfrm>
          <a:prstGeom prst="rect">
            <a:avLst/>
          </a:prstGeom>
        </p:spPr>
      </p:pic>
      <p:pic>
        <p:nvPicPr>
          <p:cNvPr id="19" name="Content Placeholder 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69" y="2556613"/>
            <a:ext cx="3657600" cy="174439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4445"/>
          <a:stretch/>
        </p:blipFill>
        <p:spPr>
          <a:xfrm>
            <a:off x="7526505" y="1250582"/>
            <a:ext cx="2110154" cy="1524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3935" y="735401"/>
            <a:ext cx="277640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S2S Multivariate distributions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8476" y="5149115"/>
            <a:ext cx="146168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S2S TC-Genesis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03346" y="857379"/>
            <a:ext cx="2988447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SRW/MRW Multivariate objects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60155" y="3979236"/>
            <a:ext cx="156966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S2S Diagnostics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12556" y="2497330"/>
            <a:ext cx="376532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SRW/MRW Spatial Distribution of Errors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80925" y="5015011"/>
            <a:ext cx="2750112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SRW/MRW Systematic Errors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28669" y="4483593"/>
            <a:ext cx="272504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TCs New Projections and </a:t>
            </a:r>
            <a:r>
              <a:rPr lang="en-US" sz="16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Obs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21239" y="2038804"/>
            <a:ext cx="189148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All Spatial Methods</a:t>
            </a:r>
            <a:endParaRPr lang="en-US" sz="1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66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E4CF-006D-457D-8743-2B1BE999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4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OLR-based MJO Index (OMI)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9DA80-DC0E-4CC1-97E1-182125AFE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23" y="1090520"/>
            <a:ext cx="6313025" cy="5767480"/>
          </a:xfrm>
        </p:spPr>
        <p:txBody>
          <a:bodyPr>
            <a:normAutofit/>
          </a:bodyPr>
          <a:lstStyle/>
          <a:p>
            <a:r>
              <a:rPr lang="en-US" b="1" dirty="0"/>
              <a:t>Uses model or observation or both</a:t>
            </a:r>
          </a:p>
          <a:p>
            <a:pPr lvl="1"/>
            <a:r>
              <a:rPr lang="en-US" dirty="0"/>
              <a:t>Outgoing longwave radiation (OLR)</a:t>
            </a:r>
          </a:p>
          <a:p>
            <a:r>
              <a:rPr lang="en-US" b="1" dirty="0"/>
              <a:t>1 optional pre-processing step </a:t>
            </a:r>
            <a:r>
              <a:rPr lang="en-US" dirty="0"/>
              <a:t>(Either/both model, observation)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regrid_obs_olr</a:t>
            </a:r>
            <a:r>
              <a:rPr lang="en-US" dirty="0"/>
              <a:t>] section</a:t>
            </a:r>
          </a:p>
          <a:p>
            <a:pPr lvl="1"/>
            <a:r>
              <a:rPr lang="en-US" dirty="0" err="1"/>
              <a:t>Regrid_data_plane</a:t>
            </a:r>
            <a:r>
              <a:rPr lang="en-US" dirty="0"/>
              <a:t>: cut the domain to -20 – 20 latitude (turned off)</a:t>
            </a:r>
          </a:p>
          <a:p>
            <a:r>
              <a:rPr lang="en-US" b="1" dirty="0"/>
              <a:t>Calculation includes</a:t>
            </a:r>
          </a:p>
          <a:p>
            <a:pPr lvl="1"/>
            <a:r>
              <a:rPr lang="en-US" dirty="0"/>
              <a:t>Filter for 26 – 90 days</a:t>
            </a:r>
          </a:p>
          <a:p>
            <a:pPr lvl="1"/>
            <a:r>
              <a:rPr lang="en-US" dirty="0"/>
              <a:t>Regress OLR onto EOF patterns (retain frequencies of MJO)</a:t>
            </a:r>
          </a:p>
          <a:p>
            <a:pPr lvl="1"/>
            <a:r>
              <a:rPr lang="en-US" dirty="0"/>
              <a:t>Normalization of Principal Components</a:t>
            </a:r>
          </a:p>
          <a:p>
            <a:r>
              <a:rPr lang="en-US" b="1" dirty="0"/>
              <a:t>Plot phase diagram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EA6271-6F5D-4B89-82E8-DA03C60CF093}"/>
              </a:ext>
            </a:extLst>
          </p:cNvPr>
          <p:cNvSpPr txBox="1">
            <a:spLocks/>
          </p:cNvSpPr>
          <p:nvPr/>
        </p:nvSpPr>
        <p:spPr>
          <a:xfrm>
            <a:off x="157223" y="2912426"/>
            <a:ext cx="4206433" cy="3945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9EBBC-E342-4EE1-AC49-2F670BE78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2" r="12724"/>
          <a:stretch/>
        </p:blipFill>
        <p:spPr>
          <a:xfrm>
            <a:off x="6470249" y="1090520"/>
            <a:ext cx="5564528" cy="56570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8232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0B3B-D2EF-45B2-A83D-A799EC84A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048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OMI Setup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EE2C617-C140-40C2-8A02-E7182A42D4AD}"/>
              </a:ext>
            </a:extLst>
          </p:cNvPr>
          <p:cNvSpPr txBox="1">
            <a:spLocks/>
          </p:cNvSpPr>
          <p:nvPr/>
        </p:nvSpPr>
        <p:spPr>
          <a:xfrm>
            <a:off x="201592" y="1053297"/>
            <a:ext cx="6523299" cy="5786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METplus, METplotpy, </a:t>
            </a:r>
            <a:r>
              <a:rPr lang="en-US" dirty="0" err="1"/>
              <a:t>METcalcpy</a:t>
            </a:r>
            <a:r>
              <a:rPr lang="en-US" dirty="0"/>
              <a:t>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METdatadb</a:t>
            </a:r>
            <a:r>
              <a:rPr lang="en-US" dirty="0" smtClean="0"/>
              <a:t> </a:t>
            </a:r>
            <a:r>
              <a:rPr lang="en-US" dirty="0"/>
              <a:t>in path or </a:t>
            </a:r>
            <a:r>
              <a:rPr lang="en-US" dirty="0" err="1" smtClean="0"/>
              <a:t>conda</a:t>
            </a:r>
            <a:r>
              <a:rPr lang="en-US" dirty="0" smtClean="0"/>
              <a:t> environment</a:t>
            </a:r>
            <a:endParaRPr lang="en-US" dirty="0"/>
          </a:p>
          <a:p>
            <a:r>
              <a:rPr lang="en-US" b="1" dirty="0"/>
              <a:t>Data:</a:t>
            </a:r>
          </a:p>
          <a:p>
            <a:pPr lvl="1"/>
            <a:r>
              <a:rPr lang="en-US" dirty="0"/>
              <a:t>OLR, 1979 – 2012 (ERA)</a:t>
            </a:r>
          </a:p>
          <a:p>
            <a:pPr lvl="1"/>
            <a:r>
              <a:rPr lang="en-US" dirty="0"/>
              <a:t>EOFs1 and 2</a:t>
            </a:r>
          </a:p>
          <a:p>
            <a:pPr lvl="2"/>
            <a:r>
              <a:rPr lang="en-US" dirty="0"/>
              <a:t>One file for each day of the year (1-366)</a:t>
            </a:r>
          </a:p>
          <a:p>
            <a:pPr lvl="2"/>
            <a:r>
              <a:rPr lang="en-US" dirty="0"/>
              <a:t>Text format from PSL website </a:t>
            </a:r>
          </a:p>
          <a:p>
            <a:r>
              <a:rPr lang="en-US" dirty="0" err="1">
                <a:hlinkClick r:id="rId2"/>
              </a:rPr>
              <a:t>UserScript_fcstGFS_obsERA_OMI.conf</a:t>
            </a:r>
            <a:endParaRPr lang="en-US" dirty="0"/>
          </a:p>
          <a:p>
            <a:pPr lvl="1"/>
            <a:r>
              <a:rPr lang="en-US" dirty="0"/>
              <a:t>OMI specific variables given in [</a:t>
            </a:r>
            <a:r>
              <a:rPr lang="en-US" dirty="0" err="1"/>
              <a:t>user_env_vars</a:t>
            </a:r>
            <a:r>
              <a:rPr lang="en-US" dirty="0"/>
              <a:t>] section</a:t>
            </a:r>
          </a:p>
          <a:p>
            <a:pPr lvl="1"/>
            <a:r>
              <a:rPr lang="en-US" dirty="0"/>
              <a:t>Whether to run forecast, </a:t>
            </a:r>
            <a:r>
              <a:rPr lang="en-US" dirty="0" err="1"/>
              <a:t>obs</a:t>
            </a:r>
            <a:r>
              <a:rPr lang="en-US" dirty="0"/>
              <a:t>, or both</a:t>
            </a:r>
          </a:p>
          <a:p>
            <a:pPr lvl="1"/>
            <a:r>
              <a:rPr lang="en-US" dirty="0"/>
              <a:t>Number of Observations per day</a:t>
            </a:r>
          </a:p>
          <a:p>
            <a:pPr lvl="1"/>
            <a:r>
              <a:rPr lang="en-US" dirty="0"/>
              <a:t>Plotting specific variables (start/end times, output file names and format)</a:t>
            </a:r>
          </a:p>
          <a:p>
            <a:pPr lvl="1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2D28AC-4CD6-488B-ADE1-4D9A36AB2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8" t="18397" r="34683" b="11730"/>
          <a:stretch/>
        </p:blipFill>
        <p:spPr>
          <a:xfrm>
            <a:off x="6504972" y="1148378"/>
            <a:ext cx="5485436" cy="5323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839200" y="223675"/>
            <a:ext cx="273215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METplus v4.1.0 beta 1</a:t>
            </a:r>
          </a:p>
          <a:p>
            <a:r>
              <a:rPr lang="en-US" sz="1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Look for it in develop branch</a:t>
            </a:r>
            <a:endParaRPr lang="en-US" sz="16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309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>
    <a:txDef>
      <a:spPr>
        <a:solidFill>
          <a:schemeClr val="bg1">
            <a:lumMod val="85000"/>
          </a:schemeClr>
        </a:solidFill>
        <a:ln w="28575">
          <a:solidFill>
            <a:schemeClr val="tx1"/>
          </a:solidFill>
        </a:ln>
      </a:spPr>
      <a:bodyPr wrap="square" rtlCol="0">
        <a:spAutoFit/>
      </a:bodyPr>
      <a:lstStyle>
        <a:defPPr>
          <a:defRPr sz="1600" b="1" u="sng" dirty="0">
            <a:ea typeface="Calibri" panose="020F0502020204030204" pitchFamily="34" charset="0"/>
            <a:cs typeface="Times New Roman" panose="02020603050405020304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82179</TotalTime>
  <Words>1419</Words>
  <Application>Microsoft Office PowerPoint</Application>
  <PresentationFormat>Widescreen</PresentationFormat>
  <Paragraphs>258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MS PGothic</vt:lpstr>
      <vt:lpstr>Arial</vt:lpstr>
      <vt:lpstr>Bitstream Vera Sans</vt:lpstr>
      <vt:lpstr>Calibri</vt:lpstr>
      <vt:lpstr>Franklin Gothic Book</vt:lpstr>
      <vt:lpstr>Perpetua</vt:lpstr>
      <vt:lpstr>Times New Roman</vt:lpstr>
      <vt:lpstr>Verdana</vt:lpstr>
      <vt:lpstr>Wingdings 2</vt:lpstr>
      <vt:lpstr>Equity</vt:lpstr>
      <vt:lpstr>METplus Tools for Evaluation of UFS MRW/S2S Application</vt:lpstr>
      <vt:lpstr>What is METplus?</vt:lpstr>
      <vt:lpstr>METplus Data Flow</vt:lpstr>
      <vt:lpstr>METplus Data Flow</vt:lpstr>
      <vt:lpstr>METplus Analogy</vt:lpstr>
      <vt:lpstr>PowerPoint Presentation</vt:lpstr>
      <vt:lpstr>PowerPoint Presentation</vt:lpstr>
      <vt:lpstr>OLR-based MJO Index (OMI) Overview</vt:lpstr>
      <vt:lpstr>OMI Setup</vt:lpstr>
      <vt:lpstr>Real-Time Multivariate MJO Index (RMM) Overview</vt:lpstr>
      <vt:lpstr>RMM Setup</vt:lpstr>
      <vt:lpstr>Phase Diagram/Extras</vt:lpstr>
      <vt:lpstr>Blocking Overview/CBLs</vt:lpstr>
      <vt:lpstr>IBLs</vt:lpstr>
      <vt:lpstr>GIBLs/Calculating Blocks</vt:lpstr>
      <vt:lpstr>Weather Regime Overview/Elbow</vt:lpstr>
      <vt:lpstr>EOFs/K-Means</vt:lpstr>
      <vt:lpstr>TC-Genesis Diagnostics</vt:lpstr>
      <vt:lpstr>How to Run a METplus Use-Case</vt:lpstr>
      <vt:lpstr>User’s Guide and  Getting Help</vt:lpstr>
      <vt:lpstr>Addtn’l Capability over next 2-3 years</vt:lpstr>
      <vt:lpstr>Thank You for Your Attention</vt:lpstr>
    </vt:vector>
  </TitlesOfParts>
  <Company>UCAR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Task Title</dc:title>
  <dc:creator>nance</dc:creator>
  <cp:lastModifiedBy>Reviewer</cp:lastModifiedBy>
  <cp:revision>1521</cp:revision>
  <dcterms:created xsi:type="dcterms:W3CDTF">2010-01-13T21:32:25Z</dcterms:created>
  <dcterms:modified xsi:type="dcterms:W3CDTF">2021-08-02T18:25:21Z</dcterms:modified>
</cp:coreProperties>
</file>