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4372" r:id="rId2"/>
    <p:sldMasterId id="2147484384" r:id="rId3"/>
  </p:sldMasterIdLst>
  <p:notesMasterIdLst>
    <p:notesMasterId r:id="rId23"/>
  </p:notesMasterIdLst>
  <p:handoutMasterIdLst>
    <p:handoutMasterId r:id="rId24"/>
  </p:handoutMasterIdLst>
  <p:sldIdLst>
    <p:sldId id="680" r:id="rId4"/>
    <p:sldId id="313" r:id="rId5"/>
    <p:sldId id="681" r:id="rId6"/>
    <p:sldId id="263" r:id="rId7"/>
    <p:sldId id="274" r:id="rId8"/>
    <p:sldId id="455" r:id="rId9"/>
    <p:sldId id="432" r:id="rId10"/>
    <p:sldId id="433" r:id="rId11"/>
    <p:sldId id="436" r:id="rId12"/>
    <p:sldId id="439" r:id="rId13"/>
    <p:sldId id="442" r:id="rId14"/>
    <p:sldId id="431" r:id="rId15"/>
    <p:sldId id="447" r:id="rId16"/>
    <p:sldId id="448" r:id="rId17"/>
    <p:sldId id="450" r:id="rId18"/>
    <p:sldId id="452" r:id="rId19"/>
    <p:sldId id="454" r:id="rId20"/>
    <p:sldId id="443" r:id="rId21"/>
    <p:sldId id="6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6EDD7C2-D25C-984D-88F8-AEA90D454859}">
          <p14:sldIdLst>
            <p14:sldId id="680"/>
            <p14:sldId id="313"/>
            <p14:sldId id="681"/>
            <p14:sldId id="263"/>
            <p14:sldId id="274"/>
            <p14:sldId id="455"/>
            <p14:sldId id="432"/>
            <p14:sldId id="433"/>
            <p14:sldId id="436"/>
            <p14:sldId id="439"/>
            <p14:sldId id="442"/>
            <p14:sldId id="431"/>
            <p14:sldId id="447"/>
            <p14:sldId id="448"/>
            <p14:sldId id="450"/>
            <p14:sldId id="452"/>
            <p14:sldId id="454"/>
            <p14:sldId id="443"/>
            <p14:sldId id="684"/>
          </p14:sldIdLst>
        </p14:section>
      </p14:sectionLst>
    </p:ext>
    <p:ext uri="{EFAFB233-063F-42B5-8137-9DF3F51BA10A}">
      <p15:sldGuideLst xmlns:p15="http://schemas.microsoft.com/office/powerpoint/2012/main">
        <p15:guide id="1" orient="horz" pos="240" userDrawn="1">
          <p15:clr>
            <a:srgbClr val="A4A3A4"/>
          </p15:clr>
        </p15:guide>
        <p15:guide id="2" pos="195" userDrawn="1">
          <p15:clr>
            <a:srgbClr val="A4A3A4"/>
          </p15:clr>
        </p15:guide>
        <p15:guide id="3" pos="3840" userDrawn="1">
          <p15:clr>
            <a:srgbClr val="A4A3A4"/>
          </p15:clr>
        </p15:guide>
        <p15:guide id="4" orient="horz" pos="576" userDrawn="1">
          <p15:clr>
            <a:srgbClr val="A4A3A4"/>
          </p15:clr>
        </p15:guide>
        <p15:guide id="5" orient="horz" pos="1229" userDrawn="1">
          <p15:clr>
            <a:srgbClr val="A4A3A4"/>
          </p15:clr>
        </p15:guide>
        <p15:guide id="6" pos="7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a:srgbClr val="00A1CE"/>
    <a:srgbClr val="4B89D0"/>
    <a:srgbClr val="2B5DCE"/>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01" autoAdjust="0"/>
    <p:restoredTop sz="83700" autoAdjust="0"/>
  </p:normalViewPr>
  <p:slideViewPr>
    <p:cSldViewPr>
      <p:cViewPr varScale="1">
        <p:scale>
          <a:sx n="71" d="100"/>
          <a:sy n="71" d="100"/>
        </p:scale>
        <p:origin x="200" y="656"/>
      </p:cViewPr>
      <p:guideLst>
        <p:guide orient="horz" pos="240"/>
        <p:guide pos="195"/>
        <p:guide pos="3840"/>
        <p:guide orient="horz" pos="576"/>
        <p:guide orient="horz" pos="1229"/>
        <p:guide pos="7536"/>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8F6F48-33AA-5D40-9C26-869BC0C01F67}" type="datetime1">
              <a:rPr lang="en-US" smtClean="0"/>
              <a:t>5/2/21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4D9EDE-1095-AA45-9A44-0FB055AF8DFE}" type="slidenum">
              <a:rPr lang="en-US" smtClean="0"/>
              <a:t>‹#›</a:t>
            </a:fld>
            <a:endParaRPr lang="en-US"/>
          </a:p>
        </p:txBody>
      </p:sp>
    </p:spTree>
    <p:extLst>
      <p:ext uri="{BB962C8B-B14F-4D97-AF65-F5344CB8AC3E}">
        <p14:creationId xmlns:p14="http://schemas.microsoft.com/office/powerpoint/2010/main" val="37305457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5B6B32-61BA-8F45-9AFC-E674477C2D2D}" type="datetime1">
              <a:rPr lang="en-US" smtClean="0"/>
              <a:t>5/2/21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D4FFC2-6E5F-49AC-A2F7-5C686823DA7C}" type="slidenum">
              <a:rPr lang="en-US" smtClean="0"/>
              <a:t>‹#›</a:t>
            </a:fld>
            <a:endParaRPr lang="en-US"/>
          </a:p>
        </p:txBody>
      </p:sp>
    </p:spTree>
    <p:extLst>
      <p:ext uri="{BB962C8B-B14F-4D97-AF65-F5344CB8AC3E}">
        <p14:creationId xmlns:p14="http://schemas.microsoft.com/office/powerpoint/2010/main" val="28480250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175/JCLI&#8208;D&#8208;17&#8208;0545.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 presentation at the Weeks 3-4/S2S Webinar organized by NOAA/OAR/Weather Program Office (WPO) on May 3, 2021.</a:t>
            </a:r>
            <a:r>
              <a:rPr lang="en-US" dirty="0">
                <a:effectLst/>
              </a:rPr>
              <a:t> </a:t>
            </a:r>
          </a:p>
          <a:p>
            <a:endParaRPr lang="en-US" i="0" dirty="0">
              <a:effectLst/>
            </a:endParaRPr>
          </a:p>
          <a:p>
            <a:r>
              <a:rPr lang="en-US" sz="1200" b="0" i="0" kern="1200" dirty="0">
                <a:solidFill>
                  <a:schemeClr val="tx1"/>
                </a:solidFill>
                <a:effectLst/>
                <a:latin typeface="+mn-lt"/>
                <a:ea typeface="+mn-ea"/>
                <a:cs typeface="+mn-cs"/>
              </a:rPr>
              <a:t>Bing Fu, Bo Yang, Hong Guan, Eric </a:t>
            </a:r>
            <a:r>
              <a:rPr lang="en-US" sz="1200" b="0" i="0" kern="1200" dirty="0" err="1">
                <a:solidFill>
                  <a:schemeClr val="tx1"/>
                </a:solidFill>
                <a:effectLst/>
                <a:latin typeface="+mn-lt"/>
                <a:ea typeface="+mn-ea"/>
                <a:cs typeface="+mn-cs"/>
              </a:rPr>
              <a:t>Sinsky</a:t>
            </a:r>
            <a:r>
              <a:rPr lang="en-US" sz="1200" b="0" i="0" kern="1200" dirty="0">
                <a:solidFill>
                  <a:schemeClr val="tx1"/>
                </a:solidFill>
                <a:effectLst/>
                <a:latin typeface="+mn-lt"/>
                <a:ea typeface="+mn-ea"/>
                <a:cs typeface="+mn-cs"/>
              </a:rPr>
              <a:t>, Wei Li, </a:t>
            </a:r>
            <a:r>
              <a:rPr lang="en-US" sz="1200" b="0" i="0" kern="1200" dirty="0" err="1">
                <a:solidFill>
                  <a:schemeClr val="tx1"/>
                </a:solidFill>
                <a:effectLst/>
                <a:latin typeface="+mn-lt"/>
                <a:ea typeface="+mn-ea"/>
                <a:cs typeface="+mn-cs"/>
              </a:rPr>
              <a:t>Jiayi</a:t>
            </a:r>
            <a:r>
              <a:rPr lang="en-US" sz="1200" b="0" i="0" kern="1200" dirty="0">
                <a:solidFill>
                  <a:schemeClr val="tx1"/>
                </a:solidFill>
                <a:effectLst/>
                <a:latin typeface="+mn-lt"/>
                <a:ea typeface="+mn-ea"/>
                <a:cs typeface="+mn-cs"/>
              </a:rPr>
              <a:t> Peng, </a:t>
            </a:r>
            <a:r>
              <a:rPr lang="en-US" sz="1200" b="0" i="0" kern="1200" dirty="0" err="1">
                <a:solidFill>
                  <a:schemeClr val="tx1"/>
                </a:solidFill>
                <a:effectLst/>
                <a:latin typeface="+mn-lt"/>
                <a:ea typeface="+mn-ea"/>
                <a:cs typeface="+mn-cs"/>
              </a:rPr>
              <a:t>Xianwu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Dingchen</a:t>
            </a:r>
            <a:r>
              <a:rPr lang="en-US" sz="1200" b="0" i="0" kern="1200" dirty="0">
                <a:solidFill>
                  <a:schemeClr val="tx1"/>
                </a:solidFill>
                <a:effectLst/>
                <a:latin typeface="+mn-lt"/>
                <a:ea typeface="+mn-ea"/>
                <a:cs typeface="+mn-cs"/>
              </a:rPr>
              <a:t> Hou</a:t>
            </a:r>
            <a:endParaRPr lang="en-US" i="0" dirty="0">
              <a:effectLst/>
            </a:endParaRPr>
          </a:p>
        </p:txBody>
      </p:sp>
    </p:spTree>
    <p:extLst>
      <p:ext uri="{BB962C8B-B14F-4D97-AF65-F5344CB8AC3E}">
        <p14:creationId xmlns:p14="http://schemas.microsoft.com/office/powerpoint/2010/main" val="173614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(117%,115%) (6.18”, 12.47”)</a:t>
            </a:r>
          </a:p>
          <a:p>
            <a:r>
              <a:rPr lang="en-US" dirty="0"/>
              <a:t>Position: (0.64”, 0.85”)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HCL	High Cloud Layer (=</a:t>
            </a:r>
            <a:r>
              <a:rPr kumimoji="0" lang="en-US" sz="1200" b="0" i="0" u="none" strike="noStrike" kern="1200" cap="none" spc="0" normalizeH="0" baseline="0" noProof="0" dirty="0" err="1">
                <a:ln>
                  <a:noFill/>
                </a:ln>
                <a:solidFill>
                  <a:prstClr val="black"/>
                </a:solidFill>
                <a:effectLst/>
                <a:uLnTx/>
                <a:uFillTx/>
                <a:latin typeface="+mn-lt"/>
                <a:ea typeface="+mn-ea"/>
                <a:cs typeface="+mn-cs"/>
              </a:rPr>
              <a:t>cloud_high</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LCL	Low Cloud Layer (=</a:t>
            </a:r>
            <a:r>
              <a:rPr kumimoji="0" lang="en-US" sz="1200" b="0" i="0" u="none" strike="noStrike" kern="1200" cap="none" spc="0" normalizeH="0" baseline="0" noProof="0" dirty="0" err="1">
                <a:ln>
                  <a:noFill/>
                </a:ln>
                <a:solidFill>
                  <a:prstClr val="black"/>
                </a:solidFill>
                <a:effectLst/>
                <a:uLnTx/>
                <a:uFillTx/>
                <a:latin typeface="+mn-lt"/>
                <a:ea typeface="+mn-ea"/>
                <a:cs typeface="+mn-cs"/>
              </a:rPr>
              <a:t>cloud_low</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TCL	Total Cloud Layer (=</a:t>
            </a:r>
            <a:r>
              <a:rPr kumimoji="0" lang="en-US" sz="1200" b="0" i="0" u="none" strike="noStrike" kern="1200" cap="none" spc="0" normalizeH="0" baseline="0" noProof="0" dirty="0" err="1">
                <a:ln>
                  <a:noFill/>
                </a:ln>
                <a:solidFill>
                  <a:prstClr val="black"/>
                </a:solidFill>
                <a:effectLst/>
                <a:uLnTx/>
                <a:uFillTx/>
                <a:latin typeface="+mn-lt"/>
                <a:ea typeface="+mn-ea"/>
                <a:cs typeface="+mn-cs"/>
              </a:rPr>
              <a:t>tcdc_eatm</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Tree>
    <p:extLst>
      <p:ext uri="{BB962C8B-B14F-4D97-AF65-F5344CB8AC3E}">
        <p14:creationId xmlns:p14="http://schemas.microsoft.com/office/powerpoint/2010/main" val="387071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(115%,115%) (6.25”, 12.09”)</a:t>
            </a:r>
          </a:p>
          <a:p>
            <a:r>
              <a:rPr lang="en-US" dirty="0"/>
              <a:t>Position: (0.64”,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RAD	Radiations at Surface (=NET_RAD)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LSH	Latent and Sensible Heat Fluxes (=SEN_LAT)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NET	Net Energy at Surface (=TOT_ENG)</a:t>
            </a:r>
          </a:p>
          <a:p>
            <a:endParaRPr lang="en-US" dirty="0"/>
          </a:p>
        </p:txBody>
      </p:sp>
    </p:spTree>
    <p:extLst>
      <p:ext uri="{BB962C8B-B14F-4D97-AF65-F5344CB8AC3E}">
        <p14:creationId xmlns:p14="http://schemas.microsoft.com/office/powerpoint/2010/main" val="2508972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(115%,115%) (6.25”, 12.09”)</a:t>
            </a:r>
          </a:p>
          <a:p>
            <a:r>
              <a:rPr lang="en-US" dirty="0"/>
              <a:t>Position: (0.64”,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271142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(115%,115%) (6.25”, 12.09”)</a:t>
            </a:r>
          </a:p>
          <a:p>
            <a:r>
              <a:rPr lang="en-US" dirty="0"/>
              <a:t>Position: (0.64”,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823272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(115%,115%) (6.25”, 12.09”)</a:t>
            </a:r>
          </a:p>
          <a:p>
            <a:r>
              <a:rPr lang="en-US" dirty="0"/>
              <a:t>Position: (0.64”,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10483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(115%,115%) (6.25”, 12.09”)</a:t>
            </a:r>
          </a:p>
          <a:p>
            <a:r>
              <a:rPr lang="en-US" dirty="0"/>
              <a:t>Position: (0.64”,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590302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(115%,115%) (6.25”, 12.09”)</a:t>
            </a:r>
          </a:p>
          <a:p>
            <a:r>
              <a:rPr lang="en-US" dirty="0"/>
              <a:t>Position: (0.64”,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HCL	High Cloud Layer (=</a:t>
            </a:r>
            <a:r>
              <a:rPr kumimoji="0" lang="en-US" sz="1200" b="0" i="0" u="none" strike="noStrike" kern="1200" cap="none" spc="0" normalizeH="0" baseline="0" noProof="0" dirty="0" err="1">
                <a:ln>
                  <a:noFill/>
                </a:ln>
                <a:solidFill>
                  <a:prstClr val="black"/>
                </a:solidFill>
                <a:effectLst/>
                <a:uLnTx/>
                <a:uFillTx/>
                <a:latin typeface="+mn-lt"/>
                <a:ea typeface="+mn-ea"/>
                <a:cs typeface="+mn-cs"/>
              </a:rPr>
              <a:t>cloud_high</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LCL	Low Cloud Layer (=</a:t>
            </a:r>
            <a:r>
              <a:rPr kumimoji="0" lang="en-US" sz="1200" b="0" i="0" u="none" strike="noStrike" kern="1200" cap="none" spc="0" normalizeH="0" baseline="0" noProof="0" dirty="0" err="1">
                <a:ln>
                  <a:noFill/>
                </a:ln>
                <a:solidFill>
                  <a:prstClr val="black"/>
                </a:solidFill>
                <a:effectLst/>
                <a:uLnTx/>
                <a:uFillTx/>
                <a:latin typeface="+mn-lt"/>
                <a:ea typeface="+mn-ea"/>
                <a:cs typeface="+mn-cs"/>
              </a:rPr>
              <a:t>cloud_low</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TCL	Total Cloud Layer (=</a:t>
            </a:r>
            <a:r>
              <a:rPr kumimoji="0" lang="en-US" sz="1200" b="0" i="0" u="none" strike="noStrike" kern="1200" cap="none" spc="0" normalizeH="0" baseline="0" noProof="0" dirty="0" err="1">
                <a:ln>
                  <a:noFill/>
                </a:ln>
                <a:solidFill>
                  <a:prstClr val="black"/>
                </a:solidFill>
                <a:effectLst/>
                <a:uLnTx/>
                <a:uFillTx/>
                <a:latin typeface="+mn-lt"/>
                <a:ea typeface="+mn-ea"/>
                <a:cs typeface="+mn-cs"/>
              </a:rPr>
              <a:t>tcdc_eatm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207368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ca61a5fc4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ca61a5fc4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730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e93ac3924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ce93ac3924_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Lim, Y., Son, S., &amp; Kim, D., 2018: MJO prediction skill of the </a:t>
            </a:r>
            <a:r>
              <a:rPr lang="en-US" sz="1200" kern="1200" dirty="0" err="1">
                <a:solidFill>
                  <a:schemeClr val="tx1"/>
                </a:solidFill>
                <a:effectLst/>
                <a:latin typeface="+mn-lt"/>
                <a:ea typeface="+mn-ea"/>
                <a:cs typeface="+mn-cs"/>
              </a:rPr>
              <a:t>subseasonal</a:t>
            </a:r>
            <a:r>
              <a:rPr lang="en-US" sz="1200" kern="1200" dirty="0">
                <a:solidFill>
                  <a:schemeClr val="tx1"/>
                </a:solidFill>
                <a:effectLst/>
                <a:latin typeface="+mn-lt"/>
                <a:ea typeface="+mn-ea"/>
                <a:cs typeface="+mn-cs"/>
              </a:rPr>
              <a:t>‐to‐seasonal prediction models. Journal of Climate, 31(10), 4075–4094. </a:t>
            </a:r>
            <a:r>
              <a:rPr lang="en-US" sz="1200" u="none" strike="noStrike" kern="1200" dirty="0">
                <a:solidFill>
                  <a:schemeClr val="tx1"/>
                </a:solidFill>
                <a:effectLst/>
                <a:latin typeface="+mn-lt"/>
                <a:ea typeface="+mn-ea"/>
                <a:cs typeface="+mn-cs"/>
                <a:hlinkClick r:id="rId3"/>
              </a:rPr>
              <a:t>https://doi.org/10.1175/JCLI‐D‐17‐0545.1</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MJO skill assessment is often conducted with Real-time Multivariate MJO (RMM) indices (Wheeler and Hendon 2004, hereafter WH04). The RMM indices, that is, RMM1 and RMM2, are the principle components associated with the two leading empirical orthogonal functions (EOFs) of the combined field of equatorially averaged OLR, and zonal wind at 850 </a:t>
            </a:r>
            <a:r>
              <a:rPr lang="en-US" sz="1200" kern="1200" dirty="0" err="1">
                <a:solidFill>
                  <a:schemeClr val="tx1"/>
                </a:solidFill>
                <a:effectLst/>
                <a:latin typeface="+mn-lt"/>
                <a:ea typeface="+mn-ea"/>
                <a:cs typeface="+mn-cs"/>
              </a:rPr>
              <a:t>hPa</a:t>
            </a:r>
            <a:r>
              <a:rPr lang="en-US" sz="1200" kern="1200" dirty="0">
                <a:solidFill>
                  <a:schemeClr val="tx1"/>
                </a:solidFill>
                <a:effectLst/>
                <a:latin typeface="+mn-lt"/>
                <a:ea typeface="+mn-ea"/>
                <a:cs typeface="+mn-cs"/>
              </a:rPr>
              <a:t> (U850) and 200 </a:t>
            </a:r>
            <a:r>
              <a:rPr lang="en-US" sz="1200" kern="1200" dirty="0" err="1">
                <a:solidFill>
                  <a:schemeClr val="tx1"/>
                </a:solidFill>
                <a:effectLst/>
                <a:latin typeface="+mn-lt"/>
                <a:ea typeface="+mn-ea"/>
                <a:cs typeface="+mn-cs"/>
              </a:rPr>
              <a:t>hPa</a:t>
            </a:r>
            <a:r>
              <a:rPr lang="en-US" sz="1200" kern="1200" dirty="0">
                <a:solidFill>
                  <a:schemeClr val="tx1"/>
                </a:solidFill>
                <a:effectLst/>
                <a:latin typeface="+mn-lt"/>
                <a:ea typeface="+mn-ea"/>
                <a:cs typeface="+mn-cs"/>
              </a:rPr>
              <a:t> (U200).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489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(115%,115%) (6.25”, 12.09”)</a:t>
            </a:r>
          </a:p>
          <a:p>
            <a:r>
              <a:rPr lang="en-US" dirty="0"/>
              <a:t>Position: (0.64”, 1.03”)</a:t>
            </a:r>
          </a:p>
          <a:p>
            <a:endParaRPr lang="en-US" dirty="0"/>
          </a:p>
        </p:txBody>
      </p:sp>
    </p:spTree>
    <p:extLst>
      <p:ext uri="{BB962C8B-B14F-4D97-AF65-F5344CB8AC3E}">
        <p14:creationId xmlns:p14="http://schemas.microsoft.com/office/powerpoint/2010/main" val="4913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(117%,115%) (6.18”, 12.47”)</a:t>
            </a:r>
          </a:p>
          <a:p>
            <a:r>
              <a:rPr lang="en-US" dirty="0"/>
              <a:t>Position: (0.64”, 0.85”)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RAD	Radiations at Surface (=NET_RAD) [W m</a:t>
            </a:r>
            <a:r>
              <a:rPr kumimoji="0" lang="en-US" sz="1200" b="0" i="0" u="none" strike="noStrike" kern="1200" cap="none" spc="0" normalizeH="0" baseline="30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LSH	Latent and Sensible Heat Fluxes (=SEN_LAT) [W m</a:t>
            </a:r>
            <a:r>
              <a:rPr kumimoji="0" lang="en-US" sz="1200" b="0" i="0" u="none" strike="noStrike" kern="1200" cap="none" spc="0" normalizeH="0" baseline="30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NET	Net Energy at Surface (=TOT_ENG) [W m</a:t>
            </a:r>
            <a:r>
              <a:rPr kumimoji="0" lang="en-US" sz="1200" b="0" i="0" u="none" strike="noStrike" kern="1200" cap="none" spc="0" normalizeH="0" baseline="30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202083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(117%,115%) (6.18”, 12.47”)</a:t>
            </a:r>
          </a:p>
          <a:p>
            <a:r>
              <a:rPr lang="en-US" dirty="0"/>
              <a:t>Position: (0.64”, 0.85”)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 [W m</a:t>
            </a:r>
            <a:r>
              <a:rPr kumimoji="0" lang="en-US" sz="1200" b="0" i="0" u="none" strike="noStrike" kern="1200" cap="none" spc="0" normalizeH="0" baseline="30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 [W m</a:t>
            </a:r>
            <a:r>
              <a:rPr kumimoji="0" lang="en-US" sz="1200" b="0" i="0" u="none" strike="noStrike" kern="1200" cap="none" spc="0" normalizeH="0" baseline="30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 [mm day</a:t>
            </a:r>
            <a:r>
              <a:rPr kumimoji="0" lang="en-US" sz="1200" b="0" i="0" u="none" strike="noStrike" kern="1200" cap="none" spc="0" normalizeH="0" baseline="30000" noProof="0" dirty="0">
                <a:ln>
                  <a:noFill/>
                </a:ln>
                <a:solidFill>
                  <a:prstClr val="black"/>
                </a:solidFill>
                <a:effectLst/>
                <a:uLnTx/>
                <a:uFillTx/>
                <a:latin typeface="+mn-lt"/>
                <a:ea typeface="+mn-ea"/>
                <a:cs typeface="+mn-cs"/>
              </a:rPr>
              <a:t>-1</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195629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(117%,115%) (6.18”, 12.47”)</a:t>
            </a:r>
          </a:p>
          <a:p>
            <a:r>
              <a:rPr lang="en-US" dirty="0"/>
              <a:t>Position: (0.64”, 0.85”)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201705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(117%,115%) (6.18”, 12.47”)</a:t>
            </a:r>
          </a:p>
          <a:p>
            <a:r>
              <a:rPr lang="en-US" dirty="0"/>
              <a:t>Position: (0.64”, 0.85”)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73537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(117%,115%) (6.18”, 12.47”)</a:t>
            </a:r>
          </a:p>
          <a:p>
            <a:r>
              <a:rPr lang="en-US" dirty="0"/>
              <a:t>Position: (0.64”, 0.85”)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OLR 	Outward Longwave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ulwrf_tatm</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DSW	Downward Shortwave Radiation Flux (=</a:t>
            </a:r>
            <a:r>
              <a:rPr kumimoji="0" lang="en-US" sz="1200" b="0" i="0" u="none" strike="noStrike" kern="1200" cap="none" spc="0" normalizeH="0" baseline="0" noProof="0" dirty="0" err="1">
                <a:ln>
                  <a:noFill/>
                </a:ln>
                <a:solidFill>
                  <a:prstClr val="black"/>
                </a:solidFill>
                <a:effectLst/>
                <a:uLnTx/>
                <a:uFillTx/>
                <a:latin typeface="+mn-lt"/>
                <a:ea typeface="+mn-ea"/>
                <a:cs typeface="+mn-cs"/>
              </a:rPr>
              <a:t>dswrf_sfc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PRC	Precipitation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apcp_sfc</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endParaRPr lang="en-US" dirty="0"/>
          </a:p>
        </p:txBody>
      </p:sp>
    </p:spTree>
    <p:extLst>
      <p:ext uri="{BB962C8B-B14F-4D97-AF65-F5344CB8AC3E}">
        <p14:creationId xmlns:p14="http://schemas.microsoft.com/office/powerpoint/2010/main" val="4172616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3860800" y="1371600"/>
            <a:ext cx="7823200" cy="2286000"/>
          </a:xfrm>
        </p:spPr>
        <p:txBody>
          <a:bodyPr/>
          <a:lstStyle>
            <a:lvl1pPr>
              <a:defRPr sz="4500"/>
            </a:lvl1pPr>
          </a:lstStyle>
          <a:p>
            <a:pPr lvl="0"/>
            <a:r>
              <a:rPr lang="en-US" noProof="0"/>
              <a:t>Click to edit Master title style</a:t>
            </a:r>
          </a:p>
        </p:txBody>
      </p:sp>
      <p:sp>
        <p:nvSpPr>
          <p:cNvPr id="106499" name="Rectangle 3"/>
          <p:cNvSpPr>
            <a:spLocks noGrp="1" noChangeArrowheads="1"/>
          </p:cNvSpPr>
          <p:nvPr>
            <p:ph type="subTitle" idx="1"/>
          </p:nvPr>
        </p:nvSpPr>
        <p:spPr>
          <a:xfrm>
            <a:off x="3962400" y="4267200"/>
            <a:ext cx="7721600" cy="1447800"/>
          </a:xfrm>
        </p:spPr>
        <p:txBody>
          <a:bodyPr/>
          <a:lstStyle>
            <a:lvl1pPr marL="0" indent="0">
              <a:buFont typeface="Wingdings" charset="0"/>
              <a:buNone/>
              <a:defRPr sz="2600" b="1"/>
            </a:lvl1pPr>
          </a:lstStyle>
          <a:p>
            <a:pPr lvl="0"/>
            <a:r>
              <a:rPr lang="en-US" noProof="0"/>
              <a:t>Click to edit Master subtitle style</a:t>
            </a:r>
          </a:p>
        </p:txBody>
      </p:sp>
      <p:sp>
        <p:nvSpPr>
          <p:cNvPr id="106500" name="Rectangle 4"/>
          <p:cNvSpPr>
            <a:spLocks noGrp="1" noChangeArrowheads="1"/>
          </p:cNvSpPr>
          <p:nvPr>
            <p:ph type="dt" sz="half" idx="2"/>
          </p:nvPr>
        </p:nvSpPr>
        <p:spPr>
          <a:xfrm>
            <a:off x="609600" y="6248400"/>
            <a:ext cx="2844800" cy="457200"/>
          </a:xfrm>
        </p:spPr>
        <p:txBody>
          <a:bodyPr/>
          <a:lstStyle>
            <a:lvl1pPr>
              <a:defRPr/>
            </a:lvl1pPr>
          </a:lstStyle>
          <a:p>
            <a:fld id="{D1E42BA1-4CF7-0A4F-8B3E-F768202AD6FD}"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
        <p:nvSpPr>
          <p:cNvPr id="106501" name="Rectangle 5"/>
          <p:cNvSpPr>
            <a:spLocks noGrp="1" noChangeArrowheads="1"/>
          </p:cNvSpPr>
          <p:nvPr>
            <p:ph type="ftr" sz="quarter" idx="3"/>
          </p:nvPr>
        </p:nvSpPr>
        <p:spPr/>
        <p:txBody>
          <a:bodyPr/>
          <a:lstStyle>
            <a:lvl1pPr>
              <a:defRPr/>
            </a:lvl1pPr>
          </a:lstStyle>
          <a:p>
            <a:endParaRPr lang="en-US">
              <a:solidFill>
                <a:srgbClr val="FFFFFF"/>
              </a:solidFill>
              <a:latin typeface="Arial"/>
              <a:ea typeface="ＭＳ Ｐゴシック"/>
            </a:endParaRPr>
          </a:p>
        </p:txBody>
      </p:sp>
      <p:sp>
        <p:nvSpPr>
          <p:cNvPr id="106502" name="Rectangle 6"/>
          <p:cNvSpPr>
            <a:spLocks noGrp="1" noChangeArrowheads="1"/>
          </p:cNvSpPr>
          <p:nvPr>
            <p:ph type="sldNum" sz="quarter" idx="4"/>
          </p:nvPr>
        </p:nvSpPr>
        <p:spPr/>
        <p:txBody>
          <a:bodyPr/>
          <a:lstStyle>
            <a:lvl1pPr>
              <a:defRPr/>
            </a:lvl1pPr>
          </a:lstStyle>
          <a:p>
            <a:fld id="{67781CE5-549C-A343-BCCB-68CAA487701E}"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106503" name="Line 7"/>
          <p:cNvSpPr>
            <a:spLocks noChangeShapeType="1"/>
          </p:cNvSpPr>
          <p:nvPr/>
        </p:nvSpPr>
        <p:spPr bwMode="auto">
          <a:xfrm>
            <a:off x="304800" y="990600"/>
            <a:ext cx="11480800" cy="0"/>
          </a:xfrm>
          <a:prstGeom prst="line">
            <a:avLst/>
          </a:prstGeom>
          <a:noFill/>
          <a:ln w="6667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grpSp>
        <p:nvGrpSpPr>
          <p:cNvPr id="106504" name="Group 8"/>
          <p:cNvGrpSpPr>
            <a:grpSpLocks/>
          </p:cNvGrpSpPr>
          <p:nvPr/>
        </p:nvGrpSpPr>
        <p:grpSpPr bwMode="auto">
          <a:xfrm>
            <a:off x="304800" y="1447800"/>
            <a:ext cx="3048000" cy="2514600"/>
            <a:chOff x="144" y="912"/>
            <a:chExt cx="1440" cy="1584"/>
          </a:xfrm>
        </p:grpSpPr>
        <p:sp>
          <p:nvSpPr>
            <p:cNvPr id="106505"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06"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07"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08"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09"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0"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1"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2"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3"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4"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5"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6"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6517"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grpSp>
      <p:sp>
        <p:nvSpPr>
          <p:cNvPr id="106518" name="Line 22"/>
          <p:cNvSpPr>
            <a:spLocks noChangeShapeType="1"/>
          </p:cNvSpPr>
          <p:nvPr/>
        </p:nvSpPr>
        <p:spPr bwMode="auto">
          <a:xfrm>
            <a:off x="355600" y="6172200"/>
            <a:ext cx="11480800"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Tree>
    <p:extLst>
      <p:ext uri="{BB962C8B-B14F-4D97-AF65-F5344CB8AC3E}">
        <p14:creationId xmlns:p14="http://schemas.microsoft.com/office/powerpoint/2010/main" val="328045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85F5CDF9-95EE-E840-9DAA-64F8A67EC194}"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6" name="Date Placeholder 5"/>
          <p:cNvSpPr>
            <a:spLocks noGrp="1"/>
          </p:cNvSpPr>
          <p:nvPr>
            <p:ph type="dt" sz="half" idx="12"/>
          </p:nvPr>
        </p:nvSpPr>
        <p:spPr/>
        <p:txBody>
          <a:bodyPr/>
          <a:lstStyle>
            <a:lvl1pPr>
              <a:defRPr/>
            </a:lvl1pPr>
          </a:lstStyle>
          <a:p>
            <a:fld id="{56DBE491-F06B-5449-9F36-F257473819B9}"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84680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457200"/>
            <a:ext cx="2336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5200" y="457200"/>
            <a:ext cx="6807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B26C8102-3150-E749-9B6C-F76F04A25FB1}"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6" name="Date Placeholder 5"/>
          <p:cNvSpPr>
            <a:spLocks noGrp="1"/>
          </p:cNvSpPr>
          <p:nvPr>
            <p:ph type="dt" sz="half" idx="12"/>
          </p:nvPr>
        </p:nvSpPr>
        <p:spPr/>
        <p:txBody>
          <a:bodyPr/>
          <a:lstStyle>
            <a:lvl1pPr>
              <a:defRPr/>
            </a:lvl1pPr>
          </a:lstStyle>
          <a:p>
            <a:fld id="{D2513DEE-713D-8A41-89E2-DFA68DFC75FC}"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16780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EFD3-D0BE-4A90-87E5-E4C395341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06512E-6393-4717-9328-F95E0FB265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98B84F-A218-4986-8680-C9DDE843A637}"/>
              </a:ext>
            </a:extLst>
          </p:cNvPr>
          <p:cNvSpPr>
            <a:spLocks noGrp="1"/>
          </p:cNvSpPr>
          <p:nvPr>
            <p:ph type="dt" sz="half" idx="10"/>
          </p:nvPr>
        </p:nvSpPr>
        <p:spPr/>
        <p:txBody>
          <a:bodyPr/>
          <a:lstStyle/>
          <a:p>
            <a:r>
              <a:rPr lang="en-US"/>
              <a:t>2021-03-01</a:t>
            </a:r>
          </a:p>
        </p:txBody>
      </p:sp>
      <p:sp>
        <p:nvSpPr>
          <p:cNvPr id="5" name="Footer Placeholder 4">
            <a:extLst>
              <a:ext uri="{FF2B5EF4-FFF2-40B4-BE49-F238E27FC236}">
                <a16:creationId xmlns:a16="http://schemas.microsoft.com/office/drawing/2014/main" id="{6FCC5DE5-732D-4C4B-8E78-3477E9941D93}"/>
              </a:ext>
            </a:extLst>
          </p:cNvPr>
          <p:cNvSpPr>
            <a:spLocks noGrp="1"/>
          </p:cNvSpPr>
          <p:nvPr>
            <p:ph type="ftr" sz="quarter" idx="11"/>
          </p:nvPr>
        </p:nvSpPr>
        <p:spPr/>
        <p:txBody>
          <a:bodyPr/>
          <a:lstStyle/>
          <a:p>
            <a:r>
              <a:rPr lang="en-US"/>
              <a:t>EaSM Bi-weekly report (Sanghoon Shin)</a:t>
            </a:r>
          </a:p>
        </p:txBody>
      </p:sp>
      <p:sp>
        <p:nvSpPr>
          <p:cNvPr id="6" name="Slide Number Placeholder 5">
            <a:extLst>
              <a:ext uri="{FF2B5EF4-FFF2-40B4-BE49-F238E27FC236}">
                <a16:creationId xmlns:a16="http://schemas.microsoft.com/office/drawing/2014/main" id="{5B6D9D36-C07E-430F-AA68-CF3FDBBA5937}"/>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1286243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4FA21-D40B-4562-B14F-9C871056A6C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62D4D15-AC06-46A2-BDB3-3C04049866E1}"/>
              </a:ext>
            </a:extLst>
          </p:cNvPr>
          <p:cNvSpPr>
            <a:spLocks noGrp="1"/>
          </p:cNvSpPr>
          <p:nvPr>
            <p:ph type="dt" sz="half" idx="10"/>
          </p:nvPr>
        </p:nvSpPr>
        <p:spPr/>
        <p:txBody>
          <a:bodyPr/>
          <a:lstStyle/>
          <a:p>
            <a:r>
              <a:rPr lang="en-US"/>
              <a:t>2021-03-01</a:t>
            </a:r>
            <a:endParaRPr lang="en-US" dirty="0"/>
          </a:p>
        </p:txBody>
      </p:sp>
      <p:sp>
        <p:nvSpPr>
          <p:cNvPr id="8" name="Footer Placeholder 7">
            <a:extLst>
              <a:ext uri="{FF2B5EF4-FFF2-40B4-BE49-F238E27FC236}">
                <a16:creationId xmlns:a16="http://schemas.microsoft.com/office/drawing/2014/main" id="{578E5AA3-F83B-4317-89DF-1D1A23C06435}"/>
              </a:ext>
            </a:extLst>
          </p:cNvPr>
          <p:cNvSpPr>
            <a:spLocks noGrp="1"/>
          </p:cNvSpPr>
          <p:nvPr>
            <p:ph type="ftr" sz="quarter" idx="11"/>
          </p:nvPr>
        </p:nvSpPr>
        <p:spPr/>
        <p:txBody>
          <a:bodyPr/>
          <a:lstStyle/>
          <a:p>
            <a:r>
              <a:rPr lang="en-US"/>
              <a:t>EaSM Bi-weekly report (Sanghoon Shin)</a:t>
            </a:r>
            <a:endParaRPr lang="en-US" dirty="0"/>
          </a:p>
        </p:txBody>
      </p:sp>
      <p:sp>
        <p:nvSpPr>
          <p:cNvPr id="9" name="Slide Number Placeholder 8">
            <a:extLst>
              <a:ext uri="{FF2B5EF4-FFF2-40B4-BE49-F238E27FC236}">
                <a16:creationId xmlns:a16="http://schemas.microsoft.com/office/drawing/2014/main" id="{74064DB1-7C91-4C7B-B948-F4D5C6D63B32}"/>
              </a:ext>
            </a:extLst>
          </p:cNvPr>
          <p:cNvSpPr>
            <a:spLocks noGrp="1"/>
          </p:cNvSpPr>
          <p:nvPr>
            <p:ph type="sldNum" sz="quarter" idx="12"/>
          </p:nvPr>
        </p:nvSpPr>
        <p:spPr/>
        <p:txBody>
          <a:bodyPr/>
          <a:lstStyle/>
          <a:p>
            <a:fld id="{69766D6D-72BA-4CFE-AB0D-7BB0696662BF}" type="slidenum">
              <a:rPr lang="en-US" smtClean="0"/>
              <a:t>‹#›</a:t>
            </a:fld>
            <a:endParaRPr lang="en-US" dirty="0"/>
          </a:p>
        </p:txBody>
      </p:sp>
      <p:sp>
        <p:nvSpPr>
          <p:cNvPr id="10" name="Title 9">
            <a:extLst>
              <a:ext uri="{FF2B5EF4-FFF2-40B4-BE49-F238E27FC236}">
                <a16:creationId xmlns:a16="http://schemas.microsoft.com/office/drawing/2014/main" id="{442DF021-A12F-4817-A094-FD2380C442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908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AB8A5-9A63-4255-AB38-0018C0DD15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B10A82-C54F-459B-BBC2-D1C4B17AEA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A434CA-E8EC-4580-8BEC-5F13349006CB}"/>
              </a:ext>
            </a:extLst>
          </p:cNvPr>
          <p:cNvSpPr>
            <a:spLocks noGrp="1"/>
          </p:cNvSpPr>
          <p:nvPr>
            <p:ph type="dt" sz="half" idx="10"/>
          </p:nvPr>
        </p:nvSpPr>
        <p:spPr/>
        <p:txBody>
          <a:bodyPr/>
          <a:lstStyle/>
          <a:p>
            <a:r>
              <a:rPr lang="en-US"/>
              <a:t>2021-03-01</a:t>
            </a:r>
          </a:p>
        </p:txBody>
      </p:sp>
      <p:sp>
        <p:nvSpPr>
          <p:cNvPr id="5" name="Footer Placeholder 4">
            <a:extLst>
              <a:ext uri="{FF2B5EF4-FFF2-40B4-BE49-F238E27FC236}">
                <a16:creationId xmlns:a16="http://schemas.microsoft.com/office/drawing/2014/main" id="{2C1687FE-B6EC-4049-A22B-90A38CB00C15}"/>
              </a:ext>
            </a:extLst>
          </p:cNvPr>
          <p:cNvSpPr>
            <a:spLocks noGrp="1"/>
          </p:cNvSpPr>
          <p:nvPr>
            <p:ph type="ftr" sz="quarter" idx="11"/>
          </p:nvPr>
        </p:nvSpPr>
        <p:spPr/>
        <p:txBody>
          <a:bodyPr/>
          <a:lstStyle/>
          <a:p>
            <a:r>
              <a:rPr lang="en-US"/>
              <a:t>EaSM Bi-weekly report (Sanghoon Shin)</a:t>
            </a:r>
          </a:p>
        </p:txBody>
      </p:sp>
      <p:sp>
        <p:nvSpPr>
          <p:cNvPr id="6" name="Slide Number Placeholder 5">
            <a:extLst>
              <a:ext uri="{FF2B5EF4-FFF2-40B4-BE49-F238E27FC236}">
                <a16:creationId xmlns:a16="http://schemas.microsoft.com/office/drawing/2014/main" id="{DDD95E29-2ACE-41E9-ADC9-204EE897BDA4}"/>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259566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492D-C314-46F8-9ECC-F5BFA1CD3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2F66D-8CDA-49D6-A9D1-8797F4CF2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194700-5F70-42EA-99A8-36940F12FB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06922B-7766-47D6-95CB-794FEA87B024}"/>
              </a:ext>
            </a:extLst>
          </p:cNvPr>
          <p:cNvSpPr>
            <a:spLocks noGrp="1"/>
          </p:cNvSpPr>
          <p:nvPr>
            <p:ph type="dt" sz="half" idx="10"/>
          </p:nvPr>
        </p:nvSpPr>
        <p:spPr/>
        <p:txBody>
          <a:bodyPr/>
          <a:lstStyle/>
          <a:p>
            <a:r>
              <a:rPr lang="en-US"/>
              <a:t>2021-03-01</a:t>
            </a:r>
          </a:p>
        </p:txBody>
      </p:sp>
      <p:sp>
        <p:nvSpPr>
          <p:cNvPr id="6" name="Footer Placeholder 5">
            <a:extLst>
              <a:ext uri="{FF2B5EF4-FFF2-40B4-BE49-F238E27FC236}">
                <a16:creationId xmlns:a16="http://schemas.microsoft.com/office/drawing/2014/main" id="{660AA987-0482-465B-ADA9-06EDD2FEF105}"/>
              </a:ext>
            </a:extLst>
          </p:cNvPr>
          <p:cNvSpPr>
            <a:spLocks noGrp="1"/>
          </p:cNvSpPr>
          <p:nvPr>
            <p:ph type="ftr" sz="quarter" idx="11"/>
          </p:nvPr>
        </p:nvSpPr>
        <p:spPr/>
        <p:txBody>
          <a:bodyPr/>
          <a:lstStyle/>
          <a:p>
            <a:r>
              <a:rPr lang="en-US"/>
              <a:t>EaSM Bi-weekly report (Sanghoon Shin)</a:t>
            </a:r>
          </a:p>
        </p:txBody>
      </p:sp>
      <p:sp>
        <p:nvSpPr>
          <p:cNvPr id="7" name="Slide Number Placeholder 6">
            <a:extLst>
              <a:ext uri="{FF2B5EF4-FFF2-40B4-BE49-F238E27FC236}">
                <a16:creationId xmlns:a16="http://schemas.microsoft.com/office/drawing/2014/main" id="{827E47F5-033F-44BB-B25F-3980781F4E9E}"/>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4222003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DD48-3EBA-45A4-8F8D-1B9568B159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8BABE4-E16B-4363-AE5E-6C71C3126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AA558-57A4-48E3-BEA3-319794EDD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0F6C07-AE15-4CD7-8036-D7B21DF3B7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98BF4-889A-4426-B585-021631CD6C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DDA66-01B2-4781-ABE0-8A8D78E1A7F1}"/>
              </a:ext>
            </a:extLst>
          </p:cNvPr>
          <p:cNvSpPr>
            <a:spLocks noGrp="1"/>
          </p:cNvSpPr>
          <p:nvPr>
            <p:ph type="dt" sz="half" idx="10"/>
          </p:nvPr>
        </p:nvSpPr>
        <p:spPr/>
        <p:txBody>
          <a:bodyPr/>
          <a:lstStyle/>
          <a:p>
            <a:r>
              <a:rPr lang="en-US"/>
              <a:t>2021-03-01</a:t>
            </a:r>
          </a:p>
        </p:txBody>
      </p:sp>
      <p:sp>
        <p:nvSpPr>
          <p:cNvPr id="8" name="Footer Placeholder 7">
            <a:extLst>
              <a:ext uri="{FF2B5EF4-FFF2-40B4-BE49-F238E27FC236}">
                <a16:creationId xmlns:a16="http://schemas.microsoft.com/office/drawing/2014/main" id="{FD5A8E32-F3A0-4F5C-9A30-6B4186C4EC31}"/>
              </a:ext>
            </a:extLst>
          </p:cNvPr>
          <p:cNvSpPr>
            <a:spLocks noGrp="1"/>
          </p:cNvSpPr>
          <p:nvPr>
            <p:ph type="ftr" sz="quarter" idx="11"/>
          </p:nvPr>
        </p:nvSpPr>
        <p:spPr/>
        <p:txBody>
          <a:bodyPr/>
          <a:lstStyle/>
          <a:p>
            <a:r>
              <a:rPr lang="en-US"/>
              <a:t>EaSM Bi-weekly report (Sanghoon Shin)</a:t>
            </a:r>
          </a:p>
        </p:txBody>
      </p:sp>
      <p:sp>
        <p:nvSpPr>
          <p:cNvPr id="9" name="Slide Number Placeholder 8">
            <a:extLst>
              <a:ext uri="{FF2B5EF4-FFF2-40B4-BE49-F238E27FC236}">
                <a16:creationId xmlns:a16="http://schemas.microsoft.com/office/drawing/2014/main" id="{94D32C19-2A38-45C2-A0A8-FC868877B37C}"/>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4174182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7AC3-C1D4-4596-A704-020CB0A7D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0CBA81-9078-4C62-A8CB-15A667D0F8D8}"/>
              </a:ext>
            </a:extLst>
          </p:cNvPr>
          <p:cNvSpPr>
            <a:spLocks noGrp="1"/>
          </p:cNvSpPr>
          <p:nvPr>
            <p:ph type="dt" sz="half" idx="10"/>
          </p:nvPr>
        </p:nvSpPr>
        <p:spPr/>
        <p:txBody>
          <a:bodyPr/>
          <a:lstStyle/>
          <a:p>
            <a:r>
              <a:rPr lang="en-US"/>
              <a:t>2021-03-01</a:t>
            </a:r>
          </a:p>
        </p:txBody>
      </p:sp>
      <p:sp>
        <p:nvSpPr>
          <p:cNvPr id="4" name="Footer Placeholder 3">
            <a:extLst>
              <a:ext uri="{FF2B5EF4-FFF2-40B4-BE49-F238E27FC236}">
                <a16:creationId xmlns:a16="http://schemas.microsoft.com/office/drawing/2014/main" id="{8796FB01-D211-46B3-AA2F-D826268BFAEB}"/>
              </a:ext>
            </a:extLst>
          </p:cNvPr>
          <p:cNvSpPr>
            <a:spLocks noGrp="1"/>
          </p:cNvSpPr>
          <p:nvPr>
            <p:ph type="ftr" sz="quarter" idx="11"/>
          </p:nvPr>
        </p:nvSpPr>
        <p:spPr/>
        <p:txBody>
          <a:bodyPr/>
          <a:lstStyle/>
          <a:p>
            <a:r>
              <a:rPr lang="en-US"/>
              <a:t>EaSM Bi-weekly report (Sanghoon Shin)</a:t>
            </a:r>
          </a:p>
        </p:txBody>
      </p:sp>
      <p:sp>
        <p:nvSpPr>
          <p:cNvPr id="5" name="Slide Number Placeholder 4">
            <a:extLst>
              <a:ext uri="{FF2B5EF4-FFF2-40B4-BE49-F238E27FC236}">
                <a16:creationId xmlns:a16="http://schemas.microsoft.com/office/drawing/2014/main" id="{6DB5A07E-70C5-4797-9B4C-1335D6D5A1EF}"/>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585375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171F5-A620-4EE7-A930-F3597AAC7DCE}"/>
              </a:ext>
            </a:extLst>
          </p:cNvPr>
          <p:cNvSpPr>
            <a:spLocks noGrp="1"/>
          </p:cNvSpPr>
          <p:nvPr>
            <p:ph type="dt" sz="half" idx="10"/>
          </p:nvPr>
        </p:nvSpPr>
        <p:spPr/>
        <p:txBody>
          <a:bodyPr/>
          <a:lstStyle/>
          <a:p>
            <a:r>
              <a:rPr lang="en-US"/>
              <a:t>2021-03-01</a:t>
            </a:r>
          </a:p>
        </p:txBody>
      </p:sp>
      <p:sp>
        <p:nvSpPr>
          <p:cNvPr id="3" name="Footer Placeholder 2">
            <a:extLst>
              <a:ext uri="{FF2B5EF4-FFF2-40B4-BE49-F238E27FC236}">
                <a16:creationId xmlns:a16="http://schemas.microsoft.com/office/drawing/2014/main" id="{3401D975-EAB8-487B-8D2D-B915763F63D0}"/>
              </a:ext>
            </a:extLst>
          </p:cNvPr>
          <p:cNvSpPr>
            <a:spLocks noGrp="1"/>
          </p:cNvSpPr>
          <p:nvPr>
            <p:ph type="ftr" sz="quarter" idx="11"/>
          </p:nvPr>
        </p:nvSpPr>
        <p:spPr/>
        <p:txBody>
          <a:bodyPr/>
          <a:lstStyle/>
          <a:p>
            <a:r>
              <a:rPr lang="en-US"/>
              <a:t>EaSM Bi-weekly report (Sanghoon Shin)</a:t>
            </a:r>
          </a:p>
        </p:txBody>
      </p:sp>
      <p:sp>
        <p:nvSpPr>
          <p:cNvPr id="4" name="Slide Number Placeholder 3">
            <a:extLst>
              <a:ext uri="{FF2B5EF4-FFF2-40B4-BE49-F238E27FC236}">
                <a16:creationId xmlns:a16="http://schemas.microsoft.com/office/drawing/2014/main" id="{EBF4F796-2508-49A0-9BC7-56785AE7749F}"/>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193225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1F0F-7237-4CB6-9ACE-864EC9A57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730158-9767-49F2-AAEC-C5DBEBFED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36AC3-91CC-4BD7-B3BC-22904F742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7A0B06-4C45-4A55-B63B-975FF99FACE0}"/>
              </a:ext>
            </a:extLst>
          </p:cNvPr>
          <p:cNvSpPr>
            <a:spLocks noGrp="1"/>
          </p:cNvSpPr>
          <p:nvPr>
            <p:ph type="dt" sz="half" idx="10"/>
          </p:nvPr>
        </p:nvSpPr>
        <p:spPr/>
        <p:txBody>
          <a:bodyPr/>
          <a:lstStyle/>
          <a:p>
            <a:r>
              <a:rPr lang="en-US"/>
              <a:t>2021-03-01</a:t>
            </a:r>
          </a:p>
        </p:txBody>
      </p:sp>
      <p:sp>
        <p:nvSpPr>
          <p:cNvPr id="6" name="Footer Placeholder 5">
            <a:extLst>
              <a:ext uri="{FF2B5EF4-FFF2-40B4-BE49-F238E27FC236}">
                <a16:creationId xmlns:a16="http://schemas.microsoft.com/office/drawing/2014/main" id="{5CD4FF84-F23A-4B6A-87E7-1E1A7E7DEBFF}"/>
              </a:ext>
            </a:extLst>
          </p:cNvPr>
          <p:cNvSpPr>
            <a:spLocks noGrp="1"/>
          </p:cNvSpPr>
          <p:nvPr>
            <p:ph type="ftr" sz="quarter" idx="11"/>
          </p:nvPr>
        </p:nvSpPr>
        <p:spPr/>
        <p:txBody>
          <a:bodyPr/>
          <a:lstStyle/>
          <a:p>
            <a:r>
              <a:rPr lang="en-US"/>
              <a:t>EaSM Bi-weekly report (Sanghoon Shin)</a:t>
            </a:r>
          </a:p>
        </p:txBody>
      </p:sp>
      <p:sp>
        <p:nvSpPr>
          <p:cNvPr id="7" name="Slide Number Placeholder 6">
            <a:extLst>
              <a:ext uri="{FF2B5EF4-FFF2-40B4-BE49-F238E27FC236}">
                <a16:creationId xmlns:a16="http://schemas.microsoft.com/office/drawing/2014/main" id="{9C89C034-60F4-4436-9505-AC626E591477}"/>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56106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27531B94-2F5E-1D48-A99D-13D3FB866C31}"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6" name="Date Placeholder 5"/>
          <p:cNvSpPr>
            <a:spLocks noGrp="1"/>
          </p:cNvSpPr>
          <p:nvPr>
            <p:ph type="dt" sz="half" idx="12"/>
          </p:nvPr>
        </p:nvSpPr>
        <p:spPr/>
        <p:txBody>
          <a:bodyPr/>
          <a:lstStyle>
            <a:lvl1pPr>
              <a:defRPr/>
            </a:lvl1pPr>
          </a:lstStyle>
          <a:p>
            <a:fld id="{AC98D05B-0F3E-CE48-869F-DA6825C66BB2}"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3714726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2415-A501-4490-9002-8FBEA547E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D9FA45-27B1-4446-919B-E6DB30992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2EE138-1E33-45DF-8D57-A107ACDE0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C96DB-DC18-4DA2-934A-7562F926937C}"/>
              </a:ext>
            </a:extLst>
          </p:cNvPr>
          <p:cNvSpPr>
            <a:spLocks noGrp="1"/>
          </p:cNvSpPr>
          <p:nvPr>
            <p:ph type="dt" sz="half" idx="10"/>
          </p:nvPr>
        </p:nvSpPr>
        <p:spPr/>
        <p:txBody>
          <a:bodyPr/>
          <a:lstStyle/>
          <a:p>
            <a:r>
              <a:rPr lang="en-US"/>
              <a:t>2021-03-01</a:t>
            </a:r>
          </a:p>
        </p:txBody>
      </p:sp>
      <p:sp>
        <p:nvSpPr>
          <p:cNvPr id="6" name="Footer Placeholder 5">
            <a:extLst>
              <a:ext uri="{FF2B5EF4-FFF2-40B4-BE49-F238E27FC236}">
                <a16:creationId xmlns:a16="http://schemas.microsoft.com/office/drawing/2014/main" id="{748CF248-E00F-4622-8BA0-A52117277127}"/>
              </a:ext>
            </a:extLst>
          </p:cNvPr>
          <p:cNvSpPr>
            <a:spLocks noGrp="1"/>
          </p:cNvSpPr>
          <p:nvPr>
            <p:ph type="ftr" sz="quarter" idx="11"/>
          </p:nvPr>
        </p:nvSpPr>
        <p:spPr/>
        <p:txBody>
          <a:bodyPr/>
          <a:lstStyle/>
          <a:p>
            <a:r>
              <a:rPr lang="en-US"/>
              <a:t>EaSM Bi-weekly report (Sanghoon Shin)</a:t>
            </a:r>
          </a:p>
        </p:txBody>
      </p:sp>
      <p:sp>
        <p:nvSpPr>
          <p:cNvPr id="7" name="Slide Number Placeholder 6">
            <a:extLst>
              <a:ext uri="{FF2B5EF4-FFF2-40B4-BE49-F238E27FC236}">
                <a16:creationId xmlns:a16="http://schemas.microsoft.com/office/drawing/2014/main" id="{F2B7D4DC-D38A-4F51-ACF5-81D1DED808A5}"/>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2077696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C1F2-D786-46F0-99D7-A23E6C803D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5903D5-E344-486D-A09E-F89DF7E0DE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CA3B2-A5BA-4649-BFAF-741648A0C941}"/>
              </a:ext>
            </a:extLst>
          </p:cNvPr>
          <p:cNvSpPr>
            <a:spLocks noGrp="1"/>
          </p:cNvSpPr>
          <p:nvPr>
            <p:ph type="dt" sz="half" idx="10"/>
          </p:nvPr>
        </p:nvSpPr>
        <p:spPr/>
        <p:txBody>
          <a:bodyPr/>
          <a:lstStyle/>
          <a:p>
            <a:r>
              <a:rPr lang="en-US"/>
              <a:t>2021-03-01</a:t>
            </a:r>
          </a:p>
        </p:txBody>
      </p:sp>
      <p:sp>
        <p:nvSpPr>
          <p:cNvPr id="5" name="Footer Placeholder 4">
            <a:extLst>
              <a:ext uri="{FF2B5EF4-FFF2-40B4-BE49-F238E27FC236}">
                <a16:creationId xmlns:a16="http://schemas.microsoft.com/office/drawing/2014/main" id="{4DC29103-649A-4D7B-B18C-BDF3190D27CC}"/>
              </a:ext>
            </a:extLst>
          </p:cNvPr>
          <p:cNvSpPr>
            <a:spLocks noGrp="1"/>
          </p:cNvSpPr>
          <p:nvPr>
            <p:ph type="ftr" sz="quarter" idx="11"/>
          </p:nvPr>
        </p:nvSpPr>
        <p:spPr/>
        <p:txBody>
          <a:bodyPr/>
          <a:lstStyle/>
          <a:p>
            <a:r>
              <a:rPr lang="en-US"/>
              <a:t>EaSM Bi-weekly report (Sanghoon Shin)</a:t>
            </a:r>
          </a:p>
        </p:txBody>
      </p:sp>
      <p:sp>
        <p:nvSpPr>
          <p:cNvPr id="6" name="Slide Number Placeholder 5">
            <a:extLst>
              <a:ext uri="{FF2B5EF4-FFF2-40B4-BE49-F238E27FC236}">
                <a16:creationId xmlns:a16="http://schemas.microsoft.com/office/drawing/2014/main" id="{96F6CC41-180F-42A7-BB20-BEF5A1112DF2}"/>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27486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09976C-3843-46D6-868A-D96861149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E7D9A-4864-411C-B2C9-B8C1E6C6D2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CC8BA-A132-48C4-9B29-B090ECB86E1A}"/>
              </a:ext>
            </a:extLst>
          </p:cNvPr>
          <p:cNvSpPr>
            <a:spLocks noGrp="1"/>
          </p:cNvSpPr>
          <p:nvPr>
            <p:ph type="dt" sz="half" idx="10"/>
          </p:nvPr>
        </p:nvSpPr>
        <p:spPr/>
        <p:txBody>
          <a:bodyPr/>
          <a:lstStyle/>
          <a:p>
            <a:r>
              <a:rPr lang="en-US"/>
              <a:t>2021-03-01</a:t>
            </a:r>
          </a:p>
        </p:txBody>
      </p:sp>
      <p:sp>
        <p:nvSpPr>
          <p:cNvPr id="5" name="Footer Placeholder 4">
            <a:extLst>
              <a:ext uri="{FF2B5EF4-FFF2-40B4-BE49-F238E27FC236}">
                <a16:creationId xmlns:a16="http://schemas.microsoft.com/office/drawing/2014/main" id="{0E012893-F99A-4BF2-ADD3-282D052E8DE4}"/>
              </a:ext>
            </a:extLst>
          </p:cNvPr>
          <p:cNvSpPr>
            <a:spLocks noGrp="1"/>
          </p:cNvSpPr>
          <p:nvPr>
            <p:ph type="ftr" sz="quarter" idx="11"/>
          </p:nvPr>
        </p:nvSpPr>
        <p:spPr/>
        <p:txBody>
          <a:bodyPr/>
          <a:lstStyle/>
          <a:p>
            <a:r>
              <a:rPr lang="en-US"/>
              <a:t>EaSM Bi-weekly report (Sanghoon Shin)</a:t>
            </a:r>
          </a:p>
        </p:txBody>
      </p:sp>
      <p:sp>
        <p:nvSpPr>
          <p:cNvPr id="6" name="Slide Number Placeholder 5">
            <a:extLst>
              <a:ext uri="{FF2B5EF4-FFF2-40B4-BE49-F238E27FC236}">
                <a16:creationId xmlns:a16="http://schemas.microsoft.com/office/drawing/2014/main" id="{2975AA79-0955-48FE-8503-50B820C4F7BA}"/>
              </a:ext>
            </a:extLst>
          </p:cNvPr>
          <p:cNvSpPr>
            <a:spLocks noGrp="1"/>
          </p:cNvSpPr>
          <p:nvPr>
            <p:ph type="sldNum" sz="quarter" idx="12"/>
          </p:nvPr>
        </p:nvSpPr>
        <p:spPr/>
        <p:txBody>
          <a:bodyPr/>
          <a:lstStyle/>
          <a:p>
            <a:fld id="{69766D6D-72BA-4CFE-AB0D-7BB0696662BF}" type="slidenum">
              <a:rPr lang="en-US" smtClean="0"/>
              <a:t>‹#›</a:t>
            </a:fld>
            <a:endParaRPr lang="en-US"/>
          </a:p>
        </p:txBody>
      </p:sp>
    </p:spTree>
    <p:extLst>
      <p:ext uri="{BB962C8B-B14F-4D97-AF65-F5344CB8AC3E}">
        <p14:creationId xmlns:p14="http://schemas.microsoft.com/office/powerpoint/2010/main" val="3846994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4448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0227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7687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7231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1868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350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531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C74B5C23-29C3-5847-9D39-F7FD832B1C2C}"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6" name="Date Placeholder 5"/>
          <p:cNvSpPr>
            <a:spLocks noGrp="1"/>
          </p:cNvSpPr>
          <p:nvPr>
            <p:ph type="dt" sz="half" idx="12"/>
          </p:nvPr>
        </p:nvSpPr>
        <p:spPr/>
        <p:txBody>
          <a:bodyPr/>
          <a:lstStyle>
            <a:lvl1pPr>
              <a:defRPr/>
            </a:lvl1pPr>
          </a:lstStyle>
          <a:p>
            <a:fld id="{6E2357AF-9ED2-0D4D-A5B3-3C99CB49DA37}"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3516769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44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02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7477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3020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600" y="274639"/>
            <a:ext cx="10972800" cy="1143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609600" y="1600201"/>
            <a:ext cx="10972800" cy="45260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480"/>
              </a:spcBef>
              <a:spcAft>
                <a:spcPts val="0"/>
              </a:spcAft>
              <a:buClr>
                <a:schemeClr val="dk1"/>
              </a:buClr>
              <a:buSzPts val="1800"/>
              <a:buChar char="•"/>
              <a:defRPr/>
            </a:lvl1pPr>
            <a:lvl2pPr marL="1219170" lvl="1" indent="-457189" algn="l" rtl="0">
              <a:lnSpc>
                <a:spcPct val="100000"/>
              </a:lnSpc>
              <a:spcBef>
                <a:spcPts val="480"/>
              </a:spcBef>
              <a:spcAft>
                <a:spcPts val="0"/>
              </a:spcAft>
              <a:buClr>
                <a:schemeClr val="dk1"/>
              </a:buClr>
              <a:buSzPts val="1800"/>
              <a:buChar char="–"/>
              <a:defRPr/>
            </a:lvl2pPr>
            <a:lvl3pPr marL="1828754" lvl="2" indent="-457189" algn="l" rtl="0">
              <a:lnSpc>
                <a:spcPct val="100000"/>
              </a:lnSpc>
              <a:spcBef>
                <a:spcPts val="480"/>
              </a:spcBef>
              <a:spcAft>
                <a:spcPts val="0"/>
              </a:spcAft>
              <a:buClr>
                <a:schemeClr val="dk1"/>
              </a:buClr>
              <a:buSzPts val="1800"/>
              <a:buChar char="•"/>
              <a:defRPr/>
            </a:lvl3pPr>
            <a:lvl4pPr marL="2438339" lvl="3" indent="-457189" algn="l" rtl="0">
              <a:lnSpc>
                <a:spcPct val="100000"/>
              </a:lnSpc>
              <a:spcBef>
                <a:spcPts val="480"/>
              </a:spcBef>
              <a:spcAft>
                <a:spcPts val="0"/>
              </a:spcAft>
              <a:buClr>
                <a:schemeClr val="dk1"/>
              </a:buClr>
              <a:buSzPts val="1800"/>
              <a:buChar char="–"/>
              <a:defRPr/>
            </a:lvl4pPr>
            <a:lvl5pPr marL="3047924" lvl="4" indent="-457189" algn="l" rtl="0">
              <a:lnSpc>
                <a:spcPct val="100000"/>
              </a:lnSpc>
              <a:spcBef>
                <a:spcPts val="480"/>
              </a:spcBef>
              <a:spcAft>
                <a:spcPts val="0"/>
              </a:spcAft>
              <a:buClr>
                <a:schemeClr val="dk1"/>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53" name="Google Shape;53;p13"/>
          <p:cNvSpPr txBox="1">
            <a:spLocks noGrp="1"/>
          </p:cNvSpPr>
          <p:nvPr>
            <p:ph type="dt" idx="10"/>
          </p:nvPr>
        </p:nvSpPr>
        <p:spPr>
          <a:xfrm>
            <a:off x="609600" y="6356352"/>
            <a:ext cx="2844800" cy="365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4165600" y="6356352"/>
            <a:ext cx="3860800" cy="365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135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352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9812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205BAB68-5D93-F34D-B0D1-B483331F57DD}"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7" name="Date Placeholder 6"/>
          <p:cNvSpPr>
            <a:spLocks noGrp="1"/>
          </p:cNvSpPr>
          <p:nvPr>
            <p:ph type="dt" sz="half" idx="12"/>
          </p:nvPr>
        </p:nvSpPr>
        <p:spPr/>
        <p:txBody>
          <a:bodyPr/>
          <a:lstStyle>
            <a:lvl1pPr>
              <a:defRPr/>
            </a:lvl1pPr>
          </a:lstStyle>
          <a:p>
            <a:fld id="{76D690AA-C1E2-7B42-8CC4-3FC8A1D48BB7}"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2617692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8" name="Slide Number Placeholder 7"/>
          <p:cNvSpPr>
            <a:spLocks noGrp="1"/>
          </p:cNvSpPr>
          <p:nvPr>
            <p:ph type="sldNum" sz="quarter" idx="11"/>
          </p:nvPr>
        </p:nvSpPr>
        <p:spPr/>
        <p:txBody>
          <a:bodyPr/>
          <a:lstStyle>
            <a:lvl1pPr>
              <a:defRPr/>
            </a:lvl1pPr>
          </a:lstStyle>
          <a:p>
            <a:fld id="{21542584-41E3-1C44-AEFA-FC6FE05BAD9F}"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9" name="Date Placeholder 8"/>
          <p:cNvSpPr>
            <a:spLocks noGrp="1"/>
          </p:cNvSpPr>
          <p:nvPr>
            <p:ph type="dt" sz="half" idx="12"/>
          </p:nvPr>
        </p:nvSpPr>
        <p:spPr/>
        <p:txBody>
          <a:bodyPr/>
          <a:lstStyle>
            <a:lvl1pPr>
              <a:defRPr/>
            </a:lvl1pPr>
          </a:lstStyle>
          <a:p>
            <a:fld id="{768FEE6A-8160-4849-B085-BE721654C03A}"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1585559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4" name="Slide Number Placeholder 3"/>
          <p:cNvSpPr>
            <a:spLocks noGrp="1"/>
          </p:cNvSpPr>
          <p:nvPr>
            <p:ph type="sldNum" sz="quarter" idx="11"/>
          </p:nvPr>
        </p:nvSpPr>
        <p:spPr/>
        <p:txBody>
          <a:bodyPr/>
          <a:lstStyle>
            <a:lvl1pPr>
              <a:defRPr/>
            </a:lvl1pPr>
          </a:lstStyle>
          <a:p>
            <a:fld id="{95959FC5-FBB1-3946-9A9C-CE678EDE4F12}"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5" name="Date Placeholder 4"/>
          <p:cNvSpPr>
            <a:spLocks noGrp="1"/>
          </p:cNvSpPr>
          <p:nvPr>
            <p:ph type="dt" sz="half" idx="12"/>
          </p:nvPr>
        </p:nvSpPr>
        <p:spPr/>
        <p:txBody>
          <a:bodyPr/>
          <a:lstStyle>
            <a:lvl1pPr>
              <a:defRPr/>
            </a:lvl1pPr>
          </a:lstStyle>
          <a:p>
            <a:fld id="{3A314D3B-EE30-FE4F-A2BA-7741C5F9DC76}"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408870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3" name="Slide Number Placeholder 2"/>
          <p:cNvSpPr>
            <a:spLocks noGrp="1"/>
          </p:cNvSpPr>
          <p:nvPr>
            <p:ph type="sldNum" sz="quarter" idx="11"/>
          </p:nvPr>
        </p:nvSpPr>
        <p:spPr/>
        <p:txBody>
          <a:bodyPr/>
          <a:lstStyle>
            <a:lvl1pPr>
              <a:defRPr/>
            </a:lvl1pPr>
          </a:lstStyle>
          <a:p>
            <a:fld id="{15702BF2-2B36-594A-973A-A02BF265502F}"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4" name="Date Placeholder 3"/>
          <p:cNvSpPr>
            <a:spLocks noGrp="1"/>
          </p:cNvSpPr>
          <p:nvPr>
            <p:ph type="dt" sz="half" idx="12"/>
          </p:nvPr>
        </p:nvSpPr>
        <p:spPr/>
        <p:txBody>
          <a:bodyPr/>
          <a:lstStyle>
            <a:lvl1pPr>
              <a:defRPr/>
            </a:lvl1pPr>
          </a:lstStyle>
          <a:p>
            <a:fld id="{822433DF-1664-A14B-803D-8FCD23505208}"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192990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46359C44-02E6-7343-8951-5FF5077CAFAB}"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7" name="Date Placeholder 6"/>
          <p:cNvSpPr>
            <a:spLocks noGrp="1"/>
          </p:cNvSpPr>
          <p:nvPr>
            <p:ph type="dt" sz="half" idx="12"/>
          </p:nvPr>
        </p:nvSpPr>
        <p:spPr/>
        <p:txBody>
          <a:bodyPr/>
          <a:lstStyle>
            <a:lvl1pPr>
              <a:defRPr/>
            </a:lvl1pPr>
          </a:lstStyle>
          <a:p>
            <a:fld id="{8E0067CE-CFC2-BD4E-BE05-735422A14383}"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85381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latin typeface="Aria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06560E23-993A-B44D-9F7D-605985CA9E71}" type="slidenum">
              <a:rPr lang="en-US">
                <a:solidFill>
                  <a:srgbClr val="FFFFFF"/>
                </a:solidFill>
                <a:latin typeface="Arial"/>
                <a:ea typeface="ＭＳ Ｐゴシック"/>
              </a:rPr>
              <a:pPr/>
              <a:t>‹#›</a:t>
            </a:fld>
            <a:endParaRPr lang="en-US">
              <a:solidFill>
                <a:srgbClr val="FFFFFF"/>
              </a:solidFill>
              <a:latin typeface="Arial"/>
              <a:ea typeface="ＭＳ Ｐゴシック"/>
            </a:endParaRPr>
          </a:p>
        </p:txBody>
      </p:sp>
      <p:sp>
        <p:nvSpPr>
          <p:cNvPr id="7" name="Date Placeholder 6"/>
          <p:cNvSpPr>
            <a:spLocks noGrp="1"/>
          </p:cNvSpPr>
          <p:nvPr>
            <p:ph type="dt" sz="half" idx="12"/>
          </p:nvPr>
        </p:nvSpPr>
        <p:spPr/>
        <p:txBody>
          <a:bodyPr/>
          <a:lstStyle>
            <a:lvl1pPr>
              <a:defRPr/>
            </a:lvl1pPr>
          </a:lstStyle>
          <a:p>
            <a:fld id="{50BF4309-9B40-A74B-982F-75A618A95CEE}" type="datetime1">
              <a:rPr lang="en-US" smtClean="0">
                <a:solidFill>
                  <a:srgbClr val="FFFFFF"/>
                </a:solidFill>
                <a:latin typeface="Arial"/>
                <a:ea typeface="ＭＳ Ｐゴシック"/>
              </a:rPr>
              <a:t>5/2/21</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2420781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2235200" y="457200"/>
            <a:ext cx="93472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2235200" y="1981200"/>
            <a:ext cx="9347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6" name="Rectangle 4"/>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defRPr>
            </a:lvl1pPr>
          </a:lstStyle>
          <a:p>
            <a:pPr fontAlgn="base">
              <a:spcBef>
                <a:spcPct val="0"/>
              </a:spcBef>
              <a:spcAft>
                <a:spcPct val="0"/>
              </a:spcAft>
            </a:pPr>
            <a:endParaRPr lang="en-US">
              <a:solidFill>
                <a:srgbClr val="FFFFFF"/>
              </a:solidFill>
              <a:latin typeface="Arial" charset="0"/>
              <a:ea typeface="ＭＳ Ｐゴシック" charset="0"/>
            </a:endParaRPr>
          </a:p>
        </p:txBody>
      </p:sp>
      <p:sp>
        <p:nvSpPr>
          <p:cNvPr id="105477" name="Rectangle 5"/>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fontAlgn="base">
              <a:spcBef>
                <a:spcPct val="0"/>
              </a:spcBef>
              <a:spcAft>
                <a:spcPct val="0"/>
              </a:spcAft>
            </a:pPr>
            <a:fld id="{A4AE26BE-5252-3144-B55D-1FCFE8EC4EF3}" type="slidenum">
              <a:rPr lang="en-US" smtClean="0">
                <a:solidFill>
                  <a:srgbClr val="FFFFFF"/>
                </a:solidFill>
                <a:latin typeface="Arial" charset="0"/>
                <a:ea typeface="ＭＳ Ｐゴシック" charset="0"/>
              </a:rPr>
              <a:pPr fontAlgn="base">
                <a:spcBef>
                  <a:spcPct val="0"/>
                </a:spcBef>
                <a:spcAft>
                  <a:spcPct val="0"/>
                </a:spcAft>
              </a:pPr>
              <a:t>‹#›</a:t>
            </a:fld>
            <a:endParaRPr lang="en-US">
              <a:solidFill>
                <a:srgbClr val="FFFFFF"/>
              </a:solidFill>
              <a:latin typeface="Arial" charset="0"/>
              <a:ea typeface="ＭＳ Ｐゴシック" charset="0"/>
            </a:endParaRPr>
          </a:p>
        </p:txBody>
      </p:sp>
      <p:sp>
        <p:nvSpPr>
          <p:cNvPr id="105478" name="Line 6"/>
          <p:cNvSpPr>
            <a:spLocks noChangeShapeType="1"/>
          </p:cNvSpPr>
          <p:nvPr/>
        </p:nvSpPr>
        <p:spPr bwMode="auto">
          <a:xfrm>
            <a:off x="355600" y="6172200"/>
            <a:ext cx="11480800"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79" name="Line 7"/>
          <p:cNvSpPr>
            <a:spLocks noChangeShapeType="1"/>
          </p:cNvSpPr>
          <p:nvPr/>
        </p:nvSpPr>
        <p:spPr bwMode="auto">
          <a:xfrm>
            <a:off x="304800" y="304800"/>
            <a:ext cx="11480800" cy="0"/>
          </a:xfrm>
          <a:prstGeom prst="line">
            <a:avLst/>
          </a:prstGeom>
          <a:noFill/>
          <a:ln w="762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grpSp>
        <p:nvGrpSpPr>
          <p:cNvPr id="105480" name="Group 8"/>
          <p:cNvGrpSpPr>
            <a:grpSpLocks/>
          </p:cNvGrpSpPr>
          <p:nvPr/>
        </p:nvGrpSpPr>
        <p:grpSpPr bwMode="auto">
          <a:xfrm>
            <a:off x="304800" y="457200"/>
            <a:ext cx="1661584" cy="1371600"/>
            <a:chOff x="144" y="288"/>
            <a:chExt cx="785" cy="864"/>
          </a:xfrm>
        </p:grpSpPr>
        <p:sp>
          <p:nvSpPr>
            <p:cNvPr id="105481"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2"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3"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4"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5"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6"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7"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8"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89"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90"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91"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92"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sp>
          <p:nvSpPr>
            <p:cNvPr id="105493"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800">
                <a:solidFill>
                  <a:srgbClr val="FFFFFF"/>
                </a:solidFill>
                <a:latin typeface="Arial" charset="0"/>
                <a:ea typeface="ＭＳ Ｐゴシック" charset="0"/>
              </a:endParaRPr>
            </a:p>
          </p:txBody>
        </p:sp>
      </p:grpSp>
      <p:sp>
        <p:nvSpPr>
          <p:cNvPr id="105494" name="Rectangle 22"/>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fontAlgn="base">
              <a:spcBef>
                <a:spcPct val="0"/>
              </a:spcBef>
              <a:spcAft>
                <a:spcPct val="0"/>
              </a:spcAft>
            </a:pPr>
            <a:fld id="{130341B9-E82B-AF48-B07B-2B0BE194C8D9}" type="datetime1">
              <a:rPr lang="en-US" smtClean="0">
                <a:solidFill>
                  <a:srgbClr val="FFFFFF"/>
                </a:solidFill>
                <a:latin typeface="Arial" charset="0"/>
                <a:ea typeface="ＭＳ Ｐゴシック" charset="0"/>
              </a:rPr>
              <a:t>5/2/21</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45752458"/>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rtl="0" fontAlgn="base">
        <a:spcBef>
          <a:spcPct val="0"/>
        </a:spcBef>
        <a:spcAft>
          <a:spcPct val="0"/>
        </a:spcAft>
        <a:defRPr sz="3900">
          <a:solidFill>
            <a:schemeClr val="tx2"/>
          </a:solidFill>
          <a:latin typeface="+mj-lt"/>
          <a:ea typeface="+mj-ea"/>
          <a:cs typeface="+mj-cs"/>
        </a:defRPr>
      </a:lvl1pPr>
      <a:lvl2pPr algn="l" rtl="0" fontAlgn="base">
        <a:spcBef>
          <a:spcPct val="0"/>
        </a:spcBef>
        <a:spcAft>
          <a:spcPct val="0"/>
        </a:spcAft>
        <a:defRPr sz="3900">
          <a:solidFill>
            <a:schemeClr val="tx2"/>
          </a:solidFill>
          <a:latin typeface="Arial" charset="0"/>
          <a:ea typeface="ＭＳ Ｐゴシック" charset="0"/>
        </a:defRPr>
      </a:lvl2pPr>
      <a:lvl3pPr algn="l" rtl="0" fontAlgn="base">
        <a:spcBef>
          <a:spcPct val="0"/>
        </a:spcBef>
        <a:spcAft>
          <a:spcPct val="0"/>
        </a:spcAft>
        <a:defRPr sz="3900">
          <a:solidFill>
            <a:schemeClr val="tx2"/>
          </a:solidFill>
          <a:latin typeface="Arial" charset="0"/>
          <a:ea typeface="ＭＳ Ｐゴシック" charset="0"/>
        </a:defRPr>
      </a:lvl3pPr>
      <a:lvl4pPr algn="l" rtl="0" fontAlgn="base">
        <a:spcBef>
          <a:spcPct val="0"/>
        </a:spcBef>
        <a:spcAft>
          <a:spcPct val="0"/>
        </a:spcAft>
        <a:defRPr sz="3900">
          <a:solidFill>
            <a:schemeClr val="tx2"/>
          </a:solidFill>
          <a:latin typeface="Arial" charset="0"/>
          <a:ea typeface="ＭＳ Ｐゴシック" charset="0"/>
        </a:defRPr>
      </a:lvl4pPr>
      <a:lvl5pPr algn="l" rtl="0" fontAlgn="base">
        <a:spcBef>
          <a:spcPct val="0"/>
        </a:spcBef>
        <a:spcAft>
          <a:spcPct val="0"/>
        </a:spcAft>
        <a:defRPr sz="3900">
          <a:solidFill>
            <a:schemeClr val="tx2"/>
          </a:solidFill>
          <a:latin typeface="Arial" charset="0"/>
          <a:ea typeface="ＭＳ Ｐゴシック" charset="0"/>
        </a:defRPr>
      </a:lvl5pPr>
      <a:lvl6pPr marL="457200" algn="l" rtl="0" fontAlgn="base">
        <a:spcBef>
          <a:spcPct val="0"/>
        </a:spcBef>
        <a:spcAft>
          <a:spcPct val="0"/>
        </a:spcAft>
        <a:defRPr sz="3900">
          <a:solidFill>
            <a:schemeClr val="tx2"/>
          </a:solidFill>
          <a:latin typeface="Arial" charset="0"/>
          <a:ea typeface="ＭＳ Ｐゴシック" charset="0"/>
        </a:defRPr>
      </a:lvl6pPr>
      <a:lvl7pPr marL="914400" algn="l" rtl="0" fontAlgn="base">
        <a:spcBef>
          <a:spcPct val="0"/>
        </a:spcBef>
        <a:spcAft>
          <a:spcPct val="0"/>
        </a:spcAft>
        <a:defRPr sz="3900">
          <a:solidFill>
            <a:schemeClr val="tx2"/>
          </a:solidFill>
          <a:latin typeface="Arial" charset="0"/>
          <a:ea typeface="ＭＳ Ｐゴシック" charset="0"/>
        </a:defRPr>
      </a:lvl7pPr>
      <a:lvl8pPr marL="1371600" algn="l" rtl="0" fontAlgn="base">
        <a:spcBef>
          <a:spcPct val="0"/>
        </a:spcBef>
        <a:spcAft>
          <a:spcPct val="0"/>
        </a:spcAft>
        <a:defRPr sz="3900">
          <a:solidFill>
            <a:schemeClr val="tx2"/>
          </a:solidFill>
          <a:latin typeface="Arial" charset="0"/>
          <a:ea typeface="ＭＳ Ｐゴシック" charset="0"/>
        </a:defRPr>
      </a:lvl8pPr>
      <a:lvl9pPr marL="1828800" algn="l" rtl="0" fontAlgn="base">
        <a:spcBef>
          <a:spcPct val="0"/>
        </a:spcBef>
        <a:spcAft>
          <a:spcPct val="0"/>
        </a:spcAft>
        <a:defRPr sz="39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lr>
          <a:schemeClr val="accent1"/>
        </a:buClr>
        <a:buSzPct val="85000"/>
        <a:buFont typeface="Wingdings" charset="0"/>
        <a:buChar char="o"/>
        <a:defRPr sz="28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charset="0"/>
        <a:buChar char="n"/>
        <a:defRPr sz="2500">
          <a:solidFill>
            <a:schemeClr val="tx2"/>
          </a:solidFill>
          <a:latin typeface="+mn-lt"/>
          <a:ea typeface="+mn-ea"/>
        </a:defRPr>
      </a:lvl2pPr>
      <a:lvl3pPr marL="1143000" indent="-228600" algn="l" rtl="0" fontAlgn="base">
        <a:spcBef>
          <a:spcPct val="20000"/>
        </a:spcBef>
        <a:spcAft>
          <a:spcPct val="0"/>
        </a:spcAft>
        <a:buClr>
          <a:schemeClr val="accent1"/>
        </a:buClr>
        <a:buSzPct val="70000"/>
        <a:buFont typeface="Wingdings" charset="0"/>
        <a:buChar char="p"/>
        <a:defRPr sz="2200">
          <a:solidFill>
            <a:schemeClr val="tx2"/>
          </a:solidFill>
          <a:latin typeface="+mn-lt"/>
          <a:ea typeface="+mn-ea"/>
        </a:defRPr>
      </a:lvl3pPr>
      <a:lvl4pPr marL="1600200" indent="-228600" algn="l" rtl="0" fontAlgn="base">
        <a:spcBef>
          <a:spcPct val="20000"/>
        </a:spcBef>
        <a:spcAft>
          <a:spcPct val="0"/>
        </a:spcAft>
        <a:buClr>
          <a:schemeClr val="accent1"/>
        </a:buClr>
        <a:buSzPct val="70000"/>
        <a:buFont typeface="Wingdings" charset="0"/>
        <a:buChar char="n"/>
        <a:defRPr sz="2000">
          <a:solidFill>
            <a:schemeClr val="tx2"/>
          </a:solidFill>
          <a:latin typeface="+mn-lt"/>
          <a:ea typeface="+mn-ea"/>
        </a:defRPr>
      </a:lvl4pPr>
      <a:lvl5pPr marL="2057400" indent="-228600" algn="l" rtl="0" fontAlgn="base">
        <a:spcBef>
          <a:spcPct val="20000"/>
        </a:spcBef>
        <a:spcAft>
          <a:spcPct val="0"/>
        </a:spcAft>
        <a:buClr>
          <a:schemeClr val="accent1"/>
        </a:buClr>
        <a:buSzPct val="70000"/>
        <a:buFont typeface="Wingdings" charset="0"/>
        <a:buChar char="o"/>
        <a:defRPr sz="2000">
          <a:solidFill>
            <a:schemeClr val="tx2"/>
          </a:solidFill>
          <a:latin typeface="+mn-lt"/>
          <a:ea typeface="+mn-ea"/>
        </a:defRPr>
      </a:lvl5pPr>
      <a:lvl6pPr marL="2514600" indent="-228600" algn="l" rtl="0" fontAlgn="base">
        <a:spcBef>
          <a:spcPct val="20000"/>
        </a:spcBef>
        <a:spcAft>
          <a:spcPct val="0"/>
        </a:spcAft>
        <a:buClr>
          <a:schemeClr val="accent1"/>
        </a:buClr>
        <a:buSzPct val="70000"/>
        <a:buFont typeface="Wingdings" charset="0"/>
        <a:buChar char="o"/>
        <a:defRPr sz="2000">
          <a:solidFill>
            <a:schemeClr val="tx2"/>
          </a:solidFill>
          <a:latin typeface="+mn-lt"/>
          <a:ea typeface="+mn-ea"/>
        </a:defRPr>
      </a:lvl6pPr>
      <a:lvl7pPr marL="2971800" indent="-228600" algn="l" rtl="0" fontAlgn="base">
        <a:spcBef>
          <a:spcPct val="20000"/>
        </a:spcBef>
        <a:spcAft>
          <a:spcPct val="0"/>
        </a:spcAft>
        <a:buClr>
          <a:schemeClr val="accent1"/>
        </a:buClr>
        <a:buSzPct val="70000"/>
        <a:buFont typeface="Wingdings" charset="0"/>
        <a:buChar char="o"/>
        <a:defRPr sz="2000">
          <a:solidFill>
            <a:schemeClr val="tx2"/>
          </a:solidFill>
          <a:latin typeface="+mn-lt"/>
          <a:ea typeface="+mn-ea"/>
        </a:defRPr>
      </a:lvl7pPr>
      <a:lvl8pPr marL="3429000" indent="-228600" algn="l" rtl="0" fontAlgn="base">
        <a:spcBef>
          <a:spcPct val="20000"/>
        </a:spcBef>
        <a:spcAft>
          <a:spcPct val="0"/>
        </a:spcAft>
        <a:buClr>
          <a:schemeClr val="accent1"/>
        </a:buClr>
        <a:buSzPct val="70000"/>
        <a:buFont typeface="Wingdings" charset="0"/>
        <a:buChar char="o"/>
        <a:defRPr sz="2000">
          <a:solidFill>
            <a:schemeClr val="tx2"/>
          </a:solidFill>
          <a:latin typeface="+mn-lt"/>
          <a:ea typeface="+mn-ea"/>
        </a:defRPr>
      </a:lvl8pPr>
      <a:lvl9pPr marL="3886200" indent="-228600" algn="l" rtl="0" fontAlgn="base">
        <a:spcBef>
          <a:spcPct val="20000"/>
        </a:spcBef>
        <a:spcAft>
          <a:spcPct val="0"/>
        </a:spcAft>
        <a:buClr>
          <a:schemeClr val="accent1"/>
        </a:buClr>
        <a:buSzPct val="70000"/>
        <a:buFont typeface="Wingdings" charset="0"/>
        <a:buChar char="o"/>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A2B1C-AF3E-4252-B5A8-5A2059B97C3B}"/>
              </a:ext>
            </a:extLst>
          </p:cNvPr>
          <p:cNvSpPr>
            <a:spLocks noGrp="1"/>
          </p:cNvSpPr>
          <p:nvPr>
            <p:ph type="title"/>
          </p:nvPr>
        </p:nvSpPr>
        <p:spPr>
          <a:xfrm>
            <a:off x="72428" y="18255"/>
            <a:ext cx="12047144" cy="58832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98D4064-619B-4C3E-B535-B50E6541875E}"/>
              </a:ext>
            </a:extLst>
          </p:cNvPr>
          <p:cNvSpPr>
            <a:spLocks noGrp="1"/>
          </p:cNvSpPr>
          <p:nvPr>
            <p:ph type="body" idx="1"/>
          </p:nvPr>
        </p:nvSpPr>
        <p:spPr>
          <a:xfrm>
            <a:off x="72428" y="702994"/>
            <a:ext cx="12047144" cy="58703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EFDA111-887E-4621-8B01-1B3B74407387}"/>
              </a:ext>
            </a:extLst>
          </p:cNvPr>
          <p:cNvSpPr>
            <a:spLocks noGrp="1"/>
          </p:cNvSpPr>
          <p:nvPr>
            <p:ph type="dt" sz="half" idx="2"/>
          </p:nvPr>
        </p:nvSpPr>
        <p:spPr>
          <a:xfrm>
            <a:off x="838200" y="6616460"/>
            <a:ext cx="2743200" cy="22328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2021-03-01</a:t>
            </a:r>
            <a:endParaRPr lang="en-US" dirty="0"/>
          </a:p>
        </p:txBody>
      </p:sp>
      <p:sp>
        <p:nvSpPr>
          <p:cNvPr id="5" name="Footer Placeholder 4">
            <a:extLst>
              <a:ext uri="{FF2B5EF4-FFF2-40B4-BE49-F238E27FC236}">
                <a16:creationId xmlns:a16="http://schemas.microsoft.com/office/drawing/2014/main" id="{6CECBCAA-BDB0-4013-8D4C-12199DA1B0A7}"/>
              </a:ext>
            </a:extLst>
          </p:cNvPr>
          <p:cNvSpPr>
            <a:spLocks noGrp="1"/>
          </p:cNvSpPr>
          <p:nvPr>
            <p:ph type="ftr" sz="quarter" idx="3"/>
          </p:nvPr>
        </p:nvSpPr>
        <p:spPr>
          <a:xfrm>
            <a:off x="4038600" y="6616460"/>
            <a:ext cx="4114800" cy="22328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EaSM Bi-weekly report (Sanghoon Shin)</a:t>
            </a:r>
            <a:endParaRPr lang="en-US" dirty="0"/>
          </a:p>
        </p:txBody>
      </p:sp>
      <p:sp>
        <p:nvSpPr>
          <p:cNvPr id="6" name="Slide Number Placeholder 5">
            <a:extLst>
              <a:ext uri="{FF2B5EF4-FFF2-40B4-BE49-F238E27FC236}">
                <a16:creationId xmlns:a16="http://schemas.microsoft.com/office/drawing/2014/main" id="{C30F4EDA-A783-4951-AC3E-E6CD52AAEA14}"/>
              </a:ext>
            </a:extLst>
          </p:cNvPr>
          <p:cNvSpPr>
            <a:spLocks noGrp="1"/>
          </p:cNvSpPr>
          <p:nvPr>
            <p:ph type="sldNum" sz="quarter" idx="4"/>
          </p:nvPr>
        </p:nvSpPr>
        <p:spPr>
          <a:xfrm>
            <a:off x="8610600" y="6616460"/>
            <a:ext cx="2743200" cy="223285"/>
          </a:xfrm>
          <a:prstGeom prst="rect">
            <a:avLst/>
          </a:prstGeom>
        </p:spPr>
        <p:txBody>
          <a:bodyPr vert="horz" lIns="91440" tIns="45720" rIns="91440" bIns="45720" rtlCol="0" anchor="ctr"/>
          <a:lstStyle>
            <a:lvl1pPr algn="r">
              <a:defRPr sz="1200">
                <a:solidFill>
                  <a:schemeClr val="tx1">
                    <a:tint val="75000"/>
                  </a:schemeClr>
                </a:solidFill>
              </a:defRPr>
            </a:lvl1pPr>
          </a:lstStyle>
          <a:p>
            <a:fld id="{69766D6D-72BA-4CFE-AB0D-7BB0696662BF}" type="slidenum">
              <a:rPr lang="en-US" smtClean="0"/>
              <a:t>‹#›</a:t>
            </a:fld>
            <a:endParaRPr lang="en-US"/>
          </a:p>
        </p:txBody>
      </p:sp>
    </p:spTree>
    <p:extLst>
      <p:ext uri="{BB962C8B-B14F-4D97-AF65-F5344CB8AC3E}">
        <p14:creationId xmlns:p14="http://schemas.microsoft.com/office/powerpoint/2010/main" val="4059707975"/>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6191445"/>
      </p:ext>
    </p:extLst>
  </p:cSld>
  <p:clrMap bg1="lt1" tx1="dk1" bg2="dk2"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subTitle" idx="1"/>
          </p:nvPr>
        </p:nvSpPr>
        <p:spPr>
          <a:xfrm>
            <a:off x="5334000" y="3810000"/>
            <a:ext cx="6553200" cy="1219200"/>
          </a:xfrm>
        </p:spPr>
        <p:txBody>
          <a:bodyPr/>
          <a:lstStyle/>
          <a:p>
            <a:pPr lvl="0" algn="ctr">
              <a:buClr>
                <a:srgbClr val="0078F0"/>
              </a:buClr>
              <a:defRPr/>
            </a:pPr>
            <a:r>
              <a:rPr lang="en-US" altLang="zh-CN" sz="3200" dirty="0">
                <a:latin typeface="Times New Roman" panose="02020603050405020304" pitchFamily="18" charset="0"/>
                <a:ea typeface="宋体"/>
                <a:cs typeface="Times New Roman" panose="02020603050405020304" pitchFamily="18" charset="0"/>
              </a:rPr>
              <a:t>Xin-Zhong Liang</a:t>
            </a:r>
            <a:r>
              <a:rPr lang="en-US" altLang="zh-CN" sz="3200" baseline="30000" dirty="0">
                <a:latin typeface="Times New Roman" panose="02020603050405020304" pitchFamily="18" charset="0"/>
                <a:ea typeface="宋体"/>
                <a:cs typeface="Times New Roman" panose="02020603050405020304" pitchFamily="18" charset="0"/>
              </a:rPr>
              <a:t>1</a:t>
            </a:r>
            <a:r>
              <a:rPr lang="en-US" altLang="zh-CN" sz="3200" dirty="0">
                <a:latin typeface="Times New Roman" panose="02020603050405020304" pitchFamily="18" charset="0"/>
                <a:ea typeface="宋体"/>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r>
              <a:rPr lang="en-US" dirty="0" err="1">
                <a:latin typeface="Times New Roman" panose="02020603050405020304" pitchFamily="18" charset="0"/>
                <a:cs typeface="Times New Roman" panose="02020603050405020304" pitchFamily="18" charset="0"/>
              </a:rPr>
              <a:t>Yuejian</a:t>
            </a:r>
            <a:r>
              <a:rPr lang="en-US" dirty="0">
                <a:latin typeface="Times New Roman" panose="02020603050405020304" pitchFamily="18" charset="0"/>
                <a:cs typeface="Times New Roman" panose="02020603050405020304" pitchFamily="18" charset="0"/>
              </a:rPr>
              <a:t> Zhu</a:t>
            </a:r>
            <a:r>
              <a:rPr lang="en-US"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endParaRPr lang="en-US" altLang="zh-CN" sz="3200" dirty="0">
              <a:latin typeface="Times New Roman" panose="02020603050405020304" pitchFamily="18" charset="0"/>
              <a:ea typeface="宋体"/>
              <a:cs typeface="Times New Roman" panose="02020603050405020304" pitchFamily="18" charset="0"/>
            </a:endParaRPr>
          </a:p>
          <a:p>
            <a:pPr lvl="0" algn="ctr">
              <a:buClr>
                <a:srgbClr val="0078F0"/>
              </a:buClr>
              <a:defRPr/>
            </a:pPr>
            <a:r>
              <a:rPr lang="en-US" sz="3200" baseline="30000" dirty="0">
                <a:latin typeface="Times New Roman" panose="02020603050405020304" pitchFamily="18" charset="0"/>
                <a:ea typeface="宋体"/>
                <a:cs typeface="Times New Roman" panose="02020603050405020304" pitchFamily="18" charset="0"/>
              </a:rPr>
              <a:t>1</a:t>
            </a:r>
            <a:r>
              <a:rPr lang="en-US" sz="3200" dirty="0">
                <a:latin typeface="Times New Roman" panose="02020603050405020304" pitchFamily="18" charset="0"/>
                <a:ea typeface="宋体"/>
                <a:cs typeface="Times New Roman" panose="02020603050405020304" pitchFamily="18" charset="0"/>
              </a:rPr>
              <a:t>UMD ESSIC and </a:t>
            </a:r>
            <a:r>
              <a:rPr lang="en-US" sz="3200" baseline="30000" dirty="0">
                <a:latin typeface="Times New Roman" panose="02020603050405020304" pitchFamily="18" charset="0"/>
                <a:ea typeface="宋体"/>
                <a:cs typeface="Times New Roman" panose="02020603050405020304" pitchFamily="18" charset="0"/>
              </a:rPr>
              <a:t>2</a:t>
            </a:r>
            <a:r>
              <a:rPr lang="en-US" sz="3200" dirty="0">
                <a:latin typeface="Times New Roman" panose="02020603050405020304" pitchFamily="18" charset="0"/>
                <a:ea typeface="宋体"/>
                <a:cs typeface="Times New Roman" panose="02020603050405020304" pitchFamily="18" charset="0"/>
              </a:rPr>
              <a:t>NOAA EMC</a:t>
            </a:r>
          </a:p>
        </p:txBody>
      </p:sp>
      <p:sp>
        <p:nvSpPr>
          <p:cNvPr id="6" name="Rectangle 2"/>
          <p:cNvSpPr txBox="1">
            <a:spLocks noChangeArrowheads="1"/>
          </p:cNvSpPr>
          <p:nvPr/>
        </p:nvSpPr>
        <p:spPr bwMode="auto">
          <a:xfrm>
            <a:off x="3124200" y="1447800"/>
            <a:ext cx="8915400"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4500">
                <a:solidFill>
                  <a:schemeClr val="tx2"/>
                </a:solidFill>
                <a:latin typeface="+mj-lt"/>
                <a:ea typeface="+mj-ea"/>
                <a:cs typeface="+mj-cs"/>
              </a:defRPr>
            </a:lvl1pPr>
            <a:lvl2pPr algn="l" rtl="0" fontAlgn="base">
              <a:spcBef>
                <a:spcPct val="0"/>
              </a:spcBef>
              <a:spcAft>
                <a:spcPct val="0"/>
              </a:spcAft>
              <a:defRPr sz="3900">
                <a:solidFill>
                  <a:schemeClr val="tx2"/>
                </a:solidFill>
                <a:latin typeface="Arial" charset="0"/>
                <a:ea typeface="ＭＳ Ｐゴシック" charset="0"/>
              </a:defRPr>
            </a:lvl2pPr>
            <a:lvl3pPr algn="l" rtl="0" fontAlgn="base">
              <a:spcBef>
                <a:spcPct val="0"/>
              </a:spcBef>
              <a:spcAft>
                <a:spcPct val="0"/>
              </a:spcAft>
              <a:defRPr sz="3900">
                <a:solidFill>
                  <a:schemeClr val="tx2"/>
                </a:solidFill>
                <a:latin typeface="Arial" charset="0"/>
                <a:ea typeface="ＭＳ Ｐゴシック" charset="0"/>
              </a:defRPr>
            </a:lvl3pPr>
            <a:lvl4pPr algn="l" rtl="0" fontAlgn="base">
              <a:spcBef>
                <a:spcPct val="0"/>
              </a:spcBef>
              <a:spcAft>
                <a:spcPct val="0"/>
              </a:spcAft>
              <a:defRPr sz="3900">
                <a:solidFill>
                  <a:schemeClr val="tx2"/>
                </a:solidFill>
                <a:latin typeface="Arial" charset="0"/>
                <a:ea typeface="ＭＳ Ｐゴシック" charset="0"/>
              </a:defRPr>
            </a:lvl4pPr>
            <a:lvl5pPr algn="l" rtl="0" fontAlgn="base">
              <a:spcBef>
                <a:spcPct val="0"/>
              </a:spcBef>
              <a:spcAft>
                <a:spcPct val="0"/>
              </a:spcAft>
              <a:defRPr sz="3900">
                <a:solidFill>
                  <a:schemeClr val="tx2"/>
                </a:solidFill>
                <a:latin typeface="Arial" charset="0"/>
                <a:ea typeface="ＭＳ Ｐゴシック" charset="0"/>
              </a:defRPr>
            </a:lvl5pPr>
            <a:lvl6pPr marL="457200" algn="l" rtl="0" fontAlgn="base">
              <a:spcBef>
                <a:spcPct val="0"/>
              </a:spcBef>
              <a:spcAft>
                <a:spcPct val="0"/>
              </a:spcAft>
              <a:defRPr sz="3900">
                <a:solidFill>
                  <a:schemeClr val="tx2"/>
                </a:solidFill>
                <a:latin typeface="Arial" charset="0"/>
                <a:ea typeface="ＭＳ Ｐゴシック" charset="0"/>
              </a:defRPr>
            </a:lvl6pPr>
            <a:lvl7pPr marL="914400" algn="l" rtl="0" fontAlgn="base">
              <a:spcBef>
                <a:spcPct val="0"/>
              </a:spcBef>
              <a:spcAft>
                <a:spcPct val="0"/>
              </a:spcAft>
              <a:defRPr sz="3900">
                <a:solidFill>
                  <a:schemeClr val="tx2"/>
                </a:solidFill>
                <a:latin typeface="Arial" charset="0"/>
                <a:ea typeface="ＭＳ Ｐゴシック" charset="0"/>
              </a:defRPr>
            </a:lvl7pPr>
            <a:lvl8pPr marL="1371600" algn="l" rtl="0" fontAlgn="base">
              <a:spcBef>
                <a:spcPct val="0"/>
              </a:spcBef>
              <a:spcAft>
                <a:spcPct val="0"/>
              </a:spcAft>
              <a:defRPr sz="3900">
                <a:solidFill>
                  <a:schemeClr val="tx2"/>
                </a:solidFill>
                <a:latin typeface="Arial" charset="0"/>
                <a:ea typeface="ＭＳ Ｐゴシック" charset="0"/>
              </a:defRPr>
            </a:lvl8pPr>
            <a:lvl9pPr marL="1828800" algn="l" rtl="0" fontAlgn="base">
              <a:spcBef>
                <a:spcPct val="0"/>
              </a:spcBef>
              <a:spcAft>
                <a:spcPct val="0"/>
              </a:spcAft>
              <a:defRPr sz="3900">
                <a:solidFill>
                  <a:schemeClr val="tx2"/>
                </a:solidFill>
                <a:latin typeface="Arial" charset="0"/>
                <a:ea typeface="ＭＳ Ｐゴシック" charset="0"/>
              </a:defRPr>
            </a:lvl9pPr>
          </a:lstStyle>
          <a:p>
            <a:pPr marL="173038" indent="-173038" algn="ctr">
              <a:lnSpc>
                <a:spcPts val="5000"/>
              </a:lnSpc>
              <a:spcBef>
                <a:spcPts val="0"/>
              </a:spcBef>
              <a:tabLst>
                <a:tab pos="458788" algn="l"/>
              </a:tabLst>
              <a:defRPr/>
            </a:pPr>
            <a:r>
              <a:rPr lang="en-US" sz="4000" b="1" dirty="0">
                <a:solidFill>
                  <a:srgbClr val="FFFF00"/>
                </a:solidFill>
                <a:latin typeface="Times New Roman"/>
                <a:cs typeface="Times New Roman"/>
              </a:rPr>
              <a:t>Understanding</a:t>
            </a:r>
          </a:p>
          <a:p>
            <a:pPr marL="173038" indent="-173038" algn="ctr">
              <a:lnSpc>
                <a:spcPts val="5000"/>
              </a:lnSpc>
              <a:spcBef>
                <a:spcPts val="0"/>
              </a:spcBef>
              <a:tabLst>
                <a:tab pos="458788" algn="l"/>
              </a:tabLst>
              <a:defRPr/>
            </a:pPr>
            <a:r>
              <a:rPr lang="en-US" sz="4000" b="1" dirty="0">
                <a:solidFill>
                  <a:srgbClr val="FFFF00"/>
                </a:solidFill>
                <a:latin typeface="Times New Roman"/>
                <a:cs typeface="Times New Roman"/>
              </a:rPr>
              <a:t> Coupled vs Uncoupled GEFS </a:t>
            </a:r>
            <a:r>
              <a:rPr lang="en-US" sz="4000" b="1" dirty="0" err="1">
                <a:solidFill>
                  <a:srgbClr val="FFFF00"/>
                </a:solidFill>
                <a:latin typeface="Times New Roman"/>
                <a:cs typeface="Times New Roman"/>
              </a:rPr>
              <a:t>Subseasonal</a:t>
            </a:r>
            <a:r>
              <a:rPr lang="en-US" sz="4000" b="1" dirty="0">
                <a:solidFill>
                  <a:srgbClr val="FFFF00"/>
                </a:solidFill>
                <a:latin typeface="Times New Roman"/>
                <a:cs typeface="Times New Roman"/>
              </a:rPr>
              <a:t> Forecast Skill Differences </a:t>
            </a:r>
            <a:endParaRPr lang="en-US" sz="3600" b="1" dirty="0">
              <a:solidFill>
                <a:srgbClr val="FFFF00"/>
              </a:solidFill>
              <a:latin typeface="Times New Roman"/>
              <a:ea typeface="ＭＳ Ｐゴシック"/>
              <a:cs typeface="Times New Roman"/>
            </a:endParaRPr>
          </a:p>
        </p:txBody>
      </p:sp>
      <p:sp>
        <p:nvSpPr>
          <p:cNvPr id="3" name="Rectangle 2"/>
          <p:cNvSpPr/>
          <p:nvPr/>
        </p:nvSpPr>
        <p:spPr>
          <a:xfrm>
            <a:off x="325286" y="4426803"/>
            <a:ext cx="3865714" cy="830997"/>
          </a:xfrm>
          <a:prstGeom prst="rect">
            <a:avLst/>
          </a:prstGeom>
        </p:spPr>
        <p:txBody>
          <a:bodyPr wrap="square">
            <a:spAutoFit/>
          </a:bodyPr>
          <a:lstStyle/>
          <a:p>
            <a:pPr>
              <a:defRPr/>
            </a:pPr>
            <a:r>
              <a:rPr lang="en-US" altLang="zh-CN" sz="2400" dirty="0">
                <a:solidFill>
                  <a:srgbClr val="FFFFFF"/>
                </a:solidFill>
                <a:latin typeface="Times New Roman"/>
                <a:ea typeface="ＭＳ Ｐゴシック"/>
                <a:cs typeface="Times New Roman"/>
              </a:rPr>
              <a:t>2021 / 05 / 03</a:t>
            </a:r>
          </a:p>
          <a:p>
            <a:pPr>
              <a:defRPr/>
            </a:pPr>
            <a:r>
              <a:rPr lang="en-US" sz="2400" dirty="0"/>
              <a:t>Weeks 3-4/S2S Webinar</a:t>
            </a:r>
            <a:endParaRPr lang="en-US" sz="2400" b="1" dirty="0">
              <a:solidFill>
                <a:srgbClr val="FFFFFF"/>
              </a:solidFill>
              <a:latin typeface="Times New Roman"/>
              <a:ea typeface="ＭＳ Ｐゴシック"/>
              <a:cs typeface="Times New Roman"/>
            </a:endParaRPr>
          </a:p>
        </p:txBody>
      </p:sp>
      <p:pic>
        <p:nvPicPr>
          <p:cNvPr id="2" name="Picture 1">
            <a:extLst>
              <a:ext uri="{FF2B5EF4-FFF2-40B4-BE49-F238E27FC236}">
                <a16:creationId xmlns:a16="http://schemas.microsoft.com/office/drawing/2014/main" id="{D914F95E-5844-724A-80AE-6A8E8063A383}"/>
              </a:ext>
            </a:extLst>
          </p:cNvPr>
          <p:cNvPicPr>
            <a:picLocks noChangeAspect="1"/>
          </p:cNvPicPr>
          <p:nvPr/>
        </p:nvPicPr>
        <p:blipFill>
          <a:blip r:embed="rId3"/>
          <a:stretch>
            <a:fillRect/>
          </a:stretch>
        </p:blipFill>
        <p:spPr>
          <a:xfrm>
            <a:off x="381000" y="5334000"/>
            <a:ext cx="4876800" cy="8382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5" name="Rectangle 4">
            <a:extLst>
              <a:ext uri="{FF2B5EF4-FFF2-40B4-BE49-F238E27FC236}">
                <a16:creationId xmlns:a16="http://schemas.microsoft.com/office/drawing/2014/main" id="{A3077557-67D3-FB45-A1F8-865ED30C2167}"/>
              </a:ext>
            </a:extLst>
          </p:cNvPr>
          <p:cNvSpPr/>
          <p:nvPr/>
        </p:nvSpPr>
        <p:spPr>
          <a:xfrm>
            <a:off x="5791200" y="5232737"/>
            <a:ext cx="5715000" cy="1015663"/>
          </a:xfrm>
          <a:prstGeom prst="rect">
            <a:avLst/>
          </a:prstGeom>
        </p:spPr>
        <p:txBody>
          <a:bodyPr wrap="square">
            <a:spAutoFit/>
          </a:bodyPr>
          <a:lstStyle/>
          <a:p>
            <a:pPr algn="just"/>
            <a:r>
              <a:rPr lang="en-US" sz="2000" kern="100" dirty="0">
                <a:latin typeface="Times New Roman" panose="02020603050405020304" pitchFamily="18" charset="0"/>
                <a:ea typeface="SimSun" panose="02010600030101010101" pitchFamily="2" charset="-122"/>
              </a:rPr>
              <a:t>Bing Fu</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Sanghoon</a:t>
            </a:r>
            <a:r>
              <a:rPr lang="en-US" sz="2000" kern="100" dirty="0">
                <a:latin typeface="Times New Roman" panose="02020603050405020304" pitchFamily="18" charset="0"/>
                <a:ea typeface="SimSun" panose="02010600030101010101" pitchFamily="2" charset="-122"/>
              </a:rPr>
              <a:t> Shin</a:t>
            </a:r>
            <a:r>
              <a:rPr lang="en-US" sz="2000" kern="100" baseline="30000" dirty="0">
                <a:latin typeface="Times New Roman" panose="02020603050405020304" pitchFamily="18" charset="0"/>
                <a:ea typeface="SimSun" panose="02010600030101010101" pitchFamily="2" charset="-122"/>
              </a:rPr>
              <a:t>1</a:t>
            </a:r>
            <a:r>
              <a:rPr lang="en-US" sz="2000" kern="100" dirty="0">
                <a:latin typeface="Times New Roman" panose="02020603050405020304" pitchFamily="18" charset="0"/>
                <a:ea typeface="SimSun" panose="02010600030101010101" pitchFamily="2" charset="-122"/>
              </a:rPr>
              <a:t>,</a:t>
            </a:r>
            <a:r>
              <a:rPr lang="en-US" sz="2000" kern="100" baseline="30000" dirty="0">
                <a:latin typeface="Times New Roman" panose="02020603050405020304" pitchFamily="18" charset="0"/>
                <a:ea typeface="SimSun" panose="02010600030101010101" pitchFamily="2" charset="-122"/>
              </a:rPr>
              <a:t> </a:t>
            </a:r>
            <a:r>
              <a:rPr lang="en-US" sz="2000" kern="100" dirty="0">
                <a:latin typeface="Times New Roman" panose="02020603050405020304" pitchFamily="18" charset="0"/>
                <a:ea typeface="SimSun" panose="02010600030101010101" pitchFamily="2" charset="-122"/>
              </a:rPr>
              <a:t>Bo Yang</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Hong Guan</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Eric Sinsky</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Wei Li</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Jiayi</a:t>
            </a:r>
            <a:r>
              <a:rPr lang="en-US" sz="2000" kern="100" dirty="0">
                <a:latin typeface="Times New Roman" panose="02020603050405020304" pitchFamily="18" charset="0"/>
                <a:ea typeface="SimSun" panose="02010600030101010101" pitchFamily="2" charset="-122"/>
              </a:rPr>
              <a:t> Peng</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Xianwu</a:t>
            </a:r>
            <a:r>
              <a:rPr lang="en-US" sz="2000" kern="100" dirty="0">
                <a:latin typeface="Times New Roman" panose="02020603050405020304" pitchFamily="18" charset="0"/>
                <a:ea typeface="SimSun" panose="02010600030101010101" pitchFamily="2" charset="-122"/>
              </a:rPr>
              <a:t> Xue</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a:t>
            </a:r>
            <a:r>
              <a:rPr lang="en-US" sz="2000" kern="100" dirty="0" err="1">
                <a:latin typeface="Times New Roman" panose="02020603050405020304" pitchFamily="18" charset="0"/>
                <a:ea typeface="SimSun" panose="02010600030101010101" pitchFamily="2" charset="-122"/>
              </a:rPr>
              <a:t>Dingchen</a:t>
            </a:r>
            <a:r>
              <a:rPr lang="en-US" sz="2000" kern="100" dirty="0">
                <a:latin typeface="Times New Roman" panose="02020603050405020304" pitchFamily="18" charset="0"/>
                <a:ea typeface="SimSun" panose="02010600030101010101" pitchFamily="2" charset="-122"/>
              </a:rPr>
              <a:t> Hou</a:t>
            </a:r>
            <a:r>
              <a:rPr lang="en-US" sz="2000" kern="100" baseline="30000" dirty="0">
                <a:latin typeface="Times New Roman" panose="02020603050405020304" pitchFamily="18" charset="0"/>
                <a:ea typeface="SimSun" panose="02010600030101010101" pitchFamily="2" charset="-122"/>
              </a:rPr>
              <a:t>2</a:t>
            </a:r>
            <a:r>
              <a:rPr lang="en-US" sz="2000" kern="100" dirty="0">
                <a:latin typeface="Times New Roman" panose="02020603050405020304" pitchFamily="18" charset="0"/>
                <a:ea typeface="SimSun" panose="02010600030101010101" pitchFamily="2" charset="-122"/>
              </a:rPr>
              <a:t>, Chao Sun</a:t>
            </a:r>
            <a:r>
              <a:rPr lang="en-US" sz="2000" kern="100" baseline="30000" dirty="0">
                <a:latin typeface="Times New Roman" panose="02020603050405020304" pitchFamily="18" charset="0"/>
                <a:ea typeface="SimSun" panose="02010600030101010101" pitchFamily="2" charset="-122"/>
              </a:rPr>
              <a:t>1</a:t>
            </a:r>
            <a:endParaRPr lang="en-US" sz="20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970632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5B28FD6-1B1E-483E-87FE-E3835BC183F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5216" y="777240"/>
            <a:ext cx="11402568" cy="5650992"/>
          </a:xfrm>
          <a:prstGeom prst="rect">
            <a:avLst/>
          </a:prstGeom>
        </p:spPr>
      </p:pic>
      <p:sp>
        <p:nvSpPr>
          <p:cNvPr id="6" name="Google Shape;120;p21">
            <a:extLst>
              <a:ext uri="{FF2B5EF4-FFF2-40B4-BE49-F238E27FC236}">
                <a16:creationId xmlns:a16="http://schemas.microsoft.com/office/drawing/2014/main" id="{95427F0C-3475-1545-8748-4035F3D41801}"/>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JJA CPL – RFC Difference</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0351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4A3B6124-62A7-4034-BCD4-6C6A24DE3E8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5216" y="777240"/>
            <a:ext cx="11402568" cy="5650992"/>
          </a:xfrm>
          <a:prstGeom prst="rect">
            <a:avLst/>
          </a:prstGeom>
        </p:spPr>
      </p:pic>
      <p:sp>
        <p:nvSpPr>
          <p:cNvPr id="6" name="Google Shape;120;p21">
            <a:extLst>
              <a:ext uri="{FF2B5EF4-FFF2-40B4-BE49-F238E27FC236}">
                <a16:creationId xmlns:a16="http://schemas.microsoft.com/office/drawing/2014/main" id="{A7CFD922-B606-5E4A-881C-76F363B2A8C3}"/>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SON CPL – RFC Difference</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90125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13297AAC-0114-4547-B38E-5C7A1ED1E0A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5216" y="777240"/>
            <a:ext cx="11402568" cy="5650992"/>
          </a:xfrm>
          <a:prstGeom prst="rect">
            <a:avLst/>
          </a:prstGeom>
        </p:spPr>
      </p:pic>
      <p:sp>
        <p:nvSpPr>
          <p:cNvPr id="7" name="Google Shape;120;p21">
            <a:extLst>
              <a:ext uri="{FF2B5EF4-FFF2-40B4-BE49-F238E27FC236}">
                <a16:creationId xmlns:a16="http://schemas.microsoft.com/office/drawing/2014/main" id="{806EEAEA-3171-8343-968C-C593460D75B7}"/>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DJF CPL – RFC Difference</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5766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BDB896D4-7EE4-4D69-901A-05C27FDC5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 y="946399"/>
            <a:ext cx="11055985" cy="5710555"/>
          </a:xfrm>
          <a:prstGeom prst="rect">
            <a:avLst/>
          </a:prstGeom>
        </p:spPr>
      </p:pic>
      <p:sp>
        <p:nvSpPr>
          <p:cNvPr id="6" name="Google Shape;120;p21">
            <a:extLst>
              <a:ext uri="{FF2B5EF4-FFF2-40B4-BE49-F238E27FC236}">
                <a16:creationId xmlns:a16="http://schemas.microsoft.com/office/drawing/2014/main" id="{D1BAF1EF-0E64-A341-938B-50F918EF5D3E}"/>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DJF CPL – RFC Difference Correlation with </a:t>
            </a:r>
            <a:r>
              <a:rPr lang="en" sz="3600" kern="0" dirty="0" err="1">
                <a:solidFill>
                  <a:srgbClr val="0432FF"/>
                </a:solidFill>
                <a:latin typeface="Times New Roman" panose="02020603050405020304" pitchFamily="18" charset="0"/>
                <a:cs typeface="Times New Roman" panose="02020603050405020304" pitchFamily="18" charset="0"/>
                <a:sym typeface="Arial"/>
              </a:rPr>
              <a:t>Tsfc</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08144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43E5702F-64F2-4006-96DB-EE2A30953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 y="946399"/>
            <a:ext cx="11055985" cy="5710555"/>
          </a:xfrm>
          <a:prstGeom prst="rect">
            <a:avLst/>
          </a:prstGeom>
        </p:spPr>
      </p:pic>
      <p:sp>
        <p:nvSpPr>
          <p:cNvPr id="7" name="Google Shape;120;p21">
            <a:extLst>
              <a:ext uri="{FF2B5EF4-FFF2-40B4-BE49-F238E27FC236}">
                <a16:creationId xmlns:a16="http://schemas.microsoft.com/office/drawing/2014/main" id="{AAD1A292-0A53-CB4E-A352-68EE764B3CAD}"/>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DJF CPL – RFC Difference Correlation with </a:t>
            </a:r>
            <a:r>
              <a:rPr lang="en" sz="3600" kern="0" dirty="0" err="1">
                <a:solidFill>
                  <a:srgbClr val="0432FF"/>
                </a:solidFill>
                <a:latin typeface="Times New Roman" panose="02020603050405020304" pitchFamily="18" charset="0"/>
                <a:cs typeface="Times New Roman" panose="02020603050405020304" pitchFamily="18" charset="0"/>
                <a:sym typeface="Arial"/>
              </a:rPr>
              <a:t>Tsfc</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79623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2738D96D-89B8-4B12-8659-AF22864C3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 y="946399"/>
            <a:ext cx="11055985" cy="5710555"/>
          </a:xfrm>
          <a:prstGeom prst="rect">
            <a:avLst/>
          </a:prstGeom>
        </p:spPr>
      </p:pic>
      <p:sp>
        <p:nvSpPr>
          <p:cNvPr id="6" name="Google Shape;120;p21">
            <a:extLst>
              <a:ext uri="{FF2B5EF4-FFF2-40B4-BE49-F238E27FC236}">
                <a16:creationId xmlns:a16="http://schemas.microsoft.com/office/drawing/2014/main" id="{3B08450F-39DA-574C-B760-17D848A1C398}"/>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MAM CPL – RFC Difference Correlation with </a:t>
            </a:r>
            <a:r>
              <a:rPr lang="en" sz="3600" kern="0" dirty="0" err="1">
                <a:solidFill>
                  <a:srgbClr val="0432FF"/>
                </a:solidFill>
                <a:latin typeface="Times New Roman" panose="02020603050405020304" pitchFamily="18" charset="0"/>
                <a:cs typeface="Times New Roman" panose="02020603050405020304" pitchFamily="18" charset="0"/>
                <a:sym typeface="Arial"/>
              </a:rPr>
              <a:t>Tsfc</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83972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A9B21855-1420-4575-B7F1-81A54E3A4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 y="946399"/>
            <a:ext cx="11055985" cy="5710555"/>
          </a:xfrm>
          <a:prstGeom prst="rect">
            <a:avLst/>
          </a:prstGeom>
        </p:spPr>
      </p:pic>
      <p:sp>
        <p:nvSpPr>
          <p:cNvPr id="6" name="Google Shape;120;p21">
            <a:extLst>
              <a:ext uri="{FF2B5EF4-FFF2-40B4-BE49-F238E27FC236}">
                <a16:creationId xmlns:a16="http://schemas.microsoft.com/office/drawing/2014/main" id="{0F02370D-749F-CE43-BA74-A2914896DA13}"/>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JJA CPL – RFC Difference Correlation with </a:t>
            </a:r>
            <a:r>
              <a:rPr lang="en" sz="3600" kern="0" dirty="0" err="1">
                <a:solidFill>
                  <a:srgbClr val="0432FF"/>
                </a:solidFill>
                <a:latin typeface="Times New Roman" panose="02020603050405020304" pitchFamily="18" charset="0"/>
                <a:cs typeface="Times New Roman" panose="02020603050405020304" pitchFamily="18" charset="0"/>
                <a:sym typeface="Arial"/>
              </a:rPr>
              <a:t>Tsfc</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95393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E47A4E19-586D-47FB-A164-2F8452578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 y="946399"/>
            <a:ext cx="11055985" cy="5710555"/>
          </a:xfrm>
          <a:prstGeom prst="rect">
            <a:avLst/>
          </a:prstGeom>
        </p:spPr>
      </p:pic>
      <p:sp>
        <p:nvSpPr>
          <p:cNvPr id="6" name="Google Shape;120;p21">
            <a:extLst>
              <a:ext uri="{FF2B5EF4-FFF2-40B4-BE49-F238E27FC236}">
                <a16:creationId xmlns:a16="http://schemas.microsoft.com/office/drawing/2014/main" id="{C4CD5F26-D0FC-654B-B3AE-8850F8DDCC27}"/>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SON CPL – RFC Difference Correlation with </a:t>
            </a:r>
            <a:r>
              <a:rPr lang="en" sz="3600" kern="0" dirty="0" err="1">
                <a:solidFill>
                  <a:srgbClr val="0432FF"/>
                </a:solidFill>
                <a:latin typeface="Times New Roman" panose="02020603050405020304" pitchFamily="18" charset="0"/>
                <a:cs typeface="Times New Roman" panose="02020603050405020304" pitchFamily="18" charset="0"/>
                <a:sym typeface="Arial"/>
              </a:rPr>
              <a:t>Tsfc</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3089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catter chart&#10;&#10;Description automatically generated">
            <a:extLst>
              <a:ext uri="{FF2B5EF4-FFF2-40B4-BE49-F238E27FC236}">
                <a16:creationId xmlns:a16="http://schemas.microsoft.com/office/drawing/2014/main" id="{4DA0D519-EA22-4D27-910C-42C4AE67C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 y="946399"/>
            <a:ext cx="11055985" cy="5710555"/>
          </a:xfrm>
          <a:prstGeom prst="rect">
            <a:avLst/>
          </a:prstGeom>
        </p:spPr>
      </p:pic>
      <p:sp>
        <p:nvSpPr>
          <p:cNvPr id="7" name="Google Shape;120;p21">
            <a:extLst>
              <a:ext uri="{FF2B5EF4-FFF2-40B4-BE49-F238E27FC236}">
                <a16:creationId xmlns:a16="http://schemas.microsoft.com/office/drawing/2014/main" id="{4DFD384D-987A-774E-A798-4730323FC1D6}"/>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DJF CPL – RFC Difference Correlation with </a:t>
            </a:r>
            <a:r>
              <a:rPr lang="en" sz="3600" kern="0" dirty="0" err="1">
                <a:solidFill>
                  <a:srgbClr val="0432FF"/>
                </a:solidFill>
                <a:latin typeface="Times New Roman" panose="02020603050405020304" pitchFamily="18" charset="0"/>
                <a:cs typeface="Times New Roman" panose="02020603050405020304" pitchFamily="18" charset="0"/>
                <a:sym typeface="Arial"/>
              </a:rPr>
              <a:t>Tsfc</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86453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FDF49D-E208-4303-ACEB-549944398652}"/>
              </a:ext>
            </a:extLst>
          </p:cNvPr>
          <p:cNvSpPr>
            <a:spLocks noGrp="1"/>
          </p:cNvSpPr>
          <p:nvPr>
            <p:ph idx="1"/>
          </p:nvPr>
        </p:nvSpPr>
        <p:spPr>
          <a:xfrm>
            <a:off x="152400" y="1111250"/>
            <a:ext cx="11887200" cy="5213350"/>
          </a:xfrm>
        </p:spPr>
        <p:txBody>
          <a:bodyPr>
            <a:normAutofit/>
          </a:bodyPr>
          <a:lstStyle/>
          <a:p>
            <a:r>
              <a:rPr lang="en-US" sz="2800" dirty="0">
                <a:latin typeface="Times New Roman" panose="02020603050405020304" pitchFamily="18" charset="0"/>
                <a:cs typeface="Times New Roman" panose="02020603050405020304" pitchFamily="18" charset="0"/>
              </a:rPr>
              <a:t>Systematic warmer SSTs seem to be the primary source for the CPL skill gain, especially in the tropics; warmer SSTs are likely maintained by upwelling heat transport from deeper ocean layers, which decreases significantly in weeks 3-4.</a:t>
            </a:r>
          </a:p>
          <a:p>
            <a:r>
              <a:rPr lang="en-US" sz="2800" dirty="0">
                <a:latin typeface="Times New Roman" panose="02020603050405020304" pitchFamily="18" charset="0"/>
                <a:cs typeface="Times New Roman" panose="02020603050405020304" pitchFamily="18" charset="0"/>
              </a:rPr>
              <a:t>Warmer SSTs increase LH+SH, cloud and rainfall, enhance deep convection, reduce OLR and DSW – a negative feedback to cool tropical I+WPO; this is opposite over the tropical land, where convections tend to drive the surface.</a:t>
            </a:r>
          </a:p>
          <a:p>
            <a:r>
              <a:rPr lang="en-US" sz="2800" dirty="0">
                <a:latin typeface="Times New Roman" panose="02020603050405020304" pitchFamily="18" charset="0"/>
                <a:cs typeface="Times New Roman" panose="02020603050405020304" pitchFamily="18" charset="0"/>
              </a:rPr>
              <a:t>Significant differences also occur in EPO, where responses are stronger in the means (colder SST, ITCZ shifted south, more LCL, less DSW) than transients; ENSO related forecast skills are expected with notable changes.</a:t>
            </a:r>
          </a:p>
          <a:p>
            <a:r>
              <a:rPr lang="en-US" sz="2800" dirty="0">
                <a:solidFill>
                  <a:srgbClr val="0432FF"/>
                </a:solidFill>
                <a:latin typeface="Times New Roman" panose="02020603050405020304" pitchFamily="18" charset="0"/>
                <a:cs typeface="Times New Roman" panose="02020603050405020304" pitchFamily="18" charset="0"/>
              </a:rPr>
              <a:t>Speculation: the convection-cloud-radiation feedback under air-sea interaction plays a central role on MJO forecast; initializing RFC with warmer SSTs to enhance deep convection in the tropics may improve the MJO skill as in CPL.</a:t>
            </a:r>
          </a:p>
        </p:txBody>
      </p:sp>
      <p:sp>
        <p:nvSpPr>
          <p:cNvPr id="4" name="Title 3">
            <a:extLst>
              <a:ext uri="{FF2B5EF4-FFF2-40B4-BE49-F238E27FC236}">
                <a16:creationId xmlns:a16="http://schemas.microsoft.com/office/drawing/2014/main" id="{293BA84E-ECB7-4447-8262-C2DF2594C90A}"/>
              </a:ext>
            </a:extLst>
          </p:cNvPr>
          <p:cNvSpPr>
            <a:spLocks noGrp="1"/>
          </p:cNvSpPr>
          <p:nvPr>
            <p:ph type="title"/>
          </p:nvPr>
        </p:nvSpPr>
        <p:spPr>
          <a:xfrm>
            <a:off x="1047750" y="141985"/>
            <a:ext cx="10096500" cy="835450"/>
          </a:xfrm>
        </p:spPr>
        <p:txBody>
          <a:bodyPr/>
          <a:lstStyle/>
          <a:p>
            <a:pPr algn="ctr" fontAlgn="base">
              <a:spcAft>
                <a:spcPct val="0"/>
              </a:spcAft>
              <a:defRPr/>
            </a:pPr>
            <a:r>
              <a:rPr lang="en-US" sz="4400" b="1" dirty="0">
                <a:solidFill>
                  <a:srgbClr val="0000FF"/>
                </a:solidFill>
                <a:effectLst>
                  <a:outerShdw blurRad="38100" dist="38100" dir="2700000" algn="tl">
                    <a:srgbClr val="DDDDDD"/>
                  </a:outerShdw>
                </a:effectLst>
                <a:latin typeface="Times New Roman" charset="0"/>
                <a:ea typeface="ＭＳ Ｐゴシック" charset="0"/>
                <a:cs typeface="+mn-cs"/>
              </a:rPr>
              <a:t>GEFS CPL vs RFC Key Findings</a:t>
            </a:r>
          </a:p>
        </p:txBody>
      </p:sp>
    </p:spTree>
    <p:extLst>
      <p:ext uri="{BB962C8B-B14F-4D97-AF65-F5344CB8AC3E}">
        <p14:creationId xmlns:p14="http://schemas.microsoft.com/office/powerpoint/2010/main" val="33600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FDF49D-E208-4303-ACEB-549944398652}"/>
              </a:ext>
            </a:extLst>
          </p:cNvPr>
          <p:cNvSpPr>
            <a:spLocks noGrp="1"/>
          </p:cNvSpPr>
          <p:nvPr>
            <p:ph idx="1"/>
          </p:nvPr>
        </p:nvSpPr>
        <p:spPr>
          <a:xfrm>
            <a:off x="152400" y="609600"/>
            <a:ext cx="11887200" cy="5983556"/>
          </a:xfrm>
        </p:spPr>
        <p:txBody>
          <a:bodyPr>
            <a:normAutofit lnSpcReduction="10000"/>
          </a:bodyPr>
          <a:lstStyle/>
          <a:p>
            <a:r>
              <a:rPr lang="en-US" sz="2800" dirty="0">
                <a:latin typeface="Times New Roman" panose="02020603050405020304" pitchFamily="18" charset="0"/>
                <a:cs typeface="Times New Roman" panose="02020603050405020304" pitchFamily="18" charset="0"/>
              </a:rPr>
              <a:t>Models &amp; Resolutions</a:t>
            </a:r>
          </a:p>
          <a:p>
            <a:pPr lvl="1">
              <a:spcBef>
                <a:spcPts val="800"/>
              </a:spcBef>
            </a:pPr>
            <a:r>
              <a:rPr lang="en-US" sz="1800" b="1" dirty="0">
                <a:latin typeface="Times New Roman" panose="02020603050405020304" pitchFamily="18" charset="0"/>
                <a:cs typeface="Times New Roman" panose="02020603050405020304" pitchFamily="18" charset="0"/>
              </a:rPr>
              <a:t>GEFS prototype-5 </a:t>
            </a:r>
            <a:r>
              <a:rPr lang="en-US" sz="1800" dirty="0">
                <a:latin typeface="Times New Roman" panose="02020603050405020304" pitchFamily="18" charset="0"/>
                <a:cs typeface="Times New Roman" panose="02020603050405020304" pitchFamily="18" charset="0"/>
              </a:rPr>
              <a:t>model </a:t>
            </a:r>
            <a:r>
              <a:rPr lang="en-US" sz="1800" dirty="0">
                <a:latin typeface="Times New Roman"/>
                <a:ea typeface="Times New Roman"/>
                <a:cs typeface="Times New Roman"/>
                <a:sym typeface="Times New Roman"/>
              </a:rPr>
              <a:t>(atmospheric model is the same as GFSv15 and GEFSv12)</a:t>
            </a:r>
            <a:endParaRPr lang="en-US" sz="1800" dirty="0">
              <a:latin typeface="Times New Roman" panose="02020603050405020304" pitchFamily="18" charset="0"/>
              <a:cs typeface="Times New Roman" panose="02020603050405020304" pitchFamily="18" charset="0"/>
            </a:endParaRPr>
          </a:p>
          <a:p>
            <a:pPr lvl="1">
              <a:spcBef>
                <a:spcPts val="800"/>
              </a:spcBef>
            </a:pPr>
            <a:r>
              <a:rPr lang="en-US" sz="1800" b="1" dirty="0">
                <a:latin typeface="Times New Roman" panose="02020603050405020304" pitchFamily="18" charset="0"/>
                <a:cs typeface="Times New Roman" panose="02020603050405020304" pitchFamily="18" charset="0"/>
              </a:rPr>
              <a:t>CPL</a:t>
            </a:r>
            <a:r>
              <a:rPr lang="en-US" sz="1800" dirty="0">
                <a:latin typeface="Times New Roman" panose="02020603050405020304" pitchFamily="18" charset="0"/>
                <a:cs typeface="Times New Roman" panose="02020603050405020304" pitchFamily="18" charset="0"/>
              </a:rPr>
              <a:t> – Coupled forecasts at C192 (50km) horizontal resolution </a:t>
            </a:r>
            <a:r>
              <a:rPr lang="en-US" sz="1800" dirty="0">
                <a:latin typeface="Times New Roman"/>
                <a:ea typeface="Times New Roman"/>
                <a:cs typeface="Times New Roman"/>
                <a:sym typeface="Times New Roman"/>
              </a:rPr>
              <a:t>(MOM6 and CICE5 are as of September 2020)</a:t>
            </a:r>
            <a:endParaRPr lang="en-US" sz="1800" dirty="0">
              <a:latin typeface="Times New Roman" panose="02020603050405020304" pitchFamily="18" charset="0"/>
              <a:cs typeface="Times New Roman" panose="02020603050405020304" pitchFamily="18" charset="0"/>
            </a:endParaRPr>
          </a:p>
          <a:p>
            <a:pPr lvl="1">
              <a:spcBef>
                <a:spcPts val="800"/>
              </a:spcBef>
            </a:pPr>
            <a:r>
              <a:rPr lang="en-US" sz="1800" b="1" dirty="0">
                <a:latin typeface="Times New Roman" panose="02020603050405020304" pitchFamily="18" charset="0"/>
                <a:cs typeface="Times New Roman" panose="02020603050405020304" pitchFamily="18" charset="0"/>
              </a:rPr>
              <a:t>RFC</a:t>
            </a:r>
            <a:r>
              <a:rPr lang="en-US" sz="1800" dirty="0">
                <a:latin typeface="Times New Roman" panose="02020603050405020304" pitchFamily="18" charset="0"/>
                <a:cs typeface="Times New Roman" panose="02020603050405020304" pitchFamily="18" charset="0"/>
              </a:rPr>
              <a:t> – Uncoupled atmosphere-only reforecasts at C384 (25km) horizontal resolution </a:t>
            </a:r>
            <a:r>
              <a:rPr lang="en-US" sz="1800" dirty="0">
                <a:latin typeface="Times New Roman"/>
                <a:ea typeface="Times New Roman"/>
                <a:cs typeface="Times New Roman"/>
                <a:sym typeface="Times New Roman"/>
              </a:rPr>
              <a:t>(GEFSv12)</a:t>
            </a:r>
            <a:endParaRPr lang="en-US" sz="1800" dirty="0">
              <a:latin typeface="Times New Roman" panose="02020603050405020304" pitchFamily="18" charset="0"/>
              <a:cs typeface="Times New Roman" panose="02020603050405020304" pitchFamily="18" charset="0"/>
            </a:endParaRPr>
          </a:p>
          <a:p>
            <a:pPr lvl="1">
              <a:spcBef>
                <a:spcPts val="800"/>
              </a:spcBef>
            </a:pPr>
            <a:r>
              <a:rPr lang="en-US" sz="1800" dirty="0">
                <a:latin typeface="Times New Roman" panose="02020603050405020304" pitchFamily="18" charset="0"/>
                <a:cs typeface="Times New Roman" panose="02020603050405020304" pitchFamily="18" charset="0"/>
              </a:rPr>
              <a:t>Both outputs are mapped onto 1-degree (</a:t>
            </a:r>
            <a:r>
              <a:rPr lang="en-US" sz="1800" dirty="0" err="1">
                <a:latin typeface="Times New Roman" panose="02020603050405020304" pitchFamily="18" charset="0"/>
                <a:cs typeface="Times New Roman" panose="02020603050405020304" pitchFamily="18" charset="0"/>
              </a:rPr>
              <a:t>lat</a:t>
            </a:r>
            <a:r>
              <a:rPr lang="en-US" sz="1800" dirty="0">
                <a:latin typeface="Times New Roman" panose="02020603050405020304" pitchFamily="18" charset="0"/>
                <a:cs typeface="Times New Roman" panose="02020603050405020304" pitchFamily="18" charset="0"/>
              </a:rPr>
              <a:t> x </a:t>
            </a:r>
            <a:r>
              <a:rPr lang="en-US" sz="1800" dirty="0" err="1">
                <a:latin typeface="Times New Roman" panose="02020603050405020304" pitchFamily="18" charset="0"/>
                <a:cs typeface="Times New Roman" panose="02020603050405020304" pitchFamily="18" charset="0"/>
              </a:rPr>
              <a:t>lon</a:t>
            </a:r>
            <a:r>
              <a:rPr lang="en-US" sz="1800" dirty="0">
                <a:latin typeface="Times New Roman" panose="02020603050405020304" pitchFamily="18" charset="0"/>
                <a:cs typeface="Times New Roman" panose="02020603050405020304" pitchFamily="18" charset="0"/>
              </a:rPr>
              <a:t>) for comparisons</a:t>
            </a:r>
          </a:p>
          <a:p>
            <a:r>
              <a:rPr lang="en-US" sz="2800" dirty="0">
                <a:latin typeface="Times New Roman" panose="02020603050405020304" pitchFamily="18" charset="0"/>
                <a:cs typeface="Times New Roman" panose="02020603050405020304" pitchFamily="18" charset="0"/>
              </a:rPr>
              <a:t>Forecast Periods</a:t>
            </a:r>
          </a:p>
          <a:p>
            <a:pPr lvl="1">
              <a:spcBef>
                <a:spcPts val="800"/>
              </a:spcBef>
            </a:pPr>
            <a:r>
              <a:rPr lang="en-US" sz="1800" dirty="0">
                <a:latin typeface="Times New Roman" panose="02020603050405020304" pitchFamily="18" charset="0"/>
                <a:cs typeface="Times New Roman" panose="02020603050405020304" pitchFamily="18" charset="0"/>
              </a:rPr>
              <a:t>October 2017 – September 2019; 11 members</a:t>
            </a:r>
          </a:p>
          <a:p>
            <a:pPr lvl="1">
              <a:spcBef>
                <a:spcPts val="800"/>
              </a:spcBef>
            </a:pPr>
            <a:r>
              <a:rPr lang="en-US" sz="1800" dirty="0">
                <a:latin typeface="Times New Roman" panose="02020603050405020304" pitchFamily="18" charset="0"/>
                <a:cs typeface="Times New Roman" panose="02020603050405020304" pitchFamily="18" charset="0"/>
              </a:rPr>
              <a:t>104 cases (every-Wednesday forecasts of 35 days)</a:t>
            </a:r>
          </a:p>
          <a:p>
            <a:r>
              <a:rPr lang="en-US" sz="2800" dirty="0">
                <a:latin typeface="Times New Roman" panose="02020603050405020304" pitchFamily="18" charset="0"/>
                <a:cs typeface="Times New Roman" panose="02020603050405020304" pitchFamily="18" charset="0"/>
              </a:rPr>
              <a:t>Cumulative Differences</a:t>
            </a:r>
          </a:p>
          <a:p>
            <a:pPr lvl="1">
              <a:spcBef>
                <a:spcPts val="800"/>
              </a:spcBef>
            </a:pPr>
            <a:r>
              <a:rPr lang="en-US" sz="1800" dirty="0">
                <a:latin typeface="Times New Roman" panose="02020603050405020304" pitchFamily="18" charset="0"/>
                <a:cs typeface="Times New Roman" panose="02020603050405020304" pitchFamily="18" charset="0"/>
              </a:rPr>
              <a:t>Difference = CPL – RFC ensemble average of 11 members</a:t>
            </a:r>
          </a:p>
          <a:p>
            <a:pPr lvl="1">
              <a:spcBef>
                <a:spcPts val="800"/>
              </a:spcBef>
            </a:pPr>
            <a:r>
              <a:rPr lang="en-US" sz="1800" dirty="0">
                <a:latin typeface="Times New Roman" panose="02020603050405020304" pitchFamily="18" charset="0"/>
                <a:cs typeface="Times New Roman" panose="02020603050405020304" pitchFamily="18" charset="0"/>
              </a:rPr>
              <a:t>Four seasons: DJF, MAM, JJA, SON</a:t>
            </a:r>
          </a:p>
          <a:p>
            <a:pPr lvl="2"/>
            <a:r>
              <a:rPr lang="en-US" dirty="0">
                <a:latin typeface="Times New Roman" panose="02020603050405020304" pitchFamily="18" charset="0"/>
                <a:cs typeface="Times New Roman" panose="02020603050405020304" pitchFamily="18" charset="0"/>
              </a:rPr>
              <a:t>A season is defined solely by the start date of the forecast</a:t>
            </a:r>
          </a:p>
          <a:p>
            <a:pPr lvl="2"/>
            <a:r>
              <a:rPr lang="en-US" dirty="0">
                <a:latin typeface="Times New Roman" panose="02020603050405020304" pitchFamily="18" charset="0"/>
                <a:cs typeface="Times New Roman" panose="02020603050405020304" pitchFamily="18" charset="0"/>
              </a:rPr>
              <a:t>Each season has 13 weekly forecasts of 35 days – 13 weeks x 4 seasons x 2 years = 104 cases</a:t>
            </a:r>
          </a:p>
          <a:p>
            <a:pPr lvl="1">
              <a:spcBef>
                <a:spcPts val="800"/>
              </a:spcBef>
            </a:pPr>
            <a:r>
              <a:rPr lang="en-US" sz="1800" dirty="0">
                <a:latin typeface="Times New Roman" panose="02020603050405020304" pitchFamily="18" charset="0"/>
                <a:cs typeface="Times New Roman" panose="02020603050405020304" pitchFamily="18" charset="0"/>
              </a:rPr>
              <a:t>Three forecast windows: Weeks 1-2 (days 1-14), Weeks 3-4 (days 15-28), Week 5 (days 29-35)</a:t>
            </a:r>
          </a:p>
          <a:p>
            <a:pPr lvl="2"/>
            <a:r>
              <a:rPr lang="en-US" dirty="0">
                <a:latin typeface="Times New Roman" panose="02020603050405020304" pitchFamily="18" charset="0"/>
                <a:cs typeface="Times New Roman" panose="02020603050405020304" pitchFamily="18" charset="0"/>
              </a:rPr>
              <a:t>Each window has 26 samples per season = 13 weeks x 2 years</a:t>
            </a:r>
          </a:p>
          <a:p>
            <a:pPr lvl="2"/>
            <a:r>
              <a:rPr lang="en-US" dirty="0">
                <a:latin typeface="Times New Roman" panose="02020603050405020304" pitchFamily="18" charset="0"/>
                <a:cs typeface="Times New Roman" panose="02020603050405020304" pitchFamily="18" charset="0"/>
              </a:rPr>
              <a:t>First get differences by averages in each window</a:t>
            </a:r>
          </a:p>
          <a:p>
            <a:pPr lvl="2"/>
            <a:r>
              <a:rPr lang="en-US" dirty="0">
                <a:latin typeface="Times New Roman" panose="02020603050405020304" pitchFamily="18" charset="0"/>
                <a:cs typeface="Times New Roman" panose="02020603050405020304" pitchFamily="18" charset="0"/>
              </a:rPr>
              <a:t>Then do composite means or temporal correlations from 26 samples</a:t>
            </a:r>
          </a:p>
        </p:txBody>
      </p:sp>
      <p:sp>
        <p:nvSpPr>
          <p:cNvPr id="4" name="Title 3">
            <a:extLst>
              <a:ext uri="{FF2B5EF4-FFF2-40B4-BE49-F238E27FC236}">
                <a16:creationId xmlns:a16="http://schemas.microsoft.com/office/drawing/2014/main" id="{293BA84E-ECB7-4447-8262-C2DF2594C90A}"/>
              </a:ext>
            </a:extLst>
          </p:cNvPr>
          <p:cNvSpPr>
            <a:spLocks noGrp="1"/>
          </p:cNvSpPr>
          <p:nvPr>
            <p:ph type="title"/>
          </p:nvPr>
        </p:nvSpPr>
        <p:spPr>
          <a:xfrm>
            <a:off x="5334000" y="381000"/>
            <a:ext cx="6553200" cy="835450"/>
          </a:xfrm>
        </p:spPr>
        <p:txBody>
          <a:bodyPr/>
          <a:lstStyle/>
          <a:p>
            <a:pPr algn="r" fontAlgn="base">
              <a:spcAft>
                <a:spcPct val="0"/>
              </a:spcAft>
              <a:defRPr/>
            </a:pPr>
            <a:r>
              <a:rPr lang="en-US" sz="4400" b="1" dirty="0">
                <a:solidFill>
                  <a:srgbClr val="0000FF"/>
                </a:solidFill>
                <a:effectLst>
                  <a:outerShdw blurRad="38100" dist="38100" dir="2700000" algn="tl">
                    <a:srgbClr val="DDDDDD"/>
                  </a:outerShdw>
                </a:effectLst>
                <a:latin typeface="Times New Roman" charset="0"/>
                <a:ea typeface="ＭＳ Ｐゴシック" charset="0"/>
                <a:cs typeface="+mn-cs"/>
              </a:rPr>
              <a:t>Experiments and Methods</a:t>
            </a:r>
          </a:p>
        </p:txBody>
      </p:sp>
      <p:grpSp>
        <p:nvGrpSpPr>
          <p:cNvPr id="3" name="Group 2">
            <a:extLst>
              <a:ext uri="{FF2B5EF4-FFF2-40B4-BE49-F238E27FC236}">
                <a16:creationId xmlns:a16="http://schemas.microsoft.com/office/drawing/2014/main" id="{F2D25410-E274-CC40-9F80-017AA5F0351F}"/>
              </a:ext>
            </a:extLst>
          </p:cNvPr>
          <p:cNvGrpSpPr/>
          <p:nvPr/>
        </p:nvGrpSpPr>
        <p:grpSpPr>
          <a:xfrm>
            <a:off x="7010400" y="2743200"/>
            <a:ext cx="4656149" cy="1439398"/>
            <a:chOff x="7086600" y="2451267"/>
            <a:chExt cx="4656149" cy="1439398"/>
          </a:xfrm>
        </p:grpSpPr>
        <p:sp>
          <p:nvSpPr>
            <p:cNvPr id="29" name="TextBox 28">
              <a:extLst>
                <a:ext uri="{FF2B5EF4-FFF2-40B4-BE49-F238E27FC236}">
                  <a16:creationId xmlns:a16="http://schemas.microsoft.com/office/drawing/2014/main" id="{B6135CFE-EFD5-4E61-AFB5-875DBAA96406}"/>
                </a:ext>
              </a:extLst>
            </p:cNvPr>
            <p:cNvSpPr txBox="1"/>
            <p:nvPr/>
          </p:nvSpPr>
          <p:spPr>
            <a:xfrm>
              <a:off x="8448716" y="2451267"/>
              <a:ext cx="657228" cy="22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 1</a:t>
              </a:r>
            </a:p>
          </p:txBody>
        </p:sp>
        <p:cxnSp>
          <p:nvCxnSpPr>
            <p:cNvPr id="30" name="Straight Connector 29">
              <a:extLst>
                <a:ext uri="{FF2B5EF4-FFF2-40B4-BE49-F238E27FC236}">
                  <a16:creationId xmlns:a16="http://schemas.microsoft.com/office/drawing/2014/main" id="{282139F9-A1B5-4731-877F-97FB23248D0C}"/>
                </a:ext>
              </a:extLst>
            </p:cNvPr>
            <p:cNvCxnSpPr>
              <a:cxnSpLocks/>
            </p:cNvCxnSpPr>
            <p:nvPr/>
          </p:nvCxnSpPr>
          <p:spPr>
            <a:xfrm>
              <a:off x="8455024" y="2492727"/>
              <a:ext cx="0" cy="946004"/>
            </a:xfrm>
            <a:prstGeom prst="line">
              <a:avLst/>
            </a:prstGeom>
            <a:noFill/>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90FCF4-821C-45AC-9EF8-67DAEFC5A65D}"/>
                </a:ext>
              </a:extLst>
            </p:cNvPr>
            <p:cNvCxnSpPr>
              <a:cxnSpLocks/>
            </p:cNvCxnSpPr>
            <p:nvPr/>
          </p:nvCxnSpPr>
          <p:spPr>
            <a:xfrm>
              <a:off x="8455024" y="2706060"/>
              <a:ext cx="657228" cy="0"/>
            </a:xfrm>
            <a:prstGeom prst="line">
              <a:avLst/>
            </a:prstGeom>
            <a:noFill/>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05BD88-E503-46C9-9FF8-12F8DE537B5F}"/>
                </a:ext>
              </a:extLst>
            </p:cNvPr>
            <p:cNvCxnSpPr>
              <a:cxnSpLocks/>
            </p:cNvCxnSpPr>
            <p:nvPr/>
          </p:nvCxnSpPr>
          <p:spPr>
            <a:xfrm>
              <a:off x="9107927" y="2717907"/>
              <a:ext cx="661553" cy="498"/>
            </a:xfrm>
            <a:prstGeom prst="line">
              <a:avLst/>
            </a:prstGeom>
            <a:noFill/>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6B21311-6149-499A-B729-4CD71DF1C2D2}"/>
                </a:ext>
              </a:extLst>
            </p:cNvPr>
            <p:cNvCxnSpPr>
              <a:cxnSpLocks/>
            </p:cNvCxnSpPr>
            <p:nvPr/>
          </p:nvCxnSpPr>
          <p:spPr>
            <a:xfrm>
              <a:off x="9754505" y="3027978"/>
              <a:ext cx="672203" cy="0"/>
            </a:xfrm>
            <a:prstGeom prst="line">
              <a:avLst/>
            </a:prstGeom>
            <a:noFill/>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3B169B-5CE3-478E-8137-2F4D7AB4C934}"/>
                </a:ext>
              </a:extLst>
            </p:cNvPr>
            <p:cNvCxnSpPr>
              <a:cxnSpLocks/>
            </p:cNvCxnSpPr>
            <p:nvPr/>
          </p:nvCxnSpPr>
          <p:spPr>
            <a:xfrm>
              <a:off x="10423904" y="3030155"/>
              <a:ext cx="660032" cy="0"/>
            </a:xfrm>
            <a:prstGeom prst="line">
              <a:avLst/>
            </a:prstGeom>
            <a:noFill/>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55BA41-CAF0-4B9C-8454-3408F91977D9}"/>
                </a:ext>
              </a:extLst>
            </p:cNvPr>
            <p:cNvCxnSpPr>
              <a:cxnSpLocks/>
            </p:cNvCxnSpPr>
            <p:nvPr/>
          </p:nvCxnSpPr>
          <p:spPr>
            <a:xfrm>
              <a:off x="11078090" y="3281071"/>
              <a:ext cx="663075" cy="0"/>
            </a:xfrm>
            <a:prstGeom prst="line">
              <a:avLst/>
            </a:prstGeom>
            <a:noFill/>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E15A0E-61CF-43C3-BDE6-E9AC9FEAF909}"/>
                </a:ext>
              </a:extLst>
            </p:cNvPr>
            <p:cNvCxnSpPr>
              <a:cxnSpLocks/>
            </p:cNvCxnSpPr>
            <p:nvPr/>
          </p:nvCxnSpPr>
          <p:spPr>
            <a:xfrm>
              <a:off x="9112252" y="2632458"/>
              <a:ext cx="0" cy="152136"/>
            </a:xfrm>
            <a:prstGeom prst="line">
              <a:avLst/>
            </a:prstGeom>
            <a:noFill/>
            <a:ln w="190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C7FB73-A657-4761-8733-2078F198D9EF}"/>
                </a:ext>
              </a:extLst>
            </p:cNvPr>
            <p:cNvCxnSpPr>
              <a:cxnSpLocks/>
            </p:cNvCxnSpPr>
            <p:nvPr/>
          </p:nvCxnSpPr>
          <p:spPr>
            <a:xfrm>
              <a:off x="9775344" y="2672483"/>
              <a:ext cx="0" cy="152136"/>
            </a:xfrm>
            <a:prstGeom prst="line">
              <a:avLst/>
            </a:prstGeom>
            <a:noFill/>
            <a:ln w="190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7C918C5-8FDD-4AB7-99B5-E3FE6DCE6A87}"/>
                </a:ext>
              </a:extLst>
            </p:cNvPr>
            <p:cNvCxnSpPr>
              <a:cxnSpLocks/>
            </p:cNvCxnSpPr>
            <p:nvPr/>
          </p:nvCxnSpPr>
          <p:spPr>
            <a:xfrm>
              <a:off x="10426708" y="2951910"/>
              <a:ext cx="0" cy="152136"/>
            </a:xfrm>
            <a:prstGeom prst="line">
              <a:avLst/>
            </a:prstGeom>
            <a:noFill/>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E239B79-4F69-445F-9E9B-8D4BD261A6F7}"/>
                </a:ext>
              </a:extLst>
            </p:cNvPr>
            <p:cNvCxnSpPr>
              <a:cxnSpLocks/>
            </p:cNvCxnSpPr>
            <p:nvPr/>
          </p:nvCxnSpPr>
          <p:spPr>
            <a:xfrm>
              <a:off x="11090814" y="2968367"/>
              <a:ext cx="0" cy="152136"/>
            </a:xfrm>
            <a:prstGeom prst="line">
              <a:avLst/>
            </a:prstGeom>
            <a:noFill/>
            <a:ln w="190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0326400-D0C9-4723-9452-1D644B5F8E7A}"/>
                </a:ext>
              </a:extLst>
            </p:cNvPr>
            <p:cNvCxnSpPr>
              <a:cxnSpLocks/>
            </p:cNvCxnSpPr>
            <p:nvPr/>
          </p:nvCxnSpPr>
          <p:spPr>
            <a:xfrm>
              <a:off x="11742749" y="3205003"/>
              <a:ext cx="0" cy="152136"/>
            </a:xfrm>
            <a:prstGeom prst="line">
              <a:avLst/>
            </a:prstGeom>
            <a:noFill/>
            <a:ln w="1905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94AE704-47DE-4E0F-A28C-3B37FA38D4DD}"/>
                </a:ext>
              </a:extLst>
            </p:cNvPr>
            <p:cNvSpPr txBox="1"/>
            <p:nvPr/>
          </p:nvSpPr>
          <p:spPr>
            <a:xfrm>
              <a:off x="7086600" y="3424535"/>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11 members having the same start date</a:t>
              </a:r>
            </a:p>
          </p:txBody>
        </p:sp>
        <p:sp>
          <p:nvSpPr>
            <p:cNvPr id="42" name="TextBox 41">
              <a:extLst>
                <a:ext uri="{FF2B5EF4-FFF2-40B4-BE49-F238E27FC236}">
                  <a16:creationId xmlns:a16="http://schemas.microsoft.com/office/drawing/2014/main" id="{F56F22B7-66C4-4376-914E-F9659761D366}"/>
                </a:ext>
              </a:extLst>
            </p:cNvPr>
            <p:cNvSpPr txBox="1"/>
            <p:nvPr/>
          </p:nvSpPr>
          <p:spPr>
            <a:xfrm>
              <a:off x="9109329" y="2467963"/>
              <a:ext cx="657228" cy="22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 2</a:t>
              </a:r>
            </a:p>
          </p:txBody>
        </p:sp>
        <p:sp>
          <p:nvSpPr>
            <p:cNvPr id="43" name="TextBox 42">
              <a:extLst>
                <a:ext uri="{FF2B5EF4-FFF2-40B4-BE49-F238E27FC236}">
                  <a16:creationId xmlns:a16="http://schemas.microsoft.com/office/drawing/2014/main" id="{755865C1-7A14-4524-A1F0-D8A2D32CE766}"/>
                </a:ext>
              </a:extLst>
            </p:cNvPr>
            <p:cNvSpPr txBox="1"/>
            <p:nvPr/>
          </p:nvSpPr>
          <p:spPr>
            <a:xfrm>
              <a:off x="9754505" y="2747151"/>
              <a:ext cx="657228" cy="22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 3</a:t>
              </a:r>
            </a:p>
          </p:txBody>
        </p:sp>
        <p:sp>
          <p:nvSpPr>
            <p:cNvPr id="44" name="TextBox 43">
              <a:extLst>
                <a:ext uri="{FF2B5EF4-FFF2-40B4-BE49-F238E27FC236}">
                  <a16:creationId xmlns:a16="http://schemas.microsoft.com/office/drawing/2014/main" id="{2BBEB7ED-BA42-4641-B8E4-2E7422D8ED96}"/>
                </a:ext>
              </a:extLst>
            </p:cNvPr>
            <p:cNvSpPr txBox="1"/>
            <p:nvPr/>
          </p:nvSpPr>
          <p:spPr>
            <a:xfrm>
              <a:off x="10406833" y="2767640"/>
              <a:ext cx="657228" cy="22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 4</a:t>
              </a:r>
            </a:p>
          </p:txBody>
        </p:sp>
        <p:sp>
          <p:nvSpPr>
            <p:cNvPr id="45" name="TextBox 44">
              <a:extLst>
                <a:ext uri="{FF2B5EF4-FFF2-40B4-BE49-F238E27FC236}">
                  <a16:creationId xmlns:a16="http://schemas.microsoft.com/office/drawing/2014/main" id="{E98626BE-D109-4D1C-8A08-D13A371C02E6}"/>
                </a:ext>
              </a:extLst>
            </p:cNvPr>
            <p:cNvSpPr txBox="1"/>
            <p:nvPr/>
          </p:nvSpPr>
          <p:spPr>
            <a:xfrm>
              <a:off x="11064061" y="3027978"/>
              <a:ext cx="657228" cy="22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Week 5</a:t>
              </a:r>
            </a:p>
          </p:txBody>
        </p:sp>
        <p:cxnSp>
          <p:nvCxnSpPr>
            <p:cNvPr id="47" name="Straight Connector 46">
              <a:extLst>
                <a:ext uri="{FF2B5EF4-FFF2-40B4-BE49-F238E27FC236}">
                  <a16:creationId xmlns:a16="http://schemas.microsoft.com/office/drawing/2014/main" id="{AD39BB8F-5CDF-4751-BFCA-44A1FA328A7A}"/>
                </a:ext>
              </a:extLst>
            </p:cNvPr>
            <p:cNvCxnSpPr>
              <a:cxnSpLocks/>
            </p:cNvCxnSpPr>
            <p:nvPr/>
          </p:nvCxnSpPr>
          <p:spPr>
            <a:xfrm>
              <a:off x="9774044" y="2941457"/>
              <a:ext cx="0" cy="152136"/>
            </a:xfrm>
            <a:prstGeom prst="line">
              <a:avLst/>
            </a:prstGeom>
            <a:noFill/>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DE5F5C1-B438-4C84-848D-D209329E7772}"/>
                </a:ext>
              </a:extLst>
            </p:cNvPr>
            <p:cNvCxnSpPr>
              <a:cxnSpLocks/>
            </p:cNvCxnSpPr>
            <p:nvPr/>
          </p:nvCxnSpPr>
          <p:spPr>
            <a:xfrm>
              <a:off x="11093303" y="3195305"/>
              <a:ext cx="0" cy="152136"/>
            </a:xfrm>
            <a:prstGeom prst="line">
              <a:avLst/>
            </a:prstGeom>
            <a:noFill/>
            <a:ln w="19050"/>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CEE1739-4409-674D-B2A2-C39911BBDED4}"/>
                </a:ext>
              </a:extLst>
            </p:cNvPr>
            <p:cNvSpPr txBox="1"/>
            <p:nvPr/>
          </p:nvSpPr>
          <p:spPr>
            <a:xfrm>
              <a:off x="9296400" y="3429000"/>
              <a:ext cx="228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26 samples per forecast window for composite mean/correlation</a:t>
              </a:r>
            </a:p>
          </p:txBody>
        </p:sp>
      </p:grpSp>
      <p:sp>
        <p:nvSpPr>
          <p:cNvPr id="8" name="Rectangle 7">
            <a:extLst>
              <a:ext uri="{FF2B5EF4-FFF2-40B4-BE49-F238E27FC236}">
                <a16:creationId xmlns:a16="http://schemas.microsoft.com/office/drawing/2014/main" id="{CB6B6AAA-1055-A142-A687-DFA88AB968A6}"/>
              </a:ext>
            </a:extLst>
          </p:cNvPr>
          <p:cNvSpPr/>
          <p:nvPr/>
        </p:nvSpPr>
        <p:spPr>
          <a:xfrm>
            <a:off x="6858000" y="2667000"/>
            <a:ext cx="5029200" cy="1600200"/>
          </a:xfrm>
          <a:prstGeom prst="rect">
            <a:avLst/>
          </a:prstGeom>
          <a:noFill/>
          <a:ln w="12700">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11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FDF49D-E208-4303-ACEB-549944398652}"/>
              </a:ext>
            </a:extLst>
          </p:cNvPr>
          <p:cNvSpPr>
            <a:spLocks noGrp="1"/>
          </p:cNvSpPr>
          <p:nvPr>
            <p:ph idx="1"/>
          </p:nvPr>
        </p:nvSpPr>
        <p:spPr>
          <a:xfrm>
            <a:off x="152400" y="1111250"/>
            <a:ext cx="11887200" cy="5213350"/>
          </a:xfrm>
        </p:spPr>
        <p:txBody>
          <a:bodyPr>
            <a:normAutofit/>
          </a:bodyPr>
          <a:lstStyle/>
          <a:p>
            <a:r>
              <a:rPr lang="en-US" sz="2800" dirty="0">
                <a:latin typeface="Times New Roman" panose="02020603050405020304" pitchFamily="18" charset="0"/>
                <a:cs typeface="Times New Roman" panose="02020603050405020304" pitchFamily="18" charset="0"/>
              </a:rPr>
              <a:t>CPL has significantly higher tropical skill (500hPa height anomaly correlation) than RFC throughout 1-4 weeks</a:t>
            </a:r>
          </a:p>
          <a:p>
            <a:r>
              <a:rPr lang="en-US" sz="2800" dirty="0">
                <a:latin typeface="Times New Roman" panose="02020603050405020304" pitchFamily="18" charset="0"/>
                <a:cs typeface="Times New Roman" panose="02020603050405020304" pitchFamily="18" charset="0"/>
              </a:rPr>
              <a:t>CPL improves over RFC the MJO skill at all lead times, with the 50% anomaly correlation reaching 23-day for RMM1 and 31-day for RMM2</a:t>
            </a:r>
          </a:p>
          <a:p>
            <a:r>
              <a:rPr lang="en-US" sz="2800" dirty="0">
                <a:latin typeface="Times New Roman" panose="02020603050405020304" pitchFamily="18" charset="0"/>
                <a:cs typeface="Times New Roman" panose="02020603050405020304" pitchFamily="18" charset="0"/>
              </a:rPr>
              <a:t>CPL largely reduces errors (from ERA5) in surface latent heat flux and outgoing longwave radiation over tropical Indian to western Pacific Oceans, and tends to enhance the predictive skill for convection activities over the MJO key region</a:t>
            </a:r>
          </a:p>
          <a:p>
            <a:r>
              <a:rPr lang="en-US" sz="2800" dirty="0">
                <a:latin typeface="Times New Roman" panose="02020603050405020304" pitchFamily="18" charset="0"/>
                <a:cs typeface="Times New Roman" panose="02020603050405020304" pitchFamily="18" charset="0"/>
              </a:rPr>
              <a:t>CPL produces warmer SST than RFC; their differences increase slightly with lead times and reach ~0.35 °C averaged in 50°N-50°S, which are identified with ~2 W/m</a:t>
            </a:r>
            <a:r>
              <a:rPr lang="en-US" sz="2800" baseline="30000" dirty="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smaller biases of downward shortwave radiation in CPL than RFC</a:t>
            </a:r>
          </a:p>
          <a:p>
            <a:r>
              <a:rPr lang="en-US" sz="2800" dirty="0">
                <a:solidFill>
                  <a:srgbClr val="0432FF"/>
                </a:solidFill>
                <a:latin typeface="Times New Roman" panose="02020603050405020304" pitchFamily="18" charset="0"/>
                <a:cs typeface="Times New Roman" panose="02020603050405020304" pitchFamily="18" charset="0"/>
              </a:rPr>
              <a:t>These seem to indicate significant changes from RFC to CPL in cloud-radiation feedback on </a:t>
            </a:r>
            <a:r>
              <a:rPr lang="en-US" sz="2800" dirty="0" err="1">
                <a:solidFill>
                  <a:srgbClr val="0432FF"/>
                </a:solidFill>
                <a:latin typeface="Times New Roman" panose="02020603050405020304" pitchFamily="18" charset="0"/>
                <a:cs typeface="Times New Roman" panose="02020603050405020304" pitchFamily="18" charset="0"/>
              </a:rPr>
              <a:t>subseasonal</a:t>
            </a:r>
            <a:r>
              <a:rPr lang="en-US" sz="2800" dirty="0">
                <a:solidFill>
                  <a:srgbClr val="0432FF"/>
                </a:solidFill>
                <a:latin typeface="Times New Roman" panose="02020603050405020304" pitchFamily="18" charset="0"/>
                <a:cs typeface="Times New Roman" panose="02020603050405020304" pitchFamily="18" charset="0"/>
              </a:rPr>
              <a:t> forecasts when incorporating air-sea interaction</a:t>
            </a:r>
          </a:p>
        </p:txBody>
      </p:sp>
      <p:sp>
        <p:nvSpPr>
          <p:cNvPr id="4" name="Title 3">
            <a:extLst>
              <a:ext uri="{FF2B5EF4-FFF2-40B4-BE49-F238E27FC236}">
                <a16:creationId xmlns:a16="http://schemas.microsoft.com/office/drawing/2014/main" id="{293BA84E-ECB7-4447-8262-C2DF2594C90A}"/>
              </a:ext>
            </a:extLst>
          </p:cNvPr>
          <p:cNvSpPr>
            <a:spLocks noGrp="1"/>
          </p:cNvSpPr>
          <p:nvPr>
            <p:ph type="title"/>
          </p:nvPr>
        </p:nvSpPr>
        <p:spPr>
          <a:xfrm>
            <a:off x="1047750" y="141985"/>
            <a:ext cx="10096500" cy="835450"/>
          </a:xfrm>
        </p:spPr>
        <p:txBody>
          <a:bodyPr/>
          <a:lstStyle/>
          <a:p>
            <a:pPr algn="ctr" fontAlgn="base">
              <a:spcAft>
                <a:spcPct val="0"/>
              </a:spcAft>
              <a:defRPr/>
            </a:pPr>
            <a:r>
              <a:rPr lang="en-US" sz="4400" b="1" dirty="0">
                <a:solidFill>
                  <a:srgbClr val="0000FF"/>
                </a:solidFill>
                <a:effectLst>
                  <a:outerShdw blurRad="38100" dist="38100" dir="2700000" algn="tl">
                    <a:srgbClr val="DDDDDD"/>
                  </a:outerShdw>
                </a:effectLst>
                <a:latin typeface="Times New Roman" charset="0"/>
                <a:ea typeface="ＭＳ Ｐゴシック" charset="0"/>
                <a:cs typeface="+mn-cs"/>
              </a:rPr>
              <a:t>GEFS CPL vs RFC Key Skill Differences</a:t>
            </a:r>
          </a:p>
        </p:txBody>
      </p:sp>
    </p:spTree>
    <p:extLst>
      <p:ext uri="{BB962C8B-B14F-4D97-AF65-F5344CB8AC3E}">
        <p14:creationId xmlns:p14="http://schemas.microsoft.com/office/powerpoint/2010/main" val="226500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0" name="Google Shape;120;p21"/>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Tropical average of 500hPa height anomaly correlation</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cxnSp>
        <p:nvCxnSpPr>
          <p:cNvPr id="122" name="Google Shape;122;p21"/>
          <p:cNvCxnSpPr/>
          <p:nvPr/>
        </p:nvCxnSpPr>
        <p:spPr>
          <a:xfrm>
            <a:off x="1298000" y="1833667"/>
            <a:ext cx="0" cy="323600"/>
          </a:xfrm>
          <a:prstGeom prst="straightConnector1">
            <a:avLst/>
          </a:prstGeom>
          <a:noFill/>
          <a:ln w="28575" cap="flat" cmpd="sng">
            <a:solidFill>
              <a:schemeClr val="dk2"/>
            </a:solidFill>
            <a:prstDash val="solid"/>
            <a:round/>
            <a:headEnd type="none" w="med" len="med"/>
            <a:tailEnd type="none" w="med" len="med"/>
          </a:ln>
        </p:spPr>
      </p:cxnSp>
      <p:cxnSp>
        <p:nvCxnSpPr>
          <p:cNvPr id="123" name="Google Shape;123;p21"/>
          <p:cNvCxnSpPr/>
          <p:nvPr/>
        </p:nvCxnSpPr>
        <p:spPr>
          <a:xfrm flipH="1">
            <a:off x="3394033" y="1830267"/>
            <a:ext cx="2000" cy="330400"/>
          </a:xfrm>
          <a:prstGeom prst="straightConnector1">
            <a:avLst/>
          </a:prstGeom>
          <a:noFill/>
          <a:ln w="28575" cap="flat" cmpd="sng">
            <a:solidFill>
              <a:schemeClr val="dk2"/>
            </a:solidFill>
            <a:prstDash val="solid"/>
            <a:round/>
            <a:headEnd type="none" w="med" len="med"/>
            <a:tailEnd type="none" w="med" len="med"/>
          </a:ln>
        </p:spPr>
      </p:cxnSp>
      <p:cxnSp>
        <p:nvCxnSpPr>
          <p:cNvPr id="126" name="Google Shape;126;p21"/>
          <p:cNvCxnSpPr/>
          <p:nvPr/>
        </p:nvCxnSpPr>
        <p:spPr>
          <a:xfrm rot="10800000" flipH="1">
            <a:off x="1329600" y="1999800"/>
            <a:ext cx="2046800" cy="8800"/>
          </a:xfrm>
          <a:prstGeom prst="straightConnector1">
            <a:avLst/>
          </a:prstGeom>
          <a:noFill/>
          <a:ln w="28575" cap="flat" cmpd="sng">
            <a:solidFill>
              <a:srgbClr val="FF00FF"/>
            </a:solidFill>
            <a:prstDash val="dash"/>
            <a:round/>
            <a:headEnd type="triangle" w="med" len="med"/>
            <a:tailEnd type="triangle" w="med" len="med"/>
          </a:ln>
        </p:spPr>
      </p:cxnSp>
      <p:sp>
        <p:nvSpPr>
          <p:cNvPr id="128" name="Google Shape;128;p21"/>
          <p:cNvSpPr txBox="1"/>
          <p:nvPr/>
        </p:nvSpPr>
        <p:spPr>
          <a:xfrm>
            <a:off x="225200" y="5163732"/>
            <a:ext cx="11966800" cy="161578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dirty="0">
                <a:solidFill>
                  <a:srgbClr val="0432FF"/>
                </a:solidFill>
                <a:latin typeface="Times New Roman" panose="02020603050405020304" pitchFamily="18" charset="0"/>
                <a:cs typeface="Times New Roman" panose="02020603050405020304" pitchFamily="18" charset="0"/>
                <a:sym typeface="Arial"/>
              </a:rPr>
              <a:t>Summary and discussion:</a:t>
            </a:r>
            <a:endParaRPr sz="2000" b="1" kern="0" dirty="0">
              <a:solidFill>
                <a:srgbClr val="0432FF"/>
              </a:solidFill>
              <a:latin typeface="Times New Roman" panose="02020603050405020304" pitchFamily="18" charset="0"/>
              <a:cs typeface="Times New Roman" panose="02020603050405020304" pitchFamily="18" charset="0"/>
              <a:sym typeface="Arial"/>
            </a:endParaRPr>
          </a:p>
          <a:p>
            <a:pPr marL="573088" indent="-361950" defTabSz="1219170">
              <a:spcBef>
                <a:spcPts val="600"/>
              </a:spcBef>
              <a:buClr>
                <a:srgbClr val="000000"/>
              </a:buClr>
              <a:buSzPts val="1100"/>
              <a:buFont typeface="Arial"/>
              <a:buChar char="●"/>
            </a:pPr>
            <a:r>
              <a:rPr lang="en" kern="0" dirty="0">
                <a:solidFill>
                  <a:srgbClr val="000000"/>
                </a:solidFill>
                <a:latin typeface="Times New Roman" panose="02020603050405020304" pitchFamily="18" charset="0"/>
                <a:cs typeface="Times New Roman" panose="02020603050405020304" pitchFamily="18" charset="0"/>
                <a:sym typeface="Arial"/>
              </a:rPr>
              <a:t>Tropical skill of CPL is significant better than RFC </a:t>
            </a:r>
            <a:endParaRPr kern="0" dirty="0">
              <a:solidFill>
                <a:srgbClr val="000000"/>
              </a:solidFill>
              <a:latin typeface="Times New Roman" panose="02020603050405020304" pitchFamily="18" charset="0"/>
              <a:cs typeface="Times New Roman" panose="02020603050405020304" pitchFamily="18" charset="0"/>
              <a:sym typeface="Arial"/>
            </a:endParaRPr>
          </a:p>
          <a:p>
            <a:pPr marL="573088" indent="-361950" defTabSz="1219170">
              <a:spcBef>
                <a:spcPts val="600"/>
              </a:spcBef>
              <a:buClr>
                <a:srgbClr val="000000"/>
              </a:buClr>
              <a:buSzPts val="1100"/>
              <a:buFont typeface="Arial"/>
              <a:buChar char="●"/>
            </a:pPr>
            <a:r>
              <a:rPr lang="en" kern="0" dirty="0">
                <a:solidFill>
                  <a:srgbClr val="C00000"/>
                </a:solidFill>
                <a:latin typeface="Times New Roman" panose="02020603050405020304" pitchFamily="18" charset="0"/>
                <a:cs typeface="Times New Roman" panose="02020603050405020304" pitchFamily="18" charset="0"/>
                <a:sym typeface="Arial"/>
              </a:rPr>
              <a:t>May the skill drop during Jan-May 2018 </a:t>
            </a:r>
            <a:r>
              <a:rPr lang="en-US" kern="0" dirty="0">
                <a:solidFill>
                  <a:srgbClr val="C00000"/>
                </a:solidFill>
                <a:latin typeface="Times New Roman" panose="02020603050405020304" pitchFamily="18" charset="0"/>
                <a:cs typeface="Times New Roman" panose="02020603050405020304" pitchFamily="18" charset="0"/>
                <a:sym typeface="Arial"/>
              </a:rPr>
              <a:t>be</a:t>
            </a:r>
            <a:r>
              <a:rPr lang="en" kern="0" dirty="0">
                <a:solidFill>
                  <a:srgbClr val="C00000"/>
                </a:solidFill>
                <a:latin typeface="Times New Roman" panose="02020603050405020304" pitchFamily="18" charset="0"/>
                <a:cs typeface="Times New Roman" panose="02020603050405020304" pitchFamily="18" charset="0"/>
                <a:sym typeface="Arial"/>
              </a:rPr>
              <a:t> related to the rapid SST changes from negative to positive anomaly?</a:t>
            </a:r>
          </a:p>
          <a:p>
            <a:pPr marL="573088" indent="-361950" defTabSz="1219170">
              <a:spcBef>
                <a:spcPts val="600"/>
              </a:spcBef>
              <a:buClr>
                <a:srgbClr val="000000"/>
              </a:buClr>
              <a:buSzPts val="1100"/>
              <a:buFont typeface="Arial"/>
              <a:buChar char="●"/>
            </a:pPr>
            <a:r>
              <a:rPr lang="en" kern="0" dirty="0">
                <a:solidFill>
                  <a:srgbClr val="C00000"/>
                </a:solidFill>
                <a:latin typeface="Times New Roman" panose="02020603050405020304" pitchFamily="18" charset="0"/>
                <a:cs typeface="Times New Roman" panose="02020603050405020304" pitchFamily="18" charset="0"/>
                <a:sym typeface="Arial"/>
              </a:rPr>
              <a:t>If so, then would CPL perform systematically poorer in cold SST anomalies than in warmer conditions? Why?</a:t>
            </a:r>
            <a:endParaRPr kern="0" dirty="0">
              <a:solidFill>
                <a:srgbClr val="C00000"/>
              </a:solidFill>
              <a:latin typeface="Times New Roman" panose="02020603050405020304" pitchFamily="18" charset="0"/>
              <a:cs typeface="Times New Roman" panose="02020603050405020304" pitchFamily="18" charset="0"/>
              <a:sym typeface="Arial"/>
            </a:endParaRPr>
          </a:p>
        </p:txBody>
      </p:sp>
      <p:pic>
        <p:nvPicPr>
          <p:cNvPr id="130" name="Google Shape;130;p21"/>
          <p:cNvPicPr preferRelativeResize="0"/>
          <p:nvPr/>
        </p:nvPicPr>
        <p:blipFill>
          <a:blip r:embed="rId3">
            <a:alphaModFix/>
          </a:blip>
          <a:stretch>
            <a:fillRect/>
          </a:stretch>
        </p:blipFill>
        <p:spPr>
          <a:xfrm>
            <a:off x="457199" y="3219068"/>
            <a:ext cx="5497513" cy="2025833"/>
          </a:xfrm>
          <a:prstGeom prst="rect">
            <a:avLst/>
          </a:prstGeom>
          <a:noFill/>
          <a:ln>
            <a:noFill/>
          </a:ln>
        </p:spPr>
      </p:pic>
      <p:sp>
        <p:nvSpPr>
          <p:cNvPr id="131" name="Google Shape;131;p21"/>
          <p:cNvSpPr txBox="1"/>
          <p:nvPr/>
        </p:nvSpPr>
        <p:spPr>
          <a:xfrm>
            <a:off x="1076267" y="3231433"/>
            <a:ext cx="4239200" cy="492402"/>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600" i="1" u="sng" kern="0">
                <a:solidFill>
                  <a:srgbClr val="FF00FF"/>
                </a:solidFill>
                <a:latin typeface="Arial"/>
                <a:cs typeface="Arial"/>
                <a:sym typeface="Arial"/>
              </a:rPr>
              <a:t>Equator upper ocean temperature anomaly </a:t>
            </a:r>
            <a:endParaRPr sz="1600" i="1" u="sng" kern="0">
              <a:solidFill>
                <a:srgbClr val="FF00FF"/>
              </a:solidFill>
              <a:latin typeface="Arial"/>
              <a:cs typeface="Arial"/>
              <a:sym typeface="Arial"/>
            </a:endParaRPr>
          </a:p>
        </p:txBody>
      </p:sp>
      <p:sp>
        <p:nvSpPr>
          <p:cNvPr id="132" name="Google Shape;132;p21"/>
          <p:cNvSpPr txBox="1"/>
          <p:nvPr/>
        </p:nvSpPr>
        <p:spPr>
          <a:xfrm>
            <a:off x="2446300" y="4419101"/>
            <a:ext cx="887600" cy="410393"/>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067" b="1" u="sng" kern="0">
                <a:solidFill>
                  <a:srgbClr val="0000FF"/>
                </a:solidFill>
                <a:latin typeface="Arial"/>
                <a:cs typeface="Arial"/>
                <a:sym typeface="Arial"/>
              </a:rPr>
              <a:t>Mar. 2918</a:t>
            </a:r>
            <a:endParaRPr sz="1067" b="1" u="sng" kern="0">
              <a:solidFill>
                <a:srgbClr val="0000FF"/>
              </a:solidFill>
              <a:latin typeface="Arial"/>
              <a:cs typeface="Arial"/>
              <a:sym typeface="Arial"/>
            </a:endParaRPr>
          </a:p>
        </p:txBody>
      </p:sp>
      <p:grpSp>
        <p:nvGrpSpPr>
          <p:cNvPr id="5" name="Group 4">
            <a:extLst>
              <a:ext uri="{FF2B5EF4-FFF2-40B4-BE49-F238E27FC236}">
                <a16:creationId xmlns:a16="http://schemas.microsoft.com/office/drawing/2014/main" id="{8D23D244-6407-C24A-B543-62A2F78B7E26}"/>
              </a:ext>
            </a:extLst>
          </p:cNvPr>
          <p:cNvGrpSpPr/>
          <p:nvPr/>
        </p:nvGrpSpPr>
        <p:grpSpPr>
          <a:xfrm>
            <a:off x="76199" y="702527"/>
            <a:ext cx="6096001" cy="2525272"/>
            <a:chOff x="76199" y="702527"/>
            <a:chExt cx="6096001" cy="2525272"/>
          </a:xfrm>
        </p:grpSpPr>
        <p:pic>
          <p:nvPicPr>
            <p:cNvPr id="119" name="Google Shape;119;p21"/>
            <p:cNvPicPr preferRelativeResize="0"/>
            <p:nvPr/>
          </p:nvPicPr>
          <p:blipFill rotWithShape="1">
            <a:blip r:embed="rId4">
              <a:alphaModFix/>
            </a:blip>
            <a:srcRect t="30998" b="27575"/>
            <a:stretch/>
          </p:blipFill>
          <p:spPr>
            <a:xfrm>
              <a:off x="76199" y="702527"/>
              <a:ext cx="6096001" cy="2525272"/>
            </a:xfrm>
            <a:prstGeom prst="rect">
              <a:avLst/>
            </a:prstGeom>
            <a:noFill/>
            <a:ln>
              <a:noFill/>
            </a:ln>
          </p:spPr>
        </p:pic>
        <p:sp>
          <p:nvSpPr>
            <p:cNvPr id="2" name="TextBox 1">
              <a:extLst>
                <a:ext uri="{FF2B5EF4-FFF2-40B4-BE49-F238E27FC236}">
                  <a16:creationId xmlns:a16="http://schemas.microsoft.com/office/drawing/2014/main" id="{CFD90C04-531B-844B-A5F9-9967EEBEB7D6}"/>
                </a:ext>
              </a:extLst>
            </p:cNvPr>
            <p:cNvSpPr txBox="1"/>
            <p:nvPr/>
          </p:nvSpPr>
          <p:spPr>
            <a:xfrm>
              <a:off x="4343400" y="1688068"/>
              <a:ext cx="1219200"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Day 01-07</a:t>
              </a:r>
            </a:p>
          </p:txBody>
        </p:sp>
      </p:grpSp>
      <p:grpSp>
        <p:nvGrpSpPr>
          <p:cNvPr id="4" name="Group 3">
            <a:extLst>
              <a:ext uri="{FF2B5EF4-FFF2-40B4-BE49-F238E27FC236}">
                <a16:creationId xmlns:a16="http://schemas.microsoft.com/office/drawing/2014/main" id="{BB2AFB86-5A41-E947-9A6A-3AF381249122}"/>
              </a:ext>
            </a:extLst>
          </p:cNvPr>
          <p:cNvGrpSpPr/>
          <p:nvPr/>
        </p:nvGrpSpPr>
        <p:grpSpPr>
          <a:xfrm>
            <a:off x="6019800" y="697455"/>
            <a:ext cx="6096001" cy="2507166"/>
            <a:chOff x="6019800" y="697455"/>
            <a:chExt cx="6096001" cy="2507166"/>
          </a:xfrm>
        </p:grpSpPr>
        <p:pic>
          <p:nvPicPr>
            <p:cNvPr id="129" name="Google Shape;129;p21"/>
            <p:cNvPicPr preferRelativeResize="0"/>
            <p:nvPr/>
          </p:nvPicPr>
          <p:blipFill rotWithShape="1">
            <a:blip r:embed="rId5">
              <a:alphaModFix/>
            </a:blip>
            <a:srcRect t="30987" b="27885"/>
            <a:stretch/>
          </p:blipFill>
          <p:spPr>
            <a:xfrm>
              <a:off x="6019800" y="697455"/>
              <a:ext cx="6096001" cy="2507166"/>
            </a:xfrm>
            <a:prstGeom prst="rect">
              <a:avLst/>
            </a:prstGeom>
            <a:noFill/>
            <a:ln>
              <a:noFill/>
            </a:ln>
          </p:spPr>
        </p:pic>
        <p:sp>
          <p:nvSpPr>
            <p:cNvPr id="19" name="TextBox 18">
              <a:extLst>
                <a:ext uri="{FF2B5EF4-FFF2-40B4-BE49-F238E27FC236}">
                  <a16:creationId xmlns:a16="http://schemas.microsoft.com/office/drawing/2014/main" id="{BA0E2BD4-D29D-174C-A920-A390DF3970B6}"/>
                </a:ext>
              </a:extLst>
            </p:cNvPr>
            <p:cNvSpPr txBox="1"/>
            <p:nvPr/>
          </p:nvSpPr>
          <p:spPr>
            <a:xfrm>
              <a:off x="10252075" y="1676400"/>
              <a:ext cx="1219200"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Day 08-14</a:t>
              </a:r>
            </a:p>
          </p:txBody>
        </p:sp>
      </p:grpSp>
      <p:grpSp>
        <p:nvGrpSpPr>
          <p:cNvPr id="3" name="Group 2">
            <a:extLst>
              <a:ext uri="{FF2B5EF4-FFF2-40B4-BE49-F238E27FC236}">
                <a16:creationId xmlns:a16="http://schemas.microsoft.com/office/drawing/2014/main" id="{B9393B78-BE80-FF40-B87C-FBF0795FD0C9}"/>
              </a:ext>
            </a:extLst>
          </p:cNvPr>
          <p:cNvGrpSpPr/>
          <p:nvPr/>
        </p:nvGrpSpPr>
        <p:grpSpPr>
          <a:xfrm>
            <a:off x="6019800" y="3140927"/>
            <a:ext cx="6096001" cy="2497873"/>
            <a:chOff x="6019800" y="3140927"/>
            <a:chExt cx="6096001" cy="2497873"/>
          </a:xfrm>
        </p:grpSpPr>
        <p:pic>
          <p:nvPicPr>
            <p:cNvPr id="17" name="Google Shape;139;p22">
              <a:extLst>
                <a:ext uri="{FF2B5EF4-FFF2-40B4-BE49-F238E27FC236}">
                  <a16:creationId xmlns:a16="http://schemas.microsoft.com/office/drawing/2014/main" id="{62A01BCE-A557-CA42-91AB-43435ECCC4A1}"/>
                </a:ext>
              </a:extLst>
            </p:cNvPr>
            <p:cNvPicPr preferRelativeResize="0"/>
            <p:nvPr/>
          </p:nvPicPr>
          <p:blipFill rotWithShape="1">
            <a:blip r:embed="rId6">
              <a:alphaModFix/>
            </a:blip>
            <a:srcRect t="30983" b="28040"/>
            <a:stretch/>
          </p:blipFill>
          <p:spPr>
            <a:xfrm>
              <a:off x="6019800" y="3140927"/>
              <a:ext cx="6096001" cy="2497873"/>
            </a:xfrm>
            <a:prstGeom prst="rect">
              <a:avLst/>
            </a:prstGeom>
            <a:noFill/>
            <a:ln>
              <a:noFill/>
            </a:ln>
          </p:spPr>
        </p:pic>
        <p:sp>
          <p:nvSpPr>
            <p:cNvPr id="20" name="TextBox 19">
              <a:extLst>
                <a:ext uri="{FF2B5EF4-FFF2-40B4-BE49-F238E27FC236}">
                  <a16:creationId xmlns:a16="http://schemas.microsoft.com/office/drawing/2014/main" id="{CB95820A-E9AA-3744-8B55-53A6B6C63EB2}"/>
                </a:ext>
              </a:extLst>
            </p:cNvPr>
            <p:cNvSpPr txBox="1"/>
            <p:nvPr/>
          </p:nvSpPr>
          <p:spPr>
            <a:xfrm>
              <a:off x="10252075" y="4114800"/>
              <a:ext cx="1219200"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Day 01-07</a:t>
              </a:r>
            </a:p>
          </p:txBody>
        </p:sp>
      </p:grpSp>
    </p:spTree>
    <p:extLst>
      <p:ext uri="{BB962C8B-B14F-4D97-AF65-F5344CB8AC3E}">
        <p14:creationId xmlns:p14="http://schemas.microsoft.com/office/powerpoint/2010/main" val="210773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2"/>
          <p:cNvPicPr preferRelativeResize="0"/>
          <p:nvPr/>
        </p:nvPicPr>
        <p:blipFill rotWithShape="1">
          <a:blip r:embed="rId3">
            <a:alphaModFix/>
          </a:blip>
          <a:srcRect t="17889" b="19272"/>
          <a:stretch/>
        </p:blipFill>
        <p:spPr>
          <a:xfrm>
            <a:off x="0" y="914400"/>
            <a:ext cx="5449824" cy="3391799"/>
          </a:xfrm>
          <a:prstGeom prst="rect">
            <a:avLst/>
          </a:prstGeom>
          <a:noFill/>
          <a:ln>
            <a:noFill/>
          </a:ln>
        </p:spPr>
      </p:pic>
      <p:pic>
        <p:nvPicPr>
          <p:cNvPr id="226" name="Google Shape;226;p32"/>
          <p:cNvPicPr preferRelativeResize="0"/>
          <p:nvPr/>
        </p:nvPicPr>
        <p:blipFill rotWithShape="1">
          <a:blip r:embed="rId4">
            <a:alphaModFix/>
          </a:blip>
          <a:srcRect t="18381" b="18558"/>
          <a:stretch/>
        </p:blipFill>
        <p:spPr>
          <a:xfrm>
            <a:off x="6705600" y="304800"/>
            <a:ext cx="5437648" cy="3429000"/>
          </a:xfrm>
          <a:prstGeom prst="rect">
            <a:avLst/>
          </a:prstGeom>
          <a:noFill/>
          <a:ln>
            <a:noFill/>
          </a:ln>
        </p:spPr>
      </p:pic>
      <p:pic>
        <p:nvPicPr>
          <p:cNvPr id="227" name="Google Shape;227;p32"/>
          <p:cNvPicPr preferRelativeResize="0"/>
          <p:nvPr/>
        </p:nvPicPr>
        <p:blipFill rotWithShape="1">
          <a:blip r:embed="rId5">
            <a:alphaModFix/>
          </a:blip>
          <a:srcRect t="17715" b="18537"/>
          <a:stretch/>
        </p:blipFill>
        <p:spPr>
          <a:xfrm>
            <a:off x="6705600" y="3391665"/>
            <a:ext cx="5437635" cy="3466336"/>
          </a:xfrm>
          <a:prstGeom prst="rect">
            <a:avLst/>
          </a:prstGeom>
          <a:noFill/>
          <a:ln>
            <a:noFill/>
          </a:ln>
        </p:spPr>
      </p:pic>
      <p:sp>
        <p:nvSpPr>
          <p:cNvPr id="228" name="Google Shape;228;p32"/>
          <p:cNvSpPr txBox="1"/>
          <p:nvPr/>
        </p:nvSpPr>
        <p:spPr>
          <a:xfrm>
            <a:off x="457200" y="304800"/>
            <a:ext cx="4330000" cy="533600"/>
          </a:xfrm>
          <a:prstGeom prst="rect">
            <a:avLst/>
          </a:prstGeom>
          <a:noFill/>
          <a:ln>
            <a:noFill/>
          </a:ln>
        </p:spPr>
        <p:txBody>
          <a:bodyPr spcFirstLastPara="1" wrap="square" lIns="121900" tIns="121900" rIns="121900" bIns="121900" anchor="ctr" anchorCtr="0">
            <a:noAutofit/>
          </a:bodyPr>
          <a:lstStyle/>
          <a:p>
            <a:pPr algn="ctr"/>
            <a:r>
              <a:rPr lang="en" sz="3733" b="1" dirty="0">
                <a:solidFill>
                  <a:srgbClr val="0000FF"/>
                </a:solidFill>
              </a:rPr>
              <a:t>MJO Skill</a:t>
            </a:r>
            <a:endParaRPr sz="3733" b="1" dirty="0">
              <a:solidFill>
                <a:srgbClr val="0000FF"/>
              </a:solidFill>
            </a:endParaRPr>
          </a:p>
        </p:txBody>
      </p:sp>
      <p:sp>
        <p:nvSpPr>
          <p:cNvPr id="229" name="Google Shape;229;p32"/>
          <p:cNvSpPr txBox="1"/>
          <p:nvPr/>
        </p:nvSpPr>
        <p:spPr>
          <a:xfrm>
            <a:off x="200" y="4208100"/>
            <a:ext cx="6857800" cy="244678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dirty="0">
                <a:solidFill>
                  <a:srgbClr val="0432FF"/>
                </a:solidFill>
                <a:latin typeface="Times New Roman" panose="02020603050405020304" pitchFamily="18" charset="0"/>
                <a:cs typeface="Times New Roman" panose="02020603050405020304" pitchFamily="18" charset="0"/>
              </a:rPr>
              <a:t>Discussion and summary:</a:t>
            </a:r>
            <a:endParaRPr sz="2000" b="1" kern="0" dirty="0">
              <a:solidFill>
                <a:srgbClr val="0432FF"/>
              </a:solidFill>
              <a:latin typeface="Times New Roman" panose="02020603050405020304" pitchFamily="18" charset="0"/>
              <a:cs typeface="Times New Roman" panose="02020603050405020304" pitchFamily="18" charset="0"/>
            </a:endParaRPr>
          </a:p>
          <a:p>
            <a:pPr marL="573088" indent="-361950" defTabSz="1219170">
              <a:spcBef>
                <a:spcPts val="600"/>
              </a:spcBef>
              <a:buClr>
                <a:srgbClr val="000000"/>
              </a:buClr>
              <a:buSzPts val="1100"/>
              <a:buFont typeface="Arial"/>
              <a:buChar char="●"/>
            </a:pPr>
            <a:r>
              <a:rPr lang="en" kern="0" dirty="0">
                <a:solidFill>
                  <a:srgbClr val="000000"/>
                </a:solidFill>
                <a:latin typeface="Times New Roman" panose="02020603050405020304" pitchFamily="18" charset="0"/>
                <a:cs typeface="Times New Roman" panose="02020603050405020304" pitchFamily="18" charset="0"/>
              </a:rPr>
              <a:t>CPL improves RFC in MJO skill (RMM1+RMM2) for all lead time, with 50% AC reaching 23-day</a:t>
            </a:r>
            <a:endParaRPr kern="0" dirty="0">
              <a:solidFill>
                <a:srgbClr val="000000"/>
              </a:solidFill>
              <a:latin typeface="Times New Roman" panose="02020603050405020304" pitchFamily="18" charset="0"/>
              <a:cs typeface="Times New Roman" panose="02020603050405020304" pitchFamily="18" charset="0"/>
            </a:endParaRPr>
          </a:p>
          <a:p>
            <a:pPr marL="573088" indent="-361950" defTabSz="1219170">
              <a:spcBef>
                <a:spcPts val="600"/>
              </a:spcBef>
              <a:buClr>
                <a:srgbClr val="000000"/>
              </a:buClr>
              <a:buSzPts val="1100"/>
              <a:buFont typeface="Arial"/>
              <a:buChar char="●"/>
            </a:pPr>
            <a:r>
              <a:rPr lang="en" kern="0" dirty="0">
                <a:solidFill>
                  <a:srgbClr val="000000"/>
                </a:solidFill>
                <a:latin typeface="Times New Roman" panose="02020603050405020304" pitchFamily="18" charset="0"/>
                <a:cs typeface="Times New Roman" panose="02020603050405020304" pitchFamily="18" charset="0"/>
              </a:rPr>
              <a:t>RMM2 shows a </a:t>
            </a:r>
            <a:r>
              <a:rPr lang="en-US" kern="0" dirty="0">
                <a:solidFill>
                  <a:srgbClr val="000000"/>
                </a:solidFill>
                <a:latin typeface="Times New Roman" panose="02020603050405020304" pitchFamily="18" charset="0"/>
                <a:cs typeface="Times New Roman" panose="02020603050405020304" pitchFamily="18" charset="0"/>
              </a:rPr>
              <a:t>bigger</a:t>
            </a:r>
            <a:r>
              <a:rPr lang="en" kern="0" dirty="0">
                <a:solidFill>
                  <a:srgbClr val="000000"/>
                </a:solidFill>
                <a:latin typeface="Times New Roman" panose="02020603050405020304" pitchFamily="18" charset="0"/>
                <a:cs typeface="Times New Roman" panose="02020603050405020304" pitchFamily="18" charset="0"/>
              </a:rPr>
              <a:t> improvement, with 50% AC at ~31-day </a:t>
            </a:r>
            <a:endParaRPr kern="0" dirty="0">
              <a:solidFill>
                <a:srgbClr val="000000"/>
              </a:solidFill>
              <a:latin typeface="Times New Roman" panose="02020603050405020304" pitchFamily="18" charset="0"/>
              <a:cs typeface="Times New Roman" panose="02020603050405020304" pitchFamily="18" charset="0"/>
            </a:endParaRPr>
          </a:p>
          <a:p>
            <a:pPr marL="573088" lvl="1" indent="-361950" defTabSz="1219170">
              <a:spcBef>
                <a:spcPts val="600"/>
              </a:spcBef>
              <a:buClr>
                <a:srgbClr val="000000"/>
              </a:buClr>
              <a:buSzPts val="1100"/>
              <a:buFont typeface="Arial"/>
              <a:buChar char="●"/>
            </a:pPr>
            <a:r>
              <a:rPr lang="en" kern="0" dirty="0">
                <a:solidFill>
                  <a:srgbClr val="C00000"/>
                </a:solidFill>
                <a:latin typeface="Times New Roman" panose="02020603050405020304" pitchFamily="18" charset="0"/>
                <a:cs typeface="Times New Roman" panose="02020603050405020304" pitchFamily="18" charset="0"/>
              </a:rPr>
              <a:t>An important question: how does including air-sea interaction improve the tropical circulation and enhance convection over Indian and western Pacific Oceans?</a:t>
            </a:r>
            <a:endParaRPr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471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2BBC60-7C52-4E14-8C12-8EFF5FAF34A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5216" y="946399"/>
            <a:ext cx="11055985" cy="5715000"/>
          </a:xfrm>
          <a:prstGeom prst="rect">
            <a:avLst/>
          </a:prstGeom>
        </p:spPr>
      </p:pic>
      <p:sp>
        <p:nvSpPr>
          <p:cNvPr id="7" name="Google Shape;120;p21">
            <a:extLst>
              <a:ext uri="{FF2B5EF4-FFF2-40B4-BE49-F238E27FC236}">
                <a16:creationId xmlns:a16="http://schemas.microsoft.com/office/drawing/2014/main" id="{29CCEBBD-8473-1E49-868B-EC6A639ADC60}"/>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err="1">
                <a:solidFill>
                  <a:srgbClr val="0432FF"/>
                </a:solidFill>
                <a:latin typeface="Times New Roman" panose="02020603050405020304" pitchFamily="18" charset="0"/>
                <a:cs typeface="Times New Roman" panose="02020603050405020304" pitchFamily="18" charset="0"/>
                <a:sym typeface="Arial"/>
              </a:rPr>
              <a:t>Tsfc</a:t>
            </a:r>
            <a:r>
              <a:rPr lang="en" sz="3600" kern="0" dirty="0">
                <a:solidFill>
                  <a:srgbClr val="0432FF"/>
                </a:solidFill>
                <a:latin typeface="Times New Roman" panose="02020603050405020304" pitchFamily="18" charset="0"/>
                <a:cs typeface="Times New Roman" panose="02020603050405020304" pitchFamily="18" charset="0"/>
                <a:sym typeface="Arial"/>
              </a:rPr>
              <a:t> CPL – RFC Difference</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pic>
        <p:nvPicPr>
          <p:cNvPr id="8" name="Picture 7" descr="A picture containing graphical user interface&#10;&#10;Description automatically generated">
            <a:extLst>
              <a:ext uri="{FF2B5EF4-FFF2-40B4-BE49-F238E27FC236}">
                <a16:creationId xmlns:a16="http://schemas.microsoft.com/office/drawing/2014/main" id="{164A90C4-646E-FF4D-A9CE-492A4CBAFDD1}"/>
              </a:ext>
            </a:extLst>
          </p:cNvPr>
          <p:cNvPicPr>
            <a:picLocks noChangeAspect="1"/>
          </p:cNvPicPr>
          <p:nvPr/>
        </p:nvPicPr>
        <p:blipFill rotWithShape="1">
          <a:blip r:embed="rId4">
            <a:extLst>
              <a:ext uri="{28A0092B-C50C-407E-A947-70E740481C1C}">
                <a14:useLocalDpi xmlns:a14="http://schemas.microsoft.com/office/drawing/2010/main" val="0"/>
              </a:ext>
            </a:extLst>
          </a:blip>
          <a:srcRect b="62319"/>
          <a:stretch/>
        </p:blipFill>
        <p:spPr>
          <a:xfrm>
            <a:off x="585216" y="4407408"/>
            <a:ext cx="11055096" cy="2146119"/>
          </a:xfrm>
          <a:prstGeom prst="rect">
            <a:avLst/>
          </a:prstGeom>
        </p:spPr>
      </p:pic>
    </p:spTree>
    <p:extLst>
      <p:ext uri="{BB962C8B-B14F-4D97-AF65-F5344CB8AC3E}">
        <p14:creationId xmlns:p14="http://schemas.microsoft.com/office/powerpoint/2010/main" val="40221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E0634CF-4D50-4898-BB7B-DB182509184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5216" y="777240"/>
            <a:ext cx="11402568" cy="5650992"/>
          </a:xfrm>
          <a:prstGeom prst="rect">
            <a:avLst/>
          </a:prstGeom>
        </p:spPr>
      </p:pic>
      <p:sp>
        <p:nvSpPr>
          <p:cNvPr id="6" name="Google Shape;120;p21">
            <a:extLst>
              <a:ext uri="{FF2B5EF4-FFF2-40B4-BE49-F238E27FC236}">
                <a16:creationId xmlns:a16="http://schemas.microsoft.com/office/drawing/2014/main" id="{8EF72E98-BEB1-DC4D-9F04-A4B47E118808}"/>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DJF CPL – RFC Difference</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3493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CB3098C6-49F7-4449-AC69-34CD5E1C754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5216" y="777240"/>
            <a:ext cx="11402568" cy="5650992"/>
          </a:xfrm>
          <a:prstGeom prst="rect">
            <a:avLst/>
          </a:prstGeom>
        </p:spPr>
      </p:pic>
      <p:sp>
        <p:nvSpPr>
          <p:cNvPr id="6" name="Google Shape;120;p21">
            <a:extLst>
              <a:ext uri="{FF2B5EF4-FFF2-40B4-BE49-F238E27FC236}">
                <a16:creationId xmlns:a16="http://schemas.microsoft.com/office/drawing/2014/main" id="{C4AE7691-DB02-E74F-8DCC-469DC46A8FC5}"/>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DJF CPL – RFC Difference</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81259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map&#10;&#10;Description automatically generated">
            <a:extLst>
              <a:ext uri="{FF2B5EF4-FFF2-40B4-BE49-F238E27FC236}">
                <a16:creationId xmlns:a16="http://schemas.microsoft.com/office/drawing/2014/main" id="{07CF8640-B8B2-4ABB-9302-EE4AB9FEC7D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5216" y="777240"/>
            <a:ext cx="11402568" cy="5650992"/>
          </a:xfrm>
          <a:prstGeom prst="rect">
            <a:avLst/>
          </a:prstGeom>
        </p:spPr>
      </p:pic>
      <p:sp>
        <p:nvSpPr>
          <p:cNvPr id="6" name="Google Shape;120;p21">
            <a:extLst>
              <a:ext uri="{FF2B5EF4-FFF2-40B4-BE49-F238E27FC236}">
                <a16:creationId xmlns:a16="http://schemas.microsoft.com/office/drawing/2014/main" id="{0784C5DD-2309-5045-B5AB-B40BF5DDE88F}"/>
              </a:ext>
            </a:extLst>
          </p:cNvPr>
          <p:cNvSpPr txBox="1"/>
          <p:nvPr/>
        </p:nvSpPr>
        <p:spPr>
          <a:xfrm>
            <a:off x="718200" y="152200"/>
            <a:ext cx="10755600" cy="53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0432FF"/>
                </a:solidFill>
                <a:latin typeface="Times New Roman" panose="02020603050405020304" pitchFamily="18" charset="0"/>
                <a:cs typeface="Times New Roman" panose="02020603050405020304" pitchFamily="18" charset="0"/>
                <a:sym typeface="Arial"/>
              </a:rPr>
              <a:t>MAM CPL – RFC Difference</a:t>
            </a:r>
            <a:endParaRPr sz="3600" kern="0" dirty="0">
              <a:solidFill>
                <a:srgbClr val="0432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13124215"/>
      </p:ext>
    </p:extLst>
  </p:cSld>
  <p:clrMapOvr>
    <a:masterClrMapping/>
  </p:clrMapOvr>
</p:sld>
</file>

<file path=ppt/theme/theme1.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7379</TotalTime>
  <Words>1264</Words>
  <Application>Microsoft Macintosh PowerPoint</Application>
  <PresentationFormat>Widescreen</PresentationFormat>
  <Paragraphs>151</Paragraphs>
  <Slides>19</Slides>
  <Notes>16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Calibri Light</vt:lpstr>
      <vt:lpstr>Times New Roman</vt:lpstr>
      <vt:lpstr>Wingdings</vt:lpstr>
      <vt:lpstr>1_Cascade</vt:lpstr>
      <vt:lpstr>1_Office Theme</vt:lpstr>
      <vt:lpstr>Simple Light</vt:lpstr>
      <vt:lpstr>PowerPoint Presentation</vt:lpstr>
      <vt:lpstr>Experiments and Methods</vt:lpstr>
      <vt:lpstr>GEFS CPL vs RFC Key Skill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CPL vs RFC Key Findings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Upward U.S. Trends in Extreme Precipitation</dc:title>
  <dc:creator>ken</dc:creator>
  <cp:lastModifiedBy>Xin-Zhong Liang</cp:lastModifiedBy>
  <cp:revision>953</cp:revision>
  <dcterms:created xsi:type="dcterms:W3CDTF">2014-10-07T22:50:44Z</dcterms:created>
  <dcterms:modified xsi:type="dcterms:W3CDTF">2021-05-03T00:12:38Z</dcterms:modified>
</cp:coreProperties>
</file>