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icS/tEmOGth7DFIKjKMsDQ0iDt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64e07f53e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ge64e07f53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64e07f5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ge64e07f53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3" name="Google Shape;33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" name="Google Shape;4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hub.com/mgehne/tropical_diagnostic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registry.opendata.aws/noaa-ufs-s2s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449572" y="35681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/>
              <a:t>Tropical Diagnostics for NWP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11667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>
                <a:solidFill>
                  <a:srgbClr val="7F7F7F"/>
                </a:solidFill>
              </a:rPr>
              <a:t>Maria Gehne</a:t>
            </a:r>
            <a:r>
              <a:rPr baseline="30000" lang="en-US">
                <a:solidFill>
                  <a:srgbClr val="7F7F7F"/>
                </a:solidFill>
              </a:rPr>
              <a:t>1,2</a:t>
            </a:r>
            <a:r>
              <a:rPr lang="en-US">
                <a:solidFill>
                  <a:srgbClr val="7F7F7F"/>
                </a:solidFill>
              </a:rPr>
              <a:t>, Brandon Wolding</a:t>
            </a:r>
            <a:r>
              <a:rPr baseline="30000" lang="en-US">
                <a:solidFill>
                  <a:srgbClr val="7F7F7F"/>
                </a:solidFill>
              </a:rPr>
              <a:t>1,2</a:t>
            </a:r>
            <a:r>
              <a:rPr lang="en-US">
                <a:solidFill>
                  <a:srgbClr val="7F7F7F"/>
                </a:solidFill>
              </a:rPr>
              <a:t>, Juliana Dias</a:t>
            </a:r>
            <a:r>
              <a:rPr baseline="30000" lang="en-US">
                <a:solidFill>
                  <a:srgbClr val="7F7F7F"/>
                </a:solidFill>
              </a:rPr>
              <a:t>2</a:t>
            </a:r>
            <a:r>
              <a:rPr lang="en-US">
                <a:solidFill>
                  <a:srgbClr val="7F7F7F"/>
                </a:solidFill>
              </a:rPr>
              <a:t>, George Kiladis</a:t>
            </a:r>
            <a:r>
              <a:rPr baseline="30000" lang="en-US">
                <a:solidFill>
                  <a:srgbClr val="7F7F7F"/>
                </a:solidFill>
              </a:rPr>
              <a:t>2</a:t>
            </a:r>
            <a:endParaRPr>
              <a:solidFill>
                <a:srgbClr val="7F7F7F"/>
              </a:solidFill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44697"/>
            <a:ext cx="4787900" cy="1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5226909" y="5989247"/>
            <a:ext cx="69650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AutoNum type="arabicPlain"/>
            </a:pPr>
            <a:r>
              <a:rPr b="0" i="0" lang="en-US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CIRES University of Colorado, Boulder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AutoNum type="arabicPlain"/>
            </a:pPr>
            <a:r>
              <a:rPr b="0" i="0" lang="en-US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 Earth Systems Research Laboratory, Physical Sciences Division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/>
          <p:nvPr>
            <p:ph type="title"/>
          </p:nvPr>
        </p:nvSpPr>
        <p:spPr>
          <a:xfrm>
            <a:off x="0" y="0"/>
            <a:ext cx="55044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Moisture convection coupling </a:t>
            </a:r>
            <a:endParaRPr/>
          </a:p>
        </p:txBody>
      </p:sp>
      <p:sp>
        <p:nvSpPr>
          <p:cNvPr id="156" name="Google Shape;156;p9"/>
          <p:cNvSpPr txBox="1"/>
          <p:nvPr>
            <p:ph idx="2" type="body"/>
          </p:nvPr>
        </p:nvSpPr>
        <p:spPr>
          <a:xfrm>
            <a:off x="165425" y="676800"/>
            <a:ext cx="5874000" cy="59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Coevolution of precipitation and column saturation fraction (CSF).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IMERG-ERA5 coevolution shows gradual moistening and increasing precipitation for intermediate precipitation rates. At very high CSF precipitation drops off and drying occurs.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At FH 12 the V15 shows the opposite evolution to IMERG-ERA5 and this evolution does not change very much after that.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The V15 adjusts its moisture - convection coupling within the first 24h of the forecast. The resulting moisture - convection relationship is not realistic.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V16 is much improved over V15 in this regard. The co-evolution shows the correct rotation, although it weakens with lead time.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Caveat: ERA5 may also not be showing the “real” evolution as there are differences between reanalyses and radiosonde data. This is being investigated in more detail at the moment.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</p:txBody>
      </p:sp>
      <p:pic>
        <p:nvPicPr>
          <p:cNvPr id="157" name="Google Shape;15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7602" y="0"/>
            <a:ext cx="461611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64e07f53e_0_10"/>
          <p:cNvSpPr txBox="1"/>
          <p:nvPr>
            <p:ph type="title"/>
          </p:nvPr>
        </p:nvSpPr>
        <p:spPr>
          <a:xfrm>
            <a:off x="0" y="0"/>
            <a:ext cx="55044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Near-surface moisture</a:t>
            </a:r>
            <a:endParaRPr/>
          </a:p>
        </p:txBody>
      </p:sp>
      <p:sp>
        <p:nvSpPr>
          <p:cNvPr id="163" name="Google Shape;163;ge64e07f53e_0_10"/>
          <p:cNvSpPr txBox="1"/>
          <p:nvPr>
            <p:ph idx="2" type="body"/>
          </p:nvPr>
        </p:nvSpPr>
        <p:spPr>
          <a:xfrm>
            <a:off x="165425" y="1141225"/>
            <a:ext cx="3477900" cy="47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While the moisture convection coupling evolution is much improved in V16 compared to V15, this is not reflected in the </a:t>
            </a:r>
            <a:r>
              <a:rPr lang="en-US" sz="1800">
                <a:solidFill>
                  <a:schemeClr val="accent2"/>
                </a:solidFill>
              </a:rPr>
              <a:t>q2m</a:t>
            </a:r>
            <a:r>
              <a:rPr lang="en-US" sz="1800"/>
              <a:t> </a:t>
            </a:r>
            <a:r>
              <a:rPr lang="en-US" sz="1800">
                <a:solidFill>
                  <a:schemeClr val="accent2"/>
                </a:solidFill>
              </a:rPr>
              <a:t>ACC</a:t>
            </a:r>
            <a:r>
              <a:rPr lang="en-US" sz="1800"/>
              <a:t> and </a:t>
            </a:r>
            <a:r>
              <a:rPr lang="en-US" sz="1800">
                <a:solidFill>
                  <a:schemeClr val="accent2"/>
                </a:solidFill>
              </a:rPr>
              <a:t>MSESS</a:t>
            </a:r>
            <a:r>
              <a:rPr lang="en-US" sz="1800"/>
              <a:t> in the Tropics.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This shows that the tropical diagnostics add value to model evaluation and capture different (potentially more physically based) aspects of the model performance than traditional statistical metrics.</a:t>
            </a:r>
            <a:endParaRPr sz="1800"/>
          </a:p>
        </p:txBody>
      </p:sp>
      <p:pic>
        <p:nvPicPr>
          <p:cNvPr id="164" name="Google Shape;164;ge64e07f53e_0_10"/>
          <p:cNvPicPr preferRelativeResize="0"/>
          <p:nvPr/>
        </p:nvPicPr>
        <p:blipFill rotWithShape="1">
          <a:blip r:embed="rId3">
            <a:alphaModFix/>
          </a:blip>
          <a:srcRect b="0" l="-1770" r="1769" t="0"/>
          <a:stretch/>
        </p:blipFill>
        <p:spPr>
          <a:xfrm>
            <a:off x="3643450" y="935675"/>
            <a:ext cx="8548551" cy="498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>
            <p:ph type="title"/>
          </p:nvPr>
        </p:nvSpPr>
        <p:spPr>
          <a:xfrm>
            <a:off x="0" y="0"/>
            <a:ext cx="55044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Moisture convection coupling </a:t>
            </a:r>
            <a:endParaRPr/>
          </a:p>
        </p:txBody>
      </p:sp>
      <p:sp>
        <p:nvSpPr>
          <p:cNvPr id="170" name="Google Shape;170;p10"/>
          <p:cNvSpPr txBox="1"/>
          <p:nvPr>
            <p:ph idx="2" type="body"/>
          </p:nvPr>
        </p:nvSpPr>
        <p:spPr>
          <a:xfrm>
            <a:off x="165425" y="585625"/>
            <a:ext cx="6116700" cy="6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Precipitation pick-up and and convective life-cycle in buoyancy space.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The lower-free-tropospheric buoyancy measure B</a:t>
            </a:r>
            <a:r>
              <a:rPr baseline="-25000" lang="en-US" sz="1800"/>
              <a:t>L</a:t>
            </a:r>
            <a:r>
              <a:rPr lang="en-US" sz="1800"/>
              <a:t> is split into two components: undilute B</a:t>
            </a:r>
            <a:r>
              <a:rPr baseline="-25000" lang="en-US" sz="1800"/>
              <a:t>L</a:t>
            </a:r>
            <a:r>
              <a:rPr lang="en-US" sz="1800"/>
              <a:t>, which is a measure of undilute plume buoyancy, and the dilution of B</a:t>
            </a:r>
            <a:r>
              <a:rPr baseline="-25000" lang="en-US" sz="1800"/>
              <a:t>L</a:t>
            </a:r>
            <a:r>
              <a:rPr lang="en-US" sz="1800"/>
              <a:t>, which is a measure of subsaturation in the lower-free-troposphere. The dilution of B</a:t>
            </a:r>
            <a:r>
              <a:rPr baseline="-25000" lang="en-US" sz="1800"/>
              <a:t>L</a:t>
            </a:r>
            <a:r>
              <a:rPr lang="en-US" sz="1800"/>
              <a:t> part can be thought of as the effect of entrainment of subsaturated air into the plume.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When considering the evolution in undilute B</a:t>
            </a:r>
            <a:r>
              <a:rPr baseline="-25000" lang="en-US" sz="1800"/>
              <a:t>L</a:t>
            </a:r>
            <a:r>
              <a:rPr lang="en-US" sz="1800"/>
              <a:t> - dilution of B</a:t>
            </a:r>
            <a:r>
              <a:rPr baseline="-25000" lang="en-US" sz="1800"/>
              <a:t>L</a:t>
            </a:r>
            <a:r>
              <a:rPr lang="en-US" sz="1800"/>
              <a:t> space for ERA5 the convective life-cycle appears as a clock-wise circulation around the mode of observations. IMERG precipitation increases mainly as a function of total buoyancy.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The convective life-cycle in the v15oper model runs shows a stronger circulation from what can be seen in the reanalysis. The precipitation increase is mainly a function of dilution of B</a:t>
            </a:r>
            <a:r>
              <a:rPr baseline="-25000" lang="en-US" sz="1800"/>
              <a:t>L</a:t>
            </a:r>
            <a:r>
              <a:rPr lang="en-US" sz="1800"/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Slight differences can be seen in the v16retro model runs where for values of undilute B</a:t>
            </a:r>
            <a:r>
              <a:rPr baseline="-25000" lang="en-US" sz="1800"/>
              <a:t>L </a:t>
            </a:r>
            <a:r>
              <a:rPr lang="en-US" sz="1800"/>
              <a:t>&gt; -0.04 the precipitation increases mainly with total buoyancy.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1800"/>
              <a:t>Both model versions do not show a strong dependence on lead time in this relationship.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800"/>
          </a:p>
        </p:txBody>
      </p:sp>
      <p:pic>
        <p:nvPicPr>
          <p:cNvPr id="171" name="Google Shape;1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0504" y="0"/>
            <a:ext cx="47143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177" name="Google Shape;177;p11"/>
          <p:cNvSpPr txBox="1"/>
          <p:nvPr>
            <p:ph idx="1" type="body"/>
          </p:nvPr>
        </p:nvSpPr>
        <p:spPr>
          <a:xfrm>
            <a:off x="838200" y="1001725"/>
            <a:ext cx="10515600" cy="58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000">
                <a:solidFill>
                  <a:srgbClr val="595959"/>
                </a:solidFill>
              </a:rPr>
              <a:t>Diagnostics for NWP model evaluation in the tropics primarily for NOAA’s NGGPS.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000">
                <a:solidFill>
                  <a:srgbClr val="595959"/>
                </a:solidFill>
              </a:rPr>
              <a:t>Help identify forecast error sources in the Tropics related to </a:t>
            </a:r>
            <a:r>
              <a:rPr lang="en-US" sz="2000">
                <a:solidFill>
                  <a:schemeClr val="accent2"/>
                </a:solidFill>
              </a:rPr>
              <a:t>moisture-convection coupling</a:t>
            </a:r>
            <a:r>
              <a:rPr lang="en-US" sz="2000">
                <a:solidFill>
                  <a:srgbClr val="595959"/>
                </a:solidFill>
              </a:rPr>
              <a:t>, </a:t>
            </a:r>
            <a:r>
              <a:rPr lang="en-US" sz="2000">
                <a:solidFill>
                  <a:schemeClr val="accent2"/>
                </a:solidFill>
              </a:rPr>
              <a:t>CCEWs</a:t>
            </a:r>
            <a:r>
              <a:rPr lang="en-US" sz="2000">
                <a:solidFill>
                  <a:srgbClr val="595959"/>
                </a:solidFill>
              </a:rPr>
              <a:t> and the </a:t>
            </a:r>
            <a:r>
              <a:rPr lang="en-US" sz="2000">
                <a:solidFill>
                  <a:schemeClr val="accent2"/>
                </a:solidFill>
              </a:rPr>
              <a:t>MJO</a:t>
            </a:r>
            <a:r>
              <a:rPr lang="en-US" sz="2000">
                <a:solidFill>
                  <a:srgbClr val="595959"/>
                </a:solidFill>
              </a:rPr>
              <a:t>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000">
                <a:solidFill>
                  <a:srgbClr val="595959"/>
                </a:solidFill>
              </a:rPr>
              <a:t>Consider diagnostics as a function of lead time in order to assess origins of forecast errors (e.g. initial conditions vs model error).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000">
                <a:solidFill>
                  <a:srgbClr val="595959"/>
                </a:solidFill>
              </a:rPr>
              <a:t>A comparison of FV3GFS V15 and V16 model forecasts shows that performance improvement with respect to traditional metrics does not necessarily imply similar improvement in the tropical diagnostics.</a:t>
            </a:r>
            <a:endParaRPr sz="20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000">
                <a:solidFill>
                  <a:srgbClr val="595959"/>
                </a:solidFill>
              </a:rPr>
              <a:t>A stand-alone python GitHub repo for these diagnostics exists (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tropical_diagnostics</a:t>
            </a:r>
            <a:r>
              <a:rPr lang="en-US" sz="2000">
                <a:solidFill>
                  <a:srgbClr val="595959"/>
                </a:solidFill>
              </a:rPr>
              <a:t>) and a release is public for testing. </a:t>
            </a:r>
            <a:endParaRPr sz="2000">
              <a:solidFill>
                <a:srgbClr val="595959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90"/>
              <a:buChar char="•"/>
            </a:pPr>
            <a:r>
              <a:rPr lang="en-US" sz="2000">
                <a:solidFill>
                  <a:srgbClr val="595959"/>
                </a:solidFill>
              </a:rPr>
              <a:t>Several of these diagnostics were included a recent release of METplotpy and METcalcpy of METplus. More will be added in the future.</a:t>
            </a:r>
            <a:endParaRPr sz="2000">
              <a:solidFill>
                <a:srgbClr val="595959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550"/>
              <a:buChar char="•"/>
            </a:pPr>
            <a:r>
              <a:rPr lang="en-US" sz="2000">
                <a:solidFill>
                  <a:srgbClr val="595959"/>
                </a:solidFill>
              </a:rPr>
              <a:t>Planning on adding these capabilities to the Model Diagnostics Task Force (MDTF) diagnostics package (https://www.gfdl.noaa.gov/mdtf-diagnostics/) in the next few months.</a:t>
            </a:r>
            <a:endParaRPr sz="20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idx="1" type="body"/>
          </p:nvPr>
        </p:nvSpPr>
        <p:spPr>
          <a:xfrm>
            <a:off x="7107267" y="614473"/>
            <a:ext cx="4580100" cy="54267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US" sz="2400">
                <a:solidFill>
                  <a:srgbClr val="595959"/>
                </a:solidFill>
              </a:rPr>
              <a:t>NWP models tend to perform better in mid-latitudes than in the Tropics.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 sz="2400">
                <a:solidFill>
                  <a:srgbClr val="595959"/>
                </a:solidFill>
              </a:rPr>
              <a:t>The underlying dynamics are  different in the Tropics and mid-latitudes.</a:t>
            </a:r>
            <a:endParaRPr sz="2400"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 sz="2400">
                <a:solidFill>
                  <a:srgbClr val="595959"/>
                </a:solidFill>
              </a:rPr>
              <a:t>Convection is main driver of precipitation in the Tropics.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 sz="2400">
                <a:solidFill>
                  <a:srgbClr val="595959"/>
                </a:solidFill>
              </a:rPr>
              <a:t>Convective parameterization has a larger impact on precipitation in the Tropics.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There is evidence that better forecast skill in the Tropics can lead to improved forecasts in mid-latitudes.</a:t>
            </a:r>
            <a:endParaRPr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Tropical Diagnostics for NWP</a:t>
            </a:r>
            <a:endParaRPr/>
          </a:p>
        </p:txBody>
      </p:sp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277402" y="1489753"/>
            <a:ext cx="6482994" cy="4089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It is not very well understood which processes in the Tropics are most important to mid-latitude forecast skill. There are well-known sources of predictability beyond a few days in the tropical atmosphere such as the MJO and CCEWs.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solidFill>
                  <a:schemeClr val="accent2"/>
                </a:solidFill>
              </a:rPr>
              <a:t>Introduce metrics and diagnostics for NWP in the Tropics. </a:t>
            </a:r>
            <a:endParaRPr>
              <a:solidFill>
                <a:schemeClr val="accent2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200"/>
              <a:buChar char="•"/>
            </a:pPr>
            <a:r>
              <a:rPr lang="en-US" sz="2000">
                <a:solidFill>
                  <a:srgbClr val="595959"/>
                </a:solidFill>
              </a:rPr>
              <a:t>Better understanding of NWP model behavior with respect to tropical convection.</a:t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200"/>
              <a:buChar char="•"/>
            </a:pPr>
            <a:r>
              <a:rPr lang="en-US" sz="2000">
                <a:solidFill>
                  <a:srgbClr val="595959"/>
                </a:solidFill>
              </a:rPr>
              <a:t>Identify forecast error sources in the Tropics related to </a:t>
            </a:r>
            <a:r>
              <a:rPr lang="en-US" sz="2000">
                <a:solidFill>
                  <a:schemeClr val="accent2"/>
                </a:solidFill>
              </a:rPr>
              <a:t>moisture-convection coupling</a:t>
            </a:r>
            <a:r>
              <a:rPr lang="en-US" sz="2000">
                <a:solidFill>
                  <a:srgbClr val="595959"/>
                </a:solidFill>
              </a:rPr>
              <a:t>, </a:t>
            </a:r>
            <a:r>
              <a:rPr lang="en-US" sz="2000">
                <a:solidFill>
                  <a:schemeClr val="accent2"/>
                </a:solidFill>
              </a:rPr>
              <a:t>CCEWs</a:t>
            </a:r>
            <a:r>
              <a:rPr lang="en-US" sz="2000">
                <a:solidFill>
                  <a:srgbClr val="595959"/>
                </a:solidFill>
              </a:rPr>
              <a:t> and the </a:t>
            </a:r>
            <a:r>
              <a:rPr lang="en-US" sz="2000">
                <a:solidFill>
                  <a:schemeClr val="accent2"/>
                </a:solidFill>
              </a:rPr>
              <a:t>MJO</a:t>
            </a:r>
            <a:r>
              <a:rPr lang="en-US" sz="2000">
                <a:solidFill>
                  <a:srgbClr val="595959"/>
                </a:solidFill>
              </a:rPr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7228298" y="1489753"/>
            <a:ext cx="4761644" cy="5003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NWP evaluation presents different challenges than climate model evaluation.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Forecasts are shorter: days-weeks.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Model versions change frequently.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It is rare to have long (multi-year) time series of operational model runs.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Consider diagnostics as a function of lead time.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If certain phenomena are initialized correctly, how long is the model able to keep that information?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827926" y="21023"/>
            <a:ext cx="3222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Diagnostics</a:t>
            </a:r>
            <a:endParaRPr/>
          </a:p>
        </p:txBody>
      </p:sp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0" y="1400786"/>
            <a:ext cx="6860700" cy="3756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sz="2000">
                <a:solidFill>
                  <a:schemeClr val="accent2"/>
                </a:solidFill>
              </a:rPr>
              <a:t>Hovmoeller diagrams </a:t>
            </a:r>
            <a:r>
              <a:rPr lang="en-US" sz="2000">
                <a:solidFill>
                  <a:srgbClr val="595959"/>
                </a:solidFill>
              </a:rPr>
              <a:t>and pattern correlation (zonal propagation)</a:t>
            </a:r>
            <a:endParaRPr sz="2600"/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sz="2000">
                <a:solidFill>
                  <a:schemeClr val="accent2"/>
                </a:solidFill>
              </a:rPr>
              <a:t>Space-time coherence spectra</a:t>
            </a:r>
            <a:r>
              <a:rPr lang="en-US" sz="2000">
                <a:solidFill>
                  <a:srgbClr val="595959"/>
                </a:solidFill>
              </a:rPr>
              <a:t> (scales of coupling to moisture)</a:t>
            </a:r>
            <a:endParaRPr sz="2600"/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sz="2000">
                <a:solidFill>
                  <a:schemeClr val="accent2"/>
                </a:solidFill>
              </a:rPr>
              <a:t>Vertical structure of coherence </a:t>
            </a:r>
            <a:r>
              <a:rPr lang="en-US" sz="2000">
                <a:solidFill>
                  <a:srgbClr val="595959"/>
                </a:solidFill>
              </a:rPr>
              <a:t>between precipitation and dynamical fields</a:t>
            </a:r>
            <a:r>
              <a:rPr lang="en-US" sz="2600"/>
              <a:t> </a:t>
            </a:r>
            <a:r>
              <a:rPr lang="en-US" sz="2000">
                <a:solidFill>
                  <a:srgbClr val="595959"/>
                </a:solidFill>
              </a:rPr>
              <a:t>(vertical structure and phase relationship within CCEWs)</a:t>
            </a:r>
            <a:endParaRPr sz="2600"/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en-US" sz="2000">
                <a:solidFill>
                  <a:schemeClr val="accent2"/>
                </a:solidFill>
              </a:rPr>
              <a:t>Convectively coupled wave activity and skill</a:t>
            </a:r>
            <a:r>
              <a:rPr lang="en-US" sz="2000">
                <a:solidFill>
                  <a:srgbClr val="595959"/>
                </a:solidFill>
              </a:rPr>
              <a:t> (CCEW propagation)</a:t>
            </a:r>
            <a:endParaRPr sz="2000">
              <a:solidFill>
                <a:srgbClr val="595959"/>
              </a:solidFill>
            </a:endParaRPr>
          </a:p>
          <a:p>
            <a:pPr indent="-215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en-US" sz="2000">
                <a:solidFill>
                  <a:schemeClr val="accent2"/>
                </a:solidFill>
              </a:rPr>
              <a:t>Moisture - convection coupling</a:t>
            </a:r>
            <a:r>
              <a:rPr lang="en-US" sz="2000">
                <a:solidFill>
                  <a:srgbClr val="595959"/>
                </a:solidFill>
              </a:rPr>
              <a:t> (coevolution of precipitation and column saturation fraction)</a:t>
            </a:r>
            <a:endParaRPr sz="2000">
              <a:solidFill>
                <a:srgbClr val="595959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0791" y="1554902"/>
            <a:ext cx="4859438" cy="177873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7171362" y="3459450"/>
            <a:ext cx="4428538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Development of diagnostics are focused </a:t>
            </a:r>
            <a:r>
              <a:rPr b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on FV3GFS operational V15 and retrospective V16 </a:t>
            </a: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model versions together with ERA5 and observed precipitation data sets.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150791" y="5088450"/>
            <a:ext cx="6394500" cy="14742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Model output needed: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gridded 2D fields of precipitation, surface pressure, land-sea mask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gridded 3D fields of temperature, specific humidity, winds</a:t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64e07f53e_0_0"/>
          <p:cNvSpPr txBox="1"/>
          <p:nvPr>
            <p:ph type="title"/>
          </p:nvPr>
        </p:nvSpPr>
        <p:spPr>
          <a:xfrm>
            <a:off x="827924" y="21025"/>
            <a:ext cx="5294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Model Evaluation</a:t>
            </a:r>
            <a:endParaRPr/>
          </a:p>
        </p:txBody>
      </p:sp>
      <p:sp>
        <p:nvSpPr>
          <p:cNvPr id="116" name="Google Shape;116;ge64e07f53e_0_0"/>
          <p:cNvSpPr txBox="1"/>
          <p:nvPr>
            <p:ph idx="1" type="body"/>
          </p:nvPr>
        </p:nvSpPr>
        <p:spPr>
          <a:xfrm>
            <a:off x="533500" y="1934075"/>
            <a:ext cx="6327300" cy="3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●"/>
            </a:pPr>
            <a:r>
              <a:rPr lang="en-US" sz="2000">
                <a:solidFill>
                  <a:srgbClr val="595959"/>
                </a:solidFill>
              </a:rPr>
              <a:t>FV3GFS V15 operational vs FV3GFS V16 experimental runs.</a:t>
            </a:r>
            <a:endParaRPr sz="2000">
              <a:solidFill>
                <a:srgbClr val="595959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●"/>
            </a:pPr>
            <a:r>
              <a:rPr lang="en-US" sz="2000">
                <a:solidFill>
                  <a:srgbClr val="595959"/>
                </a:solidFill>
              </a:rPr>
              <a:t>Initialized 6 hourly from </a:t>
            </a:r>
            <a:r>
              <a:rPr lang="en-US" sz="2000">
                <a:solidFill>
                  <a:schemeClr val="accent2"/>
                </a:solidFill>
              </a:rPr>
              <a:t>20191201</a:t>
            </a:r>
            <a:r>
              <a:rPr lang="en-US" sz="2000">
                <a:solidFill>
                  <a:srgbClr val="595959"/>
                </a:solidFill>
              </a:rPr>
              <a:t> to </a:t>
            </a:r>
            <a:r>
              <a:rPr lang="en-US" sz="2000">
                <a:solidFill>
                  <a:schemeClr val="accent2"/>
                </a:solidFill>
              </a:rPr>
              <a:t>20200331</a:t>
            </a:r>
            <a:r>
              <a:rPr lang="en-US" sz="2000">
                <a:solidFill>
                  <a:srgbClr val="595959"/>
                </a:solidFill>
              </a:rPr>
              <a:t>. </a:t>
            </a:r>
            <a:endParaRPr sz="2000">
              <a:solidFill>
                <a:srgbClr val="595959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●"/>
            </a:pPr>
            <a:r>
              <a:rPr lang="en-US" sz="2000">
                <a:solidFill>
                  <a:srgbClr val="595959"/>
                </a:solidFill>
              </a:rPr>
              <a:t>Run out to lead time 240h.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●"/>
            </a:pPr>
            <a:r>
              <a:rPr lang="en-US" sz="2000">
                <a:solidFill>
                  <a:srgbClr val="595959"/>
                </a:solidFill>
              </a:rPr>
              <a:t>Planning on applying the diagnostics to the UFS S2S prototype 5 runs at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https://registry.opendata.aws/noaa-ufs-s2s/</a:t>
            </a:r>
            <a:r>
              <a:rPr lang="en-US" sz="2000">
                <a:solidFill>
                  <a:srgbClr val="595959"/>
                </a:solidFill>
              </a:rPr>
              <a:t> (or others if there are better suggestions)</a:t>
            </a:r>
            <a:endParaRPr sz="2000">
              <a:solidFill>
                <a:srgbClr val="595959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595959"/>
              </a:solidFill>
            </a:endParaRPr>
          </a:p>
        </p:txBody>
      </p:sp>
      <p:pic>
        <p:nvPicPr>
          <p:cNvPr id="117" name="Google Shape;117;ge64e07f53e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0791" y="1554902"/>
            <a:ext cx="4859438" cy="177873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e64e07f53e_0_0"/>
          <p:cNvSpPr txBox="1"/>
          <p:nvPr/>
        </p:nvSpPr>
        <p:spPr>
          <a:xfrm>
            <a:off x="7171362" y="3459450"/>
            <a:ext cx="4428600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Development of diagnostics are focused </a:t>
            </a:r>
            <a:r>
              <a:rPr b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on FV3GFS operational V15 and retrospective V16 </a:t>
            </a:r>
            <a:r>
              <a:rPr b="0" i="0" lang="en-US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model versions together with ERA5 and observed precipitation data sets.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type="title"/>
          </p:nvPr>
        </p:nvSpPr>
        <p:spPr>
          <a:xfrm>
            <a:off x="838200" y="1"/>
            <a:ext cx="10515600" cy="889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Hovmoeller diagrams and pattern correlation</a:t>
            </a:r>
            <a:endParaRPr/>
          </a:p>
        </p:txBody>
      </p:sp>
      <p:sp>
        <p:nvSpPr>
          <p:cNvPr id="124" name="Google Shape;124;p5"/>
          <p:cNvSpPr txBox="1"/>
          <p:nvPr>
            <p:ph idx="2" type="body"/>
          </p:nvPr>
        </p:nvSpPr>
        <p:spPr>
          <a:xfrm>
            <a:off x="7623400" y="761687"/>
            <a:ext cx="4568400" cy="22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595959"/>
                </a:solidFill>
              </a:rPr>
              <a:t>Assess the zonal propagation of convective features.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595959"/>
                </a:solidFill>
              </a:rPr>
              <a:t>Pattern correlation between forecast and ‘truth’ can be used as a skill score. 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7668573" y="3333974"/>
            <a:ext cx="44781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V15 operational vs V16 experimental shows only minor differences with V16 slightly underperforming V15.</a:t>
            </a:r>
            <a:endParaRPr b="0" i="0" sz="2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Comparison to ERA5 precipitation is similarly skilled for both versions.</a:t>
            </a:r>
            <a:endParaRPr b="0" i="0" sz="2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b="0" i="0" lang="en-US" sz="2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V16 diverges from FH06 precipitation more quickly.</a:t>
            </a:r>
            <a:endParaRPr b="0" i="0" sz="2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 b="3374" l="0" r="0" t="6578"/>
          <a:stretch/>
        </p:blipFill>
        <p:spPr>
          <a:xfrm>
            <a:off x="0" y="1006866"/>
            <a:ext cx="7713723" cy="4961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578708" y="0"/>
            <a:ext cx="10515600" cy="741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Space-time coherence spectra  </a:t>
            </a:r>
            <a:endParaRPr/>
          </a:p>
        </p:txBody>
      </p:sp>
      <p:sp>
        <p:nvSpPr>
          <p:cNvPr id="132" name="Google Shape;132;p6"/>
          <p:cNvSpPr txBox="1"/>
          <p:nvPr>
            <p:ph idx="2" type="body"/>
          </p:nvPr>
        </p:nvSpPr>
        <p:spPr>
          <a:xfrm>
            <a:off x="7865347" y="790330"/>
            <a:ext cx="4079100" cy="56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</a:rPr>
              <a:t>How well do models initialize and propagate </a:t>
            </a:r>
            <a:r>
              <a:rPr lang="en-US" sz="2400">
                <a:solidFill>
                  <a:schemeClr val="accent2"/>
                </a:solidFill>
              </a:rPr>
              <a:t>CCEWs</a:t>
            </a:r>
            <a:r>
              <a:rPr lang="en-US" sz="2400">
                <a:solidFill>
                  <a:srgbClr val="595959"/>
                </a:solidFill>
              </a:rPr>
              <a:t>?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</a:rPr>
              <a:t>Coherence spectra show space-time regions of tropical variability without having to estimate a background.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</a:rPr>
              <a:t>Evaluate the consistency in variability between modeled and observed precipitation at a range of spatial and temporal scales.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</a:rPr>
              <a:t>Possible to evaluate </a:t>
            </a:r>
            <a:r>
              <a:rPr lang="en-US" sz="2400">
                <a:solidFill>
                  <a:srgbClr val="C55A11"/>
                </a:solidFill>
              </a:rPr>
              <a:t>precipitation – dynamics relationship strength </a:t>
            </a:r>
            <a:r>
              <a:rPr lang="en-US" sz="2400">
                <a:solidFill>
                  <a:srgbClr val="595959"/>
                </a:solidFill>
              </a:rPr>
              <a:t>and how it changes with lead time.</a:t>
            </a:r>
            <a:endParaRPr/>
          </a:p>
          <a:p>
            <a:pPr indent="-762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solidFill>
                <a:srgbClr val="595959"/>
              </a:solidFill>
            </a:endParaRPr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0" y="1147275"/>
            <a:ext cx="1992900" cy="183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b="20000" l="0" r="0" t="20225"/>
          <a:stretch/>
        </p:blipFill>
        <p:spPr>
          <a:xfrm>
            <a:off x="-6734" y="1080100"/>
            <a:ext cx="7872088" cy="4705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>
            <p:ph type="title"/>
          </p:nvPr>
        </p:nvSpPr>
        <p:spPr>
          <a:xfrm>
            <a:off x="838200" y="0"/>
            <a:ext cx="605481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CCEW activity</a:t>
            </a:r>
            <a:endParaRPr/>
          </a:p>
        </p:txBody>
      </p:sp>
      <p:sp>
        <p:nvSpPr>
          <p:cNvPr id="140" name="Google Shape;140;p7"/>
          <p:cNvSpPr txBox="1"/>
          <p:nvPr/>
        </p:nvSpPr>
        <p:spPr>
          <a:xfrm>
            <a:off x="283575" y="1140431"/>
            <a:ext cx="3679800" cy="5129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How long and how well can the model predict CCEWs?</a:t>
            </a:r>
            <a:endParaRPr b="0" i="0" sz="2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Use long time series (30+ years) of observed filtered precipitation to compute EOFs describing CCEW signal.</a:t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Project the model precipitation at each forecast hour onto these EOF patterns and compute a CCEW activity index.</a:t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55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Compute anomaly correlation between the observed and model index.</a:t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4652000" y="5795104"/>
            <a:ext cx="7114200" cy="10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CCEW forecasts are generally 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improved</a:t>
            </a:r>
            <a:r>
              <a:rPr b="0" i="0" lang="en-US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for the first 48h lead time in V16 vs V15. Differences are significant only for the first 12h.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8000" y="14400"/>
            <a:ext cx="7604000" cy="57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/>
          <p:nvPr>
            <p:ph type="title"/>
          </p:nvPr>
        </p:nvSpPr>
        <p:spPr>
          <a:xfrm>
            <a:off x="61301" y="17575"/>
            <a:ext cx="6303900" cy="12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Vertical structure of coherence</a:t>
            </a:r>
            <a:endParaRPr/>
          </a:p>
        </p:txBody>
      </p:sp>
      <p:sp>
        <p:nvSpPr>
          <p:cNvPr id="148" name="Google Shape;148;p8"/>
          <p:cNvSpPr txBox="1"/>
          <p:nvPr>
            <p:ph idx="1" type="body"/>
          </p:nvPr>
        </p:nvSpPr>
        <p:spPr>
          <a:xfrm>
            <a:off x="232750" y="1263775"/>
            <a:ext cx="4198800" cy="21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</a:rPr>
              <a:t>Proxy for vertical profile of latent heating associated with deep convection.</a:t>
            </a:r>
            <a:endParaRPr sz="2400"/>
          </a:p>
          <a:p>
            <a:pPr indent="-2032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</a:pPr>
            <a:r>
              <a:rPr lang="en-US" sz="2400">
                <a:solidFill>
                  <a:srgbClr val="595959"/>
                </a:solidFill>
              </a:rPr>
              <a:t>Filtered P is used to compute coherence with dynamical variables at all vertical levels.</a:t>
            </a:r>
            <a:endParaRPr sz="2400"/>
          </a:p>
        </p:txBody>
      </p:sp>
      <p:sp>
        <p:nvSpPr>
          <p:cNvPr id="149" name="Google Shape;149;p8"/>
          <p:cNvSpPr txBox="1"/>
          <p:nvPr/>
        </p:nvSpPr>
        <p:spPr>
          <a:xfrm>
            <a:off x="0" y="3494406"/>
            <a:ext cx="4603200" cy="3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Results point to issues in the coupling between large-scale dynamics and convection. </a:t>
            </a:r>
            <a:endParaRPr b="0" i="0" sz="1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9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divergence</a:t>
            </a:r>
            <a:r>
              <a:rPr b="0" i="0" lang="en-US" sz="19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coherence appears </a:t>
            </a:r>
            <a:r>
              <a:rPr b="0" i="0" lang="en-US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too weak</a:t>
            </a:r>
            <a:r>
              <a:rPr b="0" i="0" lang="en-US" sz="19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and at slightly higher levels than observed and decreases with lead-time.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9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Mid-level peak in temperature coherence-squared is lower in V15 and V16.</a:t>
            </a:r>
            <a:endParaRPr b="0" i="0" sz="19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Vertical structure</a:t>
            </a:r>
            <a:r>
              <a:rPr b="0" i="0" lang="en-US" sz="19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of wave coherence is </a:t>
            </a:r>
            <a:r>
              <a:rPr b="0" i="0" lang="en-US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well represented</a:t>
            </a:r>
            <a:r>
              <a:rPr b="0" i="0" lang="en-US" sz="19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b="0" i="0" lang="en-US" sz="1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initialization</a:t>
            </a:r>
            <a:r>
              <a:rPr b="0" i="0" lang="en-US" sz="19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9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 b="0" l="0" r="4629" t="0"/>
          <a:stretch/>
        </p:blipFill>
        <p:spPr>
          <a:xfrm>
            <a:off x="4431585" y="716619"/>
            <a:ext cx="7760413" cy="5424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