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260" r:id="rId4"/>
    <p:sldId id="274" r:id="rId5"/>
    <p:sldId id="258" r:id="rId6"/>
    <p:sldId id="271" r:id="rId7"/>
    <p:sldId id="272" r:id="rId8"/>
    <p:sldId id="275" r:id="rId9"/>
    <p:sldId id="276" r:id="rId10"/>
    <p:sldId id="277" r:id="rId11"/>
    <p:sldId id="267" r:id="rId12"/>
    <p:sldId id="266" r:id="rId13"/>
    <p:sldId id="265" r:id="rId14"/>
    <p:sldId id="264" r:id="rId15"/>
    <p:sldId id="278" r:id="rId16"/>
    <p:sldId id="273" r:id="rId17"/>
    <p:sldId id="268" r:id="rId18"/>
    <p:sldId id="269" r:id="rId19"/>
    <p:sldId id="270" r:id="rId20"/>
    <p:sldId id="259" r:id="rId21"/>
    <p:sldId id="262" r:id="rId22"/>
    <p:sldId id="26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40" autoAdjust="0"/>
  </p:normalViewPr>
  <p:slideViewPr>
    <p:cSldViewPr>
      <p:cViewPr varScale="1">
        <p:scale>
          <a:sx n="82" d="100"/>
          <a:sy n="82" d="100"/>
        </p:scale>
        <p:origin x="-64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544"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47F21B-D0F3-43E0-9D6C-CA3C47275D82}"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40D1540D-0C9E-4A78-AC37-6C0598602956}">
      <dgm:prSet phldrT="[Text]"/>
      <dgm:spPr/>
      <dgm:t>
        <a:bodyPr/>
        <a:lstStyle/>
        <a:p>
          <a:r>
            <a:rPr lang="en-US" dirty="0" smtClean="0">
              <a:latin typeface="+mj-lt"/>
            </a:rPr>
            <a:t>3-D Visualizations</a:t>
          </a:r>
          <a:endParaRPr lang="en-US" dirty="0">
            <a:latin typeface="+mj-lt"/>
          </a:endParaRPr>
        </a:p>
      </dgm:t>
    </dgm:pt>
    <dgm:pt modelId="{A67A8069-D4D7-4518-8B0C-EFB2CF7D0E72}" type="parTrans" cxnId="{7B57339F-A46A-4D1E-85A4-8B19D9FA8284}">
      <dgm:prSet/>
      <dgm:spPr/>
      <dgm:t>
        <a:bodyPr/>
        <a:lstStyle/>
        <a:p>
          <a:endParaRPr lang="en-US"/>
        </a:p>
      </dgm:t>
    </dgm:pt>
    <dgm:pt modelId="{DE5EDA23-F9BA-4D72-9DDB-C51B23986675}" type="sibTrans" cxnId="{7B57339F-A46A-4D1E-85A4-8B19D9FA8284}">
      <dgm:prSet/>
      <dgm:spPr/>
      <dgm:t>
        <a:bodyPr/>
        <a:lstStyle/>
        <a:p>
          <a:endParaRPr lang="en-US"/>
        </a:p>
      </dgm:t>
    </dgm:pt>
    <dgm:pt modelId="{76DE3573-C123-4D7B-890C-8707D926BD12}">
      <dgm:prSet phldrT="[Text]"/>
      <dgm:spPr/>
      <dgm:t>
        <a:bodyPr/>
        <a:lstStyle/>
        <a:p>
          <a:r>
            <a:rPr lang="en-US" dirty="0" smtClean="0">
              <a:latin typeface="+mj-lt"/>
            </a:rPr>
            <a:t>Immersive storytelling</a:t>
          </a:r>
          <a:endParaRPr lang="en-US" dirty="0">
            <a:latin typeface="+mj-lt"/>
          </a:endParaRPr>
        </a:p>
      </dgm:t>
    </dgm:pt>
    <dgm:pt modelId="{A356E02E-446C-466A-AD0E-A727B3E42BCA}" type="parTrans" cxnId="{299BF116-BBDA-40F1-BEB8-36191C9D0DD4}">
      <dgm:prSet/>
      <dgm:spPr/>
      <dgm:t>
        <a:bodyPr/>
        <a:lstStyle/>
        <a:p>
          <a:endParaRPr lang="en-US"/>
        </a:p>
      </dgm:t>
    </dgm:pt>
    <dgm:pt modelId="{A0C55E7C-1E41-4215-BB3F-B91DF52B23F8}" type="sibTrans" cxnId="{299BF116-BBDA-40F1-BEB8-36191C9D0DD4}">
      <dgm:prSet/>
      <dgm:spPr/>
      <dgm:t>
        <a:bodyPr/>
        <a:lstStyle/>
        <a:p>
          <a:endParaRPr lang="en-US"/>
        </a:p>
      </dgm:t>
    </dgm:pt>
    <dgm:pt modelId="{653547F4-B147-43F6-9C97-9D10D992DEDC}">
      <dgm:prSet phldrT="[Text]"/>
      <dgm:spPr/>
      <dgm:t>
        <a:bodyPr/>
        <a:lstStyle/>
        <a:p>
          <a:r>
            <a:rPr lang="en-US" dirty="0" smtClean="0">
              <a:latin typeface="+mj-lt"/>
            </a:rPr>
            <a:t>Social Interaction</a:t>
          </a:r>
          <a:endParaRPr lang="en-US" dirty="0">
            <a:latin typeface="+mj-lt"/>
          </a:endParaRPr>
        </a:p>
      </dgm:t>
    </dgm:pt>
    <dgm:pt modelId="{DA2A6048-1EA5-4E89-8959-786B7A9F08F3}" type="parTrans" cxnId="{B34034BD-0F3D-41D3-BB6F-0847B9DA8F6D}">
      <dgm:prSet/>
      <dgm:spPr/>
      <dgm:t>
        <a:bodyPr/>
        <a:lstStyle/>
        <a:p>
          <a:endParaRPr lang="en-US"/>
        </a:p>
      </dgm:t>
    </dgm:pt>
    <dgm:pt modelId="{85617C7F-2844-49DB-B2AA-C7EC7F32EBAE}" type="sibTrans" cxnId="{B34034BD-0F3D-41D3-BB6F-0847B9DA8F6D}">
      <dgm:prSet/>
      <dgm:spPr/>
      <dgm:t>
        <a:bodyPr/>
        <a:lstStyle/>
        <a:p>
          <a:endParaRPr lang="en-US"/>
        </a:p>
      </dgm:t>
    </dgm:pt>
    <dgm:pt modelId="{636BB959-4F93-457B-A424-3B5078F44F4B}">
      <dgm:prSet phldrT="[Text]"/>
      <dgm:spPr/>
      <dgm:t>
        <a:bodyPr/>
        <a:lstStyle/>
        <a:p>
          <a:r>
            <a:rPr lang="en-US" dirty="0" smtClean="0">
              <a:latin typeface="+mj-lt"/>
            </a:rPr>
            <a:t>Communication</a:t>
          </a:r>
          <a:endParaRPr lang="en-US" dirty="0">
            <a:latin typeface="+mj-lt"/>
          </a:endParaRPr>
        </a:p>
      </dgm:t>
    </dgm:pt>
    <dgm:pt modelId="{3BF05AEA-B0BD-44B5-92B0-8368ECED1A11}" type="parTrans" cxnId="{3DB1207C-EAD6-407D-BADC-14ED9D6792BC}">
      <dgm:prSet/>
      <dgm:spPr/>
      <dgm:t>
        <a:bodyPr/>
        <a:lstStyle/>
        <a:p>
          <a:endParaRPr lang="en-US"/>
        </a:p>
      </dgm:t>
    </dgm:pt>
    <dgm:pt modelId="{149178A1-E7F9-4882-96AA-0ACDEA0A69B4}" type="sibTrans" cxnId="{3DB1207C-EAD6-407D-BADC-14ED9D6792BC}">
      <dgm:prSet/>
      <dgm:spPr/>
      <dgm:t>
        <a:bodyPr/>
        <a:lstStyle/>
        <a:p>
          <a:endParaRPr lang="en-US"/>
        </a:p>
      </dgm:t>
    </dgm:pt>
    <dgm:pt modelId="{41C673E8-8DA7-40AF-80E2-FF2D7D456B4B}">
      <dgm:prSet phldrT="[Text]"/>
      <dgm:spPr/>
      <dgm:t>
        <a:bodyPr/>
        <a:lstStyle/>
        <a:p>
          <a:r>
            <a:rPr lang="en-US" dirty="0" smtClean="0">
              <a:latin typeface="+mj-lt"/>
            </a:rPr>
            <a:t>Community</a:t>
          </a:r>
          <a:endParaRPr lang="en-US" dirty="0">
            <a:latin typeface="+mj-lt"/>
          </a:endParaRPr>
        </a:p>
      </dgm:t>
    </dgm:pt>
    <dgm:pt modelId="{A8A3A8F1-C6C0-4B28-B309-D54B38771B07}" type="parTrans" cxnId="{D8F0E6F4-2792-4F26-9878-7EC01ED205D5}">
      <dgm:prSet/>
      <dgm:spPr/>
      <dgm:t>
        <a:bodyPr/>
        <a:lstStyle/>
        <a:p>
          <a:endParaRPr lang="en-US"/>
        </a:p>
      </dgm:t>
    </dgm:pt>
    <dgm:pt modelId="{3FDD49EB-A245-4F7C-9A9B-E5CDA9D7CD09}" type="sibTrans" cxnId="{D8F0E6F4-2792-4F26-9878-7EC01ED205D5}">
      <dgm:prSet/>
      <dgm:spPr/>
      <dgm:t>
        <a:bodyPr/>
        <a:lstStyle/>
        <a:p>
          <a:endParaRPr lang="en-US"/>
        </a:p>
      </dgm:t>
    </dgm:pt>
    <dgm:pt modelId="{327EE464-87C7-403D-B2C3-9B43B830C5D0}">
      <dgm:prSet phldrT="[Text]"/>
      <dgm:spPr/>
      <dgm:t>
        <a:bodyPr/>
        <a:lstStyle/>
        <a:p>
          <a:r>
            <a:rPr lang="en-US" dirty="0" smtClean="0">
              <a:latin typeface="+mj-lt"/>
            </a:rPr>
            <a:t>Global Audience</a:t>
          </a:r>
          <a:endParaRPr lang="en-US" dirty="0">
            <a:latin typeface="+mj-lt"/>
          </a:endParaRPr>
        </a:p>
      </dgm:t>
    </dgm:pt>
    <dgm:pt modelId="{84DB8221-84D8-4FB8-8380-90C2E2F61212}" type="parTrans" cxnId="{7E983971-56F6-4FBF-B0A8-37AE1D90FF94}">
      <dgm:prSet/>
      <dgm:spPr/>
      <dgm:t>
        <a:bodyPr/>
        <a:lstStyle/>
        <a:p>
          <a:endParaRPr lang="en-US"/>
        </a:p>
      </dgm:t>
    </dgm:pt>
    <dgm:pt modelId="{C933A0A9-9DBA-4865-8C08-145329DD7A10}" type="sibTrans" cxnId="{7E983971-56F6-4FBF-B0A8-37AE1D90FF94}">
      <dgm:prSet/>
      <dgm:spPr/>
      <dgm:t>
        <a:bodyPr/>
        <a:lstStyle/>
        <a:p>
          <a:endParaRPr lang="en-US"/>
        </a:p>
      </dgm:t>
    </dgm:pt>
    <dgm:pt modelId="{5C800518-1180-4B16-B3F2-9EB52E7060E8}">
      <dgm:prSet phldrT="[Text]"/>
      <dgm:spPr/>
      <dgm:t>
        <a:bodyPr/>
        <a:lstStyle/>
        <a:p>
          <a:r>
            <a:rPr lang="en-US" dirty="0" smtClean="0">
              <a:latin typeface="+mj-lt"/>
            </a:rPr>
            <a:t>Scalable experiences</a:t>
          </a:r>
          <a:endParaRPr lang="en-US" dirty="0">
            <a:latin typeface="+mj-lt"/>
          </a:endParaRPr>
        </a:p>
      </dgm:t>
    </dgm:pt>
    <dgm:pt modelId="{184B92CF-BB1A-4752-9CD7-05652EB4A710}" type="parTrans" cxnId="{B73E5A3B-5063-4E09-ACAE-C744DF1D2930}">
      <dgm:prSet/>
      <dgm:spPr/>
      <dgm:t>
        <a:bodyPr/>
        <a:lstStyle/>
        <a:p>
          <a:endParaRPr lang="en-US"/>
        </a:p>
      </dgm:t>
    </dgm:pt>
    <dgm:pt modelId="{BC4D7A0A-C5DB-4620-8D81-A6D2FDB0D1FC}" type="sibTrans" cxnId="{B73E5A3B-5063-4E09-ACAE-C744DF1D2930}">
      <dgm:prSet/>
      <dgm:spPr/>
      <dgm:t>
        <a:bodyPr/>
        <a:lstStyle/>
        <a:p>
          <a:endParaRPr lang="en-US"/>
        </a:p>
      </dgm:t>
    </dgm:pt>
    <dgm:pt modelId="{02BF42EC-277B-4065-8C7D-79017550C02A}">
      <dgm:prSet phldrT="[Text]"/>
      <dgm:spPr/>
      <dgm:t>
        <a:bodyPr/>
        <a:lstStyle/>
        <a:p>
          <a:r>
            <a:rPr lang="en-US" dirty="0" smtClean="0">
              <a:latin typeface="+mj-lt"/>
            </a:rPr>
            <a:t>Untapped market</a:t>
          </a:r>
          <a:endParaRPr lang="en-US" dirty="0">
            <a:latin typeface="+mj-lt"/>
          </a:endParaRPr>
        </a:p>
      </dgm:t>
    </dgm:pt>
    <dgm:pt modelId="{8E237B24-F856-4ADC-A698-9F4D813350A6}" type="parTrans" cxnId="{7FFC48CF-B797-4532-A7F2-761E5397637D}">
      <dgm:prSet/>
      <dgm:spPr/>
      <dgm:t>
        <a:bodyPr/>
        <a:lstStyle/>
        <a:p>
          <a:endParaRPr lang="en-US"/>
        </a:p>
      </dgm:t>
    </dgm:pt>
    <dgm:pt modelId="{1A3CD614-5CCC-4DB8-9107-44634DC283A9}" type="sibTrans" cxnId="{7FFC48CF-B797-4532-A7F2-761E5397637D}">
      <dgm:prSet/>
      <dgm:spPr/>
      <dgm:t>
        <a:bodyPr/>
        <a:lstStyle/>
        <a:p>
          <a:endParaRPr lang="en-US"/>
        </a:p>
      </dgm:t>
    </dgm:pt>
    <dgm:pt modelId="{0D2B0962-50EC-4966-BC5B-6D77EA21C54C}">
      <dgm:prSet phldrT="[Text]"/>
      <dgm:spPr/>
      <dgm:t>
        <a:bodyPr/>
        <a:lstStyle/>
        <a:p>
          <a:r>
            <a:rPr lang="en-US" dirty="0" smtClean="0">
              <a:latin typeface="+mj-lt"/>
            </a:rPr>
            <a:t>Collaboration</a:t>
          </a:r>
          <a:endParaRPr lang="en-US" dirty="0">
            <a:latin typeface="+mj-lt"/>
          </a:endParaRPr>
        </a:p>
      </dgm:t>
    </dgm:pt>
    <dgm:pt modelId="{2255FC6D-87D1-4CD1-AB2B-3D8DEBCC3C3F}" type="parTrans" cxnId="{489EEF85-D4E7-4FC6-B05E-AE0AE9317FB3}">
      <dgm:prSet/>
      <dgm:spPr/>
      <dgm:t>
        <a:bodyPr/>
        <a:lstStyle/>
        <a:p>
          <a:endParaRPr lang="en-US"/>
        </a:p>
      </dgm:t>
    </dgm:pt>
    <dgm:pt modelId="{9D70E8E9-C20B-4152-AAA7-DC66F154C77C}" type="sibTrans" cxnId="{489EEF85-D4E7-4FC6-B05E-AE0AE9317FB3}">
      <dgm:prSet/>
      <dgm:spPr/>
      <dgm:t>
        <a:bodyPr/>
        <a:lstStyle/>
        <a:p>
          <a:endParaRPr lang="en-US"/>
        </a:p>
      </dgm:t>
    </dgm:pt>
    <dgm:pt modelId="{2E76F93C-0858-4779-9547-83FEEEF6EE38}">
      <dgm:prSet phldrT="[Text]"/>
      <dgm:spPr/>
      <dgm:t>
        <a:bodyPr/>
        <a:lstStyle/>
        <a:p>
          <a:r>
            <a:rPr lang="en-US" i="0" dirty="0" smtClean="0">
              <a:latin typeface="+mj-lt"/>
            </a:rPr>
            <a:t>Bringing NOAA’s data and research to life</a:t>
          </a:r>
          <a:endParaRPr lang="en-US" i="0" dirty="0">
            <a:latin typeface="+mj-lt"/>
          </a:endParaRPr>
        </a:p>
      </dgm:t>
    </dgm:pt>
    <dgm:pt modelId="{2A6D68EE-AB90-46FC-BD05-F9ECB2B81E9B}" type="parTrans" cxnId="{E65AD256-B322-4575-BDB3-E9F275F4D558}">
      <dgm:prSet/>
      <dgm:spPr/>
      <dgm:t>
        <a:bodyPr/>
        <a:lstStyle/>
        <a:p>
          <a:endParaRPr lang="en-US"/>
        </a:p>
      </dgm:t>
    </dgm:pt>
    <dgm:pt modelId="{AE4AF578-6941-45D6-83C0-9212F2035B19}" type="sibTrans" cxnId="{E65AD256-B322-4575-BDB3-E9F275F4D558}">
      <dgm:prSet/>
      <dgm:spPr/>
      <dgm:t>
        <a:bodyPr/>
        <a:lstStyle/>
        <a:p>
          <a:endParaRPr lang="en-US"/>
        </a:p>
      </dgm:t>
    </dgm:pt>
    <dgm:pt modelId="{FD2C16EE-9842-40E3-B694-6207CD33D708}" type="pres">
      <dgm:prSet presAssocID="{AA47F21B-D0F3-43E0-9D6C-CA3C47275D82}" presName="Name0" presStyleCnt="0">
        <dgm:presLayoutVars>
          <dgm:dir/>
          <dgm:animLvl val="lvl"/>
          <dgm:resizeHandles val="exact"/>
        </dgm:presLayoutVars>
      </dgm:prSet>
      <dgm:spPr/>
      <dgm:t>
        <a:bodyPr/>
        <a:lstStyle/>
        <a:p>
          <a:endParaRPr lang="en-US"/>
        </a:p>
      </dgm:t>
    </dgm:pt>
    <dgm:pt modelId="{55BED98F-41EA-40C8-81BE-BDEFBC31F611}" type="pres">
      <dgm:prSet presAssocID="{40D1540D-0C9E-4A78-AC37-6C0598602956}" presName="composite" presStyleCnt="0"/>
      <dgm:spPr/>
    </dgm:pt>
    <dgm:pt modelId="{5533EBBD-676E-40BF-A163-7A2F09C517CF}" type="pres">
      <dgm:prSet presAssocID="{40D1540D-0C9E-4A78-AC37-6C0598602956}" presName="parTx" presStyleLbl="alignNode1" presStyleIdx="0" presStyleCnt="3">
        <dgm:presLayoutVars>
          <dgm:chMax val="0"/>
          <dgm:chPref val="0"/>
          <dgm:bulletEnabled val="1"/>
        </dgm:presLayoutVars>
      </dgm:prSet>
      <dgm:spPr/>
      <dgm:t>
        <a:bodyPr/>
        <a:lstStyle/>
        <a:p>
          <a:endParaRPr lang="en-US"/>
        </a:p>
      </dgm:t>
    </dgm:pt>
    <dgm:pt modelId="{804263B1-730E-4C49-80BB-269F042C31DB}" type="pres">
      <dgm:prSet presAssocID="{40D1540D-0C9E-4A78-AC37-6C0598602956}" presName="desTx" presStyleLbl="alignAccFollowNode1" presStyleIdx="0" presStyleCnt="3">
        <dgm:presLayoutVars>
          <dgm:bulletEnabled val="1"/>
        </dgm:presLayoutVars>
      </dgm:prSet>
      <dgm:spPr/>
      <dgm:t>
        <a:bodyPr/>
        <a:lstStyle/>
        <a:p>
          <a:endParaRPr lang="en-US"/>
        </a:p>
      </dgm:t>
    </dgm:pt>
    <dgm:pt modelId="{85FC8547-F9AC-4B94-8B75-D038A4C9AB67}" type="pres">
      <dgm:prSet presAssocID="{DE5EDA23-F9BA-4D72-9DDB-C51B23986675}" presName="space" presStyleCnt="0"/>
      <dgm:spPr/>
    </dgm:pt>
    <dgm:pt modelId="{E7B94ED0-668B-45EB-BB9D-574DB61662BC}" type="pres">
      <dgm:prSet presAssocID="{653547F4-B147-43F6-9C97-9D10D992DEDC}" presName="composite" presStyleCnt="0"/>
      <dgm:spPr/>
    </dgm:pt>
    <dgm:pt modelId="{B0344063-073B-44DC-A206-75A5215CCD5F}" type="pres">
      <dgm:prSet presAssocID="{653547F4-B147-43F6-9C97-9D10D992DEDC}" presName="parTx" presStyleLbl="alignNode1" presStyleIdx="1" presStyleCnt="3">
        <dgm:presLayoutVars>
          <dgm:chMax val="0"/>
          <dgm:chPref val="0"/>
          <dgm:bulletEnabled val="1"/>
        </dgm:presLayoutVars>
      </dgm:prSet>
      <dgm:spPr/>
      <dgm:t>
        <a:bodyPr/>
        <a:lstStyle/>
        <a:p>
          <a:endParaRPr lang="en-US"/>
        </a:p>
      </dgm:t>
    </dgm:pt>
    <dgm:pt modelId="{6868C606-6463-4D9D-AFD1-ECBDCCE3870B}" type="pres">
      <dgm:prSet presAssocID="{653547F4-B147-43F6-9C97-9D10D992DEDC}" presName="desTx" presStyleLbl="alignAccFollowNode1" presStyleIdx="1" presStyleCnt="3">
        <dgm:presLayoutVars>
          <dgm:bulletEnabled val="1"/>
        </dgm:presLayoutVars>
      </dgm:prSet>
      <dgm:spPr/>
      <dgm:t>
        <a:bodyPr/>
        <a:lstStyle/>
        <a:p>
          <a:endParaRPr lang="en-US"/>
        </a:p>
      </dgm:t>
    </dgm:pt>
    <dgm:pt modelId="{8849EE51-5B78-44F8-B90F-BEF52E5D2074}" type="pres">
      <dgm:prSet presAssocID="{85617C7F-2844-49DB-B2AA-C7EC7F32EBAE}" presName="space" presStyleCnt="0"/>
      <dgm:spPr/>
    </dgm:pt>
    <dgm:pt modelId="{A3D4EB7D-DD10-4033-BC64-3E6D2C7588E9}" type="pres">
      <dgm:prSet presAssocID="{327EE464-87C7-403D-B2C3-9B43B830C5D0}" presName="composite" presStyleCnt="0"/>
      <dgm:spPr/>
    </dgm:pt>
    <dgm:pt modelId="{210C5492-5A43-4C51-876C-20283F500CF0}" type="pres">
      <dgm:prSet presAssocID="{327EE464-87C7-403D-B2C3-9B43B830C5D0}" presName="parTx" presStyleLbl="alignNode1" presStyleIdx="2" presStyleCnt="3">
        <dgm:presLayoutVars>
          <dgm:chMax val="0"/>
          <dgm:chPref val="0"/>
          <dgm:bulletEnabled val="1"/>
        </dgm:presLayoutVars>
      </dgm:prSet>
      <dgm:spPr/>
      <dgm:t>
        <a:bodyPr/>
        <a:lstStyle/>
        <a:p>
          <a:endParaRPr lang="en-US"/>
        </a:p>
      </dgm:t>
    </dgm:pt>
    <dgm:pt modelId="{177F000B-256E-41FE-8BAD-2E58065F599B}" type="pres">
      <dgm:prSet presAssocID="{327EE464-87C7-403D-B2C3-9B43B830C5D0}" presName="desTx" presStyleLbl="alignAccFollowNode1" presStyleIdx="2" presStyleCnt="3">
        <dgm:presLayoutVars>
          <dgm:bulletEnabled val="1"/>
        </dgm:presLayoutVars>
      </dgm:prSet>
      <dgm:spPr/>
      <dgm:t>
        <a:bodyPr/>
        <a:lstStyle/>
        <a:p>
          <a:endParaRPr lang="en-US"/>
        </a:p>
      </dgm:t>
    </dgm:pt>
  </dgm:ptLst>
  <dgm:cxnLst>
    <dgm:cxn modelId="{C9A1CD24-AA2A-4F7F-BE8A-0652241426CE}" type="presOf" srcId="{653547F4-B147-43F6-9C97-9D10D992DEDC}" destId="{B0344063-073B-44DC-A206-75A5215CCD5F}" srcOrd="0" destOrd="0" presId="urn:microsoft.com/office/officeart/2005/8/layout/hList1"/>
    <dgm:cxn modelId="{489EEF85-D4E7-4FC6-B05E-AE0AE9317FB3}" srcId="{653547F4-B147-43F6-9C97-9D10D992DEDC}" destId="{0D2B0962-50EC-4966-BC5B-6D77EA21C54C}" srcOrd="1" destOrd="0" parTransId="{2255FC6D-87D1-4CD1-AB2B-3D8DEBCC3C3F}" sibTransId="{9D70E8E9-C20B-4152-AAA7-DC66F154C77C}"/>
    <dgm:cxn modelId="{B73E5A3B-5063-4E09-ACAE-C744DF1D2930}" srcId="{327EE464-87C7-403D-B2C3-9B43B830C5D0}" destId="{5C800518-1180-4B16-B3F2-9EB52E7060E8}" srcOrd="0" destOrd="0" parTransId="{184B92CF-BB1A-4752-9CD7-05652EB4A710}" sibTransId="{BC4D7A0A-C5DB-4620-8D81-A6D2FDB0D1FC}"/>
    <dgm:cxn modelId="{0405CF25-5058-49EE-8319-5C5BC5572CB2}" type="presOf" srcId="{2E76F93C-0858-4779-9547-83FEEEF6EE38}" destId="{804263B1-730E-4C49-80BB-269F042C31DB}" srcOrd="0" destOrd="1" presId="urn:microsoft.com/office/officeart/2005/8/layout/hList1"/>
    <dgm:cxn modelId="{06F2D09E-E656-4E53-9264-FB713BA8DD83}" type="presOf" srcId="{327EE464-87C7-403D-B2C3-9B43B830C5D0}" destId="{210C5492-5A43-4C51-876C-20283F500CF0}" srcOrd="0" destOrd="0" presId="urn:microsoft.com/office/officeart/2005/8/layout/hList1"/>
    <dgm:cxn modelId="{C4EE0888-DDA5-44B7-A340-58107582D8F0}" type="presOf" srcId="{02BF42EC-277B-4065-8C7D-79017550C02A}" destId="{177F000B-256E-41FE-8BAD-2E58065F599B}" srcOrd="0" destOrd="1" presId="urn:microsoft.com/office/officeart/2005/8/layout/hList1"/>
    <dgm:cxn modelId="{B34034BD-0F3D-41D3-BB6F-0847B9DA8F6D}" srcId="{AA47F21B-D0F3-43E0-9D6C-CA3C47275D82}" destId="{653547F4-B147-43F6-9C97-9D10D992DEDC}" srcOrd="1" destOrd="0" parTransId="{DA2A6048-1EA5-4E89-8959-786B7A9F08F3}" sibTransId="{85617C7F-2844-49DB-B2AA-C7EC7F32EBAE}"/>
    <dgm:cxn modelId="{3DB1207C-EAD6-407D-BADC-14ED9D6792BC}" srcId="{653547F4-B147-43F6-9C97-9D10D992DEDC}" destId="{636BB959-4F93-457B-A424-3B5078F44F4B}" srcOrd="0" destOrd="0" parTransId="{3BF05AEA-B0BD-44B5-92B0-8368ECED1A11}" sibTransId="{149178A1-E7F9-4882-96AA-0ACDEA0A69B4}"/>
    <dgm:cxn modelId="{299BF116-BBDA-40F1-BEB8-36191C9D0DD4}" srcId="{40D1540D-0C9E-4A78-AC37-6C0598602956}" destId="{76DE3573-C123-4D7B-890C-8707D926BD12}" srcOrd="0" destOrd="0" parTransId="{A356E02E-446C-466A-AD0E-A727B3E42BCA}" sibTransId="{A0C55E7C-1E41-4215-BB3F-B91DF52B23F8}"/>
    <dgm:cxn modelId="{22AC2E65-454A-4300-8E62-5D34F4F3E47C}" type="presOf" srcId="{AA47F21B-D0F3-43E0-9D6C-CA3C47275D82}" destId="{FD2C16EE-9842-40E3-B694-6207CD33D708}" srcOrd="0" destOrd="0" presId="urn:microsoft.com/office/officeart/2005/8/layout/hList1"/>
    <dgm:cxn modelId="{00BE1E71-A29C-429B-ABDC-F5148E0B37A9}" type="presOf" srcId="{76DE3573-C123-4D7B-890C-8707D926BD12}" destId="{804263B1-730E-4C49-80BB-269F042C31DB}" srcOrd="0" destOrd="0" presId="urn:microsoft.com/office/officeart/2005/8/layout/hList1"/>
    <dgm:cxn modelId="{7B57339F-A46A-4D1E-85A4-8B19D9FA8284}" srcId="{AA47F21B-D0F3-43E0-9D6C-CA3C47275D82}" destId="{40D1540D-0C9E-4A78-AC37-6C0598602956}" srcOrd="0" destOrd="0" parTransId="{A67A8069-D4D7-4518-8B0C-EFB2CF7D0E72}" sibTransId="{DE5EDA23-F9BA-4D72-9DDB-C51B23986675}"/>
    <dgm:cxn modelId="{1FA9D1D7-C463-4AB5-91ED-56B89D45DB3F}" type="presOf" srcId="{41C673E8-8DA7-40AF-80E2-FF2D7D456B4B}" destId="{6868C606-6463-4D9D-AFD1-ECBDCCE3870B}" srcOrd="0" destOrd="2" presId="urn:microsoft.com/office/officeart/2005/8/layout/hList1"/>
    <dgm:cxn modelId="{DFB66CD9-87F4-40DA-A995-943B49632AB2}" type="presOf" srcId="{636BB959-4F93-457B-A424-3B5078F44F4B}" destId="{6868C606-6463-4D9D-AFD1-ECBDCCE3870B}" srcOrd="0" destOrd="0" presId="urn:microsoft.com/office/officeart/2005/8/layout/hList1"/>
    <dgm:cxn modelId="{7E983971-56F6-4FBF-B0A8-37AE1D90FF94}" srcId="{AA47F21B-D0F3-43E0-9D6C-CA3C47275D82}" destId="{327EE464-87C7-403D-B2C3-9B43B830C5D0}" srcOrd="2" destOrd="0" parTransId="{84DB8221-84D8-4FB8-8380-90C2E2F61212}" sibTransId="{C933A0A9-9DBA-4865-8C08-145329DD7A10}"/>
    <dgm:cxn modelId="{E65AD256-B322-4575-BDB3-E9F275F4D558}" srcId="{40D1540D-0C9E-4A78-AC37-6C0598602956}" destId="{2E76F93C-0858-4779-9547-83FEEEF6EE38}" srcOrd="1" destOrd="0" parTransId="{2A6D68EE-AB90-46FC-BD05-F9ECB2B81E9B}" sibTransId="{AE4AF578-6941-45D6-83C0-9212F2035B19}"/>
    <dgm:cxn modelId="{D8F0E6F4-2792-4F26-9878-7EC01ED205D5}" srcId="{653547F4-B147-43F6-9C97-9D10D992DEDC}" destId="{41C673E8-8DA7-40AF-80E2-FF2D7D456B4B}" srcOrd="2" destOrd="0" parTransId="{A8A3A8F1-C6C0-4B28-B309-D54B38771B07}" sibTransId="{3FDD49EB-A245-4F7C-9A9B-E5CDA9D7CD09}"/>
    <dgm:cxn modelId="{D57881B6-8420-4C88-808C-F8FCD38F964E}" type="presOf" srcId="{5C800518-1180-4B16-B3F2-9EB52E7060E8}" destId="{177F000B-256E-41FE-8BAD-2E58065F599B}" srcOrd="0" destOrd="0" presId="urn:microsoft.com/office/officeart/2005/8/layout/hList1"/>
    <dgm:cxn modelId="{0A9AF351-880D-4583-89D4-9875A4F0BEBC}" type="presOf" srcId="{0D2B0962-50EC-4966-BC5B-6D77EA21C54C}" destId="{6868C606-6463-4D9D-AFD1-ECBDCCE3870B}" srcOrd="0" destOrd="1" presId="urn:microsoft.com/office/officeart/2005/8/layout/hList1"/>
    <dgm:cxn modelId="{7FFC48CF-B797-4532-A7F2-761E5397637D}" srcId="{327EE464-87C7-403D-B2C3-9B43B830C5D0}" destId="{02BF42EC-277B-4065-8C7D-79017550C02A}" srcOrd="1" destOrd="0" parTransId="{8E237B24-F856-4ADC-A698-9F4D813350A6}" sibTransId="{1A3CD614-5CCC-4DB8-9107-44634DC283A9}"/>
    <dgm:cxn modelId="{FFEBE0E6-F565-41EC-A670-B162EB6A8D2F}" type="presOf" srcId="{40D1540D-0C9E-4A78-AC37-6C0598602956}" destId="{5533EBBD-676E-40BF-A163-7A2F09C517CF}" srcOrd="0" destOrd="0" presId="urn:microsoft.com/office/officeart/2005/8/layout/hList1"/>
    <dgm:cxn modelId="{E2245BC0-2FCD-46C1-96C0-B7AA93E83A85}" type="presParOf" srcId="{FD2C16EE-9842-40E3-B694-6207CD33D708}" destId="{55BED98F-41EA-40C8-81BE-BDEFBC31F611}" srcOrd="0" destOrd="0" presId="urn:microsoft.com/office/officeart/2005/8/layout/hList1"/>
    <dgm:cxn modelId="{B34681A6-F896-424C-8821-0F448559686F}" type="presParOf" srcId="{55BED98F-41EA-40C8-81BE-BDEFBC31F611}" destId="{5533EBBD-676E-40BF-A163-7A2F09C517CF}" srcOrd="0" destOrd="0" presId="urn:microsoft.com/office/officeart/2005/8/layout/hList1"/>
    <dgm:cxn modelId="{FE7B8AE1-869E-4B22-BE16-3E2F140FD5E2}" type="presParOf" srcId="{55BED98F-41EA-40C8-81BE-BDEFBC31F611}" destId="{804263B1-730E-4C49-80BB-269F042C31DB}" srcOrd="1" destOrd="0" presId="urn:microsoft.com/office/officeart/2005/8/layout/hList1"/>
    <dgm:cxn modelId="{87C4EF36-A9BB-42CB-80F5-92CEDDA1BD8B}" type="presParOf" srcId="{FD2C16EE-9842-40E3-B694-6207CD33D708}" destId="{85FC8547-F9AC-4B94-8B75-D038A4C9AB67}" srcOrd="1" destOrd="0" presId="urn:microsoft.com/office/officeart/2005/8/layout/hList1"/>
    <dgm:cxn modelId="{37458CF6-D40B-4F42-9312-C78897DDD26D}" type="presParOf" srcId="{FD2C16EE-9842-40E3-B694-6207CD33D708}" destId="{E7B94ED0-668B-45EB-BB9D-574DB61662BC}" srcOrd="2" destOrd="0" presId="urn:microsoft.com/office/officeart/2005/8/layout/hList1"/>
    <dgm:cxn modelId="{B1D432AF-AB39-4538-9B7B-495F6F594566}" type="presParOf" srcId="{E7B94ED0-668B-45EB-BB9D-574DB61662BC}" destId="{B0344063-073B-44DC-A206-75A5215CCD5F}" srcOrd="0" destOrd="0" presId="urn:microsoft.com/office/officeart/2005/8/layout/hList1"/>
    <dgm:cxn modelId="{DE6F66D4-93C7-4298-A8FA-FAAEEF5E74C0}" type="presParOf" srcId="{E7B94ED0-668B-45EB-BB9D-574DB61662BC}" destId="{6868C606-6463-4D9D-AFD1-ECBDCCE3870B}" srcOrd="1" destOrd="0" presId="urn:microsoft.com/office/officeart/2005/8/layout/hList1"/>
    <dgm:cxn modelId="{34F5C6E5-63D6-4F9F-BAC6-472681CCB917}" type="presParOf" srcId="{FD2C16EE-9842-40E3-B694-6207CD33D708}" destId="{8849EE51-5B78-44F8-B90F-BEF52E5D2074}" srcOrd="3" destOrd="0" presId="urn:microsoft.com/office/officeart/2005/8/layout/hList1"/>
    <dgm:cxn modelId="{7C9CFAA3-EA3C-4173-A7D2-CE0628C33DBD}" type="presParOf" srcId="{FD2C16EE-9842-40E3-B694-6207CD33D708}" destId="{A3D4EB7D-DD10-4033-BC64-3E6D2C7588E9}" srcOrd="4" destOrd="0" presId="urn:microsoft.com/office/officeart/2005/8/layout/hList1"/>
    <dgm:cxn modelId="{C690562F-9072-4489-B1B4-A8CF5F19D9E8}" type="presParOf" srcId="{A3D4EB7D-DD10-4033-BC64-3E6D2C7588E9}" destId="{210C5492-5A43-4C51-876C-20283F500CF0}" srcOrd="0" destOrd="0" presId="urn:microsoft.com/office/officeart/2005/8/layout/hList1"/>
    <dgm:cxn modelId="{FFEE4EA9-D66C-4E55-9635-D26E4EA817E8}" type="presParOf" srcId="{A3D4EB7D-DD10-4033-BC64-3E6D2C7588E9}" destId="{177F000B-256E-41FE-8BAD-2E58065F599B}"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33EBBD-676E-40BF-A163-7A2F09C517CF}">
      <dsp:nvSpPr>
        <dsp:cNvPr id="0" name=""/>
        <dsp:cNvSpPr/>
      </dsp:nvSpPr>
      <dsp:spPr>
        <a:xfrm>
          <a:off x="1905" y="13452"/>
          <a:ext cx="1857374" cy="4896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latin typeface="+mj-lt"/>
            </a:rPr>
            <a:t>3-D Visualizations</a:t>
          </a:r>
          <a:endParaRPr lang="en-US" sz="1700" kern="1200" dirty="0">
            <a:latin typeface="+mj-lt"/>
          </a:endParaRPr>
        </a:p>
      </dsp:txBody>
      <dsp:txXfrm>
        <a:off x="1905" y="13452"/>
        <a:ext cx="1857374" cy="489600"/>
      </dsp:txXfrm>
    </dsp:sp>
    <dsp:sp modelId="{804263B1-730E-4C49-80BB-269F042C31DB}">
      <dsp:nvSpPr>
        <dsp:cNvPr id="0" name=""/>
        <dsp:cNvSpPr/>
      </dsp:nvSpPr>
      <dsp:spPr>
        <a:xfrm>
          <a:off x="1905" y="503052"/>
          <a:ext cx="1857374" cy="146994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mj-lt"/>
            </a:rPr>
            <a:t>Immersive storytelling</a:t>
          </a:r>
          <a:endParaRPr lang="en-US" sz="1700" kern="1200" dirty="0">
            <a:latin typeface="+mj-lt"/>
          </a:endParaRPr>
        </a:p>
        <a:p>
          <a:pPr marL="171450" lvl="1" indent="-171450" algn="l" defTabSz="755650">
            <a:lnSpc>
              <a:spcPct val="90000"/>
            </a:lnSpc>
            <a:spcBef>
              <a:spcPct val="0"/>
            </a:spcBef>
            <a:spcAft>
              <a:spcPct val="15000"/>
            </a:spcAft>
            <a:buChar char="••"/>
          </a:pPr>
          <a:r>
            <a:rPr lang="en-US" sz="1700" i="0" kern="1200" dirty="0" smtClean="0">
              <a:latin typeface="+mj-lt"/>
            </a:rPr>
            <a:t>Bringing NOAA’s data and research to life</a:t>
          </a:r>
          <a:endParaRPr lang="en-US" sz="1700" i="0" kern="1200" dirty="0">
            <a:latin typeface="+mj-lt"/>
          </a:endParaRPr>
        </a:p>
      </dsp:txBody>
      <dsp:txXfrm>
        <a:off x="1905" y="503052"/>
        <a:ext cx="1857374" cy="1469947"/>
      </dsp:txXfrm>
    </dsp:sp>
    <dsp:sp modelId="{B0344063-073B-44DC-A206-75A5215CCD5F}">
      <dsp:nvSpPr>
        <dsp:cNvPr id="0" name=""/>
        <dsp:cNvSpPr/>
      </dsp:nvSpPr>
      <dsp:spPr>
        <a:xfrm>
          <a:off x="2119312" y="13452"/>
          <a:ext cx="1857374" cy="4896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latin typeface="+mj-lt"/>
            </a:rPr>
            <a:t>Social Interaction</a:t>
          </a:r>
          <a:endParaRPr lang="en-US" sz="1700" kern="1200" dirty="0">
            <a:latin typeface="+mj-lt"/>
          </a:endParaRPr>
        </a:p>
      </dsp:txBody>
      <dsp:txXfrm>
        <a:off x="2119312" y="13452"/>
        <a:ext cx="1857374" cy="489600"/>
      </dsp:txXfrm>
    </dsp:sp>
    <dsp:sp modelId="{6868C606-6463-4D9D-AFD1-ECBDCCE3870B}">
      <dsp:nvSpPr>
        <dsp:cNvPr id="0" name=""/>
        <dsp:cNvSpPr/>
      </dsp:nvSpPr>
      <dsp:spPr>
        <a:xfrm>
          <a:off x="2119312" y="503052"/>
          <a:ext cx="1857374" cy="146994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mj-lt"/>
            </a:rPr>
            <a:t>Communication</a:t>
          </a:r>
          <a:endParaRPr lang="en-US" sz="1700" kern="1200" dirty="0">
            <a:latin typeface="+mj-lt"/>
          </a:endParaRPr>
        </a:p>
        <a:p>
          <a:pPr marL="171450" lvl="1" indent="-171450" algn="l" defTabSz="755650">
            <a:lnSpc>
              <a:spcPct val="90000"/>
            </a:lnSpc>
            <a:spcBef>
              <a:spcPct val="0"/>
            </a:spcBef>
            <a:spcAft>
              <a:spcPct val="15000"/>
            </a:spcAft>
            <a:buChar char="••"/>
          </a:pPr>
          <a:r>
            <a:rPr lang="en-US" sz="1700" kern="1200" dirty="0" smtClean="0">
              <a:latin typeface="+mj-lt"/>
            </a:rPr>
            <a:t>Collaboration</a:t>
          </a:r>
          <a:endParaRPr lang="en-US" sz="1700" kern="1200" dirty="0">
            <a:latin typeface="+mj-lt"/>
          </a:endParaRPr>
        </a:p>
        <a:p>
          <a:pPr marL="171450" lvl="1" indent="-171450" algn="l" defTabSz="755650">
            <a:lnSpc>
              <a:spcPct val="90000"/>
            </a:lnSpc>
            <a:spcBef>
              <a:spcPct val="0"/>
            </a:spcBef>
            <a:spcAft>
              <a:spcPct val="15000"/>
            </a:spcAft>
            <a:buChar char="••"/>
          </a:pPr>
          <a:r>
            <a:rPr lang="en-US" sz="1700" kern="1200" dirty="0" smtClean="0">
              <a:latin typeface="+mj-lt"/>
            </a:rPr>
            <a:t>Community</a:t>
          </a:r>
          <a:endParaRPr lang="en-US" sz="1700" kern="1200" dirty="0">
            <a:latin typeface="+mj-lt"/>
          </a:endParaRPr>
        </a:p>
      </dsp:txBody>
      <dsp:txXfrm>
        <a:off x="2119312" y="503052"/>
        <a:ext cx="1857374" cy="1469947"/>
      </dsp:txXfrm>
    </dsp:sp>
    <dsp:sp modelId="{210C5492-5A43-4C51-876C-20283F500CF0}">
      <dsp:nvSpPr>
        <dsp:cNvPr id="0" name=""/>
        <dsp:cNvSpPr/>
      </dsp:nvSpPr>
      <dsp:spPr>
        <a:xfrm>
          <a:off x="4236719" y="13452"/>
          <a:ext cx="1857374" cy="4896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latin typeface="+mj-lt"/>
            </a:rPr>
            <a:t>Global Audience</a:t>
          </a:r>
          <a:endParaRPr lang="en-US" sz="1700" kern="1200" dirty="0">
            <a:latin typeface="+mj-lt"/>
          </a:endParaRPr>
        </a:p>
      </dsp:txBody>
      <dsp:txXfrm>
        <a:off x="4236719" y="13452"/>
        <a:ext cx="1857374" cy="489600"/>
      </dsp:txXfrm>
    </dsp:sp>
    <dsp:sp modelId="{177F000B-256E-41FE-8BAD-2E58065F599B}">
      <dsp:nvSpPr>
        <dsp:cNvPr id="0" name=""/>
        <dsp:cNvSpPr/>
      </dsp:nvSpPr>
      <dsp:spPr>
        <a:xfrm>
          <a:off x="4236719" y="503052"/>
          <a:ext cx="1857374" cy="146994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mj-lt"/>
            </a:rPr>
            <a:t>Scalable experiences</a:t>
          </a:r>
          <a:endParaRPr lang="en-US" sz="1700" kern="1200" dirty="0">
            <a:latin typeface="+mj-lt"/>
          </a:endParaRPr>
        </a:p>
        <a:p>
          <a:pPr marL="171450" lvl="1" indent="-171450" algn="l" defTabSz="755650">
            <a:lnSpc>
              <a:spcPct val="90000"/>
            </a:lnSpc>
            <a:spcBef>
              <a:spcPct val="0"/>
            </a:spcBef>
            <a:spcAft>
              <a:spcPct val="15000"/>
            </a:spcAft>
            <a:buChar char="••"/>
          </a:pPr>
          <a:r>
            <a:rPr lang="en-US" sz="1700" kern="1200" dirty="0" smtClean="0">
              <a:latin typeface="+mj-lt"/>
            </a:rPr>
            <a:t>Untapped market</a:t>
          </a:r>
          <a:endParaRPr lang="en-US" sz="1700" kern="1200" dirty="0">
            <a:latin typeface="+mj-lt"/>
          </a:endParaRPr>
        </a:p>
      </dsp:txBody>
      <dsp:txXfrm>
        <a:off x="4236719" y="503052"/>
        <a:ext cx="1857374" cy="146994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97646F-4F1D-4CBC-B102-A5AECD7D28D4}" type="datetimeFigureOut">
              <a:rPr lang="en-US" smtClean="0"/>
              <a:t>2/16/2011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038DAEE-DFA2-4545-80B3-09E252D76AC3}"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17B1D1-8B0F-475B-ABB9-B3B32D930E85}" type="datetimeFigureOut">
              <a:rPr lang="en-US" smtClean="0"/>
              <a:pPr/>
              <a:t>2/16/2011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46EEEA-3D25-4B50-8C28-55F55E6DF49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Augmented reality</a:t>
            </a:r>
            <a:r>
              <a:rPr lang="en-US" baseline="0" dirty="0" smtClean="0"/>
              <a:t> holds an interesting future for data in context</a:t>
            </a:r>
          </a:p>
          <a:p>
            <a:r>
              <a:rPr lang="en-US" baseline="0" dirty="0" smtClean="0"/>
              <a:t>The ability to disseminate large amounts of data to a caring public and to solicit their feedback and input</a:t>
            </a:r>
            <a:endParaRPr lang="en-US" dirty="0"/>
          </a:p>
        </p:txBody>
      </p:sp>
      <p:sp>
        <p:nvSpPr>
          <p:cNvPr id="4" name="Slide Number Placeholder 3"/>
          <p:cNvSpPr>
            <a:spLocks noGrp="1"/>
          </p:cNvSpPr>
          <p:nvPr>
            <p:ph type="sldNum" sz="quarter" idx="10"/>
          </p:nvPr>
        </p:nvSpPr>
        <p:spPr/>
        <p:txBody>
          <a:bodyPr/>
          <a:lstStyle/>
          <a:p>
            <a:fld id="{1046EEEA-3D25-4B50-8C28-55F55E6DF49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dirty="0" err="1" smtClean="0"/>
              <a:t>Foldit</a:t>
            </a:r>
            <a:r>
              <a:rPr lang="en-US" sz="1100" b="0" dirty="0" smtClean="0"/>
              <a:t> is a revolutionary new computer game enabling </a:t>
            </a:r>
            <a:r>
              <a:rPr lang="en-US" sz="1100" b="0" i="1" dirty="0" smtClean="0"/>
              <a:t>you</a:t>
            </a:r>
            <a:r>
              <a:rPr lang="en-US" sz="1100" b="0" dirty="0" smtClean="0"/>
              <a:t> to contribute to important scientific research surrounding protein</a:t>
            </a:r>
            <a:r>
              <a:rPr lang="en-US" sz="1100" b="0" baseline="0" dirty="0" smtClean="0"/>
              <a:t> folding</a:t>
            </a:r>
            <a:r>
              <a:rPr lang="en-US" sz="1100" b="0" dirty="0" smtClean="0"/>
              <a:t>.</a:t>
            </a:r>
            <a:r>
              <a:rPr lang="en-US" sz="1100" b="0" baseline="0" dirty="0" smtClean="0"/>
              <a:t> </a:t>
            </a:r>
            <a:r>
              <a:rPr lang="en-US" dirty="0" smtClean="0"/>
              <a:t>Knowing the structure of a protein is key to understanding how it works and to targeting it with drugs. Figuring out which of the many, many possible structures is the best one is regarded as one of the hardest problems in biology today and current methods take a lot of money and time, even for computers.</a:t>
            </a:r>
            <a:endParaRPr lang="en-US" dirty="0" smtClean="0"/>
          </a:p>
          <a:p>
            <a:r>
              <a:rPr lang="en-US" dirty="0" smtClean="0"/>
              <a:t>The best players had</a:t>
            </a:r>
            <a:r>
              <a:rPr lang="en-US" baseline="0" dirty="0" smtClean="0"/>
              <a:t> no background in chemistry or biology</a:t>
            </a:r>
          </a:p>
          <a:p>
            <a:r>
              <a:rPr lang="en-US" baseline="0" dirty="0" smtClean="0"/>
              <a:t>The best players out performed the best models</a:t>
            </a:r>
            <a:endParaRPr lang="en-US" dirty="0" smtClean="0"/>
          </a:p>
          <a:p>
            <a:endParaRPr lang="en-US" dirty="0"/>
          </a:p>
        </p:txBody>
      </p:sp>
      <p:sp>
        <p:nvSpPr>
          <p:cNvPr id="4" name="Slide Number Placeholder 3"/>
          <p:cNvSpPr>
            <a:spLocks noGrp="1"/>
          </p:cNvSpPr>
          <p:nvPr>
            <p:ph type="sldNum" sz="quarter" idx="10"/>
          </p:nvPr>
        </p:nvSpPr>
        <p:spPr/>
        <p:txBody>
          <a:bodyPr/>
          <a:lstStyle/>
          <a:p>
            <a:fld id="{8DDEF859-44A3-49D0-9452-647FC92012F2}"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University of Washington computer science</a:t>
            </a:r>
            <a:r>
              <a:rPr lang="en-US" baseline="0" dirty="0" smtClean="0"/>
              <a:t> department</a:t>
            </a:r>
            <a:endParaRPr lang="en-US" dirty="0" smtClean="0"/>
          </a:p>
          <a:p>
            <a:r>
              <a:rPr lang="en-US" dirty="0" smtClean="0"/>
              <a:t>Written up in nature, strong evidence to support than introducing a human component</a:t>
            </a:r>
            <a:r>
              <a:rPr lang="en-US" baseline="0" dirty="0" smtClean="0"/>
              <a:t> into the computer models improves our scientific understanding.</a:t>
            </a:r>
            <a:endParaRPr lang="en-US" dirty="0" smtClean="0"/>
          </a:p>
          <a:p>
            <a:r>
              <a:rPr lang="en-US" baseline="0" dirty="0" smtClean="0"/>
              <a:t>“Computationally-limited scientific problems” “integration of human visual problem-solving”</a:t>
            </a:r>
            <a:endParaRPr lang="en-US" dirty="0"/>
          </a:p>
        </p:txBody>
      </p:sp>
      <p:sp>
        <p:nvSpPr>
          <p:cNvPr id="4" name="Slide Number Placeholder 3"/>
          <p:cNvSpPr>
            <a:spLocks noGrp="1"/>
          </p:cNvSpPr>
          <p:nvPr>
            <p:ph type="sldNum" sz="quarter" idx="10"/>
          </p:nvPr>
        </p:nvSpPr>
        <p:spPr/>
        <p:txBody>
          <a:bodyPr/>
          <a:lstStyle/>
          <a:p>
            <a:fld id="{1046EEEA-3D25-4B50-8C28-55F55E6DF49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“Computationally-limited scientific problems” “integration of human visual problem-solving”</a:t>
            </a:r>
            <a:endParaRPr lang="en-US" dirty="0" smtClean="0"/>
          </a:p>
          <a:p>
            <a:r>
              <a:rPr lang="en-US" dirty="0" smtClean="0"/>
              <a:t>Anecdotal evidence of the old farmer whose knee</a:t>
            </a:r>
            <a:r>
              <a:rPr lang="en-US" baseline="0" dirty="0" smtClean="0"/>
              <a:t> starts to hurt when it’s going to rain.</a:t>
            </a:r>
          </a:p>
          <a:p>
            <a:r>
              <a:rPr lang="en-US" baseline="0" dirty="0" smtClean="0"/>
              <a:t>How do we visualize raw weather data in a way to allow massive public input?</a:t>
            </a:r>
          </a:p>
          <a:p>
            <a:r>
              <a:rPr lang="en-US" baseline="0" dirty="0" smtClean="0"/>
              <a:t>How do we make it fun?</a:t>
            </a:r>
          </a:p>
          <a:p>
            <a:r>
              <a:rPr lang="en-US" baseline="0" dirty="0" smtClean="0"/>
              <a:t>How do we reward successful players?</a:t>
            </a:r>
          </a:p>
        </p:txBody>
      </p:sp>
      <p:sp>
        <p:nvSpPr>
          <p:cNvPr id="4" name="Slide Number Placeholder 3"/>
          <p:cNvSpPr>
            <a:spLocks noGrp="1"/>
          </p:cNvSpPr>
          <p:nvPr>
            <p:ph type="sldNum" sz="quarter" idx="10"/>
          </p:nvPr>
        </p:nvSpPr>
        <p:spPr/>
        <p:txBody>
          <a:bodyPr/>
          <a:lstStyle/>
          <a:p>
            <a:fld id="{1046EEEA-3D25-4B50-8C28-55F55E6DF49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to note that once again all these images are renderings, not actual </a:t>
            </a:r>
            <a:r>
              <a:rPr lang="en-US" baseline="0" dirty="0" smtClean="0"/>
              <a:t>photographs.</a:t>
            </a:r>
          </a:p>
          <a:p>
            <a:r>
              <a:rPr lang="en-US" baseline="0" dirty="0" err="1" smtClean="0"/>
              <a:t>Hhopefully</a:t>
            </a:r>
            <a:r>
              <a:rPr lang="en-US" baseline="0" dirty="0" smtClean="0"/>
              <a:t> </a:t>
            </a:r>
            <a:r>
              <a:rPr lang="en-US" baseline="0" dirty="0" smtClean="0"/>
              <a:t>you can tell where NOAA is headed</a:t>
            </a:r>
            <a:r>
              <a:rPr lang="en-US" baseline="0" dirty="0" smtClean="0"/>
              <a:t>.</a:t>
            </a:r>
          </a:p>
        </p:txBody>
      </p:sp>
      <p:sp>
        <p:nvSpPr>
          <p:cNvPr id="4" name="Slide Number Placeholder 3"/>
          <p:cNvSpPr>
            <a:spLocks noGrp="1"/>
          </p:cNvSpPr>
          <p:nvPr>
            <p:ph type="sldNum" sz="quarter" idx="10"/>
          </p:nvPr>
        </p:nvSpPr>
        <p:spPr/>
        <p:txBody>
          <a:bodyPr/>
          <a:lstStyle/>
          <a:p>
            <a:fld id="{88C8DFBA-EAFA-4331-8DB3-B944AE670DD2}" type="slidenum">
              <a:rPr lang="en-US" smtClean="0"/>
              <a:pPr/>
              <a:t>14</a:t>
            </a:fld>
            <a:endParaRPr lang="en-US"/>
          </a:p>
        </p:txBody>
      </p:sp>
    </p:spTree>
    <p:extLst>
      <p:ext uri="{BB962C8B-B14F-4D97-AF65-F5344CB8AC3E}">
        <p14:creationId xmlns="" xmlns:p14="http://schemas.microsoft.com/office/powerpoint/2010/main" val="304125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Unity3d.com</a:t>
            </a:r>
          </a:p>
          <a:p>
            <a:r>
              <a:rPr lang="en-US" dirty="0" smtClean="0"/>
              <a:t>A traditional game engine that you can write once and compile</a:t>
            </a:r>
            <a:r>
              <a:rPr lang="en-US" baseline="0" dirty="0" smtClean="0"/>
              <a:t> for desktops, web streaming, mobile, and even video game consoles</a:t>
            </a:r>
          </a:p>
          <a:p>
            <a:r>
              <a:rPr lang="en-US" baseline="0" dirty="0" smtClean="0"/>
              <a:t>This implies a huge and basically untapped market for NOAA</a:t>
            </a:r>
          </a:p>
          <a:p>
            <a:endParaRPr lang="en-US" dirty="0"/>
          </a:p>
        </p:txBody>
      </p:sp>
      <p:sp>
        <p:nvSpPr>
          <p:cNvPr id="4" name="Slide Number Placeholder 3"/>
          <p:cNvSpPr>
            <a:spLocks noGrp="1"/>
          </p:cNvSpPr>
          <p:nvPr>
            <p:ph type="sldNum" sz="quarter" idx="10"/>
          </p:nvPr>
        </p:nvSpPr>
        <p:spPr/>
        <p:txBody>
          <a:bodyPr/>
          <a:lstStyle/>
          <a:p>
            <a:fld id="{1046EEEA-3D25-4B50-8C28-55F55E6DF49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see if we can visit!</a:t>
            </a:r>
          </a:p>
          <a:p>
            <a:r>
              <a:rPr lang="en-US" dirty="0" smtClean="0"/>
              <a:t>Could potentially</a:t>
            </a:r>
            <a:r>
              <a:rPr lang="en-US" baseline="0" dirty="0" smtClean="0"/>
              <a:t> be used in emergency response training</a:t>
            </a:r>
          </a:p>
          <a:p>
            <a:r>
              <a:rPr lang="en-US" baseline="0" dirty="0" smtClean="0"/>
              <a:t>A great way to show high resolution data</a:t>
            </a:r>
          </a:p>
          <a:p>
            <a:r>
              <a:rPr lang="en-US" baseline="0" dirty="0" smtClean="0"/>
              <a:t>Impact of severe weather</a:t>
            </a:r>
          </a:p>
          <a:p>
            <a:r>
              <a:rPr lang="en-US" baseline="0" dirty="0" smtClean="0"/>
              <a:t>Oil plume models, ecosystems etc.</a:t>
            </a:r>
            <a:endParaRPr lang="en-US" dirty="0"/>
          </a:p>
        </p:txBody>
      </p:sp>
      <p:sp>
        <p:nvSpPr>
          <p:cNvPr id="4" name="Slide Number Placeholder 3"/>
          <p:cNvSpPr>
            <a:spLocks noGrp="1"/>
          </p:cNvSpPr>
          <p:nvPr>
            <p:ph type="sldNum" sz="quarter" idx="10"/>
          </p:nvPr>
        </p:nvSpPr>
        <p:spPr/>
        <p:txBody>
          <a:bodyPr/>
          <a:lstStyle/>
          <a:p>
            <a:fld id="{1046EEEA-3D25-4B50-8C28-55F55E6DF49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Moving on to a related</a:t>
            </a:r>
            <a:r>
              <a:rPr lang="en-US" baseline="0" dirty="0" smtClean="0"/>
              <a:t> topic… Some unique challenges!</a:t>
            </a:r>
            <a:endParaRPr lang="en-US" dirty="0" smtClean="0"/>
          </a:p>
          <a:p>
            <a:r>
              <a:rPr lang="en-US" dirty="0" smtClean="0"/>
              <a:t>large dat</a:t>
            </a:r>
            <a:r>
              <a:rPr lang="en-US" baseline="0" dirty="0" smtClean="0"/>
              <a:t>a sets</a:t>
            </a:r>
          </a:p>
          <a:p>
            <a:r>
              <a:rPr lang="en-US" dirty="0" smtClean="0"/>
              <a:t>Cloud-based load</a:t>
            </a:r>
            <a:r>
              <a:rPr lang="en-US" baseline="0" dirty="0" smtClean="0"/>
              <a:t> balancing of the data</a:t>
            </a:r>
          </a:p>
          <a:p>
            <a:r>
              <a:rPr lang="en-US" baseline="0" dirty="0" smtClean="0"/>
              <a:t>96 TB per week from NIM</a:t>
            </a:r>
          </a:p>
          <a:p>
            <a:endParaRPr lang="en-US" baseline="0" dirty="0" smtClean="0"/>
          </a:p>
          <a:p>
            <a:r>
              <a:rPr lang="en-US" dirty="0" smtClean="0"/>
              <a:t> G12 which is 167,772,162 points</a:t>
            </a:r>
            <a:br>
              <a:rPr lang="en-US" dirty="0" smtClean="0"/>
            </a:br>
            <a:r>
              <a:rPr lang="en-US" dirty="0" smtClean="0"/>
              <a:t> 128 levels vertical resolution</a:t>
            </a:r>
            <a:br>
              <a:rPr lang="en-US" dirty="0" smtClean="0"/>
            </a:br>
            <a:r>
              <a:rPr lang="en-US" dirty="0" smtClean="0"/>
              <a:t> Output every 3 hours</a:t>
            </a:r>
            <a:br>
              <a:rPr lang="en-US" dirty="0" smtClean="0"/>
            </a:br>
            <a:r>
              <a:rPr lang="en-US" dirty="0" smtClean="0"/>
              <a:t> 20 3D variables</a:t>
            </a:r>
            <a:br>
              <a:rPr lang="en-US" dirty="0" smtClean="0"/>
            </a:br>
            <a:r>
              <a:rPr lang="en-US" dirty="0" smtClean="0"/>
              <a:t/>
            </a:r>
            <a:br>
              <a:rPr lang="en-US" dirty="0" smtClean="0"/>
            </a:br>
            <a:r>
              <a:rPr lang="en-US" dirty="0" smtClean="0"/>
              <a:t>Amount of data:</a:t>
            </a:r>
            <a:br>
              <a:rPr lang="en-US" dirty="0" smtClean="0"/>
            </a:br>
            <a:r>
              <a:rPr lang="en-US" dirty="0" smtClean="0"/>
              <a:t>85,899,346,944 bytes per file (one 3D variable)</a:t>
            </a:r>
            <a:br>
              <a:rPr lang="en-US" dirty="0" smtClean="0"/>
            </a:br>
            <a:r>
              <a:rPr lang="en-US" dirty="0" smtClean="0"/>
              <a:t>1,717,986,938,880 bytes per output (20 3D variables)</a:t>
            </a:r>
            <a:br>
              <a:rPr lang="en-US" dirty="0" smtClean="0"/>
            </a:br>
            <a:r>
              <a:rPr lang="en-US" dirty="0" smtClean="0"/>
              <a:t>13,743,895,511,040 bytes per day (output every 3 hours)</a:t>
            </a:r>
            <a:br>
              <a:rPr lang="en-US" dirty="0" smtClean="0"/>
            </a:br>
            <a:r>
              <a:rPr lang="en-US" dirty="0" smtClean="0"/>
              <a:t>96,207,268,577,280 bytes per run (7 day run)</a:t>
            </a:r>
            <a:br>
              <a:rPr lang="en-US" dirty="0" smtClean="0"/>
            </a:br>
            <a:endParaRPr lang="en-US" dirty="0"/>
          </a:p>
        </p:txBody>
      </p:sp>
      <p:sp>
        <p:nvSpPr>
          <p:cNvPr id="4" name="Slide Number Placeholder 3"/>
          <p:cNvSpPr>
            <a:spLocks noGrp="1"/>
          </p:cNvSpPr>
          <p:nvPr>
            <p:ph type="sldNum" sz="quarter" idx="10"/>
          </p:nvPr>
        </p:nvSpPr>
        <p:spPr/>
        <p:txBody>
          <a:bodyPr/>
          <a:lstStyle/>
          <a:p>
            <a:fld id="{1046EEEA-3D25-4B50-8C28-55F55E6DF49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3D offers</a:t>
            </a:r>
            <a:r>
              <a:rPr lang="en-US" baseline="0" dirty="0" smtClean="0"/>
              <a:t> original ways of visualizing data</a:t>
            </a:r>
          </a:p>
          <a:p>
            <a:r>
              <a:rPr lang="en-US" baseline="0" dirty="0" smtClean="0"/>
              <a:t>Imagine walking through the streets while picking out a place to live</a:t>
            </a:r>
          </a:p>
          <a:p>
            <a:r>
              <a:rPr lang="en-US" baseline="0" dirty="0" smtClean="0"/>
              <a:t>Translate this type of visualization to severe weather impact in decision support </a:t>
            </a:r>
            <a:endParaRPr lang="en-US" dirty="0"/>
          </a:p>
        </p:txBody>
      </p:sp>
      <p:sp>
        <p:nvSpPr>
          <p:cNvPr id="4" name="Slide Number Placeholder 3"/>
          <p:cNvSpPr>
            <a:spLocks noGrp="1"/>
          </p:cNvSpPr>
          <p:nvPr>
            <p:ph type="sldNum" sz="quarter" idx="10"/>
          </p:nvPr>
        </p:nvSpPr>
        <p:spPr/>
        <p:txBody>
          <a:bodyPr/>
          <a:lstStyle/>
          <a:p>
            <a:fld id="{1046EEEA-3D25-4B50-8C28-55F55E6DF494}"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Same</a:t>
            </a:r>
            <a:r>
              <a:rPr lang="en-US" baseline="0" dirty="0" smtClean="0"/>
              <a:t> sort of visualization but with carbon data</a:t>
            </a:r>
            <a:endParaRPr lang="en-US" dirty="0"/>
          </a:p>
        </p:txBody>
      </p:sp>
      <p:sp>
        <p:nvSpPr>
          <p:cNvPr id="4" name="Slide Number Placeholder 3"/>
          <p:cNvSpPr>
            <a:spLocks noGrp="1"/>
          </p:cNvSpPr>
          <p:nvPr>
            <p:ph type="sldNum" sz="quarter" idx="10"/>
          </p:nvPr>
        </p:nvSpPr>
        <p:spPr/>
        <p:txBody>
          <a:bodyPr/>
          <a:lstStyle/>
          <a:p>
            <a:fld id="{1046EEEA-3D25-4B50-8C28-55F55E6DF494}"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Mobile technology has a great potential</a:t>
            </a:r>
            <a:r>
              <a:rPr lang="en-US" baseline="0" dirty="0" smtClean="0"/>
              <a:t> not only to visualize complex information in a 3D “real world” context</a:t>
            </a:r>
          </a:p>
          <a:p>
            <a:r>
              <a:rPr lang="en-US" baseline="0" dirty="0" smtClean="0"/>
              <a:t>…but to ingest data either as a remote sensor or ultimately in a massively multiplayer scientific game</a:t>
            </a:r>
            <a:endParaRPr lang="en-US" dirty="0" smtClean="0"/>
          </a:p>
        </p:txBody>
      </p:sp>
      <p:sp>
        <p:nvSpPr>
          <p:cNvPr id="4" name="Slide Number Placeholder 3"/>
          <p:cNvSpPr>
            <a:spLocks noGrp="1"/>
          </p:cNvSpPr>
          <p:nvPr>
            <p:ph type="sldNum" sz="quarter" idx="5"/>
          </p:nvPr>
        </p:nvSpPr>
        <p:spPr/>
        <p:txBody>
          <a:bodyPr/>
          <a:lstStyle/>
          <a:p>
            <a:pPr>
              <a:defRPr/>
            </a:pPr>
            <a:fld id="{0AEFBAAD-7C33-4599-A8D2-8C66BAA25BE2}"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 thi</a:t>
            </a:r>
            <a:r>
              <a:rPr lang="en-US" baseline="0" dirty="0" smtClean="0"/>
              <a:t>s example we created a mockup of a P3 hurricane hunter and flew through a virtual hurricane</a:t>
            </a:r>
          </a:p>
          <a:p>
            <a:pPr eaLnBrk="1" hangingPunct="1">
              <a:spcBef>
                <a:spcPct val="0"/>
              </a:spcBef>
            </a:pPr>
            <a:r>
              <a:rPr lang="en-US" baseline="0" dirty="0" smtClean="0"/>
              <a:t>Outreach and education</a:t>
            </a: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Transition to operations =&gt; t</a:t>
            </a:r>
            <a:r>
              <a:rPr lang="en-US" dirty="0" smtClean="0"/>
              <a:t>he power of GIS software with the community of weather briefings</a:t>
            </a:r>
          </a:p>
          <a:p>
            <a:pPr eaLnBrk="1" hangingPunct="1">
              <a:spcBef>
                <a:spcPct val="0"/>
              </a:spcBef>
            </a:pPr>
            <a:endParaRPr lang="en-US" dirty="0"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845DE1-E573-4124-8C2C-0CD1789D8F93}"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Virtual.worlds@noaa.gov</a:t>
            </a:r>
            <a:endParaRPr lang="en-US" dirty="0"/>
          </a:p>
        </p:txBody>
      </p:sp>
      <p:sp>
        <p:nvSpPr>
          <p:cNvPr id="4" name="Slide Number Placeholder 3"/>
          <p:cNvSpPr>
            <a:spLocks noGrp="1"/>
          </p:cNvSpPr>
          <p:nvPr>
            <p:ph type="sldNum" sz="quarter" idx="10"/>
          </p:nvPr>
        </p:nvSpPr>
        <p:spPr/>
        <p:txBody>
          <a:bodyPr/>
          <a:lstStyle/>
          <a:p>
            <a:fld id="{88C8DFBA-EAFA-4331-8DB3-B944AE670DD2}" type="slidenum">
              <a:rPr lang="en-US" smtClean="0"/>
              <a:pPr/>
              <a:t>21</a:t>
            </a:fld>
            <a:endParaRPr lang="en-US"/>
          </a:p>
        </p:txBody>
      </p:sp>
    </p:spTree>
    <p:extLst>
      <p:ext uri="{BB962C8B-B14F-4D97-AF65-F5344CB8AC3E}">
        <p14:creationId xmlns="" xmlns:p14="http://schemas.microsoft.com/office/powerpoint/2010/main" val="3047321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35DE6-D7F1-4ABA-A120-E3CB983B2CF2}"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island opened Jan 2007</a:t>
            </a:r>
          </a:p>
          <a:p>
            <a:r>
              <a:rPr lang="en-US" dirty="0" smtClean="0"/>
              <a:t>First person experience of NOAA science</a:t>
            </a:r>
          </a:p>
          <a:p>
            <a:r>
              <a:rPr lang="en-US" dirty="0" smtClean="0"/>
              <a:t>NOAA has over 20 islands now, part of </a:t>
            </a:r>
            <a:r>
              <a:rPr lang="en-US" dirty="0" err="1" smtClean="0"/>
              <a:t>Scilands</a:t>
            </a:r>
            <a:r>
              <a:rPr lang="en-US" dirty="0" smtClean="0"/>
              <a:t> that has over </a:t>
            </a:r>
            <a:r>
              <a:rPr lang="en-US" dirty="0" smtClean="0"/>
              <a:t>70</a:t>
            </a:r>
          </a:p>
          <a:p>
            <a:r>
              <a:rPr lang="en-US" dirty="0" smtClean="0"/>
              <a:t>Heavy focus on education and outreach</a:t>
            </a:r>
            <a:endParaRPr lang="en-US" dirty="0"/>
          </a:p>
        </p:txBody>
      </p:sp>
      <p:sp>
        <p:nvSpPr>
          <p:cNvPr id="4" name="Slide Number Placeholder 3"/>
          <p:cNvSpPr>
            <a:spLocks noGrp="1"/>
          </p:cNvSpPr>
          <p:nvPr>
            <p:ph type="sldNum" sz="quarter" idx="10"/>
          </p:nvPr>
        </p:nvSpPr>
        <p:spPr/>
        <p:txBody>
          <a:bodyPr/>
          <a:lstStyle/>
          <a:p>
            <a:fld id="{426DD307-33D2-41F4-B5BD-142F45076B05}" type="slidenum">
              <a:rPr lang="zh-TW" altLang="en-US" smtClean="0"/>
              <a:pPr/>
              <a:t>3</a:t>
            </a:fld>
            <a:endParaRPr lang="en-US"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lot of other VW activities in the government. vGov was born out of the Federal Consortium for Virtual</a:t>
            </a:r>
            <a:r>
              <a:rPr lang="en-US" baseline="0" dirty="0" smtClean="0"/>
              <a:t> Worlds</a:t>
            </a:r>
            <a:endParaRPr lang="en-US" dirty="0" smtClean="0"/>
          </a:p>
          <a:p>
            <a:endParaRPr lang="en-US" dirty="0" smtClean="0"/>
          </a:p>
          <a:p>
            <a:r>
              <a:rPr lang="en-US" dirty="0" smtClean="0"/>
              <a:t>vGov </a:t>
            </a:r>
            <a:r>
              <a:rPr lang="en-US" dirty="0" smtClean="0"/>
              <a:t>is a federal government virtual world project. Sponsored by the OCIO office in the USDA it has tremendous high level support. The purpose of the project is to provide a secure virtual world environment.  Watch the movie at the URL for a brief project overview and the founding member’s experimentations.</a:t>
            </a:r>
          </a:p>
          <a:p>
            <a:endParaRPr lang="en-US" dirty="0" smtClean="0"/>
          </a:p>
          <a:p>
            <a:r>
              <a:rPr lang="en-US" dirty="0" smtClean="0"/>
              <a:t>vGov is actively seeking new memberships and your agency could be next!</a:t>
            </a:r>
          </a:p>
        </p:txBody>
      </p:sp>
      <p:sp>
        <p:nvSpPr>
          <p:cNvPr id="4" name="Slide Number Placeholder 3"/>
          <p:cNvSpPr>
            <a:spLocks noGrp="1"/>
          </p:cNvSpPr>
          <p:nvPr>
            <p:ph type="sldNum" sz="quarter" idx="10"/>
          </p:nvPr>
        </p:nvSpPr>
        <p:spPr/>
        <p:txBody>
          <a:bodyPr/>
          <a:lstStyle/>
          <a:p>
            <a:fld id="{1046EEEA-3D25-4B50-8C28-55F55E6DF49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http://www.ncdc.noaa.gov/img/reports/billion/billion2010.pdf</a:t>
            </a:r>
          </a:p>
          <a:p>
            <a:pPr eaLnBrk="1" hangingPunct="1">
              <a:spcBef>
                <a:spcPct val="0"/>
              </a:spcBef>
            </a:pPr>
            <a:r>
              <a:rPr lang="en-US" dirty="0" smtClean="0"/>
              <a:t>Its not enough to just</a:t>
            </a:r>
            <a:r>
              <a:rPr lang="en-US" baseline="0" dirty="0" smtClean="0"/>
              <a:t> model impacts, how do you make people care?</a:t>
            </a:r>
          </a:p>
          <a:p>
            <a:pPr eaLnBrk="1" hangingPunct="1">
              <a:spcBef>
                <a:spcPct val="0"/>
              </a:spcBef>
            </a:pPr>
            <a:r>
              <a:rPr lang="en-US" baseline="0" dirty="0" smtClean="0"/>
              <a:t>Situational awareness is about </a:t>
            </a:r>
            <a:r>
              <a:rPr lang="en-US" dirty="0" smtClean="0"/>
              <a:t>comprehension of meaning</a:t>
            </a:r>
            <a:endParaRPr lang="en-US" dirty="0"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28FDB3-73BF-4406-8B93-EDE7957BBBD4}"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power of GIS software with the community of weather briefings</a:t>
            </a:r>
          </a:p>
          <a:p>
            <a:endParaRPr lang="en-US" dirty="0" smtClean="0"/>
          </a:p>
        </p:txBody>
      </p:sp>
      <p:sp>
        <p:nvSpPr>
          <p:cNvPr id="4" name="Slide Number Placeholder 3"/>
          <p:cNvSpPr>
            <a:spLocks noGrp="1"/>
          </p:cNvSpPr>
          <p:nvPr>
            <p:ph type="sldNum" sz="quarter" idx="5"/>
          </p:nvPr>
        </p:nvSpPr>
        <p:spPr/>
        <p:txBody>
          <a:bodyPr/>
          <a:lstStyle/>
          <a:p>
            <a:pPr>
              <a:defRPr/>
            </a:pPr>
            <a:fld id="{F65B85F2-B125-48F2-A582-B479B11FD04A}"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Combining</a:t>
            </a:r>
            <a:r>
              <a:rPr lang="en-US" baseline="0" dirty="0" smtClean="0"/>
              <a:t> a virtual world tool like Second Life with a more traditional data visualization application like Google Earth.</a:t>
            </a:r>
            <a:endParaRPr lang="en-US" dirty="0"/>
          </a:p>
        </p:txBody>
      </p:sp>
      <p:sp>
        <p:nvSpPr>
          <p:cNvPr id="4" name="Slide Number Placeholder 3"/>
          <p:cNvSpPr>
            <a:spLocks noGrp="1"/>
          </p:cNvSpPr>
          <p:nvPr>
            <p:ph type="sldNum" sz="quarter" idx="10"/>
          </p:nvPr>
        </p:nvSpPr>
        <p:spPr/>
        <p:txBody>
          <a:bodyPr/>
          <a:lstStyle/>
          <a:p>
            <a:fld id="{1046EEEA-3D25-4B50-8C28-55F55E6DF49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virtual canvas can be as large as you need,</a:t>
            </a:r>
            <a:r>
              <a:rPr lang="en-US" baseline="0" dirty="0" smtClean="0"/>
              <a:t> only bounded by computational limits.</a:t>
            </a:r>
            <a:endParaRPr lang="en-US" dirty="0"/>
          </a:p>
        </p:txBody>
      </p:sp>
      <p:sp>
        <p:nvSpPr>
          <p:cNvPr id="4" name="Slide Number Placeholder 3"/>
          <p:cNvSpPr>
            <a:spLocks noGrp="1"/>
          </p:cNvSpPr>
          <p:nvPr>
            <p:ph type="sldNum" sz="quarter" idx="10"/>
          </p:nvPr>
        </p:nvSpPr>
        <p:spPr/>
        <p:txBody>
          <a:bodyPr/>
          <a:lstStyle/>
          <a:p>
            <a:fld id="{1046EEEA-3D25-4B50-8C28-55F55E6DF49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would happen if all the regional forecast offices could operate in the same “space?”</a:t>
            </a:r>
          </a:p>
          <a:p>
            <a:r>
              <a:rPr lang="en-US" dirty="0" smtClean="0"/>
              <a:t>What</a:t>
            </a:r>
            <a:r>
              <a:rPr lang="en-US" baseline="0" dirty="0" smtClean="0"/>
              <a:t> would happen if members of the public could contribute to that space?</a:t>
            </a:r>
            <a:endParaRPr lang="en-US" dirty="0"/>
          </a:p>
        </p:txBody>
      </p:sp>
      <p:sp>
        <p:nvSpPr>
          <p:cNvPr id="4" name="Slide Number Placeholder 3"/>
          <p:cNvSpPr>
            <a:spLocks noGrp="1"/>
          </p:cNvSpPr>
          <p:nvPr>
            <p:ph type="sldNum" sz="quarter" idx="10"/>
          </p:nvPr>
        </p:nvSpPr>
        <p:spPr/>
        <p:txBody>
          <a:bodyPr/>
          <a:lstStyle/>
          <a:p>
            <a:fld id="{1046EEEA-3D25-4B50-8C28-55F55E6DF494}"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2C2295-2994-485C-AD3D-19CE8CBF0DD8}" type="datetimeFigureOut">
              <a:rPr lang="en-US" smtClean="0"/>
              <a:pPr/>
              <a:t>2/16/2011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2C2295-2994-485C-AD3D-19CE8CBF0DD8}" type="datetimeFigureOut">
              <a:rPr lang="en-US" smtClean="0"/>
              <a:pPr/>
              <a:t>2/16/2011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2C2295-2994-485C-AD3D-19CE8CBF0DD8}" type="datetimeFigureOut">
              <a:rPr lang="en-US" smtClean="0"/>
              <a:pPr/>
              <a:t>2/16/2011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2C2295-2994-485C-AD3D-19CE8CBF0DD8}" type="datetimeFigureOut">
              <a:rPr lang="en-US" smtClean="0"/>
              <a:pPr/>
              <a:t>2/16/2011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2C2295-2994-485C-AD3D-19CE8CBF0DD8}" type="datetimeFigureOut">
              <a:rPr lang="en-US" smtClean="0"/>
              <a:pPr/>
              <a:t>2/16/2011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2C2295-2994-485C-AD3D-19CE8CBF0DD8}" type="datetimeFigureOut">
              <a:rPr lang="en-US" smtClean="0"/>
              <a:pPr/>
              <a:t>2/16/2011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2C2295-2994-485C-AD3D-19CE8CBF0DD8}" type="datetimeFigureOut">
              <a:rPr lang="en-US" smtClean="0"/>
              <a:pPr/>
              <a:t>2/16/2011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2C2295-2994-485C-AD3D-19CE8CBF0DD8}" type="datetimeFigureOut">
              <a:rPr lang="en-US" smtClean="0"/>
              <a:pPr/>
              <a:t>2/16/2011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C2295-2994-485C-AD3D-19CE8CBF0DD8}" type="datetimeFigureOut">
              <a:rPr lang="en-US" smtClean="0"/>
              <a:pPr/>
              <a:t>2/16/2011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2C2295-2994-485C-AD3D-19CE8CBF0DD8}" type="datetimeFigureOut">
              <a:rPr lang="en-US" smtClean="0"/>
              <a:pPr/>
              <a:t>2/16/2011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2C2295-2994-485C-AD3D-19CE8CBF0DD8}" type="datetimeFigureOut">
              <a:rPr lang="en-US" smtClean="0"/>
              <a:pPr/>
              <a:t>2/16/2011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3FBF7-B94D-4A1A-8E2B-F44A051DA88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C2295-2994-485C-AD3D-19CE8CBF0DD8}" type="datetimeFigureOut">
              <a:rPr lang="en-US" smtClean="0"/>
              <a:pPr/>
              <a:t>2/16/2011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3FBF7-B94D-4A1A-8E2B-F44A051DA88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5.gif"/><Relationship Id="rId5" Type="http://schemas.openxmlformats.org/officeDocument/2006/relationships/diagramLayout" Target="../diagrams/layout1.xml"/><Relationship Id="rId10" Type="http://schemas.openxmlformats.org/officeDocument/2006/relationships/image" Target="../media/image4.jpeg"/><Relationship Id="rId4" Type="http://schemas.openxmlformats.org/officeDocument/2006/relationships/diagramData" Target="../diagrams/data1.xm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381000"/>
            <a:ext cx="7772400" cy="1470025"/>
          </a:xfrm>
        </p:spPr>
        <p:txBody>
          <a:bodyPr/>
          <a:lstStyle/>
          <a:p>
            <a:r>
              <a:rPr lang="en-US" dirty="0" smtClean="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rPr>
              <a:t>Virtual Worlds and NWS Operations</a:t>
            </a:r>
            <a:endParaRPr lang="en-US"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endParaRPr>
          </a:p>
        </p:txBody>
      </p:sp>
      <p:sp>
        <p:nvSpPr>
          <p:cNvPr id="3" name="Subtitle 2"/>
          <p:cNvSpPr>
            <a:spLocks noGrp="1"/>
          </p:cNvSpPr>
          <p:nvPr>
            <p:ph type="subTitle" idx="1"/>
          </p:nvPr>
        </p:nvSpPr>
        <p:spPr>
          <a:xfrm>
            <a:off x="1295400" y="5105400"/>
            <a:ext cx="6400800" cy="1752600"/>
          </a:xfrm>
        </p:spPr>
        <p:txBody>
          <a:bodyPr>
            <a:normAutofit/>
          </a:bodyPr>
          <a:lstStyle/>
          <a:p>
            <a:r>
              <a:rPr lang="en-US" sz="2800" dirty="0" smtClean="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rPr>
              <a:t>Eric Hackathorn</a:t>
            </a:r>
          </a:p>
          <a:p>
            <a:r>
              <a:rPr lang="en-US" sz="2800" dirty="0" smtClean="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rPr>
              <a:t>RITT Forum Presentation</a:t>
            </a:r>
          </a:p>
          <a:p>
            <a:r>
              <a:rPr lang="en-US" sz="2800" dirty="0" smtClean="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rPr>
              <a:t>February 16, 2011</a:t>
            </a:r>
            <a:endParaRPr lang="en-US" sz="28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endParaRPr>
          </a:p>
        </p:txBody>
      </p:sp>
      <p:sp>
        <p:nvSpPr>
          <p:cNvPr id="6" name="Rectangle 5"/>
          <p:cNvSpPr/>
          <p:nvPr/>
        </p:nvSpPr>
        <p:spPr>
          <a:xfrm>
            <a:off x="6858000" y="3962400"/>
            <a:ext cx="2123723" cy="307777"/>
          </a:xfrm>
          <a:prstGeom prst="rect">
            <a:avLst/>
          </a:prstGeom>
        </p:spPr>
        <p:txBody>
          <a:bodyPr wrap="none">
            <a:spAutoFit/>
          </a:bodyPr>
          <a:lstStyle/>
          <a:p>
            <a:r>
              <a:rPr lang="en-US" sz="1400" dirty="0" smtClean="0"/>
              <a:t>http://slidesha.re/vw-nws </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scape_people_objects.jpg"/>
          <p:cNvPicPr>
            <a:picLocks noChangeAspect="1"/>
          </p:cNvPicPr>
          <p:nvPr/>
        </p:nvPicPr>
        <p:blipFill>
          <a:blip r:embed="rId3" cstate="screen"/>
          <a:stretch>
            <a:fillRect/>
          </a:stretch>
        </p:blipFill>
        <p:spPr>
          <a:xfrm>
            <a:off x="0" y="0"/>
            <a:ext cx="9144000" cy="6858000"/>
          </a:xfrm>
          <a:prstGeom prst="rect">
            <a:avLst/>
          </a:prstGeom>
        </p:spPr>
      </p:pic>
      <p:sp>
        <p:nvSpPr>
          <p:cNvPr id="3" name="Rectangle 2"/>
          <p:cNvSpPr/>
          <p:nvPr/>
        </p:nvSpPr>
        <p:spPr>
          <a:xfrm>
            <a:off x="0" y="245548"/>
            <a:ext cx="9144000" cy="1369325"/>
          </a:xfrm>
          <a:prstGeom prst="rect">
            <a:avLst/>
          </a:prstGeom>
          <a:solidFill>
            <a:schemeClr val="tx1">
              <a:lumMod val="50000"/>
              <a:lumOff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bg1"/>
                </a:solidFill>
                <a:effectLst>
                  <a:outerShdw blurRad="50800" dist="38100" dir="18900000" algn="bl" rotWithShape="0">
                    <a:prstClr val="black">
                      <a:alpha val="40000"/>
                    </a:prstClr>
                  </a:outerShdw>
                </a:effectLst>
              </a:rPr>
              <a:t>Analyzed by thousands of people…</a:t>
            </a:r>
            <a:endParaRPr lang="en-US" sz="2400" dirty="0">
              <a:solidFill>
                <a:schemeClr val="bg1"/>
              </a:solidFill>
              <a:effectLst>
                <a:outerShdw blurRad="50800" dist="38100" dir="18900000" algn="bl" rotWithShape="0">
                  <a:prstClr val="black">
                    <a:alpha val="40000"/>
                  </a:prstClr>
                </a:outerShdw>
              </a:effectLst>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lum contrast="-40000"/>
          </a:blip>
          <a:srcRect/>
          <a:stretch>
            <a:fillRect/>
          </a:stretch>
        </p:blipFill>
        <p:spPr bwMode="auto">
          <a:xfrm>
            <a:off x="0" y="0"/>
            <a:ext cx="9144000" cy="7058025"/>
          </a:xfrm>
          <a:prstGeom prst="rect">
            <a:avLst/>
          </a:prstGeom>
          <a:noFill/>
          <a:ln w="9525">
            <a:noFill/>
            <a:miter lim="800000"/>
            <a:headEnd/>
            <a:tailEnd/>
          </a:ln>
        </p:spPr>
      </p:pic>
      <p:pic>
        <p:nvPicPr>
          <p:cNvPr id="5" name="Picture 133" descr="nature09304-f2"/>
          <p:cNvPicPr>
            <a:picLocks noChangeAspect="1" noChangeArrowheads="1"/>
          </p:cNvPicPr>
          <p:nvPr/>
        </p:nvPicPr>
        <p:blipFill>
          <a:blip r:embed="rId4" cstate="screen"/>
          <a:srcRect/>
          <a:stretch>
            <a:fillRect/>
          </a:stretch>
        </p:blipFill>
        <p:spPr bwMode="auto">
          <a:xfrm>
            <a:off x="214313" y="457200"/>
            <a:ext cx="8929687" cy="1870075"/>
          </a:xfrm>
          <a:prstGeom prst="rect">
            <a:avLst/>
          </a:prstGeom>
          <a:noFill/>
          <a:ln w="9525">
            <a:noFill/>
            <a:miter lim="800000"/>
            <a:headEnd/>
            <a:tailEnd/>
          </a:ln>
        </p:spPr>
      </p:pic>
      <p:sp>
        <p:nvSpPr>
          <p:cNvPr id="6" name="Rectangle 5"/>
          <p:cNvSpPr/>
          <p:nvPr/>
        </p:nvSpPr>
        <p:spPr>
          <a:xfrm>
            <a:off x="6324600" y="3505200"/>
            <a:ext cx="2667000" cy="400110"/>
          </a:xfrm>
          <a:prstGeom prst="rect">
            <a:avLst/>
          </a:prstGeom>
        </p:spPr>
        <p:txBody>
          <a:bodyPr wrap="square">
            <a:spAutoFit/>
          </a:bodyPr>
          <a:lstStyle/>
          <a:p>
            <a:r>
              <a:rPr lang="en-US" sz="2000" dirty="0" smtClean="0">
                <a:solidFill>
                  <a:schemeClr val="bg1"/>
                </a:solidFill>
              </a:rPr>
              <a:t>http://bit.ly/folditgame </a:t>
            </a:r>
            <a:endParaRPr lang="en-US" sz="2000" dirty="0">
              <a:solidFill>
                <a:schemeClr val="bg1"/>
              </a:solidFill>
            </a:endParaRPr>
          </a:p>
        </p:txBody>
      </p:sp>
    </p:spTree>
    <p:extLst>
      <p:ext uri="{BB962C8B-B14F-4D97-AF65-F5344CB8AC3E}">
        <p14:creationId xmlns="" xmlns:p14="http://schemas.microsoft.com/office/powerpoint/2010/main" val="2608283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srcRect/>
          <a:stretch>
            <a:fillRect/>
          </a:stretch>
        </p:blipFill>
        <p:spPr bwMode="auto">
          <a:xfrm>
            <a:off x="-1" y="0"/>
            <a:ext cx="9144001" cy="6858000"/>
          </a:xfrm>
          <a:prstGeom prst="rect">
            <a:avLst/>
          </a:prstGeom>
          <a:noFill/>
          <a:ln w="9525">
            <a:noFill/>
            <a:miter lim="800000"/>
            <a:headEnd/>
            <a:tailEnd/>
          </a:ln>
        </p:spPr>
      </p:pic>
      <p:pic>
        <p:nvPicPr>
          <p:cNvPr id="3" name="Picture 2" descr="foldit-nature.jpg"/>
          <p:cNvPicPr>
            <a:picLocks noChangeAspect="1"/>
          </p:cNvPicPr>
          <p:nvPr/>
        </p:nvPicPr>
        <p:blipFill>
          <a:blip r:embed="rId4" cstate="screen"/>
          <a:stretch>
            <a:fillRect/>
          </a:stretch>
        </p:blipFill>
        <p:spPr>
          <a:xfrm>
            <a:off x="4353818" y="200526"/>
            <a:ext cx="4632860" cy="4122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391933" y="4678391"/>
            <a:ext cx="6065014" cy="1804749"/>
          </a:xfrm>
          <a:prstGeom prst="roundRect">
            <a:avLst/>
          </a:prstGeom>
          <a:solidFill>
            <a:srgbClr val="FFFFFF">
              <a:alpha val="80000"/>
            </a:srgbClr>
          </a:solidFill>
          <a:ln>
            <a:solidFill>
              <a:schemeClr val="bg1"/>
            </a:solidFill>
          </a:ln>
        </p:spPr>
        <p:txBody>
          <a:bodyPr wrap="square">
            <a:spAutoFit/>
          </a:bodyPr>
          <a:lstStyle/>
          <a:p>
            <a:r>
              <a:rPr lang="en-US" sz="2000" dirty="0" smtClean="0">
                <a:solidFill>
                  <a:schemeClr val="bg1"/>
                </a:solidFill>
              </a:rPr>
              <a:t>“The integration of human visual problem-solving and strategy development capabilities with traditional computational algorithms through interactive multiplayer games is a powerful new approach to solving computationally-limited scientific problems.”</a:t>
            </a:r>
            <a:endParaRPr lang="en-US" sz="2000" dirty="0">
              <a:solidFill>
                <a:schemeClr val="bg1"/>
              </a:solidFill>
            </a:endParaRPr>
          </a:p>
        </p:txBody>
      </p:sp>
      <p:sp>
        <p:nvSpPr>
          <p:cNvPr id="6" name="Rectangle 5"/>
          <p:cNvSpPr/>
          <p:nvPr/>
        </p:nvSpPr>
        <p:spPr>
          <a:xfrm>
            <a:off x="152400" y="6477000"/>
            <a:ext cx="4953000" cy="276999"/>
          </a:xfrm>
          <a:prstGeom prst="rect">
            <a:avLst/>
          </a:prstGeom>
        </p:spPr>
        <p:txBody>
          <a:bodyPr wrap="square">
            <a:spAutoFit/>
          </a:bodyPr>
          <a:lstStyle/>
          <a:p>
            <a:r>
              <a:rPr lang="en-US" sz="1200" dirty="0" smtClean="0">
                <a:solidFill>
                  <a:schemeClr val="bg1"/>
                </a:solidFill>
              </a:rPr>
              <a:t>http://www.nature.com/nature/journal/v466/n7307/full/nature09304.html</a:t>
            </a:r>
            <a:endParaRPr lang="en-US" sz="1200" dirty="0">
              <a:solidFill>
                <a:schemeClr val="bg1"/>
              </a:solidFill>
            </a:endParaRPr>
          </a:p>
        </p:txBody>
      </p:sp>
    </p:spTree>
    <p:extLst>
      <p:ext uri="{BB962C8B-B14F-4D97-AF65-F5344CB8AC3E}">
        <p14:creationId xmlns="" xmlns:p14="http://schemas.microsoft.com/office/powerpoint/2010/main" val="197766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ective_weather.jpg"/>
          <p:cNvPicPr>
            <a:picLocks noChangeAspect="1"/>
          </p:cNvPicPr>
          <p:nvPr/>
        </p:nvPicPr>
        <p:blipFill>
          <a:blip r:embed="rId3" cstate="screen"/>
          <a:stretch>
            <a:fillRect/>
          </a:stretch>
        </p:blipFill>
        <p:spPr>
          <a:xfrm>
            <a:off x="0" y="0"/>
            <a:ext cx="9144000" cy="6858000"/>
          </a:xfrm>
          <a:prstGeom prst="rect">
            <a:avLst/>
          </a:prstGeom>
        </p:spPr>
      </p:pic>
      <p:sp>
        <p:nvSpPr>
          <p:cNvPr id="5" name="Rounded Rectangle 4"/>
          <p:cNvSpPr/>
          <p:nvPr/>
        </p:nvSpPr>
        <p:spPr>
          <a:xfrm>
            <a:off x="869186" y="1278969"/>
            <a:ext cx="6065014" cy="1464231"/>
          </a:xfrm>
          <a:prstGeom prst="roundRect">
            <a:avLst/>
          </a:prstGeom>
          <a:solidFill>
            <a:srgbClr val="FFFFFF">
              <a:alpha val="50196"/>
            </a:srgbClr>
          </a:solidFill>
          <a:ln>
            <a:solidFill>
              <a:schemeClr val="bg1"/>
            </a:solidFill>
          </a:ln>
        </p:spPr>
        <p:txBody>
          <a:bodyPr wrap="square">
            <a:spAutoFit/>
          </a:bodyPr>
          <a:lstStyle/>
          <a:p>
            <a:pPr>
              <a:buFont typeface="Arial" pitchFamily="34" charset="0"/>
              <a:buChar char="•"/>
            </a:pPr>
            <a:r>
              <a:rPr lang="en-US" sz="2000" dirty="0">
                <a:solidFill>
                  <a:schemeClr val="bg1"/>
                </a:solidFill>
              </a:rPr>
              <a:t>Interactive learning potential</a:t>
            </a:r>
          </a:p>
          <a:p>
            <a:pPr>
              <a:buFont typeface="Arial" pitchFamily="34" charset="0"/>
              <a:buChar char="•"/>
            </a:pPr>
            <a:r>
              <a:rPr lang="en-US" sz="2000" dirty="0">
                <a:solidFill>
                  <a:schemeClr val="bg1"/>
                </a:solidFill>
              </a:rPr>
              <a:t>Leveraging the crowds in games and simulations</a:t>
            </a:r>
          </a:p>
          <a:p>
            <a:pPr>
              <a:buFont typeface="Arial" pitchFamily="34" charset="0"/>
              <a:buChar char="•"/>
            </a:pPr>
            <a:r>
              <a:rPr lang="en-US" sz="2000" dirty="0">
                <a:solidFill>
                  <a:schemeClr val="bg1"/>
                </a:solidFill>
              </a:rPr>
              <a:t>Competition awards successful “players”</a:t>
            </a:r>
          </a:p>
          <a:p>
            <a:pPr>
              <a:buFont typeface="Arial" pitchFamily="34" charset="0"/>
              <a:buChar char="•"/>
            </a:pPr>
            <a:r>
              <a:rPr lang="en-US" sz="2000" dirty="0">
                <a:solidFill>
                  <a:schemeClr val="bg1"/>
                </a:solidFill>
              </a:rPr>
              <a:t>Creates repeat customers hungry for NOAA’s data</a:t>
            </a:r>
          </a:p>
        </p:txBody>
      </p:sp>
    </p:spTree>
    <p:extLst>
      <p:ext uri="{BB962C8B-B14F-4D97-AF65-F5344CB8AC3E}">
        <p14:creationId xmlns="" xmlns:p14="http://schemas.microsoft.com/office/powerpoint/2010/main" val="254937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228600" y="332591"/>
            <a:ext cx="4191000" cy="41910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descr="C:\Users\HACKSH~1\AppData\Local\Temp\OIL01_Large_Image10.jpg"/>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4800600" y="357692"/>
            <a:ext cx="4038600" cy="40386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1029" name="Picture 5" descr="C:\Users\HACKSH~1\AppData\Local\Temp\UnderwaterROV.jpg6056fdb7-9959-4b9c-9737-759844c36015Large.jpg"/>
          <p:cNvPicPr>
            <a:picLocks noChangeAspect="1" noChangeArrowheads="1"/>
          </p:cNvPicPr>
          <p:nvPr/>
        </p:nvPicPr>
        <p:blipFill rotWithShape="1">
          <a:blip r:embed="rId5" cstate="screen">
            <a:extLst>
              <a:ext uri="{28A0092B-C50C-407E-A947-70E740481C1C}">
                <a14:useLocalDpi xmlns="" xmlns:a14="http://schemas.microsoft.com/office/drawing/2010/main" val="0"/>
              </a:ext>
            </a:extLst>
          </a:blip>
          <a:srcRect/>
          <a:stretch/>
        </p:blipFill>
        <p:spPr bwMode="auto">
          <a:xfrm>
            <a:off x="4038599" y="3581400"/>
            <a:ext cx="4570439" cy="298440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screen"/>
          <a:srcRect/>
          <a:stretch>
            <a:fillRect/>
          </a:stretch>
        </p:blipFill>
        <p:spPr bwMode="auto">
          <a:xfrm>
            <a:off x="533400" y="3048000"/>
            <a:ext cx="3619464" cy="3175710"/>
          </a:xfrm>
          <a:prstGeom prst="rect">
            <a:avLst/>
          </a:prstGeom>
          <a:noFill/>
          <a:ln w="9525">
            <a:noFill/>
            <a:miter lim="800000"/>
            <a:headEnd/>
            <a:tailEnd/>
          </a:ln>
        </p:spPr>
      </p:pic>
    </p:spTree>
    <p:extLst>
      <p:ext uri="{BB962C8B-B14F-4D97-AF65-F5344CB8AC3E}">
        <p14:creationId xmlns="" xmlns:p14="http://schemas.microsoft.com/office/powerpoint/2010/main" val="2137268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enesis-edit.jpg"/>
          <p:cNvPicPr>
            <a:picLocks noChangeAspect="1"/>
          </p:cNvPicPr>
          <p:nvPr/>
        </p:nvPicPr>
        <p:blipFill>
          <a:blip r:embed="rId3" cstate="screen"/>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ilrig.jpg"/>
          <p:cNvPicPr>
            <a:picLocks noChangeAspect="1"/>
          </p:cNvPicPr>
          <p:nvPr/>
        </p:nvPicPr>
        <p:blipFill>
          <a:blip r:embed="rId3" cstate="screen"/>
          <a:stretch>
            <a:fillRect/>
          </a:stretch>
        </p:blipFill>
        <p:spPr>
          <a:xfrm>
            <a:off x="0" y="0"/>
            <a:ext cx="9144000" cy="6858000"/>
          </a:xfrm>
          <a:prstGeom prst="rect">
            <a:avLst/>
          </a:prstGeom>
        </p:spPr>
      </p:pic>
      <p:sp>
        <p:nvSpPr>
          <p:cNvPr id="3" name="Subtitle 2"/>
          <p:cNvSpPr>
            <a:spLocks noGrp="1"/>
          </p:cNvSpPr>
          <p:nvPr>
            <p:ph type="subTitle" idx="1"/>
          </p:nvPr>
        </p:nvSpPr>
        <p:spPr>
          <a:xfrm>
            <a:off x="4876800" y="609600"/>
            <a:ext cx="4038600" cy="685800"/>
          </a:xfrm>
        </p:spPr>
        <p:txBody>
          <a:bodyPr>
            <a:normAutofit fontScale="92500"/>
          </a:bodyPr>
          <a:lstStyle/>
          <a:p>
            <a:r>
              <a:rPr lang="en-US" dirty="0" smtClean="0"/>
              <a:t>http://bit.ly/oilplatform</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GIMTool-GE-2.jpg"/>
          <p:cNvPicPr>
            <a:picLocks noChangeAspect="1" noChangeArrowheads="1"/>
          </p:cNvPicPr>
          <p:nvPr/>
        </p:nvPicPr>
        <p:blipFill>
          <a:blip r:embed="rId3" cstate="screen"/>
          <a:srcRect/>
          <a:stretch>
            <a:fillRect/>
          </a:stretch>
        </p:blipFill>
        <p:spPr bwMode="auto">
          <a:xfrm>
            <a:off x="315532" y="990600"/>
            <a:ext cx="4713668"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2" descr="GIMTool-GE-5.jpg"/>
          <p:cNvPicPr>
            <a:picLocks noChangeAspect="1" noChangeArrowheads="1"/>
          </p:cNvPicPr>
          <p:nvPr/>
        </p:nvPicPr>
        <p:blipFill>
          <a:blip r:embed="rId4" cstate="screen"/>
          <a:srcRect/>
          <a:stretch>
            <a:fillRect/>
          </a:stretch>
        </p:blipFill>
        <p:spPr bwMode="auto">
          <a:xfrm>
            <a:off x="4299934" y="1905000"/>
            <a:ext cx="4615466"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11" descr="GIMTool-GE-2a.jpg"/>
          <p:cNvPicPr>
            <a:picLocks noChangeAspect="1" noChangeArrowheads="1"/>
          </p:cNvPicPr>
          <p:nvPr/>
        </p:nvPicPr>
        <p:blipFill>
          <a:blip r:embed="rId5" cstate="screen"/>
          <a:srcRect/>
          <a:stretch>
            <a:fillRect/>
          </a:stretch>
        </p:blipFill>
        <p:spPr bwMode="auto">
          <a:xfrm>
            <a:off x="1219200" y="3128608"/>
            <a:ext cx="4572000" cy="3576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p:cNvSpPr>
            <a:spLocks noGrp="1"/>
          </p:cNvSpPr>
          <p:nvPr>
            <p:ph type="title"/>
          </p:nvPr>
        </p:nvSpPr>
        <p:spPr>
          <a:xfrm>
            <a:off x="457200" y="0"/>
            <a:ext cx="8610600" cy="960438"/>
          </a:xfrm>
        </p:spPr>
        <p:txBody>
          <a:bodyPr>
            <a:normAutofit/>
          </a:bodyPr>
          <a:lstStyle/>
          <a:p>
            <a:pPr algn="l" eaLnBrk="1" hangingPunct="1"/>
            <a:r>
              <a:rPr lang="en-US" sz="3600" dirty="0" smtClean="0"/>
              <a:t>cloud-based visualizations of large data sets</a:t>
            </a:r>
          </a:p>
        </p:txBody>
      </p:sp>
      <p:sp>
        <p:nvSpPr>
          <p:cNvPr id="6" name="Rectangle 5"/>
          <p:cNvSpPr/>
          <p:nvPr/>
        </p:nvSpPr>
        <p:spPr>
          <a:xfrm>
            <a:off x="6781800" y="6324600"/>
            <a:ext cx="2131609" cy="369332"/>
          </a:xfrm>
          <a:prstGeom prst="rect">
            <a:avLst/>
          </a:prstGeom>
        </p:spPr>
        <p:txBody>
          <a:bodyPr wrap="none">
            <a:spAutoFit/>
          </a:bodyPr>
          <a:lstStyle/>
          <a:p>
            <a:r>
              <a:rPr lang="en-US" dirty="0" smtClean="0"/>
              <a:t>http://fim.noaa.gov/</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srcRect/>
          <a:stretch>
            <a:fillRect/>
          </a:stretch>
        </p:blipFill>
        <p:spPr bwMode="auto">
          <a:xfrm>
            <a:off x="1143000" y="1069086"/>
            <a:ext cx="3295650" cy="529281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p:cNvPicPr>
            <a:picLocks noChangeAspect="1" noChangeArrowheads="1"/>
          </p:cNvPicPr>
          <p:nvPr/>
        </p:nvPicPr>
        <p:blipFill>
          <a:blip r:embed="rId4" cstate="screen"/>
          <a:srcRect/>
          <a:stretch>
            <a:fillRect/>
          </a:stretch>
        </p:blipFill>
        <p:spPr bwMode="auto">
          <a:xfrm>
            <a:off x="5715000" y="1062838"/>
            <a:ext cx="2284487" cy="529087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p:cNvSpPr txBox="1">
            <a:spLocks/>
          </p:cNvSpPr>
          <p:nvPr/>
        </p:nvSpPr>
        <p:spPr>
          <a:xfrm>
            <a:off x="457200" y="228600"/>
            <a:ext cx="8229600" cy="838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a:latin typeface="+mj-lt"/>
                <a:ea typeface="+mj-ea"/>
                <a:cs typeface="+mj-cs"/>
              </a:rPr>
              <a:t>d</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ata</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viz</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examples</a:t>
            </a:r>
          </a:p>
        </p:txBody>
      </p:sp>
      <p:sp>
        <p:nvSpPr>
          <p:cNvPr id="7" name="Rectangle 6"/>
          <p:cNvSpPr/>
          <p:nvPr/>
        </p:nvSpPr>
        <p:spPr>
          <a:xfrm>
            <a:off x="3886200" y="6477000"/>
            <a:ext cx="5410200" cy="276999"/>
          </a:xfrm>
          <a:prstGeom prst="rect">
            <a:avLst/>
          </a:prstGeom>
        </p:spPr>
        <p:txBody>
          <a:bodyPr wrap="square">
            <a:spAutoFit/>
          </a:bodyPr>
          <a:lstStyle/>
          <a:p>
            <a:r>
              <a:rPr lang="en-US" sz="1200" dirty="0" smtClean="0"/>
              <a:t>http://dougmccune.com/blog/2010/06/05/if-san-francisco-crime-was-elevation/</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screen"/>
          <a:srcRect/>
          <a:stretch>
            <a:fillRect/>
          </a:stretch>
        </p:blipFill>
        <p:spPr bwMode="auto">
          <a:xfrm>
            <a:off x="-1" y="0"/>
            <a:ext cx="9144001" cy="6858000"/>
          </a:xfrm>
          <a:prstGeom prst="rect">
            <a:avLst/>
          </a:prstGeom>
          <a:noFill/>
          <a:ln w="9525">
            <a:noFill/>
            <a:miter lim="800000"/>
            <a:headEnd/>
            <a:tailEnd/>
          </a:ln>
        </p:spPr>
      </p:pic>
      <p:sp>
        <p:nvSpPr>
          <p:cNvPr id="3" name="Rectangle 2"/>
          <p:cNvSpPr/>
          <p:nvPr/>
        </p:nvSpPr>
        <p:spPr>
          <a:xfrm>
            <a:off x="5410200" y="6477000"/>
            <a:ext cx="3733800" cy="276999"/>
          </a:xfrm>
          <a:prstGeom prst="rect">
            <a:avLst/>
          </a:prstGeom>
        </p:spPr>
        <p:txBody>
          <a:bodyPr wrap="square">
            <a:spAutoFit/>
          </a:bodyPr>
          <a:lstStyle/>
          <a:p>
            <a:r>
              <a:rPr lang="en-US" sz="1200" dirty="0" smtClean="0">
                <a:solidFill>
                  <a:schemeClr val="bg1"/>
                </a:solidFill>
              </a:rPr>
              <a:t>http://www.ncsa.illinois.edu/News/Stories/cooler_path/</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ilds_amsterdam.jpg"/>
          <p:cNvPicPr>
            <a:picLocks noChangeAspect="1"/>
          </p:cNvPicPr>
          <p:nvPr/>
        </p:nvPicPr>
        <p:blipFill>
          <a:blip r:embed="rId3" cstate="email">
            <a:grayscl/>
            <a:lum contrast="-70000"/>
          </a:blip>
          <a:stretch>
            <a:fillRect/>
          </a:stretch>
        </p:blipFill>
        <p:spPr>
          <a:xfrm>
            <a:off x="228600" y="990600"/>
            <a:ext cx="8610600" cy="5925370"/>
          </a:xfrm>
          <a:prstGeom prst="rect">
            <a:avLst/>
          </a:prstGeom>
          <a:ln>
            <a:noFill/>
          </a:ln>
          <a:effectLst>
            <a:softEdge rad="635000"/>
          </a:effectLst>
        </p:spPr>
      </p:pic>
      <p:sp>
        <p:nvSpPr>
          <p:cNvPr id="2" name="Title 1"/>
          <p:cNvSpPr>
            <a:spLocks noGrp="1"/>
          </p:cNvSpPr>
          <p:nvPr>
            <p:ph type="title"/>
          </p:nvPr>
        </p:nvSpPr>
        <p:spPr>
          <a:xfrm>
            <a:off x="533400" y="228600"/>
            <a:ext cx="8229600" cy="1143000"/>
          </a:xfrm>
        </p:spPr>
        <p:txBody>
          <a:bodyPr rtlCol="0">
            <a:normAutofit/>
          </a:bodyPr>
          <a:lstStyle/>
          <a:p>
            <a:pPr eaLnBrk="1" fontAlgn="auto" hangingPunct="1">
              <a:spcAft>
                <a:spcPts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are virtual worlds?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10" name="Diagram 9"/>
          <p:cNvGraphicFramePr/>
          <p:nvPr/>
        </p:nvGraphicFramePr>
        <p:xfrm>
          <a:off x="1447800" y="4191000"/>
          <a:ext cx="6096000" cy="19864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1" descr="toyota_web"/>
          <p:cNvPicPr>
            <a:picLocks noChangeAspect="1" noChangeArrowheads="1"/>
          </p:cNvPicPr>
          <p:nvPr/>
        </p:nvPicPr>
        <p:blipFill>
          <a:blip r:embed="rId9" cstate="screen"/>
          <a:stretch>
            <a:fillRect/>
          </a:stretch>
        </p:blipFill>
        <p:spPr bwMode="auto">
          <a:xfrm>
            <a:off x="1457325" y="1893888"/>
            <a:ext cx="2800350" cy="2017712"/>
          </a:xfrm>
          <a:prstGeom prst="rect">
            <a:avLst/>
          </a:prstGeom>
          <a:ln w="12700">
            <a:solidFill>
              <a:schemeClr val="bg1"/>
            </a:solidFill>
          </a:ln>
          <a:effectLst>
            <a:outerShdw blurRad="292100" dist="139700" dir="2700000" algn="tl" rotWithShape="0">
              <a:srgbClr val="333333">
                <a:alpha val="65000"/>
              </a:srgbClr>
            </a:outerShdw>
          </a:effectLst>
        </p:spPr>
      </p:pic>
      <p:pic>
        <p:nvPicPr>
          <p:cNvPr id="12" name="Picture 11" descr="sl_sat_photo.jpg"/>
          <p:cNvPicPr>
            <a:picLocks noChangeAspect="1"/>
          </p:cNvPicPr>
          <p:nvPr/>
        </p:nvPicPr>
        <p:blipFill>
          <a:blip r:embed="rId10" cstate="screen"/>
          <a:stretch>
            <a:fillRect/>
          </a:stretch>
        </p:blipFill>
        <p:spPr>
          <a:xfrm>
            <a:off x="4572000" y="2031720"/>
            <a:ext cx="2960910" cy="1778280"/>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hevron 12"/>
          <p:cNvSpPr/>
          <p:nvPr/>
        </p:nvSpPr>
        <p:spPr>
          <a:xfrm>
            <a:off x="3962400" y="2913063"/>
            <a:ext cx="947738" cy="515937"/>
          </a:xfrm>
          <a:prstGeom prst="chevron">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9" name="Text Box 8"/>
          <p:cNvSpPr txBox="1">
            <a:spLocks noChangeArrowheads="1"/>
          </p:cNvSpPr>
          <p:nvPr/>
        </p:nvSpPr>
        <p:spPr bwMode="auto">
          <a:xfrm>
            <a:off x="4572000" y="3502223"/>
            <a:ext cx="3276600" cy="307777"/>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1400" i="1" dirty="0">
                <a:ln w="18415" cmpd="sng">
                  <a:solidFill>
                    <a:srgbClr val="FFFFFF"/>
                  </a:solidFill>
                  <a:prstDash val="solid"/>
                </a:ln>
                <a:solidFill>
                  <a:srgbClr val="FFFFFF"/>
                </a:solidFill>
                <a:latin typeface="+mn-lt"/>
                <a:cs typeface="+mn-cs"/>
              </a:rPr>
              <a:t>an extension of the traditional 2-D web</a:t>
            </a:r>
          </a:p>
        </p:txBody>
      </p:sp>
      <p:pic>
        <p:nvPicPr>
          <p:cNvPr id="15" name="Picture 14" descr="hurricane1.gif"/>
          <p:cNvPicPr>
            <a:picLocks noChangeAspect="1"/>
          </p:cNvPicPr>
          <p:nvPr/>
        </p:nvPicPr>
        <p:blipFill>
          <a:blip r:embed="rId11" cstate="screen"/>
          <a:stretch>
            <a:fillRect/>
          </a:stretch>
        </p:blipFill>
        <p:spPr>
          <a:xfrm>
            <a:off x="6477000" y="914399"/>
            <a:ext cx="2209800" cy="2011263"/>
          </a:xfrm>
          <a:prstGeom prst="rect">
            <a:avLst/>
          </a:prstGeom>
          <a:noFill/>
          <a:effectLst>
            <a:softEdge rad="127000"/>
          </a:effectLst>
        </p:spPr>
      </p:pic>
      <p:pic>
        <p:nvPicPr>
          <p:cNvPr id="17" name="Picture 16" descr="hurricane1.gif"/>
          <p:cNvPicPr>
            <a:picLocks noChangeAspect="1"/>
          </p:cNvPicPr>
          <p:nvPr/>
        </p:nvPicPr>
        <p:blipFill>
          <a:blip r:embed="rId11" cstate="screen"/>
          <a:stretch>
            <a:fillRect/>
          </a:stretch>
        </p:blipFill>
        <p:spPr>
          <a:xfrm rot="8976806">
            <a:off x="6501097" y="1106552"/>
            <a:ext cx="2209800" cy="2011263"/>
          </a:xfrm>
          <a:prstGeom prst="rect">
            <a:avLst/>
          </a:prstGeom>
          <a:noFill/>
          <a:effectLst>
            <a:softEdge rad="127000"/>
          </a:effectLst>
        </p:spPr>
      </p:pic>
      <p:pic>
        <p:nvPicPr>
          <p:cNvPr id="18" name="Picture 17" descr="hurricane1.gif"/>
          <p:cNvPicPr>
            <a:picLocks noChangeAspect="1"/>
          </p:cNvPicPr>
          <p:nvPr/>
        </p:nvPicPr>
        <p:blipFill>
          <a:blip r:embed="rId11" cstate="screen"/>
          <a:stretch>
            <a:fillRect/>
          </a:stretch>
        </p:blipFill>
        <p:spPr>
          <a:xfrm rot="16841869">
            <a:off x="6260556" y="1028740"/>
            <a:ext cx="2209800" cy="2011263"/>
          </a:xfrm>
          <a:prstGeom prst="rect">
            <a:avLst/>
          </a:prstGeom>
          <a:noFill/>
          <a:effectLst>
            <a:softEdge rad="127000"/>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76200"/>
            <a:ext cx="8229600" cy="1143000"/>
          </a:xfrm>
        </p:spPr>
        <p:txBody>
          <a:bodyPr/>
          <a:lstStyle/>
          <a:p>
            <a:r>
              <a:rPr lang="en-US" dirty="0" smtClean="0"/>
              <a:t>virtual forecasting office</a:t>
            </a:r>
          </a:p>
        </p:txBody>
      </p:sp>
      <p:pic>
        <p:nvPicPr>
          <p:cNvPr id="4" name="Content Placeholder 3" descr="alaska_weather_3.jpg"/>
          <p:cNvPicPr>
            <a:picLocks noChangeAspect="1"/>
          </p:cNvPicPr>
          <p:nvPr/>
        </p:nvPicPr>
        <p:blipFill>
          <a:blip r:embed="rId3" cstate="screen"/>
          <a:stretch>
            <a:fillRect/>
          </a:stretch>
        </p:blipFill>
        <p:spPr bwMode="auto">
          <a:xfrm>
            <a:off x="457200" y="1602356"/>
            <a:ext cx="4038600" cy="2893444"/>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Content Placeholder 6" descr="alaska_weather_humor.jpg"/>
          <p:cNvPicPr>
            <a:picLocks noChangeAspect="1"/>
          </p:cNvPicPr>
          <p:nvPr/>
        </p:nvPicPr>
        <p:blipFill>
          <a:blip r:embed="rId4" cstate="screen"/>
          <a:stretch>
            <a:fillRect/>
          </a:stretch>
        </p:blipFill>
        <p:spPr>
          <a:xfrm>
            <a:off x="4648200" y="1600201"/>
            <a:ext cx="4038600" cy="28955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6" name="Picture 2"/>
          <p:cNvPicPr>
            <a:picLocks noGrp="1" noChangeAspect="1" noChangeArrowheads="1"/>
          </p:cNvPicPr>
          <p:nvPr>
            <p:ph idx="1"/>
          </p:nvPr>
        </p:nvPicPr>
        <p:blipFill>
          <a:blip r:embed="rId5" cstate="screen"/>
          <a:srcRect/>
          <a:stretch>
            <a:fillRect/>
          </a:stretch>
        </p:blipFill>
        <p:spPr>
          <a:xfrm>
            <a:off x="2545292" y="3733800"/>
            <a:ext cx="3931708" cy="2948781"/>
          </a:xfrm>
          <a:prstGeom prst="roundRect">
            <a:avLst>
              <a:gd name="adj" fmla="val 4167"/>
            </a:avLst>
          </a:prstGeom>
          <a:solidFill>
            <a:srgbClr val="FFFFFF"/>
          </a:solidFill>
          <a:ln w="76200" cap="sq">
            <a:solidFill>
              <a:srgbClr val="292929"/>
            </a:solidFill>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2"/>
          <p:cNvPicPr>
            <a:picLocks noChangeAspect="1" noChangeArrowheads="1"/>
          </p:cNvPicPr>
          <p:nvPr/>
        </p:nvPicPr>
        <p:blipFill>
          <a:blip r:embed="rId6"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screen"/>
          <a:srcRect/>
          <a:stretch>
            <a:fillRect/>
          </a:stretch>
        </p:blipFill>
        <p:spPr bwMode="auto">
          <a:xfrm>
            <a:off x="0" y="0"/>
            <a:ext cx="9144000" cy="6858001"/>
          </a:xfrm>
          <a:prstGeom prst="rect">
            <a:avLst/>
          </a:prstGeom>
          <a:noFill/>
          <a:ln w="9525">
            <a:noFill/>
            <a:miter lim="800000"/>
            <a:headEnd/>
            <a:tailEnd/>
          </a:ln>
        </p:spPr>
      </p:pic>
      <p:sp>
        <p:nvSpPr>
          <p:cNvPr id="3" name="Content Placeholder 2"/>
          <p:cNvSpPr>
            <a:spLocks noGrp="1"/>
          </p:cNvSpPr>
          <p:nvPr>
            <p:ph idx="1"/>
          </p:nvPr>
        </p:nvSpPr>
        <p:spPr>
          <a:xfrm>
            <a:off x="515258" y="2354943"/>
            <a:ext cx="8229600" cy="3537857"/>
          </a:xfrm>
          <a:prstGeom prst="roundRect">
            <a:avLst/>
          </a:prstGeom>
          <a:solidFill>
            <a:srgbClr val="FFFFFF">
              <a:alpha val="69804"/>
            </a:srgbClr>
          </a:solidFill>
          <a:ln w="28575">
            <a:solidFill>
              <a:schemeClr val="tx1"/>
            </a:solidFill>
          </a:ln>
          <a:effectLst>
            <a:outerShdw blurRad="50800" dist="38100" dir="2700000" algn="tl" rotWithShape="0">
              <a:prstClr val="black">
                <a:alpha val="40000"/>
              </a:prstClr>
            </a:outerShdw>
          </a:effectLst>
        </p:spPr>
        <p:txBody>
          <a:bodyPr>
            <a:normAutofit fontScale="85000" lnSpcReduction="20000"/>
          </a:bodyPr>
          <a:lstStyle/>
          <a:p>
            <a:r>
              <a:rPr lang="en-US" dirty="0" smtClean="0">
                <a:solidFill>
                  <a:schemeClr val="bg1"/>
                </a:solidFill>
              </a:rPr>
              <a:t>Contact me!</a:t>
            </a:r>
          </a:p>
          <a:p>
            <a:r>
              <a:rPr lang="en-US" dirty="0" smtClean="0">
                <a:solidFill>
                  <a:schemeClr val="bg1"/>
                </a:solidFill>
              </a:rPr>
              <a:t>Join a virtual world and create an avatar</a:t>
            </a:r>
          </a:p>
          <a:p>
            <a:r>
              <a:rPr lang="en-US" dirty="0" smtClean="0">
                <a:solidFill>
                  <a:schemeClr val="bg1"/>
                </a:solidFill>
              </a:rPr>
              <a:t>Ask your kids about virtual worlds</a:t>
            </a:r>
          </a:p>
          <a:p>
            <a:r>
              <a:rPr lang="en-US" dirty="0" smtClean="0">
                <a:solidFill>
                  <a:schemeClr val="bg1"/>
                </a:solidFill>
              </a:rPr>
              <a:t>Attend the Federal Consortium </a:t>
            </a:r>
            <a:r>
              <a:rPr lang="en-US" dirty="0" smtClean="0">
                <a:solidFill>
                  <a:schemeClr val="bg1"/>
                </a:solidFill>
              </a:rPr>
              <a:t>for </a:t>
            </a:r>
            <a:r>
              <a:rPr lang="en-US" dirty="0" smtClean="0">
                <a:solidFill>
                  <a:schemeClr val="bg1"/>
                </a:solidFill>
              </a:rPr>
              <a:t>Virtual Worlds: </a:t>
            </a:r>
            <a:r>
              <a:rPr lang="en-US" sz="2800" dirty="0" smtClean="0">
                <a:solidFill>
                  <a:schemeClr val="bg1"/>
                </a:solidFill>
              </a:rPr>
              <a:t>http://www.ndu.edu/iCollege/fcvw/index.htm</a:t>
            </a:r>
            <a:endParaRPr lang="en-US" dirty="0" smtClean="0">
              <a:solidFill>
                <a:schemeClr val="bg1"/>
              </a:solidFill>
            </a:endParaRPr>
          </a:p>
          <a:p>
            <a:r>
              <a:rPr lang="en-US" dirty="0" smtClean="0">
                <a:solidFill>
                  <a:schemeClr val="bg1"/>
                </a:solidFill>
              </a:rPr>
              <a:t>Bookmark several virtual world news sites</a:t>
            </a:r>
          </a:p>
          <a:p>
            <a:r>
              <a:rPr lang="en-US" dirty="0" smtClean="0">
                <a:solidFill>
                  <a:schemeClr val="bg1"/>
                </a:solidFill>
              </a:rPr>
              <a:t>Check out: </a:t>
            </a:r>
            <a:r>
              <a:rPr lang="en-US" sz="2800" dirty="0" smtClean="0">
                <a:solidFill>
                  <a:schemeClr val="bg1"/>
                </a:solidFill>
              </a:rPr>
              <a:t>http://www.esrl.noaa.gov/gsd/tob/virtualworlds.html</a:t>
            </a:r>
            <a:endParaRPr lang="en-US" dirty="0" smtClean="0">
              <a:solidFill>
                <a:schemeClr val="bg1"/>
              </a:solidFill>
            </a:endParaRPr>
          </a:p>
        </p:txBody>
      </p:sp>
      <p:sp>
        <p:nvSpPr>
          <p:cNvPr id="5" name="Rectangle 4"/>
          <p:cNvSpPr/>
          <p:nvPr/>
        </p:nvSpPr>
        <p:spPr>
          <a:xfrm>
            <a:off x="0" y="405206"/>
            <a:ext cx="9144000" cy="1369325"/>
          </a:xfrm>
          <a:prstGeom prst="rect">
            <a:avLst/>
          </a:prstGeom>
          <a:solidFill>
            <a:schemeClr val="tx1">
              <a:lumMod val="50000"/>
              <a:lumOff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1"/>
                </a:solidFill>
              </a:rPr>
              <a:t>An Executive Guide for</a:t>
            </a:r>
          </a:p>
          <a:p>
            <a:pPr algn="ctr"/>
            <a:r>
              <a:rPr lang="en-US" sz="4000" dirty="0" smtClean="0">
                <a:solidFill>
                  <a:schemeClr val="bg1"/>
                </a:solidFill>
              </a:rPr>
              <a:t>Keeping Up with Virtual Worlds</a:t>
            </a:r>
            <a:endParaRPr lang="en-US" sz="2000" dirty="0">
              <a:solidFill>
                <a:schemeClr val="bg1"/>
              </a:solidFill>
              <a:effectLst>
                <a:outerShdw blurRad="50800" dist="38100" dir="18900000" algn="bl" rotWithShape="0">
                  <a:prstClr val="black">
                    <a:alpha val="40000"/>
                  </a:prstClr>
                </a:outerShdw>
              </a:effectLst>
            </a:endParaRPr>
          </a:p>
        </p:txBody>
      </p:sp>
    </p:spTree>
    <p:extLst>
      <p:ext uri="{BB962C8B-B14F-4D97-AF65-F5344CB8AC3E}">
        <p14:creationId xmlns="" xmlns:p14="http://schemas.microsoft.com/office/powerpoint/2010/main" val="409561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t question.png"/>
          <p:cNvPicPr>
            <a:picLocks noChangeAspect="1"/>
          </p:cNvPicPr>
          <p:nvPr/>
        </p:nvPicPr>
        <p:blipFill>
          <a:blip r:embed="rId3" cstate="screen"/>
          <a:srcRect t="21699" b="494"/>
          <a:stretch>
            <a:fillRect/>
          </a:stretch>
        </p:blipFill>
        <p:spPr>
          <a:xfrm rot="10800000">
            <a:off x="0" y="1"/>
            <a:ext cx="9144000" cy="6857999"/>
          </a:xfrm>
          <a:prstGeom prst="rect">
            <a:avLst/>
          </a:prstGeom>
        </p:spPr>
      </p:pic>
      <p:sp>
        <p:nvSpPr>
          <p:cNvPr id="9" name="Rectangle 8"/>
          <p:cNvSpPr/>
          <p:nvPr/>
        </p:nvSpPr>
        <p:spPr>
          <a:xfrm>
            <a:off x="0" y="4523874"/>
            <a:ext cx="9144000" cy="1989222"/>
          </a:xfrm>
          <a:prstGeom prst="rect">
            <a:avLst/>
          </a:pr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bg1"/>
                </a:solidFill>
                <a:effectLst>
                  <a:outerShdw blurRad="50800" dist="38100" dir="18900000" algn="bl" rotWithShape="0">
                    <a:prstClr val="black">
                      <a:alpha val="40000"/>
                    </a:prstClr>
                  </a:outerShdw>
                </a:effectLst>
              </a:rPr>
              <a:t>Questions?</a:t>
            </a:r>
          </a:p>
          <a:p>
            <a:pPr algn="ctr"/>
            <a:r>
              <a:rPr lang="en-US" sz="3200" dirty="0" smtClean="0">
                <a:solidFill>
                  <a:schemeClr val="bg1"/>
                </a:solidFill>
                <a:effectLst>
                  <a:outerShdw blurRad="50800" dist="38100" dir="18900000" algn="bl" rotWithShape="0">
                    <a:prstClr val="black">
                      <a:alpha val="40000"/>
                    </a:prstClr>
                  </a:outerShdw>
                </a:effectLst>
              </a:rPr>
              <a:t>Eric Hackathorn</a:t>
            </a:r>
          </a:p>
          <a:p>
            <a:pPr algn="ctr"/>
            <a:r>
              <a:rPr lang="en-US" sz="2400" dirty="0" smtClean="0">
                <a:solidFill>
                  <a:schemeClr val="bg1"/>
                </a:solidFill>
                <a:effectLst>
                  <a:outerShdw blurRad="50800" dist="38100" dir="18900000" algn="bl" rotWithShape="0">
                    <a:prstClr val="black">
                      <a:alpha val="40000"/>
                    </a:prstClr>
                  </a:outerShdw>
                </a:effectLst>
              </a:rPr>
              <a:t>Eric.J.Hackathorn@noaa.gov</a:t>
            </a:r>
            <a:endParaRPr lang="en-US" sz="2400" dirty="0">
              <a:solidFill>
                <a:schemeClr val="bg1"/>
              </a:solidFill>
              <a:effectLst>
                <a:outerShdw blurRad="50800" dist="38100" dir="18900000" algn="bl" rotWithShape="0">
                  <a:prstClr val="black">
                    <a:alpha val="40000"/>
                  </a:prstClr>
                </a:outerShdw>
              </a:effectLst>
            </a:endParaRPr>
          </a:p>
        </p:txBody>
      </p:sp>
    </p:spTree>
    <p:extLst>
      <p:ext uri="{BB962C8B-B14F-4D97-AF65-F5344CB8AC3E}">
        <p14:creationId xmlns="" xmlns:p14="http://schemas.microsoft.com/office/powerpoint/2010/main" val="4212841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eteora.jpg"/>
          <p:cNvPicPr>
            <a:picLocks noChangeAspect="1"/>
          </p:cNvPicPr>
          <p:nvPr/>
        </p:nvPicPr>
        <p:blipFill>
          <a:blip r:embed="rId3" cstate="screen"/>
          <a:stretch>
            <a:fillRect/>
          </a:stretch>
        </p:blipFill>
        <p:spPr>
          <a:xfrm>
            <a:off x="0" y="0"/>
            <a:ext cx="9143999" cy="6858000"/>
          </a:xfrm>
          <a:prstGeom prst="rect">
            <a:avLst/>
          </a:prstGeom>
        </p:spPr>
      </p:pic>
      <p:pic>
        <p:nvPicPr>
          <p:cNvPr id="14" name="Picture 13" descr="sl_4.jpg"/>
          <p:cNvPicPr>
            <a:picLocks noChangeAspect="1"/>
          </p:cNvPicPr>
          <p:nvPr/>
        </p:nvPicPr>
        <p:blipFill>
          <a:blip r:embed="rId4" cstate="screen"/>
          <a:stretch>
            <a:fillRect/>
          </a:stretch>
        </p:blipFill>
        <p:spPr>
          <a:xfrm>
            <a:off x="6934200" y="4953000"/>
            <a:ext cx="1996684" cy="13716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Content Placeholder 10" descr="sl_1.jpg"/>
          <p:cNvPicPr>
            <a:picLocks noGrp="1" noChangeAspect="1"/>
          </p:cNvPicPr>
          <p:nvPr>
            <p:ph sz="half" idx="4294967295"/>
          </p:nvPr>
        </p:nvPicPr>
        <p:blipFill>
          <a:blip r:embed="rId5" cstate="screen"/>
          <a:stretch>
            <a:fillRect/>
          </a:stretch>
        </p:blipFill>
        <p:spPr>
          <a:xfrm>
            <a:off x="304800" y="1533669"/>
            <a:ext cx="2133600" cy="143813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Content Placeholder 11" descr="sl_2.jpg"/>
          <p:cNvPicPr>
            <a:picLocks noGrp="1" noChangeAspect="1"/>
          </p:cNvPicPr>
          <p:nvPr>
            <p:ph sz="half" idx="1"/>
          </p:nvPr>
        </p:nvPicPr>
        <p:blipFill>
          <a:blip r:embed="rId6" cstate="screen"/>
          <a:stretch>
            <a:fillRect/>
          </a:stretch>
        </p:blipFill>
        <p:spPr>
          <a:xfrm>
            <a:off x="3505200" y="852666"/>
            <a:ext cx="2239584" cy="14333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descr="sl_3.jpg"/>
          <p:cNvPicPr>
            <a:picLocks noChangeAspect="1"/>
          </p:cNvPicPr>
          <p:nvPr/>
        </p:nvPicPr>
        <p:blipFill>
          <a:blip r:embed="rId7" cstate="screen"/>
          <a:stretch>
            <a:fillRect/>
          </a:stretch>
        </p:blipFill>
        <p:spPr>
          <a:xfrm>
            <a:off x="1524000" y="5280175"/>
            <a:ext cx="2095885" cy="13492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descr="fish_background.jpg"/>
          <p:cNvPicPr>
            <a:picLocks noChangeAspect="1"/>
          </p:cNvPicPr>
          <p:nvPr/>
        </p:nvPicPr>
        <p:blipFill>
          <a:blip r:embed="rId8" cstate="screen"/>
          <a:stretch>
            <a:fillRect/>
          </a:stretch>
        </p:blipFill>
        <p:spPr>
          <a:xfrm>
            <a:off x="6781800" y="1065090"/>
            <a:ext cx="2125421" cy="15257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3733800" y="6400800"/>
            <a:ext cx="4572000" cy="307777"/>
          </a:xfrm>
          <a:prstGeom prst="rect">
            <a:avLst/>
          </a:prstGeom>
        </p:spPr>
        <p:txBody>
          <a:bodyPr>
            <a:spAutoFit/>
          </a:bodyPr>
          <a:lstStyle/>
          <a:p>
            <a:r>
              <a:rPr lang="en-US" sz="1400" dirty="0" smtClean="0"/>
              <a:t>http://www.esrl.noaa.gov/gsd/tob/virtualworlds.html</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5"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5"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par>
                                <p:cTn id="25" presetID="55"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gov screenshot.jpg"/>
          <p:cNvPicPr>
            <a:picLocks noChangeAspect="1"/>
          </p:cNvPicPr>
          <p:nvPr/>
        </p:nvPicPr>
        <p:blipFill>
          <a:blip r:embed="rId3" cstate="screen"/>
          <a:stretch>
            <a:fillRect/>
          </a:stretch>
        </p:blipFill>
        <p:spPr>
          <a:xfrm>
            <a:off x="0" y="0"/>
            <a:ext cx="9143999" cy="6858000"/>
          </a:xfrm>
          <a:prstGeom prst="rect">
            <a:avLst/>
          </a:prstGeom>
        </p:spPr>
      </p:pic>
      <p:sp>
        <p:nvSpPr>
          <p:cNvPr id="5" name="Subtitle 4"/>
          <p:cNvSpPr>
            <a:spLocks noGrp="1"/>
          </p:cNvSpPr>
          <p:nvPr>
            <p:ph type="subTitle" idx="1"/>
          </p:nvPr>
        </p:nvSpPr>
        <p:spPr>
          <a:xfrm>
            <a:off x="5562600" y="152400"/>
            <a:ext cx="3581400" cy="838200"/>
          </a:xfrm>
        </p:spPr>
        <p:txBody>
          <a:bodyPr/>
          <a:lstStyle/>
          <a:p>
            <a:r>
              <a:rPr lang="en-US" dirty="0" smtClean="0">
                <a:effectLst>
                  <a:glow rad="228600">
                    <a:schemeClr val="accent5">
                      <a:satMod val="175000"/>
                      <a:alpha val="40000"/>
                    </a:schemeClr>
                  </a:glow>
                </a:effectLst>
              </a:rPr>
              <a:t>http://bit.ly/vgov</a:t>
            </a:r>
            <a:endParaRPr lang="en-US" dirty="0">
              <a:effectLst>
                <a:glow rad="228600">
                  <a:schemeClr val="accent5">
                    <a:satMod val="175000"/>
                    <a:alpha val="40000"/>
                  </a:schemeClr>
                </a:glo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371600" y="0"/>
            <a:ext cx="7391400" cy="960438"/>
          </a:xfrm>
        </p:spPr>
        <p:txBody>
          <a:bodyPr/>
          <a:lstStyle/>
          <a:p>
            <a:pPr algn="l" eaLnBrk="1" hangingPunct="1"/>
            <a:r>
              <a:rPr lang="en-US" dirty="0" smtClean="0"/>
              <a:t>mitigating societal impacts</a:t>
            </a:r>
          </a:p>
        </p:txBody>
      </p:sp>
      <p:pic>
        <p:nvPicPr>
          <p:cNvPr id="17" name="Content Placeholder 16" descr="billions2006.png"/>
          <p:cNvPicPr>
            <a:picLocks noGrp="1" noChangeAspect="1"/>
          </p:cNvPicPr>
          <p:nvPr>
            <p:ph idx="1"/>
          </p:nvPr>
        </p:nvPicPr>
        <p:blipFill>
          <a:blip r:embed="rId3" cstate="screen"/>
          <a:stretch>
            <a:fillRect/>
          </a:stretch>
        </p:blipFill>
        <p:spPr>
          <a:xfrm>
            <a:off x="914400" y="2362200"/>
            <a:ext cx="7259087" cy="5029200"/>
          </a:xfrm>
          <a:solidFill>
            <a:srgbClr val="FFFFFF">
              <a:shade val="85000"/>
              <a:alpha val="44000"/>
            </a:srgbClr>
          </a:solidFill>
          <a:ln w="101600" cap="sq">
            <a:solidFill>
              <a:schemeClr val="bg1">
                <a:lumMod val="75000"/>
                <a:lumOff val="25000"/>
              </a:schemeClr>
            </a:solidFill>
          </a:ln>
          <a:effectLst>
            <a:outerShdw blurRad="57150" dist="37500" dir="7560000" sy="98000" kx="110000" ky="200000" algn="tl" rotWithShape="0">
              <a:srgbClr val="000000">
                <a:alpha val="20000"/>
              </a:srgbClr>
            </a:outerShdw>
          </a:effectLst>
          <a:scene3d>
            <a:camera prst="perspectiveRelaxed">
              <a:rot lat="18600000" lon="0" rev="0"/>
            </a:camera>
            <a:lightRig rig="twoPt" dir="t">
              <a:rot lat="0" lon="0" rev="7200000"/>
            </a:lightRig>
          </a:scene3d>
          <a:sp3d prstMaterial="matte">
            <a:bevelT w="22860" h="12700"/>
            <a:contourClr>
              <a:srgbClr val="FFFFFF"/>
            </a:contourClr>
          </a:sp3d>
        </p:spPr>
      </p:pic>
      <p:sp>
        <p:nvSpPr>
          <p:cNvPr id="20" name="Oval Callout 19"/>
          <p:cNvSpPr/>
          <p:nvPr/>
        </p:nvSpPr>
        <p:spPr>
          <a:xfrm>
            <a:off x="2971800" y="1219200"/>
            <a:ext cx="3124200" cy="1905000"/>
          </a:xfrm>
          <a:prstGeom prst="wedgeEllipseCallout">
            <a:avLst>
              <a:gd name="adj1" fmla="val 12052"/>
              <a:gd name="adj2" fmla="val 1218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Callout 20"/>
          <p:cNvSpPr/>
          <p:nvPr/>
        </p:nvSpPr>
        <p:spPr>
          <a:xfrm>
            <a:off x="304800" y="1371600"/>
            <a:ext cx="3124200" cy="1905000"/>
          </a:xfrm>
          <a:prstGeom prst="wedgeEllipseCallout">
            <a:avLst>
              <a:gd name="adj1" fmla="val -2806"/>
              <a:gd name="adj2" fmla="val 110346"/>
            </a:avLst>
          </a:prstGeom>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Callout 23"/>
          <p:cNvSpPr/>
          <p:nvPr/>
        </p:nvSpPr>
        <p:spPr>
          <a:xfrm>
            <a:off x="6096000" y="1101454"/>
            <a:ext cx="3124200" cy="1905000"/>
          </a:xfrm>
          <a:prstGeom prst="wedgeEllipseCallout">
            <a:avLst>
              <a:gd name="adj1" fmla="val -77900"/>
              <a:gd name="adj2" fmla="val 192318"/>
            </a:avLst>
          </a:prstGeom>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5" name="Picture 24" descr="hurricanae_avatar.jpg"/>
          <p:cNvPicPr>
            <a:picLocks noChangeAspect="1"/>
          </p:cNvPicPr>
          <p:nvPr/>
        </p:nvPicPr>
        <p:blipFill>
          <a:blip r:embed="rId4" cstate="email"/>
          <a:stretch>
            <a:fillRect/>
          </a:stretch>
        </p:blipFill>
        <p:spPr>
          <a:xfrm>
            <a:off x="6019800" y="1253854"/>
            <a:ext cx="3098017" cy="1870346"/>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isometricOffAxis2Left"/>
            <a:lightRig rig="contrasting" dir="t">
              <a:rot lat="0" lon="0" rev="3000000"/>
            </a:lightRig>
          </a:scene3d>
          <a:sp3d contourW="7620">
            <a:bevelT w="95250" h="31750"/>
            <a:contourClr>
              <a:srgbClr val="333333"/>
            </a:contourClr>
          </a:sp3d>
        </p:spPr>
      </p:pic>
      <p:sp>
        <p:nvSpPr>
          <p:cNvPr id="26" name="TextBox 25"/>
          <p:cNvSpPr txBox="1"/>
          <p:nvPr/>
        </p:nvSpPr>
        <p:spPr>
          <a:xfrm>
            <a:off x="6553200" y="2286000"/>
            <a:ext cx="1905000" cy="646331"/>
          </a:xfrm>
          <a:prstGeom prst="rect">
            <a:avLst/>
          </a:prstGeom>
          <a:noFill/>
          <a:scene3d>
            <a:camera prst="isometricOffAxis2Left"/>
            <a:lightRig rig="threePt" dir="t"/>
          </a:scene3d>
        </p:spPr>
        <p:txBody>
          <a:bodyPr>
            <a:spAutoFit/>
          </a:bodyPr>
          <a:lstStyle/>
          <a:p>
            <a:pPr fontAlgn="auto">
              <a:spcBef>
                <a:spcPts val="0"/>
              </a:spcBef>
              <a:spcAft>
                <a:spcPts val="0"/>
              </a:spcAft>
              <a:defRPr/>
            </a:pPr>
            <a:r>
              <a:rPr lang="en-US" dirty="0">
                <a:latin typeface="+mn-lt"/>
                <a:cs typeface="+mn-cs"/>
              </a:rPr>
              <a:t>forecasting a virtual hurricane</a:t>
            </a:r>
          </a:p>
        </p:txBody>
      </p:sp>
      <p:pic>
        <p:nvPicPr>
          <p:cNvPr id="27" name="Picture 26" descr="fire avatar.jpg"/>
          <p:cNvPicPr>
            <a:picLocks noChangeAspect="1"/>
          </p:cNvPicPr>
          <p:nvPr/>
        </p:nvPicPr>
        <p:blipFill>
          <a:blip r:embed="rId5" cstate="email"/>
          <a:stretch>
            <a:fillRect/>
          </a:stretch>
        </p:blipFill>
        <p:spPr>
          <a:xfrm>
            <a:off x="304800" y="1386840"/>
            <a:ext cx="3124200" cy="1889760"/>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perspectiveContrastingRightFacing"/>
            <a:lightRig rig="contrasting" dir="t">
              <a:rot lat="0" lon="0" rev="3000000"/>
            </a:lightRig>
          </a:scene3d>
          <a:sp3d contourW="7620">
            <a:bevelT w="95250" h="31750"/>
            <a:contourClr>
              <a:srgbClr val="333333"/>
            </a:contourClr>
          </a:sp3d>
        </p:spPr>
      </p:pic>
      <p:sp>
        <p:nvSpPr>
          <p:cNvPr id="28" name="TextBox 27"/>
          <p:cNvSpPr txBox="1"/>
          <p:nvPr/>
        </p:nvSpPr>
        <p:spPr>
          <a:xfrm>
            <a:off x="762000" y="2590800"/>
            <a:ext cx="2286000" cy="369332"/>
          </a:xfrm>
          <a:prstGeom prst="rect">
            <a:avLst/>
          </a:prstGeom>
          <a:noFill/>
          <a:scene3d>
            <a:camera prst="perspectiveHeroicExtremeRightFacing"/>
            <a:lightRig rig="threePt" dir="t"/>
          </a:scene3d>
        </p:spPr>
        <p:txBody>
          <a:bodyPr>
            <a:spAutoFit/>
          </a:bodyPr>
          <a:lstStyle/>
          <a:p>
            <a:pPr fontAlgn="auto">
              <a:spcBef>
                <a:spcPts val="0"/>
              </a:spcBef>
              <a:spcAft>
                <a:spcPts val="0"/>
              </a:spcAft>
              <a:defRPr/>
            </a:pPr>
            <a:r>
              <a:rPr lang="en-US" dirty="0">
                <a:latin typeface="+mn-lt"/>
                <a:cs typeface="+mn-cs"/>
              </a:rPr>
              <a:t>situational awareness</a:t>
            </a:r>
          </a:p>
        </p:txBody>
      </p:sp>
      <p:pic>
        <p:nvPicPr>
          <p:cNvPr id="13" name="Picture 12" descr="drought.jpg"/>
          <p:cNvPicPr>
            <a:picLocks noChangeAspect="1"/>
          </p:cNvPicPr>
          <p:nvPr/>
        </p:nvPicPr>
        <p:blipFill>
          <a:blip r:embed="rId6" cstate="email">
            <a:lum contrast="-30000"/>
          </a:blip>
          <a:stretch>
            <a:fillRect/>
          </a:stretch>
        </p:blipFill>
        <p:spPr>
          <a:xfrm>
            <a:off x="2971800" y="1219200"/>
            <a:ext cx="3124199" cy="1905000"/>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230" name="TextBox 13"/>
          <p:cNvSpPr txBox="1">
            <a:spLocks noChangeArrowheads="1"/>
          </p:cNvSpPr>
          <p:nvPr/>
        </p:nvSpPr>
        <p:spPr bwMode="auto">
          <a:xfrm>
            <a:off x="3581400" y="2325688"/>
            <a:ext cx="2209800" cy="646112"/>
          </a:xfrm>
          <a:prstGeom prst="rect">
            <a:avLst/>
          </a:prstGeom>
          <a:noFill/>
          <a:ln w="9525">
            <a:noFill/>
            <a:miter lim="800000"/>
            <a:headEnd/>
            <a:tailEnd/>
          </a:ln>
        </p:spPr>
        <p:txBody>
          <a:bodyPr>
            <a:spAutoFit/>
          </a:bodyPr>
          <a:lstStyle/>
          <a:p>
            <a:r>
              <a:rPr lang="en-US">
                <a:latin typeface="Calibri" pitchFamily="34" charset="0"/>
              </a:rPr>
              <a:t>understanding the effects of droughts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28600"/>
            <a:ext cx="8229600" cy="1143000"/>
          </a:xfrm>
        </p:spPr>
        <p:txBody>
          <a:bodyPr/>
          <a:lstStyle/>
          <a:p>
            <a:r>
              <a:rPr lang="en-US" dirty="0" smtClean="0"/>
              <a:t>virtual forecasting office</a:t>
            </a:r>
          </a:p>
        </p:txBody>
      </p:sp>
      <p:pic>
        <p:nvPicPr>
          <p:cNvPr id="4" name="Content Placeholder 3" descr="alaska_weather_3.jpg"/>
          <p:cNvPicPr>
            <a:picLocks noChangeAspect="1"/>
          </p:cNvPicPr>
          <p:nvPr/>
        </p:nvPicPr>
        <p:blipFill>
          <a:blip r:embed="rId3" cstate="screen"/>
          <a:stretch>
            <a:fillRect/>
          </a:stretch>
        </p:blipFill>
        <p:spPr bwMode="auto">
          <a:xfrm>
            <a:off x="457200" y="1447800"/>
            <a:ext cx="4038600" cy="2893444"/>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Content Placeholder 6" descr="alaska_weather_humor.jpg"/>
          <p:cNvPicPr>
            <a:picLocks noChangeAspect="1"/>
          </p:cNvPicPr>
          <p:nvPr/>
        </p:nvPicPr>
        <p:blipFill>
          <a:blip r:embed="rId4" cstate="screen"/>
          <a:stretch>
            <a:fillRect/>
          </a:stretch>
        </p:blipFill>
        <p:spPr>
          <a:xfrm>
            <a:off x="4648200" y="1447800"/>
            <a:ext cx="4038600" cy="28955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3528994816_a260c33fbc_o.jpg"/>
          <p:cNvPicPr>
            <a:picLocks noChangeAspect="1"/>
          </p:cNvPicPr>
          <p:nvPr/>
        </p:nvPicPr>
        <p:blipFill>
          <a:blip r:embed="rId5" cstate="screen"/>
          <a:stretch>
            <a:fillRect/>
          </a:stretch>
        </p:blipFill>
        <p:spPr>
          <a:xfrm>
            <a:off x="2362200" y="3505200"/>
            <a:ext cx="4724400" cy="289369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5" name="Subtitle 4"/>
          <p:cNvSpPr>
            <a:spLocks noGrp="1"/>
          </p:cNvSpPr>
          <p:nvPr>
            <p:ph type="subTitle" idx="1"/>
          </p:nvPr>
        </p:nvSpPr>
        <p:spPr>
          <a:xfrm>
            <a:off x="76200" y="152400"/>
            <a:ext cx="4876800" cy="685800"/>
          </a:xfrm>
        </p:spPr>
        <p:txBody>
          <a:bodyPr/>
          <a:lstStyle/>
          <a:p>
            <a:r>
              <a:rPr lang="en-US" dirty="0" smtClean="0"/>
              <a:t>http://bit.ly/secondearth</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scape_landscape.jpg"/>
          <p:cNvPicPr>
            <a:picLocks noChangeAspect="1"/>
          </p:cNvPicPr>
          <p:nvPr/>
        </p:nvPicPr>
        <p:blipFill>
          <a:blip r:embed="rId3" cstate="screen"/>
          <a:stretch>
            <a:fillRect/>
          </a:stretch>
        </p:blipFill>
        <p:spPr>
          <a:xfrm>
            <a:off x="0" y="0"/>
            <a:ext cx="9144000" cy="6858000"/>
          </a:xfrm>
          <a:prstGeom prst="rect">
            <a:avLst/>
          </a:prstGeom>
        </p:spPr>
      </p:pic>
      <p:sp>
        <p:nvSpPr>
          <p:cNvPr id="3" name="Rectangle 2"/>
          <p:cNvSpPr/>
          <p:nvPr/>
        </p:nvSpPr>
        <p:spPr>
          <a:xfrm>
            <a:off x="0" y="245548"/>
            <a:ext cx="9144000" cy="1369325"/>
          </a:xfrm>
          <a:prstGeom prst="rect">
            <a:avLst/>
          </a:prstGeom>
          <a:solidFill>
            <a:schemeClr val="tx1">
              <a:lumMod val="50000"/>
              <a:lumOff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bg1"/>
                </a:solidFill>
                <a:effectLst>
                  <a:outerShdw blurRad="50800" dist="38100" dir="18900000" algn="bl" rotWithShape="0">
                    <a:prstClr val="black">
                      <a:alpha val="40000"/>
                    </a:prstClr>
                  </a:outerShdw>
                </a:effectLst>
              </a:rPr>
              <a:t>Imagine a vast virtual work area….</a:t>
            </a:r>
            <a:endParaRPr lang="en-US" sz="2400" dirty="0">
              <a:solidFill>
                <a:schemeClr val="bg1"/>
              </a:solidFill>
              <a:effectLst>
                <a:outerShdw blurRad="50800" dist="38100" dir="18900000" algn="bl" rotWithShape="0">
                  <a:prstClr val="black">
                    <a:alpha val="40000"/>
                  </a:prstClr>
                </a:outerShdw>
              </a:effectLst>
            </a:endParaRPr>
          </a:p>
        </p:txBody>
      </p:sp>
      <p:sp>
        <p:nvSpPr>
          <p:cNvPr id="4" name="Rectangle 3"/>
          <p:cNvSpPr/>
          <p:nvPr/>
        </p:nvSpPr>
        <p:spPr>
          <a:xfrm>
            <a:off x="7067908" y="1219200"/>
            <a:ext cx="1466492" cy="307777"/>
          </a:xfrm>
          <a:prstGeom prst="rect">
            <a:avLst/>
          </a:prstGeom>
        </p:spPr>
        <p:txBody>
          <a:bodyPr wrap="none">
            <a:spAutoFit/>
          </a:bodyPr>
          <a:lstStyle/>
          <a:p>
            <a:r>
              <a:rPr lang="en-US" sz="1400" dirty="0" smtClean="0">
                <a:solidFill>
                  <a:schemeClr val="bg1"/>
                </a:solidFill>
              </a:rPr>
              <a:t>http://im-tel.org/</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scape_objects.jpg"/>
          <p:cNvPicPr>
            <a:picLocks noChangeAspect="1"/>
          </p:cNvPicPr>
          <p:nvPr/>
        </p:nvPicPr>
        <p:blipFill>
          <a:blip r:embed="rId2" cstate="screen"/>
          <a:stretch>
            <a:fillRect/>
          </a:stretch>
        </p:blipFill>
        <p:spPr>
          <a:xfrm>
            <a:off x="0" y="0"/>
            <a:ext cx="9144000" cy="6858000"/>
          </a:xfrm>
          <a:prstGeom prst="rect">
            <a:avLst/>
          </a:prstGeom>
        </p:spPr>
      </p:pic>
      <p:sp>
        <p:nvSpPr>
          <p:cNvPr id="3" name="Rectangle 2"/>
          <p:cNvSpPr/>
          <p:nvPr/>
        </p:nvSpPr>
        <p:spPr>
          <a:xfrm>
            <a:off x="0" y="245548"/>
            <a:ext cx="9144000" cy="1369325"/>
          </a:xfrm>
          <a:prstGeom prst="rect">
            <a:avLst/>
          </a:prstGeom>
          <a:solidFill>
            <a:schemeClr val="tx1">
              <a:lumMod val="50000"/>
              <a:lumOff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1"/>
                </a:solidFill>
                <a:effectLst>
                  <a:outerShdw blurRad="50800" dist="38100" dir="18900000" algn="bl" rotWithShape="0">
                    <a:prstClr val="black">
                      <a:alpha val="40000"/>
                    </a:prstClr>
                  </a:outerShdw>
                </a:effectLst>
              </a:rPr>
              <a:t>Populated with millions of data objects…</a:t>
            </a:r>
            <a:endParaRPr lang="en-US" sz="2000" dirty="0">
              <a:solidFill>
                <a:schemeClr val="bg1"/>
              </a:solidFill>
              <a:effectLst>
                <a:outerShdw blurRad="50800" dist="38100" dir="18900000" algn="bl" rotWithShape="0">
                  <a:prstClr val="black">
                    <a:alpha val="40000"/>
                  </a:prstClr>
                </a:outerShdw>
              </a:effectLst>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1523</TotalTime>
  <Words>949</Words>
  <Application>Microsoft Office PowerPoint</Application>
  <PresentationFormat>On-screen Show (4:3)</PresentationFormat>
  <Paragraphs>131</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Virtual Worlds and NWS Operations</vt:lpstr>
      <vt:lpstr>what are virtual worlds?</vt:lpstr>
      <vt:lpstr>Slide 3</vt:lpstr>
      <vt:lpstr>Slide 4</vt:lpstr>
      <vt:lpstr>mitigating societal impacts</vt:lpstr>
      <vt:lpstr>virtual forecasting office</vt:lpstr>
      <vt:lpstr>Slide 7</vt:lpstr>
      <vt:lpstr>Slide 8</vt:lpstr>
      <vt:lpstr>Slide 9</vt:lpstr>
      <vt:lpstr>Slide 10</vt:lpstr>
      <vt:lpstr>Slide 11</vt:lpstr>
      <vt:lpstr>Slide 12</vt:lpstr>
      <vt:lpstr>Slide 13</vt:lpstr>
      <vt:lpstr>Slide 14</vt:lpstr>
      <vt:lpstr>Slide 15</vt:lpstr>
      <vt:lpstr>Slide 16</vt:lpstr>
      <vt:lpstr>cloud-based visualizations of large data sets</vt:lpstr>
      <vt:lpstr>Slide 18</vt:lpstr>
      <vt:lpstr>Slide 19</vt:lpstr>
      <vt:lpstr>virtual forecasting office</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Hackathorn</dc:creator>
  <cp:lastModifiedBy>Eric Hackathorn</cp:lastModifiedBy>
  <cp:revision>51</cp:revision>
  <dcterms:created xsi:type="dcterms:W3CDTF">2011-02-14T16:25:58Z</dcterms:created>
  <dcterms:modified xsi:type="dcterms:W3CDTF">2011-02-16T18:12:23Z</dcterms:modified>
</cp:coreProperties>
</file>