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990" r:id="rId1"/>
  </p:sldMasterIdLst>
  <p:notesMasterIdLst>
    <p:notesMasterId r:id="rId29"/>
  </p:notesMasterIdLst>
  <p:sldIdLst>
    <p:sldId id="293" r:id="rId2"/>
    <p:sldId id="257" r:id="rId3"/>
    <p:sldId id="288" r:id="rId4"/>
    <p:sldId id="274" r:id="rId5"/>
    <p:sldId id="269" r:id="rId6"/>
    <p:sldId id="259" r:id="rId7"/>
    <p:sldId id="260" r:id="rId8"/>
    <p:sldId id="280" r:id="rId9"/>
    <p:sldId id="261" r:id="rId10"/>
    <p:sldId id="262" r:id="rId11"/>
    <p:sldId id="264" r:id="rId12"/>
    <p:sldId id="278" r:id="rId13"/>
    <p:sldId id="268" r:id="rId14"/>
    <p:sldId id="283" r:id="rId15"/>
    <p:sldId id="284" r:id="rId16"/>
    <p:sldId id="267" r:id="rId17"/>
    <p:sldId id="273" r:id="rId18"/>
    <p:sldId id="271" r:id="rId19"/>
    <p:sldId id="266" r:id="rId20"/>
    <p:sldId id="272" r:id="rId21"/>
    <p:sldId id="289" r:id="rId22"/>
    <p:sldId id="291" r:id="rId23"/>
    <p:sldId id="292" r:id="rId24"/>
    <p:sldId id="263" r:id="rId25"/>
    <p:sldId id="286" r:id="rId26"/>
    <p:sldId id="290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D883FF"/>
    <a:srgbClr val="8E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35"/>
    <p:restoredTop sz="94678"/>
  </p:normalViewPr>
  <p:slideViewPr>
    <p:cSldViewPr snapToGrid="0" snapToObjects="1">
      <p:cViewPr varScale="1">
        <p:scale>
          <a:sx n="164" d="100"/>
          <a:sy n="164" d="100"/>
        </p:scale>
        <p:origin x="17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92A5-E9BF-1644-A353-7C8BB4B63708}" type="datetimeFigureOut">
              <a:rPr lang="en-US" smtClean="0"/>
              <a:t>4/20/16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B5512-5CA6-5C41-94AA-930994E82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239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675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70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463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5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3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33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7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807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67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18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18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013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112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9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065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125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45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510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1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44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01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9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888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B5512-5CA6-5C41-94AA-930994E821E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3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3232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77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0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8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39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43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024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4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8600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5438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24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9000">
              <a:schemeClr val="accent2"/>
            </a:gs>
            <a:gs pos="10000">
              <a:schemeClr val="accent6"/>
            </a:gs>
            <a:gs pos="94000">
              <a:schemeClr val="accent2"/>
            </a:gs>
            <a:gs pos="94000">
              <a:srgbClr val="8AB833"/>
            </a:gs>
            <a:gs pos="93000">
              <a:schemeClr val="accent6"/>
            </a:gs>
            <a:gs pos="93000">
              <a:schemeClr val="accent6"/>
            </a:gs>
            <a:gs pos="92000">
              <a:schemeClr val="bg1"/>
            </a:gs>
            <a:gs pos="1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8510" y="6441589"/>
            <a:ext cx="16415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24" y="6441589"/>
            <a:ext cx="16260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22988" y="6441589"/>
            <a:ext cx="597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/>
                </a:solidFill>
              </a:defRPr>
            </a:lvl1pPr>
          </a:lstStyle>
          <a:p>
            <a:fld id="{77D06D35-2A2E-FE44-8E4D-2D6F2A8B9D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 userDrawn="1"/>
        </p:nvSpPr>
        <p:spPr>
          <a:xfrm>
            <a:off x="1665775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 userDrawn="1"/>
        </p:nvSpPr>
        <p:spPr>
          <a:xfrm>
            <a:off x="11414259" y="6561896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12" descr="GSD-Logo-Trans-GIF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" y="6710"/>
            <a:ext cx="925285" cy="685531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80896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tiff"/><Relationship Id="rId5" Type="http://schemas.openxmlformats.org/officeDocument/2006/relationships/image" Target="../media/image54.tiff"/><Relationship Id="rId6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21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2192000" cy="8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09949"/>
            <a:ext cx="9144000" cy="2182940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20 April 2016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chemeClr val="tx2"/>
                </a:solidFill>
                <a:latin typeface="+mj-lt"/>
              </a:rPr>
              <a:t>Curtis Alexander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, Trevor Alcott, Isidora Jankov, </a:t>
            </a:r>
            <a:r>
              <a:rPr lang="en-US" sz="2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                                         Stan Benjamin, Steve 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Weygandt</a:t>
            </a:r>
            <a:endParaRPr lang="en-US" sz="2000" dirty="0" smtClean="0">
              <a:solidFill>
                <a:schemeClr val="tx2"/>
              </a:solidFill>
              <a:latin typeface="+mj-lt"/>
            </a:endParaRPr>
          </a:p>
          <a:p>
            <a:r>
              <a:rPr lang="en-US" sz="2000" spc="300" dirty="0" smtClean="0">
                <a:solidFill>
                  <a:schemeClr val="tx2"/>
                </a:solidFill>
                <a:latin typeface="+mj-lt"/>
              </a:rPr>
              <a:t>NOAA/ESRL/GLOBAL SYSTEMS DIVISION</a:t>
            </a:r>
            <a:endParaRPr lang="en-US" sz="2000" spc="3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Picture 9" descr="C:\Documents and Settings\osborn.FSL-NT.000\Desktop\My Documents\Misc. Graphics-Text\logos\NOAA-Logo_CircleWhite_RestTra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1" y="29705"/>
            <a:ext cx="1042654" cy="103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2" descr="C:\Documents and Settings\osborn.FSL-NT.000\Desktop\My Documents\Misc. Graphics-Text\logos\CIRES_Logo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41" y="232742"/>
            <a:ext cx="1308142" cy="6247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29" descr="cira_text_logo.jp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4160" y="293863"/>
            <a:ext cx="975549" cy="502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doc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235" y="49842"/>
            <a:ext cx="968375" cy="990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907711" y="6485842"/>
            <a:ext cx="11011546" cy="2944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524000" y="241300"/>
            <a:ext cx="9144000" cy="2779713"/>
          </a:xfrm>
        </p:spPr>
        <p:txBody>
          <a:bodyPr anchor="t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2400" i="1" spc="0" dirty="0" smtClean="0"/>
              <a:t>vLab</a:t>
            </a:r>
            <a:r>
              <a:rPr lang="en-US" sz="2400" i="1" spc="0" dirty="0" smtClean="0"/>
              <a:t> Forum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Automated </a:t>
            </a:r>
            <a:r>
              <a:rPr lang="en-US" sz="4000" b="1" dirty="0"/>
              <a:t>High-Resolution Ensemble-Based 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87488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2169914" y="4017415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10384660" y="3999742"/>
            <a:ext cx="124510" cy="124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 descr="hcpf_plot_14july_12z_06h.png"/>
          <p:cNvPicPr>
            <a:picLocks noChangeAspect="1"/>
          </p:cNvPicPr>
          <p:nvPr/>
        </p:nvPicPr>
        <p:blipFill>
          <a:blip r:embed="rId3" cstate="print"/>
          <a:srcRect l="39000" t="28000" r="22500" b="36000"/>
          <a:stretch>
            <a:fillRect/>
          </a:stretch>
        </p:blipFill>
        <p:spPr>
          <a:xfrm>
            <a:off x="7661241" y="1295358"/>
            <a:ext cx="4459224" cy="3127248"/>
          </a:xfrm>
          <a:prstGeom prst="rect">
            <a:avLst/>
          </a:prstGeom>
        </p:spPr>
      </p:pic>
      <p:pic>
        <p:nvPicPr>
          <p:cNvPr id="24" name="Picture 23" descr="cref_t3sfc_f06.png"/>
          <p:cNvPicPr>
            <a:picLocks noChangeAspect="1"/>
          </p:cNvPicPr>
          <p:nvPr/>
        </p:nvPicPr>
        <p:blipFill>
          <a:blip r:embed="rId4" cstate="print"/>
          <a:srcRect l="4470" t="39810" r="24587" b="9100"/>
          <a:stretch>
            <a:fillRect/>
          </a:stretch>
        </p:blipFill>
        <p:spPr>
          <a:xfrm>
            <a:off x="4541707" y="1310645"/>
            <a:ext cx="4353404" cy="3080382"/>
          </a:xfrm>
          <a:prstGeom prst="rect">
            <a:avLst/>
          </a:prstGeom>
        </p:spPr>
      </p:pic>
      <p:pic>
        <p:nvPicPr>
          <p:cNvPr id="25" name="Picture 24" descr="CREF_55.000000-130.00000020.000000_1_0_0_none_20140714180000.png"/>
          <p:cNvPicPr>
            <a:picLocks noChangeAspect="1"/>
          </p:cNvPicPr>
          <p:nvPr/>
        </p:nvPicPr>
        <p:blipFill>
          <a:blip r:embed="rId5" cstate="print">
            <a:lum bright="15000"/>
          </a:blip>
          <a:srcRect l="56400" t="31899" r="18000" b="45570"/>
          <a:stretch>
            <a:fillRect/>
          </a:stretch>
        </p:blipFill>
        <p:spPr>
          <a:xfrm>
            <a:off x="133080" y="1450796"/>
            <a:ext cx="4408627" cy="3065285"/>
          </a:xfrm>
          <a:prstGeom prst="rect">
            <a:avLst/>
          </a:prstGeom>
        </p:spPr>
      </p:pic>
      <p:sp>
        <p:nvSpPr>
          <p:cNvPr id="26" name="Rectangle 6"/>
          <p:cNvSpPr txBox="1">
            <a:spLocks/>
          </p:cNvSpPr>
          <p:nvPr/>
        </p:nvSpPr>
        <p:spPr bwMode="auto">
          <a:xfrm>
            <a:off x="133080" y="955706"/>
            <a:ext cx="4448013" cy="4572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kern="0" dirty="0" smtClean="0">
                <a:ea typeface="ＭＳ Ｐゴシック" pitchFamily="1" charset="-128"/>
                <a:cs typeface="Arial" charset="0"/>
              </a:rPr>
              <a:t>Observations 18z </a:t>
            </a:r>
            <a:r>
              <a:rPr lang="en-US" sz="2000" b="1" kern="0" dirty="0">
                <a:ea typeface="ＭＳ Ｐゴシック" pitchFamily="1" charset="-128"/>
                <a:cs typeface="Arial" charset="0"/>
              </a:rPr>
              <a:t>14 July 2014</a:t>
            </a:r>
          </a:p>
        </p:txBody>
      </p:sp>
      <p:sp>
        <p:nvSpPr>
          <p:cNvPr id="28" name="Rectangle 6"/>
          <p:cNvSpPr txBox="1">
            <a:spLocks/>
          </p:cNvSpPr>
          <p:nvPr/>
        </p:nvSpPr>
        <p:spPr bwMode="auto">
          <a:xfrm>
            <a:off x="4548280" y="1446326"/>
            <a:ext cx="2057400" cy="4572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b="1" kern="0" dirty="0" smtClean="0">
                <a:solidFill>
                  <a:srgbClr val="990099"/>
                </a:solidFill>
                <a:latin typeface="Arial Black" pitchFamily="34" charset="0"/>
                <a:ea typeface="ＭＳ Ｐゴシック" pitchFamily="1" charset="-128"/>
                <a:cs typeface="Arial" charset="0"/>
              </a:rPr>
              <a:t>12z </a:t>
            </a:r>
            <a:r>
              <a:rPr lang="en-US" b="1" kern="0" dirty="0">
                <a:solidFill>
                  <a:srgbClr val="990099"/>
                </a:solidFill>
                <a:latin typeface="Arial Black" pitchFamily="34" charset="0"/>
                <a:ea typeface="ＭＳ Ｐゴシック" pitchFamily="1" charset="-128"/>
                <a:cs typeface="Arial" charset="0"/>
              </a:rPr>
              <a:t>+ </a:t>
            </a:r>
            <a:r>
              <a:rPr lang="en-US" b="1" kern="0" dirty="0" smtClean="0">
                <a:solidFill>
                  <a:srgbClr val="990099"/>
                </a:solidFill>
                <a:latin typeface="Arial Black" pitchFamily="34" charset="0"/>
                <a:ea typeface="ＭＳ Ｐゴシック" pitchFamily="1" charset="-128"/>
                <a:cs typeface="Arial" charset="0"/>
              </a:rPr>
              <a:t>6h </a:t>
            </a:r>
            <a:r>
              <a:rPr lang="en-US" b="1" kern="0" dirty="0">
                <a:solidFill>
                  <a:srgbClr val="990099"/>
                </a:solidFill>
                <a:latin typeface="Arial Black" pitchFamily="34" charset="0"/>
                <a:ea typeface="ＭＳ Ｐゴシック" pitchFamily="1" charset="-128"/>
                <a:cs typeface="Arial" charset="0"/>
              </a:rPr>
              <a:t>fcst 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3181090" y="3144481"/>
            <a:ext cx="1371600" cy="12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-342900"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Black" pitchFamily="34" charset="0"/>
                <a:ea typeface="ＭＳ Ｐゴシック" pitchFamily="1" charset="-128"/>
                <a:cs typeface="Tahoma" pitchFamily="34" charset="0"/>
              </a:rPr>
              <a:t>18z</a:t>
            </a:r>
          </a:p>
          <a:p>
            <a:pPr indent="-342900" algn="ctr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  <a:latin typeface="Arial Black" pitchFamily="34" charset="0"/>
                <a:ea typeface="ＭＳ Ｐゴシック" pitchFamily="1" charset="-128"/>
                <a:cs typeface="Tahoma" pitchFamily="34" charset="0"/>
              </a:rPr>
              <a:t>NSSL </a:t>
            </a:r>
            <a:r>
              <a:rPr lang="en-US" sz="2200" b="1" dirty="0">
                <a:solidFill>
                  <a:srgbClr val="FFFFFF"/>
                </a:solidFill>
                <a:latin typeface="Arial Black" pitchFamily="34" charset="0"/>
                <a:ea typeface="ＭＳ Ｐゴシック" pitchFamily="1" charset="-128"/>
                <a:cs typeface="Tahoma" pitchFamily="34" charset="0"/>
              </a:rPr>
              <a:t>Radar mosaic</a:t>
            </a:r>
          </a:p>
        </p:txBody>
      </p:sp>
      <p:pic>
        <p:nvPicPr>
          <p:cNvPr id="30" name="Picture 29" descr="hcpf_plot_14july_09z_09h.png"/>
          <p:cNvPicPr>
            <a:picLocks noChangeAspect="1"/>
          </p:cNvPicPr>
          <p:nvPr/>
        </p:nvPicPr>
        <p:blipFill>
          <a:blip r:embed="rId6" cstate="print"/>
          <a:srcRect l="18000" t="84000" r="54000" b="8000"/>
          <a:stretch>
            <a:fillRect/>
          </a:stretch>
        </p:blipFill>
        <p:spPr>
          <a:xfrm>
            <a:off x="8763124" y="5218837"/>
            <a:ext cx="3243072" cy="694944"/>
          </a:xfrm>
          <a:prstGeom prst="rect">
            <a:avLst/>
          </a:prstGeom>
        </p:spPr>
      </p:pic>
      <p:pic>
        <p:nvPicPr>
          <p:cNvPr id="31" name="Picture 30" descr="hcpf_plot_14july_09z_09h.png"/>
          <p:cNvPicPr>
            <a:picLocks noChangeAspect="1"/>
          </p:cNvPicPr>
          <p:nvPr/>
        </p:nvPicPr>
        <p:blipFill>
          <a:blip r:embed="rId6" cstate="print"/>
          <a:srcRect l="63000" t="84000" r="16500" b="8000"/>
          <a:stretch>
            <a:fillRect/>
          </a:stretch>
        </p:blipFill>
        <p:spPr>
          <a:xfrm>
            <a:off x="8895111" y="4375503"/>
            <a:ext cx="2374392" cy="694944"/>
          </a:xfrm>
          <a:prstGeom prst="rect">
            <a:avLst/>
          </a:prstGeom>
        </p:spPr>
      </p:pic>
      <p:sp>
        <p:nvSpPr>
          <p:cNvPr id="32" name="Rectangle 6"/>
          <p:cNvSpPr txBox="1">
            <a:spLocks/>
          </p:cNvSpPr>
          <p:nvPr/>
        </p:nvSpPr>
        <p:spPr bwMode="auto">
          <a:xfrm>
            <a:off x="8305799" y="5850786"/>
            <a:ext cx="3886200" cy="3048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100"/>
              </a:lnSpc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Thunderstorm Probability (%)</a:t>
            </a:r>
          </a:p>
        </p:txBody>
      </p:sp>
      <p:sp>
        <p:nvSpPr>
          <p:cNvPr id="33" name="Rectangle 6"/>
          <p:cNvSpPr txBox="1">
            <a:spLocks/>
          </p:cNvSpPr>
          <p:nvPr/>
        </p:nvSpPr>
        <p:spPr bwMode="auto">
          <a:xfrm>
            <a:off x="8537369" y="4961531"/>
            <a:ext cx="203155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100"/>
              </a:lnSpc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Reflectivity</a:t>
            </a:r>
          </a:p>
        </p:txBody>
      </p:sp>
      <p:sp>
        <p:nvSpPr>
          <p:cNvPr id="34" name="Rectangle 6"/>
          <p:cNvSpPr txBox="1">
            <a:spLocks/>
          </p:cNvSpPr>
          <p:nvPr/>
        </p:nvSpPr>
        <p:spPr bwMode="auto">
          <a:xfrm>
            <a:off x="4541707" y="999572"/>
            <a:ext cx="4353404" cy="4572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400" b="1" kern="0" dirty="0">
                <a:ea typeface="ＭＳ Ｐゴシック" pitchFamily="1" charset="-128"/>
                <a:cs typeface="Arial" charset="0"/>
              </a:rPr>
              <a:t>HRRR forecast radar</a:t>
            </a:r>
          </a:p>
        </p:txBody>
      </p:sp>
      <p:sp>
        <p:nvSpPr>
          <p:cNvPr id="36" name="Rectangle 6"/>
          <p:cNvSpPr txBox="1">
            <a:spLocks/>
          </p:cNvSpPr>
          <p:nvPr/>
        </p:nvSpPr>
        <p:spPr bwMode="auto">
          <a:xfrm>
            <a:off x="8826285" y="1020122"/>
            <a:ext cx="3293911" cy="4572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000" b="1" kern="0" dirty="0" smtClean="0">
                <a:ea typeface="ＭＳ Ｐゴシック" pitchFamily="1" charset="-128"/>
                <a:cs typeface="Arial" charset="0"/>
              </a:rPr>
              <a:t>HRRR-TLE probability</a:t>
            </a:r>
            <a:endParaRPr lang="en-US" sz="2000" b="1" kern="0" dirty="0">
              <a:ea typeface="ＭＳ Ｐゴシック" pitchFamily="1" charset="-128"/>
              <a:cs typeface="Arial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7385572" y="2584662"/>
            <a:ext cx="1547005" cy="60960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  <a:scene3d>
            <a:camera prst="orthographicFront">
              <a:rot lat="0" lon="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4179298" y="2594775"/>
            <a:ext cx="1547005" cy="609600"/>
          </a:xfrm>
          <a:prstGeom prst="ellipse">
            <a:avLst/>
          </a:prstGeom>
          <a:noFill/>
          <a:ln w="63500">
            <a:solidFill>
              <a:srgbClr val="FF0000"/>
            </a:solidFill>
            <a:prstDash val="sysDash"/>
          </a:ln>
          <a:scene3d>
            <a:camera prst="orthographicFront">
              <a:rot lat="0" lon="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-167720" y="2402537"/>
            <a:ext cx="1547005" cy="609600"/>
          </a:xfrm>
          <a:prstGeom prst="ellipse">
            <a:avLst/>
          </a:prstGeom>
          <a:noFill/>
          <a:ln w="50800">
            <a:solidFill>
              <a:schemeClr val="bg1"/>
            </a:solidFill>
            <a:prstDash val="sysDash"/>
          </a:ln>
          <a:scene3d>
            <a:camera prst="orthographicFront">
              <a:rot lat="0" lon="0" rev="282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822" y="4603123"/>
            <a:ext cx="81727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General convection problem (aviation application)</a:t>
            </a:r>
          </a:p>
          <a:p>
            <a:r>
              <a:rPr lang="en-US" sz="2000" dirty="0" smtClean="0"/>
              <a:t>90 km search radius</a:t>
            </a:r>
          </a:p>
          <a:p>
            <a:r>
              <a:rPr lang="en-US" sz="2000" dirty="0" smtClean="0"/>
              <a:t>≥ 1 m/s upward vertical motion in model column</a:t>
            </a:r>
          </a:p>
          <a:p>
            <a:r>
              <a:rPr lang="en-US" sz="2000" dirty="0" smtClean="0"/>
              <a:t>≤ 2K best lifted index</a:t>
            </a:r>
          </a:p>
          <a:p>
            <a:r>
              <a:rPr lang="en-US" sz="2000" dirty="0" smtClean="0"/>
              <a:t>HRRR Convective Probability Forecast (HCPF) </a:t>
            </a:r>
            <a:r>
              <a:rPr lang="en-US" sz="2000" dirty="0" smtClean="0">
                <a:sym typeface="Wingdings"/>
              </a:rPr>
              <a:t> </a:t>
            </a:r>
            <a:r>
              <a:rPr lang="en-US" sz="2000" dirty="0" smtClean="0"/>
              <a:t>HRRR-TLE product</a:t>
            </a:r>
            <a:endParaRPr lang="en-US" sz="2000" dirty="0"/>
          </a:p>
        </p:txBody>
      </p:sp>
      <p:sp>
        <p:nvSpPr>
          <p:cNvPr id="41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Aviation Weather Example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9</a:t>
            </a:fld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8806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11.gif" descr="NYC_snowstorm_fig_v2.gif"/>
          <p:cNvPicPr/>
          <p:nvPr/>
        </p:nvPicPr>
        <p:blipFill>
          <a:blip r:embed="rId3"/>
          <a:srcRect t="2479" r="11148" b="2335"/>
          <a:stretch>
            <a:fillRect/>
          </a:stretch>
        </p:blipFill>
        <p:spPr>
          <a:xfrm>
            <a:off x="4774914" y="870803"/>
            <a:ext cx="7003212" cy="5355323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476714" y="870803"/>
            <a:ext cx="39421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Winter Weather Application</a:t>
            </a:r>
          </a:p>
          <a:p>
            <a:r>
              <a:rPr lang="en-US" b="1" dirty="0" smtClean="0"/>
              <a:t>12 hr HRRR-TLE Forecast</a:t>
            </a:r>
          </a:p>
          <a:p>
            <a:r>
              <a:rPr lang="en-US" b="1" dirty="0" smtClean="0"/>
              <a:t>27 Jan 2015 New England Blizzard</a:t>
            </a:r>
          </a:p>
          <a:p>
            <a:endParaRPr lang="en-US" b="1" dirty="0" smtClean="0"/>
          </a:p>
          <a:p>
            <a:endParaRPr lang="en-US" dirty="0"/>
          </a:p>
          <a:p>
            <a:r>
              <a:rPr lang="en-US" dirty="0" smtClean="0"/>
              <a:t>Three consecutive runs</a:t>
            </a:r>
          </a:p>
          <a:p>
            <a:r>
              <a:rPr lang="en-US" dirty="0" smtClean="0"/>
              <a:t>45 km spatial radius</a:t>
            </a:r>
          </a:p>
          <a:p>
            <a:r>
              <a:rPr lang="en-US" dirty="0" smtClean="0"/>
              <a:t>No time radius (1hr accumulation)</a:t>
            </a:r>
          </a:p>
          <a:p>
            <a:endParaRPr lang="en-US" dirty="0"/>
          </a:p>
          <a:p>
            <a:r>
              <a:rPr lang="en-US" dirty="0" smtClean="0"/>
              <a:t>Probability of snowfall &gt; 1”/hr</a:t>
            </a:r>
          </a:p>
          <a:p>
            <a:r>
              <a:rPr lang="en-US" dirty="0"/>
              <a:t>Probability of snowfall &gt; </a:t>
            </a:r>
            <a:r>
              <a:rPr lang="en-US" dirty="0" smtClean="0"/>
              <a:t>2”/hr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Winter Weather Example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35978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Model Improvements (HRRRv2)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561" y="850051"/>
            <a:ext cx="78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400" b="1" dirty="0" smtClean="0">
                <a:solidFill>
                  <a:prstClr val="black"/>
                </a:solidFill>
                <a:latin typeface="Arial Black" pitchFamily="34" charset="0"/>
                <a:cs typeface="Helvetica"/>
              </a:rPr>
              <a:t>HRRR component improvements to address warm/dry bias in RAPv3/HRRRv2</a:t>
            </a:r>
            <a:endParaRPr lang="en-US" sz="2400" b="1" dirty="0">
              <a:solidFill>
                <a:prstClr val="black"/>
              </a:solidFill>
              <a:latin typeface="Arial Black" pitchFamily="34" charset="0"/>
              <a:cs typeface="Helvetica"/>
            </a:endParaRPr>
          </a:p>
        </p:txBody>
      </p:sp>
      <p:pic>
        <p:nvPicPr>
          <p:cNvPr id="9" name="Picture 8" descr="TempBi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0"/>
          <a:stretch>
            <a:fillRect/>
          </a:stretch>
        </p:blipFill>
        <p:spPr>
          <a:xfrm>
            <a:off x="8744194" y="1498408"/>
            <a:ext cx="3222156" cy="2073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5400000">
            <a:off x="10911822" y="2288294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00FF"/>
                </a:solidFill>
                <a:latin typeface="Arial Black"/>
                <a:cs typeface="Arial Black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Arial Black"/>
                <a:cs typeface="Arial Black"/>
              </a:rPr>
              <a:t>Warm </a:t>
            </a:r>
            <a:r>
              <a:rPr lang="en-US" sz="1800" b="1" dirty="0" smtClean="0">
                <a:solidFill>
                  <a:srgbClr val="0000FF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 Black"/>
                <a:cs typeface="Arial Black"/>
              </a:rPr>
              <a:t>Cool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021906" y="2581642"/>
            <a:ext cx="2935240" cy="0"/>
          </a:xfrm>
          <a:prstGeom prst="line">
            <a:avLst/>
          </a:prstGeom>
          <a:ln w="63500">
            <a:solidFill>
              <a:srgbClr val="CC00CC">
                <a:alpha val="5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607135" y="2935458"/>
            <a:ext cx="1294408" cy="3002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 smtClean="0">
                <a:solidFill>
                  <a:srgbClr val="CC00CC"/>
                </a:solidFill>
                <a:latin typeface="Arial Black" pitchFamily="34" charset="0"/>
              </a:rPr>
              <a:t>2m Temp</a:t>
            </a:r>
            <a:endParaRPr lang="en-US" sz="1600" b="1" dirty="0">
              <a:solidFill>
                <a:srgbClr val="CC00CC"/>
              </a:solidFill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38781" y="1096272"/>
            <a:ext cx="3253219" cy="33855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Reduced warm / dry  bias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19293" y="1465820"/>
            <a:ext cx="1891990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dirty="0">
                <a:solidFill>
                  <a:srgbClr val="0000FF"/>
                </a:solidFill>
                <a:latin typeface="Arial Black"/>
                <a:cs typeface="Arial Black"/>
              </a:rPr>
              <a:t>Exper </a:t>
            </a:r>
            <a:r>
              <a:rPr lang="en-US" sz="1500" dirty="0" smtClean="0">
                <a:solidFill>
                  <a:srgbClr val="0000FF"/>
                </a:solidFill>
                <a:latin typeface="Arial Black"/>
                <a:cs typeface="Arial Black"/>
              </a:rPr>
              <a:t>RAPv3</a:t>
            </a:r>
          </a:p>
          <a:p>
            <a:pPr algn="ctr">
              <a:lnSpc>
                <a:spcPts val="1500"/>
              </a:lnSpc>
            </a:pPr>
            <a:r>
              <a:rPr lang="en-US" sz="1500" dirty="0" smtClean="0">
                <a:solidFill>
                  <a:srgbClr val="FF0000"/>
                </a:solidFill>
                <a:latin typeface="Arial Black"/>
                <a:cs typeface="Arial Black"/>
              </a:rPr>
              <a:t>Oper RAPv2</a:t>
            </a:r>
          </a:p>
          <a:p>
            <a:pPr algn="ctr">
              <a:lnSpc>
                <a:spcPts val="1500"/>
              </a:lnSpc>
            </a:pPr>
            <a:r>
              <a:rPr lang="en-US" sz="1500" dirty="0" smtClean="0">
                <a:latin typeface="Arial Black"/>
                <a:cs typeface="Arial Black"/>
              </a:rPr>
              <a:t>Difference</a:t>
            </a:r>
            <a:endParaRPr lang="en-US" sz="1500" dirty="0">
              <a:latin typeface="Arial Black"/>
              <a:cs typeface="Arial Black"/>
            </a:endParaRPr>
          </a:p>
        </p:txBody>
      </p:sp>
      <p:pic>
        <p:nvPicPr>
          <p:cNvPr id="16" name="Picture 15" descr="DewpBia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5"/>
          <a:stretch>
            <a:fillRect/>
          </a:stretch>
        </p:blipFill>
        <p:spPr>
          <a:xfrm>
            <a:off x="8811218" y="3600067"/>
            <a:ext cx="3221990" cy="2033669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9062038" y="4487944"/>
            <a:ext cx="2926732" cy="0"/>
          </a:xfrm>
          <a:prstGeom prst="line">
            <a:avLst/>
          </a:prstGeom>
          <a:ln w="63500">
            <a:solidFill>
              <a:srgbClr val="339933">
                <a:alpha val="6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19293" y="4983449"/>
            <a:ext cx="1395021" cy="3002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 smtClean="0">
                <a:solidFill>
                  <a:srgbClr val="00B050"/>
                </a:solidFill>
                <a:latin typeface="Arial Black" pitchFamily="34" charset="0"/>
              </a:rPr>
              <a:t>2m Dewpt</a:t>
            </a:r>
            <a:endParaRPr lang="en-US" sz="1600" b="1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10997146" y="4258362"/>
            <a:ext cx="175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8000"/>
                </a:solidFill>
                <a:latin typeface="Arial Black"/>
                <a:cs typeface="Arial Black"/>
              </a:rPr>
              <a:t> Moist  </a:t>
            </a:r>
            <a:r>
              <a:rPr lang="en-US" sz="1800" b="1" dirty="0" smtClean="0">
                <a:solidFill>
                  <a:srgbClr val="008000"/>
                </a:solidFill>
                <a:latin typeface="Arial Black"/>
                <a:cs typeface="Arial Black"/>
                <a:sym typeface="Wingdings"/>
              </a:rPr>
              <a:t> </a:t>
            </a:r>
            <a:r>
              <a:rPr lang="en-US" sz="1800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  <a:sym typeface="Wingdings"/>
              </a:rPr>
              <a:t>Dry</a:t>
            </a:r>
            <a:r>
              <a:rPr lang="en-US" sz="1800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</a:rPr>
              <a:t>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12135" y="3590687"/>
            <a:ext cx="1891990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500" dirty="0">
                <a:solidFill>
                  <a:srgbClr val="0000FF"/>
                </a:solidFill>
                <a:latin typeface="Arial Black"/>
                <a:cs typeface="Arial Black"/>
              </a:rPr>
              <a:t>Exper </a:t>
            </a:r>
            <a:r>
              <a:rPr lang="en-US" sz="1500" dirty="0" smtClean="0">
                <a:solidFill>
                  <a:srgbClr val="0000FF"/>
                </a:solidFill>
                <a:latin typeface="Arial Black"/>
                <a:cs typeface="Arial Black"/>
              </a:rPr>
              <a:t>RAPv3</a:t>
            </a:r>
          </a:p>
          <a:p>
            <a:pPr algn="ctr">
              <a:lnSpc>
                <a:spcPts val="1500"/>
              </a:lnSpc>
            </a:pPr>
            <a:r>
              <a:rPr lang="en-US" sz="1500" dirty="0" smtClean="0">
                <a:solidFill>
                  <a:srgbClr val="FF0000"/>
                </a:solidFill>
                <a:latin typeface="Arial Black"/>
                <a:cs typeface="Arial Black"/>
              </a:rPr>
              <a:t>Oper RAPv2</a:t>
            </a:r>
          </a:p>
          <a:p>
            <a:pPr algn="ctr">
              <a:lnSpc>
                <a:spcPts val="1500"/>
              </a:lnSpc>
            </a:pPr>
            <a:r>
              <a:rPr lang="en-US" sz="1500" dirty="0" smtClean="0">
                <a:latin typeface="Arial Black"/>
                <a:cs typeface="Arial Black"/>
              </a:rPr>
              <a:t>Difference</a:t>
            </a:r>
            <a:endParaRPr lang="en-US" sz="1500" dirty="0">
              <a:latin typeface="Arial Black"/>
              <a:cs typeface="Arial Black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189284"/>
              </p:ext>
            </p:extLst>
          </p:nvPr>
        </p:nvGraphicFramePr>
        <p:xfrm>
          <a:off x="165563" y="1753071"/>
          <a:ext cx="8490283" cy="3718560"/>
        </p:xfrm>
        <a:graphic>
          <a:graphicData uri="http://schemas.openxmlformats.org/drawingml/2006/table">
            <a:tbl>
              <a:tblPr firstRow="1" bandRow="1">
                <a:effectLst/>
                <a:tableStyleId>{3C2FFA5D-87B4-456A-9821-1D502468CF0F}</a:tableStyleId>
              </a:tblPr>
              <a:tblGrid>
                <a:gridCol w="3474596"/>
                <a:gridCol w="5015687"/>
              </a:tblGrid>
              <a:tr h="3147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Component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Items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GSI Data Assimilation</a:t>
                      </a:r>
                    </a:p>
                  </a:txBody>
                  <a:tcPr anchor="ctr">
                    <a:solidFill>
                      <a:srgbClr val="D883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Canopy water cycling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Temp pseudo-innovations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thru model boundary layer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More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onsistent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use of surface temp/dewpoint data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D883FF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GFO Convective Parameterization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Shallow cumulus 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radiation attenuation</a:t>
                      </a:r>
                    </a:p>
                    <a:p>
                      <a:pPr algn="l"/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Improved retention of stratification atop mixed layer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Thompson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Microphysics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Aerosol awareness for resolved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cloud production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Attenuation of shortwave radiation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MYNN Boundary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Layer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Mixing length parameter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changed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Thermal roughness in surface layer changed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Coupling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boundary layer clouds to RRTMG radiation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635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RUC Land Surface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Model</a:t>
                      </a:r>
                      <a:endParaRPr lang="en-US" sz="1600" dirty="0" smtClean="0"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rgbClr val="FF7E7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Reduced wilting point for more transpiration</a:t>
                      </a:r>
                    </a:p>
                    <a:p>
                      <a:pPr algn="l"/>
                      <a:r>
                        <a:rPr lang="en-US" sz="1600" dirty="0" smtClean="0">
                          <a:latin typeface="Arial"/>
                          <a:cs typeface="Arial"/>
                        </a:rPr>
                        <a:t>Keep soil moisture in croplands above wilting point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>
                    <a:solidFill>
                      <a:srgbClr val="FF7E79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11</a:t>
            </a:fld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4468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83" y="834177"/>
            <a:ext cx="7612209" cy="5147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72" y="1712802"/>
            <a:ext cx="5062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2013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Warm Season (June-August)</a:t>
            </a:r>
          </a:p>
          <a:p>
            <a:endParaRPr lang="en-US" sz="2400" dirty="0"/>
          </a:p>
          <a:p>
            <a:r>
              <a:rPr lang="en-US" sz="2400" dirty="0" smtClean="0"/>
              <a:t>HRRR 0-6 hr precipitation forecast</a:t>
            </a:r>
          </a:p>
          <a:p>
            <a:r>
              <a:rPr lang="en-US" sz="2400" dirty="0" smtClean="0"/>
              <a:t>Difference against Stage IV</a:t>
            </a: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Model Improvements (HRRRv2)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12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2364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72" y="1712802"/>
            <a:ext cx="5062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Warm Season (June-August)</a:t>
            </a:r>
          </a:p>
          <a:p>
            <a:endParaRPr lang="en-US" sz="2400" dirty="0"/>
          </a:p>
          <a:p>
            <a:r>
              <a:rPr lang="en-US" sz="2400" dirty="0" smtClean="0"/>
              <a:t>HRRR 0-6 hr precipitation forecast</a:t>
            </a:r>
          </a:p>
          <a:p>
            <a:r>
              <a:rPr lang="en-US" sz="2400" dirty="0" smtClean="0"/>
              <a:t>Difference against Stage IV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5094" y="5912260"/>
            <a:ext cx="298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  <a:sym typeface="Wingdings"/>
              </a:rPr>
              <a:t>Dry		</a:t>
            </a:r>
            <a:r>
              <a:rPr lang="en-US" sz="2400" b="1" dirty="0" smtClean="0">
                <a:solidFill>
                  <a:srgbClr val="008000"/>
                </a:solidFill>
                <a:latin typeface="Arial Black"/>
                <a:cs typeface="Arial Black"/>
              </a:rPr>
              <a:t>Moist</a:t>
            </a:r>
            <a:endParaRPr lang="en-US" sz="2400" b="1" dirty="0" smtClean="0">
              <a:solidFill>
                <a:srgbClr val="F79646">
                  <a:lumMod val="75000"/>
                </a:srgbClr>
              </a:solidFill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150" y="822695"/>
            <a:ext cx="7619315" cy="5152020"/>
          </a:xfrm>
          <a:prstGeom prst="rect">
            <a:avLst/>
          </a:prstGeom>
        </p:spPr>
      </p:pic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994268" y="9331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Model Improvements (HRRRv2)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13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85246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72" y="1712802"/>
            <a:ext cx="5062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2015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Warm Season (June-August)</a:t>
            </a:r>
          </a:p>
          <a:p>
            <a:endParaRPr lang="en-US" sz="2400" dirty="0"/>
          </a:p>
          <a:p>
            <a:r>
              <a:rPr lang="en-US" sz="2400" dirty="0" smtClean="0"/>
              <a:t>HRRR 0-6 hr precipitation forecast</a:t>
            </a:r>
          </a:p>
          <a:p>
            <a:r>
              <a:rPr lang="en-US" sz="2400" dirty="0" smtClean="0"/>
              <a:t>Difference against Stage IV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35094" y="5912260"/>
            <a:ext cx="298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79646">
                    <a:lumMod val="75000"/>
                  </a:srgbClr>
                </a:solidFill>
                <a:latin typeface="Arial Black"/>
                <a:cs typeface="Arial Black"/>
                <a:sym typeface="Wingdings"/>
              </a:rPr>
              <a:t>Dry		</a:t>
            </a:r>
            <a:r>
              <a:rPr lang="en-US" sz="2400" b="1" dirty="0" smtClean="0">
                <a:solidFill>
                  <a:srgbClr val="008000"/>
                </a:solidFill>
                <a:latin typeface="Arial Black"/>
                <a:cs typeface="Arial Black"/>
              </a:rPr>
              <a:t>Moist</a:t>
            </a:r>
            <a:endParaRPr lang="en-US" sz="2400" b="1" dirty="0" smtClean="0">
              <a:solidFill>
                <a:srgbClr val="F79646">
                  <a:lumMod val="75000"/>
                </a:srgbClr>
              </a:solidFill>
              <a:latin typeface="Arial Black"/>
              <a:cs typeface="Arial Black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47" y="832811"/>
            <a:ext cx="7585460" cy="5129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184" y="4391367"/>
            <a:ext cx="496482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Reduction in high precipitation bias</a:t>
            </a:r>
            <a:endParaRPr lang="en-US" sz="2400" dirty="0"/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Model Improvements (HRRRv2)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40031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rrr_qpf_excbi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39" y="863349"/>
            <a:ext cx="6712787" cy="5370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167" y="1548881"/>
            <a:ext cx="3890809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Improvement in QPF skill</a:t>
            </a:r>
          </a:p>
          <a:p>
            <a:r>
              <a:rPr lang="en-US" dirty="0" smtClean="0"/>
              <a:t>Reduction in bias from 2014 to 2015</a:t>
            </a:r>
          </a:p>
          <a:p>
            <a:r>
              <a:rPr lang="en-US" dirty="0" smtClean="0"/>
              <a:t>Particularly at higher thresholds</a:t>
            </a:r>
            <a:endParaRPr lang="en-US" dirty="0"/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Model Improvements (HRRRv2)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15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55368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Development: Bias Correction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pic>
        <p:nvPicPr>
          <p:cNvPr id="17" name="Picture 16" descr="hrrr_lagqpf_ex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665" y="853840"/>
            <a:ext cx="6699927" cy="535994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051976" y="2817565"/>
            <a:ext cx="53966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8105062" y="2829591"/>
            <a:ext cx="7946" cy="66786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8350744" y="2873631"/>
            <a:ext cx="19401" cy="1985958"/>
          </a:xfrm>
          <a:prstGeom prst="straightConnector1">
            <a:avLst/>
          </a:prstGeom>
          <a:ln w="38100" cmpd="sng">
            <a:solidFill>
              <a:srgbClr val="A6A6A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28167" y="4853892"/>
            <a:ext cx="3109563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99th %</a:t>
            </a:r>
            <a:r>
              <a:rPr lang="en-US" sz="2000" b="1" dirty="0" smtClean="0"/>
              <a:t>ile model climatology = 1.23</a:t>
            </a:r>
            <a:r>
              <a:rPr lang="en-US" sz="2000" b="1" dirty="0"/>
              <a:t>”</a:t>
            </a:r>
          </a:p>
        </p:txBody>
      </p:sp>
      <p:sp>
        <p:nvSpPr>
          <p:cNvPr id="23" name="Oval 22"/>
          <p:cNvSpPr/>
          <p:nvPr/>
        </p:nvSpPr>
        <p:spPr>
          <a:xfrm>
            <a:off x="8285302" y="2794421"/>
            <a:ext cx="95713" cy="7921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8047432" y="2771815"/>
            <a:ext cx="95713" cy="7921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51976" y="3494003"/>
            <a:ext cx="2529316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99th </a:t>
            </a:r>
            <a:r>
              <a:rPr lang="en-US" sz="2000" b="1" dirty="0"/>
              <a:t>%</a:t>
            </a:r>
            <a:r>
              <a:rPr lang="en-US" sz="2000" b="1" dirty="0" smtClean="0"/>
              <a:t>ile analysis climatology = </a:t>
            </a:r>
            <a:r>
              <a:rPr lang="en-US" sz="2000" b="1" dirty="0"/>
              <a:t>1.00</a:t>
            </a:r>
            <a:r>
              <a:rPr lang="en-US" sz="2000" b="1" dirty="0" smtClean="0"/>
              <a:t>”</a:t>
            </a:r>
            <a:endParaRPr lang="en-US" sz="2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222687" y="1248321"/>
            <a:ext cx="51139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PQPF Product Development</a:t>
            </a:r>
          </a:p>
          <a:p>
            <a:endParaRPr lang="en-US" sz="2400" dirty="0" smtClean="0"/>
          </a:p>
          <a:p>
            <a:r>
              <a:rPr lang="en-US" sz="2400" b="1" dirty="0" smtClean="0"/>
              <a:t>Bias Correction</a:t>
            </a:r>
          </a:p>
          <a:p>
            <a:endParaRPr lang="en-US" sz="2400" dirty="0"/>
          </a:p>
          <a:p>
            <a:r>
              <a:rPr lang="en-US" sz="2400" dirty="0" smtClean="0"/>
              <a:t>Frequency Bias Correction Using</a:t>
            </a:r>
          </a:p>
          <a:p>
            <a:r>
              <a:rPr lang="en-US" sz="2400" dirty="0" smtClean="0"/>
              <a:t>“Quantile Mapping”</a:t>
            </a:r>
          </a:p>
          <a:p>
            <a:endParaRPr lang="en-US" sz="2400" dirty="0"/>
          </a:p>
          <a:p>
            <a:r>
              <a:rPr lang="en-US" sz="2400" dirty="0" smtClean="0"/>
              <a:t>Adjust model forecast climatology to</a:t>
            </a:r>
          </a:p>
          <a:p>
            <a:r>
              <a:rPr lang="en-US" sz="2400" dirty="0"/>
              <a:t>o</a:t>
            </a:r>
            <a:r>
              <a:rPr lang="en-US" sz="2400" dirty="0" smtClean="0"/>
              <a:t>bservation climatology for a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articular threshold (1 in / 6 hrs)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16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27254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rrr_cali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561" y="913588"/>
            <a:ext cx="6718064" cy="537445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>
            <a:off x="5153161" y="2818659"/>
            <a:ext cx="5503116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11020561" y="2590059"/>
            <a:ext cx="137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j-lt"/>
              </a:rPr>
              <a:t>Unbiased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229361" y="5479799"/>
            <a:ext cx="15240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D130D"/>
              </a:solidFill>
              <a:effectLst/>
              <a:latin typeface="Tahoma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26925" y="1574396"/>
            <a:ext cx="39755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j-lt"/>
              </a:rPr>
              <a:t>Efficient, real-time bias correction is possible with a small training dataset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Want to limit sample size to single season or even 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weather regime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HRRR-TLE: Real-Time Bias Correction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17</a:t>
            </a:fld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3473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072" y="1083940"/>
            <a:ext cx="51243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Membership Size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Maximize available forecast</a:t>
            </a:r>
          </a:p>
          <a:p>
            <a:r>
              <a:rPr lang="en-US" sz="2400" dirty="0">
                <a:solidFill>
                  <a:srgbClr val="000000"/>
                </a:solidFill>
                <a:latin typeface="+mj-lt"/>
              </a:rPr>
              <a:t>l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engths (smaller ensemble)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Maximize spread/skill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relationship (larger ensemble)</a:t>
            </a:r>
          </a:p>
        </p:txBody>
      </p:sp>
      <p:pic>
        <p:nvPicPr>
          <p:cNvPr id="8" name="Picture 7" descr="timelag_memb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06" y="855374"/>
            <a:ext cx="6732725" cy="53861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330326" y="2840578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Over- confident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63000" y="1435838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</a:rPr>
              <a:t>Under- confident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82526" y="3845325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</a:rPr>
              <a:t>Under- confident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30326" y="5261292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Over- confident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91" y="4430295"/>
            <a:ext cx="4699620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Three members (runs) appears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sufficient but still </a:t>
            </a:r>
            <a:r>
              <a:rPr lang="en-US" sz="2400" dirty="0" smtClean="0">
                <a:solidFill>
                  <a:srgbClr val="000000"/>
                </a:solidFill>
              </a:rPr>
              <a:t>underdispersive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Development: Ensemble Size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18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90554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EMA_Aerial_view_of_May_20,_2013_Moore,_Oklahoma_tornado_da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27" y="2241419"/>
            <a:ext cx="2594458" cy="1726387"/>
          </a:xfrm>
          <a:prstGeom prst="rect">
            <a:avLst/>
          </a:prstGeom>
        </p:spPr>
      </p:pic>
      <p:pic>
        <p:nvPicPr>
          <p:cNvPr id="18" name="Picture 17" descr="Yarnell-Hill-Fire-0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503" y="4297893"/>
            <a:ext cx="2921000" cy="1752600"/>
          </a:xfrm>
          <a:prstGeom prst="rect">
            <a:avLst/>
          </a:prstGeom>
        </p:spPr>
      </p:pic>
      <p:pic>
        <p:nvPicPr>
          <p:cNvPr id="19" name="Picture 18" descr="BG2_7624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96" y="4172574"/>
            <a:ext cx="3098800" cy="2062480"/>
          </a:xfrm>
          <a:prstGeom prst="rect">
            <a:avLst/>
          </a:prstGeom>
        </p:spPr>
      </p:pic>
      <p:pic>
        <p:nvPicPr>
          <p:cNvPr id="22" name="Picture 21" descr="tornad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0" y="883029"/>
            <a:ext cx="1828800" cy="1371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178500" y="1128449"/>
            <a:ext cx="2415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Moore, OK Tornado</a:t>
            </a:r>
          </a:p>
          <a:p>
            <a:r>
              <a:rPr lang="en-US" sz="2000" dirty="0" smtClean="0">
                <a:latin typeface="Arial"/>
                <a:cs typeface="Arial"/>
              </a:rPr>
              <a:t>20 May 2013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087" y="4277004"/>
            <a:ext cx="2437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Yarnell, AZ Wildfire</a:t>
            </a:r>
          </a:p>
          <a:p>
            <a:r>
              <a:rPr lang="en-US" sz="2000" dirty="0" smtClean="0">
                <a:latin typeface="Arial"/>
                <a:cs typeface="Arial"/>
              </a:rPr>
              <a:t>30 June 2013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10966" y="3508885"/>
            <a:ext cx="28331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Atlanta, GA Snowstorm</a:t>
            </a:r>
          </a:p>
          <a:p>
            <a:r>
              <a:rPr lang="en-US" sz="2000" dirty="0" smtClean="0">
                <a:latin typeface="Arial"/>
                <a:cs typeface="Arial"/>
              </a:rPr>
              <a:t>28 January 2014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81248" y="1053143"/>
            <a:ext cx="2735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Colorado Floods</a:t>
            </a:r>
          </a:p>
          <a:p>
            <a:r>
              <a:rPr lang="en-US" sz="2000" dirty="0" smtClean="0">
                <a:latin typeface="Arial"/>
                <a:cs typeface="Arial"/>
              </a:rPr>
              <a:t>9-15 September 2013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6844" y="2442894"/>
            <a:ext cx="17235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25 fatalities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1,150 homes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destroyed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84218" y="5005243"/>
            <a:ext cx="2403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$75 million in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insurance claims</a:t>
            </a:r>
          </a:p>
        </p:txBody>
      </p:sp>
      <p:pic>
        <p:nvPicPr>
          <p:cNvPr id="30" name="Picture 29" descr="flooding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40" y="897535"/>
            <a:ext cx="2470912" cy="138988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551866" y="2317030"/>
            <a:ext cx="2399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10,000 properties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damaged or 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destroyed</a:t>
            </a:r>
          </a:p>
        </p:txBody>
      </p:sp>
      <p:pic>
        <p:nvPicPr>
          <p:cNvPr id="32" name="Picture 31" descr="colorado-floods-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440" y="3332693"/>
            <a:ext cx="2467610" cy="1620520"/>
          </a:xfrm>
          <a:prstGeom prst="rect">
            <a:avLst/>
          </a:prstGeom>
        </p:spPr>
      </p:pic>
      <p:pic>
        <p:nvPicPr>
          <p:cNvPr id="33" name="Picture 32" descr="colorado-preci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96" y="2032589"/>
            <a:ext cx="2519680" cy="139369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1450" y="5156690"/>
            <a:ext cx="17347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19 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firefighter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fatalities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Research to Reduce Disasters and Enhance Resilience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8646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melag_050_spr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7" t="53998" r="142" b="668"/>
          <a:stretch/>
        </p:blipFill>
        <p:spPr>
          <a:xfrm>
            <a:off x="5545015" y="1436448"/>
            <a:ext cx="6172200" cy="466344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249615" y="998204"/>
            <a:ext cx="87630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2400" dirty="0" smtClean="0">
                <a:effectLst/>
              </a:rPr>
              <a:t>Probability of 0.5” Precipitation in 6 hours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V="1">
            <a:off x="6383215" y="1604088"/>
            <a:ext cx="5029200" cy="3810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21" descr="timelag_050_sprin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75306" r="71936" b="7806"/>
          <a:stretch/>
        </p:blipFill>
        <p:spPr>
          <a:xfrm>
            <a:off x="6535615" y="1680288"/>
            <a:ext cx="2148840" cy="173736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 rot="19482225">
            <a:off x="9765502" y="2085781"/>
            <a:ext cx="9368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+mj-lt"/>
              </a:rPr>
              <a:t>Ideal</a:t>
            </a:r>
            <a:endParaRPr lang="en-US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812215" y="4499688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j-lt"/>
              </a:rPr>
              <a:t>Over- confident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59415" y="3509088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latin typeface="+mj-lt"/>
              </a:rPr>
              <a:t>Under- confident</a:t>
            </a:r>
            <a:endParaRPr lang="en-US" b="1" dirty="0">
              <a:solidFill>
                <a:srgbClr val="3366FF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072" y="1137845"/>
            <a:ext cx="51243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+mj-lt"/>
              </a:rPr>
              <a:t>Spatial Filter Size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Minimize forecast phase error penalty (larger filter)</a:t>
            </a:r>
          </a:p>
          <a:p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Minimize forecast forcing variability in complex terrain and different weather regimes (smaller filter)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725" y="4347750"/>
            <a:ext cx="501365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40-60 km appears </a:t>
            </a:r>
            <a:r>
              <a:rPr lang="en-US" sz="2400" dirty="0" smtClean="0">
                <a:solidFill>
                  <a:srgbClr val="000000"/>
                </a:solidFill>
              </a:rPr>
              <a:t>sufficient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Development: Spatial Filtering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19</a:t>
            </a:fld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74589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238" y="1763766"/>
            <a:ext cx="5265271" cy="4136998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HRRR-TLE: Products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750759"/>
            <a:ext cx="49203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Current Experimental Probability Products: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Based on 3 HRRRX runs (equal weight)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S</a:t>
            </a:r>
            <a:r>
              <a:rPr lang="en-US" b="1" dirty="0" smtClean="0"/>
              <a:t>tarting with forecast hour two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40 km neighborhood probabilities</a:t>
            </a:r>
          </a:p>
          <a:p>
            <a:endParaRPr lang="en-US" dirty="0"/>
          </a:p>
          <a:p>
            <a:r>
              <a:rPr lang="en-US" b="1" dirty="0" smtClean="0"/>
              <a:t>1-hr, 3-hr, 6-hr QPFs</a:t>
            </a:r>
          </a:p>
          <a:p>
            <a:r>
              <a:rPr lang="en-US" dirty="0" smtClean="0"/>
              <a:t>1-hr time filter (not on 3 or 6)</a:t>
            </a:r>
            <a:endParaRPr lang="en-US" dirty="0"/>
          </a:p>
          <a:p>
            <a:r>
              <a:rPr lang="en-US" b="1" dirty="0" smtClean="0"/>
              <a:t>1-hr snowfall rates</a:t>
            </a:r>
          </a:p>
          <a:p>
            <a:r>
              <a:rPr lang="en-US" dirty="0" smtClean="0"/>
              <a:t>+/- 1-hr ASNOW time filter</a:t>
            </a:r>
            <a:endParaRPr lang="en-US" dirty="0"/>
          </a:p>
          <a:p>
            <a:r>
              <a:rPr lang="en-US" b="1" dirty="0" smtClean="0"/>
              <a:t>6-hr snowfall accumulations</a:t>
            </a:r>
          </a:p>
          <a:p>
            <a:r>
              <a:rPr lang="en-US" dirty="0" smtClean="0"/>
              <a:t>Uses ASNOW (variable density/melt)</a:t>
            </a:r>
            <a:endParaRPr lang="en-US" dirty="0"/>
          </a:p>
          <a:p>
            <a:r>
              <a:rPr lang="en-US" b="1" dirty="0" smtClean="0"/>
              <a:t>General Thunderstorm</a:t>
            </a:r>
          </a:p>
          <a:p>
            <a:pPr algn="just"/>
            <a:r>
              <a:rPr lang="en-US" dirty="0" smtClean="0"/>
              <a:t>UVV &gt; 1 </a:t>
            </a:r>
            <a:r>
              <a:rPr lang="en-US" dirty="0" smtClean="0"/>
              <a:t>m/s, LI &lt; </a:t>
            </a:r>
            <a:r>
              <a:rPr lang="en-US" dirty="0" smtClean="0"/>
              <a:t>-1</a:t>
            </a:r>
            <a:r>
              <a:rPr lang="en-US" dirty="0" smtClean="0"/>
              <a:t>C, &gt; 0.01 </a:t>
            </a:r>
            <a:r>
              <a:rPr lang="en-US" dirty="0" err="1" smtClean="0"/>
              <a:t>precip</a:t>
            </a:r>
            <a:endParaRPr lang="en-US" dirty="0" smtClean="0"/>
          </a:p>
          <a:p>
            <a:r>
              <a:rPr lang="en-US" b="1" dirty="0" smtClean="0"/>
              <a:t>4-hr Wind</a:t>
            </a:r>
          </a:p>
          <a:p>
            <a:r>
              <a:rPr lang="en-US" dirty="0" smtClean="0"/>
              <a:t>10 m </a:t>
            </a:r>
            <a:r>
              <a:rPr lang="en-US" dirty="0" smtClean="0"/>
              <a:t>max wind speed</a:t>
            </a:r>
            <a:r>
              <a:rPr lang="en-US" dirty="0" smtClean="0"/>
              <a:t> </a:t>
            </a:r>
            <a:r>
              <a:rPr lang="en-US" dirty="0" smtClean="0"/>
              <a:t>&gt; 50 </a:t>
            </a:r>
            <a:r>
              <a:rPr lang="en-US" dirty="0" err="1" smtClean="0"/>
              <a:t>kts</a:t>
            </a:r>
            <a:endParaRPr lang="en-US" dirty="0"/>
          </a:p>
          <a:p>
            <a:r>
              <a:rPr lang="en-US" b="1" dirty="0" smtClean="0"/>
              <a:t>4-hr Hail</a:t>
            </a:r>
          </a:p>
          <a:p>
            <a:r>
              <a:rPr lang="en-US" dirty="0" smtClean="0"/>
              <a:t>VIG </a:t>
            </a:r>
            <a:r>
              <a:rPr lang="en-US" dirty="0" smtClean="0"/>
              <a:t>&gt; </a:t>
            </a:r>
            <a:r>
              <a:rPr lang="en-US" dirty="0" smtClean="0"/>
              <a:t>25</a:t>
            </a:r>
            <a:r>
              <a:rPr lang="en-US" dirty="0" smtClean="0"/>
              <a:t> </a:t>
            </a:r>
            <a:r>
              <a:rPr lang="en-US" dirty="0" smtClean="0"/>
              <a:t>kg/m</a:t>
            </a:r>
            <a:r>
              <a:rPr lang="en-US" baseline="30000" dirty="0" smtClean="0"/>
              <a:t>2</a:t>
            </a:r>
          </a:p>
          <a:p>
            <a:r>
              <a:rPr lang="en-US" b="1" dirty="0" smtClean="0"/>
              <a:t>4-hr Tornado</a:t>
            </a:r>
          </a:p>
          <a:p>
            <a:r>
              <a:rPr lang="en-US" dirty="0" smtClean="0"/>
              <a:t>UH &gt; </a:t>
            </a:r>
            <a:r>
              <a:rPr lang="en-US" dirty="0" smtClean="0"/>
              <a:t>100</a:t>
            </a:r>
            <a:r>
              <a:rPr lang="en-US" dirty="0" smtClean="0"/>
              <a:t> 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  <a:r>
              <a:rPr lang="en-US" baseline="30000" dirty="0" smtClean="0"/>
              <a:t>2</a:t>
            </a:r>
            <a:r>
              <a:rPr lang="en-US" dirty="0" smtClean="0"/>
              <a:t>, LCL &lt; </a:t>
            </a:r>
            <a:r>
              <a:rPr lang="en-US" dirty="0" smtClean="0"/>
              <a:t>1.5 </a:t>
            </a:r>
            <a:r>
              <a:rPr lang="en-US" dirty="0" smtClean="0"/>
              <a:t>km, </a:t>
            </a:r>
          </a:p>
          <a:p>
            <a:r>
              <a:rPr lang="en-US" dirty="0" smtClean="0"/>
              <a:t>0-1 km shear &gt; 10 </a:t>
            </a:r>
            <a:r>
              <a:rPr lang="en-US" dirty="0" smtClean="0"/>
              <a:t>m/s, SBCAPE &gt; 75% max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494174" y="812505"/>
            <a:ext cx="53463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Real-Time Web Graphics</a:t>
            </a:r>
          </a:p>
          <a:p>
            <a:pPr algn="ctr"/>
            <a:r>
              <a:rPr lang="en-US" sz="2400" b="1" dirty="0" smtClean="0">
                <a:solidFill>
                  <a:srgbClr val="00B0F0"/>
                </a:solidFill>
              </a:rPr>
              <a:t>http</a:t>
            </a:r>
            <a:r>
              <a:rPr lang="en-US" sz="2400" b="1" dirty="0">
                <a:solidFill>
                  <a:srgbClr val="00B0F0"/>
                </a:solidFill>
              </a:rPr>
              <a:t>://</a:t>
            </a:r>
            <a:r>
              <a:rPr lang="en-US" sz="2400" b="1" dirty="0" err="1" smtClean="0">
                <a:solidFill>
                  <a:srgbClr val="00B0F0"/>
                </a:solidFill>
              </a:rPr>
              <a:t>rapidrefresh.noaa.gov</a:t>
            </a:r>
            <a:r>
              <a:rPr lang="en-US" sz="2400" b="1" dirty="0" smtClean="0">
                <a:solidFill>
                  <a:srgbClr val="00B0F0"/>
                </a:solidFill>
              </a:rPr>
              <a:t>/</a:t>
            </a:r>
            <a:r>
              <a:rPr lang="en-US" sz="2400" b="1" dirty="0" err="1" smtClean="0">
                <a:solidFill>
                  <a:srgbClr val="00B0F0"/>
                </a:solidFill>
              </a:rPr>
              <a:t>hrrrtle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1691" y="5475493"/>
            <a:ext cx="172619" cy="172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196" y="4560371"/>
            <a:ext cx="2163768" cy="16108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7193" y="2719061"/>
            <a:ext cx="2147055" cy="159836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661691" y="5334941"/>
            <a:ext cx="172619" cy="17261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0162533" y="237046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Thunderstorms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675493" y="426796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Wind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9865" y="750759"/>
            <a:ext cx="1941713" cy="1533954"/>
          </a:xfrm>
          <a:prstGeom prst="rect">
            <a:avLst/>
          </a:prstGeom>
        </p:spPr>
      </p:pic>
      <p:cxnSp>
        <p:nvCxnSpPr>
          <p:cNvPr id="23" name="Straight Connector 22"/>
          <p:cNvCxnSpPr>
            <a:endCxn id="11" idx="1"/>
          </p:cNvCxnSpPr>
          <p:nvPr/>
        </p:nvCxnSpPr>
        <p:spPr>
          <a:xfrm flipV="1">
            <a:off x="8834310" y="3518243"/>
            <a:ext cx="1122883" cy="1816699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843639" y="5319119"/>
            <a:ext cx="1122888" cy="231631"/>
          </a:xfrm>
          <a:prstGeom prst="line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567197" y="5957251"/>
            <a:ext cx="5476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GRIB2 grids available on GSD LDM and FTP pull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20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8394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428" y="988728"/>
            <a:ext cx="3279813" cy="353122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80" y="988728"/>
            <a:ext cx="3293823" cy="35463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7" y="975662"/>
            <a:ext cx="3291687" cy="354401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3377" y="846450"/>
            <a:ext cx="32983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HRRR 23z 13hr pcp fcst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60675" y="840486"/>
            <a:ext cx="329794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HRRR 00z 12 hr pcp fcst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66123" y="840899"/>
            <a:ext cx="32880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HRRR 01z 11 hr pcp fcst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424" y="3884481"/>
            <a:ext cx="3026085" cy="2390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8376" y="4707258"/>
            <a:ext cx="7906332" cy="830997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Consecutive HRRR runs produced &gt; 6” </a:t>
            </a:r>
            <a:r>
              <a:rPr lang="en-US" sz="2400" dirty="0" err="1" smtClean="0"/>
              <a:t>precip</a:t>
            </a:r>
            <a:r>
              <a:rPr lang="en-US" sz="2400" dirty="0" smtClean="0"/>
              <a:t> in ~12 </a:t>
            </a:r>
            <a:r>
              <a:rPr lang="en-US" sz="2400" dirty="0" err="1" smtClean="0"/>
              <a:t>hrs</a:t>
            </a:r>
            <a:endParaRPr lang="en-US" sz="24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n/near Houston, TX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9051892" y="4519673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06hr QPE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21</a:t>
            </a:fld>
            <a:endParaRPr lang="en-US" dirty="0"/>
          </a:p>
        </p:txBody>
      </p:sp>
      <p:sp>
        <p:nvSpPr>
          <p:cNvPr id="41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Houston, TX Flash Flooding 12 UTC 18 April 2016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483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6" y="881921"/>
            <a:ext cx="3166381" cy="28178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897" y="856612"/>
            <a:ext cx="6744257" cy="50207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25" y="1243405"/>
            <a:ext cx="3026085" cy="239060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675257" y="2564233"/>
            <a:ext cx="134471" cy="15360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>
            <a:stCxn id="18" idx="3"/>
          </p:cNvCxnSpPr>
          <p:nvPr/>
        </p:nvCxnSpPr>
        <p:spPr>
          <a:xfrm flipV="1">
            <a:off x="2809728" y="889315"/>
            <a:ext cx="1132429" cy="1751722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352323" y="1798089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06hr QPE</a:t>
            </a:r>
            <a:endParaRPr lang="en-US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5814" y="3725576"/>
            <a:ext cx="3124283" cy="2246769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HRRR-TLE forecasts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&gt; 60% probability of 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6hr QPF exceeding 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100 year average 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return interval (ARI) in Houston area</a:t>
            </a:r>
          </a:p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based on ATLAS14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825702" y="2709602"/>
            <a:ext cx="1116455" cy="319806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22</a:t>
            </a:fld>
            <a:endParaRPr lang="en-US" dirty="0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Houston, TX Flash Flooding 12 UTC 18 April 2016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03152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HRRR-TLE: Project Timeline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258184"/>
              </p:ext>
            </p:extLst>
          </p:nvPr>
        </p:nvGraphicFramePr>
        <p:xfrm>
          <a:off x="2214650" y="879606"/>
          <a:ext cx="9892942" cy="495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945"/>
                <a:gridCol w="3071379"/>
                <a:gridCol w="2061030"/>
                <a:gridCol w="19785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Organization/Experiment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Hazards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Platform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Timeline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WPC WWE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PQPF, Snowfall, Snow</a:t>
                      </a:r>
                      <a:r>
                        <a:rPr lang="en-US" sz="1600" baseline="0" dirty="0" smtClean="0"/>
                        <a:t> Rate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 and web site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January</a:t>
                      </a:r>
                      <a:r>
                        <a:rPr lang="en-US" sz="1600" baseline="0" dirty="0" smtClean="0"/>
                        <a:t> 2016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NSSL/SPC EFP/EWP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Tornadoes, Hail,</a:t>
                      </a:r>
                      <a:r>
                        <a:rPr lang="en-US" sz="1600" baseline="0" dirty="0" smtClean="0"/>
                        <a:t> Wind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 and AWIPSII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2016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WPC FFaIR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Refined PQPF and FF guidance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June </a:t>
                      </a:r>
                      <a:r>
                        <a:rPr lang="en-US" sz="1600" baseline="0" dirty="0" smtClean="0"/>
                        <a:t>2016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AWC Summer Experiment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Initial aviation</a:t>
                      </a:r>
                      <a:r>
                        <a:rPr lang="en-US" sz="1600" baseline="0" dirty="0" smtClean="0"/>
                        <a:t> hazards: ceiling, visibility, convection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August</a:t>
                      </a:r>
                      <a:r>
                        <a:rPr lang="en-US" sz="1600" baseline="0" dirty="0" smtClean="0"/>
                        <a:t> 2016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WPC WWE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Refined winter hazards and PQPF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January 2017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NSSL/SPC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EFP/EWP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Refined severe weather</a:t>
                      </a:r>
                      <a:r>
                        <a:rPr lang="en-US" sz="1600" baseline="0" dirty="0" smtClean="0"/>
                        <a:t> guidance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 and AWPSII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May</a:t>
                      </a:r>
                      <a:r>
                        <a:rPr lang="en-US" sz="1600" baseline="0" dirty="0" smtClean="0"/>
                        <a:t> 2017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WPC FFaIR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Refined FF</a:t>
                      </a:r>
                      <a:r>
                        <a:rPr lang="en-US" sz="1600" baseline="0" dirty="0" smtClean="0"/>
                        <a:t> guidance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July</a:t>
                      </a:r>
                      <a:r>
                        <a:rPr lang="en-US" sz="1600" baseline="0" dirty="0" smtClean="0"/>
                        <a:t> 2017</a:t>
                      </a:r>
                      <a:endParaRPr lang="en-US" sz="16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AWC Summer</a:t>
                      </a:r>
                      <a:r>
                        <a:rPr lang="en-US" sz="1600" baseline="0" dirty="0" smtClean="0"/>
                        <a:t> Experiment</a:t>
                      </a:r>
                      <a:r>
                        <a:rPr lang="en-US" sz="1600" dirty="0" smtClean="0"/>
                        <a:t>/OPG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Refined aviation hazards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NAWIPS and AWPSII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August 2017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Initiate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NCO ‘on-boarding”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All 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IDP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2018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2657" y="869881"/>
            <a:ext cx="2000869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Product</a:t>
            </a:r>
          </a:p>
          <a:p>
            <a:r>
              <a:rPr lang="en-US" sz="2400" dirty="0" smtClean="0"/>
              <a:t>Development</a:t>
            </a:r>
          </a:p>
          <a:p>
            <a:r>
              <a:rPr lang="en-US" sz="2400" dirty="0" smtClean="0"/>
              <a:t>Timeline</a:t>
            </a:r>
          </a:p>
          <a:p>
            <a:endParaRPr lang="en-US" sz="2400" dirty="0"/>
          </a:p>
          <a:p>
            <a:r>
              <a:rPr lang="en-US" sz="2400" dirty="0" smtClean="0"/>
              <a:t>Engage</a:t>
            </a:r>
          </a:p>
          <a:p>
            <a:r>
              <a:rPr lang="en-US" sz="2400" dirty="0" smtClean="0"/>
              <a:t>National </a:t>
            </a:r>
          </a:p>
          <a:p>
            <a:r>
              <a:rPr lang="en-US" sz="2400" dirty="0" smtClean="0"/>
              <a:t>Center</a:t>
            </a:r>
          </a:p>
          <a:p>
            <a:r>
              <a:rPr lang="en-US" sz="2400" dirty="0" smtClean="0"/>
              <a:t>Testbeds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23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6716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HRRR-TLE: Product Development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723426"/>
              </p:ext>
            </p:extLst>
          </p:nvPr>
        </p:nvGraphicFramePr>
        <p:xfrm>
          <a:off x="2176065" y="1187516"/>
          <a:ext cx="981250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7897"/>
                <a:gridCol w="4385388"/>
                <a:gridCol w="2659223"/>
              </a:tblGrid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sng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Hazard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sng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Proxy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sng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Truth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Heavy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rainfall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QPF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Stage-IV / MRMS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Snowfall rate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Microphysics-based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ASOS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visibility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Precipitation type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Microphysics-based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ASOS type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Accum Snow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Explicit snow depth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Point observations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Severe wind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80-m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hourly max wind or 10-m gust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METAR/mesonet </a:t>
                      </a:r>
                      <a:r>
                        <a:rPr lang="en-US" sz="20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observations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Large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hail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Column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graupel,</a:t>
                      </a: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updraft speed, ?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MESH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Tornado*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Updraft helicity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Post-processed 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MRMS rotation tracks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Visibility/Ceiling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Post-processed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field in development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ASOS</a:t>
                      </a:r>
                      <a:r>
                        <a:rPr lang="en-US" sz="2000" b="0" i="0" u="none" strike="noStrike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or future CIMSS technique</a:t>
                      </a:r>
                      <a:endParaRPr lang="en-US" sz="1800" b="0" i="0" u="none" strike="noStrike" dirty="0">
                        <a:effectLst/>
                        <a:latin typeface="Arial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072" y="1177791"/>
            <a:ext cx="2000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Product</a:t>
            </a:r>
          </a:p>
          <a:p>
            <a:r>
              <a:rPr lang="en-US" sz="2400" dirty="0" smtClean="0"/>
              <a:t>Development</a:t>
            </a:r>
          </a:p>
          <a:p>
            <a:r>
              <a:rPr lang="en-US" sz="2400" dirty="0" smtClean="0"/>
              <a:t>Methodology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4344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053873" y="2683672"/>
            <a:ext cx="415309" cy="33432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58127" y="1287839"/>
            <a:ext cx="822866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Single core (ARW)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Ensemble DA (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EnKF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) – RAPX mean, GDAS (GFS) perturbations</a:t>
            </a:r>
          </a:p>
          <a:p>
            <a:pPr>
              <a:lnSpc>
                <a:spcPts val="2200"/>
              </a:lnSpc>
              <a:buFont typeface="Arial" pitchFamily="34" charset="0"/>
              <a:buChar char="•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Conventional observations only (no radar data)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48055" y="2143030"/>
            <a:ext cx="8372909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Arial Black" pitchFamily="34" charset="0"/>
              </a:rPr>
              <a:t>Assimilation		Forecast</a:t>
            </a: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+ members		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00z - Three mem to </a:t>
            </a: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27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cycling		03z - Three mem to 24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21 fcsts / day		12z - Six mem to 15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Start 21z day zero	15z - Eighteen mem to 12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endParaRPr lang="en-US" b="1" dirty="0" smtClea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lang="en-US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End 18z day one 	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18z - Eighteen mem to 9 </a:t>
            </a:r>
            <a:r>
              <a:rPr lang="en-US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hr</a:t>
            </a:r>
            <a:r>
              <a:rPr lang="en-US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 (resources allowing)</a:t>
            </a:r>
          </a:p>
        </p:txBody>
      </p:sp>
      <p:pic>
        <p:nvPicPr>
          <p:cNvPr id="24" name="image05.png"/>
          <p:cNvPicPr>
            <a:picLocks noChangeAspect="1"/>
          </p:cNvPicPr>
          <p:nvPr/>
        </p:nvPicPr>
        <p:blipFill>
          <a:blip r:embed="rId3"/>
          <a:srcRect t="20426"/>
          <a:stretch>
            <a:fillRect/>
          </a:stretch>
        </p:blipFill>
        <p:spPr>
          <a:xfrm>
            <a:off x="3524178" y="3750267"/>
            <a:ext cx="6137910" cy="2564877"/>
          </a:xfrm>
          <a:prstGeom prst="rect">
            <a:avLst/>
          </a:prstGeom>
          <a:ln/>
        </p:spPr>
      </p:pic>
      <p:sp>
        <p:nvSpPr>
          <p:cNvPr id="25" name="TextBox 24"/>
          <p:cNvSpPr txBox="1"/>
          <p:nvPr/>
        </p:nvSpPr>
        <p:spPr>
          <a:xfrm>
            <a:off x="9713436" y="4615236"/>
            <a:ext cx="247856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More accurate 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storm-details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from ensemble</a:t>
            </a:r>
          </a:p>
          <a:p>
            <a:r>
              <a:rPr lang="en-US" sz="2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data assimilation</a:t>
            </a:r>
            <a:endParaRPr lang="en-US" sz="2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126" y="4157699"/>
            <a:ext cx="3389069" cy="193899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Beginning development</a:t>
            </a:r>
          </a:p>
          <a:p>
            <a:r>
              <a:rPr lang="en-US" sz="2000" dirty="0"/>
              <a:t>o</a:t>
            </a:r>
            <a:r>
              <a:rPr lang="en-US" sz="2000" dirty="0" smtClean="0"/>
              <a:t>f </a:t>
            </a:r>
            <a:r>
              <a:rPr lang="en-US" sz="2000" dirty="0"/>
              <a:t>f</a:t>
            </a:r>
            <a:r>
              <a:rPr lang="en-US" sz="2000" dirty="0" smtClean="0"/>
              <a:t>ormal 3-km</a:t>
            </a:r>
          </a:p>
          <a:p>
            <a:r>
              <a:rPr lang="en-US" sz="2000" dirty="0" smtClean="0"/>
              <a:t>data </a:t>
            </a:r>
            <a:r>
              <a:rPr lang="en-US" sz="2000" dirty="0"/>
              <a:t>a</a:t>
            </a:r>
            <a:r>
              <a:rPr lang="en-US" sz="2000" dirty="0" smtClean="0"/>
              <a:t>ssimilation and 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orecast ensemble where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hese same post-processing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echniques can be applied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4864456" y="692241"/>
            <a:ext cx="4198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Real-Time Web </a:t>
            </a:r>
            <a:r>
              <a:rPr lang="en-US" b="1" dirty="0" smtClean="0"/>
              <a:t>Graphics</a:t>
            </a:r>
          </a:p>
          <a:p>
            <a:pPr algn="ctr"/>
            <a:r>
              <a:rPr lang="en-US" b="1" dirty="0">
                <a:solidFill>
                  <a:srgbClr val="00B0F0"/>
                </a:solidFill>
              </a:rPr>
              <a:t>http://</a:t>
            </a:r>
            <a:r>
              <a:rPr lang="en-US" b="1" dirty="0" err="1" smtClean="0">
                <a:solidFill>
                  <a:srgbClr val="00B0F0"/>
                </a:solidFill>
              </a:rPr>
              <a:t>rapidrefresh.noaa.gov</a:t>
            </a:r>
            <a:r>
              <a:rPr lang="en-US" b="1" dirty="0" smtClean="0">
                <a:solidFill>
                  <a:srgbClr val="00B0F0"/>
                </a:solidFill>
              </a:rPr>
              <a:t>/HRRRE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8" y="871857"/>
            <a:ext cx="3648478" cy="3095678"/>
          </a:xfrm>
          <a:prstGeom prst="rect">
            <a:avLst/>
          </a:prstGeom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818520" y="1518591"/>
            <a:ext cx="2143693" cy="178509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008000"/>
                </a:solidFill>
                <a:latin typeface="Arial Black" charset="0"/>
              </a:rPr>
              <a:t>Prototype 3-km storm-scale HRRR ensemble domain 2016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25</a:t>
            </a:fld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4463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HRRR-TLE: Summary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873" y="1203650"/>
            <a:ext cx="947579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Three-year USWRP-Funded HRRR Time-Lagged Ensemble Development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Producing Probabilistic Hazard Prediction Guidance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Ensuring Statistically Reliable Probabilities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Engaging NCEP National Centers and Participating in Testbed Evaluations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Transition to Operations Plan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Experimental Real-Time GRIB2 LDM/FTP Feed Available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Web Page Graphics Also Available</a:t>
            </a:r>
          </a:p>
          <a:p>
            <a:pPr marL="285750" indent="-285750">
              <a:buFont typeface="Wingdings" charset="2"/>
              <a:buChar char="Ø"/>
            </a:pPr>
            <a:endParaRPr lang="en-US" dirty="0" smtClean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An Evolutionary Step on the Path to Full 3-km Data Assimilation and Forecast Ensemble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vLab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36862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RAP/HRRR: </a:t>
            </a:r>
            <a:r>
              <a:rPr lang="en-US" sz="2800" b="1" kern="0" dirty="0" smtClean="0">
                <a:solidFill>
                  <a:srgbClr val="C00000"/>
                </a:solidFill>
                <a:latin typeface="Arial Black"/>
                <a:ea typeface="+mj-ea"/>
                <a:cs typeface="Arial Black"/>
              </a:rPr>
              <a:t>Hourly-Updating</a:t>
            </a:r>
            <a:r>
              <a:rPr lang="en-US" sz="2800" b="1" kern="0" dirty="0" smtClean="0">
                <a:solidFill>
                  <a:srgbClr val="0070C0"/>
                </a:solidFill>
                <a:latin typeface="Arial Black"/>
                <a:ea typeface="+mj-ea"/>
                <a:cs typeface="Arial Black"/>
              </a:rPr>
              <a:t> </a:t>
            </a:r>
            <a:r>
              <a:rPr lang="en-US" sz="2800" b="1" kern="0" dirty="0" smtClean="0">
                <a:latin typeface="Arial Black"/>
                <a:ea typeface="+mj-ea"/>
                <a:cs typeface="Arial Black"/>
              </a:rPr>
              <a:t>Weather Forecast Models</a:t>
            </a:r>
            <a:endParaRPr lang="en-US" sz="28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68" name="Pentagon 67"/>
          <p:cNvSpPr/>
          <p:nvPr/>
        </p:nvSpPr>
        <p:spPr>
          <a:xfrm rot="5400000">
            <a:off x="1483784" y="1232112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Helvetica"/>
              </a:rPr>
              <a:t>Initial &amp; Lateral </a:t>
            </a:r>
            <a:r>
              <a:rPr lang="en-US" sz="1600" b="1" dirty="0">
                <a:solidFill>
                  <a:schemeClr val="tx1"/>
                </a:solidFill>
                <a:cs typeface="Helvetica"/>
              </a:rPr>
              <a:t>Boundary Conditions</a:t>
            </a:r>
          </a:p>
        </p:txBody>
      </p:sp>
      <p:sp>
        <p:nvSpPr>
          <p:cNvPr id="69" name="Pentagon 68"/>
          <p:cNvSpPr/>
          <p:nvPr/>
        </p:nvSpPr>
        <p:spPr>
          <a:xfrm rot="5400000">
            <a:off x="1479412" y="3409468"/>
            <a:ext cx="996955" cy="2077065"/>
          </a:xfrm>
          <a:prstGeom prst="homePlate">
            <a:avLst/>
          </a:prstGeom>
          <a:solidFill>
            <a:schemeClr val="bg2">
              <a:lumMod val="75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91425" tIns="45713" rIns="91425" bIns="45713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Initial &amp; Lateral Boundary Conditions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4849409" y="2833430"/>
            <a:ext cx="393916" cy="573558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9017740" y="2833546"/>
            <a:ext cx="320182" cy="51656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9235914" y="5768649"/>
            <a:ext cx="115246" cy="31920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9397424" y="809297"/>
            <a:ext cx="2457048" cy="1477313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ea typeface="Arial" charset="0"/>
                <a:cs typeface="Arial" charset="0"/>
              </a:rPr>
              <a:t>Expanded </a:t>
            </a:r>
            <a:r>
              <a:rPr lang="en-US" sz="2000" b="1" dirty="0" smtClean="0">
                <a:ea typeface="Arial" charset="0"/>
                <a:cs typeface="Arial" charset="0"/>
              </a:rPr>
              <a:t>RAP to match NAM for SREF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ea typeface="Arial" charset="0"/>
                <a:cs typeface="Arial" charset="0"/>
              </a:rPr>
              <a:t>(June 2016)</a:t>
            </a:r>
            <a:endParaRPr lang="en-US" sz="2000" b="1" dirty="0">
              <a:ea typeface="Arial" charset="0"/>
              <a:cs typeface="Arial" charset="0"/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73" y="805714"/>
            <a:ext cx="5598178" cy="4550857"/>
          </a:xfrm>
          <a:prstGeom prst="rect">
            <a:avLst/>
          </a:prstGeom>
        </p:spPr>
      </p:pic>
      <p:cxnSp>
        <p:nvCxnSpPr>
          <p:cNvPr id="76" name="Straight Arrow Connector 75"/>
          <p:cNvCxnSpPr/>
          <p:nvPr/>
        </p:nvCxnSpPr>
        <p:spPr>
          <a:xfrm flipH="1">
            <a:off x="8465127" y="1772166"/>
            <a:ext cx="932297" cy="264452"/>
          </a:xfrm>
          <a:prstGeom prst="straightConnector1">
            <a:avLst/>
          </a:prstGeom>
          <a:ln w="889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703776" y="1327981"/>
            <a:ext cx="945716" cy="353936"/>
          </a:xfrm>
          <a:prstGeom prst="straightConnector1">
            <a:avLst/>
          </a:prstGeom>
          <a:ln w="88900">
            <a:solidFill>
              <a:schemeClr val="tx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549518" y="3287115"/>
            <a:ext cx="2377809" cy="233346"/>
          </a:xfrm>
          <a:prstGeom prst="straightConnector1">
            <a:avLst/>
          </a:prstGeom>
          <a:ln w="88900">
            <a:solidFill>
              <a:srgbClr val="8EFA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 flipV="1">
            <a:off x="6338761" y="2708055"/>
            <a:ext cx="3172308" cy="383775"/>
          </a:xfrm>
          <a:prstGeom prst="straightConnector1">
            <a:avLst/>
          </a:prstGeom>
          <a:ln w="88900">
            <a:solidFill>
              <a:srgbClr val="8EFA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 Box 4"/>
          <p:cNvSpPr txBox="1">
            <a:spLocks noChangeArrowheads="1"/>
          </p:cNvSpPr>
          <p:nvPr/>
        </p:nvSpPr>
        <p:spPr bwMode="auto">
          <a:xfrm>
            <a:off x="275129" y="974045"/>
            <a:ext cx="3428647" cy="707872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ea typeface="Arial" charset="0"/>
                <a:cs typeface="Arial" charset="0"/>
              </a:rPr>
              <a:t>13-km Rapid Refresh (RAP</a:t>
            </a:r>
            <a:r>
              <a:rPr lang="en-US" sz="2000" b="1" dirty="0" smtClean="0">
                <a:ea typeface="Arial" charset="0"/>
                <a:cs typeface="Arial" charset="0"/>
              </a:rPr>
              <a:t>) – to 21h (June 2016)</a:t>
            </a:r>
            <a:endParaRPr lang="en-US" sz="2000" b="1" dirty="0">
              <a:ea typeface="Arial" charset="0"/>
              <a:cs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379231" y="2831633"/>
            <a:ext cx="3154153" cy="101564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ea typeface="Arial" charset="0"/>
                <a:cs typeface="Arial" charset="0"/>
              </a:rPr>
              <a:t>3-km High-Resolution </a:t>
            </a:r>
            <a:r>
              <a:rPr lang="en-US" sz="20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  Rapid Refresh (HRRR) – to 18h (June 2016)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3562031" y="3595260"/>
            <a:ext cx="2575298" cy="2017084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471780" y="5012186"/>
            <a:ext cx="3090251" cy="1200314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0000"/>
                </a:solidFill>
                <a:ea typeface="Arial" charset="0"/>
                <a:cs typeface="Arial" charset="0"/>
              </a:rPr>
              <a:t>750-m HRRR </a:t>
            </a:r>
            <a:r>
              <a:rPr lang="en-US" sz="18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nest                          Wind Forecast Improvement Project Experiment (ongoing)</a:t>
            </a:r>
            <a:endParaRPr lang="en-US" sz="18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545736" y="3463992"/>
            <a:ext cx="603134" cy="48553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7187615" y="3949523"/>
            <a:ext cx="2218228" cy="1719015"/>
          </a:xfrm>
          <a:prstGeom prst="straightConnector1">
            <a:avLst/>
          </a:prstGeom>
          <a:ln w="889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 Box 4"/>
          <p:cNvSpPr txBox="1">
            <a:spLocks noChangeArrowheads="1"/>
          </p:cNvSpPr>
          <p:nvPr/>
        </p:nvSpPr>
        <p:spPr bwMode="auto">
          <a:xfrm>
            <a:off x="9242284" y="4630457"/>
            <a:ext cx="2865308" cy="1615813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Prototype 3-km storm-scale HRRR ensemble (HRRRE)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ea typeface="Arial" charset="0"/>
                <a:cs typeface="Arial" charset="0"/>
              </a:rPr>
              <a:t>(Spring 2016)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9405843" y="2412100"/>
            <a:ext cx="2556981" cy="209286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ea typeface="Arial" charset="0"/>
                <a:cs typeface="Arial" charset="0"/>
              </a:rPr>
              <a:t>3-km </a:t>
            </a:r>
            <a:r>
              <a:rPr lang="en-US" sz="20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High-Resolution Rapid Refresh Alaska Testing (HRRR-AK) w/MRMS radar data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(Spring 2016)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4107640" y="5505001"/>
            <a:ext cx="4816455" cy="707872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8000"/>
            </a:solidFill>
            <a:miter lim="800000"/>
            <a:headEnd/>
            <a:tailEnd/>
          </a:ln>
          <a:extLst/>
        </p:spPr>
        <p:txBody>
          <a:bodyPr wrap="square" lIns="91425" tIns="45713" rIns="91425" bIns="45713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8000"/>
                </a:solidFill>
                <a:ea typeface="Arial" charset="0"/>
                <a:cs typeface="Arial" charset="0"/>
              </a:rPr>
              <a:t>3-km </a:t>
            </a:r>
            <a:r>
              <a:rPr lang="en-US" sz="2000" b="1" dirty="0" smtClean="0">
                <a:solidFill>
                  <a:srgbClr val="008000"/>
                </a:solidFill>
                <a:ea typeface="Arial" charset="0"/>
                <a:cs typeface="Arial" charset="0"/>
              </a:rPr>
              <a:t>High-Resolution Time Lagged Ensemble (HRRR-TLE)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667440" y="4192292"/>
            <a:ext cx="0" cy="1289769"/>
          </a:xfrm>
          <a:prstGeom prst="straightConnector1">
            <a:avLst/>
          </a:prstGeom>
          <a:ln w="88900">
            <a:solidFill>
              <a:srgbClr val="8EFA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2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8717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Project Overview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14072" y="859827"/>
            <a:ext cx="12177927" cy="5483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Multiple runs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from the HRRR can provide additional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forecast insight and can be grouped into categories:</a:t>
            </a: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Run-to-run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consistency (at least 3 consecutive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runs)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More common in strongly-forced events and can enhance forecast confidence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Solution, on limited occasions, could be erroneous, particularly in more weakly-forced events</a:t>
            </a:r>
          </a:p>
          <a:p>
            <a:pPr>
              <a:buFont typeface="Wingdings" charset="2"/>
              <a:buChar char="Ø"/>
            </a:pP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Trend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 guidance towards a particular solution (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3 or more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consecutive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runs)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Examples including increasing convective initiation/coverage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Forecasters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should be judicious when extrapolating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trends</a:t>
            </a:r>
          </a:p>
          <a:p>
            <a:pPr lvl="1">
              <a:buFont typeface="Wingdings" charset="2"/>
              <a:buChar char="v"/>
            </a:pPr>
            <a:endParaRPr lang="en-US" sz="2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Trend (at least 3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consecutive runs) then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 abrupt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change to a different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solution/trend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First run after convective initiation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First run assimilating new RAOB data (00/12 UTC)</a:t>
            </a:r>
          </a:p>
          <a:p>
            <a:pPr lvl="1">
              <a:buFont typeface="Wingdings" charset="2"/>
              <a:buChar char="v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Latest GFS cycle used (10/22 UTC)</a:t>
            </a:r>
          </a:p>
          <a:p>
            <a:pPr>
              <a:buFont typeface="Wingdings" charset="2"/>
              <a:buChar char="Ø"/>
            </a:pP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No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consistency and no trend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with 3 </a:t>
            </a:r>
            <a:r>
              <a:rPr lang="en-US" b="1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or more consecutive </a:t>
            </a: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runs with very different solutions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6830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Forecast Consistency Example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434876" y="1105715"/>
            <a:ext cx="2421129" cy="2339370"/>
            <a:chOff x="5842384" y="1068655"/>
            <a:chExt cx="2421129" cy="2339370"/>
          </a:xfrm>
        </p:grpSpPr>
        <p:pic>
          <p:nvPicPr>
            <p:cNvPr id="16" name="Picture 15" descr="140511_rpts_filtered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7" t="28235" r="37938" b="49413"/>
            <a:stretch>
              <a:fillRect/>
            </a:stretch>
          </p:blipFill>
          <p:spPr bwMode="auto">
            <a:xfrm>
              <a:off x="5916202" y="1758612"/>
              <a:ext cx="2193925" cy="1649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842384" y="1068655"/>
              <a:ext cx="24211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latin typeface="Arial" pitchFamily="34" charset="0"/>
                  <a:ea typeface="+mn-ea"/>
                  <a:cs typeface="Arial" pitchFamily="34" charset="0"/>
                </a:rPr>
                <a:t>11 May 2014 </a:t>
              </a:r>
            </a:p>
          </p:txBody>
        </p: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6117607" y="1550416"/>
              <a:ext cx="1215727" cy="64633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Storm Reports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060043" y="3354493"/>
            <a:ext cx="3091225" cy="2954439"/>
            <a:chOff x="5601611" y="3670441"/>
            <a:chExt cx="3091225" cy="2954439"/>
          </a:xfrm>
        </p:grpSpPr>
        <p:pic>
          <p:nvPicPr>
            <p:cNvPr id="20" name="Picture 19" descr="hlcy_t2esbl_f05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41" t="55730" r="37090" b="19441"/>
            <a:stretch/>
          </p:blipFill>
          <p:spPr>
            <a:xfrm>
              <a:off x="5976444" y="4337309"/>
              <a:ext cx="2438400" cy="2287571"/>
            </a:xfrm>
            <a:prstGeom prst="rect">
              <a:avLst/>
            </a:prstGeom>
          </p:spPr>
        </p:pic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5601611" y="3670441"/>
              <a:ext cx="3091225" cy="646331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Updraft Helicity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prstClr val="black"/>
                  </a:solidFill>
                  <a:latin typeface="Arial"/>
                  <a:ea typeface="ＭＳ Ｐゴシック"/>
                  <a:cs typeface="Arial"/>
                </a:rPr>
                <a:t>Time-Lagged Ensemble</a:t>
              </a:r>
              <a:endParaRPr lang="en-US" sz="1800" kern="0" dirty="0">
                <a:solidFill>
                  <a:prstClr val="black"/>
                </a:solidFill>
                <a:latin typeface="Arial"/>
                <a:ea typeface="ＭＳ Ｐゴシック"/>
                <a:cs typeface="Arial"/>
              </a:endParaRPr>
            </a:p>
          </p:txBody>
        </p:sp>
      </p:grpSp>
      <p:pic>
        <p:nvPicPr>
          <p:cNvPr id="23" name="Picture 22" descr="cref_t2sfc_f0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6" t="52439" r="31907" b="10062"/>
          <a:stretch/>
        </p:blipFill>
        <p:spPr>
          <a:xfrm>
            <a:off x="3419846" y="4035335"/>
            <a:ext cx="2807208" cy="220594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24" name="Picture 8" descr="image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2499" r="16220" b="14999"/>
          <a:stretch/>
        </p:blipFill>
        <p:spPr bwMode="auto">
          <a:xfrm>
            <a:off x="3556799" y="1196201"/>
            <a:ext cx="242316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3419846" y="4035335"/>
            <a:ext cx="1613960" cy="36933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16 UTC (6hr)</a:t>
            </a:r>
            <a:endParaRPr lang="en-US" sz="1800" kern="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28" name="Picture 27" descr="cref_t2sfc_f05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52439" r="31905" b="10062"/>
          <a:stretch/>
        </p:blipFill>
        <p:spPr>
          <a:xfrm>
            <a:off x="6362978" y="4025314"/>
            <a:ext cx="2807208" cy="221596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6362978" y="4016417"/>
            <a:ext cx="1619648" cy="36933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17 UTC (5hr)</a:t>
            </a:r>
            <a:endParaRPr lang="en-US" sz="1800" kern="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pic>
        <p:nvPicPr>
          <p:cNvPr id="34" name="Picture 33" descr="cref_t2sfc_f07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1" t="57207" r="33275" b="10060"/>
          <a:stretch/>
        </p:blipFill>
        <p:spPr>
          <a:xfrm>
            <a:off x="476714" y="4058774"/>
            <a:ext cx="2807208" cy="2182504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76714" y="4058774"/>
            <a:ext cx="1527431" cy="369332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 smtClean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15 UTC (7hr)</a:t>
            </a:r>
            <a:endParaRPr lang="en-US" sz="1800" kern="0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76714" y="3446825"/>
            <a:ext cx="869347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457200">
              <a:defRPr/>
            </a:pPr>
            <a:r>
              <a:rPr lang="en-US" sz="2400" dirty="0" smtClean="0">
                <a:latin typeface="Arial"/>
                <a:ea typeface="ＭＳ Ｐゴシック" charset="-128"/>
                <a:cs typeface="Arial"/>
              </a:rPr>
              <a:t>HRRR Forecasts valid at 2200 UTC</a:t>
            </a:r>
            <a:endParaRPr lang="en-US" sz="2400" dirty="0">
              <a:latin typeface="Arial"/>
              <a:ea typeface="ＭＳ Ｐゴシック" charset="-128"/>
              <a:cs typeface="Arial"/>
            </a:endParaRPr>
          </a:p>
        </p:txBody>
      </p:sp>
      <p:pic>
        <p:nvPicPr>
          <p:cNvPr id="38" name="Picture 8" descr="image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2499" r="16220" b="14999"/>
          <a:stretch/>
        </p:blipFill>
        <p:spPr bwMode="auto">
          <a:xfrm>
            <a:off x="6552388" y="1181310"/>
            <a:ext cx="242316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8" descr="image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6" t="2499" r="16220" b="14999"/>
          <a:stretch/>
        </p:blipFill>
        <p:spPr bwMode="auto">
          <a:xfrm>
            <a:off x="728306" y="1181309"/>
            <a:ext cx="242316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728306" y="839358"/>
            <a:ext cx="8247242" cy="461665"/>
          </a:xfrm>
          <a:prstGeom prst="rect">
            <a:avLst/>
          </a:prstGeom>
          <a:solidFill>
            <a:sysClr val="window" lastClr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Radar Obs at 2200 UTC   </a:t>
            </a:r>
            <a:endParaRPr lang="en-US" sz="2400" kern="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4</a:t>
            </a:fld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5715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Project Overview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302972" y="859827"/>
            <a:ext cx="10613385" cy="5391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Challenge:</a:t>
            </a: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About 5 trillion bits of data from a single 15-hr HRRR forecast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How to extract most useful information for forecasters?</a:t>
            </a:r>
          </a:p>
          <a:p>
            <a:pPr>
              <a:buFont typeface="Calibri" panose="020F050202020403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Goal:</a:t>
            </a: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Automated monitoring of hourly-updating model forecasts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Measure run-to-run consistency/trends in forecasted hazards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Provide </a:t>
            </a:r>
            <a:r>
              <a:rPr lang="en-US" i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accurate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measure of confidence (uncertainty) for hazards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How: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Post-process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model output (computationally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inexpensive)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Create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multi-run ensemble of HRRR (and other)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forecasts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Identify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forecasted hazards (heavy rainfall, snow bands, severe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storms)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Form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probabilistic gridded guidance of the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hazards and bias correct for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statistical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reliability</a:t>
            </a:r>
            <a:endParaRPr lang="en-US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5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09850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CPF2011052413001100.bin.spc.zoom.000001.png"/>
          <p:cNvPicPr>
            <a:picLocks noChangeAspect="1"/>
          </p:cNvPicPr>
          <p:nvPr/>
        </p:nvPicPr>
        <p:blipFill>
          <a:blip r:embed="rId3" cstate="print">
            <a:lum bright="-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33016" r="46753" b="22857"/>
          <a:stretch>
            <a:fillRect/>
          </a:stretch>
        </p:blipFill>
        <p:spPr>
          <a:xfrm>
            <a:off x="8023879" y="4256586"/>
            <a:ext cx="2263079" cy="1906489"/>
          </a:xfrm>
          <a:prstGeom prst="rect">
            <a:avLst/>
          </a:prstGeom>
        </p:spPr>
      </p:pic>
      <p:pic>
        <p:nvPicPr>
          <p:cNvPr id="33" name="Picture 32" descr="Probkey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7014"/>
          <a:stretch>
            <a:fillRect/>
          </a:stretch>
        </p:blipFill>
        <p:spPr>
          <a:xfrm>
            <a:off x="7938242" y="6027805"/>
            <a:ext cx="2386721" cy="296000"/>
          </a:xfrm>
          <a:prstGeom prst="rect">
            <a:avLst/>
          </a:prstGeom>
        </p:spPr>
      </p:pic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 Time-Lagged Ensemble (HRRR-TLE)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pic>
        <p:nvPicPr>
          <p:cNvPr id="19" name="Picture 18" descr="cref_hrrr_2011052423_01.png"/>
          <p:cNvPicPr>
            <a:picLocks noChangeAspect="1"/>
          </p:cNvPicPr>
          <p:nvPr/>
        </p:nvPicPr>
        <p:blipFill>
          <a:blip r:embed="rId5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18294" r="20002" b="14635"/>
          <a:stretch>
            <a:fillRect/>
          </a:stretch>
        </p:blipFill>
        <p:spPr>
          <a:xfrm>
            <a:off x="9034861" y="768427"/>
            <a:ext cx="2961394" cy="2648369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sp>
        <p:nvSpPr>
          <p:cNvPr id="22" name="Rectangle 34"/>
          <p:cNvSpPr>
            <a:spLocks noChangeArrowheads="1"/>
          </p:cNvSpPr>
          <p:nvPr/>
        </p:nvSpPr>
        <p:spPr bwMode="auto">
          <a:xfrm>
            <a:off x="9744144" y="3411193"/>
            <a:ext cx="914400" cy="609600"/>
          </a:xfrm>
          <a:prstGeom prst="rect">
            <a:avLst/>
          </a:prstGeom>
          <a:solidFill>
            <a:sysClr val="window" lastClr="FFFFF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200"/>
              </a:lnSpc>
              <a:defRPr/>
            </a:pPr>
            <a:r>
              <a:rPr lang="en-US" sz="2400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  <a:ea typeface="ＭＳ Ｐゴシック" pitchFamily="34" charset="-128"/>
              </a:rPr>
              <a:t>00 </a:t>
            </a:r>
            <a:r>
              <a:rPr lang="en-US" sz="2000" i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itchFamily="34" charset="0"/>
                <a:ea typeface="ＭＳ Ｐゴシック" pitchFamily="34" charset="-128"/>
              </a:rPr>
              <a:t>UTC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8414855" y="768427"/>
            <a:ext cx="12954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>
                <a:solidFill>
                  <a:srgbClr val="00B050"/>
                </a:solidFill>
                <a:latin typeface="Arial"/>
                <a:cs typeface="Arial"/>
              </a:rPr>
              <a:t>Real-time</a:t>
            </a:r>
          </a:p>
        </p:txBody>
      </p:sp>
      <p:pic>
        <p:nvPicPr>
          <p:cNvPr id="24" name="Picture 23" descr="mem3cref_t0sfc_f24.png"/>
          <p:cNvPicPr>
            <a:picLocks noChangeAspect="1"/>
          </p:cNvPicPr>
          <p:nvPr/>
        </p:nvPicPr>
        <p:blipFill>
          <a:blip r:embed="rId6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2336" r="12293" b="20187"/>
          <a:stretch>
            <a:fillRect/>
          </a:stretch>
        </p:blipFill>
        <p:spPr>
          <a:xfrm>
            <a:off x="7249364" y="1513386"/>
            <a:ext cx="3085313" cy="2750675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sx="101000" sy="1010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pic>
        <p:nvPicPr>
          <p:cNvPr id="25" name="Picture 24" descr="mem2cref_t0sfc_f24.png"/>
          <p:cNvPicPr>
            <a:picLocks noChangeAspect="1"/>
          </p:cNvPicPr>
          <p:nvPr/>
        </p:nvPicPr>
        <p:blipFill>
          <a:blip r:embed="rId7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t="12336" r="12293" b="20187"/>
          <a:stretch>
            <a:fillRect/>
          </a:stretch>
        </p:blipFill>
        <p:spPr>
          <a:xfrm>
            <a:off x="5612078" y="2427786"/>
            <a:ext cx="3085086" cy="2750677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pic>
        <p:nvPicPr>
          <p:cNvPr id="26" name="Picture 25" descr="mem1cref_t0sfc_f24.png"/>
          <p:cNvPicPr>
            <a:picLocks noChangeAspect="1"/>
          </p:cNvPicPr>
          <p:nvPr/>
        </p:nvPicPr>
        <p:blipFill>
          <a:blip r:embed="rId8" cstate="print">
            <a:lum bright="-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1" t="12336" r="12293" b="20187"/>
          <a:stretch>
            <a:fillRect/>
          </a:stretch>
        </p:blipFill>
        <p:spPr>
          <a:xfrm>
            <a:off x="3886158" y="3410909"/>
            <a:ext cx="3039339" cy="2750677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20688659" lon="2505799" rev="20809914"/>
            </a:camera>
            <a:lightRig rig="threePt" dir="t"/>
          </a:scene3d>
        </p:spPr>
      </p:pic>
      <p:pic>
        <p:nvPicPr>
          <p:cNvPr id="28" name="Picture 27" descr="1_CREFHSR1_none_20110525_000000_0_-600_12_0_20_42.500000-107.50000028.500000_1_0_0_.png"/>
          <p:cNvPicPr>
            <a:picLocks noChangeAspect="1"/>
          </p:cNvPicPr>
          <p:nvPr/>
        </p:nvPicPr>
        <p:blipFill>
          <a:blip r:embed="rId9" cstate="print">
            <a:lum bright="15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2533" r="12707" b="29624"/>
          <a:stretch>
            <a:fillRect/>
          </a:stretch>
        </p:blipFill>
        <p:spPr>
          <a:xfrm>
            <a:off x="9806859" y="4066805"/>
            <a:ext cx="2366589" cy="2232116"/>
          </a:xfrm>
          <a:prstGeom prst="rect">
            <a:avLst/>
          </a:prstGeom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675109" y="3037386"/>
            <a:ext cx="1416511" cy="525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>
                <a:solidFill>
                  <a:srgbClr val="3366FF"/>
                </a:solidFill>
                <a:latin typeface="Arial"/>
                <a:cs typeface="Arial"/>
              </a:rPr>
              <a:t>Member 3</a:t>
            </a:r>
            <a:endParaRPr lang="en-US" sz="1800" b="1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10769158" y="3570786"/>
            <a:ext cx="1041804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800"/>
              </a:lnSpc>
            </a:pPr>
            <a:r>
              <a:rPr lang="en-US" sz="2000" b="1" dirty="0" smtClean="0">
                <a:solidFill>
                  <a:srgbClr val="CC00CC"/>
                </a:solidFill>
                <a:latin typeface="Arial Black" pitchFamily="34" charset="0"/>
                <a:cs typeface="Arial"/>
              </a:rPr>
              <a:t>Obs</a:t>
            </a:r>
            <a:endParaRPr lang="en-US" sz="2000" b="1" dirty="0">
              <a:solidFill>
                <a:srgbClr val="CC00CC"/>
              </a:solidFill>
              <a:latin typeface="Arial Black" pitchFamily="34" charset="0"/>
              <a:cs typeface="Arial"/>
            </a:endParaRPr>
          </a:p>
        </p:txBody>
      </p:sp>
      <p:sp>
        <p:nvSpPr>
          <p:cNvPr id="31" name="Rectangle 2"/>
          <p:cNvSpPr txBox="1">
            <a:spLocks noChangeArrowheads="1"/>
          </p:cNvSpPr>
          <p:nvPr/>
        </p:nvSpPr>
        <p:spPr>
          <a:xfrm>
            <a:off x="6248358" y="2046786"/>
            <a:ext cx="1416511" cy="525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>
                <a:solidFill>
                  <a:srgbClr val="3366FF"/>
                </a:solidFill>
                <a:latin typeface="Arial"/>
                <a:cs typeface="Arial"/>
              </a:rPr>
              <a:t>Member 2</a:t>
            </a:r>
            <a:endParaRPr lang="en-US" sz="1800" b="1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7685752" y="1132386"/>
            <a:ext cx="1416511" cy="5256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>
                <a:solidFill>
                  <a:srgbClr val="3366FF"/>
                </a:solidFill>
                <a:latin typeface="Arial"/>
                <a:cs typeface="Arial"/>
              </a:rPr>
              <a:t>Member 1</a:t>
            </a:r>
            <a:endParaRPr lang="en-US" sz="1800" b="1" i="1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9143958" y="3342186"/>
            <a:ext cx="0" cy="1295400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619958" y="4104186"/>
            <a:ext cx="1143000" cy="838200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95958" y="4942386"/>
            <a:ext cx="2590800" cy="381000"/>
          </a:xfrm>
          <a:prstGeom prst="line">
            <a:avLst/>
          </a:prstGeom>
          <a:ln w="101600">
            <a:solidFill>
              <a:srgbClr val="FF0000"/>
            </a:solidFill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6397829" y="5157970"/>
            <a:ext cx="1447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Supercell</a:t>
            </a:r>
          </a:p>
          <a:p>
            <a:pPr>
              <a:lnSpc>
                <a:spcPts val="21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probability</a:t>
            </a:r>
          </a:p>
          <a:p>
            <a:pPr>
              <a:lnSpc>
                <a:spcPts val="2100"/>
              </a:lnSpc>
            </a:pPr>
            <a:r>
              <a:rPr lang="en-US" sz="1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past hour</a:t>
            </a:r>
            <a:endParaRPr lang="en-US" sz="1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4"/>
          <p:cNvSpPr>
            <a:spLocks noChangeArrowheads="1"/>
          </p:cNvSpPr>
          <p:nvPr/>
        </p:nvSpPr>
        <p:spPr bwMode="auto">
          <a:xfrm>
            <a:off x="9829762" y="5551986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200"/>
              </a:lnSpc>
              <a:defRPr/>
            </a:pPr>
            <a:r>
              <a:rPr lang="en-US" sz="2400" kern="0" dirty="0" smtClean="0">
                <a:solidFill>
                  <a:prstClr val="white"/>
                </a:solidFill>
                <a:latin typeface="Arial Black" pitchFamily="34" charset="0"/>
                <a:ea typeface="ＭＳ Ｐゴシック" pitchFamily="34" charset="-128"/>
              </a:rPr>
              <a:t>00 </a:t>
            </a:r>
            <a:r>
              <a:rPr lang="en-US" sz="2000" kern="0" dirty="0" smtClean="0">
                <a:solidFill>
                  <a:prstClr val="white"/>
                </a:solidFill>
                <a:latin typeface="Arial Black" pitchFamily="34" charset="0"/>
                <a:ea typeface="ＭＳ Ｐゴシック" pitchFamily="34" charset="-128"/>
              </a:rPr>
              <a:t>UTC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11680788" y="2458635"/>
            <a:ext cx="304800" cy="1447800"/>
          </a:xfrm>
          <a:prstGeom prst="line">
            <a:avLst/>
          </a:prstGeom>
          <a:ln w="63500">
            <a:solidFill>
              <a:srgbClr val="CC00CC"/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ontent Placeholder 2"/>
          <p:cNvSpPr txBox="1">
            <a:spLocks/>
          </p:cNvSpPr>
          <p:nvPr/>
        </p:nvSpPr>
        <p:spPr>
          <a:xfrm>
            <a:off x="34058" y="863377"/>
            <a:ext cx="10613385" cy="539121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Deterministic HRRR:</a:t>
            </a: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High-resolution forecast provides small-scale details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Hourly-updating with fresh forecast always available</a:t>
            </a:r>
          </a:p>
          <a:p>
            <a:pPr>
              <a:buFont typeface="Calibri" panose="020F0502020204030204" pitchFamily="34" charset="0"/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Time-Lagged Ensemble (HRRR-TLE):</a:t>
            </a:r>
            <a:endParaRPr lang="en-US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Leverage runs in ensemble of opportunity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Form hazard likelihood probabilities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Less small-scale detail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Proxy for confidence/certainty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Underdispersive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HRRR Ensemble (HRRRE):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More expensive ensemble</a:t>
            </a: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More spread/dispersive/skill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6</a:t>
            </a:fld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16715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HCPF2011042713000900.bin.spc.zoom.000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3" t="35999" r="8424" b="12003"/>
          <a:stretch/>
        </p:blipFill>
        <p:spPr>
          <a:xfrm>
            <a:off x="5729825" y="3731649"/>
            <a:ext cx="3456432" cy="3566160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35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Severe Weather Example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pic>
        <p:nvPicPr>
          <p:cNvPr id="51" name="Picture 50" descr="hlcy_t6sfc_f10_13z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342" r="39213" b="43342"/>
          <a:stretch/>
        </p:blipFill>
        <p:spPr>
          <a:xfrm>
            <a:off x="8048053" y="2608420"/>
            <a:ext cx="3774571" cy="3525914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52" name="Can 51"/>
          <p:cNvSpPr/>
          <p:nvPr/>
        </p:nvSpPr>
        <p:spPr>
          <a:xfrm>
            <a:off x="9384224" y="3675220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" name="Picture 52" descr="hlcy_t6sfc_f11_12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8048053" y="1454388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54" name="Can 53"/>
          <p:cNvSpPr/>
          <p:nvPr/>
        </p:nvSpPr>
        <p:spPr>
          <a:xfrm>
            <a:off x="9384224" y="2465702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5" name="Picture 54" descr="hlcy_t6sfc_f09_13z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3375910" y="2673493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360000" lon="0" rev="0"/>
            </a:camera>
            <a:lightRig rig="threePt" dir="t"/>
          </a:scene3d>
        </p:spPr>
      </p:pic>
      <p:sp>
        <p:nvSpPr>
          <p:cNvPr id="56" name="Can 55"/>
          <p:cNvSpPr/>
          <p:nvPr/>
        </p:nvSpPr>
        <p:spPr>
          <a:xfrm>
            <a:off x="4736024" y="3664093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 descr="hlcy_t6sfc_f10_12z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341" r="39213" b="43342"/>
          <a:stretch/>
        </p:blipFill>
        <p:spPr>
          <a:xfrm>
            <a:off x="3367473" y="1433484"/>
            <a:ext cx="3774571" cy="3526009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58" name="Can 57"/>
          <p:cNvSpPr/>
          <p:nvPr/>
        </p:nvSpPr>
        <p:spPr>
          <a:xfrm>
            <a:off x="4736024" y="2444893"/>
            <a:ext cx="381000" cy="9144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9" name="Picture 58" descr="hlcy_t6sfc_f11_11z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19348" r="39251" b="43339"/>
          <a:stretch/>
        </p:blipFill>
        <p:spPr>
          <a:xfrm>
            <a:off x="3364425" y="246220"/>
            <a:ext cx="3774221" cy="3525630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60" name="Can 59"/>
          <p:cNvSpPr/>
          <p:nvPr/>
        </p:nvSpPr>
        <p:spPr>
          <a:xfrm>
            <a:off x="4736024" y="1313020"/>
            <a:ext cx="381000" cy="8382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" name="Picture 60" descr="hlcy_t6sfc_f12_11z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19342" r="39213" b="43342"/>
          <a:stretch/>
        </p:blipFill>
        <p:spPr>
          <a:xfrm>
            <a:off x="8048053" y="246315"/>
            <a:ext cx="3774571" cy="3525914"/>
          </a:xfrm>
          <a:prstGeom prst="rect">
            <a:avLst/>
          </a:prstGeom>
          <a:ln w="25400">
            <a:solidFill>
              <a:schemeClr val="tx1"/>
            </a:solidFill>
          </a:ln>
          <a:scene3d>
            <a:camera prst="obliqueTopLeft">
              <a:rot lat="3240000" lon="0" rev="0"/>
            </a:camera>
            <a:lightRig rig="threePt" dir="t"/>
          </a:scene3d>
        </p:spPr>
      </p:pic>
      <p:sp>
        <p:nvSpPr>
          <p:cNvPr id="62" name="Can 61"/>
          <p:cNvSpPr/>
          <p:nvPr/>
        </p:nvSpPr>
        <p:spPr>
          <a:xfrm>
            <a:off x="9384224" y="1313020"/>
            <a:ext cx="381000" cy="838200"/>
          </a:xfrm>
          <a:prstGeom prst="can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3753525" y="742330"/>
            <a:ext cx="37366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Black" pitchFamily="34" charset="0"/>
                <a:cs typeface="Arial"/>
              </a:rPr>
              <a:t>Forecasts valid 22-23z</a:t>
            </a:r>
            <a:endParaRPr lang="en-US" sz="2200" b="1" dirty="0">
              <a:latin typeface="Arial Black" pitchFamily="34" charset="0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19097" y="4809502"/>
            <a:ext cx="2162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six forecasts</a:t>
            </a:r>
          </a:p>
          <a:p>
            <a:r>
              <a:rPr lang="en-US" sz="2000" dirty="0" smtClean="0"/>
              <a:t>combined to form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robabilities valid</a:t>
            </a:r>
          </a:p>
          <a:p>
            <a:r>
              <a:rPr lang="en-US" sz="2000" dirty="0" smtClean="0"/>
              <a:t>22z 27 April 2011</a:t>
            </a:r>
            <a:endParaRPr lang="en-US" sz="2000" dirty="0"/>
          </a:p>
        </p:txBody>
      </p:sp>
      <p:sp>
        <p:nvSpPr>
          <p:cNvPr id="67" name="TextBox 66"/>
          <p:cNvSpPr txBox="1"/>
          <p:nvPr/>
        </p:nvSpPr>
        <p:spPr>
          <a:xfrm>
            <a:off x="98270" y="2828141"/>
            <a:ext cx="32039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Spatial radius 45 km</a:t>
            </a:r>
          </a:p>
          <a:p>
            <a:r>
              <a:rPr lang="en-US" sz="2000" dirty="0" smtClean="0"/>
              <a:t>Time radius 1 hr</a:t>
            </a:r>
          </a:p>
          <a:p>
            <a:r>
              <a:rPr lang="en-US" sz="2000" dirty="0" smtClean="0"/>
              <a:t>UH threshold 25 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</a:t>
            </a:r>
            <a:r>
              <a:rPr lang="en-US" sz="2000" baseline="30000" dirty="0" smtClean="0"/>
              <a:t>2</a:t>
            </a:r>
            <a:endParaRPr lang="en-US" sz="2000" baseline="30000" dirty="0"/>
          </a:p>
        </p:txBody>
      </p:sp>
      <p:sp>
        <p:nvSpPr>
          <p:cNvPr id="68" name="TextBox 67"/>
          <p:cNvSpPr txBox="1"/>
          <p:nvPr/>
        </p:nvSpPr>
        <p:spPr>
          <a:xfrm>
            <a:off x="5441539" y="4498102"/>
            <a:ext cx="1441420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10 - 11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564627" y="3293046"/>
            <a:ext cx="1235979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9- 10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99140" y="2079589"/>
            <a:ext cx="1235979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8 - 9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365908" y="718196"/>
            <a:ext cx="36420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Black" pitchFamily="34" charset="0"/>
                <a:cs typeface="Arial"/>
              </a:rPr>
              <a:t>Forecasts valid 23-00z</a:t>
            </a:r>
            <a:endParaRPr lang="en-US" sz="2200" b="1" dirty="0">
              <a:latin typeface="Arial Black" pitchFamily="34" charset="0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0146409" y="4494862"/>
            <a:ext cx="1441420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11 - 12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205249" y="3289806"/>
            <a:ext cx="1364476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10- 11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01290" y="2076349"/>
            <a:ext cx="1441420" cy="579646"/>
          </a:xfrm>
          <a:prstGeom prst="rect">
            <a:avLst/>
          </a:prstGeom>
          <a:solidFill>
            <a:schemeClr val="bg1"/>
          </a:solidFill>
          <a:ln w="25400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11 - 12 hr </a:t>
            </a:r>
          </a:p>
          <a:p>
            <a:pPr algn="ctr">
              <a:lnSpc>
                <a:spcPts val="1900"/>
              </a:lnSpc>
            </a:pPr>
            <a:r>
              <a:rPr lang="en-US" b="1" dirty="0" smtClean="0">
                <a:latin typeface="Arial Black" pitchFamily="34" charset="0"/>
                <a:cs typeface="Arial"/>
              </a:rPr>
              <a:t>forecast</a:t>
            </a:r>
            <a:endParaRPr lang="en-US" b="1" dirty="0">
              <a:latin typeface="Arial Black" pitchFamily="34" charset="0"/>
              <a:cs typeface="Arial"/>
            </a:endParaRPr>
          </a:p>
        </p:txBody>
      </p:sp>
      <p:sp>
        <p:nvSpPr>
          <p:cNvPr id="75" name="Down Arrow 74"/>
          <p:cNvSpPr/>
          <p:nvPr/>
        </p:nvSpPr>
        <p:spPr bwMode="auto">
          <a:xfrm>
            <a:off x="7041825" y="1594348"/>
            <a:ext cx="950433" cy="3464643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/>
          <p:cNvSpPr/>
          <p:nvPr/>
        </p:nvSpPr>
        <p:spPr>
          <a:xfrm>
            <a:off x="6521984" y="4022074"/>
            <a:ext cx="2119491" cy="40011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HRRR </a:t>
            </a: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cs typeface="Arial"/>
              </a:rPr>
              <a:t>11z </a:t>
            </a: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Init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20674" y="2900818"/>
            <a:ext cx="2119491" cy="40011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HRRR </a:t>
            </a: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cs typeface="Arial"/>
              </a:rPr>
              <a:t>12z </a:t>
            </a: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Init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517434" y="1594656"/>
            <a:ext cx="2119491" cy="400110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HRRR </a:t>
            </a:r>
            <a:r>
              <a:rPr lang="en-US" sz="2000" b="1" dirty="0" smtClean="0">
                <a:solidFill>
                  <a:srgbClr val="FFFFFF"/>
                </a:solidFill>
                <a:latin typeface="Arial Black" pitchFamily="34" charset="0"/>
                <a:cs typeface="Arial"/>
              </a:rPr>
              <a:t>13z </a:t>
            </a:r>
            <a:r>
              <a:rPr lang="en-US" sz="2000" b="1" dirty="0">
                <a:solidFill>
                  <a:srgbClr val="FFFFFF"/>
                </a:solidFill>
                <a:latin typeface="Arial Black" pitchFamily="34" charset="0"/>
                <a:cs typeface="Arial"/>
              </a:rPr>
              <a:t>Init</a:t>
            </a:r>
          </a:p>
        </p:txBody>
      </p:sp>
      <p:pic>
        <p:nvPicPr>
          <p:cNvPr id="39" name="Picture 38" descr="Probkey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469" y="5885566"/>
            <a:ext cx="3911600" cy="4000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534" y="1142390"/>
            <a:ext cx="2428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Neighborhood Search</a:t>
            </a:r>
          </a:p>
          <a:p>
            <a:endParaRPr lang="en-US" dirty="0" smtClean="0"/>
          </a:p>
          <a:p>
            <a:r>
              <a:rPr lang="en-US" dirty="0" smtClean="0"/>
              <a:t>Point Probability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264864" y="5369377"/>
            <a:ext cx="1800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Tornadic Storm </a:t>
            </a:r>
          </a:p>
          <a:p>
            <a:r>
              <a:rPr lang="en-US" dirty="0" smtClean="0">
                <a:solidFill>
                  <a:prstClr val="black"/>
                </a:solidFill>
                <a:latin typeface="Arial"/>
                <a:cs typeface="Arial"/>
              </a:rPr>
              <a:t>Probability (%)</a:t>
            </a:r>
            <a:endParaRPr lang="en-US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7</a:t>
            </a:fld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6650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HCPF2011052213001100.bin.spc.zoom.00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39" y="1245856"/>
            <a:ext cx="5280660" cy="4320540"/>
          </a:xfrm>
          <a:prstGeom prst="rect">
            <a:avLst/>
          </a:prstGeom>
        </p:spPr>
      </p:pic>
      <p:pic>
        <p:nvPicPr>
          <p:cNvPr id="45" name="Picture 44" descr="CREF_20110523_000000_42.000000-102.00000034.000000_5_0_0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98" y="1391454"/>
            <a:ext cx="4064000" cy="3210560"/>
          </a:xfrm>
          <a:prstGeom prst="rect">
            <a:avLst/>
          </a:prstGeom>
        </p:spPr>
      </p:pic>
      <p:pic>
        <p:nvPicPr>
          <p:cNvPr id="46" name="Picture 45" descr="Probke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16" y="5624724"/>
            <a:ext cx="3911600" cy="40005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6911339" y="1022122"/>
            <a:ext cx="52806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11 Hour Forecast Valid 00z 23 May 2011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8" name="Picture 47" descr="110522_rpts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8" t="14061" r="23506" b="22941"/>
          <a:stretch/>
        </p:blipFill>
        <p:spPr>
          <a:xfrm>
            <a:off x="4525106" y="2138101"/>
            <a:ext cx="2043686" cy="2448228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779616" y="5918677"/>
            <a:ext cx="355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Tornadic Storm Probability (%)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525106" y="1457176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22 May 2011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Storm Reports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301251" y="4620923"/>
            <a:ext cx="236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Tornado = Red Dots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63739" y="2181741"/>
            <a:ext cx="136103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Joplin, MO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593223" y="2533293"/>
            <a:ext cx="631548" cy="184605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61146" y="1602955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Observed </a:t>
            </a:r>
          </a:p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Reflectivity</a:t>
            </a:r>
          </a:p>
          <a:p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00z 23 May</a:t>
            </a:r>
            <a:endParaRPr lang="en-US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994268" y="0"/>
            <a:ext cx="11197731" cy="69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kern="0" dirty="0" smtClean="0">
                <a:latin typeface="Arial Black"/>
                <a:ea typeface="+mj-ea"/>
                <a:cs typeface="Arial Black"/>
              </a:rPr>
              <a:t>HRRR-TLE Severe Weather Example</a:t>
            </a:r>
            <a:endParaRPr lang="en-US" sz="3200" b="1" kern="0" dirty="0">
              <a:latin typeface="Arial Black"/>
              <a:ea typeface="+mj-ea"/>
              <a:cs typeface="Arial Black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 Apr 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vLab</a:t>
            </a:r>
            <a:r>
              <a:rPr lang="en-US" dirty="0" smtClean="0"/>
              <a:t> Forum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06D35-2A2E-FE44-8E4D-2D6F2A8B9DC6}" type="slidenum">
              <a:rPr lang="en-US" smtClean="0"/>
              <a:t>8</a:t>
            </a:fld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36220" y="6435883"/>
            <a:ext cx="5359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Ensemble-Based </a:t>
            </a:r>
            <a:r>
              <a:rPr lang="en-US" sz="2000" dirty="0"/>
              <a:t>Hazard Detection Guidance</a:t>
            </a:r>
          </a:p>
        </p:txBody>
      </p:sp>
    </p:spTree>
    <p:extLst>
      <p:ext uri="{BB962C8B-B14F-4D97-AF65-F5344CB8AC3E}">
        <p14:creationId xmlns:p14="http://schemas.microsoft.com/office/powerpoint/2010/main" val="7240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1943</Words>
  <Application>Microsoft Macintosh PowerPoint</Application>
  <PresentationFormat>Widescreen</PresentationFormat>
  <Paragraphs>552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 Black</vt:lpstr>
      <vt:lpstr>Calibri</vt:lpstr>
      <vt:lpstr>Helvetica</vt:lpstr>
      <vt:lpstr>ＭＳ Ｐゴシック</vt:lpstr>
      <vt:lpstr>Tahoma</vt:lpstr>
      <vt:lpstr>Wingdings</vt:lpstr>
      <vt:lpstr>Arial</vt:lpstr>
      <vt:lpstr>Office Theme</vt:lpstr>
      <vt:lpstr>vLab Forum   Automated High-Resolution Ensemble-Based Hazard Detection Guidance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Curtis Alexander</dc:creator>
  <cp:lastModifiedBy>Curtis Alexander</cp:lastModifiedBy>
  <cp:revision>214</cp:revision>
  <dcterms:created xsi:type="dcterms:W3CDTF">2016-01-12T22:18:20Z</dcterms:created>
  <dcterms:modified xsi:type="dcterms:W3CDTF">2016-04-20T17:26:50Z</dcterms:modified>
</cp:coreProperties>
</file>