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68" r:id="rId3"/>
    <p:sldId id="357" r:id="rId4"/>
    <p:sldId id="302" r:id="rId5"/>
    <p:sldId id="278" r:id="rId6"/>
    <p:sldId id="354" r:id="rId7"/>
    <p:sldId id="358" r:id="rId8"/>
    <p:sldId id="360" r:id="rId9"/>
    <p:sldId id="359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06" r:id="rId18"/>
    <p:sldId id="313" r:id="rId19"/>
    <p:sldId id="337" r:id="rId20"/>
    <p:sldId id="330" r:id="rId21"/>
    <p:sldId id="356" r:id="rId22"/>
    <p:sldId id="340" r:id="rId23"/>
    <p:sldId id="368" r:id="rId24"/>
    <p:sldId id="329" r:id="rId25"/>
    <p:sldId id="369" r:id="rId26"/>
    <p:sldId id="370" r:id="rId27"/>
    <p:sldId id="35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71"/>
    <a:srgbClr val="80CDC1"/>
    <a:srgbClr val="DFC27D"/>
    <a:srgbClr val="F7F7F7"/>
    <a:srgbClr val="A6611A"/>
    <a:srgbClr val="0571B0"/>
    <a:srgbClr val="F4A582"/>
    <a:srgbClr val="CA0020"/>
    <a:srgbClr val="92C5DE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3" autoAdjust="0"/>
  </p:normalViewPr>
  <p:slideViewPr>
    <p:cSldViewPr snapToGrid="0">
      <p:cViewPr>
        <p:scale>
          <a:sx n="90" d="100"/>
          <a:sy n="90" d="100"/>
        </p:scale>
        <p:origin x="1254" y="59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4397E-27F6-4F0F-B6B2-349E0F3ED7D3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5A086-1B72-41A8-BD9C-8CB947DF0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7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285D-2906-4E4C-927C-8DE204385B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6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5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8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8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2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0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4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5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75CE1-3DC9-473F-9D39-87365163E148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F7261-32D7-4203-9842-6326925FB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gif"/><Relationship Id="rId7" Type="http://schemas.microsoft.com/office/2007/relationships/hdphoto" Target="../media/hdphoto1.wdp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30.gif"/><Relationship Id="rId4" Type="http://schemas.openxmlformats.org/officeDocument/2006/relationships/image" Target="../media/image28.gif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97716"/>
            <a:ext cx="1709225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8974"/>
            <a:ext cx="9144000" cy="121029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Improving Understanding and Prediction of High Impact Weather Associated with Low-Topped Severe Convection in the Southeastern U.S.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84376"/>
            <a:ext cx="9144000" cy="271334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 </a:t>
            </a:r>
            <a:r>
              <a:rPr lang="en-US" sz="3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Sherburn</a:t>
            </a:r>
          </a:p>
          <a:p>
            <a:endParaRPr lang="en-US" sz="16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PIs: </a:t>
            </a:r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Parker, Gary </a:t>
            </a:r>
            <a:r>
              <a:rPr lang="en-US" sz="15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Lackmann</a:t>
            </a:r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Lian</a:t>
            </a:r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</a:t>
            </a:r>
            <a:endParaRPr lang="en-US" sz="15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Students:</a:t>
            </a:r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Lindsay Blank, Dianna Francisco, Jessica King, Xia Sun</a:t>
            </a:r>
          </a:p>
          <a:p>
            <a:r>
              <a:rPr lang="en-US" sz="1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Collaborators: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ESRL; EMC; SPC; WFOs Birmingham, Blacksburg, Charleston (SC), Columbia, Greer, </a:t>
            </a:r>
          </a:p>
          <a:p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Huntsville, Morehead City/Newport, Peachtree City, Raleigh, Sterling, Tallahassee, </a:t>
            </a:r>
          </a:p>
          <a:p>
            <a:r>
              <a:rPr lang="en-US" sz="15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Wakefield, Wilmington (NC), Wilmington (OH)</a:t>
            </a:r>
            <a:endParaRPr lang="en-US" sz="15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2017 NOAA </a:t>
            </a: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VLab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Forum</a:t>
            </a:r>
            <a:endParaRPr lang="en-US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June 21st, 2017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381" y="5998437"/>
            <a:ext cx="822241" cy="82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5779" y="5998435"/>
            <a:ext cx="822243" cy="8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1" y="2845029"/>
            <a:ext cx="4732867" cy="3798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CAPE increases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1" y="1346200"/>
            <a:ext cx="5715000" cy="451272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6659000" y="1303867"/>
            <a:ext cx="5276407" cy="47582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CAPE increases could arise from:</a:t>
            </a:r>
          </a:p>
          <a:p>
            <a:pPr marL="0" indent="0" algn="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Increased surface temperature</a:t>
            </a:r>
          </a:p>
          <a:p>
            <a:pPr marL="0" indent="0" algn="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Increased surface moisture</a:t>
            </a:r>
          </a:p>
          <a:p>
            <a:pPr marL="0" indent="0" algn="r"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Decreased temperature aloft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9130" y="5820045"/>
            <a:ext cx="5825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Determine which processes are most important by calculating contributions to CAPE from each process</a:t>
            </a:r>
          </a:p>
        </p:txBody>
      </p:sp>
    </p:spTree>
    <p:extLst>
      <p:ext uri="{BB962C8B-B14F-4D97-AF65-F5344CB8AC3E}">
        <p14:creationId xmlns:p14="http://schemas.microsoft.com/office/powerpoint/2010/main" val="33920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CAPE increases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77400" y="3146203"/>
            <a:ext cx="152400" cy="114300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3374803"/>
            <a:ext cx="152400" cy="114300"/>
          </a:xfrm>
          <a:prstGeom prst="rect">
            <a:avLst/>
          </a:prstGeom>
          <a:solidFill>
            <a:srgbClr val="33CC33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919508"/>
            <a:ext cx="152400" cy="114300"/>
          </a:xfrm>
          <a:prstGeom prst="rect">
            <a:avLst/>
          </a:prstGeom>
          <a:solidFill>
            <a:sysClr val="windowText" lastClr="000000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77400" y="3603403"/>
            <a:ext cx="152400" cy="114300"/>
          </a:xfrm>
          <a:prstGeom prst="rect">
            <a:avLst/>
          </a:prstGeom>
          <a:solidFill>
            <a:srgbClr val="1A1ADC"/>
          </a:solidFill>
          <a:ln w="158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29800" y="2806318"/>
            <a:ext cx="2057400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2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Total change</a:t>
            </a:r>
            <a:endParaRPr lang="en-US" sz="14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200"/>
              </a:spcAft>
            </a:pPr>
            <a:r>
              <a:rPr lang="en-US" sz="1400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Change from surface </a:t>
            </a:r>
            <a:r>
              <a:rPr lang="el-GR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θ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en-US" sz="1400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Change from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surface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</a:t>
            </a:r>
            <a:r>
              <a:rPr lang="en-US" sz="14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en-US" sz="14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US" sz="1400" kern="12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Change from upper </a:t>
            </a:r>
            <a:r>
              <a:rPr lang="el-G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θ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en-US" sz="14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endParaRPr lang="en-US" sz="120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690" y="1660303"/>
            <a:ext cx="6349715" cy="4800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0666" y="13379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hour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SBCAPE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Potential instability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3"/>
          <a:stretch/>
        </p:blipFill>
        <p:spPr>
          <a:xfrm>
            <a:off x="1769532" y="1078616"/>
            <a:ext cx="4781379" cy="57099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6066" y="106832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January 30, 2013 simulated event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1037" y="1876877"/>
            <a:ext cx="3705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Potentially unstable sounding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decreasing with height)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Lifting = cooling and moistening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instability released, increase in CAPE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1037" y="4629594"/>
            <a:ext cx="414866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B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hours prior to convection</a:t>
            </a:r>
          </a:p>
          <a:p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prior to convection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(parcel path)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68325" y="1581593"/>
            <a:ext cx="418743" cy="33528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Synoptic ascent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42" y="982134"/>
            <a:ext cx="8076725" cy="60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6" y="1264155"/>
            <a:ext cx="6271017" cy="5033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Low-level shear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16" y="1230287"/>
            <a:ext cx="4603756" cy="3756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8769" y="5374688"/>
            <a:ext cx="51343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Discrimination between severe/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…but relatively constant over time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lrblank\Documents\Research\02242011_cropped_31_00_d02_rad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91" y="229695"/>
            <a:ext cx="3429000" cy="32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8483691" y="232122"/>
            <a:ext cx="21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Native 3.6-km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C:\Users\lrblank\Documents\Research\02242011_cropped_31_00_d03_rad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63" y="3285065"/>
            <a:ext cx="3493294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lrblank\Documents\Research\02242011_cropped_31_00_d04_rad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91" y="3285065"/>
            <a:ext cx="3429000" cy="34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007729" y="3310466"/>
            <a:ext cx="21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Native 1.2-km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00625" y="3325400"/>
            <a:ext cx="21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Native 400-m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NWP studies: Resolution differences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11" name="Picture 10" descr="C:\Users\Elmo\Downloads\cent_missvly_201102250100.gif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51390" r="53205" b="11660"/>
          <a:stretch/>
        </p:blipFill>
        <p:spPr bwMode="auto">
          <a:xfrm>
            <a:off x="280152" y="1282699"/>
            <a:ext cx="4155017" cy="3603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ttps://lh5.googleusercontent.com/NE31W5QAvir2wzxZ5S-fhYOD-uqfBN8xP1tnoVabweQTymQbf9pUMcCPwsVI26uO2RFS4sjSUfXFJdaV4k4Dpq2kv9PIpP_E9T2Im3zeRGtB23cznI0a2n5WThR31AiqrMWxG9Yd3tE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5" t="2666" b="10500"/>
          <a:stretch/>
        </p:blipFill>
        <p:spPr bwMode="auto">
          <a:xfrm>
            <a:off x="4361235" y="1282699"/>
            <a:ext cx="531134" cy="3603625"/>
          </a:xfrm>
          <a:prstGeom prst="rect">
            <a:avLst/>
          </a:prstGeom>
          <a:noFill/>
          <a:extLst/>
        </p:spPr>
      </p:pic>
      <p:sp>
        <p:nvSpPr>
          <p:cNvPr id="13" name="TextBox 12"/>
          <p:cNvSpPr txBox="1"/>
          <p:nvPr/>
        </p:nvSpPr>
        <p:spPr>
          <a:xfrm>
            <a:off x="313511" y="1282699"/>
            <a:ext cx="215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NEXRAD 2-km</a:t>
            </a:r>
            <a:endParaRPr lang="en-US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6780" y="1651743"/>
            <a:ext cx="3369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Convective characteristics well-handled at all resolutions, though finer resolution obviously captures more detail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152" y="5320396"/>
            <a:ext cx="461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Differences clearer when evaluating fields such as 10-m wind speeds…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9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NWP studies: Resolution differences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2527" y="1577071"/>
            <a:ext cx="40156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Fairly large difference between 3.6-km and 1.2-km grid spacing, particularly when compared to jump from 1.2-km to 400-m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findings for second cas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 investigated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Suggests convergence of solution between 3.6-km and 1.2-km grid spacing, at least for sensible hazards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continues; more cases needed to corroborate initial findings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https://lh4.googleusercontent.com/8q3DuJ1PWGDmvvfNsVeW2duO9U_1l_5nKurB_nQovKLX_wGNobBxjYbkVAlzgxCFg9Mr1XbDjwXPyJy_h0U25jaZENfj3C09ZiwWTXwB1DhvllT7uMHVum2efEqQAG1FaJhXqQkEYWY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45" y="1415606"/>
            <a:ext cx="6705600" cy="48006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537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1" y="8326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Motivation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192" y="137980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Poor radar resolution and discrimination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Some potential radar precursors (such as broken-S, right), but high associated FAR</a:t>
            </a:r>
          </a:p>
          <a:p>
            <a:pPr marL="0" indent="0"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Rapid destabilization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2"/>
          </p:nvPr>
        </p:nvSpPr>
        <p:spPr>
          <a:xfrm>
            <a:off x="5692548" y="4514248"/>
            <a:ext cx="6096389" cy="20655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Prior HSLC simulations mainly tropical mini-supercells with insufficient resolution</a:t>
            </a:r>
          </a:p>
          <a:p>
            <a:pPr marL="0" indent="0" algn="r"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Very few HSLC QLCS studies, limited in scope</a:t>
            </a:r>
          </a:p>
          <a:p>
            <a:pPr marL="0" indent="0" algn="r"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QLCS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mesovortex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genesis mechanisms uncertain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48" y="1316011"/>
            <a:ext cx="6096389" cy="29218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177872" y="4237906"/>
            <a:ext cx="61106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Clark (2011)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" y="3646967"/>
            <a:ext cx="2840429" cy="25992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3902" y="6023843"/>
            <a:ext cx="118654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McCaul</a:t>
            </a:r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Weisman (1996)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18" y="3604433"/>
            <a:ext cx="2372207" cy="24406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54" y="3604433"/>
            <a:ext cx="253200" cy="24406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284668" y="6017323"/>
            <a:ext cx="11314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Wheatley and Trapp (2008)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Overview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4138" y="1184008"/>
            <a:ext cx="691359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primary goals:</a:t>
            </a: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environmental parameter space within HSLC environments where long-lived, strong, low-level vortices capable of producing severe hazards are likely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precursors for the development of strong, low-level vortices to determine the dynamics governing documented sensitivities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We must first understand the links in the chain that extend from the development of HSLC convection to the development of strong, near-surface vortices therein before we can assess which links are broken or missing. 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t="-1" r="50180" b="531"/>
          <a:stretch/>
        </p:blipFill>
        <p:spPr>
          <a:xfrm>
            <a:off x="7676707" y="685131"/>
            <a:ext cx="3636336" cy="48438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9" t="3340" r="6072" b="67621"/>
          <a:stretch/>
        </p:blipFill>
        <p:spPr>
          <a:xfrm>
            <a:off x="9718161" y="970097"/>
            <a:ext cx="1241576" cy="127022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676707" y="5544479"/>
            <a:ext cx="3636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base-state environment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Sensitivity tests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r="50087" b="724"/>
          <a:stretch/>
        </p:blipFill>
        <p:spPr>
          <a:xfrm>
            <a:off x="5678857" y="1301821"/>
            <a:ext cx="3054346" cy="404635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r="50087" b="724"/>
          <a:stretch/>
        </p:blipFill>
        <p:spPr>
          <a:xfrm>
            <a:off x="8739934" y="1301822"/>
            <a:ext cx="3055443" cy="40478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678857" y="5354078"/>
            <a:ext cx="3061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low-level CAPE (+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3203" y="5358767"/>
            <a:ext cx="3062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Decreased low-level CAPE (-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30.png" descr="kinematrix.png"/>
          <p:cNvPicPr>
            <a:picLocks noChangeAspect="1"/>
          </p:cNvPicPr>
          <p:nvPr/>
        </p:nvPicPr>
        <p:blipFill rotWithShape="1">
          <a:blip r:embed="rId8"/>
          <a:srcRect t="25147" r="2005" b="25684"/>
          <a:stretch/>
        </p:blipFill>
        <p:spPr>
          <a:xfrm>
            <a:off x="995917" y="3788895"/>
            <a:ext cx="3627307" cy="23816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122782" y="4684921"/>
            <a:ext cx="716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+LLs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2782" y="5894597"/>
            <a:ext cx="716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-LLs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1322" y="4685790"/>
            <a:ext cx="795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+MLs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1322" y="5894597"/>
            <a:ext cx="795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MLs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139" y="1279705"/>
            <a:ext cx="47126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prior environmental studies and skill tests leading to the development of the SHERB/MOSH</a:t>
            </a:r>
          </a:p>
          <a:p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varying low-level CAPE (here, equivalent to low-level lapse rates) and low/mid-level shear vector magnitudes</a:t>
            </a:r>
          </a:p>
        </p:txBody>
      </p:sp>
    </p:spTree>
    <p:extLst>
      <p:ext uri="{BB962C8B-B14F-4D97-AF65-F5344CB8AC3E}">
        <p14:creationId xmlns:p14="http://schemas.microsoft.com/office/powerpoint/2010/main" val="32810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1" y="3368360"/>
            <a:ext cx="5004880" cy="3120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1" y="8326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 overview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192" y="1445588"/>
            <a:ext cx="54456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High-shear, low-CAPE (HSLC*) severe convection is a considerable forecasting challenge across the eastern U.S., particularly during the cool season and overnight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0024" y="5888669"/>
            <a:ext cx="14462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Sherburn et al. (2016)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8245" y="3589852"/>
            <a:ext cx="14462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Sherburn et al. (2016)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80" y="3889191"/>
            <a:ext cx="6111555" cy="239248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372880" y="6293237"/>
            <a:ext cx="155043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Anderson-Frey et al. (2016)</a:t>
            </a:r>
            <a:endParaRPr lang="en-US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199" y="6377685"/>
            <a:ext cx="352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*Here, defined as SBCAPE ≤ 500 J kg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MUCAPE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and 0-6 km bulk wind difference ≥ 18 m s</a:t>
            </a:r>
            <a:r>
              <a:rPr lang="en-US" sz="9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9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245" y="265815"/>
            <a:ext cx="5525247" cy="327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Informed hypotheses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393192" y="1334394"/>
            <a:ext cx="518396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strong, low-level updraft (~20 m s</a:t>
            </a:r>
            <a:r>
              <a:rPr 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lowest 2 km) is a necessary but insufficient precursor to low-level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vortexgenesis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01" y="1222469"/>
            <a:ext cx="6055599" cy="472390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86212" y="4665764"/>
            <a:ext cx="154652" cy="2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8" name="Rectangle 27"/>
          <p:cNvSpPr/>
          <p:nvPr/>
        </p:nvSpPr>
        <p:spPr>
          <a:xfrm>
            <a:off x="6353781" y="4665764"/>
            <a:ext cx="154652" cy="21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9" name="TextBox 28"/>
          <p:cNvSpPr txBox="1"/>
          <p:nvPr/>
        </p:nvSpPr>
        <p:spPr>
          <a:xfrm>
            <a:off x="6281757" y="1464829"/>
            <a:ext cx="1124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2389" y="2225859"/>
            <a:ext cx="1124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2389" y="3049932"/>
            <a:ext cx="1124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2389" y="3816527"/>
            <a:ext cx="1124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92389" y="4626374"/>
            <a:ext cx="11247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66072" y="1557162"/>
            <a:ext cx="2354502" cy="24622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1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0.02 s</a:t>
            </a:r>
            <a:r>
              <a:rPr lang="en-US" sz="1000" b="1" baseline="30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0.04 s</a:t>
            </a:r>
            <a:r>
              <a:rPr lang="en-US" sz="1000" b="1" baseline="300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 s</a:t>
            </a:r>
            <a:r>
              <a:rPr lang="en-US" sz="1000" b="1" baseline="30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 s</a:t>
            </a:r>
            <a:r>
              <a:rPr lang="en-US" sz="10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63909" y="1280230"/>
            <a:ext cx="5116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sz="1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873835"/>
              </p:ext>
            </p:extLst>
          </p:nvPr>
        </p:nvGraphicFramePr>
        <p:xfrm>
          <a:off x="475177" y="2610351"/>
          <a:ext cx="5280600" cy="3114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0300"/>
                <a:gridCol w="26403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Increasing this variable…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…will lead to these results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Low-level shear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</a:t>
                      </a:r>
                      <a:r>
                        <a:rPr lang="en-US" sz="1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strong low-level updrafts and near-surface </a:t>
                      </a:r>
                      <a:r>
                        <a:rPr lang="el-GR" sz="1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ζ</a:t>
                      </a:r>
                      <a:r>
                        <a:rPr lang="en-US" sz="1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probability of producing a strong, near-surface vortex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Low-level CAPE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</a:t>
                      </a:r>
                      <a:r>
                        <a:rPr lang="en-US" sz="14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and magnitude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strong low-level updrafts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Increased probability of producing a strong, near-surface vortex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9" y="954090"/>
            <a:ext cx="3714750" cy="2971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9" y="3499482"/>
            <a:ext cx="371475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47" y="964754"/>
            <a:ext cx="3714750" cy="2971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47" y="3499482"/>
            <a:ext cx="3714750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Results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29252" y="103074"/>
            <a:ext cx="345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Black contours: 1-km vertical velocity</a:t>
            </a:r>
          </a:p>
          <a:p>
            <a:r>
              <a:rPr lang="en-US" sz="1400" b="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 contours: 10-m vertical vorticity</a:t>
            </a:r>
            <a:endParaRPr lang="en-US" sz="1400" b="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576779" y="588210"/>
            <a:ext cx="1654620" cy="307777"/>
          </a:xfrm>
          <a:prstGeom prst="rect">
            <a:avLst/>
          </a:prstGeom>
          <a:gradFill flip="none" rotWithShape="1">
            <a:gsLst>
              <a:gs pos="47000">
                <a:srgbClr val="FFC000"/>
              </a:gs>
              <a:gs pos="417">
                <a:srgbClr val="00CC00"/>
              </a:gs>
              <a:gs pos="27000">
                <a:srgbClr val="FFFF00"/>
              </a:gs>
              <a:gs pos="68000">
                <a:srgbClr val="FF0000"/>
              </a:gs>
              <a:gs pos="100000">
                <a:srgbClr val="7030A0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Reflectivity (</a:t>
            </a:r>
            <a:r>
              <a:rPr lang="en-US" sz="14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222391" y="588209"/>
            <a:ext cx="1676400" cy="307777"/>
          </a:xfrm>
          <a:prstGeom prst="rect">
            <a:avLst/>
          </a:prstGeom>
          <a:gradFill flip="none" rotWithShape="1">
            <a:gsLst>
              <a:gs pos="47000">
                <a:srgbClr val="66CCFF"/>
              </a:gs>
              <a:gs pos="417">
                <a:srgbClr val="0000CC"/>
              </a:gs>
              <a:gs pos="27000">
                <a:srgbClr val="3366FF"/>
              </a:gs>
              <a:gs pos="100000">
                <a:srgbClr val="996633"/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l-GR" sz="1400" i="1" dirty="0">
                <a:ln w="952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400" dirty="0" smtClean="0">
                <a:ln w="952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(K)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31505" y="3314663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-LLs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425751" y="5860257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73980" y="3321858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-MLs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71747" y="5860193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+MLs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57" y="954090"/>
            <a:ext cx="3714750" cy="2971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44" y="3488818"/>
            <a:ext cx="3714750" cy="2971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30819" y="3315780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29903" y="5836763"/>
            <a:ext cx="655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94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48" y="1174615"/>
            <a:ext cx="3516524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48" y="3953989"/>
            <a:ext cx="3516524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3942296"/>
            <a:ext cx="3516524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00" y="1174615"/>
            <a:ext cx="3516524" cy="27432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651463" y="790731"/>
            <a:ext cx="2354502" cy="246221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1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0.02 s</a:t>
            </a:r>
            <a:r>
              <a:rPr lang="en-US" sz="1000" b="1" baseline="30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0.04 s</a:t>
            </a:r>
            <a:r>
              <a:rPr lang="en-US" sz="1000" b="1" baseline="30000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 s</a:t>
            </a:r>
            <a:r>
              <a:rPr lang="en-US" sz="1000" b="1" baseline="30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0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 s</a:t>
            </a:r>
            <a:r>
              <a:rPr lang="en-US" sz="1000" b="1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Results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4" y="3917815"/>
            <a:ext cx="3516524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4" y="1138441"/>
            <a:ext cx="3516524" cy="27432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75843" y="3153811"/>
            <a:ext cx="10477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24" name="TextBox 23"/>
          <p:cNvSpPr txBox="1"/>
          <p:nvPr/>
        </p:nvSpPr>
        <p:spPr>
          <a:xfrm>
            <a:off x="1095539" y="1239540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5539" y="1695051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5539" y="2157799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5539" y="2614276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5539" y="3117989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75843" y="5916061"/>
            <a:ext cx="104775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30" name="TextBox 29"/>
          <p:cNvSpPr txBox="1"/>
          <p:nvPr/>
        </p:nvSpPr>
        <p:spPr>
          <a:xfrm>
            <a:off x="1095539" y="4001790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95539" y="4457301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95539" y="4920049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95539" y="5376526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95539" y="5880239"/>
            <a:ext cx="762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Results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133" y="961100"/>
            <a:ext cx="7857904" cy="5891182"/>
          </a:xfrm>
          <a:prstGeom prst="rect">
            <a:avLst/>
          </a:prstGeom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167963" y="4348716"/>
            <a:ext cx="1616149" cy="191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21185913">
            <a:off x="4432546" y="4402673"/>
            <a:ext cx="105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zoomed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1585839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Idealized simulations: Ongoing tests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06899" y="4820289"/>
            <a:ext cx="5420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Maintain hodograph shape, vary orientation 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to initiating boundary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to prior hodograph sensitivity tests, but based upon control hodograph in this matrix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1" t="3060" r="5262" b="71439"/>
          <a:stretch/>
        </p:blipFill>
        <p:spPr>
          <a:xfrm>
            <a:off x="3212383" y="1393473"/>
            <a:ext cx="2345267" cy="16933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487411" y="2773392"/>
            <a:ext cx="1070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1" t="3188" r="5347" b="71311"/>
          <a:stretch/>
        </p:blipFill>
        <p:spPr>
          <a:xfrm>
            <a:off x="867117" y="1393471"/>
            <a:ext cx="2345267" cy="169333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1" t="3060" r="716" b="71566"/>
          <a:stretch/>
        </p:blipFill>
        <p:spPr>
          <a:xfrm>
            <a:off x="867546" y="3093329"/>
            <a:ext cx="2344839" cy="168486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7" t="6755" r="381" b="67918"/>
          <a:stretch/>
        </p:blipFill>
        <p:spPr>
          <a:xfrm>
            <a:off x="3221894" y="3096398"/>
            <a:ext cx="2335756" cy="16817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8" t="3443" r="1430" b="63399"/>
          <a:stretch/>
        </p:blipFill>
        <p:spPr>
          <a:xfrm>
            <a:off x="7209532" y="1382368"/>
            <a:ext cx="2034354" cy="18249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8" t="3262" r="592" b="58869"/>
          <a:stretch/>
        </p:blipFill>
        <p:spPr>
          <a:xfrm>
            <a:off x="9240035" y="1382368"/>
            <a:ext cx="2053753" cy="182653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3" t="3262" r="594" b="55245"/>
          <a:stretch/>
        </p:blipFill>
        <p:spPr>
          <a:xfrm>
            <a:off x="7206670" y="3205870"/>
            <a:ext cx="2031162" cy="18240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3" t="3805" r="367" b="51537"/>
          <a:stretch/>
        </p:blipFill>
        <p:spPr>
          <a:xfrm>
            <a:off x="9237502" y="3207303"/>
            <a:ext cx="2054968" cy="18226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932422" y="5126660"/>
            <a:ext cx="4625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hodograph shape,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diameter of “ball cap”</a:t>
            </a:r>
          </a:p>
        </p:txBody>
      </p:sp>
    </p:spTree>
    <p:extLst>
      <p:ext uri="{BB962C8B-B14F-4D97-AF65-F5344CB8AC3E}">
        <p14:creationId xmlns:p14="http://schemas.microsoft.com/office/powerpoint/2010/main" val="28830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1585839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modeling: Research questions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4138" y="1184008"/>
            <a:ext cx="691359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Two primary questions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 there statistically significant differences between a tornado-producing environment and an null environment at operational grid lengths, as described by a set of pre-selected variables in HSLC severe environments?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statistical techniques (and in what order/combination) can identify predictive variables, as well as determine the variables’ corresponding weights of influence, to differentiate severe/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environments?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Techniques include: Clustering, linear regression, development of statistical models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06" y="1415606"/>
            <a:ext cx="4163069" cy="4057543"/>
          </a:xfrm>
        </p:spPr>
      </p:pic>
      <p:sp>
        <p:nvSpPr>
          <p:cNvPr id="21" name="Rectangle 20"/>
          <p:cNvSpPr/>
          <p:nvPr/>
        </p:nvSpPr>
        <p:spPr>
          <a:xfrm>
            <a:off x="6932422" y="5541331"/>
            <a:ext cx="4625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Clustering technique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97" y="1872797"/>
            <a:ext cx="4052770" cy="3704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1585839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modeling: Preliminary results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766734"/>
            <a:ext cx="4521348" cy="3916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219" y="1819632"/>
            <a:ext cx="3823118" cy="3911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6499" y="1283838"/>
            <a:ext cx="8504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Discriminators that were identified across several techniques/datasets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84459" y="1145338"/>
            <a:ext cx="2205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= null</a:t>
            </a:r>
          </a:p>
          <a:p>
            <a:r>
              <a:rPr lang="en-US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= tornado report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862" y="5808879"/>
            <a:ext cx="4252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Proxy for upper-level forcing?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80219" y="5812076"/>
            <a:ext cx="4252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Proxy for low-level stability?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77456" y="5708944"/>
            <a:ext cx="4252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Proxy for synoptic-scale forcing/shear/advection?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93192" y="1286098"/>
            <a:ext cx="11294953" cy="5178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Five components:</a:t>
            </a:r>
          </a:p>
          <a:p>
            <a:pPr marL="0" indent="0">
              <a:buNone/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Composite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maps and parameters (Sherburn et al. 2017): 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Favorable environment coupled with strong synoptic-scale forcing for ascent critical in discriminating between severe/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factors distilled into MOSHE parameter available in beta form on SPC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Mesoanalysis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adjustments maybe coming</a:t>
            </a:r>
          </a:p>
          <a:p>
            <a:pPr marL="0" indent="0">
              <a:buNone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1: Case simulations to study mesoscale/synoptic scale evolution (King et al. 2017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Rapid destabilization evident in narrow temporal/spatial zone ahead of severe convection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Low-level </a:t>
            </a:r>
            <a:r>
              <a:rPr lang="el-G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4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advection and/or release of potential instability responsible for this destabilization</a:t>
            </a:r>
          </a:p>
          <a:p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NWP studies: Case simulations to investigate resolution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3.6-km, 1.2-km, and 400-m domains all represent convective mode and structure fairly well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From 3.6-km to 1.2-km grid spacing, potential convergence of solution</a:t>
            </a:r>
          </a:p>
          <a:p>
            <a:pPr marL="0" indent="0">
              <a:buNone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 2: Idealized simulations to study convective-scale dynamics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Sensitivity studies aimed at understanding prior environmental discriminators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low-level shear or lapse rates appears to increase potential for strong low-level updrafts and vortices to interact</a:t>
            </a:r>
          </a:p>
          <a:p>
            <a:endParaRPr lang="en-US" sz="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studies: Dynamical-statistical downscaling to investigate predictability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progress; several factors indicate large-scale forcing and low-level stability again among most important considerations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041" y="8326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overview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393192" y="1445588"/>
            <a:ext cx="1129495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Five components: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Composite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maps and parameters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typical features associated with severe/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HSLC events (Sherburn et al. 2017)</a:t>
            </a:r>
          </a:p>
          <a:p>
            <a:pPr lvl="1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Assess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operational utility of existing and new forecasting parameters (Sherburn et al. 2017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studies 1: Case simulations to study mesoscale/synoptic scale evolution (King et al. 2017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NWP studies: Case simulations to investigate resolution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 2: Idealized simulations to study convective-scale dynamics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studies: Dynamical-statistical downscaling to investigate predictability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6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HSLC composites: Key points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80115" y="1415606"/>
            <a:ext cx="5276407" cy="4789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Created using NARR data and severe reports versus false alarm warnings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Stronger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more closely collocated features are conducive to severe HSLC events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Release of potential instability and/or strong low-level </a:t>
            </a:r>
            <a:r>
              <a:rPr lang="el-G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advection</a:t>
            </a:r>
            <a:r>
              <a:rPr lang="en-US" sz="20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responsible for rapid destabilization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immediately ahead of HSLC convection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Low-level lapse rates and shear vector magnitudes remain skillful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22" y="1356023"/>
            <a:ext cx="6431284" cy="45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58" y="1796906"/>
            <a:ext cx="7068152" cy="3907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917434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HSLC composites: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Updated forecasting parameter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876" y="5835464"/>
            <a:ext cx="961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LLLR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0-3 km lapse rate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S15MG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0-1.5 km shear vector magnitude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ESHR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Effective shear magnitude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MAXTEVV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Maximum d</a:t>
            </a:r>
            <a:r>
              <a:rPr lang="el-G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l-G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from 0-2 km through 0-6 km, calculated at 0.5 km intervals (positive: unstable/upward motion)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952626"/>
            <a:ext cx="4049961" cy="10468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3680161"/>
            <a:ext cx="4122305" cy="14745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210175" y="1952626"/>
            <a:ext cx="3381375" cy="10156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Recurring theme of low-level stability and shear vector magnitudes being skillful in discrimination of severe/non…</a:t>
            </a:r>
            <a:endParaRPr lang="en-US" sz="15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0175" y="3048515"/>
            <a:ext cx="3114676" cy="78483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poor understanding of the processes governing these sensitivities…</a:t>
            </a:r>
            <a:endParaRPr lang="en-US" sz="1500" b="1" i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2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HSLC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omposites: MOSHE 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SPC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Mesoanalysis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876" y="5835464"/>
            <a:ext cx="961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LLLR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0-3 km lapse rate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S15MG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0-1.5 km shear vector magnitude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ESHR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Effective shear magnitude</a:t>
            </a: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MAXTEVV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Maximum d</a:t>
            </a:r>
            <a:r>
              <a:rPr lang="el-G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l-G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 from 0-2 km through 0-6 km, calculated at 0.5 km intervals (positive: unstable/upward motion)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952626"/>
            <a:ext cx="4049961" cy="10468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3680161"/>
            <a:ext cx="4122305" cy="14745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57" y="1267161"/>
            <a:ext cx="6458419" cy="4826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2861733" y="4417451"/>
            <a:ext cx="50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69733" y="4140452"/>
            <a:ext cx="1707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Adjustments potentially necessary; NARR values biased low</a:t>
            </a:r>
            <a:endParaRPr lang="en-US" sz="1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87992" y="3671694"/>
            <a:ext cx="1583266" cy="52777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59840" y="4654743"/>
            <a:ext cx="2521610" cy="52777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3825" y="5219751"/>
            <a:ext cx="241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“cap” terms to limit contributions or reevaluate normalization values</a:t>
            </a:r>
            <a:endParaRPr lang="en-U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44291" y="4664793"/>
            <a:ext cx="3256784" cy="12003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now: Worth monitoring, but may be more appropriate to focus on maxima rather than exact values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Case study selection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393402" y="1667709"/>
            <a:ext cx="5276407" cy="1363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Requirements: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“slight” risk for severe convection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SPC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mesoanalysis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CAPE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≤ 1000 J kg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0-3 km shear ≥ 18 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2" t="5184" r="9930" b="2763"/>
          <a:stretch/>
        </p:blipFill>
        <p:spPr bwMode="auto">
          <a:xfrm>
            <a:off x="6223376" y="1491808"/>
            <a:ext cx="4953000" cy="4478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185776" y="505542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9km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71376" y="4060363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3km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71176" y="2617028"/>
            <a:ext cx="2590800" cy="1905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sz="half" idx="1"/>
          </p:nvPr>
        </p:nvSpPr>
        <p:spPr>
          <a:xfrm>
            <a:off x="393401" y="3116874"/>
            <a:ext cx="5276407" cy="3278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non-severe events (no storm reports)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11 severe events (multiple reports)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 run with ARW-WRF, v3.5.1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 vertical levels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6-h NAM 12-km analyses as IC/LBC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30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simulation time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Simulated environments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3" y="1403759"/>
            <a:ext cx="6400800" cy="49446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75033" y="1118009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Dec. 22, 2007: 4pm – 8pm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94533" y="163235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[K]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6552" y="1466743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m wind barbs [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], 40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contour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6" y="1415606"/>
            <a:ext cx="6400800" cy="49446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1164" y="1672007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[K]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0714" y="1118009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Jan. 29, 2008: 2pm – 6pm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8149" y="1484424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m wind barbs [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], 40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contour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6186" y="6425184"/>
            <a:ext cx="12268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cold frontal boundary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58239" y="5917490"/>
            <a:ext cx="39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3625" y="5917490"/>
            <a:ext cx="39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11" y="9004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 studies: Simulated environments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945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6807" y="6395082"/>
            <a:ext cx="45720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6400800"/>
            <a:ext cx="949569" cy="457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" y="1534141"/>
            <a:ext cx="6096000" cy="47091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56272" y="1222475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Feb. 18, 2009: 5pm – 9pm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6722" y="1682076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[K]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1591" y="1589743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m wind barbs [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], 40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contour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22" y="1534141"/>
            <a:ext cx="6096000" cy="470916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52272" y="1226835"/>
            <a:ext cx="2838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Jan 26, 2012: 5pm – 9pm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276522" y="175976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[K]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35191" y="1622009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 m wind barbs [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], 40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contour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76186" y="6425184"/>
            <a:ext cx="12268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Isolated convection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5021" y="5839201"/>
            <a:ext cx="39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52379" y="5839201"/>
            <a:ext cx="39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Nonsevere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33333"/>
      </a:dk2>
      <a:lt2>
        <a:srgbClr val="F2F2F2"/>
      </a:lt2>
      <a:accent1>
        <a:srgbClr val="CC0000"/>
      </a:accent1>
      <a:accent2>
        <a:srgbClr val="990000"/>
      </a:accent2>
      <a:accent3>
        <a:srgbClr val="D14905"/>
      </a:accent3>
      <a:accent4>
        <a:srgbClr val="FDD726"/>
      </a:accent4>
      <a:accent5>
        <a:srgbClr val="7D8C1F"/>
      </a:accent5>
      <a:accent6>
        <a:srgbClr val="427E93"/>
      </a:accent6>
      <a:hlink>
        <a:srgbClr val="4156A1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9160</TotalTime>
  <Words>1608</Words>
  <Application>Microsoft Office PowerPoint</Application>
  <PresentationFormat>Widescreen</PresentationFormat>
  <Paragraphs>262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Improving Understanding and Prediction of High Impact Weather Associated with Low-Topped Severe Convection in the Southeastern U.S.</vt:lpstr>
      <vt:lpstr>Problem overview</vt:lpstr>
      <vt:lpstr>Project overview</vt:lpstr>
      <vt:lpstr>HSLC composites: Key points</vt:lpstr>
      <vt:lpstr>HSLC composites: Updated forecasting parameter</vt:lpstr>
      <vt:lpstr>HSLC composites: MOSHE on SPC Mesoanalysis</vt:lpstr>
      <vt:lpstr>Process studies: Case study selection</vt:lpstr>
      <vt:lpstr>Process studies: Simulated environments</vt:lpstr>
      <vt:lpstr>Process studies: Simulated environments</vt:lpstr>
      <vt:lpstr>Process studies: CAPE increases</vt:lpstr>
      <vt:lpstr>Process studies: CAPE increases</vt:lpstr>
      <vt:lpstr>Process studies: Potential instability</vt:lpstr>
      <vt:lpstr>Process studies: Synoptic ascent</vt:lpstr>
      <vt:lpstr>Process studies: Low-level shear</vt:lpstr>
      <vt:lpstr>NWP studies: Resolution differences</vt:lpstr>
      <vt:lpstr>NWP studies: Resolution differences</vt:lpstr>
      <vt:lpstr>Idealized simulations: Motivation</vt:lpstr>
      <vt:lpstr>Idealized simulations: Overview</vt:lpstr>
      <vt:lpstr>Idealized simulations: Sensitivity tests</vt:lpstr>
      <vt:lpstr>Idealized simulations: Informed hypotheses</vt:lpstr>
      <vt:lpstr>Idealized simulations: Results</vt:lpstr>
      <vt:lpstr>Idealized simulations: Results</vt:lpstr>
      <vt:lpstr>Idealized simulations: Results</vt:lpstr>
      <vt:lpstr>Idealized simulations: Ongoing tests</vt:lpstr>
      <vt:lpstr>Statistical modeling: Research questions</vt:lpstr>
      <vt:lpstr>Statistical modeling: Preliminary results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Update: HSLC composite maps and process studies</dc:title>
  <dc:creator>kdsherburn</dc:creator>
  <cp:lastModifiedBy>kdsherburn</cp:lastModifiedBy>
  <cp:revision>271</cp:revision>
  <dcterms:created xsi:type="dcterms:W3CDTF">2016-09-26T15:03:48Z</dcterms:created>
  <dcterms:modified xsi:type="dcterms:W3CDTF">2017-06-14T17:43:54Z</dcterms:modified>
</cp:coreProperties>
</file>