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31"/>
  </p:notesMasterIdLst>
  <p:sldIdLst>
    <p:sldId id="256" r:id="rId3"/>
    <p:sldId id="276" r:id="rId4"/>
    <p:sldId id="257" r:id="rId5"/>
    <p:sldId id="261" r:id="rId6"/>
    <p:sldId id="262" r:id="rId7"/>
    <p:sldId id="263" r:id="rId8"/>
    <p:sldId id="277" r:id="rId9"/>
    <p:sldId id="281" r:id="rId10"/>
    <p:sldId id="282" r:id="rId11"/>
    <p:sldId id="285" r:id="rId12"/>
    <p:sldId id="286" r:id="rId13"/>
    <p:sldId id="284" r:id="rId14"/>
    <p:sldId id="280" r:id="rId15"/>
    <p:sldId id="287" r:id="rId16"/>
    <p:sldId id="288" r:id="rId17"/>
    <p:sldId id="264" r:id="rId18"/>
    <p:sldId id="265" r:id="rId19"/>
    <p:sldId id="275" r:id="rId20"/>
    <p:sldId id="278" r:id="rId21"/>
    <p:sldId id="266" r:id="rId22"/>
    <p:sldId id="267" r:id="rId23"/>
    <p:sldId id="268" r:id="rId24"/>
    <p:sldId id="269" r:id="rId25"/>
    <p:sldId id="270" r:id="rId26"/>
    <p:sldId id="271" r:id="rId27"/>
    <p:sldId id="272" r:id="rId28"/>
    <p:sldId id="279" r:id="rId29"/>
    <p:sldId id="274"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Proxima Nova" panose="020B0604020202020204" charset="0"/>
      <p:regular r:id="rId36"/>
      <p:bold r:id="rId37"/>
      <p:italic r:id="rId38"/>
      <p:boldItalic r:id="rId39"/>
    </p:embeddedFont>
    <p:embeddedFont>
      <p:font typeface="Arial Narrow" panose="020B0606020202030204" pitchFamily="34" charset="0"/>
      <p:regular r:id="rId40"/>
      <p:bold r:id="rId41"/>
      <p:italic r:id="rId42"/>
      <p:boldItalic r:id="rId43"/>
    </p:embeddedFont>
    <p:embeddedFont>
      <p:font typeface="Gill Sans"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57" autoAdjust="0"/>
  </p:normalViewPr>
  <p:slideViewPr>
    <p:cSldViewPr snapToGrid="0">
      <p:cViewPr varScale="1">
        <p:scale>
          <a:sx n="139" d="100"/>
          <a:sy n="139" d="100"/>
        </p:scale>
        <p:origin x="648" y="102"/>
      </p:cViewPr>
      <p:guideLst>
        <p:guide orient="horz" pos="1620"/>
        <p:guide pos="2880"/>
      </p:guideLst>
    </p:cSldViewPr>
  </p:slideViewPr>
  <p:notesTextViewPr>
    <p:cViewPr>
      <p:scale>
        <a:sx n="1" d="1"/>
        <a:sy n="1" d="1"/>
      </p:scale>
      <p:origin x="0" y="0"/>
    </p:cViewPr>
  </p:notesTextViewPr>
  <p:notesViewPr>
    <p:cSldViewPr snapToGrid="0">
      <p:cViewPr varScale="1">
        <p:scale>
          <a:sx n="69" d="100"/>
          <a:sy n="69" d="100"/>
        </p:scale>
        <p:origin x="2827"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036821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05a82497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05a82497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26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05a82497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05a82497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957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76484c9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76484c9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272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76484c9b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76484c9b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178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Infer</a:t>
            </a:r>
            <a:endParaRPr lang="en-US" dirty="0"/>
          </a:p>
        </p:txBody>
      </p:sp>
    </p:spTree>
    <p:extLst>
      <p:ext uri="{BB962C8B-B14F-4D97-AF65-F5344CB8AC3E}">
        <p14:creationId xmlns:p14="http://schemas.microsoft.com/office/powerpoint/2010/main" val="307993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4400"/>
              <a:buFont typeface="Calibri"/>
              <a:buNone/>
              <a:defRPr sz="4400" b="0" i="0" u="none" strike="noStrike" cap="non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 name="Google Shape;74;p14"/>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4"/>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5"/>
          <p:cNvSpPr txBox="1">
            <a:spLocks noGrp="1"/>
          </p:cNvSpPr>
          <p:nvPr>
            <p:ph type="ctrTitle"/>
          </p:nvPr>
        </p:nvSpPr>
        <p:spPr>
          <a:xfrm>
            <a:off x="685800" y="1597845"/>
            <a:ext cx="7772400" cy="11025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SzPts val="4400"/>
              <a:buFont typeface="Arial"/>
              <a:buNone/>
              <a:defRPr sz="4400" b="0"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9" name="Google Shape;79;p15"/>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80" name="Google Shape;80;p15"/>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1" name="Google Shape;81;p15"/>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Google Shape;82;p15"/>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1pPr>
            <a:lvl2pPr marL="0" marR="0" lvl="1"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2pPr>
            <a:lvl3pPr marL="0" marR="0" lvl="2"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3pPr>
            <a:lvl4pPr marL="0" marR="0" lvl="3"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4pPr>
            <a:lvl5pPr marL="0" marR="0" lvl="4"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5pPr>
            <a:lvl6pPr marL="0" marR="0" lvl="5"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6pPr>
            <a:lvl7pPr marL="0" marR="0" lvl="6"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7pPr>
            <a:lvl8pPr marL="0" marR="0" lvl="7"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8pPr>
            <a:lvl9pPr marL="0" marR="0" lvl="8" indent="0" algn="r" rtl="0">
              <a:spcBef>
                <a:spcPts val="0"/>
              </a:spcBef>
              <a:spcAft>
                <a:spcPts val="0"/>
              </a:spcAft>
              <a:buClr>
                <a:srgbClr val="888888"/>
              </a:buClr>
              <a:buSzPts val="1200"/>
              <a:buFont typeface="Arial"/>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6"/>
          <p:cNvSpPr txBox="1">
            <a:spLocks noGrp="1"/>
          </p:cNvSpPr>
          <p:nvPr>
            <p:ph type="body" idx="1"/>
          </p:nvPr>
        </p:nvSpPr>
        <p:spPr>
          <a:xfrm>
            <a:off x="469900" y="971550"/>
            <a:ext cx="8305800" cy="36639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4"/>
        <p:cNvGrpSpPr/>
        <p:nvPr/>
      </p:nvGrpSpPr>
      <p:grpSpPr>
        <a:xfrm>
          <a:off x="0" y="0"/>
          <a:ext cx="0" cy="0"/>
          <a:chOff x="0" y="0"/>
          <a:chExt cx="0" cy="0"/>
        </a:xfrm>
      </p:grpSpPr>
      <p:sp>
        <p:nvSpPr>
          <p:cNvPr id="105" name="Google Shape;105;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 name="Google Shape;106;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7" name="Google Shape;10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5898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0" name="Google Shape;11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175250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4" name="Google Shape;11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536117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8" name="Google Shape;118;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9" name="Google Shape;11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96758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382240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 name="Google Shape;125;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6" name="Google Shape;12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74328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7"/>
        <p:cNvGrpSpPr/>
        <p:nvPr/>
      </p:nvGrpSpPr>
      <p:grpSpPr>
        <a:xfrm>
          <a:off x="0" y="0"/>
          <a:ext cx="0" cy="0"/>
          <a:chOff x="0" y="0"/>
          <a:chExt cx="0" cy="0"/>
        </a:xfrm>
      </p:grpSpPr>
      <p:sp>
        <p:nvSpPr>
          <p:cNvPr id="128" name="Google Shape;128;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9" name="Google Shape;12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6469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Tall Pic Left">
  <p:cSld name="1 Column, Tall Pic Lef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4"/>
          <p:cNvSpPr>
            <a:spLocks noGrp="1"/>
          </p:cNvSpPr>
          <p:nvPr>
            <p:ph type="pic" idx="2"/>
          </p:nvPr>
        </p:nvSpPr>
        <p:spPr>
          <a:xfrm>
            <a:off x="762000" y="914400"/>
            <a:ext cx="2590800" cy="37149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body" idx="1"/>
          </p:nvPr>
        </p:nvSpPr>
        <p:spPr>
          <a:xfrm>
            <a:off x="3505200" y="914400"/>
            <a:ext cx="51906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0"/>
        <p:cNvGrpSpPr/>
        <p:nvPr/>
      </p:nvGrpSpPr>
      <p:grpSpPr>
        <a:xfrm>
          <a:off x="0" y="0"/>
          <a:ext cx="0" cy="0"/>
          <a:chOff x="0" y="0"/>
          <a:chExt cx="0" cy="0"/>
        </a:xfrm>
      </p:grpSpPr>
      <p:sp>
        <p:nvSpPr>
          <p:cNvPr id="131" name="Google Shape;131;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132" name="Google Shape;132;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3" name="Google Shape;133;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4" name="Google Shape;134;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5" name="Google Shape;13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90344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sp>
        <p:nvSpPr>
          <p:cNvPr id="137" name="Google Shape;137;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38" name="Google Shape;13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65153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9"/>
        <p:cNvGrpSpPr/>
        <p:nvPr/>
      </p:nvGrpSpPr>
      <p:grpSpPr>
        <a:xfrm>
          <a:off x="0" y="0"/>
          <a:ext cx="0" cy="0"/>
          <a:chOff x="0" y="0"/>
          <a:chExt cx="0" cy="0"/>
        </a:xfrm>
      </p:grpSpPr>
      <p:sp>
        <p:nvSpPr>
          <p:cNvPr id="140" name="Google Shape;140;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1" name="Google Shape;141;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2" name="Google Shape;14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96665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5174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Wide Pic Top">
  <p:cSld name="1 Column, Wide Pic Top">
    <p:spTree>
      <p:nvGrpSpPr>
        <p:cNvPr id="1" name="Shape 25"/>
        <p:cNvGrpSpPr/>
        <p:nvPr/>
      </p:nvGrpSpPr>
      <p:grpSpPr>
        <a:xfrm>
          <a:off x="0" y="0"/>
          <a:ext cx="0" cy="0"/>
          <a:chOff x="0" y="0"/>
          <a:chExt cx="0" cy="0"/>
        </a:xfrm>
      </p:grpSpPr>
      <p:sp>
        <p:nvSpPr>
          <p:cNvPr id="26" name="Google Shape;26;p5"/>
          <p:cNvSpPr>
            <a:spLocks noGrp="1"/>
          </p:cNvSpPr>
          <p:nvPr>
            <p:ph type="pic" idx="2"/>
          </p:nvPr>
        </p:nvSpPr>
        <p:spPr>
          <a:xfrm>
            <a:off x="762000" y="914400"/>
            <a:ext cx="7921800" cy="13146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1"/>
          </p:nvPr>
        </p:nvSpPr>
        <p:spPr>
          <a:xfrm>
            <a:off x="752888" y="2343150"/>
            <a:ext cx="7933800" cy="2286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Column, Wide Pic Bottom">
  <p:cSld name="1 Column, Wide Pic Bottom">
    <p:spTree>
      <p:nvGrpSpPr>
        <p:cNvPr id="1" name="Shape 29"/>
        <p:cNvGrpSpPr/>
        <p:nvPr/>
      </p:nvGrpSpPr>
      <p:grpSpPr>
        <a:xfrm>
          <a:off x="0" y="0"/>
          <a:ext cx="0" cy="0"/>
          <a:chOff x="0" y="0"/>
          <a:chExt cx="0" cy="0"/>
        </a:xfrm>
      </p:grpSpPr>
      <p:sp>
        <p:nvSpPr>
          <p:cNvPr id="30" name="Google Shape;30;p6"/>
          <p:cNvSpPr>
            <a:spLocks noGrp="1"/>
          </p:cNvSpPr>
          <p:nvPr>
            <p:ph type="pic" idx="2"/>
          </p:nvPr>
        </p:nvSpPr>
        <p:spPr>
          <a:xfrm>
            <a:off x="762000" y="3314700"/>
            <a:ext cx="7921800" cy="13146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6"/>
          <p:cNvSpPr txBox="1">
            <a:spLocks noGrp="1"/>
          </p:cNvSpPr>
          <p:nvPr>
            <p:ph type="body" idx="1"/>
          </p:nvPr>
        </p:nvSpPr>
        <p:spPr>
          <a:xfrm>
            <a:off x="752888" y="914400"/>
            <a:ext cx="7933800" cy="2286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2 Pic">
  <p:cSld name="2 Column, 2 Pic">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9" name="Google Shape;39;p8"/>
          <p:cNvSpPr>
            <a:spLocks noGrp="1"/>
          </p:cNvSpPr>
          <p:nvPr>
            <p:ph type="pic" idx="2"/>
          </p:nvPr>
        </p:nvSpPr>
        <p:spPr>
          <a:xfrm>
            <a:off x="762001" y="914400"/>
            <a:ext cx="37338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 name="Google Shape;40;p8"/>
          <p:cNvSpPr>
            <a:spLocks noGrp="1"/>
          </p:cNvSpPr>
          <p:nvPr>
            <p:ph type="pic" idx="3"/>
          </p:nvPr>
        </p:nvSpPr>
        <p:spPr>
          <a:xfrm>
            <a:off x="4953000" y="914400"/>
            <a:ext cx="37338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 name="Google Shape;41;p8"/>
          <p:cNvSpPr txBox="1">
            <a:spLocks noGrp="1"/>
          </p:cNvSpPr>
          <p:nvPr>
            <p:ph type="body" idx="1"/>
          </p:nvPr>
        </p:nvSpPr>
        <p:spPr>
          <a:xfrm>
            <a:off x="752888" y="2286000"/>
            <a:ext cx="37428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8"/>
          <p:cNvSpPr txBox="1">
            <a:spLocks noGrp="1"/>
          </p:cNvSpPr>
          <p:nvPr>
            <p:ph type="body" idx="4"/>
          </p:nvPr>
        </p:nvSpPr>
        <p:spPr>
          <a:xfrm>
            <a:off x="4953000" y="2286000"/>
            <a:ext cx="37428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5" name="Google Shape;45;p9"/>
          <p:cNvSpPr txBox="1">
            <a:spLocks noGrp="1"/>
          </p:cNvSpPr>
          <p:nvPr>
            <p:ph type="body" idx="1"/>
          </p:nvPr>
        </p:nvSpPr>
        <p:spPr>
          <a:xfrm>
            <a:off x="752888" y="914400"/>
            <a:ext cx="24474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Google Shape;46;p9"/>
          <p:cNvSpPr txBox="1">
            <a:spLocks noGrp="1"/>
          </p:cNvSpPr>
          <p:nvPr>
            <p:ph type="body" idx="2"/>
          </p:nvPr>
        </p:nvSpPr>
        <p:spPr>
          <a:xfrm>
            <a:off x="6248400" y="914400"/>
            <a:ext cx="24474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9"/>
          <p:cNvSpPr txBox="1">
            <a:spLocks noGrp="1"/>
          </p:cNvSpPr>
          <p:nvPr>
            <p:ph type="body" idx="3"/>
          </p:nvPr>
        </p:nvSpPr>
        <p:spPr>
          <a:xfrm>
            <a:off x="3500644" y="914400"/>
            <a:ext cx="24474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umn, 3 Pic">
  <p:cSld name="3 Column, 3 Pic">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0" name="Google Shape;50;p10"/>
          <p:cNvSpPr>
            <a:spLocks noGrp="1"/>
          </p:cNvSpPr>
          <p:nvPr>
            <p:ph type="pic" idx="2"/>
          </p:nvPr>
        </p:nvSpPr>
        <p:spPr>
          <a:xfrm>
            <a:off x="762000" y="914400"/>
            <a:ext cx="24354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0"/>
          <p:cNvSpPr>
            <a:spLocks noGrp="1"/>
          </p:cNvSpPr>
          <p:nvPr>
            <p:ph type="pic" idx="3"/>
          </p:nvPr>
        </p:nvSpPr>
        <p:spPr>
          <a:xfrm>
            <a:off x="3508162" y="914400"/>
            <a:ext cx="24354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0"/>
          <p:cNvSpPr>
            <a:spLocks noGrp="1"/>
          </p:cNvSpPr>
          <p:nvPr>
            <p:ph type="pic" idx="4"/>
          </p:nvPr>
        </p:nvSpPr>
        <p:spPr>
          <a:xfrm>
            <a:off x="6251362" y="914400"/>
            <a:ext cx="24354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0"/>
          <p:cNvSpPr txBox="1">
            <a:spLocks noGrp="1"/>
          </p:cNvSpPr>
          <p:nvPr>
            <p:ph type="body" idx="1"/>
          </p:nvPr>
        </p:nvSpPr>
        <p:spPr>
          <a:xfrm>
            <a:off x="752888" y="2286000"/>
            <a:ext cx="24474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0"/>
          <p:cNvSpPr txBox="1">
            <a:spLocks noGrp="1"/>
          </p:cNvSpPr>
          <p:nvPr>
            <p:ph type="body" idx="5"/>
          </p:nvPr>
        </p:nvSpPr>
        <p:spPr>
          <a:xfrm>
            <a:off x="6248400" y="2286000"/>
            <a:ext cx="24474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10"/>
          <p:cNvSpPr txBox="1">
            <a:spLocks noGrp="1"/>
          </p:cNvSpPr>
          <p:nvPr>
            <p:ph type="body" idx="6"/>
          </p:nvPr>
        </p:nvSpPr>
        <p:spPr>
          <a:xfrm>
            <a:off x="3500644" y="2286000"/>
            <a:ext cx="24474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605088" y="1179441"/>
            <a:ext cx="7933800" cy="5943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1" name="Google Shape;61;p12"/>
          <p:cNvSpPr/>
          <p:nvPr/>
        </p:nvSpPr>
        <p:spPr>
          <a:xfrm>
            <a:off x="0" y="-40312"/>
            <a:ext cx="9144000" cy="983400"/>
          </a:xfrm>
          <a:prstGeom prst="rect">
            <a:avLst/>
          </a:prstGeom>
          <a:solidFill>
            <a:srgbClr val="30313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2"/>
          <p:cNvPicPr preferRelativeResize="0"/>
          <p:nvPr/>
        </p:nvPicPr>
        <p:blipFill>
          <a:blip r:embed="rId2">
            <a:alphaModFix/>
          </a:blip>
          <a:stretch>
            <a:fillRect/>
          </a:stretch>
        </p:blipFill>
        <p:spPr>
          <a:xfrm>
            <a:off x="94275" y="16124"/>
            <a:ext cx="838444" cy="838444"/>
          </a:xfrm>
          <a:prstGeom prst="rect">
            <a:avLst/>
          </a:prstGeom>
          <a:noFill/>
          <a:ln>
            <a:noFill/>
          </a:ln>
        </p:spPr>
      </p:pic>
      <p:pic>
        <p:nvPicPr>
          <p:cNvPr id="63" name="Google Shape;63;p12"/>
          <p:cNvPicPr preferRelativeResize="0"/>
          <p:nvPr/>
        </p:nvPicPr>
        <p:blipFill>
          <a:blip r:embed="rId3">
            <a:alphaModFix/>
          </a:blip>
          <a:stretch>
            <a:fillRect/>
          </a:stretch>
        </p:blipFill>
        <p:spPr>
          <a:xfrm>
            <a:off x="1031700" y="16125"/>
            <a:ext cx="838444" cy="838444"/>
          </a:xfrm>
          <a:prstGeom prst="rect">
            <a:avLst/>
          </a:prstGeom>
          <a:noFill/>
          <a:ln>
            <a:noFill/>
          </a:ln>
        </p:spPr>
      </p:pic>
      <p:sp>
        <p:nvSpPr>
          <p:cNvPr id="64" name="Google Shape;64;p12"/>
          <p:cNvSpPr txBox="1"/>
          <p:nvPr/>
        </p:nvSpPr>
        <p:spPr>
          <a:xfrm>
            <a:off x="2029650" y="88239"/>
            <a:ext cx="6412800" cy="5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FFFF"/>
                </a:solidFill>
              </a:rPr>
              <a:t>NATIONAL WEATHER SERVICE </a:t>
            </a:r>
            <a:endParaRPr sz="2000" b="1">
              <a:solidFill>
                <a:srgbClr val="FFFFFF"/>
              </a:solidFill>
            </a:endParaRPr>
          </a:p>
          <a:p>
            <a:pPr marL="0" lvl="0" indent="0" algn="l" rtl="0">
              <a:spcBef>
                <a:spcPts val="0"/>
              </a:spcBef>
              <a:spcAft>
                <a:spcPts val="0"/>
              </a:spcAft>
              <a:buNone/>
            </a:pPr>
            <a:r>
              <a:rPr lang="en" sz="1800" i="1">
                <a:solidFill>
                  <a:srgbClr val="FFFFFF"/>
                </a:solidFill>
              </a:rPr>
              <a:t>Protecting Lives and Property for 150 Years</a:t>
            </a:r>
            <a:endParaRPr sz="1800" i="1">
              <a:solidFill>
                <a:srgbClr val="FFFFFF"/>
              </a:solidFill>
            </a:endParaRPr>
          </a:p>
          <a:p>
            <a:pPr marL="0" lvl="0" indent="0" algn="l" rtl="0">
              <a:spcBef>
                <a:spcPts val="0"/>
              </a:spcBef>
              <a:spcAft>
                <a:spcPts val="0"/>
              </a:spcAft>
              <a:buNone/>
            </a:pPr>
            <a:endParaRPr/>
          </a:p>
        </p:txBody>
      </p:sp>
      <p:cxnSp>
        <p:nvCxnSpPr>
          <p:cNvPr id="65" name="Google Shape;65;p12"/>
          <p:cNvCxnSpPr/>
          <p:nvPr/>
        </p:nvCxnSpPr>
        <p:spPr>
          <a:xfrm>
            <a:off x="-12600" y="967426"/>
            <a:ext cx="9169200" cy="0"/>
          </a:xfrm>
          <a:prstGeom prst="straightConnector1">
            <a:avLst/>
          </a:prstGeom>
          <a:noFill/>
          <a:ln w="38100" cap="flat" cmpd="sng">
            <a:solidFill>
              <a:srgbClr val="59AFDC"/>
            </a:solidFill>
            <a:prstDash val="solid"/>
            <a:round/>
            <a:headEnd type="none" w="med" len="med"/>
            <a:tailEnd type="none" w="med" len="med"/>
          </a:ln>
        </p:spPr>
      </p:cxnSp>
      <p:sp>
        <p:nvSpPr>
          <p:cNvPr id="66" name="Google Shape;66;p12"/>
          <p:cNvSpPr/>
          <p:nvPr/>
        </p:nvSpPr>
        <p:spPr>
          <a:xfrm>
            <a:off x="0" y="4601700"/>
            <a:ext cx="9144000" cy="54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2"/>
          <p:cNvPicPr preferRelativeResize="0"/>
          <p:nvPr/>
        </p:nvPicPr>
        <p:blipFill>
          <a:blip r:embed="rId4">
            <a:alphaModFix/>
          </a:blip>
          <a:stretch>
            <a:fillRect/>
          </a:stretch>
        </p:blipFill>
        <p:spPr>
          <a:xfrm>
            <a:off x="152400" y="3450261"/>
            <a:ext cx="8726573" cy="1695386"/>
          </a:xfrm>
          <a:prstGeom prst="rect">
            <a:avLst/>
          </a:prstGeom>
          <a:noFill/>
          <a:ln>
            <a:noFill/>
          </a:ln>
        </p:spPr>
      </p:pic>
      <p:sp>
        <p:nvSpPr>
          <p:cNvPr id="68" name="Google Shape;68;p12"/>
          <p:cNvSpPr/>
          <p:nvPr/>
        </p:nvSpPr>
        <p:spPr>
          <a:xfrm>
            <a:off x="354725" y="2705156"/>
            <a:ext cx="171900" cy="2175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12"/>
          <p:cNvCxnSpPr/>
          <p:nvPr/>
        </p:nvCxnSpPr>
        <p:spPr>
          <a:xfrm>
            <a:off x="3138775" y="2834156"/>
            <a:ext cx="5740200" cy="0"/>
          </a:xfrm>
          <a:prstGeom prst="straightConnector1">
            <a:avLst/>
          </a:prstGeom>
          <a:noFill/>
          <a:ln w="19050" cap="flat" cmpd="sng">
            <a:solidFill>
              <a:srgbClr val="323B42"/>
            </a:solidFill>
            <a:prstDash val="dot"/>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486838" y="1576510"/>
            <a:ext cx="7933800" cy="5943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noaa.gov/"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commerce.gov/"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724400"/>
            <a:ext cx="9144000" cy="419100"/>
          </a:xfrm>
          <a:prstGeom prst="rect">
            <a:avLst/>
          </a:prstGeom>
          <a:solidFill>
            <a:srgbClr val="3031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1"/>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30313E"/>
              </a:buClr>
              <a:buSzPts val="3200"/>
              <a:buFont typeface="Arial"/>
              <a:buNone/>
              <a:defRPr sz="3200" b="1" i="0" u="none" strike="noStrike" cap="none">
                <a:solidFill>
                  <a:srgbClr val="30313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605088" y="922463"/>
            <a:ext cx="7933800" cy="37149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4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371600" marR="0" lvl="2"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828800" marR="0" lvl="3"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286000" marR="0" lvl="4"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 name="Google Shape;9;p1">
            <a:hlinkClick r:id="rId14"/>
          </p:cNvPr>
          <p:cNvPicPr preferRelativeResize="0"/>
          <p:nvPr/>
        </p:nvPicPr>
        <p:blipFill rotWithShape="1">
          <a:blip r:embed="rId15">
            <a:alphaModFix/>
          </a:blip>
          <a:srcRect/>
          <a:stretch/>
        </p:blipFill>
        <p:spPr>
          <a:xfrm>
            <a:off x="155446" y="4759448"/>
            <a:ext cx="352081" cy="352051"/>
          </a:xfrm>
          <a:prstGeom prst="rect">
            <a:avLst/>
          </a:prstGeom>
          <a:noFill/>
          <a:ln>
            <a:noFill/>
          </a:ln>
        </p:spPr>
      </p:pic>
      <p:pic>
        <p:nvPicPr>
          <p:cNvPr id="10" name="Google Shape;10;p1">
            <a:hlinkClick r:id="rId16"/>
          </p:cNvPr>
          <p:cNvPicPr preferRelativeResize="0"/>
          <p:nvPr/>
        </p:nvPicPr>
        <p:blipFill rotWithShape="1">
          <a:blip r:embed="rId17">
            <a:alphaModFix/>
          </a:blip>
          <a:srcRect/>
          <a:stretch/>
        </p:blipFill>
        <p:spPr>
          <a:xfrm>
            <a:off x="557975" y="4755104"/>
            <a:ext cx="352074" cy="352044"/>
          </a:xfrm>
          <a:prstGeom prst="rect">
            <a:avLst/>
          </a:prstGeom>
          <a:noFill/>
          <a:ln>
            <a:noFill/>
          </a:ln>
        </p:spPr>
      </p:pic>
      <p:sp>
        <p:nvSpPr>
          <p:cNvPr id="11" name="Google Shape;11;p1"/>
          <p:cNvSpPr txBox="1"/>
          <p:nvPr/>
        </p:nvSpPr>
        <p:spPr>
          <a:xfrm>
            <a:off x="6480335" y="4913775"/>
            <a:ext cx="2269500" cy="1155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0B4596"/>
              </a:buClr>
              <a:buSzPts val="1000"/>
              <a:buFont typeface="Arial Narrow"/>
              <a:buNone/>
            </a:pPr>
            <a:r>
              <a:rPr lang="en" sz="1200" b="0" i="0" u="none" strike="noStrike" cap="none" dirty="0">
                <a:solidFill>
                  <a:srgbClr val="FFFFFF"/>
                </a:solidFill>
                <a:latin typeface="Arial Narrow"/>
                <a:ea typeface="Arial Narrow"/>
                <a:cs typeface="Arial Narrow"/>
                <a:sym typeface="Arial Narrow"/>
              </a:rPr>
              <a:t> </a:t>
            </a:r>
            <a:fld id="{00000000-1234-1234-1234-123412341234}" type="slidenum">
              <a:rPr lang="en" sz="1200" b="0" i="0" u="none" strike="noStrike" cap="none">
                <a:solidFill>
                  <a:srgbClr val="FFFFFF"/>
                </a:solidFill>
                <a:latin typeface="Arial Narrow"/>
                <a:ea typeface="Arial Narrow"/>
                <a:cs typeface="Arial Narrow"/>
                <a:sym typeface="Arial Narrow"/>
              </a:rPr>
              <a:t>‹#›</a:t>
            </a:fld>
            <a:endParaRPr sz="1200" b="0" i="0" u="none" strike="noStrike" cap="none" dirty="0">
              <a:solidFill>
                <a:srgbClr val="FFFFFF"/>
              </a:solidFill>
              <a:latin typeface="Arial Narrow"/>
              <a:ea typeface="Arial Narrow"/>
              <a:cs typeface="Arial Narrow"/>
              <a:sym typeface="Arial Narrow"/>
            </a:endParaRPr>
          </a:p>
        </p:txBody>
      </p:sp>
      <p:sp>
        <p:nvSpPr>
          <p:cNvPr id="12" name="Google Shape;12;p1"/>
          <p:cNvSpPr txBox="1"/>
          <p:nvPr/>
        </p:nvSpPr>
        <p:spPr>
          <a:xfrm>
            <a:off x="876242" y="4653510"/>
            <a:ext cx="3998700"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rPr>
              <a:t>NATIONAL WEATHER SERVICE</a:t>
            </a:r>
            <a:endParaRPr b="1" dirty="0">
              <a:solidFill>
                <a:srgbClr val="FFFFFF"/>
              </a:solidFill>
            </a:endParaRPr>
          </a:p>
          <a:p>
            <a:pPr marL="0" lvl="0" indent="0" algn="l" rtl="0">
              <a:spcBef>
                <a:spcPts val="0"/>
              </a:spcBef>
              <a:spcAft>
                <a:spcPts val="0"/>
              </a:spcAft>
              <a:buNone/>
            </a:pPr>
            <a:r>
              <a:rPr lang="en" sz="1200" i="1" dirty="0">
                <a:solidFill>
                  <a:srgbClr val="FFFFFF"/>
                </a:solidFill>
              </a:rPr>
              <a:t>Protecting Lives and Property for 150 Years</a:t>
            </a:r>
            <a:endParaRPr sz="1200" i="1" dirty="0">
              <a:solidFill>
                <a:srgbClr val="FFFFFF"/>
              </a:solidFill>
            </a:endParaRPr>
          </a:p>
        </p:txBody>
      </p:sp>
      <p:cxnSp>
        <p:nvCxnSpPr>
          <p:cNvPr id="13" name="Google Shape;13;p1"/>
          <p:cNvCxnSpPr/>
          <p:nvPr/>
        </p:nvCxnSpPr>
        <p:spPr>
          <a:xfrm>
            <a:off x="-10750" y="4712569"/>
            <a:ext cx="9169200" cy="0"/>
          </a:xfrm>
          <a:prstGeom prst="straightConnector1">
            <a:avLst/>
          </a:prstGeom>
          <a:noFill/>
          <a:ln w="28575" cap="flat" cmpd="sng">
            <a:solidFill>
              <a:srgbClr val="59AFDC"/>
            </a:solidFill>
            <a:prstDash val="solid"/>
            <a:round/>
            <a:headEnd type="none" w="med" len="med"/>
            <a:tailEnd type="none" w="med" len="med"/>
          </a:ln>
        </p:spPr>
      </p:cxnSp>
      <p:sp>
        <p:nvSpPr>
          <p:cNvPr id="14" name="Google Shape;14;p1"/>
          <p:cNvSpPr txBox="1"/>
          <p:nvPr/>
        </p:nvSpPr>
        <p:spPr>
          <a:xfrm>
            <a:off x="5764848" y="4869600"/>
            <a:ext cx="28917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300" b="1">
                <a:solidFill>
                  <a:srgbClr val="FFFFFF"/>
                </a:solidFill>
                <a:latin typeface="Arial Narrow"/>
                <a:ea typeface="Arial Narrow"/>
                <a:cs typeface="Arial Narrow"/>
                <a:sym typeface="Arial Narrow"/>
              </a:rPr>
              <a:t>Building a Weather-Ready Nation //</a:t>
            </a:r>
            <a:endParaRPr sz="1300" b="1">
              <a:solidFill>
                <a:srgbClr val="FFFFFF"/>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8" r:id="rId8"/>
    <p:sldLayoutId id="2147483659" r:id="rId9"/>
    <p:sldLayoutId id="2147483660" r:id="rId10"/>
    <p:sldLayoutId id="2147483661" r:id="rId11"/>
    <p:sldLayoutId id="2147483662"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2" name="Google Shape;102;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3" name="Google Shape;10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245362571"/>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hyperlink" Target="https://nwcal-gis-web.nwc.nws.noaa.gov/server/rest/services/nwm_v11/ana_v11_anomaly_v20/MapServer" TargetMode="Externa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nwcal-gis-web.nwc.nws.noaa.gov/raster/rest/services/nwm_v11/ana_v11_soil_moisture_v10/MapServer"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hyperlink" Target="https://nwcal-gis-web.nwc.nws.noaa.gov/server/rest/services/nwm_v11/ana_v11_anomaly_v20/MapServer"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commerce.gov/" TargetMode="External"/><Relationship Id="rId7"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41.png"/><Relationship Id="rId5" Type="http://schemas.openxmlformats.org/officeDocument/2006/relationships/hyperlink" Target="http://www.noaa.gov/" TargetMode="External"/><Relationship Id="rId10" Type="http://schemas.openxmlformats.org/officeDocument/2006/relationships/image" Target="../media/image40.png"/><Relationship Id="rId4" Type="http://schemas.openxmlformats.org/officeDocument/2006/relationships/image" Target="../media/image1.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png"/><Relationship Id="rId4" Type="http://schemas.openxmlformats.org/officeDocument/2006/relationships/hyperlink" Target="mailto:fernando.salas@noa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05088" y="1179441"/>
            <a:ext cx="7933800" cy="59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NWC Enterprise GIS and Visualization Services</a:t>
            </a:r>
            <a:endParaRPr dirty="0" smtClean="0"/>
          </a:p>
        </p:txBody>
      </p:sp>
      <p:sp>
        <p:nvSpPr>
          <p:cNvPr id="91" name="Google Shape;91;p17"/>
          <p:cNvSpPr txBox="1"/>
          <p:nvPr/>
        </p:nvSpPr>
        <p:spPr>
          <a:xfrm>
            <a:off x="569800" y="2588199"/>
            <a:ext cx="25068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30313E"/>
                </a:solidFill>
              </a:rPr>
              <a:t>JANUARY </a:t>
            </a:r>
            <a:r>
              <a:rPr lang="en" sz="1800" b="1" dirty="0" smtClean="0">
                <a:solidFill>
                  <a:srgbClr val="30313E"/>
                </a:solidFill>
              </a:rPr>
              <a:t>22, </a:t>
            </a:r>
            <a:r>
              <a:rPr lang="en" sz="1800" b="1" dirty="0">
                <a:solidFill>
                  <a:srgbClr val="30313E"/>
                </a:solidFill>
              </a:rPr>
              <a:t>2020</a:t>
            </a:r>
            <a:endParaRPr sz="1800" b="1" dirty="0">
              <a:solidFill>
                <a:srgbClr val="30313E"/>
              </a:solidFill>
            </a:endParaRPr>
          </a:p>
        </p:txBody>
      </p:sp>
      <p:sp>
        <p:nvSpPr>
          <p:cNvPr id="92" name="Google Shape;92;p17"/>
          <p:cNvSpPr txBox="1"/>
          <p:nvPr/>
        </p:nvSpPr>
        <p:spPr>
          <a:xfrm>
            <a:off x="270100" y="2936159"/>
            <a:ext cx="8631300" cy="5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30313E"/>
                </a:solidFill>
              </a:rPr>
              <a:t>Presenters: </a:t>
            </a:r>
            <a:r>
              <a:rPr lang="en" sz="1600" b="1" dirty="0" smtClean="0">
                <a:solidFill>
                  <a:srgbClr val="30313E"/>
                </a:solidFill>
              </a:rPr>
              <a:t>Mark </a:t>
            </a:r>
            <a:r>
              <a:rPr lang="en" sz="1600" b="1" dirty="0" smtClean="0">
                <a:solidFill>
                  <a:srgbClr val="30313E"/>
                </a:solidFill>
              </a:rPr>
              <a:t>Glaudemans, Fernando </a:t>
            </a:r>
            <a:r>
              <a:rPr lang="en" sz="1600" b="1" dirty="0" smtClean="0">
                <a:solidFill>
                  <a:srgbClr val="30313E"/>
                </a:solidFill>
              </a:rPr>
              <a:t>Salas</a:t>
            </a:r>
            <a:r>
              <a:rPr lang="en" sz="1600" b="1" dirty="0" smtClean="0">
                <a:solidFill>
                  <a:srgbClr val="30313E"/>
                </a:solidFill>
              </a:rPr>
              <a:t>, Corey Krewson </a:t>
            </a:r>
          </a:p>
          <a:p>
            <a:pPr marL="0" lvl="0" indent="0" algn="l" rtl="0">
              <a:spcBef>
                <a:spcPts val="0"/>
              </a:spcBef>
              <a:spcAft>
                <a:spcPts val="0"/>
              </a:spcAft>
              <a:buNone/>
            </a:pPr>
            <a:r>
              <a:rPr lang="en" sz="1200" b="1" i="1" dirty="0" smtClean="0">
                <a:solidFill>
                  <a:srgbClr val="30313E"/>
                </a:solidFill>
              </a:rPr>
              <a:t>Geo-Intelligence Division, </a:t>
            </a:r>
            <a:r>
              <a:rPr lang="en" sz="1200" b="1" i="1" dirty="0" smtClean="0">
                <a:solidFill>
                  <a:srgbClr val="30313E"/>
                </a:solidFill>
              </a:rPr>
              <a:t>NOAA/NWS </a:t>
            </a:r>
            <a:r>
              <a:rPr lang="en" sz="1200" b="1" i="1" dirty="0" smtClean="0">
                <a:solidFill>
                  <a:srgbClr val="30313E"/>
                </a:solidFill>
              </a:rPr>
              <a:t>Office of Water Prediction</a:t>
            </a:r>
            <a:endParaRPr sz="1200" b="1" i="1" dirty="0">
              <a:solidFill>
                <a:srgbClr val="30313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5"/>
          <p:cNvSpPr/>
          <p:nvPr/>
        </p:nvSpPr>
        <p:spPr>
          <a:xfrm>
            <a:off x="-6675" y="3134200"/>
            <a:ext cx="9150600" cy="2009400"/>
          </a:xfrm>
          <a:prstGeom prst="rect">
            <a:avLst/>
          </a:prstGeom>
          <a:solidFill>
            <a:srgbClr val="CFE2F3"/>
          </a:solidFill>
          <a:ln>
            <a:noFill/>
          </a:ln>
        </p:spPr>
        <p:txBody>
          <a:bodyPr spcFirstLastPara="1" wrap="square" lIns="91425" tIns="91425" rIns="91425" bIns="91425" anchor="t" anchorCtr="0">
            <a:noAutofit/>
          </a:bodyPr>
          <a:lstStyle/>
          <a:p>
            <a:pPr algn="ctr"/>
            <a:endParaRPr sz="800" i="1"/>
          </a:p>
        </p:txBody>
      </p:sp>
      <p:grpSp>
        <p:nvGrpSpPr>
          <p:cNvPr id="245" name="Google Shape;245;p45"/>
          <p:cNvGrpSpPr/>
          <p:nvPr/>
        </p:nvGrpSpPr>
        <p:grpSpPr>
          <a:xfrm>
            <a:off x="3569025" y="3884767"/>
            <a:ext cx="2005950" cy="797400"/>
            <a:chOff x="3549924" y="4050561"/>
            <a:chExt cx="2005950" cy="797400"/>
          </a:xfrm>
        </p:grpSpPr>
        <p:sp>
          <p:nvSpPr>
            <p:cNvPr id="246" name="Google Shape;246;p45"/>
            <p:cNvSpPr/>
            <p:nvPr/>
          </p:nvSpPr>
          <p:spPr>
            <a:xfrm rot="-2700881">
              <a:off x="4743561" y="4299284"/>
              <a:ext cx="827527" cy="299955"/>
            </a:xfrm>
            <a:prstGeom prst="leftArrow">
              <a:avLst>
                <a:gd name="adj1" fmla="val 50000"/>
                <a:gd name="adj2" fmla="val 50000"/>
              </a:avLst>
            </a:prstGeom>
            <a:solidFill>
              <a:srgbClr val="6AA84F"/>
            </a:solidFill>
            <a:ln>
              <a:noFill/>
            </a:ln>
          </p:spPr>
          <p:txBody>
            <a:bodyPr spcFirstLastPara="1" wrap="square" lIns="91425" tIns="91425" rIns="91425" bIns="91425" anchor="ctr" anchorCtr="0">
              <a:noAutofit/>
            </a:bodyPr>
            <a:lstStyle/>
            <a:p>
              <a:endParaRPr/>
            </a:p>
          </p:txBody>
        </p:sp>
        <p:sp>
          <p:nvSpPr>
            <p:cNvPr id="247" name="Google Shape;247;p45"/>
            <p:cNvSpPr/>
            <p:nvPr/>
          </p:nvSpPr>
          <p:spPr>
            <a:xfrm rot="2700881" flipH="1">
              <a:off x="3534711" y="4299284"/>
              <a:ext cx="827527" cy="299955"/>
            </a:xfrm>
            <a:prstGeom prst="leftArrow">
              <a:avLst>
                <a:gd name="adj1" fmla="val 50000"/>
                <a:gd name="adj2" fmla="val 50000"/>
              </a:avLst>
            </a:prstGeom>
            <a:solidFill>
              <a:srgbClr val="6AA84F"/>
            </a:solidFill>
            <a:ln>
              <a:noFill/>
            </a:ln>
          </p:spPr>
          <p:txBody>
            <a:bodyPr spcFirstLastPara="1" wrap="square" lIns="91425" tIns="91425" rIns="91425" bIns="91425" anchor="ctr" anchorCtr="0">
              <a:noAutofit/>
            </a:bodyPr>
            <a:lstStyle/>
            <a:p>
              <a:endParaRPr/>
            </a:p>
          </p:txBody>
        </p:sp>
      </p:grpSp>
      <p:sp>
        <p:nvSpPr>
          <p:cNvPr id="248" name="Google Shape;248;p45"/>
          <p:cNvSpPr/>
          <p:nvPr/>
        </p:nvSpPr>
        <p:spPr>
          <a:xfrm>
            <a:off x="2702675" y="4115208"/>
            <a:ext cx="732900" cy="475500"/>
          </a:xfrm>
          <a:prstGeom prst="rect">
            <a:avLst/>
          </a:prstGeom>
          <a:solidFill>
            <a:srgbClr val="A4C2F4"/>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algn="ctr"/>
            <a:r>
              <a:rPr lang="en" sz="800"/>
              <a:t>Web Maps/</a:t>
            </a:r>
            <a:endParaRPr sz="800"/>
          </a:p>
          <a:p>
            <a:pPr algn="ctr"/>
            <a:r>
              <a:rPr lang="en" sz="800"/>
              <a:t>Web Apps</a:t>
            </a:r>
            <a:endParaRPr sz="800"/>
          </a:p>
        </p:txBody>
      </p:sp>
      <p:sp>
        <p:nvSpPr>
          <p:cNvPr id="249" name="Google Shape;249;p45"/>
          <p:cNvSpPr/>
          <p:nvPr/>
        </p:nvSpPr>
        <p:spPr>
          <a:xfrm>
            <a:off x="5708325" y="4115208"/>
            <a:ext cx="732900" cy="475500"/>
          </a:xfrm>
          <a:prstGeom prst="rect">
            <a:avLst/>
          </a:prstGeom>
          <a:solidFill>
            <a:srgbClr val="A4C2F4"/>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algn="ctr"/>
            <a:r>
              <a:rPr lang="en" sz="800"/>
              <a:t>Web Maps/</a:t>
            </a:r>
            <a:endParaRPr sz="800"/>
          </a:p>
          <a:p>
            <a:pPr algn="ctr"/>
            <a:r>
              <a:rPr lang="en" sz="800"/>
              <a:t>Web Apps</a:t>
            </a:r>
            <a:endParaRPr sz="800"/>
          </a:p>
        </p:txBody>
      </p:sp>
      <p:grpSp>
        <p:nvGrpSpPr>
          <p:cNvPr id="250" name="Google Shape;250;p45"/>
          <p:cNvGrpSpPr/>
          <p:nvPr/>
        </p:nvGrpSpPr>
        <p:grpSpPr>
          <a:xfrm>
            <a:off x="2626468" y="3390436"/>
            <a:ext cx="3891063" cy="806292"/>
            <a:chOff x="2231424" y="3569625"/>
            <a:chExt cx="3891063" cy="806292"/>
          </a:xfrm>
        </p:grpSpPr>
        <p:pic>
          <p:nvPicPr>
            <p:cNvPr id="251" name="Google Shape;251;p45"/>
            <p:cNvPicPr preferRelativeResize="0"/>
            <p:nvPr/>
          </p:nvPicPr>
          <p:blipFill>
            <a:blip r:embed="rId3">
              <a:alphaModFix/>
            </a:blip>
            <a:stretch>
              <a:fillRect/>
            </a:stretch>
          </p:blipFill>
          <p:spPr>
            <a:xfrm>
              <a:off x="4501563" y="3569625"/>
              <a:ext cx="1620924" cy="806292"/>
            </a:xfrm>
            <a:prstGeom prst="rect">
              <a:avLst/>
            </a:prstGeom>
            <a:noFill/>
            <a:ln w="9525" cap="flat" cmpd="sng">
              <a:solidFill>
                <a:srgbClr val="4A86E8"/>
              </a:solidFill>
              <a:prstDash val="solid"/>
              <a:round/>
              <a:headEnd type="none" w="sm" len="sm"/>
              <a:tailEnd type="none" w="sm" len="sm"/>
            </a:ln>
          </p:spPr>
        </p:pic>
        <p:pic>
          <p:nvPicPr>
            <p:cNvPr id="252" name="Google Shape;252;p45"/>
            <p:cNvPicPr preferRelativeResize="0"/>
            <p:nvPr/>
          </p:nvPicPr>
          <p:blipFill>
            <a:blip r:embed="rId4">
              <a:alphaModFix/>
            </a:blip>
            <a:stretch>
              <a:fillRect/>
            </a:stretch>
          </p:blipFill>
          <p:spPr>
            <a:xfrm>
              <a:off x="2231424" y="3569625"/>
              <a:ext cx="1620911" cy="802075"/>
            </a:xfrm>
            <a:prstGeom prst="rect">
              <a:avLst/>
            </a:prstGeom>
            <a:noFill/>
            <a:ln w="9525" cap="flat" cmpd="sng">
              <a:solidFill>
                <a:srgbClr val="4A86E8"/>
              </a:solidFill>
              <a:prstDash val="solid"/>
              <a:round/>
              <a:headEnd type="none" w="sm" len="sm"/>
              <a:tailEnd type="none" w="sm" len="sm"/>
            </a:ln>
          </p:spPr>
        </p:pic>
      </p:grpSp>
      <p:grpSp>
        <p:nvGrpSpPr>
          <p:cNvPr id="253" name="Google Shape;253;p45"/>
          <p:cNvGrpSpPr/>
          <p:nvPr/>
        </p:nvGrpSpPr>
        <p:grpSpPr>
          <a:xfrm>
            <a:off x="3685000" y="2949103"/>
            <a:ext cx="1774000" cy="934768"/>
            <a:chOff x="3677275" y="3052092"/>
            <a:chExt cx="1774000" cy="934768"/>
          </a:xfrm>
        </p:grpSpPr>
        <p:sp>
          <p:nvSpPr>
            <p:cNvPr id="254" name="Google Shape;254;p45"/>
            <p:cNvSpPr/>
            <p:nvPr/>
          </p:nvSpPr>
          <p:spPr>
            <a:xfrm rot="3599383" flipH="1">
              <a:off x="4645158" y="3331115"/>
              <a:ext cx="859533" cy="372853"/>
            </a:xfrm>
            <a:prstGeom prst="leftArrow">
              <a:avLst>
                <a:gd name="adj1" fmla="val 50000"/>
                <a:gd name="adj2" fmla="val 50000"/>
              </a:avLst>
            </a:prstGeom>
            <a:solidFill>
              <a:srgbClr val="666666"/>
            </a:solidFill>
            <a:ln>
              <a:noFill/>
            </a:ln>
          </p:spPr>
          <p:txBody>
            <a:bodyPr spcFirstLastPara="1" wrap="square" lIns="91425" tIns="91425" rIns="91425" bIns="91425" anchor="ctr" anchorCtr="0">
              <a:noAutofit/>
            </a:bodyPr>
            <a:lstStyle/>
            <a:p>
              <a:endParaRPr/>
            </a:p>
          </p:txBody>
        </p:sp>
        <p:sp>
          <p:nvSpPr>
            <p:cNvPr id="255" name="Google Shape;255;p45"/>
            <p:cNvSpPr/>
            <p:nvPr/>
          </p:nvSpPr>
          <p:spPr>
            <a:xfrm rot="-3599383">
              <a:off x="3623858" y="3334983"/>
              <a:ext cx="859533" cy="372853"/>
            </a:xfrm>
            <a:prstGeom prst="leftArrow">
              <a:avLst>
                <a:gd name="adj1" fmla="val 50000"/>
                <a:gd name="adj2" fmla="val 50000"/>
              </a:avLst>
            </a:prstGeom>
            <a:solidFill>
              <a:srgbClr val="666666"/>
            </a:solidFill>
            <a:ln>
              <a:noFill/>
            </a:ln>
          </p:spPr>
          <p:txBody>
            <a:bodyPr spcFirstLastPara="1" wrap="square" lIns="91425" tIns="91425" rIns="91425" bIns="91425" anchor="ctr" anchorCtr="0">
              <a:noAutofit/>
            </a:bodyPr>
            <a:lstStyle/>
            <a:p>
              <a:endParaRPr/>
            </a:p>
          </p:txBody>
        </p:sp>
      </p:grpSp>
      <p:sp>
        <p:nvSpPr>
          <p:cNvPr id="256" name="Google Shape;256;p45"/>
          <p:cNvSpPr/>
          <p:nvPr/>
        </p:nvSpPr>
        <p:spPr>
          <a:xfrm rot="-5401547">
            <a:off x="3905565" y="3531291"/>
            <a:ext cx="1332900" cy="372900"/>
          </a:xfrm>
          <a:prstGeom prst="leftArrow">
            <a:avLst>
              <a:gd name="adj1" fmla="val 50000"/>
              <a:gd name="adj2" fmla="val 50000"/>
            </a:avLst>
          </a:prstGeom>
          <a:solidFill>
            <a:srgbClr val="666666"/>
          </a:solidFill>
          <a:ln>
            <a:noFill/>
          </a:ln>
        </p:spPr>
        <p:txBody>
          <a:bodyPr spcFirstLastPara="1" wrap="square" lIns="91425" tIns="91425" rIns="91425" bIns="91425" anchor="ctr" anchorCtr="0">
            <a:noAutofit/>
          </a:bodyPr>
          <a:lstStyle/>
          <a:p>
            <a:endParaRPr/>
          </a:p>
        </p:txBody>
      </p:sp>
      <p:sp>
        <p:nvSpPr>
          <p:cNvPr id="257" name="Google Shape;257;p45"/>
          <p:cNvSpPr/>
          <p:nvPr/>
        </p:nvSpPr>
        <p:spPr>
          <a:xfrm>
            <a:off x="-6625" y="1200000"/>
            <a:ext cx="9150600" cy="1989600"/>
          </a:xfrm>
          <a:prstGeom prst="rect">
            <a:avLst/>
          </a:prstGeom>
          <a:solidFill>
            <a:srgbClr val="D9D2E9"/>
          </a:solidFill>
          <a:ln>
            <a:noFill/>
          </a:ln>
        </p:spPr>
        <p:txBody>
          <a:bodyPr spcFirstLastPara="1" wrap="square" lIns="91425" tIns="91425" rIns="91425" bIns="91425" anchor="ctr" anchorCtr="0">
            <a:noAutofit/>
          </a:bodyPr>
          <a:lstStyle/>
          <a:p>
            <a:pPr algn="ctr"/>
            <a:endParaRPr sz="800" i="1"/>
          </a:p>
        </p:txBody>
      </p:sp>
      <p:sp>
        <p:nvSpPr>
          <p:cNvPr id="258" name="Google Shape;258;p45"/>
          <p:cNvSpPr/>
          <p:nvPr/>
        </p:nvSpPr>
        <p:spPr>
          <a:xfrm rot="10800000">
            <a:off x="4141075" y="1974251"/>
            <a:ext cx="861725" cy="1059650"/>
          </a:xfrm>
          <a:prstGeom prst="flowChartManualOperation">
            <a:avLst/>
          </a:prstGeom>
          <a:solidFill>
            <a:srgbClr val="FFFFFF"/>
          </a:solidFill>
          <a:ln>
            <a:noFill/>
          </a:ln>
        </p:spPr>
        <p:txBody>
          <a:bodyPr spcFirstLastPara="1" wrap="square" lIns="91425" tIns="91425" rIns="91425" bIns="91425" anchor="ctr" anchorCtr="0">
            <a:noAutofit/>
          </a:bodyPr>
          <a:lstStyle/>
          <a:p>
            <a:endParaRPr/>
          </a:p>
        </p:txBody>
      </p:sp>
      <p:sp>
        <p:nvSpPr>
          <p:cNvPr id="259" name="Google Shape;259;p45"/>
          <p:cNvSpPr/>
          <p:nvPr/>
        </p:nvSpPr>
        <p:spPr>
          <a:xfrm>
            <a:off x="-3400" y="2579597"/>
            <a:ext cx="9150600" cy="236700"/>
          </a:xfrm>
          <a:prstGeom prst="rect">
            <a:avLst/>
          </a:prstGeom>
          <a:solidFill>
            <a:srgbClr val="FFFFFF"/>
          </a:solidFill>
          <a:ln>
            <a:noFill/>
          </a:ln>
        </p:spPr>
        <p:txBody>
          <a:bodyPr spcFirstLastPara="1" wrap="square" lIns="91425" tIns="91425" rIns="91425" bIns="91425" anchor="ctr" anchorCtr="0">
            <a:noAutofit/>
          </a:bodyPr>
          <a:lstStyle/>
          <a:p>
            <a:pPr algn="ctr"/>
            <a:r>
              <a:rPr lang="en" sz="800"/>
              <a:t>ArcGIS Web Adapter (nwcal-gis-web)</a:t>
            </a:r>
            <a:endParaRPr sz="800"/>
          </a:p>
        </p:txBody>
      </p:sp>
      <p:sp>
        <p:nvSpPr>
          <p:cNvPr id="260" name="Google Shape;260;p45"/>
          <p:cNvSpPr/>
          <p:nvPr/>
        </p:nvSpPr>
        <p:spPr>
          <a:xfrm>
            <a:off x="4980050" y="940250"/>
            <a:ext cx="1676265" cy="2619994"/>
          </a:xfrm>
          <a:custGeom>
            <a:avLst/>
            <a:gdLst/>
            <a:ahLst/>
            <a:cxnLst/>
            <a:rect l="l" t="t" r="r" b="b"/>
            <a:pathLst>
              <a:path w="63537" h="104601" extrusionOk="0">
                <a:moveTo>
                  <a:pt x="0" y="0"/>
                </a:moveTo>
                <a:cubicBezTo>
                  <a:pt x="5128" y="2051"/>
                  <a:pt x="20766" y="5640"/>
                  <a:pt x="30765" y="12306"/>
                </a:cubicBezTo>
                <a:cubicBezTo>
                  <a:pt x="40764" y="18972"/>
                  <a:pt x="54865" y="30188"/>
                  <a:pt x="59992" y="39994"/>
                </a:cubicBezTo>
                <a:cubicBezTo>
                  <a:pt x="65120" y="49800"/>
                  <a:pt x="63773" y="60376"/>
                  <a:pt x="61530" y="71144"/>
                </a:cubicBezTo>
                <a:cubicBezTo>
                  <a:pt x="59287" y="81912"/>
                  <a:pt x="49032" y="99025"/>
                  <a:pt x="46532" y="104601"/>
                </a:cubicBezTo>
              </a:path>
            </a:pathLst>
          </a:custGeom>
          <a:noFill/>
          <a:ln w="9525" cap="flat" cmpd="sng">
            <a:solidFill>
              <a:schemeClr val="dk2"/>
            </a:solidFill>
            <a:prstDash val="dash"/>
            <a:round/>
            <a:headEnd type="none" w="med" len="med"/>
            <a:tailEnd type="triangle" w="med" len="med"/>
          </a:ln>
        </p:spPr>
      </p:sp>
      <p:sp>
        <p:nvSpPr>
          <p:cNvPr id="261" name="Google Shape;261;p45"/>
          <p:cNvSpPr/>
          <p:nvPr/>
        </p:nvSpPr>
        <p:spPr>
          <a:xfrm>
            <a:off x="-3250" y="2816300"/>
            <a:ext cx="9150600" cy="451200"/>
          </a:xfrm>
          <a:prstGeom prst="rect">
            <a:avLst/>
          </a:prstGeom>
          <a:solidFill>
            <a:srgbClr val="EAD1DC"/>
          </a:solidFill>
          <a:ln>
            <a:noFill/>
          </a:ln>
        </p:spPr>
        <p:txBody>
          <a:bodyPr spcFirstLastPara="1" wrap="square" lIns="91425" tIns="91425" rIns="91425" bIns="91425" anchor="t" anchorCtr="0">
            <a:noAutofit/>
          </a:bodyPr>
          <a:lstStyle/>
          <a:p>
            <a:endParaRPr/>
          </a:p>
        </p:txBody>
      </p:sp>
      <p:sp>
        <p:nvSpPr>
          <p:cNvPr id="262" name="Google Shape;262;p45"/>
          <p:cNvSpPr/>
          <p:nvPr/>
        </p:nvSpPr>
        <p:spPr>
          <a:xfrm>
            <a:off x="5857175" y="169125"/>
            <a:ext cx="1676400" cy="657300"/>
          </a:xfrm>
          <a:prstGeom prst="leftArrow">
            <a:avLst>
              <a:gd name="adj1" fmla="val 50000"/>
              <a:gd name="adj2" fmla="val 50000"/>
            </a:avLst>
          </a:prstGeom>
          <a:gradFill>
            <a:gsLst>
              <a:gs pos="0">
                <a:srgbClr val="DFE9FB"/>
              </a:gs>
              <a:gs pos="100000">
                <a:srgbClr val="A7C2F1"/>
              </a:gs>
              <a:gs pos="100000">
                <a:srgbClr val="6E9BE7"/>
              </a:gs>
            </a:gsLst>
            <a:lin ang="0" scaled="0"/>
          </a:gradFill>
          <a:ln>
            <a:noFill/>
          </a:ln>
        </p:spPr>
        <p:txBody>
          <a:bodyPr spcFirstLastPara="1" wrap="square" lIns="91425" tIns="91425" rIns="91425" bIns="91425" anchor="ctr" anchorCtr="0">
            <a:noAutofit/>
          </a:bodyPr>
          <a:lstStyle/>
          <a:p>
            <a:r>
              <a:rPr lang="en" sz="600" b="1" i="1">
                <a:solidFill>
                  <a:srgbClr val="FF00FF"/>
                </a:solidFill>
              </a:rPr>
              <a:t>Watch and pull data</a:t>
            </a:r>
            <a:endParaRPr sz="600" b="1" i="1">
              <a:solidFill>
                <a:srgbClr val="FF00FF"/>
              </a:solidFill>
            </a:endParaRPr>
          </a:p>
        </p:txBody>
      </p:sp>
      <p:pic>
        <p:nvPicPr>
          <p:cNvPr id="263" name="Google Shape;263;p45"/>
          <p:cNvPicPr preferRelativeResize="0"/>
          <p:nvPr/>
        </p:nvPicPr>
        <p:blipFill>
          <a:blip r:embed="rId5">
            <a:alphaModFix/>
          </a:blip>
          <a:stretch>
            <a:fillRect/>
          </a:stretch>
        </p:blipFill>
        <p:spPr>
          <a:xfrm>
            <a:off x="3644929" y="921501"/>
            <a:ext cx="533887" cy="533887"/>
          </a:xfrm>
          <a:prstGeom prst="rect">
            <a:avLst/>
          </a:prstGeom>
          <a:noFill/>
          <a:ln>
            <a:noFill/>
          </a:ln>
        </p:spPr>
      </p:pic>
      <p:sp>
        <p:nvSpPr>
          <p:cNvPr id="264" name="Google Shape;264;p45"/>
          <p:cNvSpPr/>
          <p:nvPr/>
        </p:nvSpPr>
        <p:spPr>
          <a:xfrm>
            <a:off x="5616225" y="1206175"/>
            <a:ext cx="1150500" cy="657300"/>
          </a:xfrm>
          <a:prstGeom prst="rect">
            <a:avLst/>
          </a:prstGeom>
          <a:solidFill>
            <a:srgbClr val="D9D2E9"/>
          </a:solidFill>
          <a:ln>
            <a:noFill/>
          </a:ln>
        </p:spPr>
        <p:txBody>
          <a:bodyPr spcFirstLastPara="1" wrap="square" lIns="91425" tIns="91425" rIns="91425" bIns="91425" anchor="ctr" anchorCtr="0">
            <a:noAutofit/>
          </a:bodyPr>
          <a:lstStyle/>
          <a:p>
            <a:pPr algn="ctr"/>
            <a:endParaRPr sz="800" i="1"/>
          </a:p>
        </p:txBody>
      </p:sp>
      <p:sp>
        <p:nvSpPr>
          <p:cNvPr id="265" name="Google Shape;265;p45"/>
          <p:cNvSpPr txBox="1"/>
          <p:nvPr/>
        </p:nvSpPr>
        <p:spPr>
          <a:xfrm>
            <a:off x="4906274" y="1203350"/>
            <a:ext cx="2107500" cy="475500"/>
          </a:xfrm>
          <a:prstGeom prst="rect">
            <a:avLst/>
          </a:prstGeom>
          <a:noFill/>
          <a:ln>
            <a:noFill/>
          </a:ln>
        </p:spPr>
        <p:txBody>
          <a:bodyPr spcFirstLastPara="1" wrap="square" lIns="91425" tIns="91425" rIns="91425" bIns="91425" anchor="t" anchorCtr="0">
            <a:noAutofit/>
          </a:bodyPr>
          <a:lstStyle/>
          <a:p>
            <a:r>
              <a:rPr lang="en" sz="1000" b="1"/>
              <a:t>ArcGIS Enterprise Servers</a:t>
            </a:r>
            <a:endParaRPr sz="1000" b="1"/>
          </a:p>
          <a:p>
            <a:endParaRPr sz="600"/>
          </a:p>
          <a:p>
            <a:r>
              <a:rPr lang="en" sz="800" i="1"/>
              <a:t>nwcal-gis-srv1 (Primary Map Services)</a:t>
            </a:r>
            <a:endParaRPr sz="800" i="1"/>
          </a:p>
          <a:p>
            <a:r>
              <a:rPr lang="en" sz="800" i="1"/>
              <a:t>nwcal-gis-raster1 (Raster Analytics)</a:t>
            </a:r>
            <a:endParaRPr sz="800" i="1"/>
          </a:p>
          <a:p>
            <a:r>
              <a:rPr lang="en" sz="800" i="1"/>
              <a:t>nwcal-gis-geo (GeoAnalytics)</a:t>
            </a:r>
            <a:endParaRPr sz="800" i="1"/>
          </a:p>
          <a:p>
            <a:r>
              <a:rPr lang="en" sz="800" i="1"/>
              <a:t>nwcal-gis-port (ArcGIS Portal)</a:t>
            </a:r>
            <a:endParaRPr sz="800" i="1"/>
          </a:p>
          <a:p>
            <a:r>
              <a:rPr lang="en" sz="800" i="1"/>
              <a:t>nwcal-gis-host (Hosting)</a:t>
            </a:r>
            <a:endParaRPr sz="800" i="1"/>
          </a:p>
        </p:txBody>
      </p:sp>
      <p:sp>
        <p:nvSpPr>
          <p:cNvPr id="266" name="Google Shape;266;p45"/>
          <p:cNvSpPr txBox="1"/>
          <p:nvPr/>
        </p:nvSpPr>
        <p:spPr>
          <a:xfrm>
            <a:off x="776425" y="3409767"/>
            <a:ext cx="1773900" cy="475500"/>
          </a:xfrm>
          <a:prstGeom prst="rect">
            <a:avLst/>
          </a:prstGeom>
          <a:noFill/>
          <a:ln>
            <a:noFill/>
          </a:ln>
        </p:spPr>
        <p:txBody>
          <a:bodyPr spcFirstLastPara="1" wrap="square" lIns="91425" tIns="91425" rIns="91425" bIns="91425" anchor="ctr" anchorCtr="0">
            <a:noAutofit/>
          </a:bodyPr>
          <a:lstStyle/>
          <a:p>
            <a:pPr algn="r"/>
            <a:r>
              <a:rPr lang="en" sz="1200" b="1"/>
              <a:t>NOAA Geoplatform</a:t>
            </a:r>
            <a:endParaRPr sz="1200" b="1"/>
          </a:p>
          <a:p>
            <a:pPr algn="r"/>
            <a:r>
              <a:rPr lang="en" sz="800" i="1"/>
              <a:t>http://noaa.maps.arcgis.com/home/index.html</a:t>
            </a:r>
            <a:endParaRPr sz="800" i="1"/>
          </a:p>
        </p:txBody>
      </p:sp>
      <p:sp>
        <p:nvSpPr>
          <p:cNvPr id="267" name="Google Shape;267;p45"/>
          <p:cNvSpPr txBox="1"/>
          <p:nvPr/>
        </p:nvSpPr>
        <p:spPr>
          <a:xfrm>
            <a:off x="6593725" y="3409772"/>
            <a:ext cx="2045700" cy="475500"/>
          </a:xfrm>
          <a:prstGeom prst="rect">
            <a:avLst/>
          </a:prstGeom>
          <a:noFill/>
          <a:ln>
            <a:noFill/>
          </a:ln>
        </p:spPr>
        <p:txBody>
          <a:bodyPr spcFirstLastPara="1" wrap="square" lIns="91425" tIns="91425" rIns="91425" bIns="91425" anchor="ctr" anchorCtr="0">
            <a:noAutofit/>
          </a:bodyPr>
          <a:lstStyle/>
          <a:p>
            <a:r>
              <a:rPr lang="en" sz="1200" b="1"/>
              <a:t>NWC Portal for ArcGIS</a:t>
            </a:r>
            <a:endParaRPr sz="1200" b="1"/>
          </a:p>
          <a:p>
            <a:r>
              <a:rPr lang="en" sz="800" i="1"/>
              <a:t>https://nwcal-gis-web.nwc.nws.noaa.gov/portal/home/</a:t>
            </a:r>
            <a:endParaRPr sz="800" i="1"/>
          </a:p>
        </p:txBody>
      </p:sp>
      <p:grpSp>
        <p:nvGrpSpPr>
          <p:cNvPr id="268" name="Google Shape;268;p45"/>
          <p:cNvGrpSpPr/>
          <p:nvPr/>
        </p:nvGrpSpPr>
        <p:grpSpPr>
          <a:xfrm>
            <a:off x="4231926" y="233625"/>
            <a:ext cx="680147" cy="802055"/>
            <a:chOff x="5322985" y="2408875"/>
            <a:chExt cx="1254190" cy="1478988"/>
          </a:xfrm>
        </p:grpSpPr>
        <p:pic>
          <p:nvPicPr>
            <p:cNvPr id="269" name="Google Shape;269;p45" descr="Free vector graphic: Server, Web, Network, Computer - Free Image ..."/>
            <p:cNvPicPr preferRelativeResize="0"/>
            <p:nvPr/>
          </p:nvPicPr>
          <p:blipFill>
            <a:blip r:embed="rId6">
              <a:alphaModFix/>
            </a:blip>
            <a:stretch>
              <a:fillRect/>
            </a:stretch>
          </p:blipFill>
          <p:spPr>
            <a:xfrm>
              <a:off x="5429110" y="2408875"/>
              <a:ext cx="734240" cy="1032525"/>
            </a:xfrm>
            <a:prstGeom prst="rect">
              <a:avLst/>
            </a:prstGeom>
            <a:noFill/>
            <a:ln>
              <a:noFill/>
            </a:ln>
          </p:spPr>
        </p:pic>
        <p:pic>
          <p:nvPicPr>
            <p:cNvPr id="270" name="Google Shape;270;p45" descr="Free vector graphic: Server, Web, Network, Computer - Free Image ..."/>
            <p:cNvPicPr preferRelativeResize="0"/>
            <p:nvPr/>
          </p:nvPicPr>
          <p:blipFill>
            <a:blip r:embed="rId6">
              <a:alphaModFix/>
            </a:blip>
            <a:stretch>
              <a:fillRect/>
            </a:stretch>
          </p:blipFill>
          <p:spPr>
            <a:xfrm>
              <a:off x="5842935" y="2855338"/>
              <a:ext cx="734240" cy="1032525"/>
            </a:xfrm>
            <a:prstGeom prst="rect">
              <a:avLst/>
            </a:prstGeom>
            <a:noFill/>
            <a:ln>
              <a:noFill/>
            </a:ln>
          </p:spPr>
        </p:pic>
        <p:pic>
          <p:nvPicPr>
            <p:cNvPr id="271" name="Google Shape;271;p45" descr="Free vector graphic: Server, Web, Network, Computer - Free Image ..."/>
            <p:cNvPicPr preferRelativeResize="0"/>
            <p:nvPr/>
          </p:nvPicPr>
          <p:blipFill>
            <a:blip r:embed="rId6">
              <a:alphaModFix/>
            </a:blip>
            <a:stretch>
              <a:fillRect/>
            </a:stretch>
          </p:blipFill>
          <p:spPr>
            <a:xfrm>
              <a:off x="5322985" y="2779138"/>
              <a:ext cx="734240" cy="1032525"/>
            </a:xfrm>
            <a:prstGeom prst="rect">
              <a:avLst/>
            </a:prstGeom>
            <a:noFill/>
            <a:ln>
              <a:noFill/>
            </a:ln>
          </p:spPr>
        </p:pic>
      </p:grpSp>
      <p:grpSp>
        <p:nvGrpSpPr>
          <p:cNvPr id="272" name="Google Shape;272;p45"/>
          <p:cNvGrpSpPr/>
          <p:nvPr/>
        </p:nvGrpSpPr>
        <p:grpSpPr>
          <a:xfrm>
            <a:off x="3083129" y="872410"/>
            <a:ext cx="587949" cy="657290"/>
            <a:chOff x="2301742" y="3351284"/>
            <a:chExt cx="1118199" cy="1250077"/>
          </a:xfrm>
        </p:grpSpPr>
        <p:sp>
          <p:nvSpPr>
            <p:cNvPr id="273" name="Google Shape;273;p45"/>
            <p:cNvSpPr/>
            <p:nvPr/>
          </p:nvSpPr>
          <p:spPr>
            <a:xfrm>
              <a:off x="2731741" y="3517000"/>
              <a:ext cx="688200" cy="8250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4" name="Google Shape;274;p45"/>
            <p:cNvSpPr/>
            <p:nvPr/>
          </p:nvSpPr>
          <p:spPr>
            <a:xfrm>
              <a:off x="2301742" y="3351284"/>
              <a:ext cx="688200" cy="8250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5" name="Google Shape;275;p45"/>
            <p:cNvSpPr/>
            <p:nvPr/>
          </p:nvSpPr>
          <p:spPr>
            <a:xfrm>
              <a:off x="2557800" y="3776361"/>
              <a:ext cx="688200" cy="8250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600" i="1"/>
            </a:p>
          </p:txBody>
        </p:sp>
      </p:grpSp>
      <p:sp>
        <p:nvSpPr>
          <p:cNvPr id="276" name="Google Shape;276;p45"/>
          <p:cNvSpPr txBox="1"/>
          <p:nvPr/>
        </p:nvSpPr>
        <p:spPr>
          <a:xfrm>
            <a:off x="4912075" y="30316"/>
            <a:ext cx="1487100" cy="475500"/>
          </a:xfrm>
          <a:prstGeom prst="rect">
            <a:avLst/>
          </a:prstGeom>
          <a:noFill/>
          <a:ln>
            <a:noFill/>
          </a:ln>
        </p:spPr>
        <p:txBody>
          <a:bodyPr spcFirstLastPara="1" wrap="square" lIns="91425" tIns="91425" rIns="91425" bIns="91425" anchor="t" anchorCtr="0">
            <a:noAutofit/>
          </a:bodyPr>
          <a:lstStyle/>
          <a:p>
            <a:r>
              <a:rPr lang="en" sz="1000" b="1"/>
              <a:t>Visualization Processing Servers</a:t>
            </a:r>
            <a:endParaRPr sz="1000" b="1"/>
          </a:p>
          <a:p>
            <a:endParaRPr sz="600" b="1"/>
          </a:p>
          <a:p>
            <a:r>
              <a:rPr lang="en" sz="800" i="1"/>
              <a:t>nwcal-gis-proc1</a:t>
            </a:r>
            <a:endParaRPr sz="800" i="1"/>
          </a:p>
          <a:p>
            <a:r>
              <a:rPr lang="en" sz="800" i="1"/>
              <a:t>nwcal-gis-proc4</a:t>
            </a:r>
            <a:endParaRPr sz="1000" b="1"/>
          </a:p>
        </p:txBody>
      </p:sp>
      <p:grpSp>
        <p:nvGrpSpPr>
          <p:cNvPr id="277" name="Google Shape;277;p45"/>
          <p:cNvGrpSpPr/>
          <p:nvPr/>
        </p:nvGrpSpPr>
        <p:grpSpPr>
          <a:xfrm>
            <a:off x="4231926" y="1327600"/>
            <a:ext cx="680147" cy="802055"/>
            <a:chOff x="5322985" y="2408875"/>
            <a:chExt cx="1254190" cy="1478988"/>
          </a:xfrm>
        </p:grpSpPr>
        <p:pic>
          <p:nvPicPr>
            <p:cNvPr id="278" name="Google Shape;278;p45" descr="Free vector graphic: Server, Web, Network, Computer - Free Image ..."/>
            <p:cNvPicPr preferRelativeResize="0"/>
            <p:nvPr/>
          </p:nvPicPr>
          <p:blipFill>
            <a:blip r:embed="rId7">
              <a:alphaModFix/>
            </a:blip>
            <a:stretch>
              <a:fillRect/>
            </a:stretch>
          </p:blipFill>
          <p:spPr>
            <a:xfrm>
              <a:off x="5429110" y="2408875"/>
              <a:ext cx="734240" cy="1032525"/>
            </a:xfrm>
            <a:prstGeom prst="rect">
              <a:avLst/>
            </a:prstGeom>
            <a:noFill/>
            <a:ln>
              <a:noFill/>
            </a:ln>
          </p:spPr>
        </p:pic>
        <p:pic>
          <p:nvPicPr>
            <p:cNvPr id="279" name="Google Shape;279;p45" descr="Free vector graphic: Server, Web, Network, Computer - Free Image ..."/>
            <p:cNvPicPr preferRelativeResize="0"/>
            <p:nvPr/>
          </p:nvPicPr>
          <p:blipFill>
            <a:blip r:embed="rId7">
              <a:alphaModFix/>
            </a:blip>
            <a:stretch>
              <a:fillRect/>
            </a:stretch>
          </p:blipFill>
          <p:spPr>
            <a:xfrm>
              <a:off x="5842935" y="2855338"/>
              <a:ext cx="734240" cy="1032525"/>
            </a:xfrm>
            <a:prstGeom prst="rect">
              <a:avLst/>
            </a:prstGeom>
            <a:noFill/>
            <a:ln>
              <a:noFill/>
            </a:ln>
          </p:spPr>
        </p:pic>
        <p:pic>
          <p:nvPicPr>
            <p:cNvPr id="280" name="Google Shape;280;p45" descr="Free vector graphic: Server, Web, Network, Computer - Free Image ..."/>
            <p:cNvPicPr preferRelativeResize="0"/>
            <p:nvPr/>
          </p:nvPicPr>
          <p:blipFill>
            <a:blip r:embed="rId7">
              <a:alphaModFix/>
            </a:blip>
            <a:stretch>
              <a:fillRect/>
            </a:stretch>
          </p:blipFill>
          <p:spPr>
            <a:xfrm>
              <a:off x="5322985" y="2779138"/>
              <a:ext cx="734240" cy="1032525"/>
            </a:xfrm>
            <a:prstGeom prst="rect">
              <a:avLst/>
            </a:prstGeom>
            <a:noFill/>
            <a:ln>
              <a:noFill/>
            </a:ln>
          </p:spPr>
        </p:pic>
      </p:grpSp>
      <p:cxnSp>
        <p:nvCxnSpPr>
          <p:cNvPr id="281" name="Google Shape;281;p45"/>
          <p:cNvCxnSpPr/>
          <p:nvPr/>
        </p:nvCxnSpPr>
        <p:spPr>
          <a:xfrm flipH="1">
            <a:off x="3707713" y="734479"/>
            <a:ext cx="481500" cy="236700"/>
          </a:xfrm>
          <a:prstGeom prst="straightConnector1">
            <a:avLst/>
          </a:prstGeom>
          <a:noFill/>
          <a:ln w="9525" cap="flat" cmpd="sng">
            <a:solidFill>
              <a:schemeClr val="dk2"/>
            </a:solidFill>
            <a:prstDash val="solid"/>
            <a:round/>
            <a:headEnd type="triangle" w="med" len="med"/>
            <a:tailEnd type="triangle" w="med" len="med"/>
          </a:ln>
        </p:spPr>
      </p:cxnSp>
      <p:cxnSp>
        <p:nvCxnSpPr>
          <p:cNvPr id="282" name="Google Shape;282;p45"/>
          <p:cNvCxnSpPr/>
          <p:nvPr/>
        </p:nvCxnSpPr>
        <p:spPr>
          <a:xfrm rot="10800000">
            <a:off x="3714410" y="1374554"/>
            <a:ext cx="481500" cy="301500"/>
          </a:xfrm>
          <a:prstGeom prst="straightConnector1">
            <a:avLst/>
          </a:prstGeom>
          <a:noFill/>
          <a:ln w="9525" cap="flat" cmpd="sng">
            <a:solidFill>
              <a:schemeClr val="dk2"/>
            </a:solidFill>
            <a:prstDash val="solid"/>
            <a:round/>
            <a:headEnd type="triangle" w="med" len="med"/>
            <a:tailEnd type="none" w="med" len="med"/>
          </a:ln>
        </p:spPr>
      </p:cxnSp>
      <p:sp>
        <p:nvSpPr>
          <p:cNvPr id="283" name="Google Shape;283;p45"/>
          <p:cNvSpPr txBox="1"/>
          <p:nvPr/>
        </p:nvSpPr>
        <p:spPr>
          <a:xfrm>
            <a:off x="905800" y="1206176"/>
            <a:ext cx="2174400" cy="475500"/>
          </a:xfrm>
          <a:prstGeom prst="rect">
            <a:avLst/>
          </a:prstGeom>
          <a:noFill/>
          <a:ln>
            <a:noFill/>
          </a:ln>
        </p:spPr>
        <p:txBody>
          <a:bodyPr spcFirstLastPara="1" wrap="square" lIns="91425" tIns="91425" rIns="91425" bIns="91425" anchor="t" anchorCtr="0">
            <a:noAutofit/>
          </a:bodyPr>
          <a:lstStyle/>
          <a:p>
            <a:pPr algn="r"/>
            <a:r>
              <a:rPr lang="en" sz="1000" b="1"/>
              <a:t>EGIS Data</a:t>
            </a:r>
            <a:endParaRPr sz="1000" b="1"/>
          </a:p>
          <a:p>
            <a:pPr algn="r"/>
            <a:endParaRPr sz="600"/>
          </a:p>
          <a:p>
            <a:pPr algn="r"/>
            <a:r>
              <a:rPr lang="en" sz="800" i="1"/>
              <a:t>\\nwcal-gis-fs1\Transfer\primary\data\*</a:t>
            </a:r>
            <a:endParaRPr sz="800" i="1"/>
          </a:p>
          <a:p>
            <a:pPr algn="r"/>
            <a:r>
              <a:rPr lang="en" sz="800" i="1"/>
              <a:t>\\nwcal-gis-fs1\Transfer\image\data\*</a:t>
            </a:r>
            <a:endParaRPr sz="800" i="1"/>
          </a:p>
        </p:txBody>
      </p:sp>
      <p:sp>
        <p:nvSpPr>
          <p:cNvPr id="285" name="Google Shape;285;p45"/>
          <p:cNvSpPr txBox="1"/>
          <p:nvPr/>
        </p:nvSpPr>
        <p:spPr>
          <a:xfrm>
            <a:off x="3531075" y="471389"/>
            <a:ext cx="588000" cy="301500"/>
          </a:xfrm>
          <a:prstGeom prst="rect">
            <a:avLst/>
          </a:prstGeom>
          <a:noFill/>
          <a:ln>
            <a:noFill/>
          </a:ln>
        </p:spPr>
        <p:txBody>
          <a:bodyPr spcFirstLastPara="1" wrap="square" lIns="91425" tIns="91425" rIns="91425" bIns="91425" anchor="ctr" anchorCtr="0">
            <a:noAutofit/>
          </a:bodyPr>
          <a:lstStyle/>
          <a:p>
            <a:pPr algn="ctr">
              <a:buSzPts val="1100"/>
            </a:pPr>
            <a:r>
              <a:rPr lang="en" sz="600" b="1" i="1">
                <a:solidFill>
                  <a:srgbClr val="FF00FF"/>
                </a:solidFill>
              </a:rPr>
              <a:t>Launch Processes</a:t>
            </a:r>
            <a:endParaRPr sz="600" b="1" i="1">
              <a:solidFill>
                <a:srgbClr val="FF00FF"/>
              </a:solidFill>
            </a:endParaRPr>
          </a:p>
        </p:txBody>
      </p:sp>
      <p:sp>
        <p:nvSpPr>
          <p:cNvPr id="286" name="Google Shape;286;p45"/>
          <p:cNvSpPr txBox="1"/>
          <p:nvPr/>
        </p:nvSpPr>
        <p:spPr>
          <a:xfrm>
            <a:off x="3531075" y="1621351"/>
            <a:ext cx="588000" cy="301500"/>
          </a:xfrm>
          <a:prstGeom prst="rect">
            <a:avLst/>
          </a:prstGeom>
          <a:noFill/>
          <a:ln>
            <a:noFill/>
          </a:ln>
        </p:spPr>
        <p:txBody>
          <a:bodyPr spcFirstLastPara="1" wrap="square" lIns="91425" tIns="91425" rIns="91425" bIns="91425" anchor="ctr" anchorCtr="0">
            <a:noAutofit/>
          </a:bodyPr>
          <a:lstStyle/>
          <a:p>
            <a:pPr algn="ctr"/>
            <a:r>
              <a:rPr lang="en" sz="600" i="1"/>
              <a:t>Create Service</a:t>
            </a:r>
            <a:endParaRPr sz="600" i="1"/>
          </a:p>
          <a:p>
            <a:pPr algn="ctr"/>
            <a:r>
              <a:rPr lang="en" sz="600" i="1"/>
              <a:t>Definitions</a:t>
            </a:r>
            <a:endParaRPr sz="600" i="1"/>
          </a:p>
        </p:txBody>
      </p:sp>
      <p:sp>
        <p:nvSpPr>
          <p:cNvPr id="287" name="Google Shape;287;p45"/>
          <p:cNvSpPr txBox="1"/>
          <p:nvPr/>
        </p:nvSpPr>
        <p:spPr>
          <a:xfrm>
            <a:off x="4011050" y="1050301"/>
            <a:ext cx="1487100" cy="301500"/>
          </a:xfrm>
          <a:prstGeom prst="rect">
            <a:avLst/>
          </a:prstGeom>
          <a:noFill/>
          <a:ln>
            <a:noFill/>
          </a:ln>
        </p:spPr>
        <p:txBody>
          <a:bodyPr spcFirstLastPara="1" wrap="square" lIns="91425" tIns="91425" rIns="91425" bIns="91425" anchor="ctr" anchorCtr="0">
            <a:noAutofit/>
          </a:bodyPr>
          <a:lstStyle/>
          <a:p>
            <a:r>
              <a:rPr lang="en" sz="600" b="1" i="1">
                <a:solidFill>
                  <a:srgbClr val="FF00FF"/>
                </a:solidFill>
              </a:rPr>
              <a:t>Viz Processing </a:t>
            </a:r>
            <a:endParaRPr sz="600" b="1" i="1">
              <a:solidFill>
                <a:srgbClr val="FF00FF"/>
              </a:solidFill>
            </a:endParaRPr>
          </a:p>
          <a:p>
            <a:r>
              <a:rPr lang="en" sz="600" b="1" i="1">
                <a:solidFill>
                  <a:srgbClr val="FF00FF"/>
                </a:solidFill>
              </a:rPr>
              <a:t>Pipeline</a:t>
            </a:r>
            <a:endParaRPr sz="600" b="1" i="1">
              <a:solidFill>
                <a:srgbClr val="FF00FF"/>
              </a:solidFill>
            </a:endParaRPr>
          </a:p>
        </p:txBody>
      </p:sp>
      <p:sp>
        <p:nvSpPr>
          <p:cNvPr id="288" name="Google Shape;288;p45"/>
          <p:cNvSpPr txBox="1"/>
          <p:nvPr/>
        </p:nvSpPr>
        <p:spPr>
          <a:xfrm>
            <a:off x="4278038" y="2191466"/>
            <a:ext cx="588000" cy="301500"/>
          </a:xfrm>
          <a:prstGeom prst="rect">
            <a:avLst/>
          </a:prstGeom>
          <a:noFill/>
          <a:ln>
            <a:noFill/>
          </a:ln>
        </p:spPr>
        <p:txBody>
          <a:bodyPr spcFirstLastPara="1" wrap="square" lIns="91425" tIns="91425" rIns="91425" bIns="91425" anchor="ctr" anchorCtr="0">
            <a:noAutofit/>
          </a:bodyPr>
          <a:lstStyle/>
          <a:p>
            <a:pPr algn="ctr"/>
            <a:r>
              <a:rPr lang="en" sz="600" i="1"/>
              <a:t>Publish Services/</a:t>
            </a:r>
            <a:endParaRPr sz="600" i="1"/>
          </a:p>
          <a:p>
            <a:pPr algn="ctr"/>
            <a:r>
              <a:rPr lang="en" sz="600" b="1" i="1">
                <a:solidFill>
                  <a:srgbClr val="FF00FF"/>
                </a:solidFill>
              </a:rPr>
              <a:t>Update</a:t>
            </a:r>
            <a:endParaRPr sz="600" b="1" i="1">
              <a:solidFill>
                <a:srgbClr val="FF00FF"/>
              </a:solidFill>
            </a:endParaRPr>
          </a:p>
          <a:p>
            <a:pPr algn="ctr"/>
            <a:r>
              <a:rPr lang="en" sz="600" b="1" i="1">
                <a:solidFill>
                  <a:srgbClr val="FF00FF"/>
                </a:solidFill>
              </a:rPr>
              <a:t>Services</a:t>
            </a:r>
            <a:endParaRPr sz="600" b="1" i="1">
              <a:solidFill>
                <a:srgbClr val="FF00FF"/>
              </a:solidFill>
            </a:endParaRPr>
          </a:p>
        </p:txBody>
      </p:sp>
      <p:grpSp>
        <p:nvGrpSpPr>
          <p:cNvPr id="289" name="Google Shape;289;p45"/>
          <p:cNvGrpSpPr/>
          <p:nvPr/>
        </p:nvGrpSpPr>
        <p:grpSpPr>
          <a:xfrm>
            <a:off x="4322683" y="4512693"/>
            <a:ext cx="498552" cy="475345"/>
            <a:chOff x="7896733" y="4248505"/>
            <a:chExt cx="498552" cy="475345"/>
          </a:xfrm>
        </p:grpSpPr>
        <p:grpSp>
          <p:nvGrpSpPr>
            <p:cNvPr id="290" name="Google Shape;290;p45"/>
            <p:cNvGrpSpPr/>
            <p:nvPr/>
          </p:nvGrpSpPr>
          <p:grpSpPr>
            <a:xfrm>
              <a:off x="7896733" y="4248505"/>
              <a:ext cx="229632" cy="270497"/>
              <a:chOff x="8669983" y="1039850"/>
              <a:chExt cx="372900" cy="439262"/>
            </a:xfrm>
          </p:grpSpPr>
          <p:sp>
            <p:nvSpPr>
              <p:cNvPr id="291" name="Google Shape;291;p45"/>
              <p:cNvSpPr/>
              <p:nvPr/>
            </p:nvSpPr>
            <p:spPr>
              <a:xfrm>
                <a:off x="8669983" y="115661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292" name="Google Shape;292;p45"/>
              <p:cNvSpPr/>
              <p:nvPr/>
            </p:nvSpPr>
            <p:spPr>
              <a:xfrm>
                <a:off x="8763575" y="103985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nvGrpSpPr>
            <p:cNvPr id="293" name="Google Shape;293;p45"/>
            <p:cNvGrpSpPr/>
            <p:nvPr/>
          </p:nvGrpSpPr>
          <p:grpSpPr>
            <a:xfrm>
              <a:off x="8015821" y="4453352"/>
              <a:ext cx="229632" cy="270497"/>
              <a:chOff x="8669983" y="1039850"/>
              <a:chExt cx="372900" cy="439262"/>
            </a:xfrm>
          </p:grpSpPr>
          <p:sp>
            <p:nvSpPr>
              <p:cNvPr id="294" name="Google Shape;294;p45"/>
              <p:cNvSpPr/>
              <p:nvPr/>
            </p:nvSpPr>
            <p:spPr>
              <a:xfrm>
                <a:off x="8669983" y="115661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295" name="Google Shape;295;p45"/>
              <p:cNvSpPr/>
              <p:nvPr/>
            </p:nvSpPr>
            <p:spPr>
              <a:xfrm>
                <a:off x="8763575" y="103985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nvGrpSpPr>
            <p:cNvPr id="296" name="Google Shape;296;p45"/>
            <p:cNvGrpSpPr/>
            <p:nvPr/>
          </p:nvGrpSpPr>
          <p:grpSpPr>
            <a:xfrm>
              <a:off x="8165653" y="4382373"/>
              <a:ext cx="229632" cy="270497"/>
              <a:chOff x="8669983" y="1039850"/>
              <a:chExt cx="372900" cy="439262"/>
            </a:xfrm>
          </p:grpSpPr>
          <p:sp>
            <p:nvSpPr>
              <p:cNvPr id="297" name="Google Shape;297;p45"/>
              <p:cNvSpPr/>
              <p:nvPr/>
            </p:nvSpPr>
            <p:spPr>
              <a:xfrm>
                <a:off x="8669983" y="115661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298" name="Google Shape;298;p45"/>
              <p:cNvSpPr/>
              <p:nvPr/>
            </p:nvSpPr>
            <p:spPr>
              <a:xfrm>
                <a:off x="8763575" y="103985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sp>
        <p:nvSpPr>
          <p:cNvPr id="299" name="Google Shape;299;p45"/>
          <p:cNvSpPr txBox="1"/>
          <p:nvPr/>
        </p:nvSpPr>
        <p:spPr>
          <a:xfrm>
            <a:off x="4852625" y="4737014"/>
            <a:ext cx="2809200" cy="301500"/>
          </a:xfrm>
          <a:prstGeom prst="rect">
            <a:avLst/>
          </a:prstGeom>
          <a:noFill/>
          <a:ln>
            <a:noFill/>
          </a:ln>
        </p:spPr>
        <p:txBody>
          <a:bodyPr spcFirstLastPara="1" wrap="square" lIns="91425" tIns="91425" rIns="91425" bIns="91425" anchor="ctr" anchorCtr="0">
            <a:noAutofit/>
          </a:bodyPr>
          <a:lstStyle/>
          <a:p>
            <a:r>
              <a:rPr lang="en" sz="1200" b="1"/>
              <a:t>Users, Apps and Platforms</a:t>
            </a:r>
            <a:endParaRPr sz="1200" b="1"/>
          </a:p>
          <a:p>
            <a:r>
              <a:rPr lang="en" sz="800" i="1"/>
              <a:t>NWC and VPN Users</a:t>
            </a:r>
            <a:endParaRPr sz="800" i="1"/>
          </a:p>
        </p:txBody>
      </p:sp>
      <p:sp>
        <p:nvSpPr>
          <p:cNvPr id="300" name="Google Shape;300;p45"/>
          <p:cNvSpPr txBox="1"/>
          <p:nvPr/>
        </p:nvSpPr>
        <p:spPr>
          <a:xfrm>
            <a:off x="48461" y="3991600"/>
            <a:ext cx="1828800" cy="475500"/>
          </a:xfrm>
          <a:prstGeom prst="rect">
            <a:avLst/>
          </a:prstGeom>
          <a:noFill/>
          <a:ln>
            <a:noFill/>
          </a:ln>
        </p:spPr>
        <p:txBody>
          <a:bodyPr spcFirstLastPara="1" wrap="square" lIns="91425" tIns="91425" rIns="91425" bIns="91425" anchor="ctr" anchorCtr="0">
            <a:noAutofit/>
          </a:bodyPr>
          <a:lstStyle/>
          <a:p>
            <a:r>
              <a:rPr lang="en" b="1"/>
              <a:t>Maps, Apps and </a:t>
            </a:r>
            <a:endParaRPr b="1"/>
          </a:p>
          <a:p>
            <a:r>
              <a:rPr lang="en" b="1"/>
              <a:t>Platforms</a:t>
            </a:r>
            <a:endParaRPr b="1"/>
          </a:p>
        </p:txBody>
      </p:sp>
      <p:sp>
        <p:nvSpPr>
          <p:cNvPr id="301" name="Google Shape;301;p45"/>
          <p:cNvSpPr txBox="1"/>
          <p:nvPr/>
        </p:nvSpPr>
        <p:spPr>
          <a:xfrm>
            <a:off x="2054790" y="2161825"/>
            <a:ext cx="2045700" cy="301500"/>
          </a:xfrm>
          <a:prstGeom prst="rect">
            <a:avLst/>
          </a:prstGeom>
          <a:noFill/>
          <a:ln>
            <a:noFill/>
          </a:ln>
        </p:spPr>
        <p:txBody>
          <a:bodyPr spcFirstLastPara="1" wrap="square" lIns="91425" tIns="91425" rIns="91425" bIns="91425" anchor="ctr" anchorCtr="0">
            <a:noAutofit/>
          </a:bodyPr>
          <a:lstStyle/>
          <a:p>
            <a:r>
              <a:rPr lang="en" sz="700" b="1" i="1">
                <a:solidFill>
                  <a:srgbClr val="FF00FF"/>
                </a:solidFill>
              </a:rPr>
              <a:t>Note: Pink indicates function of NWM-Viz Processing Pipeline</a:t>
            </a:r>
            <a:endParaRPr sz="700" b="1" i="1">
              <a:solidFill>
                <a:srgbClr val="FF00FF"/>
              </a:solidFill>
            </a:endParaRPr>
          </a:p>
        </p:txBody>
      </p:sp>
      <p:sp>
        <p:nvSpPr>
          <p:cNvPr id="302" name="Google Shape;302;p45"/>
          <p:cNvSpPr txBox="1"/>
          <p:nvPr/>
        </p:nvSpPr>
        <p:spPr>
          <a:xfrm>
            <a:off x="1368450" y="2893028"/>
            <a:ext cx="6407100" cy="301500"/>
          </a:xfrm>
          <a:prstGeom prst="rect">
            <a:avLst/>
          </a:prstGeom>
          <a:noFill/>
          <a:ln>
            <a:noFill/>
          </a:ln>
        </p:spPr>
        <p:txBody>
          <a:bodyPr spcFirstLastPara="1" wrap="square" lIns="91425" tIns="91425" rIns="91425" bIns="91425" anchor="ctr" anchorCtr="0">
            <a:noAutofit/>
          </a:bodyPr>
          <a:lstStyle/>
          <a:p>
            <a:pPr algn="ctr"/>
            <a:r>
              <a:rPr lang="en" sz="800" i="1" u="sng">
                <a:solidFill>
                  <a:srgbClr val="666666"/>
                </a:solidFill>
                <a:hlinkClick r:id="rId8"/>
              </a:rPr>
              <a:t>https://nwcal-gis-web.nwc.nws.noaa.gov/server/rest/services/nwm_v11/ana_v11_anomaly_v20/MapServer</a:t>
            </a:r>
            <a:endParaRPr sz="800" i="1">
              <a:solidFill>
                <a:srgbClr val="666666"/>
              </a:solidFill>
            </a:endParaRPr>
          </a:p>
          <a:p>
            <a:pPr algn="ctr"/>
            <a:r>
              <a:rPr lang="en" sz="800" i="1" u="sng">
                <a:solidFill>
                  <a:srgbClr val="666666"/>
                </a:solidFill>
                <a:hlinkClick r:id="rId9"/>
              </a:rPr>
              <a:t>https://nwcal-gis-web.nwc.nws.noaa.gov/raster/rest/services/nwm_v11/ana_v11_soil_moisture_v10/MapServer</a:t>
            </a:r>
            <a:endParaRPr sz="800" b="1" i="1">
              <a:solidFill>
                <a:srgbClr val="666666"/>
              </a:solidFill>
            </a:endParaRPr>
          </a:p>
        </p:txBody>
      </p:sp>
      <p:sp>
        <p:nvSpPr>
          <p:cNvPr id="303" name="Google Shape;303;p45"/>
          <p:cNvSpPr/>
          <p:nvPr/>
        </p:nvSpPr>
        <p:spPr>
          <a:xfrm>
            <a:off x="4811666" y="1022401"/>
            <a:ext cx="265483" cy="331517"/>
          </a:xfrm>
          <a:custGeom>
            <a:avLst/>
            <a:gdLst/>
            <a:ahLst/>
            <a:cxnLst/>
            <a:rect l="l" t="t" r="r" b="b"/>
            <a:pathLst>
              <a:path w="12328" h="16990" extrusionOk="0">
                <a:moveTo>
                  <a:pt x="5575" y="0"/>
                </a:moveTo>
                <a:cubicBezTo>
                  <a:pt x="6681" y="1106"/>
                  <a:pt x="13140" y="3805"/>
                  <a:pt x="12211" y="6637"/>
                </a:cubicBezTo>
                <a:cubicBezTo>
                  <a:pt x="11282" y="9469"/>
                  <a:pt x="2035" y="15265"/>
                  <a:pt x="0" y="16990"/>
                </a:cubicBezTo>
              </a:path>
            </a:pathLst>
          </a:custGeom>
          <a:noFill/>
          <a:ln w="9525" cap="flat" cmpd="sng">
            <a:solidFill>
              <a:schemeClr val="dk2"/>
            </a:solidFill>
            <a:prstDash val="solid"/>
            <a:round/>
            <a:headEnd type="none" w="med" len="med"/>
            <a:tailEnd type="triangle" w="med" len="med"/>
          </a:ln>
        </p:spPr>
      </p:sp>
      <p:sp>
        <p:nvSpPr>
          <p:cNvPr id="304" name="Google Shape;304;p45"/>
          <p:cNvSpPr txBox="1"/>
          <p:nvPr/>
        </p:nvSpPr>
        <p:spPr>
          <a:xfrm>
            <a:off x="55076" y="2890769"/>
            <a:ext cx="2045700" cy="301500"/>
          </a:xfrm>
          <a:prstGeom prst="rect">
            <a:avLst/>
          </a:prstGeom>
          <a:noFill/>
          <a:ln>
            <a:noFill/>
          </a:ln>
        </p:spPr>
        <p:txBody>
          <a:bodyPr spcFirstLastPara="1" wrap="square" lIns="91425" tIns="91425" rIns="91425" bIns="91425" anchor="ctr" anchorCtr="0">
            <a:noAutofit/>
          </a:bodyPr>
          <a:lstStyle/>
          <a:p>
            <a:r>
              <a:rPr lang="en" sz="800" b="1"/>
              <a:t>Web Service Interface</a:t>
            </a:r>
            <a:endParaRPr sz="800" b="1"/>
          </a:p>
          <a:p>
            <a:r>
              <a:rPr lang="en" sz="800" b="1"/>
              <a:t>Examples (REST)</a:t>
            </a:r>
            <a:endParaRPr sz="800" b="1"/>
          </a:p>
        </p:txBody>
      </p:sp>
      <p:sp>
        <p:nvSpPr>
          <p:cNvPr id="305" name="Google Shape;305;p45"/>
          <p:cNvSpPr txBox="1"/>
          <p:nvPr/>
        </p:nvSpPr>
        <p:spPr>
          <a:xfrm>
            <a:off x="55076" y="2549035"/>
            <a:ext cx="2045700" cy="301500"/>
          </a:xfrm>
          <a:prstGeom prst="rect">
            <a:avLst/>
          </a:prstGeom>
          <a:noFill/>
          <a:ln>
            <a:noFill/>
          </a:ln>
        </p:spPr>
        <p:txBody>
          <a:bodyPr spcFirstLastPara="1" wrap="square" lIns="91425" tIns="91425" rIns="91425" bIns="91425" anchor="ctr" anchorCtr="0">
            <a:noAutofit/>
          </a:bodyPr>
          <a:lstStyle/>
          <a:p>
            <a:r>
              <a:rPr lang="en" sz="800" b="1"/>
              <a:t>Load Balancer/Reverse Proxy</a:t>
            </a:r>
            <a:endParaRPr sz="800" b="1"/>
          </a:p>
        </p:txBody>
      </p:sp>
      <p:sp>
        <p:nvSpPr>
          <p:cNvPr id="306" name="Google Shape;306;p45"/>
          <p:cNvSpPr txBox="1"/>
          <p:nvPr/>
        </p:nvSpPr>
        <p:spPr>
          <a:xfrm>
            <a:off x="2666392" y="570748"/>
            <a:ext cx="861600" cy="301500"/>
          </a:xfrm>
          <a:prstGeom prst="rect">
            <a:avLst/>
          </a:prstGeom>
          <a:noFill/>
          <a:ln>
            <a:noFill/>
          </a:ln>
        </p:spPr>
        <p:txBody>
          <a:bodyPr spcFirstLastPara="1" wrap="square" lIns="91425" tIns="91425" rIns="91425" bIns="91425" anchor="t" anchorCtr="0">
            <a:noAutofit/>
          </a:bodyPr>
          <a:lstStyle/>
          <a:p>
            <a:pPr algn="r"/>
            <a:r>
              <a:rPr lang="en" sz="800" i="1"/>
              <a:t>Esri File GDBs</a:t>
            </a:r>
            <a:endParaRPr sz="800" i="1"/>
          </a:p>
        </p:txBody>
      </p:sp>
      <p:sp>
        <p:nvSpPr>
          <p:cNvPr id="307" name="Google Shape;307;p45"/>
          <p:cNvSpPr txBox="1"/>
          <p:nvPr/>
        </p:nvSpPr>
        <p:spPr>
          <a:xfrm>
            <a:off x="6647375" y="2084603"/>
            <a:ext cx="588000" cy="301500"/>
          </a:xfrm>
          <a:prstGeom prst="rect">
            <a:avLst/>
          </a:prstGeom>
          <a:noFill/>
          <a:ln>
            <a:noFill/>
          </a:ln>
        </p:spPr>
        <p:txBody>
          <a:bodyPr spcFirstLastPara="1" wrap="square" lIns="91425" tIns="91425" rIns="91425" bIns="91425" anchor="ctr" anchorCtr="0">
            <a:noAutofit/>
          </a:bodyPr>
          <a:lstStyle/>
          <a:p>
            <a:r>
              <a:rPr lang="en" sz="600" b="1" i="1">
                <a:solidFill>
                  <a:srgbClr val="FF00FF"/>
                </a:solidFill>
              </a:rPr>
              <a:t>Update Apps</a:t>
            </a:r>
            <a:endParaRPr sz="600" b="1" i="1">
              <a:solidFill>
                <a:srgbClr val="FF00FF"/>
              </a:solidFill>
            </a:endParaRPr>
          </a:p>
        </p:txBody>
      </p:sp>
      <p:sp>
        <p:nvSpPr>
          <p:cNvPr id="308" name="Google Shape;308;p45"/>
          <p:cNvSpPr txBox="1"/>
          <p:nvPr/>
        </p:nvSpPr>
        <p:spPr>
          <a:xfrm>
            <a:off x="48461" y="1652099"/>
            <a:ext cx="1828800" cy="475500"/>
          </a:xfrm>
          <a:prstGeom prst="rect">
            <a:avLst/>
          </a:prstGeom>
          <a:noFill/>
          <a:ln>
            <a:noFill/>
          </a:ln>
        </p:spPr>
        <p:txBody>
          <a:bodyPr spcFirstLastPara="1" wrap="square" lIns="91425" tIns="91425" rIns="91425" bIns="91425" anchor="ctr" anchorCtr="0">
            <a:noAutofit/>
          </a:bodyPr>
          <a:lstStyle/>
          <a:p>
            <a:r>
              <a:rPr lang="en" b="1"/>
              <a:t>Data and </a:t>
            </a:r>
            <a:endParaRPr b="1"/>
          </a:p>
          <a:p>
            <a:r>
              <a:rPr lang="en" b="1"/>
              <a:t>Web Services</a:t>
            </a:r>
            <a:endParaRPr b="1"/>
          </a:p>
        </p:txBody>
      </p:sp>
      <p:sp>
        <p:nvSpPr>
          <p:cNvPr id="309" name="Google Shape;309;p45"/>
          <p:cNvSpPr txBox="1"/>
          <p:nvPr/>
        </p:nvSpPr>
        <p:spPr>
          <a:xfrm>
            <a:off x="48461" y="361550"/>
            <a:ext cx="1828800" cy="475500"/>
          </a:xfrm>
          <a:prstGeom prst="rect">
            <a:avLst/>
          </a:prstGeom>
          <a:noFill/>
          <a:ln>
            <a:noFill/>
          </a:ln>
        </p:spPr>
        <p:txBody>
          <a:bodyPr spcFirstLastPara="1" wrap="square" lIns="91425" tIns="91425" rIns="91425" bIns="91425" anchor="ctr" anchorCtr="0">
            <a:noAutofit/>
          </a:bodyPr>
          <a:lstStyle/>
          <a:p>
            <a:r>
              <a:rPr lang="en" b="1"/>
              <a:t>Data and Processing</a:t>
            </a:r>
            <a:endParaRPr b="1"/>
          </a:p>
        </p:txBody>
      </p:sp>
      <p:sp>
        <p:nvSpPr>
          <p:cNvPr id="310" name="Google Shape;310;p45"/>
          <p:cNvSpPr/>
          <p:nvPr/>
        </p:nvSpPr>
        <p:spPr>
          <a:xfrm>
            <a:off x="7115175" y="160025"/>
            <a:ext cx="680100" cy="6573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800"/>
              <a:t>NWC dstore</a:t>
            </a:r>
            <a:endParaRPr sz="800"/>
          </a:p>
        </p:txBody>
      </p:sp>
    </p:spTree>
    <p:extLst>
      <p:ext uri="{BB962C8B-B14F-4D97-AF65-F5344CB8AC3E}">
        <p14:creationId xmlns:p14="http://schemas.microsoft.com/office/powerpoint/2010/main" val="2846663818"/>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6"/>
          <p:cNvSpPr/>
          <p:nvPr/>
        </p:nvSpPr>
        <p:spPr>
          <a:xfrm>
            <a:off x="-3250" y="1230875"/>
            <a:ext cx="9150600" cy="1348800"/>
          </a:xfrm>
          <a:prstGeom prst="rect">
            <a:avLst/>
          </a:prstGeom>
          <a:solidFill>
            <a:srgbClr val="D9D2E9"/>
          </a:solidFill>
          <a:ln>
            <a:noFill/>
          </a:ln>
        </p:spPr>
        <p:txBody>
          <a:bodyPr spcFirstLastPara="1" wrap="square" lIns="91425" tIns="91425" rIns="91425" bIns="91425" anchor="ctr" anchorCtr="0">
            <a:noAutofit/>
          </a:bodyPr>
          <a:lstStyle/>
          <a:p>
            <a:pPr algn="ctr"/>
            <a:endParaRPr sz="800" i="1"/>
          </a:p>
        </p:txBody>
      </p:sp>
      <p:cxnSp>
        <p:nvCxnSpPr>
          <p:cNvPr id="316" name="Google Shape;316;p46"/>
          <p:cNvCxnSpPr/>
          <p:nvPr/>
        </p:nvCxnSpPr>
        <p:spPr>
          <a:xfrm rot="10800000">
            <a:off x="2027375" y="1227825"/>
            <a:ext cx="1737000" cy="0"/>
          </a:xfrm>
          <a:prstGeom prst="straightConnector1">
            <a:avLst/>
          </a:prstGeom>
          <a:noFill/>
          <a:ln w="38100" cap="flat" cmpd="sng">
            <a:solidFill>
              <a:srgbClr val="FF0000"/>
            </a:solidFill>
            <a:prstDash val="dash"/>
            <a:round/>
            <a:headEnd type="none" w="med" len="med"/>
            <a:tailEnd type="none" w="med" len="med"/>
          </a:ln>
        </p:spPr>
      </p:cxnSp>
      <p:sp>
        <p:nvSpPr>
          <p:cNvPr id="317" name="Google Shape;317;p46"/>
          <p:cNvSpPr/>
          <p:nvPr/>
        </p:nvSpPr>
        <p:spPr>
          <a:xfrm>
            <a:off x="-3325" y="2579600"/>
            <a:ext cx="9150600" cy="236700"/>
          </a:xfrm>
          <a:prstGeom prst="rect">
            <a:avLst/>
          </a:prstGeom>
          <a:solidFill>
            <a:srgbClr val="FFFFFF"/>
          </a:solidFill>
          <a:ln>
            <a:noFill/>
          </a:ln>
        </p:spPr>
        <p:txBody>
          <a:bodyPr spcFirstLastPara="1" wrap="square" lIns="91425" tIns="91425" rIns="91425" bIns="91425" anchor="ctr" anchorCtr="0">
            <a:noAutofit/>
          </a:bodyPr>
          <a:lstStyle/>
          <a:p>
            <a:pPr algn="ctr"/>
            <a:endParaRPr sz="800"/>
          </a:p>
        </p:txBody>
      </p:sp>
      <p:sp>
        <p:nvSpPr>
          <p:cNvPr id="318" name="Google Shape;318;p46"/>
          <p:cNvSpPr/>
          <p:nvPr/>
        </p:nvSpPr>
        <p:spPr>
          <a:xfrm>
            <a:off x="-6675" y="3271925"/>
            <a:ext cx="9150600" cy="1871700"/>
          </a:xfrm>
          <a:prstGeom prst="rect">
            <a:avLst/>
          </a:prstGeom>
          <a:solidFill>
            <a:srgbClr val="CFE2F3"/>
          </a:solidFill>
          <a:ln>
            <a:noFill/>
          </a:ln>
        </p:spPr>
        <p:txBody>
          <a:bodyPr spcFirstLastPara="1" wrap="square" lIns="91425" tIns="91425" rIns="91425" bIns="91425" anchor="t" anchorCtr="0">
            <a:noAutofit/>
          </a:bodyPr>
          <a:lstStyle/>
          <a:p>
            <a:pPr algn="ctr"/>
            <a:endParaRPr sz="800" i="1"/>
          </a:p>
        </p:txBody>
      </p:sp>
      <p:sp>
        <p:nvSpPr>
          <p:cNvPr id="319" name="Google Shape;319;p46"/>
          <p:cNvSpPr/>
          <p:nvPr/>
        </p:nvSpPr>
        <p:spPr>
          <a:xfrm rot="10800000" flipH="1">
            <a:off x="4676526" y="3053850"/>
            <a:ext cx="438000" cy="1935600"/>
          </a:xfrm>
          <a:prstGeom prst="bentArrow">
            <a:avLst>
              <a:gd name="adj1" fmla="val 25000"/>
              <a:gd name="adj2" fmla="val 25000"/>
              <a:gd name="adj3" fmla="val 25000"/>
              <a:gd name="adj4" fmla="val 43750"/>
            </a:avLst>
          </a:prstGeom>
          <a:solidFill>
            <a:srgbClr val="EAD1D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0" name="Google Shape;320;p46"/>
          <p:cNvSpPr/>
          <p:nvPr/>
        </p:nvSpPr>
        <p:spPr>
          <a:xfrm rot="5401356" flipH="1">
            <a:off x="4483362" y="3764775"/>
            <a:ext cx="1521000" cy="300000"/>
          </a:xfrm>
          <a:prstGeom prst="leftArrow">
            <a:avLst>
              <a:gd name="adj1" fmla="val 50000"/>
              <a:gd name="adj2" fmla="val 50000"/>
            </a:avLst>
          </a:prstGeom>
          <a:solidFill>
            <a:srgbClr val="EAD1D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1" name="Google Shape;321;p46"/>
          <p:cNvSpPr/>
          <p:nvPr/>
        </p:nvSpPr>
        <p:spPr>
          <a:xfrm rot="10800000">
            <a:off x="4033311" y="3053850"/>
            <a:ext cx="438000" cy="1935600"/>
          </a:xfrm>
          <a:prstGeom prst="bentArrow">
            <a:avLst>
              <a:gd name="adj1" fmla="val 25000"/>
              <a:gd name="adj2" fmla="val 25000"/>
              <a:gd name="adj3" fmla="val 25000"/>
              <a:gd name="adj4" fmla="val 43750"/>
            </a:avLst>
          </a:prstGeom>
          <a:solidFill>
            <a:srgbClr val="EAD1D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2" name="Google Shape;322;p46"/>
          <p:cNvSpPr/>
          <p:nvPr/>
        </p:nvSpPr>
        <p:spPr>
          <a:xfrm rot="5401356" flipH="1">
            <a:off x="3139762" y="3764775"/>
            <a:ext cx="1521000" cy="300000"/>
          </a:xfrm>
          <a:prstGeom prst="leftArrow">
            <a:avLst>
              <a:gd name="adj1" fmla="val 50000"/>
              <a:gd name="adj2" fmla="val 50000"/>
            </a:avLst>
          </a:prstGeom>
          <a:solidFill>
            <a:srgbClr val="EAD1D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23" name="Google Shape;323;p46"/>
          <p:cNvSpPr/>
          <p:nvPr/>
        </p:nvSpPr>
        <p:spPr>
          <a:xfrm>
            <a:off x="-3250" y="2820725"/>
            <a:ext cx="9150600" cy="451200"/>
          </a:xfrm>
          <a:prstGeom prst="rect">
            <a:avLst/>
          </a:prstGeom>
          <a:solidFill>
            <a:srgbClr val="EAD1DC"/>
          </a:solidFill>
          <a:ln>
            <a:noFill/>
          </a:ln>
        </p:spPr>
        <p:txBody>
          <a:bodyPr spcFirstLastPara="1" wrap="square" lIns="91425" tIns="91425" rIns="91425" bIns="91425" anchor="t" anchorCtr="0">
            <a:noAutofit/>
          </a:bodyPr>
          <a:lstStyle/>
          <a:p>
            <a:endParaRPr/>
          </a:p>
        </p:txBody>
      </p:sp>
      <p:grpSp>
        <p:nvGrpSpPr>
          <p:cNvPr id="324" name="Google Shape;324;p46"/>
          <p:cNvGrpSpPr/>
          <p:nvPr/>
        </p:nvGrpSpPr>
        <p:grpSpPr>
          <a:xfrm>
            <a:off x="2363626" y="223100"/>
            <a:ext cx="680147" cy="802055"/>
            <a:chOff x="5322985" y="2408875"/>
            <a:chExt cx="1254190" cy="1478988"/>
          </a:xfrm>
        </p:grpSpPr>
        <p:pic>
          <p:nvPicPr>
            <p:cNvPr id="325" name="Google Shape;325;p46" descr="Free vector graphic: Server, Web, Network, Computer - Free Image ..."/>
            <p:cNvPicPr preferRelativeResize="0"/>
            <p:nvPr/>
          </p:nvPicPr>
          <p:blipFill>
            <a:blip r:embed="rId3">
              <a:alphaModFix/>
            </a:blip>
            <a:stretch>
              <a:fillRect/>
            </a:stretch>
          </p:blipFill>
          <p:spPr>
            <a:xfrm>
              <a:off x="5429110" y="2408875"/>
              <a:ext cx="734240" cy="1032525"/>
            </a:xfrm>
            <a:prstGeom prst="rect">
              <a:avLst/>
            </a:prstGeom>
            <a:noFill/>
            <a:ln>
              <a:noFill/>
            </a:ln>
          </p:spPr>
        </p:pic>
        <p:pic>
          <p:nvPicPr>
            <p:cNvPr id="326" name="Google Shape;326;p46" descr="Free vector graphic: Server, Web, Network, Computer - Free Image ..."/>
            <p:cNvPicPr preferRelativeResize="0"/>
            <p:nvPr/>
          </p:nvPicPr>
          <p:blipFill>
            <a:blip r:embed="rId3">
              <a:alphaModFix/>
            </a:blip>
            <a:stretch>
              <a:fillRect/>
            </a:stretch>
          </p:blipFill>
          <p:spPr>
            <a:xfrm>
              <a:off x="5842935" y="2855338"/>
              <a:ext cx="734240" cy="1032525"/>
            </a:xfrm>
            <a:prstGeom prst="rect">
              <a:avLst/>
            </a:prstGeom>
            <a:noFill/>
            <a:ln>
              <a:noFill/>
            </a:ln>
          </p:spPr>
        </p:pic>
        <p:pic>
          <p:nvPicPr>
            <p:cNvPr id="327" name="Google Shape;327;p46" descr="Free vector graphic: Server, Web, Network, Computer - Free Image ..."/>
            <p:cNvPicPr preferRelativeResize="0"/>
            <p:nvPr/>
          </p:nvPicPr>
          <p:blipFill>
            <a:blip r:embed="rId3">
              <a:alphaModFix/>
            </a:blip>
            <a:stretch>
              <a:fillRect/>
            </a:stretch>
          </p:blipFill>
          <p:spPr>
            <a:xfrm>
              <a:off x="5322985" y="2779138"/>
              <a:ext cx="734240" cy="1032525"/>
            </a:xfrm>
            <a:prstGeom prst="rect">
              <a:avLst/>
            </a:prstGeom>
            <a:noFill/>
            <a:ln>
              <a:noFill/>
            </a:ln>
          </p:spPr>
        </p:pic>
      </p:grpSp>
      <p:grpSp>
        <p:nvGrpSpPr>
          <p:cNvPr id="328" name="Google Shape;328;p46"/>
          <p:cNvGrpSpPr/>
          <p:nvPr/>
        </p:nvGrpSpPr>
        <p:grpSpPr>
          <a:xfrm>
            <a:off x="6079101" y="233625"/>
            <a:ext cx="680147" cy="802055"/>
            <a:chOff x="5322985" y="2408875"/>
            <a:chExt cx="1254190" cy="1478988"/>
          </a:xfrm>
        </p:grpSpPr>
        <p:pic>
          <p:nvPicPr>
            <p:cNvPr id="329" name="Google Shape;329;p46" descr="Free vector graphic: Server, Web, Network, Computer - Free Image ..."/>
            <p:cNvPicPr preferRelativeResize="0"/>
            <p:nvPr/>
          </p:nvPicPr>
          <p:blipFill>
            <a:blip r:embed="rId3">
              <a:alphaModFix/>
            </a:blip>
            <a:stretch>
              <a:fillRect/>
            </a:stretch>
          </p:blipFill>
          <p:spPr>
            <a:xfrm>
              <a:off x="5429110" y="2408875"/>
              <a:ext cx="734240" cy="1032525"/>
            </a:xfrm>
            <a:prstGeom prst="rect">
              <a:avLst/>
            </a:prstGeom>
            <a:noFill/>
            <a:ln>
              <a:noFill/>
            </a:ln>
          </p:spPr>
        </p:pic>
        <p:pic>
          <p:nvPicPr>
            <p:cNvPr id="330" name="Google Shape;330;p46" descr="Free vector graphic: Server, Web, Network, Computer - Free Image ..."/>
            <p:cNvPicPr preferRelativeResize="0"/>
            <p:nvPr/>
          </p:nvPicPr>
          <p:blipFill>
            <a:blip r:embed="rId3">
              <a:alphaModFix/>
            </a:blip>
            <a:stretch>
              <a:fillRect/>
            </a:stretch>
          </p:blipFill>
          <p:spPr>
            <a:xfrm>
              <a:off x="5842935" y="2855338"/>
              <a:ext cx="734240" cy="1032525"/>
            </a:xfrm>
            <a:prstGeom prst="rect">
              <a:avLst/>
            </a:prstGeom>
            <a:noFill/>
            <a:ln>
              <a:noFill/>
            </a:ln>
          </p:spPr>
        </p:pic>
        <p:pic>
          <p:nvPicPr>
            <p:cNvPr id="331" name="Google Shape;331;p46" descr="Free vector graphic: Server, Web, Network, Computer - Free Image ..."/>
            <p:cNvPicPr preferRelativeResize="0"/>
            <p:nvPr/>
          </p:nvPicPr>
          <p:blipFill>
            <a:blip r:embed="rId3">
              <a:alphaModFix/>
            </a:blip>
            <a:stretch>
              <a:fillRect/>
            </a:stretch>
          </p:blipFill>
          <p:spPr>
            <a:xfrm>
              <a:off x="5322985" y="2779138"/>
              <a:ext cx="734240" cy="1032525"/>
            </a:xfrm>
            <a:prstGeom prst="rect">
              <a:avLst/>
            </a:prstGeom>
            <a:noFill/>
            <a:ln>
              <a:noFill/>
            </a:ln>
          </p:spPr>
        </p:pic>
      </p:grpSp>
      <p:grpSp>
        <p:nvGrpSpPr>
          <p:cNvPr id="332" name="Google Shape;332;p46"/>
          <p:cNvGrpSpPr/>
          <p:nvPr/>
        </p:nvGrpSpPr>
        <p:grpSpPr>
          <a:xfrm>
            <a:off x="3577179" y="1406060"/>
            <a:ext cx="587949" cy="657290"/>
            <a:chOff x="2301742" y="3351284"/>
            <a:chExt cx="1118199" cy="1250077"/>
          </a:xfrm>
        </p:grpSpPr>
        <p:sp>
          <p:nvSpPr>
            <p:cNvPr id="333" name="Google Shape;333;p46"/>
            <p:cNvSpPr/>
            <p:nvPr/>
          </p:nvSpPr>
          <p:spPr>
            <a:xfrm>
              <a:off x="2731741" y="3517000"/>
              <a:ext cx="688200" cy="8250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4" name="Google Shape;334;p46"/>
            <p:cNvSpPr/>
            <p:nvPr/>
          </p:nvSpPr>
          <p:spPr>
            <a:xfrm>
              <a:off x="2301742" y="3351284"/>
              <a:ext cx="688200" cy="8250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5" name="Google Shape;335;p46"/>
            <p:cNvSpPr/>
            <p:nvPr/>
          </p:nvSpPr>
          <p:spPr>
            <a:xfrm>
              <a:off x="2557800" y="3776361"/>
              <a:ext cx="688200" cy="8250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600" i="1"/>
            </a:p>
          </p:txBody>
        </p:sp>
      </p:grpSp>
      <p:sp>
        <p:nvSpPr>
          <p:cNvPr id="336" name="Google Shape;336;p46"/>
          <p:cNvSpPr txBox="1"/>
          <p:nvPr/>
        </p:nvSpPr>
        <p:spPr>
          <a:xfrm>
            <a:off x="48461" y="361550"/>
            <a:ext cx="1828800" cy="475500"/>
          </a:xfrm>
          <a:prstGeom prst="rect">
            <a:avLst/>
          </a:prstGeom>
          <a:noFill/>
          <a:ln>
            <a:noFill/>
          </a:ln>
        </p:spPr>
        <p:txBody>
          <a:bodyPr spcFirstLastPara="1" wrap="square" lIns="91425" tIns="91425" rIns="91425" bIns="91425" anchor="ctr" anchorCtr="0">
            <a:noAutofit/>
          </a:bodyPr>
          <a:lstStyle/>
          <a:p>
            <a:r>
              <a:rPr lang="en" b="1">
                <a:solidFill>
                  <a:srgbClr val="1155CC"/>
                </a:solidFill>
              </a:rPr>
              <a:t>Data and Processing</a:t>
            </a:r>
            <a:endParaRPr b="1">
              <a:solidFill>
                <a:srgbClr val="1155CC"/>
              </a:solidFill>
            </a:endParaRPr>
          </a:p>
        </p:txBody>
      </p:sp>
      <p:sp>
        <p:nvSpPr>
          <p:cNvPr id="337" name="Google Shape;337;p46"/>
          <p:cNvSpPr txBox="1"/>
          <p:nvPr/>
        </p:nvSpPr>
        <p:spPr>
          <a:xfrm>
            <a:off x="48461" y="1652099"/>
            <a:ext cx="1828800" cy="475500"/>
          </a:xfrm>
          <a:prstGeom prst="rect">
            <a:avLst/>
          </a:prstGeom>
          <a:noFill/>
          <a:ln>
            <a:noFill/>
          </a:ln>
        </p:spPr>
        <p:txBody>
          <a:bodyPr spcFirstLastPara="1" wrap="square" lIns="91425" tIns="91425" rIns="91425" bIns="91425" anchor="ctr" anchorCtr="0">
            <a:noAutofit/>
          </a:bodyPr>
          <a:lstStyle/>
          <a:p>
            <a:r>
              <a:rPr lang="en" b="1">
                <a:solidFill>
                  <a:srgbClr val="1155CC"/>
                </a:solidFill>
              </a:rPr>
              <a:t>Data and </a:t>
            </a:r>
            <a:endParaRPr b="1">
              <a:solidFill>
                <a:srgbClr val="1155CC"/>
              </a:solidFill>
            </a:endParaRPr>
          </a:p>
          <a:p>
            <a:r>
              <a:rPr lang="en" b="1">
                <a:solidFill>
                  <a:srgbClr val="1155CC"/>
                </a:solidFill>
              </a:rPr>
              <a:t>Web Services</a:t>
            </a:r>
            <a:endParaRPr b="1">
              <a:solidFill>
                <a:srgbClr val="1155CC"/>
              </a:solidFill>
            </a:endParaRPr>
          </a:p>
        </p:txBody>
      </p:sp>
      <p:sp>
        <p:nvSpPr>
          <p:cNvPr id="338" name="Google Shape;338;p46"/>
          <p:cNvSpPr/>
          <p:nvPr/>
        </p:nvSpPr>
        <p:spPr>
          <a:xfrm rot="10800000">
            <a:off x="2272850" y="1967347"/>
            <a:ext cx="861725" cy="614725"/>
          </a:xfrm>
          <a:prstGeom prst="flowChartManualOperation">
            <a:avLst/>
          </a:prstGeom>
          <a:solidFill>
            <a:srgbClr val="FFFFFF"/>
          </a:solidFill>
          <a:ln>
            <a:noFill/>
          </a:ln>
        </p:spPr>
        <p:txBody>
          <a:bodyPr spcFirstLastPara="1" wrap="square" lIns="91425" tIns="91425" rIns="91425" bIns="91425" anchor="ctr" anchorCtr="0">
            <a:noAutofit/>
          </a:bodyPr>
          <a:lstStyle/>
          <a:p>
            <a:endParaRPr/>
          </a:p>
        </p:txBody>
      </p:sp>
      <p:grpSp>
        <p:nvGrpSpPr>
          <p:cNvPr id="339" name="Google Shape;339;p46"/>
          <p:cNvGrpSpPr/>
          <p:nvPr/>
        </p:nvGrpSpPr>
        <p:grpSpPr>
          <a:xfrm>
            <a:off x="2363626" y="1459637"/>
            <a:ext cx="680147" cy="802055"/>
            <a:chOff x="5322985" y="2408875"/>
            <a:chExt cx="1254190" cy="1478988"/>
          </a:xfrm>
        </p:grpSpPr>
        <p:pic>
          <p:nvPicPr>
            <p:cNvPr id="340" name="Google Shape;340;p46" descr="Free vector graphic: Server, Web, Network, Computer - Free Image ..."/>
            <p:cNvPicPr preferRelativeResize="0"/>
            <p:nvPr/>
          </p:nvPicPr>
          <p:blipFill>
            <a:blip r:embed="rId4">
              <a:alphaModFix/>
            </a:blip>
            <a:stretch>
              <a:fillRect/>
            </a:stretch>
          </p:blipFill>
          <p:spPr>
            <a:xfrm>
              <a:off x="5429110" y="2408875"/>
              <a:ext cx="734240" cy="1032525"/>
            </a:xfrm>
            <a:prstGeom prst="rect">
              <a:avLst/>
            </a:prstGeom>
            <a:noFill/>
            <a:ln>
              <a:noFill/>
            </a:ln>
          </p:spPr>
        </p:pic>
        <p:pic>
          <p:nvPicPr>
            <p:cNvPr id="341" name="Google Shape;341;p46" descr="Free vector graphic: Server, Web, Network, Computer - Free Image ..."/>
            <p:cNvPicPr preferRelativeResize="0"/>
            <p:nvPr/>
          </p:nvPicPr>
          <p:blipFill>
            <a:blip r:embed="rId4">
              <a:alphaModFix/>
            </a:blip>
            <a:stretch>
              <a:fillRect/>
            </a:stretch>
          </p:blipFill>
          <p:spPr>
            <a:xfrm>
              <a:off x="5842935" y="2855338"/>
              <a:ext cx="734240" cy="1032525"/>
            </a:xfrm>
            <a:prstGeom prst="rect">
              <a:avLst/>
            </a:prstGeom>
            <a:noFill/>
            <a:ln>
              <a:noFill/>
            </a:ln>
          </p:spPr>
        </p:pic>
        <p:pic>
          <p:nvPicPr>
            <p:cNvPr id="342" name="Google Shape;342;p46" descr="Free vector graphic: Server, Web, Network, Computer - Free Image ..."/>
            <p:cNvPicPr preferRelativeResize="0"/>
            <p:nvPr/>
          </p:nvPicPr>
          <p:blipFill>
            <a:blip r:embed="rId4">
              <a:alphaModFix/>
            </a:blip>
            <a:stretch>
              <a:fillRect/>
            </a:stretch>
          </p:blipFill>
          <p:spPr>
            <a:xfrm>
              <a:off x="5322985" y="2779138"/>
              <a:ext cx="734240" cy="1032525"/>
            </a:xfrm>
            <a:prstGeom prst="rect">
              <a:avLst/>
            </a:prstGeom>
            <a:noFill/>
            <a:ln>
              <a:noFill/>
            </a:ln>
          </p:spPr>
        </p:pic>
      </p:grpSp>
      <p:grpSp>
        <p:nvGrpSpPr>
          <p:cNvPr id="343" name="Google Shape;343;p46"/>
          <p:cNvGrpSpPr/>
          <p:nvPr/>
        </p:nvGrpSpPr>
        <p:grpSpPr>
          <a:xfrm>
            <a:off x="5006750" y="872656"/>
            <a:ext cx="599268" cy="657309"/>
            <a:chOff x="5941242" y="872656"/>
            <a:chExt cx="599268" cy="657309"/>
          </a:xfrm>
        </p:grpSpPr>
        <p:sp>
          <p:nvSpPr>
            <p:cNvPr id="344" name="Google Shape;344;p46"/>
            <p:cNvSpPr/>
            <p:nvPr/>
          </p:nvSpPr>
          <p:spPr>
            <a:xfrm flipH="1">
              <a:off x="5941242" y="984410"/>
              <a:ext cx="361800" cy="4338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5" name="Google Shape;345;p46"/>
            <p:cNvSpPr/>
            <p:nvPr/>
          </p:nvSpPr>
          <p:spPr>
            <a:xfrm flipH="1">
              <a:off x="6178710" y="872656"/>
              <a:ext cx="361800" cy="4338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46" name="Google Shape;346;p46"/>
            <p:cNvSpPr/>
            <p:nvPr/>
          </p:nvSpPr>
          <p:spPr>
            <a:xfrm flipH="1">
              <a:off x="6039868" y="1096165"/>
              <a:ext cx="361800" cy="433800"/>
            </a:xfrm>
            <a:prstGeom prst="can">
              <a:avLst>
                <a:gd name="adj" fmla="val 25000"/>
              </a:avLst>
            </a:prstGeom>
            <a:gradFill>
              <a:gsLst>
                <a:gs pos="0">
                  <a:srgbClr val="DCECD5"/>
                </a:gs>
                <a:gs pos="100000">
                  <a:srgbClr val="93BC81"/>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600" i="1"/>
            </a:p>
          </p:txBody>
        </p:sp>
      </p:grpSp>
      <p:sp>
        <p:nvSpPr>
          <p:cNvPr id="347" name="Google Shape;347;p46"/>
          <p:cNvSpPr/>
          <p:nvPr/>
        </p:nvSpPr>
        <p:spPr>
          <a:xfrm rot="10800000">
            <a:off x="6216913" y="1967347"/>
            <a:ext cx="861725" cy="614725"/>
          </a:xfrm>
          <a:prstGeom prst="flowChartManualOperation">
            <a:avLst/>
          </a:prstGeom>
          <a:solidFill>
            <a:srgbClr val="FFFFFF"/>
          </a:solidFill>
          <a:ln>
            <a:noFill/>
          </a:ln>
        </p:spPr>
        <p:txBody>
          <a:bodyPr spcFirstLastPara="1" wrap="square" lIns="91425" tIns="91425" rIns="91425" bIns="91425" anchor="ctr" anchorCtr="0">
            <a:noAutofit/>
          </a:bodyPr>
          <a:lstStyle/>
          <a:p>
            <a:endParaRPr/>
          </a:p>
        </p:txBody>
      </p:sp>
      <p:grpSp>
        <p:nvGrpSpPr>
          <p:cNvPr id="348" name="Google Shape;348;p46"/>
          <p:cNvGrpSpPr/>
          <p:nvPr/>
        </p:nvGrpSpPr>
        <p:grpSpPr>
          <a:xfrm>
            <a:off x="6307701" y="1455592"/>
            <a:ext cx="680147" cy="802055"/>
            <a:chOff x="5322985" y="2408875"/>
            <a:chExt cx="1254190" cy="1478988"/>
          </a:xfrm>
        </p:grpSpPr>
        <p:pic>
          <p:nvPicPr>
            <p:cNvPr id="349" name="Google Shape;349;p46" descr="Free vector graphic: Server, Web, Network, Computer - Free Image ..."/>
            <p:cNvPicPr preferRelativeResize="0"/>
            <p:nvPr/>
          </p:nvPicPr>
          <p:blipFill>
            <a:blip r:embed="rId4">
              <a:alphaModFix/>
            </a:blip>
            <a:stretch>
              <a:fillRect/>
            </a:stretch>
          </p:blipFill>
          <p:spPr>
            <a:xfrm>
              <a:off x="5429110" y="2408875"/>
              <a:ext cx="734240" cy="1032525"/>
            </a:xfrm>
            <a:prstGeom prst="rect">
              <a:avLst/>
            </a:prstGeom>
            <a:noFill/>
            <a:ln>
              <a:noFill/>
            </a:ln>
          </p:spPr>
        </p:pic>
        <p:pic>
          <p:nvPicPr>
            <p:cNvPr id="350" name="Google Shape;350;p46" descr="Free vector graphic: Server, Web, Network, Computer - Free Image ..."/>
            <p:cNvPicPr preferRelativeResize="0"/>
            <p:nvPr/>
          </p:nvPicPr>
          <p:blipFill>
            <a:blip r:embed="rId4">
              <a:alphaModFix/>
            </a:blip>
            <a:stretch>
              <a:fillRect/>
            </a:stretch>
          </p:blipFill>
          <p:spPr>
            <a:xfrm>
              <a:off x="5842935" y="2855338"/>
              <a:ext cx="734240" cy="1032525"/>
            </a:xfrm>
            <a:prstGeom prst="rect">
              <a:avLst/>
            </a:prstGeom>
            <a:noFill/>
            <a:ln>
              <a:noFill/>
            </a:ln>
          </p:spPr>
        </p:pic>
        <p:pic>
          <p:nvPicPr>
            <p:cNvPr id="351" name="Google Shape;351;p46" descr="Free vector graphic: Server, Web, Network, Computer - Free Image ..."/>
            <p:cNvPicPr preferRelativeResize="0"/>
            <p:nvPr/>
          </p:nvPicPr>
          <p:blipFill>
            <a:blip r:embed="rId4">
              <a:alphaModFix/>
            </a:blip>
            <a:stretch>
              <a:fillRect/>
            </a:stretch>
          </p:blipFill>
          <p:spPr>
            <a:xfrm>
              <a:off x="5322985" y="2779138"/>
              <a:ext cx="734240" cy="1032525"/>
            </a:xfrm>
            <a:prstGeom prst="rect">
              <a:avLst/>
            </a:prstGeom>
            <a:noFill/>
            <a:ln>
              <a:noFill/>
            </a:ln>
          </p:spPr>
        </p:pic>
      </p:grpSp>
      <p:sp>
        <p:nvSpPr>
          <p:cNvPr id="352" name="Google Shape;352;p46"/>
          <p:cNvSpPr/>
          <p:nvPr/>
        </p:nvSpPr>
        <p:spPr>
          <a:xfrm>
            <a:off x="3043775" y="269450"/>
            <a:ext cx="1549800" cy="421200"/>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endParaRPr/>
          </a:p>
        </p:txBody>
      </p:sp>
      <p:sp>
        <p:nvSpPr>
          <p:cNvPr id="353" name="Google Shape;353;p46"/>
          <p:cNvSpPr/>
          <p:nvPr/>
        </p:nvSpPr>
        <p:spPr>
          <a:xfrm>
            <a:off x="4531488" y="265594"/>
            <a:ext cx="1549800" cy="421200"/>
          </a:xfrm>
          <a:prstGeom prst="lef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endParaRPr/>
          </a:p>
        </p:txBody>
      </p:sp>
      <p:sp>
        <p:nvSpPr>
          <p:cNvPr id="354" name="Google Shape;354;p46"/>
          <p:cNvSpPr txBox="1"/>
          <p:nvPr/>
        </p:nvSpPr>
        <p:spPr>
          <a:xfrm>
            <a:off x="5054775" y="2821075"/>
            <a:ext cx="3186000" cy="451200"/>
          </a:xfrm>
          <a:prstGeom prst="rect">
            <a:avLst/>
          </a:prstGeom>
          <a:noFill/>
          <a:ln>
            <a:noFill/>
          </a:ln>
        </p:spPr>
        <p:txBody>
          <a:bodyPr spcFirstLastPara="1" wrap="square" lIns="91425" tIns="91425" rIns="91425" bIns="91425" anchor="ctr" anchorCtr="0">
            <a:noAutofit/>
          </a:bodyPr>
          <a:lstStyle/>
          <a:p>
            <a:pPr algn="ctr"/>
            <a:r>
              <a:rPr lang="en" sz="800" i="1" u="sng">
                <a:solidFill>
                  <a:srgbClr val="4A86E8"/>
                </a:solidFill>
                <a:hlinkClick r:id="rId5"/>
              </a:rPr>
              <a:t>https://nwcal-gis-web.nwc.nws.noaa.gov/server/rest/services/</a:t>
            </a:r>
            <a:r>
              <a:rPr lang="en" sz="800" i="1">
                <a:solidFill>
                  <a:srgbClr val="4A86E8"/>
                </a:solidFill>
              </a:rPr>
              <a:t> </a:t>
            </a:r>
            <a:endParaRPr sz="800" i="1">
              <a:solidFill>
                <a:srgbClr val="4A86E8"/>
              </a:solidFill>
            </a:endParaRPr>
          </a:p>
          <a:p>
            <a:pPr algn="ctr"/>
            <a:r>
              <a:rPr lang="en" sz="800" i="1"/>
              <a:t>(NWC Map Service URL)</a:t>
            </a:r>
            <a:endParaRPr sz="800" b="1" i="1"/>
          </a:p>
        </p:txBody>
      </p:sp>
      <p:sp>
        <p:nvSpPr>
          <p:cNvPr id="355" name="Google Shape;355;p46"/>
          <p:cNvSpPr txBox="1"/>
          <p:nvPr/>
        </p:nvSpPr>
        <p:spPr>
          <a:xfrm>
            <a:off x="626625" y="106525"/>
            <a:ext cx="1737000" cy="602700"/>
          </a:xfrm>
          <a:prstGeom prst="rect">
            <a:avLst/>
          </a:prstGeom>
          <a:noFill/>
          <a:ln>
            <a:noFill/>
          </a:ln>
        </p:spPr>
        <p:txBody>
          <a:bodyPr spcFirstLastPara="1" wrap="square" lIns="91425" tIns="91425" rIns="91425" bIns="91425" anchor="t" anchorCtr="0">
            <a:noAutofit/>
          </a:bodyPr>
          <a:lstStyle/>
          <a:p>
            <a:pPr algn="r"/>
            <a:r>
              <a:rPr lang="en" sz="900" b="1"/>
              <a:t>Visualization  Processing Server (production)</a:t>
            </a:r>
            <a:endParaRPr sz="1000" b="1"/>
          </a:p>
        </p:txBody>
      </p:sp>
      <p:sp>
        <p:nvSpPr>
          <p:cNvPr id="356" name="Google Shape;356;p46"/>
          <p:cNvSpPr txBox="1"/>
          <p:nvPr/>
        </p:nvSpPr>
        <p:spPr>
          <a:xfrm>
            <a:off x="6759250" y="106525"/>
            <a:ext cx="1549800" cy="602700"/>
          </a:xfrm>
          <a:prstGeom prst="rect">
            <a:avLst/>
          </a:prstGeom>
          <a:noFill/>
          <a:ln>
            <a:noFill/>
          </a:ln>
        </p:spPr>
        <p:txBody>
          <a:bodyPr spcFirstLastPara="1" wrap="square" lIns="91425" tIns="91425" rIns="91425" bIns="91425" anchor="t" anchorCtr="0">
            <a:noAutofit/>
          </a:bodyPr>
          <a:lstStyle/>
          <a:p>
            <a:r>
              <a:rPr lang="en" sz="900" b="1"/>
              <a:t>Visualization Processing Server (dev)</a:t>
            </a:r>
            <a:endParaRPr sz="1000" b="1"/>
          </a:p>
        </p:txBody>
      </p:sp>
      <p:sp>
        <p:nvSpPr>
          <p:cNvPr id="357" name="Google Shape;357;p46"/>
          <p:cNvSpPr txBox="1"/>
          <p:nvPr/>
        </p:nvSpPr>
        <p:spPr>
          <a:xfrm>
            <a:off x="4644716" y="1529950"/>
            <a:ext cx="1311300" cy="564300"/>
          </a:xfrm>
          <a:prstGeom prst="rect">
            <a:avLst/>
          </a:prstGeom>
          <a:noFill/>
          <a:ln>
            <a:noFill/>
          </a:ln>
        </p:spPr>
        <p:txBody>
          <a:bodyPr spcFirstLastPara="1" wrap="square" lIns="91425" tIns="91425" rIns="91425" bIns="91425" anchor="t" anchorCtr="0">
            <a:noAutofit/>
          </a:bodyPr>
          <a:lstStyle/>
          <a:p>
            <a:r>
              <a:rPr lang="en" sz="900" b="1"/>
              <a:t>EGIS Data</a:t>
            </a:r>
            <a:endParaRPr sz="600"/>
          </a:p>
          <a:p>
            <a:r>
              <a:rPr lang="en" sz="800" i="1"/>
              <a:t>\\nwcal-gis-fs1\Transfer\*</a:t>
            </a:r>
            <a:endParaRPr sz="800" i="1">
              <a:solidFill>
                <a:srgbClr val="FF0000"/>
              </a:solidFill>
            </a:endParaRPr>
          </a:p>
        </p:txBody>
      </p:sp>
      <p:sp>
        <p:nvSpPr>
          <p:cNvPr id="358" name="Google Shape;358;p46"/>
          <p:cNvSpPr txBox="1"/>
          <p:nvPr/>
        </p:nvSpPr>
        <p:spPr>
          <a:xfrm>
            <a:off x="3167600" y="1999900"/>
            <a:ext cx="1425900" cy="564300"/>
          </a:xfrm>
          <a:prstGeom prst="rect">
            <a:avLst/>
          </a:prstGeom>
          <a:noFill/>
          <a:ln>
            <a:noFill/>
          </a:ln>
        </p:spPr>
        <p:txBody>
          <a:bodyPr spcFirstLastPara="1" wrap="square" lIns="91425" tIns="91425" rIns="91425" bIns="91425" anchor="t" anchorCtr="0">
            <a:noAutofit/>
          </a:bodyPr>
          <a:lstStyle/>
          <a:p>
            <a:r>
              <a:rPr lang="en" sz="900" b="1">
                <a:solidFill>
                  <a:srgbClr val="FF0000"/>
                </a:solidFill>
              </a:rPr>
              <a:t>EGIS Data</a:t>
            </a:r>
            <a:endParaRPr sz="800" b="1" i="1">
              <a:solidFill>
                <a:srgbClr val="FF0000"/>
              </a:solidFill>
            </a:endParaRPr>
          </a:p>
        </p:txBody>
      </p:sp>
      <p:cxnSp>
        <p:nvCxnSpPr>
          <p:cNvPr id="359" name="Google Shape;359;p46"/>
          <p:cNvCxnSpPr/>
          <p:nvPr/>
        </p:nvCxnSpPr>
        <p:spPr>
          <a:xfrm flipH="1">
            <a:off x="5672357" y="744954"/>
            <a:ext cx="342900" cy="163800"/>
          </a:xfrm>
          <a:prstGeom prst="straightConnector1">
            <a:avLst/>
          </a:prstGeom>
          <a:noFill/>
          <a:ln w="9525" cap="flat" cmpd="sng">
            <a:solidFill>
              <a:schemeClr val="dk2"/>
            </a:solidFill>
            <a:prstDash val="solid"/>
            <a:round/>
            <a:headEnd type="triangle" w="med" len="med"/>
            <a:tailEnd type="triangle" w="med" len="med"/>
          </a:ln>
        </p:spPr>
      </p:cxnSp>
      <p:sp>
        <p:nvSpPr>
          <p:cNvPr id="360" name="Google Shape;360;p46"/>
          <p:cNvSpPr txBox="1"/>
          <p:nvPr/>
        </p:nvSpPr>
        <p:spPr>
          <a:xfrm>
            <a:off x="304725" y="1286994"/>
            <a:ext cx="2058900" cy="1034100"/>
          </a:xfrm>
          <a:prstGeom prst="rect">
            <a:avLst/>
          </a:prstGeom>
          <a:noFill/>
          <a:ln>
            <a:noFill/>
          </a:ln>
        </p:spPr>
        <p:txBody>
          <a:bodyPr spcFirstLastPara="1" wrap="square" lIns="91425" tIns="91425" rIns="91425" bIns="91425" anchor="t" anchorCtr="0">
            <a:noAutofit/>
          </a:bodyPr>
          <a:lstStyle/>
          <a:p>
            <a:pPr algn="r"/>
            <a:r>
              <a:rPr lang="en" sz="900" b="1">
                <a:solidFill>
                  <a:srgbClr val="FF0000"/>
                </a:solidFill>
              </a:rPr>
              <a:t>ArcGIS Enterprise </a:t>
            </a:r>
            <a:endParaRPr sz="900" b="1">
              <a:solidFill>
                <a:srgbClr val="FF0000"/>
              </a:solidFill>
            </a:endParaRPr>
          </a:p>
          <a:p>
            <a:pPr algn="r"/>
            <a:r>
              <a:rPr lang="en" sz="900" b="1">
                <a:solidFill>
                  <a:srgbClr val="FF0000"/>
                </a:solidFill>
              </a:rPr>
              <a:t>Servers</a:t>
            </a:r>
            <a:endParaRPr sz="900" b="1">
              <a:solidFill>
                <a:srgbClr val="FF0000"/>
              </a:solidFill>
            </a:endParaRPr>
          </a:p>
          <a:p>
            <a:pPr algn="r"/>
            <a:r>
              <a:rPr lang="en" sz="800" i="1"/>
              <a:t>At least two primary</a:t>
            </a:r>
            <a:endParaRPr sz="800" i="1"/>
          </a:p>
          <a:p>
            <a:pPr algn="r"/>
            <a:r>
              <a:rPr lang="en" sz="800" i="1"/>
              <a:t>servers</a:t>
            </a:r>
            <a:endParaRPr sz="800" i="1"/>
          </a:p>
        </p:txBody>
      </p:sp>
      <p:sp>
        <p:nvSpPr>
          <p:cNvPr id="361" name="Google Shape;361;p46"/>
          <p:cNvSpPr txBox="1"/>
          <p:nvPr/>
        </p:nvSpPr>
        <p:spPr>
          <a:xfrm>
            <a:off x="6987850" y="1287004"/>
            <a:ext cx="1487100" cy="1092900"/>
          </a:xfrm>
          <a:prstGeom prst="rect">
            <a:avLst/>
          </a:prstGeom>
          <a:noFill/>
          <a:ln>
            <a:noFill/>
          </a:ln>
        </p:spPr>
        <p:txBody>
          <a:bodyPr spcFirstLastPara="1" wrap="square" lIns="91425" tIns="91425" rIns="91425" bIns="91425" anchor="t" anchorCtr="0">
            <a:noAutofit/>
          </a:bodyPr>
          <a:lstStyle/>
          <a:p>
            <a:r>
              <a:rPr lang="en" sz="900" b="1"/>
              <a:t>ArcGIS Enterprise </a:t>
            </a:r>
            <a:endParaRPr sz="900" b="1"/>
          </a:p>
          <a:p>
            <a:r>
              <a:rPr lang="en" sz="900" b="1"/>
              <a:t>Servers</a:t>
            </a:r>
            <a:endParaRPr sz="900" b="1"/>
          </a:p>
          <a:p>
            <a:r>
              <a:rPr lang="en" sz="800" i="1"/>
              <a:t>nwcal-gis-srv1 (Primary)</a:t>
            </a:r>
            <a:endParaRPr sz="800" i="1"/>
          </a:p>
          <a:p>
            <a:r>
              <a:rPr lang="en" sz="800" i="1"/>
              <a:t>nwcal-gis-raster1 (Raster)</a:t>
            </a:r>
            <a:endParaRPr sz="800" i="1"/>
          </a:p>
          <a:p>
            <a:r>
              <a:rPr lang="en" sz="800" i="1"/>
              <a:t>nwcal-gis-geo (Geo)</a:t>
            </a:r>
            <a:endParaRPr sz="800" i="1"/>
          </a:p>
          <a:p>
            <a:r>
              <a:rPr lang="en" sz="800" i="1"/>
              <a:t>nwcal-gis-port (Portal)</a:t>
            </a:r>
            <a:endParaRPr sz="800" i="1"/>
          </a:p>
          <a:p>
            <a:r>
              <a:rPr lang="en" sz="800" i="1"/>
              <a:t>nwcal-gis-host (Hosting)</a:t>
            </a:r>
            <a:endParaRPr sz="800" i="1"/>
          </a:p>
        </p:txBody>
      </p:sp>
      <p:cxnSp>
        <p:nvCxnSpPr>
          <p:cNvPr id="362" name="Google Shape;362;p46"/>
          <p:cNvCxnSpPr/>
          <p:nvPr/>
        </p:nvCxnSpPr>
        <p:spPr>
          <a:xfrm rot="10800000" flipH="1">
            <a:off x="3119139" y="1649161"/>
            <a:ext cx="358500" cy="107100"/>
          </a:xfrm>
          <a:prstGeom prst="straightConnector1">
            <a:avLst/>
          </a:prstGeom>
          <a:noFill/>
          <a:ln w="9525" cap="flat" cmpd="sng">
            <a:solidFill>
              <a:schemeClr val="dk2"/>
            </a:solidFill>
            <a:prstDash val="solid"/>
            <a:round/>
            <a:headEnd type="triangle" w="med" len="med"/>
            <a:tailEnd type="none" w="med" len="med"/>
          </a:ln>
        </p:spPr>
      </p:cxnSp>
      <p:cxnSp>
        <p:nvCxnSpPr>
          <p:cNvPr id="363" name="Google Shape;363;p46"/>
          <p:cNvCxnSpPr/>
          <p:nvPr/>
        </p:nvCxnSpPr>
        <p:spPr>
          <a:xfrm rot="10800000">
            <a:off x="5668672" y="1404661"/>
            <a:ext cx="482100" cy="275400"/>
          </a:xfrm>
          <a:prstGeom prst="straightConnector1">
            <a:avLst/>
          </a:prstGeom>
          <a:noFill/>
          <a:ln w="9525" cap="flat" cmpd="sng">
            <a:solidFill>
              <a:schemeClr val="dk2"/>
            </a:solidFill>
            <a:prstDash val="solid"/>
            <a:round/>
            <a:headEnd type="triangle" w="med" len="med"/>
            <a:tailEnd type="none" w="med" len="med"/>
          </a:ln>
        </p:spPr>
      </p:cxnSp>
      <p:pic>
        <p:nvPicPr>
          <p:cNvPr id="364" name="Google Shape;364;p46"/>
          <p:cNvPicPr preferRelativeResize="0"/>
          <p:nvPr/>
        </p:nvPicPr>
        <p:blipFill>
          <a:blip r:embed="rId6">
            <a:alphaModFix/>
          </a:blip>
          <a:stretch>
            <a:fillRect/>
          </a:stretch>
        </p:blipFill>
        <p:spPr>
          <a:xfrm>
            <a:off x="2948029" y="934364"/>
            <a:ext cx="533887" cy="533887"/>
          </a:xfrm>
          <a:prstGeom prst="rect">
            <a:avLst/>
          </a:prstGeom>
          <a:noFill/>
          <a:ln>
            <a:noFill/>
          </a:ln>
        </p:spPr>
      </p:pic>
      <p:sp>
        <p:nvSpPr>
          <p:cNvPr id="365" name="Google Shape;365;p46"/>
          <p:cNvSpPr txBox="1"/>
          <p:nvPr/>
        </p:nvSpPr>
        <p:spPr>
          <a:xfrm>
            <a:off x="1619104" y="1050301"/>
            <a:ext cx="1487100" cy="301500"/>
          </a:xfrm>
          <a:prstGeom prst="rect">
            <a:avLst/>
          </a:prstGeom>
          <a:noFill/>
          <a:ln>
            <a:noFill/>
          </a:ln>
        </p:spPr>
        <p:txBody>
          <a:bodyPr spcFirstLastPara="1" wrap="square" lIns="91425" tIns="91425" rIns="91425" bIns="91425" anchor="ctr" anchorCtr="0">
            <a:noAutofit/>
          </a:bodyPr>
          <a:lstStyle/>
          <a:p>
            <a:pPr algn="r"/>
            <a:r>
              <a:rPr lang="en" sz="600" b="1" i="1">
                <a:solidFill>
                  <a:srgbClr val="FF00FF"/>
                </a:solidFill>
              </a:rPr>
              <a:t>NWM-Viz Processing </a:t>
            </a:r>
            <a:endParaRPr sz="600" b="1" i="1">
              <a:solidFill>
                <a:srgbClr val="FF00FF"/>
              </a:solidFill>
            </a:endParaRPr>
          </a:p>
          <a:p>
            <a:pPr algn="r"/>
            <a:r>
              <a:rPr lang="en" sz="600" b="1" i="1">
                <a:solidFill>
                  <a:srgbClr val="FF00FF"/>
                </a:solidFill>
              </a:rPr>
              <a:t>Pipeline</a:t>
            </a:r>
            <a:endParaRPr sz="600" b="1" i="1">
              <a:solidFill>
                <a:srgbClr val="FF00FF"/>
              </a:solidFill>
            </a:endParaRPr>
          </a:p>
        </p:txBody>
      </p:sp>
      <p:pic>
        <p:nvPicPr>
          <p:cNvPr id="366" name="Google Shape;366;p46"/>
          <p:cNvPicPr preferRelativeResize="0"/>
          <p:nvPr/>
        </p:nvPicPr>
        <p:blipFill>
          <a:blip r:embed="rId6">
            <a:alphaModFix/>
          </a:blip>
          <a:stretch>
            <a:fillRect/>
          </a:stretch>
        </p:blipFill>
        <p:spPr>
          <a:xfrm>
            <a:off x="5643054" y="934101"/>
            <a:ext cx="533887" cy="533887"/>
          </a:xfrm>
          <a:prstGeom prst="rect">
            <a:avLst/>
          </a:prstGeom>
          <a:noFill/>
          <a:ln>
            <a:noFill/>
          </a:ln>
        </p:spPr>
      </p:pic>
      <p:sp>
        <p:nvSpPr>
          <p:cNvPr id="367" name="Google Shape;367;p46"/>
          <p:cNvSpPr txBox="1"/>
          <p:nvPr/>
        </p:nvSpPr>
        <p:spPr>
          <a:xfrm>
            <a:off x="6016746" y="1050570"/>
            <a:ext cx="1487100" cy="301500"/>
          </a:xfrm>
          <a:prstGeom prst="rect">
            <a:avLst/>
          </a:prstGeom>
          <a:noFill/>
          <a:ln>
            <a:noFill/>
          </a:ln>
        </p:spPr>
        <p:txBody>
          <a:bodyPr spcFirstLastPara="1" wrap="square" lIns="91425" tIns="91425" rIns="91425" bIns="91425" anchor="ctr" anchorCtr="0">
            <a:noAutofit/>
          </a:bodyPr>
          <a:lstStyle/>
          <a:p>
            <a:r>
              <a:rPr lang="en" sz="600" b="1" i="1">
                <a:solidFill>
                  <a:srgbClr val="FF00FF"/>
                </a:solidFill>
              </a:rPr>
              <a:t>NWM-Viz Processing </a:t>
            </a:r>
            <a:endParaRPr sz="600" b="1" i="1">
              <a:solidFill>
                <a:srgbClr val="FF00FF"/>
              </a:solidFill>
            </a:endParaRPr>
          </a:p>
          <a:p>
            <a:r>
              <a:rPr lang="en" sz="600" b="1" i="1">
                <a:solidFill>
                  <a:srgbClr val="FF00FF"/>
                </a:solidFill>
              </a:rPr>
              <a:t>Pipeline</a:t>
            </a:r>
            <a:endParaRPr sz="600" b="1" i="1">
              <a:solidFill>
                <a:srgbClr val="FF00FF"/>
              </a:solidFill>
            </a:endParaRPr>
          </a:p>
        </p:txBody>
      </p:sp>
      <p:sp>
        <p:nvSpPr>
          <p:cNvPr id="368" name="Google Shape;368;p46"/>
          <p:cNvSpPr txBox="1"/>
          <p:nvPr/>
        </p:nvSpPr>
        <p:spPr>
          <a:xfrm>
            <a:off x="3703772" y="1698400"/>
            <a:ext cx="482100" cy="301500"/>
          </a:xfrm>
          <a:prstGeom prst="rect">
            <a:avLst/>
          </a:prstGeom>
          <a:noFill/>
          <a:ln>
            <a:noFill/>
          </a:ln>
        </p:spPr>
        <p:txBody>
          <a:bodyPr spcFirstLastPara="1" wrap="square" lIns="91425" tIns="91425" rIns="91425" bIns="91425" anchor="t" anchorCtr="0">
            <a:noAutofit/>
          </a:bodyPr>
          <a:lstStyle/>
          <a:p>
            <a:r>
              <a:rPr lang="en" sz="600" i="1"/>
              <a:t>File </a:t>
            </a:r>
            <a:endParaRPr sz="600" i="1"/>
          </a:p>
          <a:p>
            <a:r>
              <a:rPr lang="en" sz="600" i="1"/>
              <a:t>GDBs</a:t>
            </a:r>
            <a:endParaRPr sz="600" i="1"/>
          </a:p>
        </p:txBody>
      </p:sp>
      <p:sp>
        <p:nvSpPr>
          <p:cNvPr id="369" name="Google Shape;369;p46"/>
          <p:cNvSpPr txBox="1"/>
          <p:nvPr/>
        </p:nvSpPr>
        <p:spPr>
          <a:xfrm>
            <a:off x="5099758" y="1165000"/>
            <a:ext cx="482100" cy="301500"/>
          </a:xfrm>
          <a:prstGeom prst="rect">
            <a:avLst/>
          </a:prstGeom>
          <a:noFill/>
          <a:ln>
            <a:noFill/>
          </a:ln>
        </p:spPr>
        <p:txBody>
          <a:bodyPr spcFirstLastPara="1" wrap="square" lIns="91425" tIns="91425" rIns="91425" bIns="91425" anchor="t" anchorCtr="0">
            <a:noAutofit/>
          </a:bodyPr>
          <a:lstStyle/>
          <a:p>
            <a:r>
              <a:rPr lang="en" sz="600" i="1"/>
              <a:t>File </a:t>
            </a:r>
            <a:endParaRPr sz="600" i="1"/>
          </a:p>
          <a:p>
            <a:r>
              <a:rPr lang="en" sz="600" i="1"/>
              <a:t>GDBs</a:t>
            </a:r>
            <a:endParaRPr sz="600" i="1"/>
          </a:p>
        </p:txBody>
      </p:sp>
      <p:sp>
        <p:nvSpPr>
          <p:cNvPr id="370" name="Google Shape;370;p46"/>
          <p:cNvSpPr txBox="1"/>
          <p:nvPr/>
        </p:nvSpPr>
        <p:spPr>
          <a:xfrm>
            <a:off x="55075" y="2579600"/>
            <a:ext cx="2107500" cy="236700"/>
          </a:xfrm>
          <a:prstGeom prst="rect">
            <a:avLst/>
          </a:prstGeom>
          <a:noFill/>
          <a:ln>
            <a:noFill/>
          </a:ln>
        </p:spPr>
        <p:txBody>
          <a:bodyPr spcFirstLastPara="1" wrap="square" lIns="91425" tIns="91425" rIns="91425" bIns="91425" anchor="ctr" anchorCtr="0">
            <a:noAutofit/>
          </a:bodyPr>
          <a:lstStyle/>
          <a:p>
            <a:r>
              <a:rPr lang="en" sz="800" b="1">
                <a:solidFill>
                  <a:srgbClr val="1155CC"/>
                </a:solidFill>
              </a:rPr>
              <a:t>Load Balancer/Reverse Proxy</a:t>
            </a:r>
            <a:endParaRPr sz="800" b="1">
              <a:solidFill>
                <a:srgbClr val="1155CC"/>
              </a:solidFill>
            </a:endParaRPr>
          </a:p>
        </p:txBody>
      </p:sp>
      <p:sp>
        <p:nvSpPr>
          <p:cNvPr id="371" name="Google Shape;371;p46"/>
          <p:cNvSpPr txBox="1"/>
          <p:nvPr/>
        </p:nvSpPr>
        <p:spPr>
          <a:xfrm>
            <a:off x="5557875" y="2579600"/>
            <a:ext cx="2179800" cy="236700"/>
          </a:xfrm>
          <a:prstGeom prst="rect">
            <a:avLst/>
          </a:prstGeom>
          <a:noFill/>
          <a:ln>
            <a:noFill/>
          </a:ln>
        </p:spPr>
        <p:txBody>
          <a:bodyPr spcFirstLastPara="1" wrap="square" lIns="91425" tIns="91425" rIns="91425" bIns="91425" anchor="ctr" anchorCtr="0">
            <a:noAutofit/>
          </a:bodyPr>
          <a:lstStyle/>
          <a:p>
            <a:pPr algn="ctr"/>
            <a:r>
              <a:rPr lang="en" sz="800"/>
              <a:t>ArcGIS Web Adapter (nwcal-gis-web)</a:t>
            </a:r>
            <a:endParaRPr sz="800"/>
          </a:p>
        </p:txBody>
      </p:sp>
      <p:sp>
        <p:nvSpPr>
          <p:cNvPr id="372" name="Google Shape;372;p46"/>
          <p:cNvSpPr txBox="1"/>
          <p:nvPr/>
        </p:nvSpPr>
        <p:spPr>
          <a:xfrm>
            <a:off x="1613825" y="2586297"/>
            <a:ext cx="2179800" cy="236700"/>
          </a:xfrm>
          <a:prstGeom prst="rect">
            <a:avLst/>
          </a:prstGeom>
          <a:noFill/>
          <a:ln>
            <a:noFill/>
          </a:ln>
        </p:spPr>
        <p:txBody>
          <a:bodyPr spcFirstLastPara="1" wrap="square" lIns="91425" tIns="91425" rIns="91425" bIns="91425" anchor="ctr" anchorCtr="0">
            <a:noAutofit/>
          </a:bodyPr>
          <a:lstStyle/>
          <a:p>
            <a:pPr algn="ctr"/>
            <a:r>
              <a:rPr lang="en" sz="800" b="1">
                <a:solidFill>
                  <a:srgbClr val="FF0000"/>
                </a:solidFill>
              </a:rPr>
              <a:t>HAProxy/NGINX</a:t>
            </a:r>
            <a:endParaRPr sz="800" b="1">
              <a:solidFill>
                <a:srgbClr val="FF0000"/>
              </a:solidFill>
            </a:endParaRPr>
          </a:p>
        </p:txBody>
      </p:sp>
      <p:sp>
        <p:nvSpPr>
          <p:cNvPr id="373" name="Google Shape;373;p46"/>
          <p:cNvSpPr txBox="1"/>
          <p:nvPr/>
        </p:nvSpPr>
        <p:spPr>
          <a:xfrm>
            <a:off x="55076" y="2893356"/>
            <a:ext cx="2045700" cy="301500"/>
          </a:xfrm>
          <a:prstGeom prst="rect">
            <a:avLst/>
          </a:prstGeom>
          <a:noFill/>
          <a:ln>
            <a:noFill/>
          </a:ln>
        </p:spPr>
        <p:txBody>
          <a:bodyPr spcFirstLastPara="1" wrap="square" lIns="91425" tIns="91425" rIns="91425" bIns="91425" anchor="ctr" anchorCtr="0">
            <a:noAutofit/>
          </a:bodyPr>
          <a:lstStyle/>
          <a:p>
            <a:r>
              <a:rPr lang="en" sz="800" b="1">
                <a:solidFill>
                  <a:srgbClr val="1155CC"/>
                </a:solidFill>
              </a:rPr>
              <a:t>Web Service Interface</a:t>
            </a:r>
            <a:endParaRPr sz="800" b="1">
              <a:solidFill>
                <a:srgbClr val="1155CC"/>
              </a:solidFill>
            </a:endParaRPr>
          </a:p>
          <a:p>
            <a:r>
              <a:rPr lang="en" sz="800" b="1">
                <a:solidFill>
                  <a:srgbClr val="1155CC"/>
                </a:solidFill>
              </a:rPr>
              <a:t>Examples (REST)</a:t>
            </a:r>
            <a:endParaRPr sz="800" b="1">
              <a:solidFill>
                <a:srgbClr val="1155CC"/>
              </a:solidFill>
            </a:endParaRPr>
          </a:p>
        </p:txBody>
      </p:sp>
      <p:sp>
        <p:nvSpPr>
          <p:cNvPr id="374" name="Google Shape;374;p46"/>
          <p:cNvSpPr/>
          <p:nvPr/>
        </p:nvSpPr>
        <p:spPr>
          <a:xfrm>
            <a:off x="2702675" y="4115208"/>
            <a:ext cx="732900" cy="475500"/>
          </a:xfrm>
          <a:prstGeom prst="rect">
            <a:avLst/>
          </a:prstGeom>
          <a:solidFill>
            <a:srgbClr val="A4C2F4"/>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algn="ctr"/>
            <a:r>
              <a:rPr lang="en" sz="800"/>
              <a:t>Web Maps/</a:t>
            </a:r>
            <a:endParaRPr sz="800"/>
          </a:p>
          <a:p>
            <a:pPr algn="ctr"/>
            <a:r>
              <a:rPr lang="en" sz="800"/>
              <a:t>Web Apps</a:t>
            </a:r>
            <a:endParaRPr sz="800"/>
          </a:p>
        </p:txBody>
      </p:sp>
      <p:cxnSp>
        <p:nvCxnSpPr>
          <p:cNvPr id="375" name="Google Shape;375;p46"/>
          <p:cNvCxnSpPr>
            <a:stCxn id="315" idx="0"/>
          </p:cNvCxnSpPr>
          <p:nvPr/>
        </p:nvCxnSpPr>
        <p:spPr>
          <a:xfrm>
            <a:off x="4572050" y="1230875"/>
            <a:ext cx="0" cy="2037300"/>
          </a:xfrm>
          <a:prstGeom prst="straightConnector1">
            <a:avLst/>
          </a:prstGeom>
          <a:noFill/>
          <a:ln w="38100" cap="flat" cmpd="sng">
            <a:solidFill>
              <a:srgbClr val="FF0000"/>
            </a:solidFill>
            <a:prstDash val="dash"/>
            <a:round/>
            <a:headEnd type="none" w="med" len="med"/>
            <a:tailEnd type="none" w="med" len="med"/>
          </a:ln>
        </p:spPr>
      </p:cxnSp>
      <p:sp>
        <p:nvSpPr>
          <p:cNvPr id="376" name="Google Shape;376;p46"/>
          <p:cNvSpPr/>
          <p:nvPr/>
        </p:nvSpPr>
        <p:spPr>
          <a:xfrm>
            <a:off x="5708325" y="4115208"/>
            <a:ext cx="732900" cy="475500"/>
          </a:xfrm>
          <a:prstGeom prst="rect">
            <a:avLst/>
          </a:prstGeom>
          <a:solidFill>
            <a:srgbClr val="A4C2F4"/>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algn="ctr"/>
            <a:r>
              <a:rPr lang="en" sz="800"/>
              <a:t>Web Maps/</a:t>
            </a:r>
            <a:endParaRPr sz="800"/>
          </a:p>
          <a:p>
            <a:pPr algn="ctr"/>
            <a:r>
              <a:rPr lang="en" sz="800"/>
              <a:t>Web Apps</a:t>
            </a:r>
            <a:endParaRPr sz="800"/>
          </a:p>
        </p:txBody>
      </p:sp>
      <p:grpSp>
        <p:nvGrpSpPr>
          <p:cNvPr id="377" name="Google Shape;377;p46"/>
          <p:cNvGrpSpPr/>
          <p:nvPr/>
        </p:nvGrpSpPr>
        <p:grpSpPr>
          <a:xfrm>
            <a:off x="2626468" y="3390436"/>
            <a:ext cx="3891063" cy="806292"/>
            <a:chOff x="2231424" y="3569625"/>
            <a:chExt cx="3891063" cy="806292"/>
          </a:xfrm>
        </p:grpSpPr>
        <p:pic>
          <p:nvPicPr>
            <p:cNvPr id="378" name="Google Shape;378;p46"/>
            <p:cNvPicPr preferRelativeResize="0"/>
            <p:nvPr/>
          </p:nvPicPr>
          <p:blipFill>
            <a:blip r:embed="rId7">
              <a:alphaModFix/>
            </a:blip>
            <a:stretch>
              <a:fillRect/>
            </a:stretch>
          </p:blipFill>
          <p:spPr>
            <a:xfrm>
              <a:off x="4501563" y="3569625"/>
              <a:ext cx="1620924" cy="806292"/>
            </a:xfrm>
            <a:prstGeom prst="rect">
              <a:avLst/>
            </a:prstGeom>
            <a:noFill/>
            <a:ln w="9525" cap="flat" cmpd="sng">
              <a:solidFill>
                <a:srgbClr val="4A86E8"/>
              </a:solidFill>
              <a:prstDash val="solid"/>
              <a:round/>
              <a:headEnd type="none" w="sm" len="sm"/>
              <a:tailEnd type="none" w="sm" len="sm"/>
            </a:ln>
          </p:spPr>
        </p:pic>
        <p:pic>
          <p:nvPicPr>
            <p:cNvPr id="379" name="Google Shape;379;p46"/>
            <p:cNvPicPr preferRelativeResize="0"/>
            <p:nvPr/>
          </p:nvPicPr>
          <p:blipFill>
            <a:blip r:embed="rId8">
              <a:alphaModFix/>
            </a:blip>
            <a:stretch>
              <a:fillRect/>
            </a:stretch>
          </p:blipFill>
          <p:spPr>
            <a:xfrm>
              <a:off x="2231424" y="3569625"/>
              <a:ext cx="1620911" cy="802075"/>
            </a:xfrm>
            <a:prstGeom prst="rect">
              <a:avLst/>
            </a:prstGeom>
            <a:noFill/>
            <a:ln w="9525" cap="flat" cmpd="sng">
              <a:solidFill>
                <a:srgbClr val="4A86E8"/>
              </a:solidFill>
              <a:prstDash val="solid"/>
              <a:round/>
              <a:headEnd type="none" w="sm" len="sm"/>
              <a:tailEnd type="none" w="sm" len="sm"/>
            </a:ln>
          </p:spPr>
        </p:pic>
      </p:grpSp>
      <p:sp>
        <p:nvSpPr>
          <p:cNvPr id="380" name="Google Shape;380;p46"/>
          <p:cNvSpPr txBox="1"/>
          <p:nvPr/>
        </p:nvSpPr>
        <p:spPr>
          <a:xfrm>
            <a:off x="776425" y="3409767"/>
            <a:ext cx="1773900" cy="475500"/>
          </a:xfrm>
          <a:prstGeom prst="rect">
            <a:avLst/>
          </a:prstGeom>
          <a:noFill/>
          <a:ln>
            <a:noFill/>
          </a:ln>
        </p:spPr>
        <p:txBody>
          <a:bodyPr spcFirstLastPara="1" wrap="square" lIns="91425" tIns="91425" rIns="91425" bIns="91425" anchor="ctr" anchorCtr="0">
            <a:noAutofit/>
          </a:bodyPr>
          <a:lstStyle/>
          <a:p>
            <a:pPr algn="r"/>
            <a:r>
              <a:rPr lang="en" sz="1200" b="1"/>
              <a:t>NOAA Geoplatform</a:t>
            </a:r>
            <a:endParaRPr sz="1200" b="1"/>
          </a:p>
          <a:p>
            <a:pPr algn="r"/>
            <a:r>
              <a:rPr lang="en" sz="800" i="1"/>
              <a:t>http://noaa.maps.arcgis.com/home/index.html</a:t>
            </a:r>
            <a:endParaRPr sz="800" i="1"/>
          </a:p>
        </p:txBody>
      </p:sp>
      <p:sp>
        <p:nvSpPr>
          <p:cNvPr id="381" name="Google Shape;381;p46"/>
          <p:cNvSpPr txBox="1"/>
          <p:nvPr/>
        </p:nvSpPr>
        <p:spPr>
          <a:xfrm>
            <a:off x="6593725" y="3409772"/>
            <a:ext cx="2045700" cy="475500"/>
          </a:xfrm>
          <a:prstGeom prst="rect">
            <a:avLst/>
          </a:prstGeom>
          <a:noFill/>
          <a:ln>
            <a:noFill/>
          </a:ln>
        </p:spPr>
        <p:txBody>
          <a:bodyPr spcFirstLastPara="1" wrap="square" lIns="91425" tIns="91425" rIns="91425" bIns="91425" anchor="ctr" anchorCtr="0">
            <a:noAutofit/>
          </a:bodyPr>
          <a:lstStyle/>
          <a:p>
            <a:r>
              <a:rPr lang="en" sz="1200" b="1"/>
              <a:t>NWC Portal for ArcGIS</a:t>
            </a:r>
            <a:endParaRPr sz="1200" b="1"/>
          </a:p>
          <a:p>
            <a:r>
              <a:rPr lang="en" sz="800" i="1"/>
              <a:t>https://nwcal-gis-web.nwc.nws.noaa.gov/portal/home/</a:t>
            </a:r>
            <a:endParaRPr sz="800" i="1"/>
          </a:p>
        </p:txBody>
      </p:sp>
      <p:sp>
        <p:nvSpPr>
          <p:cNvPr id="382" name="Google Shape;382;p46"/>
          <p:cNvSpPr txBox="1"/>
          <p:nvPr/>
        </p:nvSpPr>
        <p:spPr>
          <a:xfrm>
            <a:off x="1252625" y="2820725"/>
            <a:ext cx="2902200" cy="451200"/>
          </a:xfrm>
          <a:prstGeom prst="rect">
            <a:avLst/>
          </a:prstGeom>
          <a:noFill/>
          <a:ln>
            <a:noFill/>
          </a:ln>
        </p:spPr>
        <p:txBody>
          <a:bodyPr spcFirstLastPara="1" wrap="square" lIns="91425" tIns="91425" rIns="91425" bIns="91425" anchor="ctr" anchorCtr="0">
            <a:noAutofit/>
          </a:bodyPr>
          <a:lstStyle/>
          <a:p>
            <a:pPr algn="ctr"/>
            <a:r>
              <a:rPr lang="en" sz="800" i="1" u="sng">
                <a:solidFill>
                  <a:srgbClr val="4A86E8"/>
                </a:solidFill>
                <a:hlinkClick r:id="rId5"/>
              </a:rPr>
              <a:t>https://xxx.nwc.nws.noaa.gov/server/rest/services/</a:t>
            </a:r>
            <a:r>
              <a:rPr lang="en" sz="800" i="1">
                <a:solidFill>
                  <a:srgbClr val="4A86E8"/>
                </a:solidFill>
              </a:rPr>
              <a:t> </a:t>
            </a:r>
            <a:endParaRPr sz="800" i="1">
              <a:solidFill>
                <a:srgbClr val="4A86E8"/>
              </a:solidFill>
            </a:endParaRPr>
          </a:p>
          <a:p>
            <a:pPr algn="ctr"/>
            <a:r>
              <a:rPr lang="en" sz="800" b="1" i="1">
                <a:solidFill>
                  <a:srgbClr val="FF0000"/>
                </a:solidFill>
              </a:rPr>
              <a:t>(“Public NWS” Map Service URL)</a:t>
            </a:r>
            <a:endParaRPr sz="800" b="1" i="1">
              <a:solidFill>
                <a:srgbClr val="FF0000"/>
              </a:solidFill>
            </a:endParaRPr>
          </a:p>
        </p:txBody>
      </p:sp>
      <p:sp>
        <p:nvSpPr>
          <p:cNvPr id="383" name="Google Shape;383;p46"/>
          <p:cNvSpPr txBox="1"/>
          <p:nvPr/>
        </p:nvSpPr>
        <p:spPr>
          <a:xfrm>
            <a:off x="48461" y="3991600"/>
            <a:ext cx="1828800" cy="475500"/>
          </a:xfrm>
          <a:prstGeom prst="rect">
            <a:avLst/>
          </a:prstGeom>
          <a:noFill/>
          <a:ln>
            <a:noFill/>
          </a:ln>
        </p:spPr>
        <p:txBody>
          <a:bodyPr spcFirstLastPara="1" wrap="square" lIns="91425" tIns="91425" rIns="91425" bIns="91425" anchor="ctr" anchorCtr="0">
            <a:noAutofit/>
          </a:bodyPr>
          <a:lstStyle/>
          <a:p>
            <a:r>
              <a:rPr lang="en" b="1">
                <a:solidFill>
                  <a:srgbClr val="1155CC"/>
                </a:solidFill>
              </a:rPr>
              <a:t>Maps, Apps and </a:t>
            </a:r>
            <a:endParaRPr b="1">
              <a:solidFill>
                <a:srgbClr val="1155CC"/>
              </a:solidFill>
            </a:endParaRPr>
          </a:p>
          <a:p>
            <a:r>
              <a:rPr lang="en" b="1">
                <a:solidFill>
                  <a:srgbClr val="1155CC"/>
                </a:solidFill>
              </a:rPr>
              <a:t>Platforms</a:t>
            </a:r>
            <a:endParaRPr b="1">
              <a:solidFill>
                <a:srgbClr val="1155CC"/>
              </a:solidFill>
            </a:endParaRPr>
          </a:p>
        </p:txBody>
      </p:sp>
      <p:sp>
        <p:nvSpPr>
          <p:cNvPr id="384" name="Google Shape;384;p46"/>
          <p:cNvSpPr txBox="1"/>
          <p:nvPr/>
        </p:nvSpPr>
        <p:spPr>
          <a:xfrm>
            <a:off x="3134150" y="329300"/>
            <a:ext cx="944400" cy="301500"/>
          </a:xfrm>
          <a:prstGeom prst="rect">
            <a:avLst/>
          </a:prstGeom>
          <a:noFill/>
          <a:ln>
            <a:noFill/>
          </a:ln>
        </p:spPr>
        <p:txBody>
          <a:bodyPr spcFirstLastPara="1" wrap="square" lIns="91425" tIns="91425" rIns="91425" bIns="91425" anchor="ctr" anchorCtr="0">
            <a:noAutofit/>
          </a:bodyPr>
          <a:lstStyle/>
          <a:p>
            <a:pPr algn="r"/>
            <a:r>
              <a:rPr lang="en" sz="600" b="1" i="1">
                <a:solidFill>
                  <a:srgbClr val="FF00FF"/>
                </a:solidFill>
              </a:rPr>
              <a:t>Watch and Pull Data</a:t>
            </a:r>
            <a:endParaRPr sz="600" b="1" i="1">
              <a:solidFill>
                <a:srgbClr val="FF00FF"/>
              </a:solidFill>
            </a:endParaRPr>
          </a:p>
        </p:txBody>
      </p:sp>
      <p:sp>
        <p:nvSpPr>
          <p:cNvPr id="385" name="Google Shape;385;p46"/>
          <p:cNvSpPr txBox="1"/>
          <p:nvPr/>
        </p:nvSpPr>
        <p:spPr>
          <a:xfrm>
            <a:off x="781465" y="4737014"/>
            <a:ext cx="2809200" cy="301500"/>
          </a:xfrm>
          <a:prstGeom prst="rect">
            <a:avLst/>
          </a:prstGeom>
          <a:noFill/>
          <a:ln>
            <a:noFill/>
          </a:ln>
        </p:spPr>
        <p:txBody>
          <a:bodyPr spcFirstLastPara="1" wrap="square" lIns="91425" tIns="91425" rIns="91425" bIns="91425" anchor="ctr" anchorCtr="0">
            <a:noAutofit/>
          </a:bodyPr>
          <a:lstStyle/>
          <a:p>
            <a:pPr algn="r"/>
            <a:r>
              <a:rPr lang="en" sz="1200" b="1"/>
              <a:t>Users, Apps and Platforms</a:t>
            </a:r>
            <a:endParaRPr sz="1200" b="1"/>
          </a:p>
          <a:p>
            <a:pPr algn="r"/>
            <a:r>
              <a:rPr lang="en" sz="800" i="1"/>
              <a:t>NWC/VPN</a:t>
            </a:r>
            <a:endParaRPr sz="800" i="1">
              <a:solidFill>
                <a:srgbClr val="FF0000"/>
              </a:solidFill>
            </a:endParaRPr>
          </a:p>
        </p:txBody>
      </p:sp>
      <p:sp>
        <p:nvSpPr>
          <p:cNvPr id="386" name="Google Shape;386;p46"/>
          <p:cNvSpPr txBox="1"/>
          <p:nvPr/>
        </p:nvSpPr>
        <p:spPr>
          <a:xfrm>
            <a:off x="5055814" y="329300"/>
            <a:ext cx="944400" cy="301500"/>
          </a:xfrm>
          <a:prstGeom prst="rect">
            <a:avLst/>
          </a:prstGeom>
          <a:noFill/>
          <a:ln>
            <a:noFill/>
          </a:ln>
        </p:spPr>
        <p:txBody>
          <a:bodyPr spcFirstLastPara="1" wrap="square" lIns="91425" tIns="91425" rIns="91425" bIns="91425" anchor="ctr" anchorCtr="0">
            <a:noAutofit/>
          </a:bodyPr>
          <a:lstStyle/>
          <a:p>
            <a:r>
              <a:rPr lang="en" sz="600" b="1" i="1">
                <a:solidFill>
                  <a:srgbClr val="FF00FF"/>
                </a:solidFill>
              </a:rPr>
              <a:t>Watch and Pull Data</a:t>
            </a:r>
            <a:endParaRPr sz="600" b="1" i="1">
              <a:solidFill>
                <a:srgbClr val="FF00FF"/>
              </a:solidFill>
            </a:endParaRPr>
          </a:p>
        </p:txBody>
      </p:sp>
      <p:sp>
        <p:nvSpPr>
          <p:cNvPr id="387" name="Google Shape;387;p46"/>
          <p:cNvSpPr txBox="1"/>
          <p:nvPr/>
        </p:nvSpPr>
        <p:spPr>
          <a:xfrm>
            <a:off x="56098" y="2230800"/>
            <a:ext cx="2045700" cy="301500"/>
          </a:xfrm>
          <a:prstGeom prst="rect">
            <a:avLst/>
          </a:prstGeom>
          <a:noFill/>
          <a:ln>
            <a:noFill/>
          </a:ln>
        </p:spPr>
        <p:txBody>
          <a:bodyPr spcFirstLastPara="1" wrap="square" lIns="91425" tIns="91425" rIns="91425" bIns="91425" anchor="ctr" anchorCtr="0">
            <a:noAutofit/>
          </a:bodyPr>
          <a:lstStyle/>
          <a:p>
            <a:r>
              <a:rPr lang="en" sz="700" b="1" i="1">
                <a:solidFill>
                  <a:srgbClr val="FF00FF"/>
                </a:solidFill>
              </a:rPr>
              <a:t>Note: Pink indicates function of NWM-Viz Processing Pipeline</a:t>
            </a:r>
            <a:endParaRPr sz="700" b="1" i="1">
              <a:solidFill>
                <a:srgbClr val="FF00FF"/>
              </a:solidFill>
            </a:endParaRPr>
          </a:p>
        </p:txBody>
      </p:sp>
      <p:sp>
        <p:nvSpPr>
          <p:cNvPr id="388" name="Google Shape;388;p46"/>
          <p:cNvSpPr txBox="1"/>
          <p:nvPr/>
        </p:nvSpPr>
        <p:spPr>
          <a:xfrm>
            <a:off x="781465" y="4737014"/>
            <a:ext cx="2809200" cy="301500"/>
          </a:xfrm>
          <a:prstGeom prst="rect">
            <a:avLst/>
          </a:prstGeom>
          <a:noFill/>
          <a:ln>
            <a:noFill/>
          </a:ln>
        </p:spPr>
        <p:txBody>
          <a:bodyPr spcFirstLastPara="1" wrap="square" lIns="91425" tIns="91425" rIns="91425" bIns="91425" anchor="ctr" anchorCtr="0">
            <a:noAutofit/>
          </a:bodyPr>
          <a:lstStyle/>
          <a:p>
            <a:pPr algn="r"/>
            <a:r>
              <a:rPr lang="en" sz="1200" b="1"/>
              <a:t>Users, Apps and Platforms</a:t>
            </a:r>
            <a:endParaRPr sz="1200" b="1"/>
          </a:p>
          <a:p>
            <a:pPr algn="r"/>
            <a:r>
              <a:rPr lang="en" sz="800" i="1"/>
              <a:t>NWC/VPN and </a:t>
            </a:r>
            <a:r>
              <a:rPr lang="en" sz="800" i="1">
                <a:solidFill>
                  <a:srgbClr val="FF0000"/>
                </a:solidFill>
              </a:rPr>
              <a:t>WGRFC, WPC etc.</a:t>
            </a:r>
            <a:endParaRPr sz="800" i="1">
              <a:solidFill>
                <a:srgbClr val="FF0000"/>
              </a:solidFill>
            </a:endParaRPr>
          </a:p>
        </p:txBody>
      </p:sp>
      <p:sp>
        <p:nvSpPr>
          <p:cNvPr id="389" name="Google Shape;389;p46"/>
          <p:cNvSpPr/>
          <p:nvPr/>
        </p:nvSpPr>
        <p:spPr>
          <a:xfrm flipH="1">
            <a:off x="2020600" y="975725"/>
            <a:ext cx="498544" cy="451212"/>
          </a:xfrm>
          <a:custGeom>
            <a:avLst/>
            <a:gdLst/>
            <a:ahLst/>
            <a:cxnLst/>
            <a:rect l="l" t="t" r="r" b="b"/>
            <a:pathLst>
              <a:path w="12328" h="16990" extrusionOk="0">
                <a:moveTo>
                  <a:pt x="5575" y="0"/>
                </a:moveTo>
                <a:cubicBezTo>
                  <a:pt x="6681" y="1106"/>
                  <a:pt x="13140" y="3805"/>
                  <a:pt x="12211" y="6637"/>
                </a:cubicBezTo>
                <a:cubicBezTo>
                  <a:pt x="11282" y="9469"/>
                  <a:pt x="2035" y="15265"/>
                  <a:pt x="0" y="16990"/>
                </a:cubicBezTo>
              </a:path>
            </a:pathLst>
          </a:custGeom>
          <a:noFill/>
          <a:ln w="9525" cap="flat" cmpd="sng">
            <a:solidFill>
              <a:schemeClr val="dk2"/>
            </a:solidFill>
            <a:prstDash val="solid"/>
            <a:round/>
            <a:headEnd type="none" w="med" len="med"/>
            <a:tailEnd type="triangle" w="med" len="med"/>
          </a:ln>
        </p:spPr>
      </p:sp>
      <p:sp>
        <p:nvSpPr>
          <p:cNvPr id="390" name="Google Shape;390;p46"/>
          <p:cNvSpPr txBox="1"/>
          <p:nvPr/>
        </p:nvSpPr>
        <p:spPr>
          <a:xfrm>
            <a:off x="2409713" y="2267666"/>
            <a:ext cx="588000" cy="301500"/>
          </a:xfrm>
          <a:prstGeom prst="rect">
            <a:avLst/>
          </a:prstGeom>
          <a:noFill/>
          <a:ln>
            <a:noFill/>
          </a:ln>
        </p:spPr>
        <p:txBody>
          <a:bodyPr spcFirstLastPara="1" wrap="square" lIns="91425" tIns="91425" rIns="91425" bIns="91425" anchor="ctr" anchorCtr="0">
            <a:noAutofit/>
          </a:bodyPr>
          <a:lstStyle/>
          <a:p>
            <a:pPr algn="ctr"/>
            <a:r>
              <a:rPr lang="en" sz="600" b="1" i="1">
                <a:solidFill>
                  <a:srgbClr val="FF00FF"/>
                </a:solidFill>
              </a:rPr>
              <a:t>Update</a:t>
            </a:r>
            <a:endParaRPr sz="600" b="1" i="1">
              <a:solidFill>
                <a:srgbClr val="FF00FF"/>
              </a:solidFill>
            </a:endParaRPr>
          </a:p>
          <a:p>
            <a:pPr algn="ctr"/>
            <a:r>
              <a:rPr lang="en" sz="600" b="1" i="1">
                <a:solidFill>
                  <a:srgbClr val="FF00FF"/>
                </a:solidFill>
              </a:rPr>
              <a:t>Services</a:t>
            </a:r>
            <a:endParaRPr sz="600" b="1" i="1">
              <a:solidFill>
                <a:srgbClr val="FF00FF"/>
              </a:solidFill>
            </a:endParaRPr>
          </a:p>
        </p:txBody>
      </p:sp>
      <p:sp>
        <p:nvSpPr>
          <p:cNvPr id="391" name="Google Shape;391;p46"/>
          <p:cNvSpPr txBox="1"/>
          <p:nvPr/>
        </p:nvSpPr>
        <p:spPr>
          <a:xfrm>
            <a:off x="6353763" y="2269891"/>
            <a:ext cx="588000" cy="301500"/>
          </a:xfrm>
          <a:prstGeom prst="rect">
            <a:avLst/>
          </a:prstGeom>
          <a:noFill/>
          <a:ln>
            <a:noFill/>
          </a:ln>
        </p:spPr>
        <p:txBody>
          <a:bodyPr spcFirstLastPara="1" wrap="square" lIns="91425" tIns="91425" rIns="91425" bIns="91425" anchor="ctr" anchorCtr="0">
            <a:noAutofit/>
          </a:bodyPr>
          <a:lstStyle/>
          <a:p>
            <a:pPr algn="ctr"/>
            <a:r>
              <a:rPr lang="en" sz="600" b="1" i="1">
                <a:solidFill>
                  <a:srgbClr val="FF00FF"/>
                </a:solidFill>
              </a:rPr>
              <a:t>Update</a:t>
            </a:r>
            <a:endParaRPr sz="600" b="1" i="1">
              <a:solidFill>
                <a:srgbClr val="FF00FF"/>
              </a:solidFill>
            </a:endParaRPr>
          </a:p>
          <a:p>
            <a:pPr algn="ctr"/>
            <a:r>
              <a:rPr lang="en" sz="600" b="1" i="1">
                <a:solidFill>
                  <a:srgbClr val="FF00FF"/>
                </a:solidFill>
              </a:rPr>
              <a:t>Services</a:t>
            </a:r>
            <a:endParaRPr sz="600" b="1" i="1">
              <a:solidFill>
                <a:srgbClr val="FF00FF"/>
              </a:solidFill>
            </a:endParaRPr>
          </a:p>
        </p:txBody>
      </p:sp>
      <p:sp>
        <p:nvSpPr>
          <p:cNvPr id="392" name="Google Shape;392;p46"/>
          <p:cNvSpPr txBox="1"/>
          <p:nvPr/>
        </p:nvSpPr>
        <p:spPr>
          <a:xfrm>
            <a:off x="5562678" y="4736020"/>
            <a:ext cx="2809200" cy="301500"/>
          </a:xfrm>
          <a:prstGeom prst="rect">
            <a:avLst/>
          </a:prstGeom>
          <a:noFill/>
          <a:ln>
            <a:noFill/>
          </a:ln>
        </p:spPr>
        <p:txBody>
          <a:bodyPr spcFirstLastPara="1" wrap="square" lIns="91425" tIns="91425" rIns="91425" bIns="91425" anchor="ctr" anchorCtr="0">
            <a:noAutofit/>
          </a:bodyPr>
          <a:lstStyle/>
          <a:p>
            <a:r>
              <a:rPr lang="en" sz="1200" b="1"/>
              <a:t>Local Users</a:t>
            </a:r>
            <a:endParaRPr sz="1200" b="1"/>
          </a:p>
          <a:p>
            <a:r>
              <a:rPr lang="en" sz="800" i="1"/>
              <a:t>NWC/VPN</a:t>
            </a:r>
            <a:endParaRPr sz="800" i="1"/>
          </a:p>
        </p:txBody>
      </p:sp>
      <p:sp>
        <p:nvSpPr>
          <p:cNvPr id="393" name="Google Shape;393;p46"/>
          <p:cNvSpPr txBox="1"/>
          <p:nvPr/>
        </p:nvSpPr>
        <p:spPr>
          <a:xfrm>
            <a:off x="3884600" y="2258013"/>
            <a:ext cx="634800" cy="310200"/>
          </a:xfrm>
          <a:prstGeom prst="rect">
            <a:avLst/>
          </a:prstGeom>
          <a:noFill/>
          <a:ln>
            <a:noFill/>
          </a:ln>
        </p:spPr>
        <p:txBody>
          <a:bodyPr spcFirstLastPara="1" wrap="square" lIns="91425" tIns="91425" rIns="91425" bIns="91425" anchor="ctr" anchorCtr="0">
            <a:noAutofit/>
          </a:bodyPr>
          <a:lstStyle/>
          <a:p>
            <a:pPr algn="r"/>
            <a:r>
              <a:rPr lang="en" sz="1200" b="1" u="sng">
                <a:solidFill>
                  <a:srgbClr val="FF0000"/>
                </a:solidFill>
              </a:rPr>
              <a:t>DMZ</a:t>
            </a:r>
            <a:endParaRPr sz="1200" b="1" i="1" u="sng">
              <a:solidFill>
                <a:srgbClr val="FF0000"/>
              </a:solidFill>
            </a:endParaRPr>
          </a:p>
        </p:txBody>
      </p:sp>
      <p:grpSp>
        <p:nvGrpSpPr>
          <p:cNvPr id="394" name="Google Shape;394;p46"/>
          <p:cNvGrpSpPr/>
          <p:nvPr/>
        </p:nvGrpSpPr>
        <p:grpSpPr>
          <a:xfrm flipH="1">
            <a:off x="3594691" y="4723350"/>
            <a:ext cx="392759" cy="329024"/>
            <a:chOff x="7883723" y="4306201"/>
            <a:chExt cx="498552" cy="417649"/>
          </a:xfrm>
        </p:grpSpPr>
        <p:grpSp>
          <p:nvGrpSpPr>
            <p:cNvPr id="395" name="Google Shape;395;p46"/>
            <p:cNvGrpSpPr/>
            <p:nvPr/>
          </p:nvGrpSpPr>
          <p:grpSpPr>
            <a:xfrm>
              <a:off x="7883723" y="4306201"/>
              <a:ext cx="229632" cy="270497"/>
              <a:chOff x="8648857" y="1133543"/>
              <a:chExt cx="372900" cy="439262"/>
            </a:xfrm>
          </p:grpSpPr>
          <p:sp>
            <p:nvSpPr>
              <p:cNvPr id="396" name="Google Shape;396;p46"/>
              <p:cNvSpPr/>
              <p:nvPr/>
            </p:nvSpPr>
            <p:spPr>
              <a:xfrm>
                <a:off x="8648857" y="1250304"/>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397" name="Google Shape;397;p46"/>
              <p:cNvSpPr/>
              <p:nvPr/>
            </p:nvSpPr>
            <p:spPr>
              <a:xfrm>
                <a:off x="8742449" y="1133543"/>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nvGrpSpPr>
            <p:cNvPr id="398" name="Google Shape;398;p46"/>
            <p:cNvGrpSpPr/>
            <p:nvPr/>
          </p:nvGrpSpPr>
          <p:grpSpPr>
            <a:xfrm>
              <a:off x="8002812" y="4453352"/>
              <a:ext cx="229632" cy="270497"/>
              <a:chOff x="8648857" y="1039850"/>
              <a:chExt cx="372900" cy="439262"/>
            </a:xfrm>
          </p:grpSpPr>
          <p:sp>
            <p:nvSpPr>
              <p:cNvPr id="399" name="Google Shape;399;p46"/>
              <p:cNvSpPr/>
              <p:nvPr/>
            </p:nvSpPr>
            <p:spPr>
              <a:xfrm>
                <a:off x="8648857" y="115661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400" name="Google Shape;400;p46"/>
              <p:cNvSpPr/>
              <p:nvPr/>
            </p:nvSpPr>
            <p:spPr>
              <a:xfrm>
                <a:off x="8742449" y="103985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nvGrpSpPr>
            <p:cNvPr id="401" name="Google Shape;401;p46"/>
            <p:cNvGrpSpPr/>
            <p:nvPr/>
          </p:nvGrpSpPr>
          <p:grpSpPr>
            <a:xfrm>
              <a:off x="8152643" y="4362859"/>
              <a:ext cx="229632" cy="270497"/>
              <a:chOff x="8648857" y="1008160"/>
              <a:chExt cx="372900" cy="439262"/>
            </a:xfrm>
          </p:grpSpPr>
          <p:sp>
            <p:nvSpPr>
              <p:cNvPr id="402" name="Google Shape;402;p46"/>
              <p:cNvSpPr/>
              <p:nvPr/>
            </p:nvSpPr>
            <p:spPr>
              <a:xfrm>
                <a:off x="8648857" y="112492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403" name="Google Shape;403;p46"/>
              <p:cNvSpPr/>
              <p:nvPr/>
            </p:nvSpPr>
            <p:spPr>
              <a:xfrm>
                <a:off x="8742449" y="100816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sp>
        <p:nvSpPr>
          <p:cNvPr id="404" name="Google Shape;404;p46"/>
          <p:cNvSpPr txBox="1"/>
          <p:nvPr/>
        </p:nvSpPr>
        <p:spPr>
          <a:xfrm>
            <a:off x="4626522" y="2168430"/>
            <a:ext cx="2163300" cy="310200"/>
          </a:xfrm>
          <a:prstGeom prst="rect">
            <a:avLst/>
          </a:prstGeom>
          <a:noFill/>
          <a:ln>
            <a:noFill/>
          </a:ln>
        </p:spPr>
        <p:txBody>
          <a:bodyPr spcFirstLastPara="1" wrap="square" lIns="91425" tIns="91425" rIns="91425" bIns="91425" anchor="ctr" anchorCtr="0">
            <a:noAutofit/>
          </a:bodyPr>
          <a:lstStyle/>
          <a:p>
            <a:r>
              <a:rPr lang="en" sz="1200" b="1" u="sng"/>
              <a:t>Behind NWC </a:t>
            </a:r>
            <a:endParaRPr sz="1200" b="1" u="sng"/>
          </a:p>
          <a:p>
            <a:r>
              <a:rPr lang="en" sz="1200" b="1" u="sng"/>
              <a:t>Firewalls</a:t>
            </a:r>
            <a:endParaRPr sz="1200" b="1" i="1" u="sng"/>
          </a:p>
        </p:txBody>
      </p:sp>
      <p:sp>
        <p:nvSpPr>
          <p:cNvPr id="405" name="Google Shape;405;p46"/>
          <p:cNvSpPr txBox="1"/>
          <p:nvPr/>
        </p:nvSpPr>
        <p:spPr>
          <a:xfrm>
            <a:off x="5485064" y="675703"/>
            <a:ext cx="450000" cy="163800"/>
          </a:xfrm>
          <a:prstGeom prst="rect">
            <a:avLst/>
          </a:prstGeom>
          <a:noFill/>
          <a:ln>
            <a:noFill/>
          </a:ln>
        </p:spPr>
        <p:txBody>
          <a:bodyPr spcFirstLastPara="1" wrap="square" lIns="91425" tIns="91425" rIns="91425" bIns="91425" anchor="ctr" anchorCtr="0">
            <a:noAutofit/>
          </a:bodyPr>
          <a:lstStyle/>
          <a:p>
            <a:pPr algn="ctr"/>
            <a:r>
              <a:rPr lang="en" sz="600" i="1"/>
              <a:t>Mount</a:t>
            </a:r>
            <a:endParaRPr sz="600" i="1">
              <a:solidFill>
                <a:srgbClr val="FF0000"/>
              </a:solidFill>
            </a:endParaRPr>
          </a:p>
        </p:txBody>
      </p:sp>
      <p:sp>
        <p:nvSpPr>
          <p:cNvPr id="406" name="Google Shape;406;p46"/>
          <p:cNvSpPr/>
          <p:nvPr/>
        </p:nvSpPr>
        <p:spPr>
          <a:xfrm>
            <a:off x="6777625" y="924225"/>
            <a:ext cx="287100" cy="482200"/>
          </a:xfrm>
          <a:custGeom>
            <a:avLst/>
            <a:gdLst/>
            <a:ahLst/>
            <a:cxnLst/>
            <a:rect l="l" t="t" r="r" b="b"/>
            <a:pathLst>
              <a:path w="11484" h="19288" extrusionOk="0">
                <a:moveTo>
                  <a:pt x="3215" y="0"/>
                </a:moveTo>
                <a:cubicBezTo>
                  <a:pt x="4153" y="580"/>
                  <a:pt x="7546" y="1875"/>
                  <a:pt x="8841" y="3482"/>
                </a:cubicBezTo>
                <a:cubicBezTo>
                  <a:pt x="10136" y="5089"/>
                  <a:pt x="12458" y="7010"/>
                  <a:pt x="10984" y="9644"/>
                </a:cubicBezTo>
                <a:cubicBezTo>
                  <a:pt x="9511" y="12278"/>
                  <a:pt x="1831" y="17681"/>
                  <a:pt x="0" y="19288"/>
                </a:cubicBezTo>
              </a:path>
            </a:pathLst>
          </a:custGeom>
          <a:noFill/>
          <a:ln w="9525" cap="flat" cmpd="sng">
            <a:solidFill>
              <a:schemeClr val="dk2"/>
            </a:solidFill>
            <a:prstDash val="solid"/>
            <a:round/>
            <a:headEnd type="none" w="med" len="med"/>
            <a:tailEnd type="triangle" w="med" len="med"/>
          </a:ln>
        </p:spPr>
      </p:sp>
      <p:sp>
        <p:nvSpPr>
          <p:cNvPr id="407" name="Google Shape;407;p46"/>
          <p:cNvSpPr/>
          <p:nvPr/>
        </p:nvSpPr>
        <p:spPr>
          <a:xfrm>
            <a:off x="3134325" y="770175"/>
            <a:ext cx="614691" cy="564312"/>
          </a:xfrm>
          <a:custGeom>
            <a:avLst/>
            <a:gdLst/>
            <a:ahLst/>
            <a:cxnLst/>
            <a:rect l="l" t="t" r="r" b="b"/>
            <a:pathLst>
              <a:path w="24378" h="17413" extrusionOk="0">
                <a:moveTo>
                  <a:pt x="0" y="0"/>
                </a:moveTo>
                <a:cubicBezTo>
                  <a:pt x="3215" y="581"/>
                  <a:pt x="15225" y="581"/>
                  <a:pt x="19288" y="3483"/>
                </a:cubicBezTo>
                <a:cubicBezTo>
                  <a:pt x="23351" y="6385"/>
                  <a:pt x="23530" y="15091"/>
                  <a:pt x="24378" y="17413"/>
                </a:cubicBezTo>
              </a:path>
            </a:pathLst>
          </a:custGeom>
          <a:noFill/>
          <a:ln w="9525" cap="flat" cmpd="sng">
            <a:solidFill>
              <a:schemeClr val="dk2"/>
            </a:solidFill>
            <a:prstDash val="solid"/>
            <a:round/>
            <a:headEnd type="none" w="med" len="med"/>
            <a:tailEnd type="triangle" w="med" len="med"/>
          </a:ln>
        </p:spPr>
      </p:sp>
      <p:cxnSp>
        <p:nvCxnSpPr>
          <p:cNvPr id="408" name="Google Shape;408;p46"/>
          <p:cNvCxnSpPr>
            <a:stCxn id="315" idx="0"/>
          </p:cNvCxnSpPr>
          <p:nvPr/>
        </p:nvCxnSpPr>
        <p:spPr>
          <a:xfrm rot="10800000">
            <a:off x="3858950" y="1230875"/>
            <a:ext cx="713100" cy="0"/>
          </a:xfrm>
          <a:prstGeom prst="straightConnector1">
            <a:avLst/>
          </a:prstGeom>
          <a:noFill/>
          <a:ln w="38100" cap="flat" cmpd="sng">
            <a:solidFill>
              <a:srgbClr val="FF0000"/>
            </a:solidFill>
            <a:prstDash val="dash"/>
            <a:round/>
            <a:headEnd type="none" w="med" len="med"/>
            <a:tailEnd type="none" w="med" len="med"/>
          </a:ln>
        </p:spPr>
      </p:cxnSp>
      <p:cxnSp>
        <p:nvCxnSpPr>
          <p:cNvPr id="409" name="Google Shape;409;p46"/>
          <p:cNvCxnSpPr/>
          <p:nvPr/>
        </p:nvCxnSpPr>
        <p:spPr>
          <a:xfrm rot="10800000">
            <a:off x="50" y="1227825"/>
            <a:ext cx="1905000" cy="0"/>
          </a:xfrm>
          <a:prstGeom prst="straightConnector1">
            <a:avLst/>
          </a:prstGeom>
          <a:noFill/>
          <a:ln w="38100" cap="flat" cmpd="sng">
            <a:solidFill>
              <a:srgbClr val="FF0000"/>
            </a:solidFill>
            <a:prstDash val="dash"/>
            <a:round/>
            <a:headEnd type="none" w="med" len="med"/>
            <a:tailEnd type="none" w="med" len="med"/>
          </a:ln>
        </p:spPr>
      </p:cxnSp>
      <p:sp>
        <p:nvSpPr>
          <p:cNvPr id="410" name="Google Shape;410;p46"/>
          <p:cNvSpPr txBox="1"/>
          <p:nvPr/>
        </p:nvSpPr>
        <p:spPr>
          <a:xfrm>
            <a:off x="3490347" y="702736"/>
            <a:ext cx="450000" cy="163800"/>
          </a:xfrm>
          <a:prstGeom prst="rect">
            <a:avLst/>
          </a:prstGeom>
          <a:noFill/>
          <a:ln>
            <a:noFill/>
          </a:ln>
        </p:spPr>
        <p:txBody>
          <a:bodyPr spcFirstLastPara="1" wrap="square" lIns="91425" tIns="91425" rIns="91425" bIns="91425" anchor="ctr" anchorCtr="0">
            <a:noAutofit/>
          </a:bodyPr>
          <a:lstStyle/>
          <a:p>
            <a:pPr algn="ctr"/>
            <a:r>
              <a:rPr lang="en" sz="600" i="1"/>
              <a:t>Copy</a:t>
            </a:r>
            <a:endParaRPr sz="600" i="1">
              <a:solidFill>
                <a:srgbClr val="FF0000"/>
              </a:solidFill>
            </a:endParaRPr>
          </a:p>
        </p:txBody>
      </p:sp>
      <p:cxnSp>
        <p:nvCxnSpPr>
          <p:cNvPr id="411" name="Google Shape;411;p46"/>
          <p:cNvCxnSpPr>
            <a:stCxn id="318" idx="0"/>
          </p:cNvCxnSpPr>
          <p:nvPr/>
        </p:nvCxnSpPr>
        <p:spPr>
          <a:xfrm rot="10800000">
            <a:off x="-75" y="3271925"/>
            <a:ext cx="4568700" cy="0"/>
          </a:xfrm>
          <a:prstGeom prst="straightConnector1">
            <a:avLst/>
          </a:prstGeom>
          <a:noFill/>
          <a:ln w="38100" cap="flat" cmpd="sng">
            <a:solidFill>
              <a:srgbClr val="FF0000"/>
            </a:solidFill>
            <a:prstDash val="dash"/>
            <a:round/>
            <a:headEnd type="none" w="med" len="med"/>
            <a:tailEnd type="none" w="med" len="med"/>
          </a:ln>
        </p:spPr>
      </p:cxnSp>
      <p:cxnSp>
        <p:nvCxnSpPr>
          <p:cNvPr id="412" name="Google Shape;412;p46"/>
          <p:cNvCxnSpPr>
            <a:stCxn id="318" idx="0"/>
            <a:endCxn id="318" idx="2"/>
          </p:cNvCxnSpPr>
          <p:nvPr/>
        </p:nvCxnSpPr>
        <p:spPr>
          <a:xfrm>
            <a:off x="4568625" y="3271925"/>
            <a:ext cx="0" cy="1871700"/>
          </a:xfrm>
          <a:prstGeom prst="straightConnector1">
            <a:avLst/>
          </a:prstGeom>
          <a:noFill/>
          <a:ln w="38100" cap="flat" cmpd="sng">
            <a:solidFill>
              <a:srgbClr val="000000"/>
            </a:solidFill>
            <a:prstDash val="dash"/>
            <a:round/>
            <a:headEnd type="none" w="med" len="med"/>
            <a:tailEnd type="none" w="med" len="med"/>
          </a:ln>
        </p:spPr>
      </p:cxnSp>
      <p:grpSp>
        <p:nvGrpSpPr>
          <p:cNvPr id="413" name="Google Shape;413;p46"/>
          <p:cNvGrpSpPr/>
          <p:nvPr/>
        </p:nvGrpSpPr>
        <p:grpSpPr>
          <a:xfrm>
            <a:off x="5153064" y="4723356"/>
            <a:ext cx="392759" cy="329024"/>
            <a:chOff x="7883723" y="4306201"/>
            <a:chExt cx="498552" cy="417649"/>
          </a:xfrm>
        </p:grpSpPr>
        <p:grpSp>
          <p:nvGrpSpPr>
            <p:cNvPr id="414" name="Google Shape;414;p46"/>
            <p:cNvGrpSpPr/>
            <p:nvPr/>
          </p:nvGrpSpPr>
          <p:grpSpPr>
            <a:xfrm>
              <a:off x="7883723" y="4306201"/>
              <a:ext cx="229632" cy="270497"/>
              <a:chOff x="8648857" y="1133543"/>
              <a:chExt cx="372900" cy="439262"/>
            </a:xfrm>
          </p:grpSpPr>
          <p:sp>
            <p:nvSpPr>
              <p:cNvPr id="415" name="Google Shape;415;p46"/>
              <p:cNvSpPr/>
              <p:nvPr/>
            </p:nvSpPr>
            <p:spPr>
              <a:xfrm>
                <a:off x="8648857" y="1250304"/>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416" name="Google Shape;416;p46"/>
              <p:cNvSpPr/>
              <p:nvPr/>
            </p:nvSpPr>
            <p:spPr>
              <a:xfrm>
                <a:off x="8742449" y="1133543"/>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nvGrpSpPr>
            <p:cNvPr id="417" name="Google Shape;417;p46"/>
            <p:cNvGrpSpPr/>
            <p:nvPr/>
          </p:nvGrpSpPr>
          <p:grpSpPr>
            <a:xfrm>
              <a:off x="8002812" y="4453352"/>
              <a:ext cx="229632" cy="270497"/>
              <a:chOff x="8648857" y="1039850"/>
              <a:chExt cx="372900" cy="439262"/>
            </a:xfrm>
          </p:grpSpPr>
          <p:sp>
            <p:nvSpPr>
              <p:cNvPr id="418" name="Google Shape;418;p46"/>
              <p:cNvSpPr/>
              <p:nvPr/>
            </p:nvSpPr>
            <p:spPr>
              <a:xfrm>
                <a:off x="8648857" y="115661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419" name="Google Shape;419;p46"/>
              <p:cNvSpPr/>
              <p:nvPr/>
            </p:nvSpPr>
            <p:spPr>
              <a:xfrm>
                <a:off x="8742449" y="103985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nvGrpSpPr>
            <p:cNvPr id="420" name="Google Shape;420;p46"/>
            <p:cNvGrpSpPr/>
            <p:nvPr/>
          </p:nvGrpSpPr>
          <p:grpSpPr>
            <a:xfrm>
              <a:off x="8152643" y="4362859"/>
              <a:ext cx="229632" cy="270497"/>
              <a:chOff x="8648857" y="1008160"/>
              <a:chExt cx="372900" cy="439262"/>
            </a:xfrm>
          </p:grpSpPr>
          <p:sp>
            <p:nvSpPr>
              <p:cNvPr id="421" name="Google Shape;421;p46"/>
              <p:cNvSpPr/>
              <p:nvPr/>
            </p:nvSpPr>
            <p:spPr>
              <a:xfrm>
                <a:off x="8648857" y="1124922"/>
                <a:ext cx="372900" cy="3225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endParaRPr/>
              </a:p>
            </p:txBody>
          </p:sp>
          <p:sp>
            <p:nvSpPr>
              <p:cNvPr id="422" name="Google Shape;422;p46"/>
              <p:cNvSpPr/>
              <p:nvPr/>
            </p:nvSpPr>
            <p:spPr>
              <a:xfrm>
                <a:off x="8742449" y="1008160"/>
                <a:ext cx="185700" cy="185700"/>
              </a:xfrm>
              <a:prstGeom prst="ellipse">
                <a:avLst/>
              </a:prstGeom>
              <a:solidFill>
                <a:srgbClr val="B7B7B7"/>
              </a:solidFill>
              <a:ln>
                <a:noFill/>
              </a:ln>
            </p:spPr>
            <p:txBody>
              <a:bodyPr spcFirstLastPara="1" wrap="square" lIns="91425" tIns="91425" rIns="91425" bIns="91425" anchor="ctr" anchorCtr="0">
                <a:noAutofit/>
              </a:bodyPr>
              <a:lstStyle/>
              <a:p>
                <a:endParaRPr/>
              </a:p>
            </p:txBody>
          </p:sp>
        </p:grpSp>
      </p:grpSp>
      <p:sp>
        <p:nvSpPr>
          <p:cNvPr id="423" name="Google Shape;423;p46"/>
          <p:cNvSpPr txBox="1"/>
          <p:nvPr/>
        </p:nvSpPr>
        <p:spPr>
          <a:xfrm>
            <a:off x="-3325" y="1227825"/>
            <a:ext cx="1059900" cy="310200"/>
          </a:xfrm>
          <a:prstGeom prst="rect">
            <a:avLst/>
          </a:prstGeom>
          <a:noFill/>
          <a:ln>
            <a:noFill/>
          </a:ln>
        </p:spPr>
        <p:txBody>
          <a:bodyPr spcFirstLastPara="1" wrap="square" lIns="91425" tIns="91425" rIns="91425" bIns="91425" anchor="ctr" anchorCtr="0">
            <a:noAutofit/>
          </a:bodyPr>
          <a:lstStyle/>
          <a:p>
            <a:r>
              <a:rPr lang="en" sz="1000" i="1"/>
              <a:t>Firewall 1</a:t>
            </a:r>
            <a:endParaRPr sz="1000" i="1"/>
          </a:p>
        </p:txBody>
      </p:sp>
      <p:sp>
        <p:nvSpPr>
          <p:cNvPr id="424" name="Google Shape;424;p46"/>
          <p:cNvSpPr txBox="1"/>
          <p:nvPr/>
        </p:nvSpPr>
        <p:spPr>
          <a:xfrm>
            <a:off x="-3325" y="3248850"/>
            <a:ext cx="1059900" cy="310200"/>
          </a:xfrm>
          <a:prstGeom prst="rect">
            <a:avLst/>
          </a:prstGeom>
          <a:noFill/>
          <a:ln>
            <a:noFill/>
          </a:ln>
        </p:spPr>
        <p:txBody>
          <a:bodyPr spcFirstLastPara="1" wrap="square" lIns="91425" tIns="91425" rIns="91425" bIns="91425" anchor="ctr" anchorCtr="0">
            <a:noAutofit/>
          </a:bodyPr>
          <a:lstStyle/>
          <a:p>
            <a:r>
              <a:rPr lang="en" sz="1000" i="1"/>
              <a:t>Firewall 2</a:t>
            </a:r>
            <a:endParaRPr sz="1000" i="1"/>
          </a:p>
        </p:txBody>
      </p:sp>
      <p:sp>
        <p:nvSpPr>
          <p:cNvPr id="425" name="Google Shape;425;p46"/>
          <p:cNvSpPr/>
          <p:nvPr/>
        </p:nvSpPr>
        <p:spPr>
          <a:xfrm>
            <a:off x="4219575" y="160025"/>
            <a:ext cx="680100" cy="6573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800"/>
              <a:t>NWC dstore</a:t>
            </a:r>
            <a:endParaRPr sz="800"/>
          </a:p>
        </p:txBody>
      </p:sp>
    </p:spTree>
    <p:extLst>
      <p:ext uri="{BB962C8B-B14F-4D97-AF65-F5344CB8AC3E}">
        <p14:creationId xmlns:p14="http://schemas.microsoft.com/office/powerpoint/2010/main" val="351088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1000"/>
                                        <p:tgtEl>
                                          <p:spTgt spid="368"/>
                                        </p:tgtEl>
                                      </p:cBhvr>
                                    </p:animEffect>
                                  </p:childTnLst>
                                </p:cTn>
                              </p:par>
                              <p:par>
                                <p:cTn id="11" presetID="10" presetClass="entr" presetSubtype="0" fill="hold" nodeType="withEffect">
                                  <p:stCondLst>
                                    <p:cond delay="0"/>
                                  </p:stCondLst>
                                  <p:childTnLst>
                                    <p:set>
                                      <p:cBhvr>
                                        <p:cTn id="12" dur="1" fill="hold">
                                          <p:stCondLst>
                                            <p:cond delay="0"/>
                                          </p:stCondLst>
                                        </p:cTn>
                                        <p:tgtEl>
                                          <p:spTgt spid="339"/>
                                        </p:tgtEl>
                                        <p:attrNameLst>
                                          <p:attrName>style.visibility</p:attrName>
                                        </p:attrNameLst>
                                      </p:cBhvr>
                                      <p:to>
                                        <p:strVal val="visible"/>
                                      </p:to>
                                    </p:set>
                                    <p:animEffect transition="in" filter="fade">
                                      <p:cBhvr>
                                        <p:cTn id="13" dur="1000"/>
                                        <p:tgtEl>
                                          <p:spTgt spid="339"/>
                                        </p:tgtEl>
                                      </p:cBhvr>
                                    </p:animEffect>
                                  </p:childTnLst>
                                </p:cTn>
                              </p:par>
                              <p:par>
                                <p:cTn id="14" presetID="10" presetClass="entr" presetSubtype="0" fill="hold" nodeType="with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1000"/>
                                        <p:tgtEl>
                                          <p:spTgt spid="358"/>
                                        </p:tgtEl>
                                      </p:cBhvr>
                                    </p:animEffect>
                                  </p:childTnLst>
                                </p:cTn>
                              </p:par>
                              <p:par>
                                <p:cTn id="17" presetID="10" presetClass="entr" presetSubtype="0" fill="hold" nodeType="withEffect">
                                  <p:stCondLst>
                                    <p:cond delay="0"/>
                                  </p:stCondLst>
                                  <p:childTnLst>
                                    <p:set>
                                      <p:cBhvr>
                                        <p:cTn id="18" dur="1" fill="hold">
                                          <p:stCondLst>
                                            <p:cond delay="0"/>
                                          </p:stCondLst>
                                        </p:cTn>
                                        <p:tgtEl>
                                          <p:spTgt spid="360"/>
                                        </p:tgtEl>
                                        <p:attrNameLst>
                                          <p:attrName>style.visibility</p:attrName>
                                        </p:attrNameLst>
                                      </p:cBhvr>
                                      <p:to>
                                        <p:strVal val="visible"/>
                                      </p:to>
                                    </p:set>
                                    <p:animEffect transition="in" filter="fade">
                                      <p:cBhvr>
                                        <p:cTn id="19" dur="1000"/>
                                        <p:tgtEl>
                                          <p:spTgt spid="36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16"/>
                                        </p:tgtEl>
                                      </p:cBhvr>
                                    </p:animEffect>
                                    <p:set>
                                      <p:cBhvr>
                                        <p:cTn id="24" dur="1" fill="hold">
                                          <p:stCondLst>
                                            <p:cond delay="500"/>
                                          </p:stCondLst>
                                        </p:cTn>
                                        <p:tgtEl>
                                          <p:spTgt spid="3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62"/>
                                        </p:tgtEl>
                                        <p:attrNameLst>
                                          <p:attrName>style.visibility</p:attrName>
                                        </p:attrNameLst>
                                      </p:cBhvr>
                                      <p:to>
                                        <p:strVal val="visible"/>
                                      </p:to>
                                    </p:set>
                                    <p:animEffect transition="in" filter="fade">
                                      <p:cBhvr>
                                        <p:cTn id="27" dur="1000"/>
                                        <p:tgtEl>
                                          <p:spTgt spid="362"/>
                                        </p:tgtEl>
                                      </p:cBhvr>
                                    </p:animEffect>
                                  </p:childTnLst>
                                </p:cTn>
                              </p:par>
                              <p:par>
                                <p:cTn id="28" presetID="10" presetClass="entr" presetSubtype="0" fill="hold" nodeType="withEffect">
                                  <p:stCondLst>
                                    <p:cond delay="0"/>
                                  </p:stCondLst>
                                  <p:childTnLst>
                                    <p:set>
                                      <p:cBhvr>
                                        <p:cTn id="29" dur="1" fill="hold">
                                          <p:stCondLst>
                                            <p:cond delay="0"/>
                                          </p:stCondLst>
                                        </p:cTn>
                                        <p:tgtEl>
                                          <p:spTgt spid="364"/>
                                        </p:tgtEl>
                                        <p:attrNameLst>
                                          <p:attrName>style.visibility</p:attrName>
                                        </p:attrNameLst>
                                      </p:cBhvr>
                                      <p:to>
                                        <p:strVal val="visible"/>
                                      </p:to>
                                    </p:set>
                                    <p:animEffect transition="in" filter="fade">
                                      <p:cBhvr>
                                        <p:cTn id="30" dur="1000"/>
                                        <p:tgtEl>
                                          <p:spTgt spid="364"/>
                                        </p:tgtEl>
                                      </p:cBhvr>
                                    </p:animEffect>
                                  </p:childTnLst>
                                </p:cTn>
                              </p:par>
                              <p:par>
                                <p:cTn id="31" presetID="10" presetClass="entr" presetSubtype="0" fill="hold" nodeType="withEffect">
                                  <p:stCondLst>
                                    <p:cond delay="0"/>
                                  </p:stCondLst>
                                  <p:childTnLst>
                                    <p:set>
                                      <p:cBhvr>
                                        <p:cTn id="32" dur="1" fill="hold">
                                          <p:stCondLst>
                                            <p:cond delay="0"/>
                                          </p:stCondLst>
                                        </p:cTn>
                                        <p:tgtEl>
                                          <p:spTgt spid="365"/>
                                        </p:tgtEl>
                                        <p:attrNameLst>
                                          <p:attrName>style.visibility</p:attrName>
                                        </p:attrNameLst>
                                      </p:cBhvr>
                                      <p:to>
                                        <p:strVal val="visible"/>
                                      </p:to>
                                    </p:set>
                                    <p:animEffect transition="in" filter="fade">
                                      <p:cBhvr>
                                        <p:cTn id="33" dur="1000"/>
                                        <p:tgtEl>
                                          <p:spTgt spid="365"/>
                                        </p:tgtEl>
                                      </p:cBhvr>
                                    </p:animEffect>
                                  </p:childTnLst>
                                </p:cTn>
                              </p:par>
                              <p:par>
                                <p:cTn id="34" presetID="10" presetClass="entr" presetSubtype="0" fill="hold" nodeType="withEffect">
                                  <p:stCondLst>
                                    <p:cond delay="0"/>
                                  </p:stCondLst>
                                  <p:childTnLst>
                                    <p:set>
                                      <p:cBhvr>
                                        <p:cTn id="35" dur="1" fill="hold">
                                          <p:stCondLst>
                                            <p:cond delay="0"/>
                                          </p:stCondLst>
                                        </p:cTn>
                                        <p:tgtEl>
                                          <p:spTgt spid="389"/>
                                        </p:tgtEl>
                                        <p:attrNameLst>
                                          <p:attrName>style.visibility</p:attrName>
                                        </p:attrNameLst>
                                      </p:cBhvr>
                                      <p:to>
                                        <p:strVal val="visible"/>
                                      </p:to>
                                    </p:set>
                                    <p:animEffect transition="in" filter="fade">
                                      <p:cBhvr>
                                        <p:cTn id="36" dur="1000"/>
                                        <p:tgtEl>
                                          <p:spTgt spid="389"/>
                                        </p:tgtEl>
                                      </p:cBhvr>
                                    </p:animEffect>
                                  </p:childTnLst>
                                </p:cTn>
                              </p:par>
                              <p:par>
                                <p:cTn id="37" presetID="10" presetClass="entr" presetSubtype="0" fill="hold" nodeType="withEffect">
                                  <p:stCondLst>
                                    <p:cond delay="0"/>
                                  </p:stCondLst>
                                  <p:childTnLst>
                                    <p:set>
                                      <p:cBhvr>
                                        <p:cTn id="38" dur="1" fill="hold">
                                          <p:stCondLst>
                                            <p:cond delay="0"/>
                                          </p:stCondLst>
                                        </p:cTn>
                                        <p:tgtEl>
                                          <p:spTgt spid="390"/>
                                        </p:tgtEl>
                                        <p:attrNameLst>
                                          <p:attrName>style.visibility</p:attrName>
                                        </p:attrNameLst>
                                      </p:cBhvr>
                                      <p:to>
                                        <p:strVal val="visible"/>
                                      </p:to>
                                    </p:set>
                                    <p:animEffect transition="in" filter="fade">
                                      <p:cBhvr>
                                        <p:cTn id="39" dur="1000"/>
                                        <p:tgtEl>
                                          <p:spTgt spid="390"/>
                                        </p:tgtEl>
                                      </p:cBhvr>
                                    </p:animEffect>
                                  </p:childTnLst>
                                </p:cTn>
                              </p:par>
                              <p:par>
                                <p:cTn id="40" presetID="10" presetClass="entr" presetSubtype="0" fill="hold" nodeType="withEffect">
                                  <p:stCondLst>
                                    <p:cond delay="0"/>
                                  </p:stCondLst>
                                  <p:childTnLst>
                                    <p:set>
                                      <p:cBhvr>
                                        <p:cTn id="41" dur="1" fill="hold">
                                          <p:stCondLst>
                                            <p:cond delay="0"/>
                                          </p:stCondLst>
                                        </p:cTn>
                                        <p:tgtEl>
                                          <p:spTgt spid="384"/>
                                        </p:tgtEl>
                                        <p:attrNameLst>
                                          <p:attrName>style.visibility</p:attrName>
                                        </p:attrNameLst>
                                      </p:cBhvr>
                                      <p:to>
                                        <p:strVal val="visible"/>
                                      </p:to>
                                    </p:set>
                                    <p:animEffect transition="in" filter="fade">
                                      <p:cBhvr>
                                        <p:cTn id="42" dur="1000"/>
                                        <p:tgtEl>
                                          <p:spTgt spid="384"/>
                                        </p:tgtEl>
                                      </p:cBhvr>
                                    </p:animEffect>
                                  </p:childTnLst>
                                </p:cTn>
                              </p:par>
                              <p:par>
                                <p:cTn id="43" presetID="10" presetClass="entr" presetSubtype="0" fill="hold" nodeType="withEffect">
                                  <p:stCondLst>
                                    <p:cond delay="0"/>
                                  </p:stCondLst>
                                  <p:childTnLst>
                                    <p:set>
                                      <p:cBhvr>
                                        <p:cTn id="44" dur="1" fill="hold">
                                          <p:stCondLst>
                                            <p:cond delay="0"/>
                                          </p:stCondLst>
                                        </p:cTn>
                                        <p:tgtEl>
                                          <p:spTgt spid="352"/>
                                        </p:tgtEl>
                                        <p:attrNameLst>
                                          <p:attrName>style.visibility</p:attrName>
                                        </p:attrNameLst>
                                      </p:cBhvr>
                                      <p:to>
                                        <p:strVal val="visible"/>
                                      </p:to>
                                    </p:set>
                                    <p:animEffect transition="in" filter="fade">
                                      <p:cBhvr>
                                        <p:cTn id="45" dur="1000"/>
                                        <p:tgtEl>
                                          <p:spTgt spid="352"/>
                                        </p:tgtEl>
                                      </p:cBhvr>
                                    </p:animEffect>
                                  </p:childTnLst>
                                </p:cTn>
                              </p:par>
                              <p:par>
                                <p:cTn id="46" presetID="10" presetClass="entr" presetSubtype="0" fill="hold" nodeType="withEffect">
                                  <p:stCondLst>
                                    <p:cond delay="0"/>
                                  </p:stCondLst>
                                  <p:childTnLst>
                                    <p:set>
                                      <p:cBhvr>
                                        <p:cTn id="47" dur="1" fill="hold">
                                          <p:stCondLst>
                                            <p:cond delay="0"/>
                                          </p:stCondLst>
                                        </p:cTn>
                                        <p:tgtEl>
                                          <p:spTgt spid="338"/>
                                        </p:tgtEl>
                                        <p:attrNameLst>
                                          <p:attrName>style.visibility</p:attrName>
                                        </p:attrNameLst>
                                      </p:cBhvr>
                                      <p:to>
                                        <p:strVal val="visible"/>
                                      </p:to>
                                    </p:set>
                                    <p:animEffect transition="in" filter="fade">
                                      <p:cBhvr>
                                        <p:cTn id="48" dur="1000"/>
                                        <p:tgtEl>
                                          <p:spTgt spid="338"/>
                                        </p:tgtEl>
                                      </p:cBhvr>
                                    </p:animEffect>
                                  </p:childTnLst>
                                </p:cTn>
                              </p:par>
                              <p:par>
                                <p:cTn id="49" presetID="10" presetClass="entr" presetSubtype="0" fill="hold" nodeType="withEffect">
                                  <p:stCondLst>
                                    <p:cond delay="0"/>
                                  </p:stCondLst>
                                  <p:childTnLst>
                                    <p:set>
                                      <p:cBhvr>
                                        <p:cTn id="50" dur="1" fill="hold">
                                          <p:stCondLst>
                                            <p:cond delay="0"/>
                                          </p:stCondLst>
                                        </p:cTn>
                                        <p:tgtEl>
                                          <p:spTgt spid="407"/>
                                        </p:tgtEl>
                                        <p:attrNameLst>
                                          <p:attrName>style.visibility</p:attrName>
                                        </p:attrNameLst>
                                      </p:cBhvr>
                                      <p:to>
                                        <p:strVal val="visible"/>
                                      </p:to>
                                    </p:set>
                                    <p:animEffect transition="in" filter="fade">
                                      <p:cBhvr>
                                        <p:cTn id="51" dur="1000"/>
                                        <p:tgtEl>
                                          <p:spTgt spid="407"/>
                                        </p:tgtEl>
                                      </p:cBhvr>
                                    </p:animEffect>
                                  </p:childTnLst>
                                </p:cTn>
                              </p:par>
                              <p:par>
                                <p:cTn id="52" presetID="10" presetClass="entr" presetSubtype="0" fill="hold" nodeType="withEffect">
                                  <p:stCondLst>
                                    <p:cond delay="0"/>
                                  </p:stCondLst>
                                  <p:childTnLst>
                                    <p:set>
                                      <p:cBhvr>
                                        <p:cTn id="53" dur="1" fill="hold">
                                          <p:stCondLst>
                                            <p:cond delay="0"/>
                                          </p:stCondLst>
                                        </p:cTn>
                                        <p:tgtEl>
                                          <p:spTgt spid="410"/>
                                        </p:tgtEl>
                                        <p:attrNameLst>
                                          <p:attrName>style.visibility</p:attrName>
                                        </p:attrNameLst>
                                      </p:cBhvr>
                                      <p:to>
                                        <p:strVal val="visible"/>
                                      </p:to>
                                    </p:set>
                                    <p:animEffect transition="in" filter="fade">
                                      <p:cBhvr>
                                        <p:cTn id="54" dur="1000"/>
                                        <p:tgtEl>
                                          <p:spTgt spid="4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2"/>
                                        </p:tgtEl>
                                        <p:attrNameLst>
                                          <p:attrName>style.visibility</p:attrName>
                                        </p:attrNameLst>
                                      </p:cBhvr>
                                      <p:to>
                                        <p:strVal val="visible"/>
                                      </p:to>
                                    </p:set>
                                    <p:animEffect transition="in" filter="fade">
                                      <p:cBhvr>
                                        <p:cTn id="59" dur="1000"/>
                                        <p:tgtEl>
                                          <p:spTgt spid="372"/>
                                        </p:tgtEl>
                                      </p:cBhvr>
                                    </p:animEffect>
                                  </p:childTnLst>
                                </p:cTn>
                              </p:par>
                              <p:par>
                                <p:cTn id="60" presetID="10" presetClass="entr" presetSubtype="0" fill="hold" nodeType="withEffect">
                                  <p:stCondLst>
                                    <p:cond delay="0"/>
                                  </p:stCondLst>
                                  <p:childTnLst>
                                    <p:set>
                                      <p:cBhvr>
                                        <p:cTn id="61" dur="1" fill="hold">
                                          <p:stCondLst>
                                            <p:cond delay="0"/>
                                          </p:stCondLst>
                                        </p:cTn>
                                        <p:tgtEl>
                                          <p:spTgt spid="382"/>
                                        </p:tgtEl>
                                        <p:attrNameLst>
                                          <p:attrName>style.visibility</p:attrName>
                                        </p:attrNameLst>
                                      </p:cBhvr>
                                      <p:to>
                                        <p:strVal val="visible"/>
                                      </p:to>
                                    </p:set>
                                    <p:animEffect transition="in" filter="fade">
                                      <p:cBhvr>
                                        <p:cTn id="62" dur="1000"/>
                                        <p:tgtEl>
                                          <p:spTgt spid="38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8"/>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3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03683" y="197874"/>
            <a:ext cx="6736635" cy="4305792"/>
            <a:chOff x="1432005" y="197874"/>
            <a:chExt cx="6736635" cy="4305792"/>
          </a:xfrm>
        </p:grpSpPr>
        <p:pic>
          <p:nvPicPr>
            <p:cNvPr id="3" name="Google Shape;432;p47"/>
            <p:cNvPicPr preferRelativeResize="0"/>
            <p:nvPr/>
          </p:nvPicPr>
          <p:blipFill>
            <a:blip r:embed="rId2">
              <a:alphaModFix/>
            </a:blip>
            <a:stretch>
              <a:fillRect/>
            </a:stretch>
          </p:blipFill>
          <p:spPr>
            <a:xfrm>
              <a:off x="1432005" y="197874"/>
              <a:ext cx="5563710" cy="4305792"/>
            </a:xfrm>
            <a:prstGeom prst="rect">
              <a:avLst/>
            </a:prstGeom>
            <a:noFill/>
            <a:ln>
              <a:noFill/>
            </a:ln>
          </p:spPr>
        </p:pic>
        <p:sp>
          <p:nvSpPr>
            <p:cNvPr id="4" name="TextBox 3"/>
            <p:cNvSpPr txBox="1"/>
            <p:nvPr/>
          </p:nvSpPr>
          <p:spPr>
            <a:xfrm>
              <a:off x="6109560" y="696837"/>
              <a:ext cx="2059080" cy="646331"/>
            </a:xfrm>
            <a:prstGeom prst="rect">
              <a:avLst/>
            </a:prstGeom>
            <a:solidFill>
              <a:schemeClr val="bg1"/>
            </a:solidFill>
          </p:spPr>
          <p:txBody>
            <a:bodyPr wrap="square" rtlCol="0" anchor="ctr">
              <a:spAutoFit/>
            </a:bodyPr>
            <a:lstStyle/>
            <a:p>
              <a:pPr algn="ctr"/>
              <a:r>
                <a:rPr lang="en-US" sz="1800" b="1" dirty="0" smtClean="0">
                  <a:solidFill>
                    <a:srgbClr val="FF0000"/>
                  </a:solidFill>
                </a:rPr>
                <a:t>ArcGIS </a:t>
              </a:r>
            </a:p>
            <a:p>
              <a:pPr algn="ctr"/>
              <a:r>
                <a:rPr lang="en-US" sz="1800" b="1" dirty="0" smtClean="0">
                  <a:solidFill>
                    <a:srgbClr val="FF0000"/>
                  </a:solidFill>
                </a:rPr>
                <a:t>Enterprise </a:t>
              </a:r>
              <a:r>
                <a:rPr lang="en-US" sz="1800" b="1" dirty="0" smtClean="0">
                  <a:solidFill>
                    <a:srgbClr val="FF0000"/>
                  </a:solidFill>
                </a:rPr>
                <a:t>10.6.1</a:t>
              </a:r>
              <a:endParaRPr lang="en-US" sz="1800" b="1" dirty="0">
                <a:solidFill>
                  <a:srgbClr val="FF0000"/>
                </a:solidFill>
              </a:endParaRPr>
            </a:p>
          </p:txBody>
        </p:sp>
      </p:grpSp>
      <p:sp>
        <p:nvSpPr>
          <p:cNvPr id="6" name="TextBox 5"/>
          <p:cNvSpPr txBox="1"/>
          <p:nvPr/>
        </p:nvSpPr>
        <p:spPr>
          <a:xfrm>
            <a:off x="1905826" y="317322"/>
            <a:ext cx="1772309" cy="307777"/>
          </a:xfrm>
          <a:prstGeom prst="rect">
            <a:avLst/>
          </a:prstGeom>
          <a:noFill/>
        </p:spPr>
        <p:txBody>
          <a:bodyPr wrap="square" rtlCol="0" anchor="ctr">
            <a:spAutoFit/>
          </a:bodyPr>
          <a:lstStyle/>
          <a:p>
            <a:r>
              <a:rPr lang="en-US" b="1" dirty="0" smtClean="0">
                <a:solidFill>
                  <a:schemeClr val="tx1"/>
                </a:solidFill>
              </a:rPr>
              <a:t>NWC EGIS v2.0</a:t>
            </a:r>
            <a:endParaRPr lang="en-US" b="1" dirty="0">
              <a:solidFill>
                <a:schemeClr val="tx1"/>
              </a:solidFill>
            </a:endParaRPr>
          </a:p>
        </p:txBody>
      </p:sp>
    </p:spTree>
    <p:extLst>
      <p:ext uri="{BB962C8B-B14F-4D97-AF65-F5344CB8AC3E}">
        <p14:creationId xmlns:p14="http://schemas.microsoft.com/office/powerpoint/2010/main" val="663570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050"/>
            <a:ext cx="8229600" cy="857400"/>
          </a:xfrm>
        </p:spPr>
        <p:txBody>
          <a:bodyPr/>
          <a:lstStyle/>
          <a:p>
            <a:r>
              <a:rPr lang="en-US" dirty="0" smtClean="0"/>
              <a:t>Quick Demo…</a:t>
            </a:r>
            <a:endParaRPr lang="en-US" dirty="0"/>
          </a:p>
        </p:txBody>
      </p:sp>
    </p:spTree>
    <p:extLst>
      <p:ext uri="{BB962C8B-B14F-4D97-AF65-F5344CB8AC3E}">
        <p14:creationId xmlns:p14="http://schemas.microsoft.com/office/powerpoint/2010/main" val="2404857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NWM Guidance on water.noaa.gov</a:t>
            </a:r>
            <a:endParaRPr lang="en-US" sz="2800" dirty="0"/>
          </a:p>
        </p:txBody>
      </p:sp>
      <p:pic>
        <p:nvPicPr>
          <p:cNvPr id="13" name="Google Shape;202;p41"/>
          <p:cNvPicPr preferRelativeResize="0"/>
          <p:nvPr/>
        </p:nvPicPr>
        <p:blipFill>
          <a:blip r:embed="rId2">
            <a:alphaModFix/>
          </a:blip>
          <a:stretch>
            <a:fillRect/>
          </a:stretch>
        </p:blipFill>
        <p:spPr>
          <a:xfrm>
            <a:off x="1254612" y="1063378"/>
            <a:ext cx="6634777" cy="3416400"/>
          </a:xfrm>
          <a:prstGeom prst="rect">
            <a:avLst/>
          </a:prstGeom>
          <a:noFill/>
          <a:ln w="12700" cap="flat" cmpd="sng">
            <a:solidFill>
              <a:schemeClr val="tx1">
                <a:lumMod val="20000"/>
                <a:lumOff val="80000"/>
              </a:schemeClr>
            </a:solidFill>
            <a:prstDash val="solid"/>
            <a:round/>
            <a:headEnd type="none" w="sm" len="sm"/>
            <a:tailEnd type="none" w="sm" len="sm"/>
          </a:ln>
        </p:spPr>
      </p:pic>
      <p:pic>
        <p:nvPicPr>
          <p:cNvPr id="15" name="Google Shape;204;p41"/>
          <p:cNvPicPr preferRelativeResize="0"/>
          <p:nvPr/>
        </p:nvPicPr>
        <p:blipFill>
          <a:blip r:embed="rId3">
            <a:alphaModFix/>
          </a:blip>
          <a:stretch>
            <a:fillRect/>
          </a:stretch>
        </p:blipFill>
        <p:spPr>
          <a:xfrm>
            <a:off x="4096872" y="1920778"/>
            <a:ext cx="2534351" cy="1881600"/>
          </a:xfrm>
          <a:prstGeom prst="rect">
            <a:avLst/>
          </a:prstGeom>
          <a:noFill/>
          <a:ln w="9525"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12476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NWM Guidance in </a:t>
            </a:r>
            <a:r>
              <a:rPr lang="en-US" sz="2800" dirty="0" err="1" smtClean="0"/>
              <a:t>Esri</a:t>
            </a:r>
            <a:r>
              <a:rPr lang="en-US" sz="2800" dirty="0" smtClean="0"/>
              <a:t> Living Atlas</a:t>
            </a:r>
            <a:endParaRPr lang="en-US" sz="2800" dirty="0"/>
          </a:p>
        </p:txBody>
      </p:sp>
      <p:pic>
        <p:nvPicPr>
          <p:cNvPr id="5" name="Google Shape;212;p42"/>
          <p:cNvPicPr preferRelativeResize="0"/>
          <p:nvPr/>
        </p:nvPicPr>
        <p:blipFill>
          <a:blip r:embed="rId2">
            <a:alphaModFix/>
          </a:blip>
          <a:stretch>
            <a:fillRect/>
          </a:stretch>
        </p:blipFill>
        <p:spPr>
          <a:xfrm>
            <a:off x="1261559" y="1063378"/>
            <a:ext cx="6620881" cy="3416401"/>
          </a:xfrm>
          <a:prstGeom prst="rect">
            <a:avLst/>
          </a:prstGeom>
          <a:noFill/>
          <a:ln w="12700" cap="flat" cmpd="sng">
            <a:solidFill>
              <a:schemeClr val="tx1">
                <a:lumMod val="20000"/>
                <a:lumOff val="80000"/>
              </a:schemeClr>
            </a:solidFill>
            <a:prstDash val="solid"/>
            <a:round/>
            <a:headEnd type="none" w="sm" len="sm"/>
            <a:tailEnd type="none" w="sm" len="sm"/>
          </a:ln>
        </p:spPr>
      </p:pic>
      <p:sp>
        <p:nvSpPr>
          <p:cNvPr id="6" name="Google Shape;213;p42"/>
          <p:cNvSpPr txBox="1"/>
          <p:nvPr/>
        </p:nvSpPr>
        <p:spPr>
          <a:xfrm>
            <a:off x="1307279" y="4145279"/>
            <a:ext cx="2296981" cy="29639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Proxima Nova"/>
                <a:ea typeface="Proxima Nova"/>
                <a:cs typeface="Proxima Nova"/>
                <a:sym typeface="Proxima Nova"/>
              </a:rPr>
              <a:t>Source: Esri Living Atlas</a:t>
            </a:r>
            <a:endParaRPr b="1" dirty="0">
              <a:latin typeface="Proxima Nova"/>
              <a:ea typeface="Proxima Nova"/>
              <a:cs typeface="Proxima Nova"/>
              <a:sym typeface="Proxima Nova"/>
            </a:endParaRPr>
          </a:p>
        </p:txBody>
      </p:sp>
    </p:spTree>
    <p:extLst>
      <p:ext uri="{BB962C8B-B14F-4D97-AF65-F5344CB8AC3E}">
        <p14:creationId xmlns:p14="http://schemas.microsoft.com/office/powerpoint/2010/main" val="3874586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36;p93"/>
          <p:cNvPicPr preferRelativeResize="0"/>
          <p:nvPr/>
        </p:nvPicPr>
        <p:blipFill>
          <a:blip r:embed="rId2">
            <a:alphaModFix/>
          </a:blip>
          <a:stretch>
            <a:fillRect/>
          </a:stretch>
        </p:blipFill>
        <p:spPr>
          <a:xfrm>
            <a:off x="376521" y="150737"/>
            <a:ext cx="8465505" cy="4331201"/>
          </a:xfrm>
          <a:prstGeom prst="rect">
            <a:avLst/>
          </a:prstGeom>
          <a:noFill/>
          <a:ln w="28575" cap="flat" cmpd="sng">
            <a:noFill/>
            <a:prstDash val="solid"/>
            <a:round/>
            <a:headEnd type="none" w="sm" len="sm"/>
            <a:tailEnd type="none" w="sm" len="sm"/>
          </a:ln>
        </p:spPr>
      </p:pic>
    </p:spTree>
    <p:extLst>
      <p:ext uri="{BB962C8B-B14F-4D97-AF65-F5344CB8AC3E}">
        <p14:creationId xmlns:p14="http://schemas.microsoft.com/office/powerpoint/2010/main" val="4285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AHPS Flood Inundation Map Libraries</a:t>
            </a:r>
            <a:endParaRPr lang="en-US" sz="2800" dirty="0"/>
          </a:p>
        </p:txBody>
      </p:sp>
      <p:grpSp>
        <p:nvGrpSpPr>
          <p:cNvPr id="6" name="Group 5"/>
          <p:cNvGrpSpPr/>
          <p:nvPr/>
        </p:nvGrpSpPr>
        <p:grpSpPr>
          <a:xfrm>
            <a:off x="567179" y="1070102"/>
            <a:ext cx="8009643" cy="3348703"/>
            <a:chOff x="510992" y="1063378"/>
            <a:chExt cx="8009643" cy="3348703"/>
          </a:xfrm>
        </p:grpSpPr>
        <p:pic>
          <p:nvPicPr>
            <p:cNvPr id="4" name="Google Shape;725;p104"/>
            <p:cNvPicPr preferRelativeResize="0"/>
            <p:nvPr/>
          </p:nvPicPr>
          <p:blipFill>
            <a:blip r:embed="rId2">
              <a:alphaModFix/>
            </a:blip>
            <a:stretch>
              <a:fillRect/>
            </a:stretch>
          </p:blipFill>
          <p:spPr>
            <a:xfrm>
              <a:off x="510992" y="1063378"/>
              <a:ext cx="3891357" cy="3348702"/>
            </a:xfrm>
            <a:prstGeom prst="rect">
              <a:avLst/>
            </a:prstGeom>
            <a:noFill/>
            <a:ln w="19050" cap="flat" cmpd="sng">
              <a:solidFill>
                <a:srgbClr val="4A86E8"/>
              </a:solidFill>
              <a:prstDash val="solid"/>
              <a:round/>
              <a:headEnd type="none" w="sm" len="sm"/>
              <a:tailEnd type="none" w="sm" len="sm"/>
            </a:ln>
          </p:spPr>
        </p:pic>
        <p:pic>
          <p:nvPicPr>
            <p:cNvPr id="5" name="Google Shape;727;p104"/>
            <p:cNvPicPr preferRelativeResize="0"/>
            <p:nvPr/>
          </p:nvPicPr>
          <p:blipFill rotWithShape="1">
            <a:blip r:embed="rId3">
              <a:alphaModFix/>
            </a:blip>
            <a:srcRect r="2742"/>
            <a:stretch/>
          </p:blipFill>
          <p:spPr>
            <a:xfrm>
              <a:off x="4794290" y="1063379"/>
              <a:ext cx="3726345" cy="3348702"/>
            </a:xfrm>
            <a:prstGeom prst="rect">
              <a:avLst/>
            </a:prstGeom>
            <a:noFill/>
            <a:ln w="19050" cap="flat" cmpd="sng">
              <a:solidFill>
                <a:srgbClr val="4A86E8"/>
              </a:solidFill>
              <a:prstDash val="solid"/>
              <a:round/>
              <a:headEnd type="none" w="sm" len="sm"/>
              <a:tailEnd type="none" w="sm" len="sm"/>
            </a:ln>
          </p:spPr>
        </p:pic>
      </p:grpSp>
    </p:spTree>
    <p:extLst>
      <p:ext uri="{BB962C8B-B14F-4D97-AF65-F5344CB8AC3E}">
        <p14:creationId xmlns:p14="http://schemas.microsoft.com/office/powerpoint/2010/main" val="1025021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 Above Nearest Drainage (HAND)</a:t>
            </a:r>
            <a:endParaRPr lang="en-US" dirty="0"/>
          </a:p>
        </p:txBody>
      </p:sp>
      <p:grpSp>
        <p:nvGrpSpPr>
          <p:cNvPr id="5" name="Google Shape;214;p50"/>
          <p:cNvGrpSpPr/>
          <p:nvPr/>
        </p:nvGrpSpPr>
        <p:grpSpPr>
          <a:xfrm>
            <a:off x="5021864" y="1132300"/>
            <a:ext cx="2986473" cy="2986473"/>
            <a:chOff x="4997250" y="1360900"/>
            <a:chExt cx="2986473" cy="2986473"/>
          </a:xfrm>
        </p:grpSpPr>
        <p:sp>
          <p:nvSpPr>
            <p:cNvPr id="6" name="Google Shape;215;p50"/>
            <p:cNvSpPr/>
            <p:nvPr/>
          </p:nvSpPr>
          <p:spPr>
            <a:xfrm>
              <a:off x="4997250" y="1958193"/>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0.1</a:t>
              </a:r>
              <a:endParaRPr sz="1800" b="1" i="0" u="none" strike="noStrike" cap="none">
                <a:solidFill>
                  <a:srgbClr val="000000"/>
                </a:solidFill>
                <a:latin typeface="Arial"/>
                <a:ea typeface="Arial"/>
                <a:cs typeface="Arial"/>
                <a:sym typeface="Arial"/>
              </a:endParaRPr>
            </a:p>
          </p:txBody>
        </p:sp>
        <p:sp>
          <p:nvSpPr>
            <p:cNvPr id="7" name="Google Shape;216;p50"/>
            <p:cNvSpPr/>
            <p:nvPr/>
          </p:nvSpPr>
          <p:spPr>
            <a:xfrm>
              <a:off x="5594543" y="1958193"/>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8" name="Google Shape;217;p50"/>
            <p:cNvSpPr/>
            <p:nvPr/>
          </p:nvSpPr>
          <p:spPr>
            <a:xfrm>
              <a:off x="6191836" y="1958193"/>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9" name="Google Shape;218;p50"/>
            <p:cNvSpPr/>
            <p:nvPr/>
          </p:nvSpPr>
          <p:spPr>
            <a:xfrm>
              <a:off x="6789129" y="1958193"/>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0.5</a:t>
              </a:r>
              <a:endParaRPr sz="1800" b="1" i="0" u="none" strike="noStrike" cap="none">
                <a:solidFill>
                  <a:srgbClr val="000000"/>
                </a:solidFill>
                <a:latin typeface="Arial"/>
                <a:ea typeface="Arial"/>
                <a:cs typeface="Arial"/>
                <a:sym typeface="Arial"/>
              </a:endParaRPr>
            </a:p>
          </p:txBody>
        </p:sp>
        <p:sp>
          <p:nvSpPr>
            <p:cNvPr id="10" name="Google Shape;219;p50"/>
            <p:cNvSpPr/>
            <p:nvPr/>
          </p:nvSpPr>
          <p:spPr>
            <a:xfrm>
              <a:off x="7386423" y="1958193"/>
              <a:ext cx="597300" cy="5973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2.1</a:t>
              </a:r>
              <a:endParaRPr sz="1800" b="1" i="0" u="none" strike="noStrike" cap="none">
                <a:solidFill>
                  <a:srgbClr val="000000"/>
                </a:solidFill>
                <a:latin typeface="Arial"/>
                <a:ea typeface="Arial"/>
                <a:cs typeface="Arial"/>
                <a:sym typeface="Arial"/>
              </a:endParaRPr>
            </a:p>
          </p:txBody>
        </p:sp>
        <p:sp>
          <p:nvSpPr>
            <p:cNvPr id="11" name="Google Shape;220;p50"/>
            <p:cNvSpPr/>
            <p:nvPr/>
          </p:nvSpPr>
          <p:spPr>
            <a:xfrm>
              <a:off x="4997250" y="2555486"/>
              <a:ext cx="597300" cy="597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1.2</a:t>
              </a:r>
              <a:endParaRPr sz="1800" b="1" i="0" u="none" strike="noStrike" cap="none">
                <a:solidFill>
                  <a:srgbClr val="000000"/>
                </a:solidFill>
                <a:latin typeface="Arial"/>
                <a:ea typeface="Arial"/>
                <a:cs typeface="Arial"/>
                <a:sym typeface="Arial"/>
              </a:endParaRPr>
            </a:p>
          </p:txBody>
        </p:sp>
        <p:sp>
          <p:nvSpPr>
            <p:cNvPr id="12" name="Google Shape;221;p50"/>
            <p:cNvSpPr/>
            <p:nvPr/>
          </p:nvSpPr>
          <p:spPr>
            <a:xfrm>
              <a:off x="5594543" y="2555486"/>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0.8</a:t>
              </a:r>
              <a:endParaRPr sz="1800" b="1" i="0" u="none" strike="noStrike" cap="none">
                <a:solidFill>
                  <a:srgbClr val="000000"/>
                </a:solidFill>
                <a:latin typeface="Arial"/>
                <a:ea typeface="Arial"/>
                <a:cs typeface="Arial"/>
                <a:sym typeface="Arial"/>
              </a:endParaRPr>
            </a:p>
          </p:txBody>
        </p:sp>
        <p:sp>
          <p:nvSpPr>
            <p:cNvPr id="13" name="Google Shape;222;p50"/>
            <p:cNvSpPr/>
            <p:nvPr/>
          </p:nvSpPr>
          <p:spPr>
            <a:xfrm>
              <a:off x="6191836" y="2555486"/>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14" name="Google Shape;223;p50"/>
            <p:cNvSpPr/>
            <p:nvPr/>
          </p:nvSpPr>
          <p:spPr>
            <a:xfrm>
              <a:off x="6789129" y="2555486"/>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0.6</a:t>
              </a:r>
              <a:endParaRPr sz="1800" b="1" i="0" u="none" strike="noStrike" cap="none">
                <a:solidFill>
                  <a:srgbClr val="000000"/>
                </a:solidFill>
                <a:latin typeface="Arial"/>
                <a:ea typeface="Arial"/>
                <a:cs typeface="Arial"/>
                <a:sym typeface="Arial"/>
              </a:endParaRPr>
            </a:p>
          </p:txBody>
        </p:sp>
        <p:sp>
          <p:nvSpPr>
            <p:cNvPr id="15" name="Google Shape;224;p50"/>
            <p:cNvSpPr/>
            <p:nvPr/>
          </p:nvSpPr>
          <p:spPr>
            <a:xfrm>
              <a:off x="7386423" y="2555486"/>
              <a:ext cx="597300" cy="597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1.5</a:t>
              </a:r>
              <a:endParaRPr sz="1800" b="1" i="0" u="none" strike="noStrike" cap="none">
                <a:solidFill>
                  <a:srgbClr val="000000"/>
                </a:solidFill>
                <a:latin typeface="Arial"/>
                <a:ea typeface="Arial"/>
                <a:cs typeface="Arial"/>
                <a:sym typeface="Arial"/>
              </a:endParaRPr>
            </a:p>
          </p:txBody>
        </p:sp>
        <p:sp>
          <p:nvSpPr>
            <p:cNvPr id="16" name="Google Shape;225;p50"/>
            <p:cNvSpPr/>
            <p:nvPr/>
          </p:nvSpPr>
          <p:spPr>
            <a:xfrm>
              <a:off x="4997250" y="3152779"/>
              <a:ext cx="597300" cy="5973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2.1</a:t>
              </a:r>
              <a:endParaRPr sz="1800" b="1" i="0" u="none" strike="noStrike" cap="none">
                <a:solidFill>
                  <a:srgbClr val="000000"/>
                </a:solidFill>
                <a:latin typeface="Arial"/>
                <a:ea typeface="Arial"/>
                <a:cs typeface="Arial"/>
                <a:sym typeface="Arial"/>
              </a:endParaRPr>
            </a:p>
          </p:txBody>
        </p:sp>
        <p:sp>
          <p:nvSpPr>
            <p:cNvPr id="17" name="Google Shape;226;p50"/>
            <p:cNvSpPr/>
            <p:nvPr/>
          </p:nvSpPr>
          <p:spPr>
            <a:xfrm>
              <a:off x="5594543" y="3152779"/>
              <a:ext cx="597300" cy="597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1.3</a:t>
              </a:r>
              <a:endParaRPr sz="1800" b="1" i="0" u="none" strike="noStrike" cap="none">
                <a:solidFill>
                  <a:srgbClr val="000000"/>
                </a:solidFill>
                <a:latin typeface="Arial"/>
                <a:ea typeface="Arial"/>
                <a:cs typeface="Arial"/>
                <a:sym typeface="Arial"/>
              </a:endParaRPr>
            </a:p>
          </p:txBody>
        </p:sp>
        <p:sp>
          <p:nvSpPr>
            <p:cNvPr id="18" name="Google Shape;227;p50"/>
            <p:cNvSpPr/>
            <p:nvPr/>
          </p:nvSpPr>
          <p:spPr>
            <a:xfrm>
              <a:off x="6191836" y="3152779"/>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0.3</a:t>
              </a:r>
              <a:endParaRPr sz="1800" b="1" i="0" u="none" strike="noStrike" cap="none">
                <a:solidFill>
                  <a:srgbClr val="000000"/>
                </a:solidFill>
                <a:latin typeface="Arial"/>
                <a:ea typeface="Arial"/>
                <a:cs typeface="Arial"/>
                <a:sym typeface="Arial"/>
              </a:endParaRPr>
            </a:p>
          </p:txBody>
        </p:sp>
        <p:sp>
          <p:nvSpPr>
            <p:cNvPr id="19" name="Google Shape;228;p50"/>
            <p:cNvSpPr/>
            <p:nvPr/>
          </p:nvSpPr>
          <p:spPr>
            <a:xfrm>
              <a:off x="6789129" y="3152779"/>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20" name="Google Shape;229;p50"/>
            <p:cNvSpPr/>
            <p:nvPr/>
          </p:nvSpPr>
          <p:spPr>
            <a:xfrm>
              <a:off x="7386423" y="3152779"/>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0.2</a:t>
              </a:r>
              <a:endParaRPr sz="1800" b="1" i="0" u="none" strike="noStrike" cap="none">
                <a:solidFill>
                  <a:srgbClr val="000000"/>
                </a:solidFill>
                <a:latin typeface="Arial"/>
                <a:ea typeface="Arial"/>
                <a:cs typeface="Arial"/>
                <a:sym typeface="Arial"/>
              </a:endParaRPr>
            </a:p>
          </p:txBody>
        </p:sp>
        <p:sp>
          <p:nvSpPr>
            <p:cNvPr id="21" name="Google Shape;230;p50"/>
            <p:cNvSpPr/>
            <p:nvPr/>
          </p:nvSpPr>
          <p:spPr>
            <a:xfrm>
              <a:off x="4997250" y="3750073"/>
              <a:ext cx="597300" cy="597300"/>
            </a:xfrm>
            <a:prstGeom prst="rect">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3.1</a:t>
              </a:r>
              <a:endParaRPr sz="1800" b="1" i="0" u="none" strike="noStrike" cap="none">
                <a:solidFill>
                  <a:srgbClr val="000000"/>
                </a:solidFill>
                <a:latin typeface="Arial"/>
                <a:ea typeface="Arial"/>
                <a:cs typeface="Arial"/>
                <a:sym typeface="Arial"/>
              </a:endParaRPr>
            </a:p>
          </p:txBody>
        </p:sp>
        <p:sp>
          <p:nvSpPr>
            <p:cNvPr id="22" name="Google Shape;231;p50"/>
            <p:cNvSpPr/>
            <p:nvPr/>
          </p:nvSpPr>
          <p:spPr>
            <a:xfrm>
              <a:off x="5594543" y="3750073"/>
              <a:ext cx="597300" cy="5973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2.5</a:t>
              </a:r>
              <a:endParaRPr sz="1800" b="1" i="0" u="none" strike="noStrike" cap="none">
                <a:solidFill>
                  <a:srgbClr val="000000"/>
                </a:solidFill>
                <a:latin typeface="Arial"/>
                <a:ea typeface="Arial"/>
                <a:cs typeface="Arial"/>
                <a:sym typeface="Arial"/>
              </a:endParaRPr>
            </a:p>
          </p:txBody>
        </p:sp>
        <p:sp>
          <p:nvSpPr>
            <p:cNvPr id="23" name="Google Shape;232;p50"/>
            <p:cNvSpPr/>
            <p:nvPr/>
          </p:nvSpPr>
          <p:spPr>
            <a:xfrm>
              <a:off x="6191836" y="3750073"/>
              <a:ext cx="597300" cy="597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1.2</a:t>
              </a:r>
              <a:endParaRPr sz="1800" b="1" i="0" u="none" strike="noStrike" cap="none">
                <a:solidFill>
                  <a:srgbClr val="000000"/>
                </a:solidFill>
                <a:latin typeface="Arial"/>
                <a:ea typeface="Arial"/>
                <a:cs typeface="Arial"/>
                <a:sym typeface="Arial"/>
              </a:endParaRPr>
            </a:p>
          </p:txBody>
        </p:sp>
        <p:sp>
          <p:nvSpPr>
            <p:cNvPr id="24" name="Google Shape;233;p50"/>
            <p:cNvSpPr/>
            <p:nvPr/>
          </p:nvSpPr>
          <p:spPr>
            <a:xfrm>
              <a:off x="6789129" y="3750073"/>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0.1</a:t>
              </a:r>
              <a:endParaRPr sz="1800" b="1" i="0" u="none" strike="noStrike" cap="none">
                <a:solidFill>
                  <a:srgbClr val="000000"/>
                </a:solidFill>
                <a:latin typeface="Arial"/>
                <a:ea typeface="Arial"/>
                <a:cs typeface="Arial"/>
                <a:sym typeface="Arial"/>
              </a:endParaRPr>
            </a:p>
          </p:txBody>
        </p:sp>
        <p:sp>
          <p:nvSpPr>
            <p:cNvPr id="25" name="Google Shape;234;p50"/>
            <p:cNvSpPr/>
            <p:nvPr/>
          </p:nvSpPr>
          <p:spPr>
            <a:xfrm>
              <a:off x="7386423" y="3750073"/>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26" name="Google Shape;235;p50"/>
            <p:cNvSpPr/>
            <p:nvPr/>
          </p:nvSpPr>
          <p:spPr>
            <a:xfrm>
              <a:off x="4997250" y="1360900"/>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0.1</a:t>
              </a:r>
              <a:endParaRPr sz="1800" b="1" i="0" u="none" strike="noStrike" cap="none">
                <a:solidFill>
                  <a:srgbClr val="000000"/>
                </a:solidFill>
                <a:latin typeface="Arial"/>
                <a:ea typeface="Arial"/>
                <a:cs typeface="Arial"/>
                <a:sym typeface="Arial"/>
              </a:endParaRPr>
            </a:p>
          </p:txBody>
        </p:sp>
        <p:sp>
          <p:nvSpPr>
            <p:cNvPr id="27" name="Google Shape;236;p50"/>
            <p:cNvSpPr/>
            <p:nvPr/>
          </p:nvSpPr>
          <p:spPr>
            <a:xfrm>
              <a:off x="5594543" y="1360900"/>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0.2</a:t>
              </a:r>
              <a:endParaRPr sz="1800" b="1" i="0" u="none" strike="noStrike" cap="none">
                <a:solidFill>
                  <a:srgbClr val="000000"/>
                </a:solidFill>
                <a:latin typeface="Arial"/>
                <a:ea typeface="Arial"/>
                <a:cs typeface="Arial"/>
                <a:sym typeface="Arial"/>
              </a:endParaRPr>
            </a:p>
          </p:txBody>
        </p:sp>
        <p:sp>
          <p:nvSpPr>
            <p:cNvPr id="28" name="Google Shape;237;p50"/>
            <p:cNvSpPr/>
            <p:nvPr/>
          </p:nvSpPr>
          <p:spPr>
            <a:xfrm>
              <a:off x="6191836" y="1360900"/>
              <a:ext cx="597300" cy="5973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0.3</a:t>
              </a:r>
              <a:endParaRPr sz="1800" b="1" i="0" u="none" strike="noStrike" cap="none">
                <a:solidFill>
                  <a:srgbClr val="000000"/>
                </a:solidFill>
                <a:latin typeface="Arial"/>
                <a:ea typeface="Arial"/>
                <a:cs typeface="Arial"/>
                <a:sym typeface="Arial"/>
              </a:endParaRPr>
            </a:p>
          </p:txBody>
        </p:sp>
        <p:sp>
          <p:nvSpPr>
            <p:cNvPr id="29" name="Google Shape;238;p50"/>
            <p:cNvSpPr/>
            <p:nvPr/>
          </p:nvSpPr>
          <p:spPr>
            <a:xfrm>
              <a:off x="6789129" y="1360900"/>
              <a:ext cx="597300" cy="5973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2.1</a:t>
              </a:r>
              <a:endParaRPr sz="1800" b="1" i="0" u="none" strike="noStrike" cap="none">
                <a:solidFill>
                  <a:srgbClr val="000000"/>
                </a:solidFill>
                <a:latin typeface="Arial"/>
                <a:ea typeface="Arial"/>
                <a:cs typeface="Arial"/>
                <a:sym typeface="Arial"/>
              </a:endParaRPr>
            </a:p>
          </p:txBody>
        </p:sp>
        <p:sp>
          <p:nvSpPr>
            <p:cNvPr id="30" name="Google Shape;239;p50"/>
            <p:cNvSpPr/>
            <p:nvPr/>
          </p:nvSpPr>
          <p:spPr>
            <a:xfrm>
              <a:off x="7386423" y="1360900"/>
              <a:ext cx="597300" cy="5973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2.1</a:t>
              </a:r>
              <a:endParaRPr sz="1800" b="1" i="0" u="none" strike="noStrike" cap="none">
                <a:solidFill>
                  <a:srgbClr val="000000"/>
                </a:solidFill>
                <a:latin typeface="Arial"/>
                <a:ea typeface="Arial"/>
                <a:cs typeface="Arial"/>
                <a:sym typeface="Arial"/>
              </a:endParaRPr>
            </a:p>
          </p:txBody>
        </p:sp>
      </p:grpSp>
      <p:grpSp>
        <p:nvGrpSpPr>
          <p:cNvPr id="31" name="Google Shape;240;p50"/>
          <p:cNvGrpSpPr/>
          <p:nvPr/>
        </p:nvGrpSpPr>
        <p:grpSpPr>
          <a:xfrm>
            <a:off x="5021864" y="2326886"/>
            <a:ext cx="2986473" cy="1791887"/>
            <a:chOff x="4997250" y="2555486"/>
            <a:chExt cx="2986473" cy="1791887"/>
          </a:xfrm>
        </p:grpSpPr>
        <p:sp>
          <p:nvSpPr>
            <p:cNvPr id="32" name="Google Shape;241;p50"/>
            <p:cNvSpPr/>
            <p:nvPr/>
          </p:nvSpPr>
          <p:spPr>
            <a:xfrm>
              <a:off x="4997250" y="2555486"/>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1.2</a:t>
              </a:r>
              <a:endParaRPr sz="1800" b="1" i="0" u="none" strike="noStrike" cap="none">
                <a:solidFill>
                  <a:srgbClr val="000000"/>
                </a:solidFill>
                <a:latin typeface="Arial"/>
                <a:ea typeface="Arial"/>
                <a:cs typeface="Arial"/>
                <a:sym typeface="Arial"/>
              </a:endParaRPr>
            </a:p>
          </p:txBody>
        </p:sp>
        <p:sp>
          <p:nvSpPr>
            <p:cNvPr id="33" name="Google Shape;242;p50"/>
            <p:cNvSpPr/>
            <p:nvPr/>
          </p:nvSpPr>
          <p:spPr>
            <a:xfrm>
              <a:off x="7386423" y="2555486"/>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1.5</a:t>
              </a:r>
              <a:endParaRPr sz="1800" b="1" i="0" u="none" strike="noStrike" cap="none">
                <a:solidFill>
                  <a:srgbClr val="000000"/>
                </a:solidFill>
                <a:latin typeface="Arial"/>
                <a:ea typeface="Arial"/>
                <a:cs typeface="Arial"/>
                <a:sym typeface="Arial"/>
              </a:endParaRPr>
            </a:p>
          </p:txBody>
        </p:sp>
        <p:sp>
          <p:nvSpPr>
            <p:cNvPr id="34" name="Google Shape;243;p50"/>
            <p:cNvSpPr/>
            <p:nvPr/>
          </p:nvSpPr>
          <p:spPr>
            <a:xfrm>
              <a:off x="5594543" y="3152779"/>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1.3</a:t>
              </a:r>
              <a:endParaRPr sz="1800" b="1" i="0" u="none" strike="noStrike" cap="none">
                <a:solidFill>
                  <a:srgbClr val="000000"/>
                </a:solidFill>
                <a:latin typeface="Arial"/>
                <a:ea typeface="Arial"/>
                <a:cs typeface="Arial"/>
                <a:sym typeface="Arial"/>
              </a:endParaRPr>
            </a:p>
          </p:txBody>
        </p:sp>
        <p:sp>
          <p:nvSpPr>
            <p:cNvPr id="35" name="Google Shape;244;p50"/>
            <p:cNvSpPr/>
            <p:nvPr/>
          </p:nvSpPr>
          <p:spPr>
            <a:xfrm>
              <a:off x="6191836" y="375007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1.2</a:t>
              </a:r>
              <a:endParaRPr sz="1800" b="1" i="0" u="none" strike="noStrike" cap="none">
                <a:solidFill>
                  <a:srgbClr val="000000"/>
                </a:solidFill>
                <a:latin typeface="Arial"/>
                <a:ea typeface="Arial"/>
                <a:cs typeface="Arial"/>
                <a:sym typeface="Arial"/>
              </a:endParaRPr>
            </a:p>
          </p:txBody>
        </p:sp>
      </p:grpSp>
      <p:sp>
        <p:nvSpPr>
          <p:cNvPr id="36" name="Google Shape;245;p50"/>
          <p:cNvSpPr/>
          <p:nvPr/>
        </p:nvSpPr>
        <p:spPr>
          <a:xfrm>
            <a:off x="3838575" y="2341250"/>
            <a:ext cx="1152600" cy="597300"/>
          </a:xfrm>
          <a:prstGeom prst="rightArrow">
            <a:avLst>
              <a:gd name="adj1" fmla="val 50000"/>
              <a:gd name="adj2" fmla="val 50000"/>
            </a:avLst>
          </a:prstGeom>
          <a:solidFill>
            <a:srgbClr val="00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7" name="Google Shape;247;p50"/>
          <p:cNvGrpSpPr/>
          <p:nvPr/>
        </p:nvGrpSpPr>
        <p:grpSpPr>
          <a:xfrm>
            <a:off x="5021864" y="1132300"/>
            <a:ext cx="2986473" cy="2986473"/>
            <a:chOff x="4997250" y="1360900"/>
            <a:chExt cx="2986473" cy="2986473"/>
          </a:xfrm>
        </p:grpSpPr>
        <p:sp>
          <p:nvSpPr>
            <p:cNvPr id="38" name="Google Shape;248;p50"/>
            <p:cNvSpPr/>
            <p:nvPr/>
          </p:nvSpPr>
          <p:spPr>
            <a:xfrm>
              <a:off x="4997250" y="195819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0.1</a:t>
              </a:r>
              <a:endParaRPr sz="1800" b="1" i="0" u="none" strike="noStrike" cap="none">
                <a:solidFill>
                  <a:srgbClr val="000000"/>
                </a:solidFill>
                <a:latin typeface="Arial"/>
                <a:ea typeface="Arial"/>
                <a:cs typeface="Arial"/>
                <a:sym typeface="Arial"/>
              </a:endParaRPr>
            </a:p>
          </p:txBody>
        </p:sp>
        <p:sp>
          <p:nvSpPr>
            <p:cNvPr id="39" name="Google Shape;249;p50"/>
            <p:cNvSpPr/>
            <p:nvPr/>
          </p:nvSpPr>
          <p:spPr>
            <a:xfrm>
              <a:off x="5594543" y="195819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40" name="Google Shape;250;p50"/>
            <p:cNvSpPr/>
            <p:nvPr/>
          </p:nvSpPr>
          <p:spPr>
            <a:xfrm>
              <a:off x="6191836" y="195819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41" name="Google Shape;251;p50"/>
            <p:cNvSpPr/>
            <p:nvPr/>
          </p:nvSpPr>
          <p:spPr>
            <a:xfrm>
              <a:off x="6789129" y="195819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0.5</a:t>
              </a:r>
              <a:endParaRPr sz="1800" b="1" i="0" u="none" strike="noStrike" cap="none">
                <a:solidFill>
                  <a:srgbClr val="000000"/>
                </a:solidFill>
                <a:latin typeface="Arial"/>
                <a:ea typeface="Arial"/>
                <a:cs typeface="Arial"/>
                <a:sym typeface="Arial"/>
              </a:endParaRPr>
            </a:p>
          </p:txBody>
        </p:sp>
        <p:sp>
          <p:nvSpPr>
            <p:cNvPr id="42" name="Google Shape;252;p50"/>
            <p:cNvSpPr/>
            <p:nvPr/>
          </p:nvSpPr>
          <p:spPr>
            <a:xfrm>
              <a:off x="5594543" y="2555486"/>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0.8</a:t>
              </a:r>
              <a:endParaRPr sz="1800" b="1" i="0" u="none" strike="noStrike" cap="none">
                <a:solidFill>
                  <a:srgbClr val="000000"/>
                </a:solidFill>
                <a:latin typeface="Arial"/>
                <a:ea typeface="Arial"/>
                <a:cs typeface="Arial"/>
                <a:sym typeface="Arial"/>
              </a:endParaRPr>
            </a:p>
          </p:txBody>
        </p:sp>
        <p:sp>
          <p:nvSpPr>
            <p:cNvPr id="43" name="Google Shape;253;p50"/>
            <p:cNvSpPr/>
            <p:nvPr/>
          </p:nvSpPr>
          <p:spPr>
            <a:xfrm>
              <a:off x="6191836" y="2555486"/>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44" name="Google Shape;254;p50"/>
            <p:cNvSpPr/>
            <p:nvPr/>
          </p:nvSpPr>
          <p:spPr>
            <a:xfrm>
              <a:off x="6789129" y="2555486"/>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0.6</a:t>
              </a:r>
              <a:endParaRPr sz="1800" b="1" i="0" u="none" strike="noStrike" cap="none">
                <a:solidFill>
                  <a:srgbClr val="000000"/>
                </a:solidFill>
                <a:latin typeface="Arial"/>
                <a:ea typeface="Arial"/>
                <a:cs typeface="Arial"/>
                <a:sym typeface="Arial"/>
              </a:endParaRPr>
            </a:p>
          </p:txBody>
        </p:sp>
        <p:sp>
          <p:nvSpPr>
            <p:cNvPr id="45" name="Google Shape;255;p50"/>
            <p:cNvSpPr/>
            <p:nvPr/>
          </p:nvSpPr>
          <p:spPr>
            <a:xfrm>
              <a:off x="6191836" y="3152779"/>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0.3</a:t>
              </a:r>
              <a:endParaRPr sz="1800" b="1" i="0" u="none" strike="noStrike" cap="none">
                <a:solidFill>
                  <a:srgbClr val="000000"/>
                </a:solidFill>
                <a:latin typeface="Arial"/>
                <a:ea typeface="Arial"/>
                <a:cs typeface="Arial"/>
                <a:sym typeface="Arial"/>
              </a:endParaRPr>
            </a:p>
          </p:txBody>
        </p:sp>
        <p:sp>
          <p:nvSpPr>
            <p:cNvPr id="46" name="Google Shape;256;p50"/>
            <p:cNvSpPr/>
            <p:nvPr/>
          </p:nvSpPr>
          <p:spPr>
            <a:xfrm>
              <a:off x="6789129" y="3152779"/>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47" name="Google Shape;257;p50"/>
            <p:cNvSpPr/>
            <p:nvPr/>
          </p:nvSpPr>
          <p:spPr>
            <a:xfrm>
              <a:off x="7386423" y="3152779"/>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0.2</a:t>
              </a:r>
              <a:endParaRPr sz="1800" b="1" i="0" u="none" strike="noStrike" cap="none">
                <a:solidFill>
                  <a:srgbClr val="000000"/>
                </a:solidFill>
                <a:latin typeface="Arial"/>
                <a:ea typeface="Arial"/>
                <a:cs typeface="Arial"/>
                <a:sym typeface="Arial"/>
              </a:endParaRPr>
            </a:p>
          </p:txBody>
        </p:sp>
        <p:sp>
          <p:nvSpPr>
            <p:cNvPr id="48" name="Google Shape;258;p50"/>
            <p:cNvSpPr/>
            <p:nvPr/>
          </p:nvSpPr>
          <p:spPr>
            <a:xfrm>
              <a:off x="6789129" y="375007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0.1</a:t>
              </a:r>
              <a:endParaRPr sz="1800" b="1" i="0" u="none" strike="noStrike" cap="none">
                <a:solidFill>
                  <a:srgbClr val="000000"/>
                </a:solidFill>
                <a:latin typeface="Arial"/>
                <a:ea typeface="Arial"/>
                <a:cs typeface="Arial"/>
                <a:sym typeface="Arial"/>
              </a:endParaRPr>
            </a:p>
          </p:txBody>
        </p:sp>
        <p:sp>
          <p:nvSpPr>
            <p:cNvPr id="49" name="Google Shape;259;p50"/>
            <p:cNvSpPr/>
            <p:nvPr/>
          </p:nvSpPr>
          <p:spPr>
            <a:xfrm>
              <a:off x="7386423" y="3750073"/>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a:t>
              </a:r>
              <a:endParaRPr sz="1800" b="1" i="0" u="none" strike="noStrike" cap="none">
                <a:solidFill>
                  <a:srgbClr val="000000"/>
                </a:solidFill>
                <a:latin typeface="Arial"/>
                <a:ea typeface="Arial"/>
                <a:cs typeface="Arial"/>
                <a:sym typeface="Arial"/>
              </a:endParaRPr>
            </a:p>
          </p:txBody>
        </p:sp>
        <p:sp>
          <p:nvSpPr>
            <p:cNvPr id="50" name="Google Shape;260;p50"/>
            <p:cNvSpPr/>
            <p:nvPr/>
          </p:nvSpPr>
          <p:spPr>
            <a:xfrm>
              <a:off x="4997250" y="1360900"/>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0.1</a:t>
              </a:r>
              <a:endParaRPr sz="1800" b="1" i="0" u="none" strike="noStrike" cap="none">
                <a:solidFill>
                  <a:srgbClr val="000000"/>
                </a:solidFill>
                <a:latin typeface="Arial"/>
                <a:ea typeface="Arial"/>
                <a:cs typeface="Arial"/>
                <a:sym typeface="Arial"/>
              </a:endParaRPr>
            </a:p>
          </p:txBody>
        </p:sp>
        <p:sp>
          <p:nvSpPr>
            <p:cNvPr id="51" name="Google Shape;261;p50"/>
            <p:cNvSpPr/>
            <p:nvPr/>
          </p:nvSpPr>
          <p:spPr>
            <a:xfrm>
              <a:off x="5594543" y="1360900"/>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0.2</a:t>
              </a:r>
              <a:endParaRPr sz="1800" b="1" i="0" u="none" strike="noStrike" cap="none">
                <a:solidFill>
                  <a:srgbClr val="000000"/>
                </a:solidFill>
                <a:latin typeface="Arial"/>
                <a:ea typeface="Arial"/>
                <a:cs typeface="Arial"/>
                <a:sym typeface="Arial"/>
              </a:endParaRPr>
            </a:p>
          </p:txBody>
        </p:sp>
        <p:sp>
          <p:nvSpPr>
            <p:cNvPr id="52" name="Google Shape;262;p50"/>
            <p:cNvSpPr/>
            <p:nvPr/>
          </p:nvSpPr>
          <p:spPr>
            <a:xfrm>
              <a:off x="6191836" y="1360900"/>
              <a:ext cx="597300" cy="5973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0.3</a:t>
              </a:r>
              <a:endParaRPr sz="1800" b="1" i="0" u="none" strike="noStrike" cap="none">
                <a:solidFill>
                  <a:srgbClr val="000000"/>
                </a:solidFill>
                <a:latin typeface="Arial"/>
                <a:ea typeface="Arial"/>
                <a:cs typeface="Arial"/>
                <a:sym typeface="Arial"/>
              </a:endParaRPr>
            </a:p>
          </p:txBody>
        </p:sp>
      </p:grpSp>
      <p:sp>
        <p:nvSpPr>
          <p:cNvPr id="53" name="Google Shape;263;p50"/>
          <p:cNvSpPr txBox="1"/>
          <p:nvPr/>
        </p:nvSpPr>
        <p:spPr>
          <a:xfrm>
            <a:off x="7977000" y="1827375"/>
            <a:ext cx="1152600" cy="41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HAND = 2</a:t>
            </a:r>
            <a:endParaRPr sz="1400" b="1" i="0" u="none" strike="noStrike" cap="none">
              <a:solidFill>
                <a:srgbClr val="FF0000"/>
              </a:solidFill>
              <a:latin typeface="Arial"/>
              <a:ea typeface="Arial"/>
              <a:cs typeface="Arial"/>
              <a:sym typeface="Arial"/>
            </a:endParaRPr>
          </a:p>
        </p:txBody>
      </p:sp>
      <p:cxnSp>
        <p:nvCxnSpPr>
          <p:cNvPr id="54" name="Google Shape;264;p50"/>
          <p:cNvCxnSpPr>
            <a:stCxn id="88" idx="7"/>
          </p:cNvCxnSpPr>
          <p:nvPr/>
        </p:nvCxnSpPr>
        <p:spPr>
          <a:xfrm rot="10800000" flipH="1">
            <a:off x="5997495" y="3247676"/>
            <a:ext cx="487800" cy="488100"/>
          </a:xfrm>
          <a:prstGeom prst="straightConnector1">
            <a:avLst/>
          </a:prstGeom>
          <a:noFill/>
          <a:ln w="38100" cap="flat" cmpd="sng">
            <a:solidFill>
              <a:srgbClr val="FF0000"/>
            </a:solidFill>
            <a:prstDash val="solid"/>
            <a:round/>
            <a:headEnd type="none" w="sm" len="sm"/>
            <a:tailEnd type="triangle" w="med" len="med"/>
          </a:ln>
        </p:spPr>
      </p:cxnSp>
      <p:cxnSp>
        <p:nvCxnSpPr>
          <p:cNvPr id="55" name="Google Shape;266;p50"/>
          <p:cNvCxnSpPr/>
          <p:nvPr/>
        </p:nvCxnSpPr>
        <p:spPr>
          <a:xfrm>
            <a:off x="6522975" y="3245975"/>
            <a:ext cx="561600" cy="0"/>
          </a:xfrm>
          <a:prstGeom prst="straightConnector1">
            <a:avLst/>
          </a:prstGeom>
          <a:noFill/>
          <a:ln w="38100" cap="flat" cmpd="sng">
            <a:solidFill>
              <a:srgbClr val="FF0000"/>
            </a:solidFill>
            <a:prstDash val="solid"/>
            <a:round/>
            <a:headEnd type="none" w="sm" len="sm"/>
            <a:tailEnd type="triangle" w="med" len="med"/>
          </a:ln>
        </p:spPr>
      </p:cxnSp>
      <p:grpSp>
        <p:nvGrpSpPr>
          <p:cNvPr id="56" name="Google Shape;267;p50"/>
          <p:cNvGrpSpPr/>
          <p:nvPr/>
        </p:nvGrpSpPr>
        <p:grpSpPr>
          <a:xfrm>
            <a:off x="1135664" y="1132300"/>
            <a:ext cx="2986473" cy="2986473"/>
            <a:chOff x="1111050" y="1360900"/>
            <a:chExt cx="2986473" cy="2986473"/>
          </a:xfrm>
        </p:grpSpPr>
        <p:sp>
          <p:nvSpPr>
            <p:cNvPr id="57" name="Google Shape;268;p50"/>
            <p:cNvSpPr/>
            <p:nvPr/>
          </p:nvSpPr>
          <p:spPr>
            <a:xfrm>
              <a:off x="1111050" y="1958193"/>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80.1</a:t>
              </a:r>
              <a:endParaRPr sz="1600" b="1" i="0" u="none" strike="noStrike" cap="none">
                <a:solidFill>
                  <a:srgbClr val="000000"/>
                </a:solidFill>
                <a:latin typeface="Arial"/>
                <a:ea typeface="Arial"/>
                <a:cs typeface="Arial"/>
                <a:sym typeface="Arial"/>
              </a:endParaRPr>
            </a:p>
          </p:txBody>
        </p:sp>
        <p:sp>
          <p:nvSpPr>
            <p:cNvPr id="58" name="Google Shape;269;p50"/>
            <p:cNvSpPr/>
            <p:nvPr/>
          </p:nvSpPr>
          <p:spPr>
            <a:xfrm>
              <a:off x="1708343" y="1958193"/>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80</a:t>
              </a:r>
              <a:endParaRPr sz="1800" b="1" i="0" u="none" strike="noStrike" cap="none">
                <a:solidFill>
                  <a:srgbClr val="000000"/>
                </a:solidFill>
                <a:latin typeface="Arial"/>
                <a:ea typeface="Arial"/>
                <a:cs typeface="Arial"/>
                <a:sym typeface="Arial"/>
              </a:endParaRPr>
            </a:p>
          </p:txBody>
        </p:sp>
        <p:sp>
          <p:nvSpPr>
            <p:cNvPr id="59" name="Google Shape;270;p50"/>
            <p:cNvSpPr/>
            <p:nvPr/>
          </p:nvSpPr>
          <p:spPr>
            <a:xfrm>
              <a:off x="2305636" y="1958193"/>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80</a:t>
              </a:r>
              <a:endParaRPr sz="1800" b="1" i="0" u="none" strike="noStrike" cap="none">
                <a:solidFill>
                  <a:srgbClr val="000000"/>
                </a:solidFill>
                <a:latin typeface="Arial"/>
                <a:ea typeface="Arial"/>
                <a:cs typeface="Arial"/>
                <a:sym typeface="Arial"/>
              </a:endParaRPr>
            </a:p>
          </p:txBody>
        </p:sp>
        <p:sp>
          <p:nvSpPr>
            <p:cNvPr id="60" name="Google Shape;271;p50"/>
            <p:cNvSpPr/>
            <p:nvPr/>
          </p:nvSpPr>
          <p:spPr>
            <a:xfrm>
              <a:off x="2902929" y="1958193"/>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80.5</a:t>
              </a:r>
              <a:endParaRPr sz="1600" b="1" i="0" u="none" strike="noStrike" cap="none">
                <a:solidFill>
                  <a:srgbClr val="000000"/>
                </a:solidFill>
                <a:latin typeface="Arial"/>
                <a:ea typeface="Arial"/>
                <a:cs typeface="Arial"/>
                <a:sym typeface="Arial"/>
              </a:endParaRPr>
            </a:p>
          </p:txBody>
        </p:sp>
        <p:sp>
          <p:nvSpPr>
            <p:cNvPr id="61" name="Google Shape;272;p50"/>
            <p:cNvSpPr/>
            <p:nvPr/>
          </p:nvSpPr>
          <p:spPr>
            <a:xfrm>
              <a:off x="3500223" y="1958193"/>
              <a:ext cx="597300" cy="597300"/>
            </a:xfrm>
            <a:prstGeom prst="rect">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2" name="Google Shape;273;p50"/>
            <p:cNvSpPr/>
            <p:nvPr/>
          </p:nvSpPr>
          <p:spPr>
            <a:xfrm>
              <a:off x="1111050" y="2555486"/>
              <a:ext cx="597300" cy="597300"/>
            </a:xfrm>
            <a:prstGeom prst="rect">
              <a:avLst/>
            </a:prstGeom>
            <a:solidFill>
              <a:srgbClr val="20A8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3" name="Google Shape;274;p50"/>
            <p:cNvSpPr/>
            <p:nvPr/>
          </p:nvSpPr>
          <p:spPr>
            <a:xfrm>
              <a:off x="1708343" y="2555486"/>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80.8</a:t>
              </a:r>
              <a:endParaRPr sz="1600" b="1" i="0" u="none" strike="noStrike" cap="none">
                <a:solidFill>
                  <a:srgbClr val="000000"/>
                </a:solidFill>
                <a:latin typeface="Arial"/>
                <a:ea typeface="Arial"/>
                <a:cs typeface="Arial"/>
                <a:sym typeface="Arial"/>
              </a:endParaRPr>
            </a:p>
          </p:txBody>
        </p:sp>
        <p:sp>
          <p:nvSpPr>
            <p:cNvPr id="64" name="Google Shape;275;p50"/>
            <p:cNvSpPr/>
            <p:nvPr/>
          </p:nvSpPr>
          <p:spPr>
            <a:xfrm>
              <a:off x="2305636" y="2555486"/>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79</a:t>
              </a:r>
              <a:endParaRPr sz="1800" b="1" i="0" u="none" strike="noStrike" cap="none">
                <a:solidFill>
                  <a:srgbClr val="000000"/>
                </a:solidFill>
                <a:latin typeface="Arial"/>
                <a:ea typeface="Arial"/>
                <a:cs typeface="Arial"/>
                <a:sym typeface="Arial"/>
              </a:endParaRPr>
            </a:p>
          </p:txBody>
        </p:sp>
        <p:sp>
          <p:nvSpPr>
            <p:cNvPr id="65" name="Google Shape;276;p50"/>
            <p:cNvSpPr/>
            <p:nvPr/>
          </p:nvSpPr>
          <p:spPr>
            <a:xfrm>
              <a:off x="2902929" y="2555486"/>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78.6</a:t>
              </a:r>
              <a:endParaRPr sz="1600" b="1" i="0" u="none" strike="noStrike" cap="none">
                <a:solidFill>
                  <a:srgbClr val="000000"/>
                </a:solidFill>
                <a:latin typeface="Arial"/>
                <a:ea typeface="Arial"/>
                <a:cs typeface="Arial"/>
                <a:sym typeface="Arial"/>
              </a:endParaRPr>
            </a:p>
          </p:txBody>
        </p:sp>
        <p:sp>
          <p:nvSpPr>
            <p:cNvPr id="66" name="Google Shape;277;p50"/>
            <p:cNvSpPr/>
            <p:nvPr/>
          </p:nvSpPr>
          <p:spPr>
            <a:xfrm>
              <a:off x="3500223" y="2555486"/>
              <a:ext cx="597300" cy="597300"/>
            </a:xfrm>
            <a:prstGeom prst="rect">
              <a:avLst/>
            </a:prstGeom>
            <a:solidFill>
              <a:srgbClr val="20A8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7" name="Google Shape;278;p50"/>
            <p:cNvSpPr/>
            <p:nvPr/>
          </p:nvSpPr>
          <p:spPr>
            <a:xfrm>
              <a:off x="1111050" y="3152779"/>
              <a:ext cx="597300" cy="597300"/>
            </a:xfrm>
            <a:prstGeom prst="rect">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8" name="Google Shape;279;p50"/>
            <p:cNvSpPr/>
            <p:nvPr/>
          </p:nvSpPr>
          <p:spPr>
            <a:xfrm>
              <a:off x="1708343" y="3152779"/>
              <a:ext cx="597300" cy="597300"/>
            </a:xfrm>
            <a:prstGeom prst="rect">
              <a:avLst/>
            </a:prstGeom>
            <a:solidFill>
              <a:srgbClr val="20A8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69" name="Google Shape;280;p50"/>
            <p:cNvSpPr/>
            <p:nvPr/>
          </p:nvSpPr>
          <p:spPr>
            <a:xfrm>
              <a:off x="2305636" y="3152779"/>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78.3</a:t>
              </a:r>
              <a:endParaRPr sz="1600" b="1" i="0" u="none" strike="noStrike" cap="none">
                <a:solidFill>
                  <a:srgbClr val="000000"/>
                </a:solidFill>
                <a:latin typeface="Arial"/>
                <a:ea typeface="Arial"/>
                <a:cs typeface="Arial"/>
                <a:sym typeface="Arial"/>
              </a:endParaRPr>
            </a:p>
          </p:txBody>
        </p:sp>
        <p:sp>
          <p:nvSpPr>
            <p:cNvPr id="70" name="Google Shape;281;p50"/>
            <p:cNvSpPr/>
            <p:nvPr/>
          </p:nvSpPr>
          <p:spPr>
            <a:xfrm>
              <a:off x="2902929" y="3152779"/>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78</a:t>
              </a:r>
              <a:endParaRPr sz="1800" b="1" i="0" u="none" strike="noStrike" cap="none">
                <a:solidFill>
                  <a:srgbClr val="000000"/>
                </a:solidFill>
                <a:latin typeface="Arial"/>
                <a:ea typeface="Arial"/>
                <a:cs typeface="Arial"/>
                <a:sym typeface="Arial"/>
              </a:endParaRPr>
            </a:p>
          </p:txBody>
        </p:sp>
        <p:sp>
          <p:nvSpPr>
            <p:cNvPr id="71" name="Google Shape;282;p50"/>
            <p:cNvSpPr/>
            <p:nvPr/>
          </p:nvSpPr>
          <p:spPr>
            <a:xfrm>
              <a:off x="3500223" y="3152779"/>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76.2</a:t>
              </a:r>
              <a:endParaRPr sz="1600" b="1" i="0" u="none" strike="noStrike" cap="none">
                <a:solidFill>
                  <a:srgbClr val="000000"/>
                </a:solidFill>
                <a:latin typeface="Arial"/>
                <a:ea typeface="Arial"/>
                <a:cs typeface="Arial"/>
                <a:sym typeface="Arial"/>
              </a:endParaRPr>
            </a:p>
          </p:txBody>
        </p:sp>
        <p:sp>
          <p:nvSpPr>
            <p:cNvPr id="72" name="Google Shape;283;p50"/>
            <p:cNvSpPr/>
            <p:nvPr/>
          </p:nvSpPr>
          <p:spPr>
            <a:xfrm>
              <a:off x="1111050" y="3750073"/>
              <a:ext cx="597300" cy="597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73" name="Google Shape;284;p50"/>
            <p:cNvSpPr/>
            <p:nvPr/>
          </p:nvSpPr>
          <p:spPr>
            <a:xfrm>
              <a:off x="1708343" y="3750073"/>
              <a:ext cx="597300" cy="597300"/>
            </a:xfrm>
            <a:prstGeom prst="rect">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74" name="Google Shape;285;p50"/>
            <p:cNvSpPr/>
            <p:nvPr/>
          </p:nvSpPr>
          <p:spPr>
            <a:xfrm>
              <a:off x="2305636" y="3750073"/>
              <a:ext cx="597300" cy="597300"/>
            </a:xfrm>
            <a:prstGeom prst="rect">
              <a:avLst/>
            </a:prstGeom>
            <a:solidFill>
              <a:srgbClr val="20A8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75" name="Google Shape;286;p50"/>
            <p:cNvSpPr/>
            <p:nvPr/>
          </p:nvSpPr>
          <p:spPr>
            <a:xfrm>
              <a:off x="2902929" y="3750073"/>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76.1</a:t>
              </a:r>
              <a:endParaRPr sz="1600" b="1" i="0" u="none" strike="noStrike" cap="none">
                <a:solidFill>
                  <a:srgbClr val="000000"/>
                </a:solidFill>
                <a:latin typeface="Arial"/>
                <a:ea typeface="Arial"/>
                <a:cs typeface="Arial"/>
                <a:sym typeface="Arial"/>
              </a:endParaRPr>
            </a:p>
          </p:txBody>
        </p:sp>
        <p:sp>
          <p:nvSpPr>
            <p:cNvPr id="76" name="Google Shape;287;p50"/>
            <p:cNvSpPr/>
            <p:nvPr/>
          </p:nvSpPr>
          <p:spPr>
            <a:xfrm>
              <a:off x="3500223" y="3750073"/>
              <a:ext cx="597300" cy="5973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76</a:t>
              </a:r>
              <a:endParaRPr sz="1800" b="1" i="0" u="none" strike="noStrike" cap="none">
                <a:solidFill>
                  <a:srgbClr val="000000"/>
                </a:solidFill>
                <a:latin typeface="Arial"/>
                <a:ea typeface="Arial"/>
                <a:cs typeface="Arial"/>
                <a:sym typeface="Arial"/>
              </a:endParaRPr>
            </a:p>
          </p:txBody>
        </p:sp>
        <p:sp>
          <p:nvSpPr>
            <p:cNvPr id="77" name="Google Shape;288;p50"/>
            <p:cNvSpPr/>
            <p:nvPr/>
          </p:nvSpPr>
          <p:spPr>
            <a:xfrm>
              <a:off x="1111050" y="1360900"/>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80.1</a:t>
              </a:r>
              <a:endParaRPr sz="1600" b="1" i="0" u="none" strike="noStrike" cap="none">
                <a:solidFill>
                  <a:srgbClr val="000000"/>
                </a:solidFill>
                <a:latin typeface="Arial"/>
                <a:ea typeface="Arial"/>
                <a:cs typeface="Arial"/>
                <a:sym typeface="Arial"/>
              </a:endParaRPr>
            </a:p>
          </p:txBody>
        </p:sp>
        <p:sp>
          <p:nvSpPr>
            <p:cNvPr id="78" name="Google Shape;289;p50"/>
            <p:cNvSpPr/>
            <p:nvPr/>
          </p:nvSpPr>
          <p:spPr>
            <a:xfrm>
              <a:off x="1708343" y="1360900"/>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80.2</a:t>
              </a:r>
              <a:endParaRPr sz="1600" b="1" i="0" u="none" strike="noStrike" cap="none">
                <a:solidFill>
                  <a:srgbClr val="000000"/>
                </a:solidFill>
                <a:latin typeface="Arial"/>
                <a:ea typeface="Arial"/>
                <a:cs typeface="Arial"/>
                <a:sym typeface="Arial"/>
              </a:endParaRPr>
            </a:p>
          </p:txBody>
        </p:sp>
        <p:sp>
          <p:nvSpPr>
            <p:cNvPr id="79" name="Google Shape;290;p50"/>
            <p:cNvSpPr/>
            <p:nvPr/>
          </p:nvSpPr>
          <p:spPr>
            <a:xfrm>
              <a:off x="2305636" y="1360900"/>
              <a:ext cx="597300" cy="5973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80.3</a:t>
              </a:r>
              <a:endParaRPr sz="1600" b="1" i="0" u="none" strike="noStrike" cap="none">
                <a:solidFill>
                  <a:srgbClr val="000000"/>
                </a:solidFill>
                <a:latin typeface="Arial"/>
                <a:ea typeface="Arial"/>
                <a:cs typeface="Arial"/>
                <a:sym typeface="Arial"/>
              </a:endParaRPr>
            </a:p>
          </p:txBody>
        </p:sp>
        <p:sp>
          <p:nvSpPr>
            <p:cNvPr id="80" name="Google Shape;291;p50"/>
            <p:cNvSpPr/>
            <p:nvPr/>
          </p:nvSpPr>
          <p:spPr>
            <a:xfrm>
              <a:off x="2902929" y="1360900"/>
              <a:ext cx="597300" cy="597300"/>
            </a:xfrm>
            <a:prstGeom prst="rect">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81" name="Google Shape;292;p50"/>
            <p:cNvSpPr/>
            <p:nvPr/>
          </p:nvSpPr>
          <p:spPr>
            <a:xfrm>
              <a:off x="3500223" y="1360900"/>
              <a:ext cx="597300" cy="597300"/>
            </a:xfrm>
            <a:prstGeom prst="rect">
              <a:avLst/>
            </a:prstGeom>
            <a:solidFill>
              <a:srgbClr val="B45F0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grpSp>
      <p:sp>
        <p:nvSpPr>
          <p:cNvPr id="82" name="Google Shape;293;p50"/>
          <p:cNvSpPr txBox="1"/>
          <p:nvPr/>
        </p:nvSpPr>
        <p:spPr>
          <a:xfrm>
            <a:off x="1004700" y="4189575"/>
            <a:ext cx="3248400" cy="41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Height Above Mean Sea Level (MSL)</a:t>
            </a:r>
            <a:endParaRPr sz="1400" b="0" i="0" u="none" strike="noStrike" cap="none">
              <a:solidFill>
                <a:srgbClr val="000000"/>
              </a:solidFill>
              <a:latin typeface="Arial"/>
              <a:ea typeface="Arial"/>
              <a:cs typeface="Arial"/>
              <a:sym typeface="Arial"/>
            </a:endParaRPr>
          </a:p>
        </p:txBody>
      </p:sp>
      <p:sp>
        <p:nvSpPr>
          <p:cNvPr id="83" name="Google Shape;294;p50"/>
          <p:cNvSpPr txBox="1"/>
          <p:nvPr/>
        </p:nvSpPr>
        <p:spPr>
          <a:xfrm>
            <a:off x="4890900" y="4189575"/>
            <a:ext cx="3248400" cy="41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Height Above River </a:t>
            </a:r>
            <a:r>
              <a:rPr lang="en" sz="1400" b="0" i="0" u="none" strike="noStrike" cap="none" dirty="0" smtClean="0">
                <a:solidFill>
                  <a:srgbClr val="000000"/>
                </a:solidFill>
                <a:latin typeface="Arial"/>
                <a:ea typeface="Arial"/>
                <a:cs typeface="Arial"/>
                <a:sym typeface="Arial"/>
              </a:rPr>
              <a:t>(nearest </a:t>
            </a:r>
            <a:r>
              <a:rPr lang="en" sz="1400" b="0" i="0" u="none" strike="noStrike" cap="none" dirty="0">
                <a:solidFill>
                  <a:srgbClr val="000000"/>
                </a:solidFill>
                <a:latin typeface="Arial"/>
                <a:ea typeface="Arial"/>
                <a:cs typeface="Arial"/>
                <a:sym typeface="Arial"/>
              </a:rPr>
              <a:t>drainage)</a:t>
            </a:r>
            <a:endParaRPr sz="1400" b="0" i="0" u="none" strike="noStrike" cap="none" dirty="0">
              <a:solidFill>
                <a:srgbClr val="000000"/>
              </a:solidFill>
              <a:latin typeface="Arial"/>
              <a:ea typeface="Arial"/>
              <a:cs typeface="Arial"/>
              <a:sym typeface="Arial"/>
            </a:endParaRPr>
          </a:p>
        </p:txBody>
      </p:sp>
      <p:grpSp>
        <p:nvGrpSpPr>
          <p:cNvPr id="84" name="Google Shape;295;p50"/>
          <p:cNvGrpSpPr/>
          <p:nvPr/>
        </p:nvGrpSpPr>
        <p:grpSpPr>
          <a:xfrm>
            <a:off x="4122125" y="1884700"/>
            <a:ext cx="899700" cy="1409100"/>
            <a:chOff x="4122125" y="1884700"/>
            <a:chExt cx="899700" cy="1409100"/>
          </a:xfrm>
        </p:grpSpPr>
        <p:sp>
          <p:nvSpPr>
            <p:cNvPr id="85" name="Google Shape;296;p50"/>
            <p:cNvSpPr txBox="1"/>
            <p:nvPr/>
          </p:nvSpPr>
          <p:spPr>
            <a:xfrm>
              <a:off x="4122125" y="1884700"/>
              <a:ext cx="899700" cy="41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HAND</a:t>
              </a:r>
              <a:endParaRPr sz="1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Geospatial</a:t>
              </a:r>
              <a:endParaRPr sz="1000" b="1" i="0" u="none" strike="noStrike" cap="none">
                <a:solidFill>
                  <a:srgbClr val="000000"/>
                </a:solidFill>
                <a:latin typeface="Arial"/>
                <a:ea typeface="Arial"/>
                <a:cs typeface="Arial"/>
                <a:sym typeface="Arial"/>
              </a:endParaRPr>
            </a:p>
          </p:txBody>
        </p:sp>
        <p:sp>
          <p:nvSpPr>
            <p:cNvPr id="86" name="Google Shape;297;p50"/>
            <p:cNvSpPr txBox="1"/>
            <p:nvPr/>
          </p:nvSpPr>
          <p:spPr>
            <a:xfrm>
              <a:off x="4122125" y="2875300"/>
              <a:ext cx="899700" cy="41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Processing</a:t>
              </a:r>
              <a:endParaRPr sz="1000" b="1" i="0" u="none" strike="noStrike" cap="none">
                <a:solidFill>
                  <a:srgbClr val="000000"/>
                </a:solidFill>
                <a:latin typeface="Arial"/>
                <a:ea typeface="Arial"/>
                <a:cs typeface="Arial"/>
                <a:sym typeface="Arial"/>
              </a:endParaRPr>
            </a:p>
          </p:txBody>
        </p:sp>
      </p:grpSp>
      <p:sp>
        <p:nvSpPr>
          <p:cNvPr id="87" name="Google Shape;298;p50"/>
          <p:cNvSpPr txBox="1"/>
          <p:nvPr/>
        </p:nvSpPr>
        <p:spPr>
          <a:xfrm>
            <a:off x="7982208" y="1827375"/>
            <a:ext cx="1152600" cy="41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HAND = 1</a:t>
            </a:r>
            <a:endParaRPr sz="1400" b="1" i="0" u="none" strike="noStrike" cap="none">
              <a:solidFill>
                <a:srgbClr val="FF0000"/>
              </a:solidFill>
              <a:latin typeface="Arial"/>
              <a:ea typeface="Arial"/>
              <a:cs typeface="Arial"/>
              <a:sym typeface="Arial"/>
            </a:endParaRPr>
          </a:p>
        </p:txBody>
      </p:sp>
      <p:sp>
        <p:nvSpPr>
          <p:cNvPr id="88" name="Google Shape;265;p50"/>
          <p:cNvSpPr/>
          <p:nvPr/>
        </p:nvSpPr>
        <p:spPr>
          <a:xfrm>
            <a:off x="5809543" y="3703528"/>
            <a:ext cx="220200" cy="220200"/>
          </a:xfrm>
          <a:prstGeom prst="ellipse">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67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1000"/>
                                        <p:tgtEl>
                                          <p:spTgt spid="8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1000"/>
                                        <p:tgtEl>
                                          <p:spTgt spid="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1000"/>
                                        <p:tgtEl>
                                          <p:spTgt spid="8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10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1"/>
                                          </p:stCondLst>
                                        </p:cTn>
                                        <p:tgtEl>
                                          <p:spTgt spid="8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1"/>
                                          </p:stCondLst>
                                        </p:cTn>
                                        <p:tgtEl>
                                          <p:spTgt spid="54"/>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1"/>
                                          </p:stCondLst>
                                        </p:cTn>
                                        <p:tgtEl>
                                          <p:spTgt spid="5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87"/>
                                        </p:tgtEl>
                                      </p:cBhvr>
                                    </p:animEffect>
                                    <p:set>
                                      <p:cBhvr>
                                        <p:cTn id="50" dur="1" fill="hold">
                                          <p:stCondLst>
                                            <p:cond delay="500"/>
                                          </p:stCondLst>
                                        </p:cTn>
                                        <p:tgtEl>
                                          <p:spTgt spid="8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40202"/>
          <a:stretch/>
        </p:blipFill>
        <p:spPr>
          <a:xfrm>
            <a:off x="150045" y="143549"/>
            <a:ext cx="8736325" cy="2646716"/>
          </a:xfrm>
          <a:prstGeom prst="rect">
            <a:avLst/>
          </a:prstGeom>
        </p:spPr>
      </p:pic>
      <p:sp>
        <p:nvSpPr>
          <p:cNvPr id="2" name="Rectangle 1"/>
          <p:cNvSpPr/>
          <p:nvPr/>
        </p:nvSpPr>
        <p:spPr>
          <a:xfrm>
            <a:off x="336176" y="2272553"/>
            <a:ext cx="3388659" cy="605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401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9547" y="2749924"/>
            <a:ext cx="6044453" cy="147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000" dirty="0" smtClean="0"/>
              <a:t>Acknowledgements</a:t>
            </a:r>
            <a:r>
              <a:rPr lang="en-US" sz="2000" dirty="0"/>
              <a:t/>
            </a:r>
            <a:br>
              <a:rPr lang="en-US" sz="2000" dirty="0"/>
            </a:br>
            <a:r>
              <a:rPr lang="en-US" sz="600" dirty="0" smtClean="0">
                <a:solidFill>
                  <a:schemeClr val="bg1"/>
                </a:solidFill>
              </a:rPr>
              <a:t>Space</a:t>
            </a:r>
            <a:r>
              <a:rPr lang="en-US" sz="2000" dirty="0" smtClean="0"/>
              <a:t/>
            </a:r>
            <a:br>
              <a:rPr lang="en-US" sz="2000" dirty="0" smtClean="0"/>
            </a:br>
            <a:r>
              <a:rPr lang="en-US" sz="1600" b="0" dirty="0"/>
              <a:t>Laura Keys, Corey </a:t>
            </a:r>
            <a:r>
              <a:rPr lang="en-US" sz="1600" b="0" dirty="0" err="1"/>
              <a:t>Krewson</a:t>
            </a:r>
            <a:r>
              <a:rPr lang="en-US" sz="1600" b="0" dirty="0"/>
              <a:t>, </a:t>
            </a:r>
            <a:r>
              <a:rPr lang="en-US" sz="1600" b="0" dirty="0" smtClean="0"/>
              <a:t>Zach Wills, Brad Bates</a:t>
            </a:r>
            <a:r>
              <a:rPr lang="en-US" sz="1600" b="0" dirty="0"/>
              <a:t>, Brian </a:t>
            </a:r>
            <a:r>
              <a:rPr lang="en-US" sz="1600" b="0" dirty="0" smtClean="0"/>
              <a:t>Cosgrove, </a:t>
            </a:r>
            <a:r>
              <a:rPr lang="en-US" sz="1600" b="0" dirty="0"/>
              <a:t>Shawn </a:t>
            </a:r>
            <a:r>
              <a:rPr lang="en-US" sz="1600" b="0" dirty="0" smtClean="0"/>
              <a:t>Crawley, </a:t>
            </a:r>
            <a:r>
              <a:rPr lang="en-US" sz="1600" b="0" dirty="0"/>
              <a:t>Whitney </a:t>
            </a:r>
            <a:r>
              <a:rPr lang="en-US" sz="1600" b="0" dirty="0" smtClean="0"/>
              <a:t>Flynn, </a:t>
            </a:r>
            <a:r>
              <a:rPr lang="en-US" sz="1600" b="0" dirty="0"/>
              <a:t>Derek </a:t>
            </a:r>
            <a:r>
              <a:rPr lang="en-US" sz="1600" b="0" dirty="0" err="1"/>
              <a:t>Giardino</a:t>
            </a:r>
            <a:r>
              <a:rPr lang="en-US" sz="1600" b="0" dirty="0"/>
              <a:t>, Dave </a:t>
            </a:r>
            <a:r>
              <a:rPr lang="en-US" sz="1600" b="0" dirty="0" err="1" smtClean="0"/>
              <a:t>Gochis</a:t>
            </a:r>
            <a:r>
              <a:rPr lang="en-US" sz="1600" b="0" dirty="0" smtClean="0"/>
              <a:t>, Monica Stone, Mark </a:t>
            </a:r>
            <a:r>
              <a:rPr lang="en-US" sz="1600" b="0" dirty="0" err="1" smtClean="0"/>
              <a:t>Glaudemans</a:t>
            </a:r>
            <a:r>
              <a:rPr lang="en-US" sz="1600" b="0" dirty="0" smtClean="0"/>
              <a:t>, </a:t>
            </a:r>
            <a:r>
              <a:rPr lang="en-US" sz="1600" b="0" dirty="0" err="1" smtClean="0"/>
              <a:t>Darone</a:t>
            </a:r>
            <a:r>
              <a:rPr lang="en-US" sz="1600" b="0" dirty="0" smtClean="0"/>
              <a:t> Jones, Trey Flowers, Ed Clark, Tom </a:t>
            </a:r>
            <a:r>
              <a:rPr lang="en-US" sz="1600" b="0" dirty="0" err="1" smtClean="0"/>
              <a:t>Graziano</a:t>
            </a:r>
            <a:r>
              <a:rPr lang="en-US" sz="2000" dirty="0"/>
              <a:t/>
            </a:r>
            <a:br>
              <a:rPr lang="en-US" sz="2000" dirty="0"/>
            </a:br>
            <a:r>
              <a:rPr lang="en-US" sz="1400" dirty="0" smtClean="0">
                <a:solidFill>
                  <a:schemeClr val="bg1"/>
                </a:solidFill>
              </a:rPr>
              <a:t>Spa</a:t>
            </a:r>
            <a:r>
              <a:rPr lang="en-US" sz="1200" dirty="0" smtClean="0">
                <a:solidFill>
                  <a:schemeClr val="bg1"/>
                </a:solidFill>
              </a:rPr>
              <a:t>ce</a:t>
            </a:r>
            <a:r>
              <a:rPr lang="en-US" sz="2000" dirty="0" smtClean="0"/>
              <a:t/>
            </a:r>
            <a:br>
              <a:rPr lang="en-US" sz="2000" dirty="0" smtClean="0"/>
            </a:br>
            <a:r>
              <a:rPr lang="en-US" sz="1400" dirty="0" smtClean="0"/>
              <a:t>Large integrated team across:</a:t>
            </a:r>
            <a:r>
              <a:rPr lang="en-US" sz="1400" b="0" dirty="0" smtClean="0"/>
              <a:t> Office of Water Prediction (OWP), West Gulf River Forecast Center (WGRFC), Southern Region HQ, NCEP, </a:t>
            </a:r>
            <a:r>
              <a:rPr lang="en-US" sz="1400" b="0" dirty="0" err="1" smtClean="0"/>
              <a:t>Lynker</a:t>
            </a:r>
            <a:r>
              <a:rPr lang="en-US" sz="1400" b="0" dirty="0" smtClean="0"/>
              <a:t>, </a:t>
            </a:r>
            <a:r>
              <a:rPr lang="en-US" sz="1400" b="0" dirty="0" err="1" smtClean="0"/>
              <a:t>Esri</a:t>
            </a:r>
            <a:r>
              <a:rPr lang="en-US" sz="1400" b="0" dirty="0" smtClean="0"/>
              <a:t>, UCAR/NCAR and others</a:t>
            </a:r>
            <a:endParaRPr lang="en-US" sz="2000" dirty="0"/>
          </a:p>
        </p:txBody>
      </p:sp>
    </p:spTree>
    <p:extLst>
      <p:ext uri="{BB962C8B-B14F-4D97-AF65-F5344CB8AC3E}">
        <p14:creationId xmlns:p14="http://schemas.microsoft.com/office/powerpoint/2010/main" val="1023735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150045" y="143549"/>
            <a:ext cx="8736325" cy="4426080"/>
          </a:xfrm>
          <a:prstGeom prst="rect">
            <a:avLst/>
          </a:prstGeom>
        </p:spPr>
      </p:pic>
      <p:pic>
        <p:nvPicPr>
          <p:cNvPr id="34" name="Google Shape;317;p52" descr="hand_inundation_harvey.PNG"/>
          <p:cNvPicPr preferRelativeResize="0"/>
          <p:nvPr/>
        </p:nvPicPr>
        <p:blipFill rotWithShape="1">
          <a:blip r:embed="rId3">
            <a:alphaModFix/>
          </a:blip>
          <a:srcRect/>
          <a:stretch/>
        </p:blipFill>
        <p:spPr>
          <a:xfrm>
            <a:off x="5350035" y="293014"/>
            <a:ext cx="3516163" cy="2063575"/>
          </a:xfrm>
          <a:prstGeom prst="rect">
            <a:avLst/>
          </a:prstGeom>
          <a:noFill/>
          <a:ln w="9525" cap="flat" cmpd="sng">
            <a:solidFill>
              <a:srgbClr val="4A86E8"/>
            </a:solidFill>
            <a:prstDash val="solid"/>
            <a:round/>
            <a:headEnd type="none" w="sm" len="sm"/>
            <a:tailEnd type="none" w="sm" len="sm"/>
          </a:ln>
        </p:spPr>
      </p:pic>
      <p:sp>
        <p:nvSpPr>
          <p:cNvPr id="33" name="Google Shape;336;p52"/>
          <p:cNvSpPr/>
          <p:nvPr/>
        </p:nvSpPr>
        <p:spPr>
          <a:xfrm rot="10800000">
            <a:off x="7173375" y="2196413"/>
            <a:ext cx="770400" cy="682500"/>
          </a:xfrm>
          <a:prstGeom prst="downArrow">
            <a:avLst>
              <a:gd name="adj1" fmla="val 50000"/>
              <a:gd name="adj2" fmla="val 50000"/>
            </a:avLst>
          </a:prstGeom>
          <a:gradFill>
            <a:gsLst>
              <a:gs pos="0">
                <a:srgbClr val="FFFFFF"/>
              </a:gs>
              <a:gs pos="100000">
                <a:srgbClr val="B3B3B3"/>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Rectangle 34"/>
          <p:cNvSpPr/>
          <p:nvPr/>
        </p:nvSpPr>
        <p:spPr>
          <a:xfrm>
            <a:off x="4854498" y="847493"/>
            <a:ext cx="458367" cy="840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Domains for Texas/WGRFC</a:t>
            </a:r>
            <a:endParaRPr lang="en-US" dirty="0"/>
          </a:p>
        </p:txBody>
      </p:sp>
      <p:sp>
        <p:nvSpPr>
          <p:cNvPr id="5" name="Google Shape;578;p95"/>
          <p:cNvSpPr txBox="1"/>
          <p:nvPr/>
        </p:nvSpPr>
        <p:spPr>
          <a:xfrm>
            <a:off x="841188" y="4254693"/>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Replace and </a:t>
            </a:r>
            <a:r>
              <a:rPr lang="en" sz="1400" b="1" i="0" u="none" strike="noStrike" cap="none" dirty="0" smtClean="0">
                <a:solidFill>
                  <a:schemeClr val="tx1"/>
                </a:solidFill>
                <a:latin typeface="Proxima Nova"/>
                <a:ea typeface="Proxima Nova"/>
                <a:cs typeface="Proxima Nova"/>
                <a:sym typeface="Proxima Nova"/>
              </a:rPr>
              <a:t>Route (RnR)</a:t>
            </a:r>
            <a:endParaRPr sz="1400" b="1" i="0" u="none" strike="noStrike" cap="none" dirty="0">
              <a:solidFill>
                <a:schemeClr val="tx1"/>
              </a:solidFill>
              <a:latin typeface="Proxima Nova"/>
              <a:ea typeface="Proxima Nova"/>
              <a:cs typeface="Proxima Nova"/>
              <a:sym typeface="Proxima Nova"/>
            </a:endParaRPr>
          </a:p>
        </p:txBody>
      </p:sp>
      <p:sp>
        <p:nvSpPr>
          <p:cNvPr id="6" name="Google Shape;579;p95"/>
          <p:cNvSpPr txBox="1"/>
          <p:nvPr/>
        </p:nvSpPr>
        <p:spPr>
          <a:xfrm>
            <a:off x="5034482" y="4261417"/>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National Water </a:t>
            </a:r>
            <a:r>
              <a:rPr lang="en" sz="1400" b="1" i="0" u="none" strike="noStrike" cap="none" dirty="0" smtClean="0">
                <a:solidFill>
                  <a:schemeClr val="tx1"/>
                </a:solidFill>
                <a:latin typeface="Proxima Nova"/>
                <a:ea typeface="Proxima Nova"/>
                <a:cs typeface="Proxima Nova"/>
                <a:sym typeface="Proxima Nova"/>
              </a:rPr>
              <a:t>Model (NWM)</a:t>
            </a:r>
            <a:endParaRPr sz="1400" b="1" i="0" u="none" strike="noStrike" cap="none" dirty="0">
              <a:solidFill>
                <a:schemeClr val="tx1"/>
              </a:solidFill>
              <a:latin typeface="Proxima Nova"/>
              <a:ea typeface="Proxima Nova"/>
              <a:cs typeface="Proxima Nova"/>
              <a:sym typeface="Proxima Nova"/>
            </a:endParaRPr>
          </a:p>
        </p:txBody>
      </p:sp>
      <p:grpSp>
        <p:nvGrpSpPr>
          <p:cNvPr id="7" name="Google Shape;580;p95"/>
          <p:cNvGrpSpPr/>
          <p:nvPr/>
        </p:nvGrpSpPr>
        <p:grpSpPr>
          <a:xfrm>
            <a:off x="595244" y="1054416"/>
            <a:ext cx="7953512" cy="3232517"/>
            <a:chOff x="525178" y="1206816"/>
            <a:chExt cx="7953512" cy="3232517"/>
          </a:xfrm>
        </p:grpSpPr>
        <p:pic>
          <p:nvPicPr>
            <p:cNvPr id="8" name="Google Shape;581;p95"/>
            <p:cNvPicPr preferRelativeResize="0"/>
            <p:nvPr/>
          </p:nvPicPr>
          <p:blipFill rotWithShape="1">
            <a:blip r:embed="rId2">
              <a:alphaModFix/>
            </a:blip>
            <a:srcRect/>
            <a:stretch/>
          </p:blipFill>
          <p:spPr>
            <a:xfrm>
              <a:off x="525178" y="1206816"/>
              <a:ext cx="3783554" cy="3232517"/>
            </a:xfrm>
            <a:prstGeom prst="rect">
              <a:avLst/>
            </a:prstGeom>
            <a:noFill/>
            <a:ln w="12700" cap="flat" cmpd="sng">
              <a:solidFill>
                <a:schemeClr val="tx1">
                  <a:lumMod val="60000"/>
                  <a:lumOff val="40000"/>
                </a:schemeClr>
              </a:solidFill>
              <a:prstDash val="solid"/>
              <a:round/>
              <a:headEnd type="none" w="sm" len="sm"/>
              <a:tailEnd type="none" w="sm" len="sm"/>
            </a:ln>
          </p:spPr>
        </p:pic>
        <p:pic>
          <p:nvPicPr>
            <p:cNvPr id="9" name="Google Shape;582;p95"/>
            <p:cNvPicPr preferRelativeResize="0"/>
            <p:nvPr/>
          </p:nvPicPr>
          <p:blipFill rotWithShape="1">
            <a:blip r:embed="rId3">
              <a:alphaModFix/>
            </a:blip>
            <a:srcRect/>
            <a:stretch/>
          </p:blipFill>
          <p:spPr>
            <a:xfrm>
              <a:off x="4730643" y="1206817"/>
              <a:ext cx="3748047" cy="3232516"/>
            </a:xfrm>
            <a:prstGeom prst="rect">
              <a:avLst/>
            </a:prstGeom>
            <a:noFill/>
            <a:ln w="12700" cap="flat" cmpd="sng">
              <a:solidFill>
                <a:schemeClr val="tx1">
                  <a:lumMod val="60000"/>
                  <a:lumOff val="40000"/>
                </a:schemeClr>
              </a:solidFill>
              <a:prstDash val="solid"/>
              <a:round/>
              <a:headEnd type="none" w="sm" len="sm"/>
              <a:tailEnd type="none" w="sm" len="sm"/>
            </a:ln>
          </p:spPr>
        </p:pic>
      </p:grpSp>
      <p:sp>
        <p:nvSpPr>
          <p:cNvPr id="10" name="Google Shape;584;p95"/>
          <p:cNvSpPr txBox="1"/>
          <p:nvPr/>
        </p:nvSpPr>
        <p:spPr>
          <a:xfrm>
            <a:off x="1391771" y="1137900"/>
            <a:ext cx="2897479"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dirty="0">
                <a:highlight>
                  <a:srgbClr val="FFFFFF"/>
                </a:highlight>
              </a:rPr>
              <a:t>~ 8k </a:t>
            </a:r>
            <a:r>
              <a:rPr lang="en" b="1" dirty="0" smtClean="0">
                <a:highlight>
                  <a:srgbClr val="FFFFFF"/>
                </a:highlight>
              </a:rPr>
              <a:t>guidance </a:t>
            </a:r>
            <a:r>
              <a:rPr lang="en" b="1" dirty="0">
                <a:highlight>
                  <a:srgbClr val="FFFFFF"/>
                </a:highlight>
              </a:rPr>
              <a:t>p</a:t>
            </a:r>
            <a:r>
              <a:rPr lang="en" b="1" dirty="0" smtClean="0">
                <a:highlight>
                  <a:srgbClr val="FFFFFF"/>
                </a:highlight>
              </a:rPr>
              <a:t>oints based on 336 AHPS forecast points</a:t>
            </a:r>
            <a:endParaRPr b="1" dirty="0">
              <a:highlight>
                <a:srgbClr val="FFFFFF"/>
              </a:highlight>
            </a:endParaRPr>
          </a:p>
        </p:txBody>
      </p:sp>
      <p:sp>
        <p:nvSpPr>
          <p:cNvPr id="11" name="Google Shape;585;p95"/>
          <p:cNvSpPr txBox="1"/>
          <p:nvPr/>
        </p:nvSpPr>
        <p:spPr>
          <a:xfrm>
            <a:off x="6182700" y="1137900"/>
            <a:ext cx="2289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dirty="0">
                <a:highlight>
                  <a:srgbClr val="FFFFFF"/>
                </a:highlight>
              </a:rPr>
              <a:t>~ 360k g</a:t>
            </a:r>
            <a:r>
              <a:rPr lang="en" b="1" dirty="0" smtClean="0">
                <a:highlight>
                  <a:srgbClr val="FFFFFF"/>
                </a:highlight>
              </a:rPr>
              <a:t>uidance </a:t>
            </a:r>
            <a:r>
              <a:rPr lang="en" b="1" dirty="0">
                <a:highlight>
                  <a:srgbClr val="FFFFFF"/>
                </a:highlight>
              </a:rPr>
              <a:t>p</a:t>
            </a:r>
            <a:r>
              <a:rPr lang="en" b="1" dirty="0" smtClean="0">
                <a:highlight>
                  <a:srgbClr val="FFFFFF"/>
                </a:highlight>
              </a:rPr>
              <a:t>oints</a:t>
            </a:r>
            <a:endParaRPr b="1" dirty="0">
              <a:highlight>
                <a:srgbClr val="FFFFFF"/>
              </a:highlight>
            </a:endParaRPr>
          </a:p>
        </p:txBody>
      </p:sp>
    </p:spTree>
    <p:extLst>
      <p:ext uri="{BB962C8B-B14F-4D97-AF65-F5344CB8AC3E}">
        <p14:creationId xmlns:p14="http://schemas.microsoft.com/office/powerpoint/2010/main" val="434575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Complimentary Inundation Mapping Systems</a:t>
            </a:r>
            <a:endParaRPr lang="en-US" sz="2800" dirty="0"/>
          </a:p>
        </p:txBody>
      </p:sp>
      <p:grpSp>
        <p:nvGrpSpPr>
          <p:cNvPr id="5" name="Google Shape;592;p96"/>
          <p:cNvGrpSpPr/>
          <p:nvPr/>
        </p:nvGrpSpPr>
        <p:grpSpPr>
          <a:xfrm>
            <a:off x="261462" y="1130607"/>
            <a:ext cx="8621078" cy="3027443"/>
            <a:chOff x="285508" y="1206816"/>
            <a:chExt cx="8621078" cy="3027443"/>
          </a:xfrm>
        </p:grpSpPr>
        <p:pic>
          <p:nvPicPr>
            <p:cNvPr id="6" name="Google Shape;593;p96"/>
            <p:cNvPicPr preferRelativeResize="0"/>
            <p:nvPr/>
          </p:nvPicPr>
          <p:blipFill rotWithShape="1">
            <a:blip r:embed="rId2">
              <a:alphaModFix/>
            </a:blip>
            <a:srcRect/>
            <a:stretch/>
          </p:blipFill>
          <p:spPr>
            <a:xfrm>
              <a:off x="285508" y="1206816"/>
              <a:ext cx="4211487" cy="3027442"/>
            </a:xfrm>
            <a:prstGeom prst="rect">
              <a:avLst/>
            </a:prstGeom>
            <a:noFill/>
            <a:ln w="12700" cap="flat" cmpd="sng">
              <a:solidFill>
                <a:schemeClr val="tx1">
                  <a:lumMod val="60000"/>
                  <a:lumOff val="40000"/>
                </a:schemeClr>
              </a:solidFill>
              <a:prstDash val="solid"/>
              <a:round/>
              <a:headEnd type="none" w="sm" len="sm"/>
              <a:tailEnd type="none" w="sm" len="sm"/>
            </a:ln>
          </p:spPr>
        </p:pic>
        <p:pic>
          <p:nvPicPr>
            <p:cNvPr id="7" name="Google Shape;594;p96"/>
            <p:cNvPicPr preferRelativeResize="0"/>
            <p:nvPr/>
          </p:nvPicPr>
          <p:blipFill rotWithShape="1">
            <a:blip r:embed="rId3">
              <a:alphaModFix/>
            </a:blip>
            <a:srcRect/>
            <a:stretch/>
          </p:blipFill>
          <p:spPr>
            <a:xfrm>
              <a:off x="4695099" y="1206817"/>
              <a:ext cx="4211487" cy="3027442"/>
            </a:xfrm>
            <a:prstGeom prst="rect">
              <a:avLst/>
            </a:prstGeom>
            <a:noFill/>
            <a:ln w="12700" cap="flat" cmpd="sng">
              <a:solidFill>
                <a:schemeClr val="tx1">
                  <a:lumMod val="60000"/>
                  <a:lumOff val="40000"/>
                </a:schemeClr>
              </a:solidFill>
              <a:prstDash val="solid"/>
              <a:round/>
              <a:headEnd type="none" w="sm" len="sm"/>
              <a:tailEnd type="none" w="sm" len="sm"/>
            </a:ln>
          </p:spPr>
        </p:pic>
      </p:grpSp>
      <p:sp>
        <p:nvSpPr>
          <p:cNvPr id="8" name="Google Shape;596;p96"/>
          <p:cNvSpPr txBox="1"/>
          <p:nvPr/>
        </p:nvSpPr>
        <p:spPr>
          <a:xfrm>
            <a:off x="726955" y="4135888"/>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Replace and Route (RnR)</a:t>
            </a:r>
            <a:endParaRPr sz="1400" b="1" i="0" u="none" strike="noStrike" cap="none" dirty="0">
              <a:solidFill>
                <a:schemeClr val="tx1"/>
              </a:solidFill>
              <a:latin typeface="Proxima Nova"/>
              <a:ea typeface="Proxima Nova"/>
              <a:cs typeface="Proxima Nova"/>
              <a:sym typeface="Proxima Nova"/>
            </a:endParaRPr>
          </a:p>
        </p:txBody>
      </p:sp>
      <p:sp>
        <p:nvSpPr>
          <p:cNvPr id="9" name="Google Shape;597;p96"/>
          <p:cNvSpPr txBox="1"/>
          <p:nvPr/>
        </p:nvSpPr>
        <p:spPr>
          <a:xfrm>
            <a:off x="5195847" y="4135888"/>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National Water Model (NWM)</a:t>
            </a:r>
            <a:endParaRPr sz="1400" b="1" i="0" u="none" strike="noStrike" cap="none" dirty="0">
              <a:solidFill>
                <a:schemeClr val="tx1"/>
              </a:solidFill>
              <a:latin typeface="Proxima Nova"/>
              <a:ea typeface="Proxima Nova"/>
              <a:cs typeface="Proxima Nova"/>
              <a:sym typeface="Proxima Nova"/>
            </a:endParaRPr>
          </a:p>
        </p:txBody>
      </p:sp>
      <p:sp>
        <p:nvSpPr>
          <p:cNvPr id="10" name="Google Shape;600;p96"/>
          <p:cNvSpPr txBox="1"/>
          <p:nvPr/>
        </p:nvSpPr>
        <p:spPr>
          <a:xfrm>
            <a:off x="3165216" y="3723879"/>
            <a:ext cx="1246200" cy="25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Proxima Nova"/>
                <a:ea typeface="Proxima Nova"/>
                <a:cs typeface="Proxima Nova"/>
                <a:sym typeface="Proxima Nova"/>
              </a:rPr>
              <a:t>Houston, TX</a:t>
            </a:r>
            <a:endParaRPr dirty="0">
              <a:solidFill>
                <a:srgbClr val="FFFFFF"/>
              </a:solidFill>
              <a:latin typeface="Proxima Nova"/>
              <a:ea typeface="Proxima Nova"/>
              <a:cs typeface="Proxima Nova"/>
              <a:sym typeface="Proxima Nova"/>
            </a:endParaRPr>
          </a:p>
        </p:txBody>
      </p:sp>
      <p:sp>
        <p:nvSpPr>
          <p:cNvPr id="11" name="Google Shape;601;p96"/>
          <p:cNvSpPr txBox="1"/>
          <p:nvPr/>
        </p:nvSpPr>
        <p:spPr>
          <a:xfrm>
            <a:off x="7565034" y="3723879"/>
            <a:ext cx="1246200" cy="25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Proxima Nova"/>
                <a:ea typeface="Proxima Nova"/>
                <a:cs typeface="Proxima Nova"/>
                <a:sym typeface="Proxima Nova"/>
              </a:rPr>
              <a:t>Houston, TX</a:t>
            </a:r>
            <a:endParaRPr>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56794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Automated Forecast Inundation Mapping System</a:t>
            </a:r>
            <a:endParaRPr lang="en-US" sz="2600" dirty="0"/>
          </a:p>
        </p:txBody>
      </p:sp>
      <p:pic>
        <p:nvPicPr>
          <p:cNvPr id="119" name="Picture 118"/>
          <p:cNvPicPr>
            <a:picLocks noChangeAspect="1"/>
          </p:cNvPicPr>
          <p:nvPr/>
        </p:nvPicPr>
        <p:blipFill>
          <a:blip r:embed="rId2"/>
          <a:stretch>
            <a:fillRect/>
          </a:stretch>
        </p:blipFill>
        <p:spPr>
          <a:xfrm>
            <a:off x="799302" y="1063378"/>
            <a:ext cx="7545396" cy="3534536"/>
          </a:xfrm>
          <a:prstGeom prst="rect">
            <a:avLst/>
          </a:prstGeom>
        </p:spPr>
      </p:pic>
    </p:spTree>
    <p:extLst>
      <p:ext uri="{BB962C8B-B14F-4D97-AF65-F5344CB8AC3E}">
        <p14:creationId xmlns:p14="http://schemas.microsoft.com/office/powerpoint/2010/main" val="379077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Flood Inundation Map Services</a:t>
            </a:r>
            <a:endParaRPr lang="en-US" dirty="0"/>
          </a:p>
        </p:txBody>
      </p:sp>
      <p:sp>
        <p:nvSpPr>
          <p:cNvPr id="3" name="Text Placeholder 2"/>
          <p:cNvSpPr>
            <a:spLocks noGrp="1"/>
          </p:cNvSpPr>
          <p:nvPr>
            <p:ph type="body" idx="1"/>
          </p:nvPr>
        </p:nvSpPr>
        <p:spPr>
          <a:xfrm>
            <a:off x="3321682" y="1063379"/>
            <a:ext cx="5009029" cy="1632758"/>
          </a:xfrm>
        </p:spPr>
        <p:txBody>
          <a:bodyPr anchor="t"/>
          <a:lstStyle/>
          <a:p>
            <a:pPr>
              <a:lnSpc>
                <a:spcPct val="125000"/>
              </a:lnSpc>
            </a:pPr>
            <a:r>
              <a:rPr lang="en-US" sz="1800" b="1" dirty="0" smtClean="0"/>
              <a:t>5-Day Forecast Maximum Inundation Extent</a:t>
            </a:r>
            <a:endParaRPr lang="en-US" sz="1800" b="1" dirty="0"/>
          </a:p>
        </p:txBody>
      </p:sp>
      <p:pic>
        <p:nvPicPr>
          <p:cNvPr id="5" name="Google Shape;593;p96"/>
          <p:cNvPicPr preferRelativeResize="0"/>
          <p:nvPr/>
        </p:nvPicPr>
        <p:blipFill rotWithShape="1">
          <a:blip r:embed="rId2">
            <a:alphaModFix/>
          </a:blip>
          <a:srcRect/>
          <a:stretch/>
        </p:blipFill>
        <p:spPr>
          <a:xfrm>
            <a:off x="853897" y="1076826"/>
            <a:ext cx="2252629" cy="1619310"/>
          </a:xfrm>
          <a:prstGeom prst="rect">
            <a:avLst/>
          </a:prstGeom>
          <a:noFill/>
          <a:ln w="12700" cap="flat" cmpd="sng">
            <a:solidFill>
              <a:schemeClr val="tx1">
                <a:lumMod val="60000"/>
                <a:lumOff val="40000"/>
              </a:schemeClr>
            </a:solidFill>
            <a:prstDash val="solid"/>
            <a:round/>
            <a:headEnd type="none" w="sm" len="sm"/>
            <a:tailEnd type="none" w="sm" len="sm"/>
          </a:ln>
        </p:spPr>
      </p:pic>
      <p:pic>
        <p:nvPicPr>
          <p:cNvPr id="6" name="Google Shape;594;p96"/>
          <p:cNvPicPr preferRelativeResize="0"/>
          <p:nvPr/>
        </p:nvPicPr>
        <p:blipFill rotWithShape="1">
          <a:blip r:embed="rId3">
            <a:alphaModFix/>
          </a:blip>
          <a:srcRect/>
          <a:stretch/>
        </p:blipFill>
        <p:spPr>
          <a:xfrm>
            <a:off x="853386" y="2861467"/>
            <a:ext cx="2253140" cy="1619677"/>
          </a:xfrm>
          <a:prstGeom prst="rect">
            <a:avLst/>
          </a:prstGeom>
          <a:noFill/>
          <a:ln w="12700" cap="flat" cmpd="sng">
            <a:solidFill>
              <a:schemeClr val="tx1">
                <a:lumMod val="60000"/>
                <a:lumOff val="40000"/>
              </a:schemeClr>
            </a:solidFill>
            <a:prstDash val="solid"/>
            <a:round/>
            <a:headEnd type="none" w="sm" len="sm"/>
            <a:tailEnd type="none" w="sm" len="sm"/>
          </a:ln>
        </p:spPr>
      </p:pic>
      <p:sp>
        <p:nvSpPr>
          <p:cNvPr id="7" name="Text Placeholder 2"/>
          <p:cNvSpPr txBox="1">
            <a:spLocks/>
          </p:cNvSpPr>
          <p:nvPr/>
        </p:nvSpPr>
        <p:spPr>
          <a:xfrm>
            <a:off x="3321681" y="2848386"/>
            <a:ext cx="5560110" cy="16327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rgbClr val="07336F"/>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rgbClr val="07336F"/>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rgbClr val="07336F"/>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600" b="0" i="0" u="none" strike="noStrike" cap="none">
                <a:solidFill>
                  <a:srgbClr val="07336F"/>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a:lnSpc>
                <a:spcPct val="125000"/>
              </a:lnSpc>
            </a:pPr>
            <a:r>
              <a:rPr lang="en-US" sz="1600" b="1" dirty="0" smtClean="0"/>
              <a:t>Analysis Inundation Extent (i.e. </a:t>
            </a:r>
            <a:r>
              <a:rPr lang="en-US" sz="1600" b="1" dirty="0" err="1" smtClean="0"/>
              <a:t>Nowcast</a:t>
            </a:r>
            <a:r>
              <a:rPr lang="en-US" sz="1600" b="1" dirty="0" smtClean="0"/>
              <a:t>)</a:t>
            </a:r>
          </a:p>
          <a:p>
            <a:pPr>
              <a:lnSpc>
                <a:spcPct val="125000"/>
              </a:lnSpc>
            </a:pPr>
            <a:r>
              <a:rPr lang="en-US" sz="1600" b="1" dirty="0" smtClean="0"/>
              <a:t>18-Hour Forecast Maximum Inundation Extent</a:t>
            </a:r>
          </a:p>
          <a:p>
            <a:pPr>
              <a:lnSpc>
                <a:spcPct val="125000"/>
              </a:lnSpc>
            </a:pPr>
            <a:r>
              <a:rPr lang="en-US" sz="1600" b="1" dirty="0" smtClean="0"/>
              <a:t>3, 5 and 10-Day Forecast Maximum Inundation Extent</a:t>
            </a:r>
            <a:endParaRPr lang="en-US" sz="1600" b="1" dirty="0"/>
          </a:p>
        </p:txBody>
      </p:sp>
      <p:sp>
        <p:nvSpPr>
          <p:cNvPr id="8" name="Google Shape;596;p96"/>
          <p:cNvSpPr txBox="1"/>
          <p:nvPr/>
        </p:nvSpPr>
        <p:spPr>
          <a:xfrm>
            <a:off x="339706" y="1589234"/>
            <a:ext cx="3280500" cy="59449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400" b="1" i="0" u="none" strike="noStrike" cap="none" dirty="0" smtClean="0">
                <a:solidFill>
                  <a:schemeClr val="bg1"/>
                </a:solidFill>
                <a:latin typeface="Proxima Nova"/>
                <a:ea typeface="Proxima Nova"/>
                <a:cs typeface="Proxima Nova"/>
                <a:sym typeface="Proxima Nova"/>
              </a:rPr>
              <a:t>RnR</a:t>
            </a:r>
            <a:endParaRPr sz="2400" b="1" i="0" u="none" strike="noStrike" cap="none" dirty="0">
              <a:solidFill>
                <a:schemeClr val="bg1"/>
              </a:solidFill>
              <a:latin typeface="Proxima Nova"/>
              <a:ea typeface="Proxima Nova"/>
              <a:cs typeface="Proxima Nova"/>
              <a:sym typeface="Proxima Nova"/>
            </a:endParaRPr>
          </a:p>
        </p:txBody>
      </p:sp>
      <p:sp>
        <p:nvSpPr>
          <p:cNvPr id="9" name="Google Shape;596;p96"/>
          <p:cNvSpPr txBox="1"/>
          <p:nvPr/>
        </p:nvSpPr>
        <p:spPr>
          <a:xfrm>
            <a:off x="339706" y="3376788"/>
            <a:ext cx="3280500" cy="59449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400" b="1" i="0" u="none" strike="noStrike" cap="none" dirty="0" smtClean="0">
                <a:solidFill>
                  <a:schemeClr val="bg1"/>
                </a:solidFill>
                <a:latin typeface="Proxima Nova"/>
                <a:ea typeface="Proxima Nova"/>
                <a:cs typeface="Proxima Nova"/>
                <a:sym typeface="Proxima Nova"/>
              </a:rPr>
              <a:t>NWM</a:t>
            </a:r>
            <a:endParaRPr sz="2400" b="1" i="0" u="none" strike="noStrike" cap="none" dirty="0">
              <a:solidFill>
                <a:schemeClr val="bg1"/>
              </a:solidFill>
              <a:latin typeface="Proxima Nova"/>
              <a:ea typeface="Proxima Nova"/>
              <a:cs typeface="Proxima Nova"/>
              <a:sym typeface="Proxima Nova"/>
            </a:endParaRPr>
          </a:p>
        </p:txBody>
      </p:sp>
    </p:spTree>
    <p:extLst>
      <p:ext uri="{BB962C8B-B14F-4D97-AF65-F5344CB8AC3E}">
        <p14:creationId xmlns:p14="http://schemas.microsoft.com/office/powerpoint/2010/main" val="1393412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658;p100"/>
          <p:cNvGrpSpPr/>
          <p:nvPr/>
        </p:nvGrpSpPr>
        <p:grpSpPr>
          <a:xfrm>
            <a:off x="-856835" y="2123087"/>
            <a:ext cx="4568454" cy="4385671"/>
            <a:chOff x="-1390221" y="2141035"/>
            <a:chExt cx="6238500" cy="5988900"/>
          </a:xfrm>
        </p:grpSpPr>
        <p:pic>
          <p:nvPicPr>
            <p:cNvPr id="5" name="Google Shape;659;p100"/>
            <p:cNvPicPr preferRelativeResize="0"/>
            <p:nvPr/>
          </p:nvPicPr>
          <p:blipFill rotWithShape="1">
            <a:blip r:embed="rId2">
              <a:alphaModFix/>
            </a:blip>
            <a:srcRect/>
            <a:stretch/>
          </p:blipFill>
          <p:spPr>
            <a:xfrm>
              <a:off x="-692726" y="2678546"/>
              <a:ext cx="4843800" cy="4913700"/>
            </a:xfrm>
            <a:prstGeom prst="ellipse">
              <a:avLst/>
            </a:prstGeom>
            <a:noFill/>
            <a:ln w="63500" cap="rnd" cmpd="sng">
              <a:solidFill>
                <a:srgbClr val="07CB98"/>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6" name="Google Shape;660;p100"/>
            <p:cNvSpPr/>
            <p:nvPr/>
          </p:nvSpPr>
          <p:spPr>
            <a:xfrm>
              <a:off x="-1390221" y="2141035"/>
              <a:ext cx="6238500" cy="5988900"/>
            </a:xfrm>
            <a:prstGeom prst="donut">
              <a:avLst>
                <a:gd name="adj" fmla="val 2496"/>
              </a:avLst>
            </a:prstGeom>
            <a:solidFill>
              <a:srgbClr val="07CB98">
                <a:alpha val="40000"/>
              </a:srgbClr>
            </a:solidFill>
            <a:ln w="25400" cap="flat" cmpd="sng">
              <a:solidFill>
                <a:srgbClr val="0594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grpSp>
      <p:sp>
        <p:nvSpPr>
          <p:cNvPr id="2" name="Title 1"/>
          <p:cNvSpPr>
            <a:spLocks noGrp="1"/>
          </p:cNvSpPr>
          <p:nvPr>
            <p:ph type="title"/>
          </p:nvPr>
        </p:nvSpPr>
        <p:spPr/>
        <p:txBody>
          <a:bodyPr/>
          <a:lstStyle/>
          <a:p>
            <a:r>
              <a:rPr lang="en-US" dirty="0" smtClean="0"/>
              <a:t>Feedback from Table Top Exercises</a:t>
            </a:r>
            <a:endParaRPr lang="en-US" dirty="0"/>
          </a:p>
        </p:txBody>
      </p:sp>
      <p:sp>
        <p:nvSpPr>
          <p:cNvPr id="14" name="Google Shape;6;p1"/>
          <p:cNvSpPr/>
          <p:nvPr/>
        </p:nvSpPr>
        <p:spPr>
          <a:xfrm>
            <a:off x="0" y="4724400"/>
            <a:ext cx="9144000" cy="419100"/>
          </a:xfrm>
          <a:prstGeom prst="rect">
            <a:avLst/>
          </a:prstGeom>
          <a:solidFill>
            <a:srgbClr val="3031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9;p1">
            <a:hlinkClick r:id="rId3"/>
          </p:cNvPr>
          <p:cNvPicPr preferRelativeResize="0"/>
          <p:nvPr/>
        </p:nvPicPr>
        <p:blipFill rotWithShape="1">
          <a:blip r:embed="rId4">
            <a:alphaModFix/>
          </a:blip>
          <a:srcRect/>
          <a:stretch/>
        </p:blipFill>
        <p:spPr>
          <a:xfrm>
            <a:off x="155446" y="4759448"/>
            <a:ext cx="352081" cy="352051"/>
          </a:xfrm>
          <a:prstGeom prst="rect">
            <a:avLst/>
          </a:prstGeom>
          <a:noFill/>
          <a:ln>
            <a:noFill/>
          </a:ln>
        </p:spPr>
      </p:pic>
      <p:pic>
        <p:nvPicPr>
          <p:cNvPr id="16" name="Google Shape;10;p1">
            <a:hlinkClick r:id="rId5"/>
          </p:cNvPr>
          <p:cNvPicPr preferRelativeResize="0"/>
          <p:nvPr/>
        </p:nvPicPr>
        <p:blipFill rotWithShape="1">
          <a:blip r:embed="rId6">
            <a:alphaModFix/>
          </a:blip>
          <a:srcRect/>
          <a:stretch/>
        </p:blipFill>
        <p:spPr>
          <a:xfrm>
            <a:off x="557975" y="4755104"/>
            <a:ext cx="352074" cy="352044"/>
          </a:xfrm>
          <a:prstGeom prst="rect">
            <a:avLst/>
          </a:prstGeom>
          <a:noFill/>
          <a:ln>
            <a:noFill/>
          </a:ln>
        </p:spPr>
      </p:pic>
      <p:sp>
        <p:nvSpPr>
          <p:cNvPr id="17" name="Google Shape;11;p1"/>
          <p:cNvSpPr txBox="1"/>
          <p:nvPr/>
        </p:nvSpPr>
        <p:spPr>
          <a:xfrm>
            <a:off x="6479150" y="4913775"/>
            <a:ext cx="2269500" cy="1155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0B4596"/>
              </a:buClr>
              <a:buSzPts val="1000"/>
              <a:buFont typeface="Arial Narrow"/>
              <a:buNone/>
            </a:pPr>
            <a:r>
              <a:rPr lang="en" sz="1200" b="0" i="0" u="none" strike="noStrike" cap="none" dirty="0">
                <a:solidFill>
                  <a:srgbClr val="FFFFFF"/>
                </a:solidFill>
                <a:latin typeface="Arial Narrow"/>
                <a:ea typeface="Arial Narrow"/>
                <a:cs typeface="Arial Narrow"/>
                <a:sym typeface="Arial Narrow"/>
              </a:rPr>
              <a:t> </a:t>
            </a:r>
            <a:r>
              <a:rPr lang="en" sz="1200" b="0" i="0" u="none" strike="noStrike" cap="none" dirty="0" smtClean="0">
                <a:solidFill>
                  <a:srgbClr val="FFFFFF"/>
                </a:solidFill>
                <a:latin typeface="Arial Narrow"/>
                <a:ea typeface="Arial Narrow"/>
                <a:cs typeface="Arial Narrow"/>
                <a:sym typeface="Arial Narrow"/>
              </a:rPr>
              <a:t>13</a:t>
            </a:r>
            <a:endParaRPr sz="1200" b="0" i="0" u="none" strike="noStrike" cap="none" dirty="0">
              <a:solidFill>
                <a:srgbClr val="FFFFFF"/>
              </a:solidFill>
              <a:latin typeface="Arial Narrow"/>
              <a:ea typeface="Arial Narrow"/>
              <a:cs typeface="Arial Narrow"/>
              <a:sym typeface="Arial Narrow"/>
            </a:endParaRPr>
          </a:p>
        </p:txBody>
      </p:sp>
      <p:sp>
        <p:nvSpPr>
          <p:cNvPr id="18" name="Google Shape;12;p1"/>
          <p:cNvSpPr txBox="1"/>
          <p:nvPr/>
        </p:nvSpPr>
        <p:spPr>
          <a:xfrm>
            <a:off x="876242" y="4653510"/>
            <a:ext cx="3998700"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rPr>
              <a:t>NATIONAL WEATHER SERVICE</a:t>
            </a:r>
            <a:endParaRPr b="1" dirty="0">
              <a:solidFill>
                <a:srgbClr val="FFFFFF"/>
              </a:solidFill>
            </a:endParaRPr>
          </a:p>
          <a:p>
            <a:pPr marL="0" lvl="0" indent="0" algn="l" rtl="0">
              <a:spcBef>
                <a:spcPts val="0"/>
              </a:spcBef>
              <a:spcAft>
                <a:spcPts val="0"/>
              </a:spcAft>
              <a:buNone/>
            </a:pPr>
            <a:r>
              <a:rPr lang="en" sz="1200" i="1" dirty="0">
                <a:solidFill>
                  <a:srgbClr val="FFFFFF"/>
                </a:solidFill>
              </a:rPr>
              <a:t>Protecting Lives and Property for 150 Years</a:t>
            </a:r>
            <a:endParaRPr sz="1200" i="1" dirty="0">
              <a:solidFill>
                <a:srgbClr val="FFFFFF"/>
              </a:solidFill>
            </a:endParaRPr>
          </a:p>
        </p:txBody>
      </p:sp>
      <p:cxnSp>
        <p:nvCxnSpPr>
          <p:cNvPr id="19" name="Google Shape;13;p1"/>
          <p:cNvCxnSpPr/>
          <p:nvPr/>
        </p:nvCxnSpPr>
        <p:spPr>
          <a:xfrm>
            <a:off x="-10750" y="4712569"/>
            <a:ext cx="9169200" cy="0"/>
          </a:xfrm>
          <a:prstGeom prst="straightConnector1">
            <a:avLst/>
          </a:prstGeom>
          <a:noFill/>
          <a:ln w="28575" cap="flat" cmpd="sng">
            <a:solidFill>
              <a:srgbClr val="59AFDC"/>
            </a:solidFill>
            <a:prstDash val="solid"/>
            <a:round/>
            <a:headEnd type="none" w="med" len="med"/>
            <a:tailEnd type="none" w="med" len="med"/>
          </a:ln>
        </p:spPr>
      </p:cxnSp>
      <p:sp>
        <p:nvSpPr>
          <p:cNvPr id="20" name="Google Shape;14;p1"/>
          <p:cNvSpPr txBox="1"/>
          <p:nvPr/>
        </p:nvSpPr>
        <p:spPr>
          <a:xfrm>
            <a:off x="5764848" y="4869600"/>
            <a:ext cx="28917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sz="1300" b="1">
                <a:solidFill>
                  <a:srgbClr val="FFFFFF"/>
                </a:solidFill>
                <a:latin typeface="Arial Narrow"/>
                <a:ea typeface="Arial Narrow"/>
                <a:cs typeface="Arial Narrow"/>
                <a:sym typeface="Arial Narrow"/>
              </a:rPr>
              <a:t>Building a Weather-Ready Nation //</a:t>
            </a:r>
            <a:endParaRPr sz="1300" b="1">
              <a:solidFill>
                <a:srgbClr val="FFFFFF"/>
              </a:solidFill>
              <a:latin typeface="Arial Narrow"/>
              <a:ea typeface="Arial Narrow"/>
              <a:cs typeface="Arial Narrow"/>
              <a:sym typeface="Arial Narrow"/>
            </a:endParaRPr>
          </a:p>
        </p:txBody>
      </p:sp>
      <p:grpSp>
        <p:nvGrpSpPr>
          <p:cNvPr id="32" name="Group 31"/>
          <p:cNvGrpSpPr/>
          <p:nvPr/>
        </p:nvGrpSpPr>
        <p:grpSpPr>
          <a:xfrm>
            <a:off x="4063172" y="1102191"/>
            <a:ext cx="4044215" cy="473837"/>
            <a:chOff x="4115210" y="1102191"/>
            <a:chExt cx="4044215" cy="473837"/>
          </a:xfrm>
        </p:grpSpPr>
        <p:pic>
          <p:nvPicPr>
            <p:cNvPr id="22" name="Google Shape;661;p100"/>
            <p:cNvPicPr preferRelativeResize="0"/>
            <p:nvPr/>
          </p:nvPicPr>
          <p:blipFill rotWithShape="1">
            <a:blip r:embed="rId7">
              <a:alphaModFix/>
            </a:blip>
            <a:srcRect/>
            <a:stretch/>
          </p:blipFill>
          <p:spPr>
            <a:xfrm>
              <a:off x="4115210" y="1102191"/>
              <a:ext cx="454588" cy="473837"/>
            </a:xfrm>
            <a:prstGeom prst="rect">
              <a:avLst/>
            </a:prstGeom>
            <a:noFill/>
            <a:ln>
              <a:noFill/>
            </a:ln>
          </p:spPr>
        </p:pic>
        <p:sp>
          <p:nvSpPr>
            <p:cNvPr id="27" name="Google Shape;666;p100"/>
            <p:cNvSpPr txBox="1"/>
            <p:nvPr/>
          </p:nvSpPr>
          <p:spPr>
            <a:xfrm>
              <a:off x="4710625" y="1118305"/>
              <a:ext cx="3448800" cy="44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latin typeface="Proxima Nova"/>
                  <a:ea typeface="Proxima Nova"/>
                  <a:cs typeface="Proxima Nova"/>
                  <a:sym typeface="Proxima Nova"/>
                </a:rPr>
                <a:t>Depth</a:t>
              </a:r>
              <a:endParaRPr sz="1800" b="1" dirty="0">
                <a:solidFill>
                  <a:schemeClr val="tx1"/>
                </a:solidFill>
                <a:latin typeface="Proxima Nova"/>
                <a:ea typeface="Proxima Nova"/>
                <a:cs typeface="Proxima Nova"/>
                <a:sym typeface="Proxima Nova"/>
              </a:endParaRPr>
            </a:p>
          </p:txBody>
        </p:sp>
      </p:grpSp>
      <p:grpSp>
        <p:nvGrpSpPr>
          <p:cNvPr id="33" name="Group 32"/>
          <p:cNvGrpSpPr/>
          <p:nvPr/>
        </p:nvGrpSpPr>
        <p:grpSpPr>
          <a:xfrm>
            <a:off x="3979083" y="1724989"/>
            <a:ext cx="4128304" cy="640652"/>
            <a:chOff x="4031121" y="1804904"/>
            <a:chExt cx="4128304" cy="640652"/>
          </a:xfrm>
        </p:grpSpPr>
        <p:pic>
          <p:nvPicPr>
            <p:cNvPr id="23" name="Google Shape;662;p100" descr="Image result for texas icon"/>
            <p:cNvPicPr preferRelativeResize="0"/>
            <p:nvPr/>
          </p:nvPicPr>
          <p:blipFill rotWithShape="1">
            <a:blip r:embed="rId8">
              <a:alphaModFix/>
            </a:blip>
            <a:srcRect/>
            <a:stretch/>
          </p:blipFill>
          <p:spPr>
            <a:xfrm>
              <a:off x="4031121" y="1804904"/>
              <a:ext cx="622768" cy="640652"/>
            </a:xfrm>
            <a:prstGeom prst="rect">
              <a:avLst/>
            </a:prstGeom>
            <a:noFill/>
            <a:ln>
              <a:noFill/>
            </a:ln>
          </p:spPr>
        </p:pic>
        <p:sp>
          <p:nvSpPr>
            <p:cNvPr id="28" name="Google Shape;667;p100"/>
            <p:cNvSpPr txBox="1"/>
            <p:nvPr/>
          </p:nvSpPr>
          <p:spPr>
            <a:xfrm>
              <a:off x="4710625" y="1904408"/>
              <a:ext cx="3448800" cy="44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latin typeface="Proxima Nova"/>
                  <a:ea typeface="Proxima Nova"/>
                  <a:cs typeface="Proxima Nova"/>
                  <a:sym typeface="Proxima Nova"/>
                </a:rPr>
                <a:t>Complete </a:t>
              </a:r>
              <a:endParaRPr sz="1800" b="1" dirty="0">
                <a:solidFill>
                  <a:schemeClr val="tx1"/>
                </a:solidFill>
                <a:latin typeface="Proxima Nova"/>
                <a:ea typeface="Proxima Nova"/>
                <a:cs typeface="Proxima Nova"/>
                <a:sym typeface="Proxima Nova"/>
              </a:endParaRPr>
            </a:p>
            <a:p>
              <a:pPr marL="0" lvl="0" indent="0" algn="l" rtl="0">
                <a:spcBef>
                  <a:spcPts val="0"/>
                </a:spcBef>
                <a:spcAft>
                  <a:spcPts val="0"/>
                </a:spcAft>
                <a:buNone/>
              </a:pPr>
              <a:r>
                <a:rPr lang="en" sz="1800" b="1" dirty="0">
                  <a:solidFill>
                    <a:schemeClr val="tx1"/>
                  </a:solidFill>
                  <a:latin typeface="Proxima Nova"/>
                  <a:ea typeface="Proxima Nova"/>
                  <a:cs typeface="Proxima Nova"/>
                  <a:sym typeface="Proxima Nova"/>
                </a:rPr>
                <a:t>Implementation</a:t>
              </a:r>
              <a:endParaRPr sz="1800" b="1" dirty="0">
                <a:solidFill>
                  <a:schemeClr val="tx1"/>
                </a:solidFill>
                <a:latin typeface="Proxima Nova"/>
                <a:ea typeface="Proxima Nova"/>
                <a:cs typeface="Proxima Nova"/>
                <a:sym typeface="Proxima Nova"/>
              </a:endParaRPr>
            </a:p>
          </p:txBody>
        </p:sp>
      </p:grpSp>
      <p:grpSp>
        <p:nvGrpSpPr>
          <p:cNvPr id="34" name="Group 33"/>
          <p:cNvGrpSpPr/>
          <p:nvPr/>
        </p:nvGrpSpPr>
        <p:grpSpPr>
          <a:xfrm>
            <a:off x="3961775" y="2514602"/>
            <a:ext cx="4145612" cy="657383"/>
            <a:chOff x="4013813" y="2659564"/>
            <a:chExt cx="4145612" cy="657383"/>
          </a:xfrm>
        </p:grpSpPr>
        <p:pic>
          <p:nvPicPr>
            <p:cNvPr id="26" name="Google Shape;665;p100" descr="Bar graph with upward trend"/>
            <p:cNvPicPr preferRelativeResize="0"/>
            <p:nvPr/>
          </p:nvPicPr>
          <p:blipFill rotWithShape="1">
            <a:blip r:embed="rId9">
              <a:alphaModFix/>
            </a:blip>
            <a:srcRect/>
            <a:stretch/>
          </p:blipFill>
          <p:spPr>
            <a:xfrm>
              <a:off x="4013813" y="2659564"/>
              <a:ext cx="657383" cy="657383"/>
            </a:xfrm>
            <a:prstGeom prst="rect">
              <a:avLst/>
            </a:prstGeom>
            <a:noFill/>
            <a:ln>
              <a:noFill/>
            </a:ln>
          </p:spPr>
        </p:pic>
        <p:sp>
          <p:nvSpPr>
            <p:cNvPr id="29" name="Google Shape;668;p100"/>
            <p:cNvSpPr txBox="1"/>
            <p:nvPr/>
          </p:nvSpPr>
          <p:spPr>
            <a:xfrm>
              <a:off x="4710625" y="2767318"/>
              <a:ext cx="3448800" cy="44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latin typeface="Proxima Nova"/>
                  <a:ea typeface="Proxima Nova"/>
                  <a:cs typeface="Proxima Nova"/>
                  <a:sym typeface="Proxima Nova"/>
                </a:rPr>
                <a:t>Confidence</a:t>
              </a:r>
              <a:endParaRPr sz="1800" b="1" dirty="0">
                <a:solidFill>
                  <a:schemeClr val="tx1"/>
                </a:solidFill>
                <a:latin typeface="Proxima Nova"/>
                <a:ea typeface="Proxima Nova"/>
                <a:cs typeface="Proxima Nova"/>
                <a:sym typeface="Proxima Nova"/>
              </a:endParaRPr>
            </a:p>
          </p:txBody>
        </p:sp>
      </p:grpSp>
      <p:grpSp>
        <p:nvGrpSpPr>
          <p:cNvPr id="35" name="Group 34"/>
          <p:cNvGrpSpPr/>
          <p:nvPr/>
        </p:nvGrpSpPr>
        <p:grpSpPr>
          <a:xfrm>
            <a:off x="4019833" y="3320946"/>
            <a:ext cx="4087554" cy="541267"/>
            <a:chOff x="4071871" y="3434315"/>
            <a:chExt cx="4087554" cy="541267"/>
          </a:xfrm>
        </p:grpSpPr>
        <p:pic>
          <p:nvPicPr>
            <p:cNvPr id="24" name="Google Shape;663;p100" descr="Stopwatch"/>
            <p:cNvPicPr preferRelativeResize="0"/>
            <p:nvPr/>
          </p:nvPicPr>
          <p:blipFill rotWithShape="1">
            <a:blip r:embed="rId10">
              <a:alphaModFix/>
            </a:blip>
            <a:srcRect/>
            <a:stretch/>
          </p:blipFill>
          <p:spPr>
            <a:xfrm>
              <a:off x="4071871" y="3434315"/>
              <a:ext cx="541267" cy="541267"/>
            </a:xfrm>
            <a:prstGeom prst="rect">
              <a:avLst/>
            </a:prstGeom>
            <a:noFill/>
            <a:ln>
              <a:noFill/>
            </a:ln>
          </p:spPr>
        </p:pic>
        <p:sp>
          <p:nvSpPr>
            <p:cNvPr id="30" name="Google Shape;669;p100"/>
            <p:cNvSpPr txBox="1"/>
            <p:nvPr/>
          </p:nvSpPr>
          <p:spPr>
            <a:xfrm>
              <a:off x="4710625" y="3484138"/>
              <a:ext cx="3448800" cy="44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latin typeface="Proxima Nova"/>
                  <a:ea typeface="Proxima Nova"/>
                  <a:cs typeface="Proxima Nova"/>
                  <a:sym typeface="Proxima Nova"/>
                </a:rPr>
                <a:t>Timing</a:t>
              </a:r>
              <a:endParaRPr sz="1800" b="1" dirty="0">
                <a:solidFill>
                  <a:schemeClr val="tx1"/>
                </a:solidFill>
                <a:latin typeface="Proxima Nova"/>
                <a:ea typeface="Proxima Nova"/>
                <a:cs typeface="Proxima Nova"/>
                <a:sym typeface="Proxima Nova"/>
              </a:endParaRPr>
            </a:p>
          </p:txBody>
        </p:sp>
      </p:grpSp>
      <p:grpSp>
        <p:nvGrpSpPr>
          <p:cNvPr id="36" name="Group 35"/>
          <p:cNvGrpSpPr/>
          <p:nvPr/>
        </p:nvGrpSpPr>
        <p:grpSpPr>
          <a:xfrm>
            <a:off x="4019833" y="4011176"/>
            <a:ext cx="4087554" cy="541267"/>
            <a:chOff x="4071871" y="4011176"/>
            <a:chExt cx="4087554" cy="541267"/>
          </a:xfrm>
        </p:grpSpPr>
        <p:pic>
          <p:nvPicPr>
            <p:cNvPr id="25" name="Google Shape;664;p100" descr="Related image"/>
            <p:cNvPicPr preferRelativeResize="0"/>
            <p:nvPr/>
          </p:nvPicPr>
          <p:blipFill rotWithShape="1">
            <a:blip r:embed="rId11">
              <a:alphaModFix/>
            </a:blip>
            <a:srcRect/>
            <a:stretch/>
          </p:blipFill>
          <p:spPr>
            <a:xfrm>
              <a:off x="4071871" y="4011176"/>
              <a:ext cx="541267" cy="541267"/>
            </a:xfrm>
            <a:prstGeom prst="rect">
              <a:avLst/>
            </a:prstGeom>
            <a:noFill/>
            <a:ln>
              <a:noFill/>
            </a:ln>
          </p:spPr>
        </p:pic>
        <p:sp>
          <p:nvSpPr>
            <p:cNvPr id="31" name="Google Shape;670;p100"/>
            <p:cNvSpPr txBox="1"/>
            <p:nvPr/>
          </p:nvSpPr>
          <p:spPr>
            <a:xfrm>
              <a:off x="4710625" y="4055762"/>
              <a:ext cx="3448800" cy="44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latin typeface="Proxima Nova"/>
                  <a:ea typeface="Proxima Nova"/>
                  <a:cs typeface="Proxima Nova"/>
                  <a:sym typeface="Proxima Nova"/>
                </a:rPr>
                <a:t>Velocity</a:t>
              </a:r>
              <a:endParaRPr sz="1800" b="1" dirty="0">
                <a:solidFill>
                  <a:schemeClr val="tx1"/>
                </a:solidFill>
                <a:latin typeface="Proxima Nova"/>
                <a:ea typeface="Proxima Nova"/>
                <a:cs typeface="Proxima Nova"/>
                <a:sym typeface="Proxima Nova"/>
              </a:endParaRPr>
            </a:p>
          </p:txBody>
        </p:sp>
      </p:grpSp>
      <p:sp>
        <p:nvSpPr>
          <p:cNvPr id="37" name="Google Shape;671;p100"/>
          <p:cNvSpPr txBox="1"/>
          <p:nvPr/>
        </p:nvSpPr>
        <p:spPr>
          <a:xfrm>
            <a:off x="6559275" y="1633352"/>
            <a:ext cx="2387400" cy="82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dirty="0">
                <a:solidFill>
                  <a:schemeClr val="bg1">
                    <a:lumMod val="50000"/>
                  </a:schemeClr>
                </a:solidFill>
                <a:latin typeface="Gill Sans"/>
                <a:ea typeface="Gill Sans"/>
                <a:cs typeface="Gill Sans"/>
                <a:sym typeface="Gill Sans"/>
              </a:rPr>
              <a:t>“If you don’t see the whole picture, bad decisions can be made”</a:t>
            </a:r>
            <a:endParaRPr i="1" dirty="0">
              <a:solidFill>
                <a:schemeClr val="bg1">
                  <a:lumMod val="50000"/>
                </a:schemeClr>
              </a:solidFill>
              <a:latin typeface="Proxima Nova"/>
              <a:ea typeface="Proxima Nova"/>
              <a:cs typeface="Proxima Nova"/>
              <a:sym typeface="Proxima Nova"/>
            </a:endParaRPr>
          </a:p>
        </p:txBody>
      </p:sp>
      <p:sp>
        <p:nvSpPr>
          <p:cNvPr id="38" name="Google Shape;672;p100"/>
          <p:cNvSpPr txBox="1"/>
          <p:nvPr/>
        </p:nvSpPr>
        <p:spPr>
          <a:xfrm>
            <a:off x="6107300" y="2427673"/>
            <a:ext cx="2839500" cy="82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dirty="0">
                <a:solidFill>
                  <a:schemeClr val="bg1">
                    <a:lumMod val="50000"/>
                  </a:schemeClr>
                </a:solidFill>
                <a:latin typeface="Gill Sans"/>
                <a:ea typeface="Gill Sans"/>
                <a:cs typeface="Gill Sans"/>
                <a:sym typeface="Gill Sans"/>
              </a:rPr>
              <a:t>What’s the best way to communicate this? Move towards probabilistic maps?</a:t>
            </a:r>
            <a:endParaRPr i="1" dirty="0">
              <a:solidFill>
                <a:schemeClr val="bg1">
                  <a:lumMod val="50000"/>
                </a:schemeClr>
              </a:solidFill>
              <a:latin typeface="Proxima Nova"/>
              <a:ea typeface="Proxima Nova"/>
              <a:cs typeface="Proxima Nova"/>
              <a:sym typeface="Proxima Nova"/>
            </a:endParaRPr>
          </a:p>
        </p:txBody>
      </p:sp>
      <p:sp>
        <p:nvSpPr>
          <p:cNvPr id="39" name="Google Shape;673;p100"/>
          <p:cNvSpPr txBox="1"/>
          <p:nvPr/>
        </p:nvSpPr>
        <p:spPr>
          <a:xfrm>
            <a:off x="5616500" y="1139087"/>
            <a:ext cx="3330300" cy="39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i="1" dirty="0">
                <a:solidFill>
                  <a:schemeClr val="bg1">
                    <a:lumMod val="50000"/>
                  </a:schemeClr>
                </a:solidFill>
                <a:latin typeface="Gill Sans"/>
                <a:ea typeface="Gill Sans"/>
                <a:cs typeface="Gill Sans"/>
                <a:sym typeface="Gill Sans"/>
              </a:rPr>
              <a:t>What kind of rescue to anticipate.</a:t>
            </a:r>
            <a:endParaRPr i="1" dirty="0">
              <a:solidFill>
                <a:schemeClr val="bg1">
                  <a:lumMod val="50000"/>
                </a:schemeClr>
              </a:solidFill>
              <a:latin typeface="Proxima Nova"/>
              <a:ea typeface="Proxima Nova"/>
              <a:cs typeface="Proxima Nova"/>
              <a:sym typeface="Proxima Nova"/>
            </a:endParaRPr>
          </a:p>
        </p:txBody>
      </p:sp>
      <p:sp>
        <p:nvSpPr>
          <p:cNvPr id="40" name="Google Shape;674;p100"/>
          <p:cNvSpPr txBox="1"/>
          <p:nvPr/>
        </p:nvSpPr>
        <p:spPr>
          <a:xfrm>
            <a:off x="6244682" y="3266186"/>
            <a:ext cx="2702117" cy="647418"/>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i="1" dirty="0" smtClean="0">
                <a:solidFill>
                  <a:schemeClr val="bg1">
                    <a:lumMod val="50000"/>
                  </a:schemeClr>
                </a:solidFill>
                <a:latin typeface="Gill Sans"/>
                <a:ea typeface="Gill Sans"/>
                <a:cs typeface="Gill Sans"/>
                <a:sym typeface="Gill Sans"/>
              </a:rPr>
              <a:t>Assessment </a:t>
            </a:r>
            <a:r>
              <a:rPr lang="en" i="1" dirty="0">
                <a:solidFill>
                  <a:schemeClr val="bg1">
                    <a:lumMod val="50000"/>
                  </a:schemeClr>
                </a:solidFill>
                <a:latin typeface="Gill Sans"/>
                <a:ea typeface="Gill Sans"/>
                <a:cs typeface="Gill Sans"/>
                <a:sym typeface="Gill Sans"/>
              </a:rPr>
              <a:t>of past, current and future conditions.</a:t>
            </a:r>
            <a:endParaRPr i="1" dirty="0">
              <a:solidFill>
                <a:schemeClr val="bg1">
                  <a:lumMod val="50000"/>
                </a:schemeClr>
              </a:solidFill>
              <a:latin typeface="Proxima Nova"/>
              <a:ea typeface="Proxima Nova"/>
              <a:cs typeface="Proxima Nova"/>
              <a:sym typeface="Proxima Nova"/>
            </a:endParaRPr>
          </a:p>
        </p:txBody>
      </p:sp>
      <p:sp>
        <p:nvSpPr>
          <p:cNvPr id="41" name="Google Shape;675;p100"/>
          <p:cNvSpPr txBox="1"/>
          <p:nvPr/>
        </p:nvSpPr>
        <p:spPr>
          <a:xfrm>
            <a:off x="5778775" y="4076760"/>
            <a:ext cx="3168000" cy="39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i="1" dirty="0">
                <a:solidFill>
                  <a:schemeClr val="bg1">
                    <a:lumMod val="50000"/>
                  </a:schemeClr>
                </a:solidFill>
                <a:latin typeface="Gill Sans"/>
                <a:ea typeface="Gill Sans"/>
                <a:cs typeface="Gill Sans"/>
                <a:sym typeface="Gill Sans"/>
              </a:rPr>
              <a:t>High Water vs. Swift Water</a:t>
            </a:r>
            <a:endParaRPr i="1" dirty="0">
              <a:solidFill>
                <a:schemeClr val="bg1">
                  <a:lumMod val="50000"/>
                </a:schemeClr>
              </a:solidFill>
              <a:latin typeface="Proxima Nova"/>
              <a:ea typeface="Proxima Nova"/>
              <a:cs typeface="Proxima Nova"/>
              <a:sym typeface="Proxima Nova"/>
            </a:endParaRPr>
          </a:p>
        </p:txBody>
      </p:sp>
      <p:sp>
        <p:nvSpPr>
          <p:cNvPr id="42" name="Google Shape;657;p100"/>
          <p:cNvSpPr txBox="1">
            <a:spLocks/>
          </p:cNvSpPr>
          <p:nvPr/>
        </p:nvSpPr>
        <p:spPr>
          <a:xfrm>
            <a:off x="366292" y="1069428"/>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3200" b="1" i="0" u="none" strike="noStrike" cap="none">
                <a:solidFill>
                  <a:srgbClr val="30313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5000"/>
              </a:lnSpc>
            </a:pPr>
            <a:r>
              <a:rPr lang="en-US" sz="1800" dirty="0">
                <a:solidFill>
                  <a:schemeClr val="tx1"/>
                </a:solidFill>
              </a:rPr>
              <a:t>Led by NWS Field </a:t>
            </a:r>
            <a:r>
              <a:rPr lang="en-US" sz="1800" dirty="0" smtClean="0">
                <a:solidFill>
                  <a:schemeClr val="tx1"/>
                </a:solidFill>
              </a:rPr>
              <a:t>Offices</a:t>
            </a:r>
          </a:p>
          <a:p>
            <a:pPr algn="l">
              <a:lnSpc>
                <a:spcPct val="125000"/>
              </a:lnSpc>
            </a:pPr>
            <a:r>
              <a:rPr lang="en-US" sz="1800" i="1" dirty="0" smtClean="0">
                <a:solidFill>
                  <a:schemeClr val="tx1"/>
                </a:solidFill>
              </a:rPr>
              <a:t>Source: </a:t>
            </a:r>
            <a:r>
              <a:rPr lang="en-US" sz="1800" b="0" i="1" dirty="0" smtClean="0">
                <a:solidFill>
                  <a:schemeClr val="tx1"/>
                </a:solidFill>
              </a:rPr>
              <a:t>Derek G, WGRFC</a:t>
            </a:r>
          </a:p>
        </p:txBody>
      </p:sp>
    </p:spTree>
    <p:extLst>
      <p:ext uri="{BB962C8B-B14F-4D97-AF65-F5344CB8AC3E}">
        <p14:creationId xmlns:p14="http://schemas.microsoft.com/office/powerpoint/2010/main" val="4258317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Based Decision Support Services</a:t>
            </a:r>
            <a:endParaRPr lang="en-US" dirty="0"/>
          </a:p>
        </p:txBody>
      </p:sp>
      <p:cxnSp>
        <p:nvCxnSpPr>
          <p:cNvPr id="4" name="Google Shape;681;p101"/>
          <p:cNvCxnSpPr/>
          <p:nvPr/>
        </p:nvCxnSpPr>
        <p:spPr>
          <a:xfrm>
            <a:off x="3" y="2996875"/>
            <a:ext cx="9141900" cy="900"/>
          </a:xfrm>
          <a:prstGeom prst="straightConnector1">
            <a:avLst/>
          </a:prstGeom>
          <a:noFill/>
          <a:ln w="19050" cap="flat" cmpd="sng">
            <a:solidFill>
              <a:srgbClr val="6D9EEB"/>
            </a:solidFill>
            <a:prstDash val="solid"/>
            <a:round/>
            <a:headEnd type="none" w="med" len="med"/>
            <a:tailEnd type="none" w="med" len="med"/>
          </a:ln>
        </p:spPr>
      </p:cxnSp>
      <p:pic>
        <p:nvPicPr>
          <p:cNvPr id="5" name="Google Shape;683;p101"/>
          <p:cNvPicPr preferRelativeResize="0"/>
          <p:nvPr/>
        </p:nvPicPr>
        <p:blipFill>
          <a:blip r:embed="rId2">
            <a:alphaModFix/>
          </a:blip>
          <a:stretch>
            <a:fillRect/>
          </a:stretch>
        </p:blipFill>
        <p:spPr>
          <a:xfrm>
            <a:off x="0" y="1153673"/>
            <a:ext cx="9144002" cy="2226554"/>
          </a:xfrm>
          <a:prstGeom prst="rect">
            <a:avLst/>
          </a:prstGeom>
          <a:noFill/>
          <a:ln>
            <a:noFill/>
          </a:ln>
        </p:spPr>
      </p:pic>
      <p:sp>
        <p:nvSpPr>
          <p:cNvPr id="6" name="Google Shape;684;p101"/>
          <p:cNvSpPr txBox="1"/>
          <p:nvPr/>
        </p:nvSpPr>
        <p:spPr>
          <a:xfrm>
            <a:off x="0" y="34041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rPr>
              <a:t>~ 1 Foot</a:t>
            </a:r>
            <a:endParaRPr sz="1800" i="1" dirty="0">
              <a:solidFill>
                <a:schemeClr val="tx1"/>
              </a:solidFill>
            </a:endParaRPr>
          </a:p>
        </p:txBody>
      </p:sp>
      <p:sp>
        <p:nvSpPr>
          <p:cNvPr id="7" name="Google Shape;685;p101"/>
          <p:cNvSpPr txBox="1"/>
          <p:nvPr/>
        </p:nvSpPr>
        <p:spPr>
          <a:xfrm>
            <a:off x="2209800" y="34041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rPr>
              <a:t>~ 3 Foot</a:t>
            </a:r>
            <a:endParaRPr sz="1800" i="1" dirty="0">
              <a:solidFill>
                <a:schemeClr val="tx1"/>
              </a:solidFill>
            </a:endParaRPr>
          </a:p>
        </p:txBody>
      </p:sp>
      <p:sp>
        <p:nvSpPr>
          <p:cNvPr id="8" name="Google Shape;686;p101"/>
          <p:cNvSpPr txBox="1"/>
          <p:nvPr/>
        </p:nvSpPr>
        <p:spPr>
          <a:xfrm>
            <a:off x="4474335" y="34041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rPr>
              <a:t>~ 6 Foot</a:t>
            </a:r>
            <a:endParaRPr sz="1800" i="1" dirty="0">
              <a:solidFill>
                <a:schemeClr val="tx1"/>
              </a:solidFill>
            </a:endParaRPr>
          </a:p>
        </p:txBody>
      </p:sp>
      <p:sp>
        <p:nvSpPr>
          <p:cNvPr id="9" name="Google Shape;687;p101"/>
          <p:cNvSpPr txBox="1"/>
          <p:nvPr/>
        </p:nvSpPr>
        <p:spPr>
          <a:xfrm>
            <a:off x="6858000" y="34041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rPr>
              <a:t>~ 9 Foot</a:t>
            </a:r>
            <a:endParaRPr sz="1800" i="1" dirty="0">
              <a:solidFill>
                <a:schemeClr val="tx1"/>
              </a:solidFill>
            </a:endParaRPr>
          </a:p>
        </p:txBody>
      </p:sp>
      <p:sp>
        <p:nvSpPr>
          <p:cNvPr id="10" name="Google Shape;688;p101"/>
          <p:cNvSpPr txBox="1"/>
          <p:nvPr/>
        </p:nvSpPr>
        <p:spPr>
          <a:xfrm>
            <a:off x="365100" y="3912623"/>
            <a:ext cx="8650200" cy="597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1800" dirty="0">
                <a:solidFill>
                  <a:schemeClr val="tx1"/>
                </a:solidFill>
              </a:rPr>
              <a:t>“How many helicopters, boats, and high profile vehicles and where to send them”</a:t>
            </a:r>
            <a:endParaRPr sz="1800" dirty="0">
              <a:solidFill>
                <a:schemeClr val="tx1"/>
              </a:solidFill>
            </a:endParaRPr>
          </a:p>
          <a:p>
            <a:pPr marL="0" lvl="0" indent="0" algn="r" rtl="0">
              <a:lnSpc>
                <a:spcPct val="115000"/>
              </a:lnSpc>
              <a:spcBef>
                <a:spcPts val="0"/>
              </a:spcBef>
              <a:spcAft>
                <a:spcPts val="0"/>
              </a:spcAft>
              <a:buNone/>
            </a:pPr>
            <a:r>
              <a:rPr lang="en" i="1" dirty="0">
                <a:solidFill>
                  <a:schemeClr val="tx1"/>
                </a:solidFill>
              </a:rPr>
              <a:t>– Texas State Operations Center</a:t>
            </a:r>
            <a:endParaRPr i="1" dirty="0">
              <a:solidFill>
                <a:schemeClr val="tx1"/>
              </a:solidFill>
              <a:latin typeface="Proxima Nova"/>
              <a:ea typeface="Proxima Nova"/>
              <a:cs typeface="Proxima Nova"/>
              <a:sym typeface="Proxima Nova"/>
            </a:endParaRPr>
          </a:p>
        </p:txBody>
      </p:sp>
      <p:sp>
        <p:nvSpPr>
          <p:cNvPr id="11" name="Google Shape;689;p101"/>
          <p:cNvSpPr txBox="1"/>
          <p:nvPr/>
        </p:nvSpPr>
        <p:spPr>
          <a:xfrm>
            <a:off x="0" y="20325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00"/>
                </a:solidFill>
              </a:rPr>
              <a:t>ON FOOT</a:t>
            </a:r>
            <a:endParaRPr i="1">
              <a:solidFill>
                <a:srgbClr val="FFFF00"/>
              </a:solidFill>
            </a:endParaRPr>
          </a:p>
        </p:txBody>
      </p:sp>
      <p:sp>
        <p:nvSpPr>
          <p:cNvPr id="12" name="Google Shape;690;p101"/>
          <p:cNvSpPr txBox="1"/>
          <p:nvPr/>
        </p:nvSpPr>
        <p:spPr>
          <a:xfrm>
            <a:off x="2209800" y="20325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00"/>
                </a:solidFill>
              </a:rPr>
              <a:t>IN VEHICLE</a:t>
            </a:r>
            <a:endParaRPr i="1">
              <a:solidFill>
                <a:srgbClr val="FFFF00"/>
              </a:solidFill>
            </a:endParaRPr>
          </a:p>
        </p:txBody>
      </p:sp>
      <p:sp>
        <p:nvSpPr>
          <p:cNvPr id="13" name="Google Shape;691;p101"/>
          <p:cNvSpPr txBox="1"/>
          <p:nvPr/>
        </p:nvSpPr>
        <p:spPr>
          <a:xfrm>
            <a:off x="4474335" y="20325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00"/>
                </a:solidFill>
              </a:rPr>
              <a:t>IN BOAT</a:t>
            </a:r>
            <a:endParaRPr i="1">
              <a:solidFill>
                <a:srgbClr val="FFFF00"/>
              </a:solidFill>
            </a:endParaRPr>
          </a:p>
        </p:txBody>
      </p:sp>
      <p:sp>
        <p:nvSpPr>
          <p:cNvPr id="14" name="Google Shape;692;p101"/>
          <p:cNvSpPr txBox="1"/>
          <p:nvPr/>
        </p:nvSpPr>
        <p:spPr>
          <a:xfrm>
            <a:off x="6858000" y="2032575"/>
            <a:ext cx="2157300" cy="4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00"/>
                </a:solidFill>
              </a:rPr>
              <a:t>BY HELO</a:t>
            </a:r>
            <a:endParaRPr i="1">
              <a:solidFill>
                <a:srgbClr val="FFFF00"/>
              </a:solidFill>
            </a:endParaRPr>
          </a:p>
        </p:txBody>
      </p:sp>
      <p:sp>
        <p:nvSpPr>
          <p:cNvPr id="15" name="Google Shape;693;p101"/>
          <p:cNvSpPr txBox="1"/>
          <p:nvPr/>
        </p:nvSpPr>
        <p:spPr>
          <a:xfrm>
            <a:off x="7404" y="4305980"/>
            <a:ext cx="2888100" cy="3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i="1" dirty="0">
                <a:solidFill>
                  <a:srgbClr val="B7B7B7"/>
                </a:solidFill>
                <a:latin typeface="Proxima Nova"/>
                <a:ea typeface="Proxima Nova"/>
                <a:cs typeface="Proxima Nova"/>
                <a:sym typeface="Proxima Nova"/>
              </a:rPr>
              <a:t>Source: D. Giardino, WGRFC</a:t>
            </a:r>
            <a:endParaRPr sz="1200" b="1" i="1" dirty="0">
              <a:solidFill>
                <a:srgbClr val="B7B7B7"/>
              </a:solidFill>
              <a:latin typeface="Proxima Nova"/>
              <a:ea typeface="Proxima Nova"/>
              <a:cs typeface="Proxima Nova"/>
              <a:sym typeface="Proxima Nova"/>
            </a:endParaRPr>
          </a:p>
        </p:txBody>
      </p:sp>
    </p:spTree>
    <p:extLst>
      <p:ext uri="{BB962C8B-B14F-4D97-AF65-F5344CB8AC3E}">
        <p14:creationId xmlns:p14="http://schemas.microsoft.com/office/powerpoint/2010/main" val="822046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Inundation Map Capabilities</a:t>
            </a:r>
            <a:endParaRPr lang="en-US" dirty="0"/>
          </a:p>
        </p:txBody>
      </p:sp>
      <p:pic>
        <p:nvPicPr>
          <p:cNvPr id="4" name="Picture 3"/>
          <p:cNvPicPr>
            <a:picLocks noChangeAspect="1"/>
          </p:cNvPicPr>
          <p:nvPr/>
        </p:nvPicPr>
        <p:blipFill rotWithShape="1">
          <a:blip r:embed="rId2"/>
          <a:srcRect l="14963"/>
          <a:stretch/>
        </p:blipFill>
        <p:spPr>
          <a:xfrm>
            <a:off x="547254" y="1120490"/>
            <a:ext cx="3945802" cy="2606040"/>
          </a:xfrm>
          <a:prstGeom prst="rect">
            <a:avLst/>
          </a:prstGeom>
          <a:ln w="28575">
            <a:solidFill>
              <a:schemeClr val="bg2"/>
            </a:solidFill>
          </a:ln>
        </p:spPr>
      </p:pic>
      <p:pic>
        <p:nvPicPr>
          <p:cNvPr id="1026" name="Picture 2" descr="https://lh3.googleusercontent.com/EQDvnS1IrtJqQnUbBoxEc09ScV6AtqZMdelr2l8hjKGgN9JU0HYuKQpx4SAtedqhdoBayVzaLUXkwmMglC3biBppfGxvt56TLe7KIXzBk2qrO3PsVAiRBBRPhAXnatqq5GDvtxP57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005" y="997186"/>
            <a:ext cx="3969430" cy="280589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96;p96"/>
          <p:cNvSpPr txBox="1"/>
          <p:nvPr/>
        </p:nvSpPr>
        <p:spPr>
          <a:xfrm>
            <a:off x="2223655" y="1108721"/>
            <a:ext cx="2262474" cy="376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 sz="1400" b="1" i="0" u="none" strike="noStrike" cap="none" dirty="0" smtClean="0">
                <a:solidFill>
                  <a:srgbClr val="FFFF00"/>
                </a:solidFill>
                <a:latin typeface="Proxima Nova"/>
                <a:ea typeface="Proxima Nova"/>
                <a:cs typeface="Proxima Nova"/>
                <a:sym typeface="Proxima Nova"/>
              </a:rPr>
              <a:t>Observed High Water Mark Analsysis</a:t>
            </a:r>
            <a:endParaRPr sz="1400" b="1" i="0" u="none" strike="noStrike" cap="none" dirty="0">
              <a:solidFill>
                <a:srgbClr val="FFFF00"/>
              </a:solidFill>
              <a:latin typeface="Proxima Nova"/>
              <a:ea typeface="Proxima Nova"/>
              <a:cs typeface="Proxima Nova"/>
              <a:sym typeface="Proxima Nova"/>
            </a:endParaRPr>
          </a:p>
        </p:txBody>
      </p:sp>
      <p:sp>
        <p:nvSpPr>
          <p:cNvPr id="7" name="Google Shape;596;p96"/>
          <p:cNvSpPr txBox="1"/>
          <p:nvPr/>
        </p:nvSpPr>
        <p:spPr>
          <a:xfrm>
            <a:off x="4925291" y="3013019"/>
            <a:ext cx="2445327" cy="3765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None/>
            </a:pPr>
            <a:r>
              <a:rPr lang="en" sz="1400" b="1" i="0" u="none" strike="noStrike" cap="none" dirty="0" smtClean="0">
                <a:solidFill>
                  <a:schemeClr val="tx1"/>
                </a:solidFill>
                <a:latin typeface="Proxima Nova"/>
                <a:ea typeface="Proxima Nova"/>
                <a:cs typeface="Proxima Nova"/>
                <a:sym typeface="Proxima Nova"/>
              </a:rPr>
              <a:t>Engineering Scale Hydraulic Models</a:t>
            </a:r>
            <a:endParaRPr sz="1400" b="1" i="0" u="none" strike="noStrike" cap="none" dirty="0">
              <a:solidFill>
                <a:schemeClr val="tx1"/>
              </a:solidFill>
              <a:latin typeface="Proxima Nova"/>
              <a:ea typeface="Proxima Nova"/>
              <a:cs typeface="Proxima Nova"/>
              <a:sym typeface="Proxima Nova"/>
            </a:endParaRPr>
          </a:p>
        </p:txBody>
      </p:sp>
      <p:sp>
        <p:nvSpPr>
          <p:cNvPr id="8" name="Google Shape;596;p96"/>
          <p:cNvSpPr txBox="1"/>
          <p:nvPr/>
        </p:nvSpPr>
        <p:spPr>
          <a:xfrm>
            <a:off x="457200" y="3892784"/>
            <a:ext cx="8797636" cy="376500"/>
          </a:xfrm>
          <a:prstGeom prst="rect">
            <a:avLst/>
          </a:prstGeom>
          <a:noFill/>
          <a:ln>
            <a:noFill/>
          </a:ln>
        </p:spPr>
        <p:txBody>
          <a:bodyPr spcFirstLastPara="1" wrap="square" lIns="91425" tIns="91425" rIns="91425" bIns="91425" anchor="t" anchorCtr="0">
            <a:noAutofit/>
          </a:bodyPr>
          <a:lstStyle/>
          <a:p>
            <a:pPr marL="0" marR="0" lvl="0" indent="0" rtl="0">
              <a:lnSpc>
                <a:spcPct val="114000"/>
              </a:lnSpc>
              <a:spcBef>
                <a:spcPts val="0"/>
              </a:spcBef>
              <a:spcAft>
                <a:spcPts val="0"/>
              </a:spcAft>
              <a:buNone/>
            </a:pPr>
            <a:r>
              <a:rPr lang="en" sz="1400" b="1" i="1" u="none" strike="noStrike" cap="none" dirty="0" smtClean="0">
                <a:solidFill>
                  <a:schemeClr val="tx1"/>
                </a:solidFill>
                <a:latin typeface="Proxima Nova"/>
                <a:ea typeface="Proxima Nova"/>
                <a:cs typeface="Proxima Nova"/>
                <a:sym typeface="Proxima Nova"/>
              </a:rPr>
              <a:t>Model Uncertainty: </a:t>
            </a:r>
            <a:r>
              <a:rPr lang="en" sz="1400" i="1" u="none" strike="noStrike" cap="none" dirty="0" smtClean="0">
                <a:solidFill>
                  <a:schemeClr val="tx1"/>
                </a:solidFill>
                <a:latin typeface="Proxima Nova"/>
                <a:ea typeface="Proxima Nova"/>
                <a:cs typeface="Proxima Nova"/>
                <a:sym typeface="Proxima Nova"/>
              </a:rPr>
              <a:t>Weather, Hydrology, Hydraulics, Mapping, Forecast</a:t>
            </a:r>
          </a:p>
          <a:p>
            <a:pPr marL="0" marR="0" lvl="0" indent="0" rtl="0">
              <a:lnSpc>
                <a:spcPct val="114000"/>
              </a:lnSpc>
              <a:spcBef>
                <a:spcPts val="0"/>
              </a:spcBef>
              <a:spcAft>
                <a:spcPts val="0"/>
              </a:spcAft>
              <a:buNone/>
            </a:pPr>
            <a:r>
              <a:rPr lang="en" b="1" i="1" dirty="0" smtClean="0">
                <a:solidFill>
                  <a:schemeClr val="tx1"/>
                </a:solidFill>
                <a:latin typeface="Proxima Nova"/>
                <a:ea typeface="Proxima Nova"/>
                <a:cs typeface="Proxima Nova"/>
                <a:sym typeface="Proxima Nova"/>
              </a:rPr>
              <a:t>Observation Uncertainty:</a:t>
            </a:r>
            <a:r>
              <a:rPr lang="en" i="1" dirty="0" smtClean="0">
                <a:solidFill>
                  <a:schemeClr val="tx1"/>
                </a:solidFill>
                <a:latin typeface="Proxima Nova"/>
                <a:ea typeface="Proxima Nova"/>
                <a:cs typeface="Proxima Nova"/>
                <a:sym typeface="Proxima Nova"/>
              </a:rPr>
              <a:t> </a:t>
            </a:r>
            <a:r>
              <a:rPr lang="en" sz="1400" i="1" u="none" strike="noStrike" cap="none" dirty="0" smtClean="0">
                <a:solidFill>
                  <a:schemeClr val="tx1"/>
                </a:solidFill>
                <a:latin typeface="Proxima Nova"/>
                <a:ea typeface="Proxima Nova"/>
                <a:cs typeface="Proxima Nova"/>
                <a:sym typeface="Proxima Nova"/>
              </a:rPr>
              <a:t>Terrain, Image Resolution, Visible Coverage (e.g. cloud and tree cover)</a:t>
            </a:r>
            <a:endParaRPr sz="1400" i="1" u="none" strike="noStrike" cap="none" dirty="0">
              <a:solidFill>
                <a:schemeClr val="tx1"/>
              </a:solidFill>
              <a:latin typeface="Proxima Nova"/>
              <a:ea typeface="Proxima Nova"/>
              <a:cs typeface="Proxima Nova"/>
              <a:sym typeface="Proxima Nova"/>
            </a:endParaRPr>
          </a:p>
        </p:txBody>
      </p:sp>
      <p:sp>
        <p:nvSpPr>
          <p:cNvPr id="5" name="Rectangle 4"/>
          <p:cNvSpPr/>
          <p:nvPr/>
        </p:nvSpPr>
        <p:spPr>
          <a:xfrm>
            <a:off x="5874325" y="2342299"/>
            <a:ext cx="270163" cy="2069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478;p90"/>
          <p:cNvGrpSpPr/>
          <p:nvPr/>
        </p:nvGrpSpPr>
        <p:grpSpPr>
          <a:xfrm>
            <a:off x="4933578" y="2073487"/>
            <a:ext cx="2255006" cy="995534"/>
            <a:chOff x="549970" y="2020474"/>
            <a:chExt cx="2255006" cy="995534"/>
          </a:xfrm>
        </p:grpSpPr>
        <p:sp>
          <p:nvSpPr>
            <p:cNvPr id="10" name="Google Shape;480;p90"/>
            <p:cNvSpPr txBox="1"/>
            <p:nvPr/>
          </p:nvSpPr>
          <p:spPr>
            <a:xfrm>
              <a:off x="549970" y="2020474"/>
              <a:ext cx="1036800" cy="3366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SzPts val="800"/>
                <a:buFont typeface="Arial"/>
                <a:buNone/>
              </a:pPr>
              <a:r>
                <a:rPr lang="en" sz="1000" b="1" i="0" u="none" strike="noStrike" cap="none" dirty="0">
                  <a:solidFill>
                    <a:schemeClr val="tx1"/>
                  </a:solidFill>
                  <a:latin typeface="Arial"/>
                  <a:ea typeface="Arial"/>
                  <a:cs typeface="Arial"/>
                  <a:sym typeface="Arial"/>
                </a:rPr>
                <a:t>Legend</a:t>
              </a:r>
              <a:endParaRPr sz="800" b="1" i="0" u="none" strike="noStrike" cap="none" dirty="0">
                <a:solidFill>
                  <a:schemeClr val="tx1"/>
                </a:solidFill>
                <a:latin typeface="Arial"/>
                <a:ea typeface="Arial"/>
                <a:cs typeface="Arial"/>
                <a:sym typeface="Arial"/>
              </a:endParaRPr>
            </a:p>
          </p:txBody>
        </p:sp>
        <p:sp>
          <p:nvSpPr>
            <p:cNvPr id="13" name="Google Shape;484;p90"/>
            <p:cNvSpPr txBox="1"/>
            <p:nvPr/>
          </p:nvSpPr>
          <p:spPr>
            <a:xfrm>
              <a:off x="970059" y="226157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dirty="0" smtClean="0">
                  <a:solidFill>
                    <a:schemeClr val="tx1"/>
                  </a:solidFill>
                  <a:latin typeface="Arial"/>
                  <a:ea typeface="Arial"/>
                  <a:cs typeface="Arial"/>
                  <a:sym typeface="Arial"/>
                </a:rPr>
                <a:t>True Positive</a:t>
              </a:r>
              <a:endParaRPr sz="800" b="1" i="0" u="none" strike="noStrike" cap="none" dirty="0">
                <a:solidFill>
                  <a:schemeClr val="tx1"/>
                </a:solidFill>
                <a:latin typeface="Arial"/>
                <a:ea typeface="Arial"/>
                <a:cs typeface="Arial"/>
                <a:sym typeface="Arial"/>
              </a:endParaRPr>
            </a:p>
          </p:txBody>
        </p:sp>
        <p:cxnSp>
          <p:nvCxnSpPr>
            <p:cNvPr id="14" name="Google Shape;485;p90"/>
            <p:cNvCxnSpPr/>
            <p:nvPr/>
          </p:nvCxnSpPr>
          <p:spPr>
            <a:xfrm>
              <a:off x="643229" y="2401228"/>
              <a:ext cx="283800" cy="0"/>
            </a:xfrm>
            <a:prstGeom prst="straightConnector1">
              <a:avLst/>
            </a:prstGeom>
            <a:noFill/>
            <a:ln w="57150" cap="flat" cmpd="sng">
              <a:solidFill>
                <a:srgbClr val="0070C0"/>
              </a:solidFill>
              <a:prstDash val="solid"/>
              <a:round/>
              <a:headEnd type="none" w="sm" len="sm"/>
              <a:tailEnd type="none" w="sm" len="sm"/>
            </a:ln>
          </p:spPr>
        </p:cxnSp>
        <p:sp>
          <p:nvSpPr>
            <p:cNvPr id="15" name="Google Shape;486;p90"/>
            <p:cNvSpPr txBox="1"/>
            <p:nvPr/>
          </p:nvSpPr>
          <p:spPr>
            <a:xfrm>
              <a:off x="967819" y="241299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dirty="0" smtClean="0">
                  <a:solidFill>
                    <a:schemeClr val="tx1"/>
                  </a:solidFill>
                  <a:latin typeface="Arial"/>
                  <a:ea typeface="Arial"/>
                  <a:cs typeface="Arial"/>
                  <a:sym typeface="Arial"/>
                </a:rPr>
                <a:t>True Negative</a:t>
              </a:r>
              <a:endParaRPr sz="800" b="1" i="0" u="none" strike="noStrike" cap="none" dirty="0">
                <a:solidFill>
                  <a:schemeClr val="tx1"/>
                </a:solidFill>
                <a:latin typeface="Arial"/>
                <a:ea typeface="Arial"/>
                <a:cs typeface="Arial"/>
                <a:sym typeface="Arial"/>
              </a:endParaRPr>
            </a:p>
          </p:txBody>
        </p:sp>
        <p:cxnSp>
          <p:nvCxnSpPr>
            <p:cNvPr id="16" name="Google Shape;487;p90"/>
            <p:cNvCxnSpPr/>
            <p:nvPr/>
          </p:nvCxnSpPr>
          <p:spPr>
            <a:xfrm>
              <a:off x="643229" y="2556552"/>
              <a:ext cx="283800" cy="0"/>
            </a:xfrm>
            <a:prstGeom prst="straightConnector1">
              <a:avLst/>
            </a:prstGeom>
            <a:noFill/>
            <a:ln w="57150" cap="flat" cmpd="sng">
              <a:solidFill>
                <a:schemeClr val="accent4"/>
              </a:solidFill>
              <a:prstDash val="solid"/>
              <a:round/>
              <a:headEnd type="none" w="sm" len="sm"/>
              <a:tailEnd type="none" w="sm" len="sm"/>
            </a:ln>
          </p:spPr>
        </p:cxnSp>
        <p:sp>
          <p:nvSpPr>
            <p:cNvPr id="17" name="Google Shape;488;p90"/>
            <p:cNvSpPr txBox="1"/>
            <p:nvPr/>
          </p:nvSpPr>
          <p:spPr>
            <a:xfrm>
              <a:off x="981675" y="2574355"/>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dirty="0" smtClean="0">
                  <a:solidFill>
                    <a:schemeClr val="tx1"/>
                  </a:solidFill>
                  <a:latin typeface="Arial"/>
                  <a:ea typeface="Arial"/>
                  <a:cs typeface="Arial"/>
                  <a:sym typeface="Arial"/>
                </a:rPr>
                <a:t>False Positive</a:t>
              </a:r>
              <a:endParaRPr sz="800" b="1" i="0" u="none" strike="noStrike" cap="none" dirty="0">
                <a:solidFill>
                  <a:schemeClr val="tx1"/>
                </a:solidFill>
                <a:latin typeface="Arial"/>
                <a:ea typeface="Arial"/>
                <a:cs typeface="Arial"/>
                <a:sym typeface="Arial"/>
              </a:endParaRPr>
            </a:p>
          </p:txBody>
        </p:sp>
        <p:cxnSp>
          <p:nvCxnSpPr>
            <p:cNvPr id="18" name="Google Shape;489;p90"/>
            <p:cNvCxnSpPr/>
            <p:nvPr/>
          </p:nvCxnSpPr>
          <p:spPr>
            <a:xfrm>
              <a:off x="643231" y="2717909"/>
              <a:ext cx="283800" cy="0"/>
            </a:xfrm>
            <a:prstGeom prst="straightConnector1">
              <a:avLst/>
            </a:prstGeom>
            <a:noFill/>
            <a:ln w="57150" cap="flat" cmpd="sng">
              <a:solidFill>
                <a:srgbClr val="00B050"/>
              </a:solidFill>
              <a:prstDash val="solid"/>
              <a:round/>
              <a:headEnd type="none" w="sm" len="sm"/>
              <a:tailEnd type="none" w="sm" len="sm"/>
            </a:ln>
          </p:spPr>
        </p:cxnSp>
        <p:sp>
          <p:nvSpPr>
            <p:cNvPr id="19" name="Google Shape;490;p90"/>
            <p:cNvSpPr txBox="1"/>
            <p:nvPr/>
          </p:nvSpPr>
          <p:spPr>
            <a:xfrm>
              <a:off x="986976" y="273670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dirty="0" smtClean="0">
                  <a:solidFill>
                    <a:schemeClr val="tx1"/>
                  </a:solidFill>
                </a:rPr>
                <a:t>False Negative</a:t>
              </a:r>
              <a:endParaRPr sz="800" b="1" i="0" u="none" strike="noStrike" cap="none" dirty="0">
                <a:solidFill>
                  <a:schemeClr val="tx1"/>
                </a:solidFill>
                <a:sym typeface="Arial"/>
              </a:endParaRPr>
            </a:p>
          </p:txBody>
        </p:sp>
        <p:cxnSp>
          <p:nvCxnSpPr>
            <p:cNvPr id="20" name="Google Shape;491;p90"/>
            <p:cNvCxnSpPr/>
            <p:nvPr/>
          </p:nvCxnSpPr>
          <p:spPr>
            <a:xfrm>
              <a:off x="640989" y="2876358"/>
              <a:ext cx="283800" cy="0"/>
            </a:xfrm>
            <a:prstGeom prst="straightConnector1">
              <a:avLst/>
            </a:prstGeom>
            <a:noFill/>
            <a:ln w="57150" cap="flat" cmpd="sng">
              <a:solidFill>
                <a:srgbClr val="FF0000"/>
              </a:solidFill>
              <a:prstDash val="solid"/>
              <a:round/>
              <a:headEnd type="none" w="sm" len="sm"/>
              <a:tailEnd type="none" w="sm" len="sm"/>
            </a:ln>
          </p:spPr>
        </p:cxnSp>
      </p:grpSp>
    </p:spTree>
    <p:extLst>
      <p:ext uri="{BB962C8B-B14F-4D97-AF65-F5344CB8AC3E}">
        <p14:creationId xmlns:p14="http://schemas.microsoft.com/office/powerpoint/2010/main" val="2158895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135" y="2871640"/>
            <a:ext cx="6521824" cy="1538883"/>
          </a:xfrm>
          <a:prstGeom prst="rect">
            <a:avLst/>
          </a:prstGeom>
        </p:spPr>
        <p:txBody>
          <a:bodyPr wrap="square">
            <a:spAutoFit/>
          </a:bodyPr>
          <a:lstStyle/>
          <a:p>
            <a:pPr lvl="0">
              <a:buSzPts val="2400"/>
            </a:pPr>
            <a:r>
              <a:rPr lang="en-US" sz="2400" b="1" dirty="0" smtClean="0"/>
              <a:t>Questions…</a:t>
            </a:r>
          </a:p>
          <a:p>
            <a:pPr lvl="0">
              <a:buSzPts val="2400"/>
            </a:pPr>
            <a:endParaRPr lang="en-US" sz="1800" b="1" dirty="0"/>
          </a:p>
          <a:p>
            <a:pPr lvl="0">
              <a:buSzPts val="2400"/>
            </a:pPr>
            <a:r>
              <a:rPr lang="en-US" sz="1800" b="1" dirty="0" smtClean="0"/>
              <a:t>Contact</a:t>
            </a:r>
            <a:r>
              <a:rPr lang="en-US" sz="1800" b="1" dirty="0"/>
              <a:t>:</a:t>
            </a:r>
            <a:r>
              <a:rPr lang="en-US" b="1" dirty="0"/>
              <a:t> </a:t>
            </a:r>
          </a:p>
          <a:p>
            <a:pPr lvl="0">
              <a:buSzPts val="2400"/>
            </a:pPr>
            <a:endParaRPr lang="en-US" sz="600" i="1" dirty="0"/>
          </a:p>
          <a:p>
            <a:pPr lvl="0">
              <a:buSzPts val="2400"/>
            </a:pPr>
            <a:r>
              <a:rPr lang="en-US" i="1" dirty="0"/>
              <a:t>Fernando Salas – </a:t>
            </a:r>
            <a:r>
              <a:rPr lang="en-US" i="1" u="sng" dirty="0">
                <a:solidFill>
                  <a:schemeClr val="accent5"/>
                </a:solidFill>
                <a:hlinkClick r:id="rId4"/>
              </a:rPr>
              <a:t>fernando.salas@noaa.gov</a:t>
            </a:r>
            <a:r>
              <a:rPr lang="en-US" i="1" dirty="0">
                <a:solidFill>
                  <a:schemeClr val="lt1"/>
                </a:solidFill>
              </a:rPr>
              <a:t> </a:t>
            </a:r>
          </a:p>
          <a:p>
            <a:pPr lvl="0">
              <a:buSzPts val="2400"/>
            </a:pPr>
            <a:r>
              <a:rPr lang="en-US" i="1" dirty="0"/>
              <a:t>Geo-Intelligence Division | NOAA/NWS Office of Water Prediction</a:t>
            </a:r>
          </a:p>
        </p:txBody>
      </p:sp>
      <p:pic>
        <p:nvPicPr>
          <p:cNvPr id="5" name="florence_mrf_ana_high_flow_compari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71047" y="661221"/>
            <a:ext cx="4455890" cy="2706108"/>
          </a:xfrm>
          <a:prstGeom prst="rect">
            <a:avLst/>
          </a:prstGeom>
        </p:spPr>
      </p:pic>
    </p:spTree>
    <p:extLst>
      <p:ext uri="{BB962C8B-B14F-4D97-AF65-F5344CB8AC3E}">
        <p14:creationId xmlns:p14="http://schemas.microsoft.com/office/powerpoint/2010/main" val="10828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1" name="Down Arrow 20"/>
          <p:cNvSpPr/>
          <p:nvPr/>
        </p:nvSpPr>
        <p:spPr>
          <a:xfrm>
            <a:off x="4032486" y="0"/>
            <a:ext cx="2744395" cy="4466862"/>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399;p85"/>
          <p:cNvPicPr preferRelativeResize="0"/>
          <p:nvPr/>
        </p:nvPicPr>
        <p:blipFill>
          <a:blip r:embed="rId3">
            <a:alphaModFix/>
          </a:blip>
          <a:stretch>
            <a:fillRect/>
          </a:stretch>
        </p:blipFill>
        <p:spPr>
          <a:xfrm>
            <a:off x="537590" y="957003"/>
            <a:ext cx="1946648" cy="1086502"/>
          </a:xfrm>
          <a:prstGeom prst="rect">
            <a:avLst/>
          </a:prstGeom>
          <a:noFill/>
          <a:ln>
            <a:noFill/>
          </a:ln>
        </p:spPr>
      </p:pic>
      <p:sp>
        <p:nvSpPr>
          <p:cNvPr id="97" name="Google Shape;97;p18"/>
          <p:cNvSpPr txBox="1">
            <a:spLocks noGrp="1"/>
          </p:cNvSpPr>
          <p:nvPr>
            <p:ph type="title"/>
          </p:nvPr>
        </p:nvSpPr>
        <p:spPr>
          <a:xfrm>
            <a:off x="457200" y="205978"/>
            <a:ext cx="8229600" cy="8574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dirty="0" smtClean="0"/>
              <a:t>Evolving NWS Hydrologic Services</a:t>
            </a:r>
            <a:endParaRPr dirty="0"/>
          </a:p>
        </p:txBody>
      </p:sp>
      <p:grpSp>
        <p:nvGrpSpPr>
          <p:cNvPr id="2" name="Group 1"/>
          <p:cNvGrpSpPr/>
          <p:nvPr/>
        </p:nvGrpSpPr>
        <p:grpSpPr>
          <a:xfrm>
            <a:off x="537591" y="2119131"/>
            <a:ext cx="1946647" cy="1129402"/>
            <a:chOff x="446775" y="2207775"/>
            <a:chExt cx="2071993" cy="1202125"/>
          </a:xfrm>
        </p:grpSpPr>
        <p:pic>
          <p:nvPicPr>
            <p:cNvPr id="5" name="Google Shape;400;p85"/>
            <p:cNvPicPr preferRelativeResize="0"/>
            <p:nvPr/>
          </p:nvPicPr>
          <p:blipFill>
            <a:blip r:embed="rId4">
              <a:alphaModFix/>
            </a:blip>
            <a:stretch>
              <a:fillRect/>
            </a:stretch>
          </p:blipFill>
          <p:spPr>
            <a:xfrm>
              <a:off x="446775" y="2207775"/>
              <a:ext cx="865175" cy="865175"/>
            </a:xfrm>
            <a:prstGeom prst="rect">
              <a:avLst/>
            </a:prstGeom>
            <a:noFill/>
            <a:ln>
              <a:noFill/>
            </a:ln>
          </p:spPr>
        </p:pic>
        <p:grpSp>
          <p:nvGrpSpPr>
            <p:cNvPr id="6" name="Google Shape;401;p85"/>
            <p:cNvGrpSpPr/>
            <p:nvPr/>
          </p:nvGrpSpPr>
          <p:grpSpPr>
            <a:xfrm>
              <a:off x="1499250" y="2619311"/>
              <a:ext cx="1019518" cy="779037"/>
              <a:chOff x="3748528" y="2569108"/>
              <a:chExt cx="2349120" cy="1795017"/>
            </a:xfrm>
          </p:grpSpPr>
          <p:cxnSp>
            <p:nvCxnSpPr>
              <p:cNvPr id="7" name="Google Shape;402;p85"/>
              <p:cNvCxnSpPr/>
              <p:nvPr/>
            </p:nvCxnSpPr>
            <p:spPr>
              <a:xfrm rot="-5400000" flipH="1">
                <a:off x="4427643" y="3972228"/>
                <a:ext cx="288300" cy="213600"/>
              </a:xfrm>
              <a:prstGeom prst="curvedConnector3">
                <a:avLst>
                  <a:gd name="adj1" fmla="val 50000"/>
                </a:avLst>
              </a:prstGeom>
              <a:noFill/>
              <a:ln w="76200" cap="flat" cmpd="sng">
                <a:solidFill>
                  <a:srgbClr val="FF9900"/>
                </a:solidFill>
                <a:prstDash val="solid"/>
                <a:round/>
                <a:headEnd type="none" w="med" len="med"/>
                <a:tailEnd type="none" w="med" len="med"/>
              </a:ln>
            </p:spPr>
          </p:cxnSp>
          <p:cxnSp>
            <p:nvCxnSpPr>
              <p:cNvPr id="8" name="Google Shape;403;p85"/>
              <p:cNvCxnSpPr/>
              <p:nvPr/>
            </p:nvCxnSpPr>
            <p:spPr>
              <a:xfrm rot="-5400000" flipH="1">
                <a:off x="4366741" y="3542991"/>
                <a:ext cx="288300" cy="213600"/>
              </a:xfrm>
              <a:prstGeom prst="curvedConnector3">
                <a:avLst>
                  <a:gd name="adj1" fmla="val 50000"/>
                </a:avLst>
              </a:prstGeom>
              <a:noFill/>
              <a:ln w="76200" cap="flat" cmpd="sng">
                <a:solidFill>
                  <a:srgbClr val="FF9900"/>
                </a:solidFill>
                <a:prstDash val="solid"/>
                <a:round/>
                <a:headEnd type="none" w="med" len="med"/>
                <a:tailEnd type="none" w="med" len="med"/>
              </a:ln>
            </p:spPr>
          </p:cxnSp>
          <p:cxnSp>
            <p:nvCxnSpPr>
              <p:cNvPr id="9" name="Google Shape;404;p85"/>
              <p:cNvCxnSpPr/>
              <p:nvPr/>
            </p:nvCxnSpPr>
            <p:spPr>
              <a:xfrm rot="5400000" flipH="1">
                <a:off x="4989176" y="2912247"/>
                <a:ext cx="468600" cy="265500"/>
              </a:xfrm>
              <a:prstGeom prst="curvedConnector3">
                <a:avLst>
                  <a:gd name="adj1" fmla="val 50000"/>
                </a:avLst>
              </a:prstGeom>
              <a:noFill/>
              <a:ln w="19050" cap="flat" cmpd="sng">
                <a:solidFill>
                  <a:srgbClr val="FF00FF"/>
                </a:solidFill>
                <a:prstDash val="solid"/>
                <a:round/>
                <a:headEnd type="none" w="med" len="med"/>
                <a:tailEnd type="none" w="med" len="med"/>
              </a:ln>
            </p:spPr>
          </p:cxnSp>
          <p:cxnSp>
            <p:nvCxnSpPr>
              <p:cNvPr id="10" name="Google Shape;405;p85"/>
              <p:cNvCxnSpPr/>
              <p:nvPr/>
            </p:nvCxnSpPr>
            <p:spPr>
              <a:xfrm rot="-5400000">
                <a:off x="5040515" y="3165484"/>
                <a:ext cx="554400" cy="313200"/>
              </a:xfrm>
              <a:prstGeom prst="curvedConnector3">
                <a:avLst>
                  <a:gd name="adj1" fmla="val 50000"/>
                </a:avLst>
              </a:prstGeom>
              <a:noFill/>
              <a:ln w="38100" cap="flat" cmpd="sng">
                <a:solidFill>
                  <a:srgbClr val="FF0000"/>
                </a:solidFill>
                <a:prstDash val="solid"/>
                <a:round/>
                <a:headEnd type="none" w="med" len="med"/>
                <a:tailEnd type="none" w="med" len="med"/>
              </a:ln>
            </p:spPr>
          </p:cxnSp>
          <p:cxnSp>
            <p:nvCxnSpPr>
              <p:cNvPr id="11" name="Google Shape;406;p85"/>
              <p:cNvCxnSpPr/>
              <p:nvPr/>
            </p:nvCxnSpPr>
            <p:spPr>
              <a:xfrm rot="-5400000">
                <a:off x="4992904" y="4001575"/>
                <a:ext cx="460500" cy="264600"/>
              </a:xfrm>
              <a:prstGeom prst="curvedConnector3">
                <a:avLst>
                  <a:gd name="adj1" fmla="val 50000"/>
                </a:avLst>
              </a:prstGeom>
              <a:noFill/>
              <a:ln w="19050" cap="flat" cmpd="sng">
                <a:solidFill>
                  <a:srgbClr val="FF00FF"/>
                </a:solidFill>
                <a:prstDash val="solid"/>
                <a:round/>
                <a:headEnd type="none" w="med" len="med"/>
                <a:tailEnd type="none" w="med" len="med"/>
              </a:ln>
            </p:spPr>
          </p:cxnSp>
          <p:cxnSp>
            <p:nvCxnSpPr>
              <p:cNvPr id="12" name="Google Shape;407;p85"/>
              <p:cNvCxnSpPr/>
              <p:nvPr/>
            </p:nvCxnSpPr>
            <p:spPr>
              <a:xfrm>
                <a:off x="4942580" y="3661741"/>
                <a:ext cx="725700" cy="390000"/>
              </a:xfrm>
              <a:prstGeom prst="curvedConnector3">
                <a:avLst>
                  <a:gd name="adj1" fmla="val 50000"/>
                </a:avLst>
              </a:prstGeom>
              <a:noFill/>
              <a:ln w="38100" cap="flat" cmpd="sng">
                <a:solidFill>
                  <a:srgbClr val="FF0000"/>
                </a:solidFill>
                <a:prstDash val="solid"/>
                <a:round/>
                <a:headEnd type="none" w="med" len="med"/>
                <a:tailEnd type="none" w="med" len="med"/>
              </a:ln>
            </p:spPr>
          </p:cxnSp>
          <p:cxnSp>
            <p:nvCxnSpPr>
              <p:cNvPr id="13" name="Google Shape;408;p85"/>
              <p:cNvCxnSpPr/>
              <p:nvPr/>
            </p:nvCxnSpPr>
            <p:spPr>
              <a:xfrm rot="10800000" flipH="1">
                <a:off x="4833323" y="3537220"/>
                <a:ext cx="607500" cy="124500"/>
              </a:xfrm>
              <a:prstGeom prst="curvedConnector3">
                <a:avLst>
                  <a:gd name="adj1" fmla="val 50000"/>
                </a:avLst>
              </a:prstGeom>
              <a:noFill/>
              <a:ln w="76200" cap="flat" cmpd="sng">
                <a:solidFill>
                  <a:srgbClr val="FF9900"/>
                </a:solidFill>
                <a:prstDash val="solid"/>
                <a:round/>
                <a:headEnd type="none" w="med" len="med"/>
                <a:tailEnd type="none" w="med" len="med"/>
              </a:ln>
            </p:spPr>
          </p:cxnSp>
          <p:cxnSp>
            <p:nvCxnSpPr>
              <p:cNvPr id="14" name="Google Shape;409;p85"/>
              <p:cNvCxnSpPr/>
              <p:nvPr/>
            </p:nvCxnSpPr>
            <p:spPr>
              <a:xfrm flipH="1">
                <a:off x="5278237" y="3638309"/>
                <a:ext cx="624300" cy="179700"/>
              </a:xfrm>
              <a:prstGeom prst="curvedConnector3">
                <a:avLst>
                  <a:gd name="adj1" fmla="val 50000"/>
                </a:avLst>
              </a:prstGeom>
              <a:noFill/>
              <a:ln w="19050" cap="flat" cmpd="sng">
                <a:solidFill>
                  <a:srgbClr val="FF00FF"/>
                </a:solidFill>
                <a:prstDash val="solid"/>
                <a:round/>
                <a:headEnd type="none" w="med" len="med"/>
                <a:tailEnd type="none" w="med" len="med"/>
              </a:ln>
            </p:spPr>
          </p:cxnSp>
          <p:cxnSp>
            <p:nvCxnSpPr>
              <p:cNvPr id="15" name="Google Shape;410;p85"/>
              <p:cNvCxnSpPr/>
              <p:nvPr/>
            </p:nvCxnSpPr>
            <p:spPr>
              <a:xfrm flipH="1">
                <a:off x="5168611" y="2569108"/>
                <a:ext cx="531000" cy="436800"/>
              </a:xfrm>
              <a:prstGeom prst="curvedConnector3">
                <a:avLst>
                  <a:gd name="adj1" fmla="val 50000"/>
                </a:avLst>
              </a:prstGeom>
              <a:noFill/>
              <a:ln w="19050" cap="flat" cmpd="sng">
                <a:solidFill>
                  <a:srgbClr val="FF00FF"/>
                </a:solidFill>
                <a:prstDash val="solid"/>
                <a:round/>
                <a:headEnd type="none" w="med" len="med"/>
                <a:tailEnd type="none" w="med" len="med"/>
              </a:ln>
            </p:spPr>
          </p:cxnSp>
          <p:cxnSp>
            <p:nvCxnSpPr>
              <p:cNvPr id="16" name="Google Shape;411;p85"/>
              <p:cNvCxnSpPr/>
              <p:nvPr/>
            </p:nvCxnSpPr>
            <p:spPr>
              <a:xfrm rot="10800000">
                <a:off x="5581948" y="3731197"/>
                <a:ext cx="515700" cy="242700"/>
              </a:xfrm>
              <a:prstGeom prst="curvedConnector3">
                <a:avLst>
                  <a:gd name="adj1" fmla="val 50000"/>
                </a:avLst>
              </a:prstGeom>
              <a:noFill/>
              <a:ln w="19050" cap="flat" cmpd="sng">
                <a:solidFill>
                  <a:srgbClr val="FF00FF"/>
                </a:solidFill>
                <a:prstDash val="solid"/>
                <a:round/>
                <a:headEnd type="none" w="med" len="med"/>
                <a:tailEnd type="none" w="med" len="med"/>
              </a:ln>
            </p:spPr>
          </p:cxnSp>
          <p:cxnSp>
            <p:nvCxnSpPr>
              <p:cNvPr id="17" name="Google Shape;412;p85"/>
              <p:cNvCxnSpPr/>
              <p:nvPr/>
            </p:nvCxnSpPr>
            <p:spPr>
              <a:xfrm rot="10800000" flipH="1">
                <a:off x="4357270" y="3662779"/>
                <a:ext cx="490800" cy="287700"/>
              </a:xfrm>
              <a:prstGeom prst="curvedConnector3">
                <a:avLst>
                  <a:gd name="adj1" fmla="val 50000"/>
                </a:avLst>
              </a:prstGeom>
              <a:noFill/>
              <a:ln w="76200" cap="flat" cmpd="sng">
                <a:solidFill>
                  <a:srgbClr val="FFFF00"/>
                </a:solidFill>
                <a:prstDash val="solid"/>
                <a:round/>
                <a:headEnd type="none" w="med" len="med"/>
                <a:tailEnd type="none" w="med" len="med"/>
              </a:ln>
            </p:spPr>
          </p:cxnSp>
          <p:cxnSp>
            <p:nvCxnSpPr>
              <p:cNvPr id="18" name="Google Shape;413;p85"/>
              <p:cNvCxnSpPr/>
              <p:nvPr/>
            </p:nvCxnSpPr>
            <p:spPr>
              <a:xfrm>
                <a:off x="3748528" y="3599284"/>
                <a:ext cx="633300" cy="351900"/>
              </a:xfrm>
              <a:prstGeom prst="curvedConnector3">
                <a:avLst>
                  <a:gd name="adj1" fmla="val 50000"/>
                </a:avLst>
              </a:prstGeom>
              <a:noFill/>
              <a:ln w="114300" cap="flat" cmpd="sng">
                <a:solidFill>
                  <a:srgbClr val="3C78D8"/>
                </a:solidFill>
                <a:prstDash val="solid"/>
                <a:round/>
                <a:headEnd type="none" w="med" len="med"/>
                <a:tailEnd type="none" w="med" len="med"/>
              </a:ln>
            </p:spPr>
          </p:cxnSp>
        </p:grpSp>
        <p:sp>
          <p:nvSpPr>
            <p:cNvPr id="19" name="Google Shape;414;p85"/>
            <p:cNvSpPr/>
            <p:nvPr/>
          </p:nvSpPr>
          <p:spPr>
            <a:xfrm>
              <a:off x="994900" y="2693200"/>
              <a:ext cx="598200" cy="716700"/>
            </a:xfrm>
            <a:prstGeom prst="can">
              <a:avLst>
                <a:gd name="adj" fmla="val 25000"/>
              </a:avLst>
            </a:prstGeom>
            <a:solidFill>
              <a:srgbClr val="6D9EEB"/>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1" u="none" strike="noStrike" cap="none">
                <a:solidFill>
                  <a:srgbClr val="000000"/>
                </a:solidFill>
                <a:latin typeface="Arial"/>
                <a:ea typeface="Arial"/>
                <a:cs typeface="Arial"/>
                <a:sym typeface="Arial"/>
              </a:endParaRPr>
            </a:p>
          </p:txBody>
        </p:sp>
      </p:grpSp>
      <p:pic>
        <p:nvPicPr>
          <p:cNvPr id="20" name="Google Shape;415;p85"/>
          <p:cNvPicPr preferRelativeResize="0"/>
          <p:nvPr/>
        </p:nvPicPr>
        <p:blipFill rotWithShape="1">
          <a:blip r:embed="rId5">
            <a:alphaModFix/>
          </a:blip>
          <a:srcRect l="7868" t="12061" b="10568"/>
          <a:stretch/>
        </p:blipFill>
        <p:spPr>
          <a:xfrm>
            <a:off x="537590" y="3550962"/>
            <a:ext cx="1946648" cy="921523"/>
          </a:xfrm>
          <a:prstGeom prst="rect">
            <a:avLst/>
          </a:prstGeom>
          <a:noFill/>
          <a:ln>
            <a:noFill/>
          </a:ln>
        </p:spPr>
      </p:pic>
      <p:sp>
        <p:nvSpPr>
          <p:cNvPr id="26" name="Google Shape;416;p85"/>
          <p:cNvSpPr txBox="1"/>
          <p:nvPr/>
        </p:nvSpPr>
        <p:spPr>
          <a:xfrm>
            <a:off x="2898675" y="1018304"/>
            <a:ext cx="5721000" cy="96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smtClean="0">
                <a:solidFill>
                  <a:schemeClr val="tx1"/>
                </a:solidFill>
                <a:latin typeface="+mj-lt"/>
                <a:ea typeface="Proxima Nova"/>
                <a:cs typeface="Proxima Nova"/>
                <a:sym typeface="Proxima Nova"/>
              </a:rPr>
              <a:t>Water Prediction </a:t>
            </a:r>
            <a:r>
              <a:rPr lang="en" sz="1600" b="1" dirty="0">
                <a:solidFill>
                  <a:schemeClr val="tx1"/>
                </a:solidFill>
                <a:latin typeface="+mj-lt"/>
                <a:ea typeface="Proxima Nova"/>
                <a:cs typeface="Proxima Nova"/>
                <a:sym typeface="Proxima Nova"/>
              </a:rPr>
              <a:t>Services - </a:t>
            </a:r>
            <a:r>
              <a:rPr lang="en" sz="1600" dirty="0">
                <a:solidFill>
                  <a:schemeClr val="tx1"/>
                </a:solidFill>
                <a:latin typeface="+mj-lt"/>
                <a:ea typeface="Proxima Nova"/>
                <a:cs typeface="Proxima Nova"/>
                <a:sym typeface="Proxima Nova"/>
              </a:rPr>
              <a:t>Centralized </a:t>
            </a:r>
            <a:r>
              <a:rPr lang="en" sz="1600" dirty="0" smtClean="0">
                <a:solidFill>
                  <a:schemeClr val="tx1"/>
                </a:solidFill>
                <a:latin typeface="+mj-lt"/>
                <a:ea typeface="Proxima Nova"/>
                <a:cs typeface="Proxima Nova"/>
                <a:sym typeface="Proxima Nova"/>
              </a:rPr>
              <a:t>summit to sea water </a:t>
            </a:r>
            <a:r>
              <a:rPr lang="en" sz="1600" dirty="0">
                <a:solidFill>
                  <a:schemeClr val="tx1"/>
                </a:solidFill>
                <a:latin typeface="+mj-lt"/>
                <a:ea typeface="Proxima Nova"/>
                <a:cs typeface="Proxima Nova"/>
                <a:sym typeface="Proxima Nova"/>
              </a:rPr>
              <a:t>prediction capabaility through the </a:t>
            </a:r>
            <a:r>
              <a:rPr lang="en" sz="1600" dirty="0" smtClean="0">
                <a:solidFill>
                  <a:schemeClr val="tx1"/>
                </a:solidFill>
                <a:latin typeface="+mj-lt"/>
                <a:ea typeface="Proxima Nova"/>
                <a:cs typeface="Proxima Nova"/>
                <a:sym typeface="Proxima Nova"/>
              </a:rPr>
              <a:t>establishment </a:t>
            </a:r>
            <a:r>
              <a:rPr lang="en" sz="1600" dirty="0">
                <a:solidFill>
                  <a:schemeClr val="tx1"/>
                </a:solidFill>
                <a:latin typeface="+mj-lt"/>
                <a:ea typeface="Proxima Nova"/>
                <a:cs typeface="Proxima Nova"/>
                <a:sym typeface="Proxima Nova"/>
              </a:rPr>
              <a:t>of the National Water Model.</a:t>
            </a:r>
            <a:endParaRPr sz="1600" dirty="0">
              <a:solidFill>
                <a:schemeClr val="tx1"/>
              </a:solidFill>
              <a:latin typeface="+mj-lt"/>
              <a:ea typeface="Proxima Nova"/>
              <a:cs typeface="Proxima Nova"/>
              <a:sym typeface="Proxima Nova"/>
            </a:endParaRPr>
          </a:p>
        </p:txBody>
      </p:sp>
      <p:sp>
        <p:nvSpPr>
          <p:cNvPr id="27" name="Google Shape;417;p85"/>
          <p:cNvSpPr txBox="1"/>
          <p:nvPr/>
        </p:nvSpPr>
        <p:spPr>
          <a:xfrm>
            <a:off x="2898675" y="2284633"/>
            <a:ext cx="5721000" cy="96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smtClean="0">
                <a:solidFill>
                  <a:schemeClr val="tx1"/>
                </a:solidFill>
                <a:latin typeface="+mj-lt"/>
                <a:ea typeface="Proxima Nova"/>
                <a:cs typeface="Proxima Nova"/>
                <a:sym typeface="Proxima Nova"/>
              </a:rPr>
              <a:t>Water Resources Data </a:t>
            </a:r>
            <a:r>
              <a:rPr lang="en" sz="1600" b="1" dirty="0">
                <a:solidFill>
                  <a:schemeClr val="tx1"/>
                </a:solidFill>
                <a:latin typeface="+mj-lt"/>
                <a:ea typeface="Proxima Nova"/>
                <a:cs typeface="Proxima Nova"/>
                <a:sym typeface="Proxima Nova"/>
              </a:rPr>
              <a:t>Services </a:t>
            </a:r>
            <a:r>
              <a:rPr lang="en" sz="1600" b="1" dirty="0" smtClean="0">
                <a:solidFill>
                  <a:schemeClr val="tx1"/>
                </a:solidFill>
                <a:latin typeface="+mj-lt"/>
                <a:ea typeface="Proxima Nova"/>
                <a:cs typeface="Proxima Nova"/>
                <a:sym typeface="Proxima Nova"/>
              </a:rPr>
              <a:t>– </a:t>
            </a:r>
            <a:r>
              <a:rPr lang="en" sz="1600" dirty="0" smtClean="0">
                <a:solidFill>
                  <a:schemeClr val="tx1"/>
                </a:solidFill>
                <a:latin typeface="+mj-lt"/>
                <a:ea typeface="Proxima Nova"/>
                <a:cs typeface="Proxima Nova"/>
                <a:sym typeface="Proxima Nova"/>
              </a:rPr>
              <a:t>Spatial and temporal data services providing access to multidimensional hydrologic datasets and value added information.</a:t>
            </a:r>
            <a:endParaRPr sz="1600" dirty="0">
              <a:solidFill>
                <a:schemeClr val="tx1"/>
              </a:solidFill>
              <a:latin typeface="+mj-lt"/>
              <a:ea typeface="Proxima Nova"/>
              <a:cs typeface="Proxima Nova"/>
              <a:sym typeface="Proxima Nova"/>
            </a:endParaRPr>
          </a:p>
        </p:txBody>
      </p:sp>
      <p:sp>
        <p:nvSpPr>
          <p:cNvPr id="28" name="Google Shape;418;p85"/>
          <p:cNvSpPr txBox="1"/>
          <p:nvPr/>
        </p:nvSpPr>
        <p:spPr>
          <a:xfrm>
            <a:off x="2898675" y="3550962"/>
            <a:ext cx="5721000" cy="91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j-lt"/>
                <a:ea typeface="Proxima Nova"/>
                <a:cs typeface="Proxima Nova"/>
                <a:sym typeface="Proxima Nova"/>
              </a:rPr>
              <a:t>Impact Based Decision Support Services </a:t>
            </a:r>
            <a:r>
              <a:rPr lang="en" sz="1600" b="1" dirty="0" smtClean="0">
                <a:solidFill>
                  <a:schemeClr val="tx1"/>
                </a:solidFill>
                <a:latin typeface="+mj-lt"/>
                <a:ea typeface="Proxima Nova"/>
                <a:cs typeface="Proxima Nova"/>
                <a:sym typeface="Proxima Nova"/>
              </a:rPr>
              <a:t>– </a:t>
            </a:r>
            <a:r>
              <a:rPr lang="en" sz="1600" dirty="0" smtClean="0">
                <a:solidFill>
                  <a:schemeClr val="tx1"/>
                </a:solidFill>
                <a:latin typeface="+mj-lt"/>
                <a:ea typeface="Proxima Nova"/>
                <a:cs typeface="Proxima Nova"/>
                <a:sym typeface="Proxima Nova"/>
              </a:rPr>
              <a:t>Operational support helping partners understand depth of hydrologic forecast across scales of space and time.</a:t>
            </a:r>
            <a:endParaRPr sz="1600" dirty="0">
              <a:solidFill>
                <a:schemeClr val="tx1"/>
              </a:solidFill>
              <a:latin typeface="+mj-lt"/>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NOAA/NWS National Water Model</a:t>
            </a:r>
            <a:endParaRPr lang="en-US" dirty="0"/>
          </a:p>
        </p:txBody>
      </p:sp>
      <p:sp>
        <p:nvSpPr>
          <p:cNvPr id="4" name="Google Shape;426;p86"/>
          <p:cNvSpPr txBox="1"/>
          <p:nvPr/>
        </p:nvSpPr>
        <p:spPr>
          <a:xfrm>
            <a:off x="288700" y="867332"/>
            <a:ext cx="3395794" cy="35136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mj-lt"/>
                <a:ea typeface="Proxima Nova"/>
                <a:cs typeface="Proxima Nova"/>
                <a:sym typeface="Proxima Nova"/>
              </a:rPr>
              <a:t>Domains</a:t>
            </a:r>
            <a:endParaRPr sz="1600" b="1" dirty="0">
              <a:latin typeface="+mj-lt"/>
              <a:ea typeface="Proxima Nova"/>
              <a:cs typeface="Proxima Nova"/>
              <a:sym typeface="Proxima Nova"/>
            </a:endParaRPr>
          </a:p>
          <a:p>
            <a:pPr marL="457200" lvl="0" indent="-342900" algn="l" rtl="0">
              <a:lnSpc>
                <a:spcPct val="115000"/>
              </a:lnSpc>
              <a:spcBef>
                <a:spcPts val="1000"/>
              </a:spcBef>
              <a:spcAft>
                <a:spcPts val="0"/>
              </a:spcAft>
              <a:buSzPts val="1800"/>
              <a:buFont typeface="Proxima Nova"/>
              <a:buChar char="●"/>
            </a:pPr>
            <a:r>
              <a:rPr lang="en" sz="1600" dirty="0">
                <a:latin typeface="+mj-lt"/>
                <a:ea typeface="Proxima Nova"/>
                <a:cs typeface="Proxima Nova"/>
                <a:sym typeface="Proxima Nova"/>
              </a:rPr>
              <a:t>Contiguous U.S.</a:t>
            </a:r>
            <a:endParaRPr sz="1600" dirty="0">
              <a:latin typeface="+mj-lt"/>
              <a:ea typeface="Proxima Nova"/>
              <a:cs typeface="Proxima Nova"/>
              <a:sym typeface="Proxima Nova"/>
            </a:endParaRPr>
          </a:p>
          <a:p>
            <a:pPr marL="457200" lvl="0" indent="-342900" algn="l" rtl="0">
              <a:lnSpc>
                <a:spcPct val="115000"/>
              </a:lnSpc>
              <a:spcBef>
                <a:spcPts val="0"/>
              </a:spcBef>
              <a:spcAft>
                <a:spcPts val="0"/>
              </a:spcAft>
              <a:buSzPts val="1800"/>
              <a:buFont typeface="Proxima Nova"/>
              <a:buChar char="●"/>
            </a:pPr>
            <a:r>
              <a:rPr lang="en" sz="1600" dirty="0">
                <a:latin typeface="+mj-lt"/>
                <a:ea typeface="Proxima Nova"/>
                <a:cs typeface="Proxima Nova"/>
                <a:sym typeface="Proxima Nova"/>
              </a:rPr>
              <a:t>Hawaii</a:t>
            </a:r>
            <a:endParaRPr sz="1600" dirty="0">
              <a:latin typeface="+mj-lt"/>
              <a:ea typeface="Proxima Nova"/>
              <a:cs typeface="Proxima Nova"/>
              <a:sym typeface="Proxima Nova"/>
            </a:endParaRPr>
          </a:p>
          <a:p>
            <a:pPr marL="0" lvl="0" indent="0" algn="l" rtl="0">
              <a:spcBef>
                <a:spcPts val="1000"/>
              </a:spcBef>
              <a:spcAft>
                <a:spcPts val="0"/>
              </a:spcAft>
              <a:buNone/>
            </a:pPr>
            <a:r>
              <a:rPr lang="en" sz="1600" b="1" dirty="0">
                <a:latin typeface="+mj-lt"/>
                <a:ea typeface="Proxima Nova"/>
                <a:cs typeface="Proxima Nova"/>
                <a:sym typeface="Proxima Nova"/>
              </a:rPr>
              <a:t>Operational Configurations</a:t>
            </a:r>
            <a:endParaRPr sz="1600" b="1" dirty="0">
              <a:latin typeface="+mj-lt"/>
              <a:ea typeface="Proxima Nova"/>
              <a:cs typeface="Proxima Nova"/>
              <a:sym typeface="Proxima Nova"/>
            </a:endParaRPr>
          </a:p>
          <a:p>
            <a:pPr marL="457200" lvl="0" indent="-342900" algn="l" rtl="0">
              <a:lnSpc>
                <a:spcPct val="115000"/>
              </a:lnSpc>
              <a:spcBef>
                <a:spcPts val="1000"/>
              </a:spcBef>
              <a:spcAft>
                <a:spcPts val="0"/>
              </a:spcAft>
              <a:buSzPts val="1800"/>
              <a:buFont typeface="Proxima Nova"/>
              <a:buChar char="●"/>
            </a:pPr>
            <a:r>
              <a:rPr lang="en" sz="1600" dirty="0">
                <a:latin typeface="+mj-lt"/>
                <a:ea typeface="Proxima Nova"/>
                <a:cs typeface="Proxima Nova"/>
                <a:sym typeface="Proxima Nova"/>
              </a:rPr>
              <a:t>Analysis (Nowcast)</a:t>
            </a:r>
            <a:endParaRPr sz="1600" dirty="0">
              <a:latin typeface="+mj-lt"/>
              <a:ea typeface="Proxima Nova"/>
              <a:cs typeface="Proxima Nova"/>
              <a:sym typeface="Proxima Nova"/>
            </a:endParaRPr>
          </a:p>
          <a:p>
            <a:pPr marL="457200" lvl="0" indent="-342900" algn="l" rtl="0">
              <a:lnSpc>
                <a:spcPct val="115000"/>
              </a:lnSpc>
              <a:spcBef>
                <a:spcPts val="0"/>
              </a:spcBef>
              <a:spcAft>
                <a:spcPts val="0"/>
              </a:spcAft>
              <a:buSzPts val="1800"/>
              <a:buFont typeface="Proxima Nova"/>
              <a:buChar char="●"/>
            </a:pPr>
            <a:r>
              <a:rPr lang="en" sz="1600" dirty="0">
                <a:latin typeface="+mj-lt"/>
                <a:ea typeface="Proxima Nova"/>
                <a:cs typeface="Proxima Nova"/>
                <a:sym typeface="Proxima Nova"/>
              </a:rPr>
              <a:t>Short-Range (</a:t>
            </a:r>
            <a:r>
              <a:rPr lang="en" sz="1600" dirty="0" smtClean="0">
                <a:latin typeface="+mj-lt"/>
                <a:ea typeface="Proxima Nova"/>
                <a:cs typeface="Proxima Nova"/>
                <a:sym typeface="Proxima Nova"/>
              </a:rPr>
              <a:t>18-hr forecast</a:t>
            </a:r>
            <a:r>
              <a:rPr lang="en" sz="1600" dirty="0">
                <a:latin typeface="+mj-lt"/>
                <a:ea typeface="Proxima Nova"/>
                <a:cs typeface="Proxima Nova"/>
                <a:sym typeface="Proxima Nova"/>
              </a:rPr>
              <a:t>)</a:t>
            </a:r>
            <a:endParaRPr sz="1600" dirty="0">
              <a:latin typeface="+mj-lt"/>
              <a:ea typeface="Proxima Nova"/>
              <a:cs typeface="Proxima Nova"/>
              <a:sym typeface="Proxima Nova"/>
            </a:endParaRPr>
          </a:p>
          <a:p>
            <a:pPr marL="457200" lvl="0" indent="-342900" algn="l" rtl="0">
              <a:lnSpc>
                <a:spcPct val="115000"/>
              </a:lnSpc>
              <a:spcBef>
                <a:spcPts val="0"/>
              </a:spcBef>
              <a:spcAft>
                <a:spcPts val="0"/>
              </a:spcAft>
              <a:buSzPts val="1800"/>
              <a:buFont typeface="Proxima Nova"/>
              <a:buChar char="●"/>
            </a:pPr>
            <a:r>
              <a:rPr lang="en" sz="1600" dirty="0">
                <a:latin typeface="+mj-lt"/>
                <a:ea typeface="Proxima Nova"/>
                <a:cs typeface="Proxima Nova"/>
                <a:sym typeface="Proxima Nova"/>
              </a:rPr>
              <a:t>Medium-Range (10-day ensemble forecast)</a:t>
            </a:r>
            <a:endParaRPr sz="1600" dirty="0">
              <a:latin typeface="+mj-lt"/>
              <a:ea typeface="Proxima Nova"/>
              <a:cs typeface="Proxima Nova"/>
              <a:sym typeface="Proxima Nova"/>
            </a:endParaRPr>
          </a:p>
          <a:p>
            <a:pPr marL="457200" lvl="0" indent="-342900" algn="l" rtl="0">
              <a:lnSpc>
                <a:spcPct val="115000"/>
              </a:lnSpc>
              <a:spcBef>
                <a:spcPts val="0"/>
              </a:spcBef>
              <a:spcAft>
                <a:spcPts val="0"/>
              </a:spcAft>
              <a:buSzPts val="1800"/>
              <a:buFont typeface="Proxima Nova"/>
              <a:buChar char="●"/>
            </a:pPr>
            <a:r>
              <a:rPr lang="en" sz="1600" dirty="0">
                <a:latin typeface="+mj-lt"/>
                <a:ea typeface="Proxima Nova"/>
                <a:cs typeface="Proxima Nova"/>
                <a:sym typeface="Proxima Nova"/>
              </a:rPr>
              <a:t>Long-Range (30-day ensemble </a:t>
            </a:r>
            <a:r>
              <a:rPr lang="en" sz="1600" dirty="0" smtClean="0">
                <a:latin typeface="+mj-lt"/>
                <a:ea typeface="Proxima Nova"/>
                <a:cs typeface="Proxima Nova"/>
                <a:sym typeface="Proxima Nova"/>
              </a:rPr>
              <a:t>forecast)</a:t>
            </a:r>
            <a:endParaRPr sz="1600" b="1" dirty="0">
              <a:latin typeface="+mj-lt"/>
              <a:ea typeface="Proxima Nova"/>
              <a:cs typeface="Proxima Nova"/>
              <a:sym typeface="Proxima Nova"/>
            </a:endParaRPr>
          </a:p>
        </p:txBody>
      </p:sp>
      <p:sp>
        <p:nvSpPr>
          <p:cNvPr id="5" name="Google Shape;426;p86"/>
          <p:cNvSpPr txBox="1"/>
          <p:nvPr/>
        </p:nvSpPr>
        <p:spPr>
          <a:xfrm>
            <a:off x="457200" y="4084888"/>
            <a:ext cx="8296249" cy="8485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dirty="0" smtClean="0">
                <a:latin typeface="Proxima Nova"/>
                <a:ea typeface="Proxima Nova"/>
                <a:cs typeface="Proxima Nova"/>
                <a:sym typeface="Proxima Nova"/>
              </a:rPr>
              <a:t>Multi-decade Reanalysis Simulation</a:t>
            </a:r>
            <a:endParaRPr lang="en-US" sz="1200" b="1" i="1" dirty="0">
              <a:latin typeface="Proxima Nova"/>
              <a:ea typeface="Proxima Nova"/>
              <a:cs typeface="Proxima Nova"/>
              <a:sym typeface="Proxima Nova"/>
            </a:endParaRPr>
          </a:p>
          <a:p>
            <a:pPr marL="0" lvl="0" indent="0" algn="l" rtl="0">
              <a:spcBef>
                <a:spcPts val="0"/>
              </a:spcBef>
              <a:spcAft>
                <a:spcPts val="0"/>
              </a:spcAft>
              <a:buNone/>
            </a:pPr>
            <a:r>
              <a:rPr lang="en-US" sz="1200" i="1" dirty="0" smtClean="0">
                <a:latin typeface="Proxima Nova"/>
                <a:ea typeface="Proxima Nova"/>
                <a:cs typeface="Proxima Nova"/>
                <a:sym typeface="Proxima Nova"/>
              </a:rPr>
              <a:t>Driven by downscaled NLDAS forcing. Future versions will driven by Analysis of Record for Calibration (AORC) dataset.</a:t>
            </a:r>
            <a:endParaRPr sz="1200" i="1" dirty="0">
              <a:latin typeface="Proxima Nova"/>
              <a:ea typeface="Proxima Nova"/>
              <a:cs typeface="Proxima Nova"/>
              <a:sym typeface="Proxima Nova"/>
            </a:endParaRPr>
          </a:p>
        </p:txBody>
      </p:sp>
      <p:pic>
        <p:nvPicPr>
          <p:cNvPr id="6" name="wateryear_2015_2016_CONUS_1920x1166_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2053" y="1049930"/>
            <a:ext cx="5166620" cy="3137741"/>
          </a:xfrm>
          <a:prstGeom prst="rect">
            <a:avLst/>
          </a:prstGeom>
        </p:spPr>
      </p:pic>
    </p:spTree>
    <p:extLst>
      <p:ext uri="{BB962C8B-B14F-4D97-AF65-F5344CB8AC3E}">
        <p14:creationId xmlns:p14="http://schemas.microsoft.com/office/powerpoint/2010/main" val="13886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Complimentary Hydrologic Prediction Systems</a:t>
            </a:r>
            <a:endParaRPr lang="en-US" sz="2800" dirty="0"/>
          </a:p>
        </p:txBody>
      </p:sp>
      <p:pic>
        <p:nvPicPr>
          <p:cNvPr id="4" name="Google Shape;433;p87"/>
          <p:cNvPicPr preferRelativeResize="0"/>
          <p:nvPr/>
        </p:nvPicPr>
        <p:blipFill>
          <a:blip r:embed="rId2">
            <a:alphaModFix/>
          </a:blip>
          <a:stretch>
            <a:fillRect/>
          </a:stretch>
        </p:blipFill>
        <p:spPr>
          <a:xfrm>
            <a:off x="4531246" y="1050657"/>
            <a:ext cx="4088565" cy="3159316"/>
          </a:xfrm>
          <a:prstGeom prst="rect">
            <a:avLst/>
          </a:prstGeom>
          <a:noFill/>
          <a:ln>
            <a:noFill/>
          </a:ln>
        </p:spPr>
      </p:pic>
      <p:sp>
        <p:nvSpPr>
          <p:cNvPr id="5" name="Google Shape;434;p87"/>
          <p:cNvSpPr/>
          <p:nvPr/>
        </p:nvSpPr>
        <p:spPr>
          <a:xfrm rot="8100000" flipH="1">
            <a:off x="4038970" y="2606976"/>
            <a:ext cx="1155695" cy="1383101"/>
          </a:xfrm>
          <a:prstGeom prst="bentArrow">
            <a:avLst>
              <a:gd name="adj1" fmla="val 25000"/>
              <a:gd name="adj2" fmla="val 25000"/>
              <a:gd name="adj3" fmla="val 25000"/>
              <a:gd name="adj4" fmla="val 43750"/>
            </a:avLst>
          </a:prstGeom>
          <a:solidFill>
            <a:srgbClr val="3C78D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36;p87"/>
          <p:cNvSpPr txBox="1"/>
          <p:nvPr/>
        </p:nvSpPr>
        <p:spPr>
          <a:xfrm>
            <a:off x="356280" y="3241981"/>
            <a:ext cx="4104900" cy="42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300" b="1" dirty="0"/>
              <a:t>Advanced Hydrologic </a:t>
            </a:r>
            <a:endParaRPr sz="1300" b="1" dirty="0"/>
          </a:p>
          <a:p>
            <a:pPr marL="0" marR="0" lvl="0" indent="0" algn="ctr" rtl="0">
              <a:lnSpc>
                <a:spcPct val="100000"/>
              </a:lnSpc>
              <a:spcBef>
                <a:spcPts val="0"/>
              </a:spcBef>
              <a:spcAft>
                <a:spcPts val="0"/>
              </a:spcAft>
              <a:buNone/>
            </a:pPr>
            <a:r>
              <a:rPr lang="en" sz="1300" b="1" dirty="0"/>
              <a:t>Predictions Service</a:t>
            </a:r>
            <a:endParaRPr sz="1300" b="1" i="0" u="none" strike="noStrike" cap="none" dirty="0">
              <a:solidFill>
                <a:srgbClr val="000000"/>
              </a:solidFill>
              <a:sym typeface="Arial"/>
            </a:endParaRPr>
          </a:p>
          <a:p>
            <a:pPr marL="0" marR="0" lvl="0" indent="0" algn="l" rtl="0">
              <a:lnSpc>
                <a:spcPct val="100000"/>
              </a:lnSpc>
              <a:spcBef>
                <a:spcPts val="0"/>
              </a:spcBef>
              <a:spcAft>
                <a:spcPts val="0"/>
              </a:spcAft>
              <a:buNone/>
            </a:pPr>
            <a:endParaRPr sz="1300" b="0" i="0" u="none" strike="noStrike" cap="none" dirty="0">
              <a:solidFill>
                <a:srgbClr val="000000"/>
              </a:solidFill>
              <a:sym typeface="Arial"/>
            </a:endParaRPr>
          </a:p>
        </p:txBody>
      </p:sp>
      <p:sp>
        <p:nvSpPr>
          <p:cNvPr id="8" name="Google Shape;437;p87"/>
          <p:cNvSpPr txBox="1"/>
          <p:nvPr/>
        </p:nvSpPr>
        <p:spPr>
          <a:xfrm>
            <a:off x="4523078" y="4170204"/>
            <a:ext cx="4104900" cy="42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300" b="1" dirty="0"/>
              <a:t>National Water </a:t>
            </a:r>
            <a:r>
              <a:rPr lang="en" sz="1300" b="1" dirty="0" smtClean="0"/>
              <a:t>Model</a:t>
            </a:r>
            <a:endParaRPr sz="1300" b="1" dirty="0"/>
          </a:p>
          <a:p>
            <a:pPr marL="0" marR="0" lvl="0" indent="0" algn="l" rtl="0">
              <a:lnSpc>
                <a:spcPct val="100000"/>
              </a:lnSpc>
              <a:spcBef>
                <a:spcPts val="0"/>
              </a:spcBef>
              <a:spcAft>
                <a:spcPts val="0"/>
              </a:spcAft>
              <a:buNone/>
            </a:pPr>
            <a:endParaRPr sz="1300" b="0" i="0" u="none" strike="noStrike" cap="none" dirty="0">
              <a:solidFill>
                <a:srgbClr val="000000"/>
              </a:solidFill>
              <a:sym typeface="Arial"/>
            </a:endParaRPr>
          </a:p>
        </p:txBody>
      </p:sp>
      <p:sp>
        <p:nvSpPr>
          <p:cNvPr id="9" name="Google Shape;438;p87"/>
          <p:cNvSpPr txBox="1"/>
          <p:nvPr/>
        </p:nvSpPr>
        <p:spPr>
          <a:xfrm>
            <a:off x="967287" y="3839512"/>
            <a:ext cx="2882885" cy="679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600" b="1" i="1" u="none" strike="noStrike" cap="none" dirty="0">
                <a:solidFill>
                  <a:srgbClr val="FF0000"/>
                </a:solidFill>
                <a:latin typeface="Proxima Nova"/>
                <a:ea typeface="Proxima Nova"/>
                <a:cs typeface="Proxima Nova"/>
                <a:sym typeface="Proxima Nova"/>
              </a:rPr>
              <a:t>1 forecast point for every 1,000 river miles</a:t>
            </a:r>
            <a:endParaRPr sz="1600" b="1" i="1" u="none" strike="noStrike" cap="none" dirty="0">
              <a:solidFill>
                <a:srgbClr val="FF0000"/>
              </a:solidFill>
              <a:latin typeface="Proxima Nova"/>
              <a:ea typeface="Proxima Nova"/>
              <a:cs typeface="Proxima Nova"/>
              <a:sym typeface="Proxima Nova"/>
            </a:endParaRPr>
          </a:p>
        </p:txBody>
      </p:sp>
      <p:pic>
        <p:nvPicPr>
          <p:cNvPr id="10" name="Picture 9"/>
          <p:cNvPicPr>
            <a:picLocks noChangeAspect="1"/>
          </p:cNvPicPr>
          <p:nvPr/>
        </p:nvPicPr>
        <p:blipFill>
          <a:blip r:embed="rId3"/>
          <a:stretch>
            <a:fillRect/>
          </a:stretch>
        </p:blipFill>
        <p:spPr>
          <a:xfrm>
            <a:off x="544251" y="1091586"/>
            <a:ext cx="3728957" cy="2138163"/>
          </a:xfrm>
          <a:prstGeom prst="rect">
            <a:avLst/>
          </a:prstGeom>
          <a:ln w="19050">
            <a:solidFill>
              <a:schemeClr val="bg2"/>
            </a:solidFill>
          </a:ln>
        </p:spPr>
      </p:pic>
      <p:grpSp>
        <p:nvGrpSpPr>
          <p:cNvPr id="14" name="Group 13"/>
          <p:cNvGrpSpPr/>
          <p:nvPr/>
        </p:nvGrpSpPr>
        <p:grpSpPr>
          <a:xfrm>
            <a:off x="4118694" y="3078797"/>
            <a:ext cx="1187855" cy="812811"/>
            <a:chOff x="4118694" y="3078797"/>
            <a:chExt cx="1187855" cy="812811"/>
          </a:xfrm>
        </p:grpSpPr>
        <p:sp>
          <p:nvSpPr>
            <p:cNvPr id="11" name="Google Shape;437;p87"/>
            <p:cNvSpPr txBox="1"/>
            <p:nvPr/>
          </p:nvSpPr>
          <p:spPr>
            <a:xfrm rot="2700000">
              <a:off x="3857336" y="3340155"/>
              <a:ext cx="812811" cy="29009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200" b="1" dirty="0" smtClean="0">
                  <a:solidFill>
                    <a:schemeClr val="bg1"/>
                  </a:solidFill>
                </a:rPr>
                <a:t>Replace</a:t>
              </a:r>
              <a:endParaRPr sz="1000" b="0" i="0" u="none" strike="noStrike" cap="none" dirty="0">
                <a:solidFill>
                  <a:schemeClr val="bg1"/>
                </a:solidFill>
                <a:sym typeface="Arial"/>
              </a:endParaRPr>
            </a:p>
          </p:txBody>
        </p:sp>
        <p:sp>
          <p:nvSpPr>
            <p:cNvPr id="12" name="Google Shape;437;p87"/>
            <p:cNvSpPr txBox="1"/>
            <p:nvPr/>
          </p:nvSpPr>
          <p:spPr>
            <a:xfrm rot="18900000">
              <a:off x="4653690" y="3281185"/>
              <a:ext cx="652859" cy="26008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200" b="1" dirty="0" smtClean="0">
                  <a:solidFill>
                    <a:schemeClr val="bg1"/>
                  </a:solidFill>
                </a:rPr>
                <a:t>Route</a:t>
              </a:r>
              <a:endParaRPr sz="1200" b="0" i="0" u="none" strike="noStrike" cap="none" dirty="0">
                <a:solidFill>
                  <a:schemeClr val="bg1"/>
                </a:solidFill>
                <a:sym typeface="Arial"/>
              </a:endParaRPr>
            </a:p>
          </p:txBody>
        </p:sp>
        <p:sp>
          <p:nvSpPr>
            <p:cNvPr id="13" name="Google Shape;437;p87"/>
            <p:cNvSpPr txBox="1"/>
            <p:nvPr/>
          </p:nvSpPr>
          <p:spPr>
            <a:xfrm rot="21212902">
              <a:off x="4389002" y="3521648"/>
              <a:ext cx="536318" cy="2645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1200" b="1" dirty="0" smtClean="0">
                  <a:solidFill>
                    <a:schemeClr val="bg1"/>
                  </a:solidFill>
                </a:rPr>
                <a:t>and</a:t>
              </a:r>
              <a:endParaRPr sz="1200" b="0" i="0" u="none" strike="noStrike" cap="none" dirty="0">
                <a:solidFill>
                  <a:schemeClr val="bg1"/>
                </a:solidFill>
                <a:sym typeface="Arial"/>
              </a:endParaRPr>
            </a:p>
          </p:txBody>
        </p:sp>
      </p:grpSp>
      <p:sp>
        <p:nvSpPr>
          <p:cNvPr id="15" name="Oval 14"/>
          <p:cNvSpPr/>
          <p:nvPr/>
        </p:nvSpPr>
        <p:spPr>
          <a:xfrm>
            <a:off x="6861405" y="2358171"/>
            <a:ext cx="110520" cy="110520"/>
          </a:xfrm>
          <a:prstGeom prst="ellipse">
            <a:avLst/>
          </a:prstGeom>
          <a:solidFill>
            <a:srgbClr val="FFFF0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934409" y="2832656"/>
            <a:ext cx="110520" cy="110520"/>
          </a:xfrm>
          <a:prstGeom prst="ellipse">
            <a:avLst/>
          </a:prstGeom>
          <a:solidFill>
            <a:srgbClr val="FFFF0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38886" y="3095266"/>
            <a:ext cx="110520" cy="110520"/>
          </a:xfrm>
          <a:prstGeom prst="ellipse">
            <a:avLst/>
          </a:prstGeom>
          <a:solidFill>
            <a:srgbClr val="FFFF0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198312" y="3334096"/>
            <a:ext cx="110520" cy="110520"/>
          </a:xfrm>
          <a:prstGeom prst="ellipse">
            <a:avLst/>
          </a:prstGeom>
          <a:solidFill>
            <a:srgbClr val="FFFF0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6002039" y="3222874"/>
            <a:ext cx="182523" cy="68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6904" y="2535905"/>
            <a:ext cx="35005" cy="23472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362594" y="3457048"/>
            <a:ext cx="97679" cy="1816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961909" y="3005202"/>
            <a:ext cx="31630" cy="22454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oogle Shape;506;p62"/>
          <p:cNvGrpSpPr/>
          <p:nvPr/>
        </p:nvGrpSpPr>
        <p:grpSpPr>
          <a:xfrm>
            <a:off x="5480088" y="2936461"/>
            <a:ext cx="391215" cy="366000"/>
            <a:chOff x="3864900" y="1972033"/>
            <a:chExt cx="391215" cy="366000"/>
          </a:xfrm>
        </p:grpSpPr>
        <p:sp>
          <p:nvSpPr>
            <p:cNvPr id="30" name="Google Shape;507;p62"/>
            <p:cNvSpPr/>
            <p:nvPr/>
          </p:nvSpPr>
          <p:spPr>
            <a:xfrm>
              <a:off x="3868425" y="2087449"/>
              <a:ext cx="285375" cy="181700"/>
            </a:xfrm>
            <a:custGeom>
              <a:avLst/>
              <a:gdLst/>
              <a:ahLst/>
              <a:cxnLst/>
              <a:rect l="l" t="t" r="r" b="b"/>
              <a:pathLst>
                <a:path w="11415" h="7268" extrusionOk="0">
                  <a:moveTo>
                    <a:pt x="0" y="7154"/>
                  </a:moveTo>
                  <a:cubicBezTo>
                    <a:pt x="213" y="7166"/>
                    <a:pt x="920" y="7233"/>
                    <a:pt x="1280" y="7227"/>
                  </a:cubicBezTo>
                  <a:cubicBezTo>
                    <a:pt x="1640" y="7221"/>
                    <a:pt x="1871" y="7373"/>
                    <a:pt x="2158" y="7117"/>
                  </a:cubicBezTo>
                  <a:cubicBezTo>
                    <a:pt x="2445" y="6861"/>
                    <a:pt x="2781" y="6324"/>
                    <a:pt x="3000" y="5690"/>
                  </a:cubicBezTo>
                  <a:cubicBezTo>
                    <a:pt x="3220" y="5056"/>
                    <a:pt x="3323" y="4123"/>
                    <a:pt x="3475" y="3312"/>
                  </a:cubicBezTo>
                  <a:cubicBezTo>
                    <a:pt x="3627" y="2501"/>
                    <a:pt x="3743" y="1367"/>
                    <a:pt x="3914" y="824"/>
                  </a:cubicBezTo>
                  <a:cubicBezTo>
                    <a:pt x="4085" y="281"/>
                    <a:pt x="4256" y="141"/>
                    <a:pt x="4500" y="56"/>
                  </a:cubicBezTo>
                  <a:cubicBezTo>
                    <a:pt x="4744" y="-29"/>
                    <a:pt x="5116" y="-54"/>
                    <a:pt x="5378" y="312"/>
                  </a:cubicBezTo>
                  <a:cubicBezTo>
                    <a:pt x="5640" y="678"/>
                    <a:pt x="5860" y="1580"/>
                    <a:pt x="6073" y="2251"/>
                  </a:cubicBezTo>
                  <a:cubicBezTo>
                    <a:pt x="6286" y="2922"/>
                    <a:pt x="6451" y="3818"/>
                    <a:pt x="6658" y="4336"/>
                  </a:cubicBezTo>
                  <a:cubicBezTo>
                    <a:pt x="6865" y="4854"/>
                    <a:pt x="6884" y="5074"/>
                    <a:pt x="7317" y="5361"/>
                  </a:cubicBezTo>
                  <a:cubicBezTo>
                    <a:pt x="7750" y="5648"/>
                    <a:pt x="8573" y="5934"/>
                    <a:pt x="9256" y="6056"/>
                  </a:cubicBezTo>
                  <a:cubicBezTo>
                    <a:pt x="9939" y="6178"/>
                    <a:pt x="11055" y="6087"/>
                    <a:pt x="11415" y="6093"/>
                  </a:cubicBezTo>
                </a:path>
              </a:pathLst>
            </a:custGeom>
            <a:noFill/>
            <a:ln w="28575" cap="flat" cmpd="sng">
              <a:solidFill>
                <a:srgbClr val="0000FF"/>
              </a:solidFill>
              <a:prstDash val="solid"/>
              <a:round/>
              <a:headEnd type="none" w="med" len="med"/>
              <a:tailEnd type="none" w="med" len="med"/>
            </a:ln>
          </p:spPr>
        </p:sp>
        <p:cxnSp>
          <p:nvCxnSpPr>
            <p:cNvPr id="31" name="Google Shape;508;p62"/>
            <p:cNvCxnSpPr/>
            <p:nvPr/>
          </p:nvCxnSpPr>
          <p:spPr>
            <a:xfrm rot="10800000">
              <a:off x="3864900" y="1972033"/>
              <a:ext cx="0" cy="366000"/>
            </a:xfrm>
            <a:prstGeom prst="straightConnector1">
              <a:avLst/>
            </a:prstGeom>
            <a:noFill/>
            <a:ln w="19050" cap="flat" cmpd="sng">
              <a:solidFill>
                <a:schemeClr val="dk2"/>
              </a:solidFill>
              <a:prstDash val="solid"/>
              <a:round/>
              <a:headEnd type="none" w="med" len="med"/>
              <a:tailEnd type="triangle" w="med" len="med"/>
            </a:ln>
          </p:spPr>
        </p:cxnSp>
        <p:cxnSp>
          <p:nvCxnSpPr>
            <p:cNvPr id="32" name="Google Shape;509;p62"/>
            <p:cNvCxnSpPr/>
            <p:nvPr/>
          </p:nvCxnSpPr>
          <p:spPr>
            <a:xfrm>
              <a:off x="3865815" y="2335906"/>
              <a:ext cx="390300" cy="0"/>
            </a:xfrm>
            <a:prstGeom prst="straightConnector1">
              <a:avLst/>
            </a:prstGeom>
            <a:noFill/>
            <a:ln w="19050" cap="flat" cmpd="sng">
              <a:solidFill>
                <a:schemeClr val="dk2"/>
              </a:solidFill>
              <a:prstDash val="solid"/>
              <a:round/>
              <a:headEnd type="none" w="med" len="med"/>
              <a:tailEnd type="triangle" w="med" len="med"/>
            </a:ln>
          </p:spPr>
        </p:cxnSp>
      </p:grpSp>
      <p:grpSp>
        <p:nvGrpSpPr>
          <p:cNvPr id="33" name="Google Shape;506;p62"/>
          <p:cNvGrpSpPr/>
          <p:nvPr/>
        </p:nvGrpSpPr>
        <p:grpSpPr>
          <a:xfrm>
            <a:off x="7056959" y="2160667"/>
            <a:ext cx="391215" cy="366000"/>
            <a:chOff x="3864900" y="1972033"/>
            <a:chExt cx="391215" cy="366000"/>
          </a:xfrm>
        </p:grpSpPr>
        <p:sp>
          <p:nvSpPr>
            <p:cNvPr id="34" name="Google Shape;507;p62"/>
            <p:cNvSpPr/>
            <p:nvPr/>
          </p:nvSpPr>
          <p:spPr>
            <a:xfrm>
              <a:off x="3868425" y="2087449"/>
              <a:ext cx="285375" cy="181700"/>
            </a:xfrm>
            <a:custGeom>
              <a:avLst/>
              <a:gdLst/>
              <a:ahLst/>
              <a:cxnLst/>
              <a:rect l="l" t="t" r="r" b="b"/>
              <a:pathLst>
                <a:path w="11415" h="7268" extrusionOk="0">
                  <a:moveTo>
                    <a:pt x="0" y="7154"/>
                  </a:moveTo>
                  <a:cubicBezTo>
                    <a:pt x="213" y="7166"/>
                    <a:pt x="920" y="7233"/>
                    <a:pt x="1280" y="7227"/>
                  </a:cubicBezTo>
                  <a:cubicBezTo>
                    <a:pt x="1640" y="7221"/>
                    <a:pt x="1871" y="7373"/>
                    <a:pt x="2158" y="7117"/>
                  </a:cubicBezTo>
                  <a:cubicBezTo>
                    <a:pt x="2445" y="6861"/>
                    <a:pt x="2781" y="6324"/>
                    <a:pt x="3000" y="5690"/>
                  </a:cubicBezTo>
                  <a:cubicBezTo>
                    <a:pt x="3220" y="5056"/>
                    <a:pt x="3323" y="4123"/>
                    <a:pt x="3475" y="3312"/>
                  </a:cubicBezTo>
                  <a:cubicBezTo>
                    <a:pt x="3627" y="2501"/>
                    <a:pt x="3743" y="1367"/>
                    <a:pt x="3914" y="824"/>
                  </a:cubicBezTo>
                  <a:cubicBezTo>
                    <a:pt x="4085" y="281"/>
                    <a:pt x="4256" y="141"/>
                    <a:pt x="4500" y="56"/>
                  </a:cubicBezTo>
                  <a:cubicBezTo>
                    <a:pt x="4744" y="-29"/>
                    <a:pt x="5116" y="-54"/>
                    <a:pt x="5378" y="312"/>
                  </a:cubicBezTo>
                  <a:cubicBezTo>
                    <a:pt x="5640" y="678"/>
                    <a:pt x="5860" y="1580"/>
                    <a:pt x="6073" y="2251"/>
                  </a:cubicBezTo>
                  <a:cubicBezTo>
                    <a:pt x="6286" y="2922"/>
                    <a:pt x="6451" y="3818"/>
                    <a:pt x="6658" y="4336"/>
                  </a:cubicBezTo>
                  <a:cubicBezTo>
                    <a:pt x="6865" y="4854"/>
                    <a:pt x="6884" y="5074"/>
                    <a:pt x="7317" y="5361"/>
                  </a:cubicBezTo>
                  <a:cubicBezTo>
                    <a:pt x="7750" y="5648"/>
                    <a:pt x="8573" y="5934"/>
                    <a:pt x="9256" y="6056"/>
                  </a:cubicBezTo>
                  <a:cubicBezTo>
                    <a:pt x="9939" y="6178"/>
                    <a:pt x="11055" y="6087"/>
                    <a:pt x="11415" y="6093"/>
                  </a:cubicBezTo>
                </a:path>
              </a:pathLst>
            </a:custGeom>
            <a:noFill/>
            <a:ln w="28575" cap="flat" cmpd="sng">
              <a:solidFill>
                <a:srgbClr val="0000FF"/>
              </a:solidFill>
              <a:prstDash val="solid"/>
              <a:round/>
              <a:headEnd type="none" w="med" len="med"/>
              <a:tailEnd type="none" w="med" len="med"/>
            </a:ln>
          </p:spPr>
        </p:sp>
        <p:cxnSp>
          <p:nvCxnSpPr>
            <p:cNvPr id="35" name="Google Shape;508;p62"/>
            <p:cNvCxnSpPr/>
            <p:nvPr/>
          </p:nvCxnSpPr>
          <p:spPr>
            <a:xfrm rot="10800000">
              <a:off x="3864900" y="1972033"/>
              <a:ext cx="0" cy="366000"/>
            </a:xfrm>
            <a:prstGeom prst="straightConnector1">
              <a:avLst/>
            </a:prstGeom>
            <a:noFill/>
            <a:ln w="19050" cap="flat" cmpd="sng">
              <a:solidFill>
                <a:schemeClr val="dk2"/>
              </a:solidFill>
              <a:prstDash val="solid"/>
              <a:round/>
              <a:headEnd type="none" w="med" len="med"/>
              <a:tailEnd type="triangle" w="med" len="med"/>
            </a:ln>
          </p:spPr>
        </p:cxnSp>
        <p:cxnSp>
          <p:nvCxnSpPr>
            <p:cNvPr id="36" name="Google Shape;509;p62"/>
            <p:cNvCxnSpPr/>
            <p:nvPr/>
          </p:nvCxnSpPr>
          <p:spPr>
            <a:xfrm>
              <a:off x="3865815" y="2335906"/>
              <a:ext cx="390300" cy="0"/>
            </a:xfrm>
            <a:prstGeom prst="straightConnector1">
              <a:avLst/>
            </a:prstGeom>
            <a:noFill/>
            <a:ln w="19050"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42654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nodeType="afterEffect">
                                  <p:stCondLst>
                                    <p:cond delay="5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par>
                                <p:cTn id="23" presetID="10" presetClass="entr" presetSubtype="0" fill="hold" nodeType="withEffect">
                                  <p:stCondLst>
                                    <p:cond delay="5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par>
                                <p:cTn id="31" presetID="22" presetClass="entr" presetSubtype="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Synthesizing Hydrologic Forecasts</a:t>
            </a:r>
            <a:endParaRPr lang="en-US" dirty="0"/>
          </a:p>
        </p:txBody>
      </p:sp>
      <p:grpSp>
        <p:nvGrpSpPr>
          <p:cNvPr id="9" name="Google Shape;473;p90"/>
          <p:cNvGrpSpPr/>
          <p:nvPr/>
        </p:nvGrpSpPr>
        <p:grpSpPr>
          <a:xfrm>
            <a:off x="329997" y="1023172"/>
            <a:ext cx="8484009" cy="3214832"/>
            <a:chOff x="0" y="514350"/>
            <a:chExt cx="9015950" cy="3416399"/>
          </a:xfrm>
        </p:grpSpPr>
        <p:pic>
          <p:nvPicPr>
            <p:cNvPr id="10" name="Google Shape;474;p90"/>
            <p:cNvPicPr preferRelativeResize="0"/>
            <p:nvPr/>
          </p:nvPicPr>
          <p:blipFill rotWithShape="1">
            <a:blip r:embed="rId2">
              <a:alphaModFix/>
            </a:blip>
            <a:srcRect/>
            <a:stretch/>
          </p:blipFill>
          <p:spPr>
            <a:xfrm>
              <a:off x="4596000" y="514350"/>
              <a:ext cx="4419950" cy="3416365"/>
            </a:xfrm>
            <a:prstGeom prst="rect">
              <a:avLst/>
            </a:prstGeom>
            <a:noFill/>
            <a:ln>
              <a:noFill/>
            </a:ln>
          </p:spPr>
        </p:pic>
        <p:pic>
          <p:nvPicPr>
            <p:cNvPr id="11" name="Google Shape;475;p90"/>
            <p:cNvPicPr preferRelativeResize="0"/>
            <p:nvPr/>
          </p:nvPicPr>
          <p:blipFill rotWithShape="1">
            <a:blip r:embed="rId3">
              <a:alphaModFix/>
            </a:blip>
            <a:srcRect/>
            <a:stretch/>
          </p:blipFill>
          <p:spPr>
            <a:xfrm>
              <a:off x="0" y="514350"/>
              <a:ext cx="4419956" cy="3416399"/>
            </a:xfrm>
            <a:prstGeom prst="rect">
              <a:avLst/>
            </a:prstGeom>
            <a:noFill/>
            <a:ln>
              <a:noFill/>
            </a:ln>
          </p:spPr>
        </p:pic>
      </p:grpSp>
      <p:grpSp>
        <p:nvGrpSpPr>
          <p:cNvPr id="12" name="Google Shape;478;p90"/>
          <p:cNvGrpSpPr/>
          <p:nvPr/>
        </p:nvGrpSpPr>
        <p:grpSpPr>
          <a:xfrm>
            <a:off x="545985" y="1397081"/>
            <a:ext cx="2244325" cy="1311875"/>
            <a:chOff x="545976" y="1704133"/>
            <a:chExt cx="2244325" cy="1311875"/>
          </a:xfrm>
        </p:grpSpPr>
        <p:sp>
          <p:nvSpPr>
            <p:cNvPr id="13" name="Google Shape;479;p90"/>
            <p:cNvSpPr txBox="1"/>
            <p:nvPr/>
          </p:nvSpPr>
          <p:spPr>
            <a:xfrm>
              <a:off x="972301" y="1961259"/>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&gt; 10% Exceedacnce</a:t>
              </a:r>
              <a:endParaRPr sz="800" b="1" i="0" u="none" strike="noStrike" cap="none">
                <a:solidFill>
                  <a:srgbClr val="000000"/>
                </a:solidFill>
                <a:latin typeface="Arial"/>
                <a:ea typeface="Arial"/>
                <a:cs typeface="Arial"/>
                <a:sym typeface="Arial"/>
              </a:endParaRPr>
            </a:p>
          </p:txBody>
        </p:sp>
        <p:sp>
          <p:nvSpPr>
            <p:cNvPr id="14" name="Google Shape;480;p90"/>
            <p:cNvSpPr txBox="1"/>
            <p:nvPr/>
          </p:nvSpPr>
          <p:spPr>
            <a:xfrm>
              <a:off x="545976" y="1704133"/>
              <a:ext cx="1036800" cy="33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Legend</a:t>
              </a:r>
              <a:endParaRPr sz="800" b="1" i="0" u="none" strike="noStrike" cap="none">
                <a:solidFill>
                  <a:srgbClr val="000000"/>
                </a:solidFill>
                <a:latin typeface="Arial"/>
                <a:ea typeface="Arial"/>
                <a:cs typeface="Arial"/>
                <a:sym typeface="Arial"/>
              </a:endParaRPr>
            </a:p>
          </p:txBody>
        </p:sp>
        <p:cxnSp>
          <p:nvCxnSpPr>
            <p:cNvPr id="15" name="Google Shape;481;p90"/>
            <p:cNvCxnSpPr/>
            <p:nvPr/>
          </p:nvCxnSpPr>
          <p:spPr>
            <a:xfrm>
              <a:off x="645471" y="2100909"/>
              <a:ext cx="283800" cy="0"/>
            </a:xfrm>
            <a:prstGeom prst="straightConnector1">
              <a:avLst/>
            </a:prstGeom>
            <a:noFill/>
            <a:ln w="57150" cap="flat" cmpd="sng">
              <a:solidFill>
                <a:srgbClr val="7030A0"/>
              </a:solidFill>
              <a:prstDash val="solid"/>
              <a:round/>
              <a:headEnd type="none" w="sm" len="sm"/>
              <a:tailEnd type="none" w="sm" len="sm"/>
            </a:ln>
          </p:spPr>
        </p:cxnSp>
        <p:sp>
          <p:nvSpPr>
            <p:cNvPr id="16" name="Google Shape;482;p90"/>
            <p:cNvSpPr txBox="1"/>
            <p:nvPr/>
          </p:nvSpPr>
          <p:spPr>
            <a:xfrm>
              <a:off x="970061" y="2112676"/>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&gt; 20% Exceedacnce</a:t>
              </a:r>
              <a:endParaRPr sz="800" b="1" i="0" u="none" strike="noStrike" cap="none">
                <a:solidFill>
                  <a:srgbClr val="000000"/>
                </a:solidFill>
                <a:latin typeface="Arial"/>
                <a:ea typeface="Arial"/>
                <a:cs typeface="Arial"/>
                <a:sym typeface="Arial"/>
              </a:endParaRPr>
            </a:p>
          </p:txBody>
        </p:sp>
        <p:cxnSp>
          <p:nvCxnSpPr>
            <p:cNvPr id="17" name="Google Shape;483;p90"/>
            <p:cNvCxnSpPr/>
            <p:nvPr/>
          </p:nvCxnSpPr>
          <p:spPr>
            <a:xfrm>
              <a:off x="645471" y="2256230"/>
              <a:ext cx="283800" cy="0"/>
            </a:xfrm>
            <a:prstGeom prst="straightConnector1">
              <a:avLst/>
            </a:prstGeom>
            <a:noFill/>
            <a:ln w="57150" cap="flat" cmpd="sng">
              <a:solidFill>
                <a:srgbClr val="FF00FF"/>
              </a:solidFill>
              <a:prstDash val="solid"/>
              <a:round/>
              <a:headEnd type="none" w="sm" len="sm"/>
              <a:tailEnd type="none" w="sm" len="sm"/>
            </a:ln>
          </p:spPr>
        </p:cxnSp>
        <p:sp>
          <p:nvSpPr>
            <p:cNvPr id="18" name="Google Shape;484;p90"/>
            <p:cNvSpPr txBox="1"/>
            <p:nvPr/>
          </p:nvSpPr>
          <p:spPr>
            <a:xfrm>
              <a:off x="970059" y="226157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&gt; 25% Exceedacnce</a:t>
              </a:r>
              <a:endParaRPr sz="800" b="1" i="0" u="none" strike="noStrike" cap="none">
                <a:solidFill>
                  <a:srgbClr val="000000"/>
                </a:solidFill>
                <a:latin typeface="Arial"/>
                <a:ea typeface="Arial"/>
                <a:cs typeface="Arial"/>
                <a:sym typeface="Arial"/>
              </a:endParaRPr>
            </a:p>
          </p:txBody>
        </p:sp>
        <p:cxnSp>
          <p:nvCxnSpPr>
            <p:cNvPr id="19" name="Google Shape;485;p90"/>
            <p:cNvCxnSpPr/>
            <p:nvPr/>
          </p:nvCxnSpPr>
          <p:spPr>
            <a:xfrm>
              <a:off x="643229" y="2401228"/>
              <a:ext cx="283800" cy="0"/>
            </a:xfrm>
            <a:prstGeom prst="straightConnector1">
              <a:avLst/>
            </a:prstGeom>
            <a:noFill/>
            <a:ln w="57150" cap="flat" cmpd="sng">
              <a:solidFill>
                <a:srgbClr val="FF0000"/>
              </a:solidFill>
              <a:prstDash val="solid"/>
              <a:round/>
              <a:headEnd type="none" w="sm" len="sm"/>
              <a:tailEnd type="none" w="sm" len="sm"/>
            </a:ln>
          </p:spPr>
        </p:cxnSp>
        <p:sp>
          <p:nvSpPr>
            <p:cNvPr id="20" name="Google Shape;486;p90"/>
            <p:cNvSpPr txBox="1"/>
            <p:nvPr/>
          </p:nvSpPr>
          <p:spPr>
            <a:xfrm>
              <a:off x="967819" y="241299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&gt; 33% Exceedacnce</a:t>
              </a:r>
              <a:endParaRPr sz="800" b="1" i="0" u="none" strike="noStrike" cap="none">
                <a:solidFill>
                  <a:srgbClr val="000000"/>
                </a:solidFill>
                <a:latin typeface="Arial"/>
                <a:ea typeface="Arial"/>
                <a:cs typeface="Arial"/>
                <a:sym typeface="Arial"/>
              </a:endParaRPr>
            </a:p>
          </p:txBody>
        </p:sp>
        <p:cxnSp>
          <p:nvCxnSpPr>
            <p:cNvPr id="21" name="Google Shape;487;p90"/>
            <p:cNvCxnSpPr/>
            <p:nvPr/>
          </p:nvCxnSpPr>
          <p:spPr>
            <a:xfrm>
              <a:off x="643229" y="2556552"/>
              <a:ext cx="283800" cy="0"/>
            </a:xfrm>
            <a:prstGeom prst="straightConnector1">
              <a:avLst/>
            </a:prstGeom>
            <a:noFill/>
            <a:ln w="57150" cap="flat" cmpd="sng">
              <a:solidFill>
                <a:srgbClr val="FFC000"/>
              </a:solidFill>
              <a:prstDash val="solid"/>
              <a:round/>
              <a:headEnd type="none" w="sm" len="sm"/>
              <a:tailEnd type="none" w="sm" len="sm"/>
            </a:ln>
          </p:spPr>
        </p:cxnSp>
        <p:sp>
          <p:nvSpPr>
            <p:cNvPr id="22" name="Google Shape;488;p90"/>
            <p:cNvSpPr txBox="1"/>
            <p:nvPr/>
          </p:nvSpPr>
          <p:spPr>
            <a:xfrm>
              <a:off x="967821" y="2574355"/>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&gt; 50% Exceedacnce</a:t>
              </a:r>
              <a:endParaRPr sz="800" b="1" i="0" u="none" strike="noStrike" cap="none">
                <a:solidFill>
                  <a:srgbClr val="000000"/>
                </a:solidFill>
                <a:latin typeface="Arial"/>
                <a:ea typeface="Arial"/>
                <a:cs typeface="Arial"/>
                <a:sym typeface="Arial"/>
              </a:endParaRPr>
            </a:p>
          </p:txBody>
        </p:sp>
        <p:cxnSp>
          <p:nvCxnSpPr>
            <p:cNvPr id="23" name="Google Shape;489;p90"/>
            <p:cNvCxnSpPr/>
            <p:nvPr/>
          </p:nvCxnSpPr>
          <p:spPr>
            <a:xfrm>
              <a:off x="643231" y="2717909"/>
              <a:ext cx="283800" cy="0"/>
            </a:xfrm>
            <a:prstGeom prst="straightConnector1">
              <a:avLst/>
            </a:prstGeom>
            <a:noFill/>
            <a:ln w="57150" cap="flat" cmpd="sng">
              <a:solidFill>
                <a:srgbClr val="FFFF00"/>
              </a:solidFill>
              <a:prstDash val="solid"/>
              <a:round/>
              <a:headEnd type="none" w="sm" len="sm"/>
              <a:tailEnd type="none" w="sm" len="sm"/>
            </a:ln>
          </p:spPr>
        </p:cxnSp>
        <p:sp>
          <p:nvSpPr>
            <p:cNvPr id="24" name="Google Shape;490;p90"/>
            <p:cNvSpPr txBox="1"/>
            <p:nvPr/>
          </p:nvSpPr>
          <p:spPr>
            <a:xfrm>
              <a:off x="967819" y="273670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&gt; Bankfull</a:t>
              </a:r>
              <a:endParaRPr sz="800" b="1" i="0" u="none" strike="noStrike" cap="none">
                <a:solidFill>
                  <a:srgbClr val="000000"/>
                </a:solidFill>
                <a:latin typeface="Arial"/>
                <a:ea typeface="Arial"/>
                <a:cs typeface="Arial"/>
                <a:sym typeface="Arial"/>
              </a:endParaRPr>
            </a:p>
          </p:txBody>
        </p:sp>
        <p:cxnSp>
          <p:nvCxnSpPr>
            <p:cNvPr id="25" name="Google Shape;491;p90"/>
            <p:cNvCxnSpPr/>
            <p:nvPr/>
          </p:nvCxnSpPr>
          <p:spPr>
            <a:xfrm>
              <a:off x="640989" y="2876358"/>
              <a:ext cx="283800" cy="0"/>
            </a:xfrm>
            <a:prstGeom prst="straightConnector1">
              <a:avLst/>
            </a:prstGeom>
            <a:noFill/>
            <a:ln w="57150" cap="flat" cmpd="sng">
              <a:solidFill>
                <a:srgbClr val="00B0F0"/>
              </a:solidFill>
              <a:prstDash val="solid"/>
              <a:round/>
              <a:headEnd type="none" w="sm" len="sm"/>
              <a:tailEnd type="none" w="sm" len="sm"/>
            </a:ln>
          </p:spPr>
        </p:cxnSp>
      </p:grpSp>
      <p:grpSp>
        <p:nvGrpSpPr>
          <p:cNvPr id="26" name="Google Shape;492;p90"/>
          <p:cNvGrpSpPr/>
          <p:nvPr/>
        </p:nvGrpSpPr>
        <p:grpSpPr>
          <a:xfrm>
            <a:off x="4866950" y="1394839"/>
            <a:ext cx="2244325" cy="1311875"/>
            <a:chOff x="545976" y="1704133"/>
            <a:chExt cx="2244325" cy="1311875"/>
          </a:xfrm>
        </p:grpSpPr>
        <p:sp>
          <p:nvSpPr>
            <p:cNvPr id="27" name="Google Shape;493;p90"/>
            <p:cNvSpPr txBox="1"/>
            <p:nvPr/>
          </p:nvSpPr>
          <p:spPr>
            <a:xfrm>
              <a:off x="972301" y="1961259"/>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0-12 hours</a:t>
              </a:r>
              <a:endParaRPr sz="800" b="1" i="0" u="none" strike="noStrike" cap="none">
                <a:solidFill>
                  <a:schemeClr val="lt1"/>
                </a:solidFill>
                <a:latin typeface="Arial"/>
                <a:ea typeface="Arial"/>
                <a:cs typeface="Arial"/>
                <a:sym typeface="Arial"/>
              </a:endParaRPr>
            </a:p>
          </p:txBody>
        </p:sp>
        <p:sp>
          <p:nvSpPr>
            <p:cNvPr id="28" name="Google Shape;494;p90"/>
            <p:cNvSpPr txBox="1"/>
            <p:nvPr/>
          </p:nvSpPr>
          <p:spPr>
            <a:xfrm>
              <a:off x="545976" y="1704133"/>
              <a:ext cx="1036800" cy="33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Legend</a:t>
              </a:r>
              <a:endParaRPr sz="800" b="1" i="0" u="none" strike="noStrike" cap="none">
                <a:solidFill>
                  <a:schemeClr val="lt1"/>
                </a:solidFill>
                <a:latin typeface="Arial"/>
                <a:ea typeface="Arial"/>
                <a:cs typeface="Arial"/>
                <a:sym typeface="Arial"/>
              </a:endParaRPr>
            </a:p>
          </p:txBody>
        </p:sp>
        <p:cxnSp>
          <p:nvCxnSpPr>
            <p:cNvPr id="29" name="Google Shape;495;p90"/>
            <p:cNvCxnSpPr/>
            <p:nvPr/>
          </p:nvCxnSpPr>
          <p:spPr>
            <a:xfrm>
              <a:off x="645471" y="2100909"/>
              <a:ext cx="283800" cy="0"/>
            </a:xfrm>
            <a:prstGeom prst="straightConnector1">
              <a:avLst/>
            </a:prstGeom>
            <a:noFill/>
            <a:ln w="57150" cap="flat" cmpd="sng">
              <a:solidFill>
                <a:srgbClr val="7030A0"/>
              </a:solidFill>
              <a:prstDash val="solid"/>
              <a:round/>
              <a:headEnd type="none" w="sm" len="sm"/>
              <a:tailEnd type="none" w="sm" len="sm"/>
            </a:ln>
          </p:spPr>
        </p:cxnSp>
        <p:sp>
          <p:nvSpPr>
            <p:cNvPr id="30" name="Google Shape;496;p90"/>
            <p:cNvSpPr txBox="1"/>
            <p:nvPr/>
          </p:nvSpPr>
          <p:spPr>
            <a:xfrm>
              <a:off x="970061" y="2112676"/>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12-24 hours</a:t>
              </a:r>
              <a:endParaRPr sz="800" b="1" i="0" u="none" strike="noStrike" cap="none">
                <a:solidFill>
                  <a:schemeClr val="lt1"/>
                </a:solidFill>
                <a:latin typeface="Arial"/>
                <a:ea typeface="Arial"/>
                <a:cs typeface="Arial"/>
                <a:sym typeface="Arial"/>
              </a:endParaRPr>
            </a:p>
          </p:txBody>
        </p:sp>
        <p:cxnSp>
          <p:nvCxnSpPr>
            <p:cNvPr id="31" name="Google Shape;497;p90"/>
            <p:cNvCxnSpPr/>
            <p:nvPr/>
          </p:nvCxnSpPr>
          <p:spPr>
            <a:xfrm>
              <a:off x="645471" y="2256230"/>
              <a:ext cx="283800" cy="0"/>
            </a:xfrm>
            <a:prstGeom prst="straightConnector1">
              <a:avLst/>
            </a:prstGeom>
            <a:noFill/>
            <a:ln w="57150" cap="flat" cmpd="sng">
              <a:solidFill>
                <a:srgbClr val="FF00FF"/>
              </a:solidFill>
              <a:prstDash val="solid"/>
              <a:round/>
              <a:headEnd type="none" w="sm" len="sm"/>
              <a:tailEnd type="none" w="sm" len="sm"/>
            </a:ln>
          </p:spPr>
        </p:cxnSp>
        <p:sp>
          <p:nvSpPr>
            <p:cNvPr id="32" name="Google Shape;498;p90"/>
            <p:cNvSpPr txBox="1"/>
            <p:nvPr/>
          </p:nvSpPr>
          <p:spPr>
            <a:xfrm>
              <a:off x="970059" y="226157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24-48 hours</a:t>
              </a:r>
              <a:endParaRPr sz="800" b="1" i="0" u="none" strike="noStrike" cap="none">
                <a:solidFill>
                  <a:schemeClr val="lt1"/>
                </a:solidFill>
                <a:latin typeface="Arial"/>
                <a:ea typeface="Arial"/>
                <a:cs typeface="Arial"/>
                <a:sym typeface="Arial"/>
              </a:endParaRPr>
            </a:p>
          </p:txBody>
        </p:sp>
        <p:cxnSp>
          <p:nvCxnSpPr>
            <p:cNvPr id="33" name="Google Shape;499;p90"/>
            <p:cNvCxnSpPr/>
            <p:nvPr/>
          </p:nvCxnSpPr>
          <p:spPr>
            <a:xfrm>
              <a:off x="643229" y="2401228"/>
              <a:ext cx="283800" cy="0"/>
            </a:xfrm>
            <a:prstGeom prst="straightConnector1">
              <a:avLst/>
            </a:prstGeom>
            <a:noFill/>
            <a:ln w="57150" cap="flat" cmpd="sng">
              <a:solidFill>
                <a:srgbClr val="FF0000"/>
              </a:solidFill>
              <a:prstDash val="solid"/>
              <a:round/>
              <a:headEnd type="none" w="sm" len="sm"/>
              <a:tailEnd type="none" w="sm" len="sm"/>
            </a:ln>
          </p:spPr>
        </p:cxnSp>
        <p:sp>
          <p:nvSpPr>
            <p:cNvPr id="34" name="Google Shape;500;p90"/>
            <p:cNvSpPr txBox="1"/>
            <p:nvPr/>
          </p:nvSpPr>
          <p:spPr>
            <a:xfrm>
              <a:off x="967819" y="241299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48-72 hours</a:t>
              </a:r>
              <a:endParaRPr sz="800" b="1" i="0" u="none" strike="noStrike" cap="none">
                <a:solidFill>
                  <a:schemeClr val="lt1"/>
                </a:solidFill>
                <a:latin typeface="Arial"/>
                <a:ea typeface="Arial"/>
                <a:cs typeface="Arial"/>
                <a:sym typeface="Arial"/>
              </a:endParaRPr>
            </a:p>
          </p:txBody>
        </p:sp>
        <p:cxnSp>
          <p:nvCxnSpPr>
            <p:cNvPr id="35" name="Google Shape;501;p90"/>
            <p:cNvCxnSpPr/>
            <p:nvPr/>
          </p:nvCxnSpPr>
          <p:spPr>
            <a:xfrm>
              <a:off x="643229" y="2556552"/>
              <a:ext cx="283800" cy="0"/>
            </a:xfrm>
            <a:prstGeom prst="straightConnector1">
              <a:avLst/>
            </a:prstGeom>
            <a:noFill/>
            <a:ln w="57150" cap="flat" cmpd="sng">
              <a:solidFill>
                <a:srgbClr val="FF6600"/>
              </a:solidFill>
              <a:prstDash val="solid"/>
              <a:round/>
              <a:headEnd type="none" w="sm" len="sm"/>
              <a:tailEnd type="none" w="sm" len="sm"/>
            </a:ln>
          </p:spPr>
        </p:cxnSp>
        <p:sp>
          <p:nvSpPr>
            <p:cNvPr id="36" name="Google Shape;502;p90"/>
            <p:cNvSpPr txBox="1"/>
            <p:nvPr/>
          </p:nvSpPr>
          <p:spPr>
            <a:xfrm>
              <a:off x="967821" y="2574355"/>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72-120 hours</a:t>
              </a:r>
              <a:endParaRPr sz="800" b="1" i="0" u="none" strike="noStrike" cap="none">
                <a:solidFill>
                  <a:schemeClr val="lt1"/>
                </a:solidFill>
                <a:latin typeface="Arial"/>
                <a:ea typeface="Arial"/>
                <a:cs typeface="Arial"/>
                <a:sym typeface="Arial"/>
              </a:endParaRPr>
            </a:p>
          </p:txBody>
        </p:sp>
        <p:cxnSp>
          <p:nvCxnSpPr>
            <p:cNvPr id="37" name="Google Shape;503;p90"/>
            <p:cNvCxnSpPr/>
            <p:nvPr/>
          </p:nvCxnSpPr>
          <p:spPr>
            <a:xfrm>
              <a:off x="643231" y="2717909"/>
              <a:ext cx="283800" cy="0"/>
            </a:xfrm>
            <a:prstGeom prst="straightConnector1">
              <a:avLst/>
            </a:prstGeom>
            <a:noFill/>
            <a:ln w="57150" cap="flat" cmpd="sng">
              <a:solidFill>
                <a:srgbClr val="FFC000"/>
              </a:solidFill>
              <a:prstDash val="solid"/>
              <a:round/>
              <a:headEnd type="none" w="sm" len="sm"/>
              <a:tailEnd type="none" w="sm" len="sm"/>
            </a:ln>
          </p:spPr>
        </p:cxnSp>
        <p:sp>
          <p:nvSpPr>
            <p:cNvPr id="38" name="Google Shape;504;p90"/>
            <p:cNvSpPr txBox="1"/>
            <p:nvPr/>
          </p:nvSpPr>
          <p:spPr>
            <a:xfrm>
              <a:off x="967819" y="273670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Arial"/>
                  <a:ea typeface="Arial"/>
                  <a:cs typeface="Arial"/>
                  <a:sym typeface="Arial"/>
                </a:rPr>
                <a:t>&gt; 120 hours</a:t>
              </a:r>
              <a:endParaRPr sz="800" b="1" i="0" u="none" strike="noStrike" cap="none">
                <a:solidFill>
                  <a:schemeClr val="lt1"/>
                </a:solidFill>
                <a:latin typeface="Arial"/>
                <a:ea typeface="Arial"/>
                <a:cs typeface="Arial"/>
                <a:sym typeface="Arial"/>
              </a:endParaRPr>
            </a:p>
          </p:txBody>
        </p:sp>
        <p:cxnSp>
          <p:nvCxnSpPr>
            <p:cNvPr id="39" name="Google Shape;505;p90"/>
            <p:cNvCxnSpPr/>
            <p:nvPr/>
          </p:nvCxnSpPr>
          <p:spPr>
            <a:xfrm>
              <a:off x="640989" y="2876358"/>
              <a:ext cx="283800" cy="0"/>
            </a:xfrm>
            <a:prstGeom prst="straightConnector1">
              <a:avLst/>
            </a:prstGeom>
            <a:noFill/>
            <a:ln w="57150" cap="flat" cmpd="sng">
              <a:solidFill>
                <a:schemeClr val="accent6"/>
              </a:solidFill>
              <a:prstDash val="solid"/>
              <a:round/>
              <a:headEnd type="none" w="sm" len="sm"/>
              <a:tailEnd type="none" w="sm" len="sm"/>
            </a:ln>
          </p:spPr>
        </p:cxnSp>
      </p:grpSp>
      <p:sp>
        <p:nvSpPr>
          <p:cNvPr id="50" name="Google Shape;476;p90"/>
          <p:cNvSpPr txBox="1"/>
          <p:nvPr/>
        </p:nvSpPr>
        <p:spPr>
          <a:xfrm>
            <a:off x="787400" y="4180729"/>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10-Day High Flow Magnitude</a:t>
            </a:r>
            <a:endParaRPr sz="1400" b="1" i="0" u="none" strike="noStrike" cap="none" dirty="0">
              <a:solidFill>
                <a:schemeClr val="tx1"/>
              </a:solidFill>
              <a:latin typeface="Proxima Nova"/>
              <a:ea typeface="Proxima Nova"/>
              <a:cs typeface="Proxima Nova"/>
              <a:sym typeface="Proxima Nova"/>
            </a:endParaRPr>
          </a:p>
        </p:txBody>
      </p:sp>
      <p:sp>
        <p:nvSpPr>
          <p:cNvPr id="51" name="Google Shape;477;p90"/>
          <p:cNvSpPr txBox="1"/>
          <p:nvPr/>
        </p:nvSpPr>
        <p:spPr>
          <a:xfrm>
            <a:off x="5130800" y="4180729"/>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10-Day High Flow Arrival Time</a:t>
            </a:r>
            <a:endParaRPr sz="1400" b="1" i="0" u="none" strike="noStrike" cap="none" dirty="0">
              <a:solidFill>
                <a:schemeClr val="tx1"/>
              </a:solidFill>
              <a:latin typeface="Proxima Nova"/>
              <a:ea typeface="Proxima Nova"/>
              <a:cs typeface="Proxima Nova"/>
              <a:sym typeface="Proxima Nova"/>
            </a:endParaRPr>
          </a:p>
        </p:txBody>
      </p:sp>
      <p:sp>
        <p:nvSpPr>
          <p:cNvPr id="52" name="Google Shape;509;p90"/>
          <p:cNvSpPr txBox="1"/>
          <p:nvPr/>
        </p:nvSpPr>
        <p:spPr>
          <a:xfrm>
            <a:off x="-461325" y="3490759"/>
            <a:ext cx="3284811" cy="35116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b="1" i="0" u="none" strike="noStrike" cap="none" dirty="0" smtClean="0">
                <a:solidFill>
                  <a:schemeClr val="bg2"/>
                </a:solidFill>
                <a:latin typeface="Proxima Nova"/>
                <a:ea typeface="Proxima Nova"/>
                <a:cs typeface="Proxima Nova"/>
                <a:sym typeface="Proxima Nova"/>
              </a:rPr>
              <a:t>Where?</a:t>
            </a:r>
            <a:endParaRPr sz="1800" b="1" i="0" u="none" strike="noStrike" cap="none" dirty="0">
              <a:solidFill>
                <a:schemeClr val="bg2"/>
              </a:solidFill>
              <a:latin typeface="Proxima Nova"/>
              <a:ea typeface="Proxima Nova"/>
              <a:cs typeface="Proxima Nova"/>
              <a:sym typeface="Proxima Nova"/>
            </a:endParaRPr>
          </a:p>
        </p:txBody>
      </p:sp>
      <p:sp>
        <p:nvSpPr>
          <p:cNvPr id="53" name="Google Shape;509;p90"/>
          <p:cNvSpPr txBox="1"/>
          <p:nvPr/>
        </p:nvSpPr>
        <p:spPr>
          <a:xfrm>
            <a:off x="3821982" y="3489275"/>
            <a:ext cx="3284811" cy="35116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b="1" i="0" u="none" strike="noStrike" cap="none" dirty="0" smtClean="0">
                <a:solidFill>
                  <a:schemeClr val="bg1"/>
                </a:solidFill>
                <a:latin typeface="Proxima Nova"/>
                <a:ea typeface="Proxima Nova"/>
                <a:cs typeface="Proxima Nova"/>
                <a:sym typeface="Proxima Nova"/>
              </a:rPr>
              <a:t>When?</a:t>
            </a:r>
            <a:endParaRPr sz="1800" b="1" i="0" u="none" strike="noStrike" cap="none" dirty="0">
              <a:solidFill>
                <a:schemeClr val="bg1"/>
              </a:solidFill>
              <a:latin typeface="Proxima Nova"/>
              <a:ea typeface="Proxima Nova"/>
              <a:cs typeface="Proxima Nova"/>
              <a:sym typeface="Proxima Nova"/>
            </a:endParaRPr>
          </a:p>
        </p:txBody>
      </p:sp>
      <p:grpSp>
        <p:nvGrpSpPr>
          <p:cNvPr id="45" name="Google Shape;507;p90"/>
          <p:cNvGrpSpPr/>
          <p:nvPr/>
        </p:nvGrpSpPr>
        <p:grpSpPr>
          <a:xfrm>
            <a:off x="0" y="0"/>
            <a:ext cx="9144000" cy="4699747"/>
            <a:chOff x="9900" y="-1"/>
            <a:chExt cx="9132000" cy="5038800"/>
          </a:xfrm>
        </p:grpSpPr>
        <p:sp>
          <p:nvSpPr>
            <p:cNvPr id="46" name="Google Shape;508;p90"/>
            <p:cNvSpPr/>
            <p:nvPr/>
          </p:nvSpPr>
          <p:spPr>
            <a:xfrm>
              <a:off x="9900" y="-1"/>
              <a:ext cx="9132000" cy="5038800"/>
            </a:xfrm>
            <a:prstGeom prst="rect">
              <a:avLst/>
            </a:prstGeom>
            <a:solidFill>
              <a:srgbClr val="3F3F3F">
                <a:alpha val="607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509;p90"/>
            <p:cNvSpPr txBox="1"/>
            <p:nvPr/>
          </p:nvSpPr>
          <p:spPr>
            <a:xfrm>
              <a:off x="1312875" y="2169799"/>
              <a:ext cx="3280500" cy="37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b="1" i="0" u="none" strike="noStrike" cap="none" dirty="0">
                  <a:solidFill>
                    <a:srgbClr val="FFFF00"/>
                  </a:solidFill>
                  <a:latin typeface="Proxima Nova"/>
                  <a:ea typeface="Proxima Nova"/>
                  <a:cs typeface="Proxima Nova"/>
                  <a:sym typeface="Proxima Nova"/>
                </a:rPr>
                <a:t>Where is the event</a:t>
              </a:r>
              <a:r>
                <a:rPr lang="en" sz="1800" b="1" i="0" u="none" strike="noStrike" cap="none" dirty="0" smtClean="0">
                  <a:solidFill>
                    <a:srgbClr val="FFFF00"/>
                  </a:solidFill>
                  <a:latin typeface="Proxima Nova"/>
                  <a:ea typeface="Proxima Nova"/>
                  <a:cs typeface="Proxima Nova"/>
                  <a:sym typeface="Proxima Nova"/>
                </a:rPr>
                <a:t>? </a:t>
              </a:r>
            </a:p>
            <a:p>
              <a:pPr marL="0" marR="0" lvl="0" indent="0" algn="ctr" rtl="0">
                <a:lnSpc>
                  <a:spcPct val="100000"/>
                </a:lnSpc>
                <a:spcBef>
                  <a:spcPts val="0"/>
                </a:spcBef>
                <a:spcAft>
                  <a:spcPts val="0"/>
                </a:spcAft>
                <a:buNone/>
              </a:pPr>
              <a:r>
                <a:rPr lang="en" sz="1800" b="1" i="0" u="none" strike="noStrike" cap="none" dirty="0" smtClean="0">
                  <a:solidFill>
                    <a:srgbClr val="FFFF00"/>
                  </a:solidFill>
                  <a:latin typeface="Proxima Nova"/>
                  <a:ea typeface="Proxima Nova"/>
                  <a:cs typeface="Proxima Nova"/>
                  <a:sym typeface="Proxima Nova"/>
                </a:rPr>
                <a:t>How bad?</a:t>
              </a:r>
              <a:endParaRPr sz="1800" b="1" i="0" u="none" strike="noStrike" cap="none" dirty="0">
                <a:solidFill>
                  <a:srgbClr val="FFFF00"/>
                </a:solidFill>
                <a:latin typeface="Proxima Nova"/>
                <a:ea typeface="Proxima Nova"/>
                <a:cs typeface="Proxima Nova"/>
                <a:sym typeface="Proxima Nova"/>
              </a:endParaRPr>
            </a:p>
          </p:txBody>
        </p:sp>
        <p:sp>
          <p:nvSpPr>
            <p:cNvPr id="48" name="Google Shape;510;p90"/>
            <p:cNvSpPr txBox="1"/>
            <p:nvPr/>
          </p:nvSpPr>
          <p:spPr>
            <a:xfrm>
              <a:off x="5206650" y="1908865"/>
              <a:ext cx="3280500" cy="37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00FF"/>
                  </a:solidFill>
                  <a:latin typeface="Proxima Nova"/>
                  <a:ea typeface="Proxima Nova"/>
                  <a:cs typeface="Proxima Nova"/>
                  <a:sym typeface="Proxima Nova"/>
                </a:rPr>
                <a:t>When will the </a:t>
              </a:r>
              <a:endParaRPr sz="1800" b="1" i="0" u="none" strike="noStrike" cap="none">
                <a:solidFill>
                  <a:srgbClr val="FF00FF"/>
                </a:solidFill>
                <a:latin typeface="Proxima Nova"/>
                <a:ea typeface="Proxima Nova"/>
                <a:cs typeface="Proxima Nova"/>
                <a:sym typeface="Proxima Nova"/>
              </a:endParaRPr>
            </a:p>
            <a:p>
              <a:pPr marL="0" marR="0" lvl="0" indent="0" algn="ctr" rtl="0">
                <a:lnSpc>
                  <a:spcPct val="100000"/>
                </a:lnSpc>
                <a:spcBef>
                  <a:spcPts val="0"/>
                </a:spcBef>
                <a:spcAft>
                  <a:spcPts val="0"/>
                </a:spcAft>
                <a:buNone/>
              </a:pPr>
              <a:r>
                <a:rPr lang="en" sz="1800" b="1" i="0" u="none" strike="noStrike" cap="none">
                  <a:solidFill>
                    <a:srgbClr val="FF00FF"/>
                  </a:solidFill>
                  <a:latin typeface="Proxima Nova"/>
                  <a:ea typeface="Proxima Nova"/>
                  <a:cs typeface="Proxima Nova"/>
                  <a:sym typeface="Proxima Nova"/>
                </a:rPr>
                <a:t>event occur?</a:t>
              </a:r>
              <a:endParaRPr sz="1800" b="1" i="0" u="none" strike="noStrike" cap="none">
                <a:solidFill>
                  <a:srgbClr val="FF00FF"/>
                </a:solidFill>
                <a:latin typeface="Proxima Nova"/>
                <a:ea typeface="Proxima Nova"/>
                <a:cs typeface="Proxima Nova"/>
                <a:sym typeface="Proxima Nova"/>
              </a:endParaRPr>
            </a:p>
          </p:txBody>
        </p:sp>
        <p:sp>
          <p:nvSpPr>
            <p:cNvPr id="49" name="Google Shape;511;p90"/>
            <p:cNvSpPr txBox="1"/>
            <p:nvPr/>
          </p:nvSpPr>
          <p:spPr>
            <a:xfrm>
              <a:off x="2920650" y="3128065"/>
              <a:ext cx="3280500" cy="37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00FF00"/>
                  </a:solidFill>
                  <a:latin typeface="Proxima Nova"/>
                  <a:ea typeface="Proxima Nova"/>
                  <a:cs typeface="Proxima Nova"/>
                  <a:sym typeface="Proxima Nova"/>
                </a:rPr>
                <a:t>What is the probability </a:t>
              </a:r>
              <a:endParaRPr sz="1800" b="1" i="0" u="none" strike="noStrike" cap="none">
                <a:solidFill>
                  <a:srgbClr val="00FF00"/>
                </a:solidFill>
                <a:latin typeface="Proxima Nova"/>
                <a:ea typeface="Proxima Nova"/>
                <a:cs typeface="Proxima Nova"/>
                <a:sym typeface="Proxima Nova"/>
              </a:endParaRPr>
            </a:p>
            <a:p>
              <a:pPr marL="0" marR="0" lvl="0" indent="0" algn="ctr" rtl="0">
                <a:lnSpc>
                  <a:spcPct val="100000"/>
                </a:lnSpc>
                <a:spcBef>
                  <a:spcPts val="0"/>
                </a:spcBef>
                <a:spcAft>
                  <a:spcPts val="0"/>
                </a:spcAft>
                <a:buNone/>
              </a:pPr>
              <a:r>
                <a:rPr lang="en" sz="1800" b="1" i="0" u="none" strike="noStrike" cap="none">
                  <a:solidFill>
                    <a:srgbClr val="00FF00"/>
                  </a:solidFill>
                  <a:latin typeface="Proxima Nova"/>
                  <a:ea typeface="Proxima Nova"/>
                  <a:cs typeface="Proxima Nova"/>
                  <a:sym typeface="Proxima Nova"/>
                </a:rPr>
                <a:t>of the event?</a:t>
              </a:r>
              <a:endParaRPr sz="1800" b="1" i="0" u="none" strike="noStrike" cap="none">
                <a:solidFill>
                  <a:srgbClr val="00FF00"/>
                </a:solidFill>
                <a:latin typeface="Proxima Nova"/>
                <a:ea typeface="Proxima Nova"/>
                <a:cs typeface="Proxima Nova"/>
                <a:sym typeface="Proxima Nova"/>
              </a:endParaRPr>
            </a:p>
          </p:txBody>
        </p:sp>
      </p:grpSp>
    </p:spTree>
    <p:extLst>
      <p:ext uri="{BB962C8B-B14F-4D97-AF65-F5344CB8AC3E}">
        <p14:creationId xmlns:p14="http://schemas.microsoft.com/office/powerpoint/2010/main" val="361859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
                                        </p:tgtEl>
                                      </p:cBhvr>
                                    </p:animEffect>
                                    <p:set>
                                      <p:cBhvr>
                                        <p:cTn id="7" dur="1" fill="hold">
                                          <p:stCondLst>
                                            <p:cond delay="500"/>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Synthesizing Hydrologic Forecasts</a:t>
            </a:r>
            <a:endParaRPr lang="en-US" dirty="0"/>
          </a:p>
        </p:txBody>
      </p:sp>
      <p:sp>
        <p:nvSpPr>
          <p:cNvPr id="50" name="Google Shape;476;p90"/>
          <p:cNvSpPr txBox="1"/>
          <p:nvPr/>
        </p:nvSpPr>
        <p:spPr>
          <a:xfrm>
            <a:off x="2746829" y="4180729"/>
            <a:ext cx="3280500" cy="3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400" b="1" i="0" u="none" strike="noStrike" cap="none" dirty="0">
                <a:solidFill>
                  <a:schemeClr val="tx1"/>
                </a:solidFill>
                <a:latin typeface="Proxima Nova"/>
                <a:ea typeface="Proxima Nova"/>
                <a:cs typeface="Proxima Nova"/>
                <a:sym typeface="Proxima Nova"/>
              </a:rPr>
              <a:t>10-Day High Flow </a:t>
            </a:r>
            <a:r>
              <a:rPr lang="en" b="1" dirty="0" smtClean="0">
                <a:solidFill>
                  <a:schemeClr val="tx1"/>
                </a:solidFill>
                <a:latin typeface="Proxima Nova"/>
                <a:ea typeface="Proxima Nova"/>
                <a:cs typeface="Proxima Nova"/>
                <a:sym typeface="Proxima Nova"/>
              </a:rPr>
              <a:t>Probability</a:t>
            </a:r>
            <a:endParaRPr sz="1400" b="1" i="0" u="none" strike="noStrike" cap="none" dirty="0">
              <a:solidFill>
                <a:schemeClr val="tx1"/>
              </a:solidFill>
              <a:latin typeface="Proxima Nova"/>
              <a:ea typeface="Proxima Nova"/>
              <a:cs typeface="Proxima Nova"/>
              <a:sym typeface="Proxima Nova"/>
            </a:endParaRPr>
          </a:p>
        </p:txBody>
      </p:sp>
      <p:pic>
        <p:nvPicPr>
          <p:cNvPr id="3" name="Picture 2"/>
          <p:cNvPicPr>
            <a:picLocks noChangeAspect="1"/>
          </p:cNvPicPr>
          <p:nvPr/>
        </p:nvPicPr>
        <p:blipFill>
          <a:blip r:embed="rId2"/>
          <a:stretch>
            <a:fillRect/>
          </a:stretch>
        </p:blipFill>
        <p:spPr>
          <a:xfrm>
            <a:off x="2302721" y="1077127"/>
            <a:ext cx="4538558" cy="3117351"/>
          </a:xfrm>
          <a:prstGeom prst="rect">
            <a:avLst/>
          </a:prstGeom>
          <a:ln w="12700">
            <a:solidFill>
              <a:schemeClr val="bg2"/>
            </a:solidFill>
          </a:ln>
        </p:spPr>
      </p:pic>
      <p:grpSp>
        <p:nvGrpSpPr>
          <p:cNvPr id="12" name="Google Shape;478;p90"/>
          <p:cNvGrpSpPr/>
          <p:nvPr/>
        </p:nvGrpSpPr>
        <p:grpSpPr>
          <a:xfrm>
            <a:off x="5339290" y="3032850"/>
            <a:ext cx="2288276" cy="1141004"/>
            <a:chOff x="640989" y="1875004"/>
            <a:chExt cx="2288276" cy="1141004"/>
          </a:xfrm>
        </p:grpSpPr>
        <p:sp>
          <p:nvSpPr>
            <p:cNvPr id="14" name="Google Shape;480;p90"/>
            <p:cNvSpPr txBox="1"/>
            <p:nvPr/>
          </p:nvSpPr>
          <p:spPr>
            <a:xfrm>
              <a:off x="1040990" y="1875004"/>
              <a:ext cx="1036800" cy="336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1000" b="1" i="0" u="none" strike="noStrike" cap="none" dirty="0">
                  <a:solidFill>
                    <a:schemeClr val="tx1"/>
                  </a:solidFill>
                  <a:latin typeface="Arial"/>
                  <a:ea typeface="Arial"/>
                  <a:cs typeface="Arial"/>
                  <a:sym typeface="Arial"/>
                </a:rPr>
                <a:t>Legend</a:t>
              </a:r>
              <a:endParaRPr sz="800" b="1" i="0" u="none" strike="noStrike" cap="none" dirty="0">
                <a:solidFill>
                  <a:schemeClr val="tx1"/>
                </a:solidFill>
                <a:latin typeface="Arial"/>
                <a:ea typeface="Arial"/>
                <a:cs typeface="Arial"/>
                <a:sym typeface="Arial"/>
              </a:endParaRPr>
            </a:p>
          </p:txBody>
        </p:sp>
        <p:sp>
          <p:nvSpPr>
            <p:cNvPr id="16" name="Google Shape;482;p90"/>
            <p:cNvSpPr txBox="1"/>
            <p:nvPr/>
          </p:nvSpPr>
          <p:spPr>
            <a:xfrm>
              <a:off x="1111265" y="2112676"/>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dirty="0" smtClean="0"/>
                <a:t>&gt; 80% Probability</a:t>
              </a:r>
              <a:endParaRPr sz="800" b="1" i="0" u="none" strike="noStrike" cap="none" dirty="0">
                <a:solidFill>
                  <a:srgbClr val="000000"/>
                </a:solidFill>
                <a:latin typeface="Arial"/>
                <a:ea typeface="Arial"/>
                <a:cs typeface="Arial"/>
                <a:sym typeface="Arial"/>
              </a:endParaRPr>
            </a:p>
          </p:txBody>
        </p:sp>
        <p:cxnSp>
          <p:nvCxnSpPr>
            <p:cNvPr id="17" name="Google Shape;483;p90"/>
            <p:cNvCxnSpPr/>
            <p:nvPr/>
          </p:nvCxnSpPr>
          <p:spPr>
            <a:xfrm>
              <a:off x="645471" y="2256230"/>
              <a:ext cx="283800" cy="0"/>
            </a:xfrm>
            <a:prstGeom prst="straightConnector1">
              <a:avLst/>
            </a:prstGeom>
            <a:noFill/>
            <a:ln w="57150" cap="flat" cmpd="sng">
              <a:solidFill>
                <a:srgbClr val="7030A0"/>
              </a:solidFill>
              <a:prstDash val="solid"/>
              <a:round/>
              <a:headEnd type="none" w="sm" len="sm"/>
              <a:tailEnd type="none" w="sm" len="sm"/>
            </a:ln>
          </p:spPr>
        </p:cxnSp>
        <p:sp>
          <p:nvSpPr>
            <p:cNvPr id="18" name="Google Shape;484;p90"/>
            <p:cNvSpPr txBox="1"/>
            <p:nvPr/>
          </p:nvSpPr>
          <p:spPr>
            <a:xfrm>
              <a:off x="970059" y="226157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dirty="0" smtClean="0">
                  <a:solidFill>
                    <a:srgbClr val="000000"/>
                  </a:solidFill>
                  <a:latin typeface="Arial"/>
                  <a:ea typeface="Arial"/>
                  <a:cs typeface="Arial"/>
                  <a:sym typeface="Arial"/>
                </a:rPr>
                <a:t>60 – 80% Probability</a:t>
              </a:r>
              <a:endParaRPr sz="800" b="1" i="0" u="none" strike="noStrike" cap="none" dirty="0">
                <a:solidFill>
                  <a:srgbClr val="000000"/>
                </a:solidFill>
                <a:latin typeface="Arial"/>
                <a:ea typeface="Arial"/>
                <a:cs typeface="Arial"/>
                <a:sym typeface="Arial"/>
              </a:endParaRPr>
            </a:p>
          </p:txBody>
        </p:sp>
        <p:cxnSp>
          <p:nvCxnSpPr>
            <p:cNvPr id="19" name="Google Shape;485;p90"/>
            <p:cNvCxnSpPr/>
            <p:nvPr/>
          </p:nvCxnSpPr>
          <p:spPr>
            <a:xfrm>
              <a:off x="643229" y="2401228"/>
              <a:ext cx="283800" cy="0"/>
            </a:xfrm>
            <a:prstGeom prst="straightConnector1">
              <a:avLst/>
            </a:prstGeom>
            <a:noFill/>
            <a:ln w="57150" cap="flat" cmpd="sng">
              <a:solidFill>
                <a:schemeClr val="accent6">
                  <a:lumMod val="60000"/>
                  <a:lumOff val="40000"/>
                </a:schemeClr>
              </a:solidFill>
              <a:prstDash val="solid"/>
              <a:round/>
              <a:headEnd type="none" w="sm" len="sm"/>
              <a:tailEnd type="none" w="sm" len="sm"/>
            </a:ln>
          </p:spPr>
        </p:cxnSp>
        <p:sp>
          <p:nvSpPr>
            <p:cNvPr id="20" name="Google Shape;486;p90"/>
            <p:cNvSpPr txBox="1"/>
            <p:nvPr/>
          </p:nvSpPr>
          <p:spPr>
            <a:xfrm>
              <a:off x="967819" y="241299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dirty="0" smtClean="0">
                  <a:solidFill>
                    <a:srgbClr val="000000"/>
                  </a:solidFill>
                  <a:latin typeface="Arial"/>
                  <a:ea typeface="Arial"/>
                  <a:cs typeface="Arial"/>
                  <a:sym typeface="Arial"/>
                </a:rPr>
                <a:t>40 – 60% Probability</a:t>
              </a:r>
              <a:endParaRPr sz="800" b="1" i="0" u="none" strike="noStrike" cap="none" dirty="0">
                <a:solidFill>
                  <a:srgbClr val="000000"/>
                </a:solidFill>
                <a:latin typeface="Arial"/>
                <a:ea typeface="Arial"/>
                <a:cs typeface="Arial"/>
                <a:sym typeface="Arial"/>
              </a:endParaRPr>
            </a:p>
          </p:txBody>
        </p:sp>
        <p:cxnSp>
          <p:nvCxnSpPr>
            <p:cNvPr id="21" name="Google Shape;487;p90"/>
            <p:cNvCxnSpPr/>
            <p:nvPr/>
          </p:nvCxnSpPr>
          <p:spPr>
            <a:xfrm>
              <a:off x="643229" y="2556552"/>
              <a:ext cx="283800" cy="0"/>
            </a:xfrm>
            <a:prstGeom prst="straightConnector1">
              <a:avLst/>
            </a:prstGeom>
            <a:noFill/>
            <a:ln w="57150" cap="flat" cmpd="sng">
              <a:solidFill>
                <a:srgbClr val="C00000"/>
              </a:solidFill>
              <a:prstDash val="solid"/>
              <a:round/>
              <a:headEnd type="none" w="sm" len="sm"/>
              <a:tailEnd type="none" w="sm" len="sm"/>
            </a:ln>
          </p:spPr>
        </p:cxnSp>
        <p:sp>
          <p:nvSpPr>
            <p:cNvPr id="22" name="Google Shape;488;p90"/>
            <p:cNvSpPr txBox="1"/>
            <p:nvPr/>
          </p:nvSpPr>
          <p:spPr>
            <a:xfrm>
              <a:off x="967821" y="2574355"/>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dirty="0" smtClean="0">
                  <a:solidFill>
                    <a:srgbClr val="000000"/>
                  </a:solidFill>
                  <a:latin typeface="Arial"/>
                  <a:ea typeface="Arial"/>
                  <a:cs typeface="Arial"/>
                  <a:sym typeface="Arial"/>
                </a:rPr>
                <a:t>20 – 40% Probability</a:t>
              </a:r>
              <a:endParaRPr sz="800" b="1" i="0" u="none" strike="noStrike" cap="none" dirty="0">
                <a:solidFill>
                  <a:srgbClr val="000000"/>
                </a:solidFill>
                <a:latin typeface="Arial"/>
                <a:ea typeface="Arial"/>
                <a:cs typeface="Arial"/>
                <a:sym typeface="Arial"/>
              </a:endParaRPr>
            </a:p>
          </p:txBody>
        </p:sp>
        <p:cxnSp>
          <p:nvCxnSpPr>
            <p:cNvPr id="23" name="Google Shape;489;p90"/>
            <p:cNvCxnSpPr/>
            <p:nvPr/>
          </p:nvCxnSpPr>
          <p:spPr>
            <a:xfrm>
              <a:off x="643231" y="2717909"/>
              <a:ext cx="283800" cy="0"/>
            </a:xfrm>
            <a:prstGeom prst="straightConnector1">
              <a:avLst/>
            </a:prstGeom>
            <a:noFill/>
            <a:ln w="57150" cap="flat" cmpd="sng">
              <a:solidFill>
                <a:srgbClr val="FFC000"/>
              </a:solidFill>
              <a:prstDash val="solid"/>
              <a:round/>
              <a:headEnd type="none" w="sm" len="sm"/>
              <a:tailEnd type="none" w="sm" len="sm"/>
            </a:ln>
          </p:spPr>
        </p:cxnSp>
        <p:sp>
          <p:nvSpPr>
            <p:cNvPr id="24" name="Google Shape;490;p90"/>
            <p:cNvSpPr txBox="1"/>
            <p:nvPr/>
          </p:nvSpPr>
          <p:spPr>
            <a:xfrm>
              <a:off x="1021611" y="2736708"/>
              <a:ext cx="1818000" cy="279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dirty="0" smtClean="0"/>
                <a:t>0 – 20% Probability</a:t>
              </a:r>
              <a:endParaRPr sz="800" b="1" i="0" u="none" strike="noStrike" cap="none" dirty="0">
                <a:solidFill>
                  <a:srgbClr val="000000"/>
                </a:solidFill>
                <a:latin typeface="Arial"/>
                <a:ea typeface="Arial"/>
                <a:cs typeface="Arial"/>
                <a:sym typeface="Arial"/>
              </a:endParaRPr>
            </a:p>
          </p:txBody>
        </p:sp>
        <p:cxnSp>
          <p:nvCxnSpPr>
            <p:cNvPr id="25" name="Google Shape;491;p90"/>
            <p:cNvCxnSpPr/>
            <p:nvPr/>
          </p:nvCxnSpPr>
          <p:spPr>
            <a:xfrm>
              <a:off x="640989" y="2876358"/>
              <a:ext cx="283800" cy="0"/>
            </a:xfrm>
            <a:prstGeom prst="straightConnector1">
              <a:avLst/>
            </a:prstGeom>
            <a:noFill/>
            <a:ln w="57150" cap="flat" cmpd="sng">
              <a:solidFill>
                <a:schemeClr val="accent2">
                  <a:lumMod val="40000"/>
                  <a:lumOff val="60000"/>
                </a:schemeClr>
              </a:solidFill>
              <a:prstDash val="solid"/>
              <a:round/>
              <a:headEnd type="none" w="sm" len="sm"/>
              <a:tailEnd type="none" w="sm" len="sm"/>
            </a:ln>
          </p:spPr>
        </p:cxnSp>
      </p:grpSp>
      <p:sp>
        <p:nvSpPr>
          <p:cNvPr id="4" name="Oval 3"/>
          <p:cNvSpPr/>
          <p:nvPr/>
        </p:nvSpPr>
        <p:spPr>
          <a:xfrm rot="2048580">
            <a:off x="4086433" y="1679362"/>
            <a:ext cx="645459" cy="155602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3342985">
            <a:off x="4630991" y="2378182"/>
            <a:ext cx="699842" cy="1460407"/>
          </a:xfrm>
          <a:prstGeom prst="ellipse">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0000"/>
                  <a:lumOff val="40000"/>
                </a:schemeClr>
              </a:solidFill>
            </a:endParaRPr>
          </a:p>
        </p:txBody>
      </p:sp>
    </p:spTree>
    <p:extLst>
      <p:ext uri="{BB962C8B-B14F-4D97-AF65-F5344CB8AC3E}">
        <p14:creationId xmlns:p14="http://schemas.microsoft.com/office/powerpoint/2010/main" val="19039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National Water Center Enterprise GIS (EGIS)</a:t>
            </a:r>
            <a:endParaRPr lang="en-US" sz="2800" dirty="0"/>
          </a:p>
        </p:txBody>
      </p:sp>
      <p:pic>
        <p:nvPicPr>
          <p:cNvPr id="1026" name="Picture 2" descr="https://lh6.googleusercontent.com/NU67cVv84t8GbcvRLJlIiPFCTMOB7DXmwpf3S0pEndeVCmUx-V6HEZJO3ZEeuS6NzNiBvpgLebdt4ZSGF2hpneSlPBdKF7arL16D0HEdddWItSo-greuAbD2QBOb--FKC3-71U2Nw4s"/>
          <p:cNvPicPr>
            <a:picLocks noChangeAspect="1" noChangeArrowheads="1"/>
          </p:cNvPicPr>
          <p:nvPr/>
        </p:nvPicPr>
        <p:blipFill rotWithShape="1">
          <a:blip r:embed="rId2">
            <a:extLst>
              <a:ext uri="{28A0092B-C50C-407E-A947-70E740481C1C}">
                <a14:useLocalDpi xmlns:a14="http://schemas.microsoft.com/office/drawing/2010/main" val="0"/>
              </a:ext>
            </a:extLst>
          </a:blip>
          <a:srcRect t="1" r="217" b="1463"/>
          <a:stretch/>
        </p:blipFill>
        <p:spPr bwMode="auto">
          <a:xfrm>
            <a:off x="441960" y="1504069"/>
            <a:ext cx="4760799" cy="2316462"/>
          </a:xfrm>
          <a:prstGeom prst="rect">
            <a:avLst/>
          </a:prstGeom>
          <a:ln w="12700">
            <a:solidFill>
              <a:schemeClr val="bg2"/>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011154" y="1063379"/>
            <a:ext cx="1868332" cy="1782700"/>
          </a:xfrm>
          <a:prstGeom prst="rect">
            <a:avLst/>
          </a:prstGeom>
          <a:ln w="12700">
            <a:solidFill>
              <a:schemeClr val="bg2"/>
            </a:solidFill>
          </a:ln>
        </p:spPr>
      </p:pic>
      <p:pic>
        <p:nvPicPr>
          <p:cNvPr id="7" name="Picture 6"/>
          <p:cNvPicPr>
            <a:picLocks noChangeAspect="1"/>
          </p:cNvPicPr>
          <p:nvPr/>
        </p:nvPicPr>
        <p:blipFill>
          <a:blip r:embed="rId4"/>
          <a:stretch>
            <a:fillRect/>
          </a:stretch>
        </p:blipFill>
        <p:spPr>
          <a:xfrm>
            <a:off x="6011154" y="3082029"/>
            <a:ext cx="1868332" cy="1382644"/>
          </a:xfrm>
          <a:prstGeom prst="rect">
            <a:avLst/>
          </a:prstGeom>
          <a:ln w="12700">
            <a:solidFill>
              <a:schemeClr val="bg2"/>
            </a:solidFill>
          </a:ln>
        </p:spPr>
      </p:pic>
      <p:cxnSp>
        <p:nvCxnSpPr>
          <p:cNvPr id="9" name="Elbow Connector 8"/>
          <p:cNvCxnSpPr>
            <a:stCxn id="3" idx="1"/>
            <a:endCxn id="1026" idx="3"/>
          </p:cNvCxnSpPr>
          <p:nvPr/>
        </p:nvCxnSpPr>
        <p:spPr>
          <a:xfrm rot="10800000" flipV="1">
            <a:off x="5202760" y="1954728"/>
            <a:ext cx="808395" cy="70757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7" idx="1"/>
            <a:endCxn id="1026" idx="3"/>
          </p:cNvCxnSpPr>
          <p:nvPr/>
        </p:nvCxnSpPr>
        <p:spPr>
          <a:xfrm rot="10800000">
            <a:off x="5202760" y="2662301"/>
            <a:ext cx="808395" cy="111105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06055" y="1770061"/>
            <a:ext cx="1143000" cy="369332"/>
          </a:xfrm>
          <a:prstGeom prst="rect">
            <a:avLst/>
          </a:prstGeom>
          <a:noFill/>
        </p:spPr>
        <p:txBody>
          <a:bodyPr wrap="square" rtlCol="0" anchor="ctr">
            <a:spAutoFit/>
          </a:bodyPr>
          <a:lstStyle/>
          <a:p>
            <a:pPr algn="ctr"/>
            <a:r>
              <a:rPr lang="en-US" sz="1800" b="1" dirty="0" smtClean="0"/>
              <a:t>Portal</a:t>
            </a:r>
            <a:endParaRPr lang="en-US" sz="1800" b="1" dirty="0"/>
          </a:p>
        </p:txBody>
      </p:sp>
      <p:sp>
        <p:nvSpPr>
          <p:cNvPr id="14" name="TextBox 13"/>
          <p:cNvSpPr txBox="1"/>
          <p:nvPr/>
        </p:nvSpPr>
        <p:spPr>
          <a:xfrm>
            <a:off x="7879486" y="1631561"/>
            <a:ext cx="1143000" cy="646331"/>
          </a:xfrm>
          <a:prstGeom prst="rect">
            <a:avLst/>
          </a:prstGeom>
          <a:noFill/>
        </p:spPr>
        <p:txBody>
          <a:bodyPr wrap="square" rtlCol="0" anchor="ctr">
            <a:spAutoFit/>
          </a:bodyPr>
          <a:lstStyle/>
          <a:p>
            <a:pPr algn="ctr"/>
            <a:r>
              <a:rPr lang="en-US" sz="1800" b="1" dirty="0" smtClean="0"/>
              <a:t>Map Server</a:t>
            </a:r>
            <a:endParaRPr lang="en-US" sz="1800" b="1" dirty="0"/>
          </a:p>
        </p:txBody>
      </p:sp>
      <p:sp>
        <p:nvSpPr>
          <p:cNvPr id="16" name="TextBox 15"/>
          <p:cNvSpPr txBox="1"/>
          <p:nvPr/>
        </p:nvSpPr>
        <p:spPr>
          <a:xfrm>
            <a:off x="7879486" y="3450185"/>
            <a:ext cx="1143000" cy="646331"/>
          </a:xfrm>
          <a:prstGeom prst="rect">
            <a:avLst/>
          </a:prstGeom>
          <a:noFill/>
        </p:spPr>
        <p:txBody>
          <a:bodyPr wrap="square" rtlCol="0" anchor="ctr">
            <a:spAutoFit/>
          </a:bodyPr>
          <a:lstStyle/>
          <a:p>
            <a:pPr algn="ctr"/>
            <a:r>
              <a:rPr lang="en-US" sz="1800" b="1" dirty="0" smtClean="0"/>
              <a:t>Image</a:t>
            </a:r>
          </a:p>
          <a:p>
            <a:pPr algn="ctr"/>
            <a:r>
              <a:rPr lang="en-US" sz="1800" b="1" dirty="0" smtClean="0"/>
              <a:t>Server</a:t>
            </a:r>
            <a:endParaRPr lang="en-US" sz="1800" b="1" dirty="0"/>
          </a:p>
        </p:txBody>
      </p:sp>
    </p:spTree>
    <p:extLst>
      <p:ext uri="{BB962C8B-B14F-4D97-AF65-F5344CB8AC3E}">
        <p14:creationId xmlns:p14="http://schemas.microsoft.com/office/powerpoint/2010/main" val="2239159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n42yq9ex0UkOdjhFCfGoHWpxsshmXOui-91HBxSv74i9WbfJSnHik7kGhjbPVqNCul4FjVFw40gjMAZ8XVvv0gO3nBLpYM1aP8g4dVbdjwen5hlIJpwgrnK719e7sRoF8muvE9pbr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647" y="262474"/>
            <a:ext cx="6534706" cy="4204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82140" y="1643146"/>
            <a:ext cx="922425" cy="523220"/>
          </a:xfrm>
          <a:prstGeom prst="rect">
            <a:avLst/>
          </a:prstGeom>
          <a:solidFill>
            <a:schemeClr val="bg1"/>
          </a:solidFill>
        </p:spPr>
        <p:txBody>
          <a:bodyPr wrap="square" rtlCol="0" anchor="ctr">
            <a:spAutoFit/>
          </a:bodyPr>
          <a:lstStyle/>
          <a:p>
            <a:pPr algn="ctr"/>
            <a:r>
              <a:rPr lang="en-US" b="1" dirty="0" smtClean="0">
                <a:solidFill>
                  <a:srgbClr val="FF0000"/>
                </a:solidFill>
              </a:rPr>
              <a:t>Primary Server</a:t>
            </a:r>
            <a:endParaRPr lang="en-US" b="1" dirty="0">
              <a:solidFill>
                <a:srgbClr val="FF0000"/>
              </a:solidFill>
            </a:endParaRPr>
          </a:p>
        </p:txBody>
      </p:sp>
      <p:sp>
        <p:nvSpPr>
          <p:cNvPr id="7" name="TextBox 6"/>
          <p:cNvSpPr txBox="1"/>
          <p:nvPr/>
        </p:nvSpPr>
        <p:spPr>
          <a:xfrm>
            <a:off x="3025140" y="1643146"/>
            <a:ext cx="922425" cy="523220"/>
          </a:xfrm>
          <a:prstGeom prst="rect">
            <a:avLst/>
          </a:prstGeom>
          <a:solidFill>
            <a:schemeClr val="bg1"/>
          </a:solidFill>
        </p:spPr>
        <p:txBody>
          <a:bodyPr wrap="square" rtlCol="0" anchor="ctr">
            <a:spAutoFit/>
          </a:bodyPr>
          <a:lstStyle/>
          <a:p>
            <a:pPr algn="ctr"/>
            <a:r>
              <a:rPr lang="en-US" b="1" dirty="0" smtClean="0">
                <a:solidFill>
                  <a:srgbClr val="FF0000"/>
                </a:solidFill>
              </a:rPr>
              <a:t>Portal</a:t>
            </a:r>
          </a:p>
          <a:p>
            <a:pPr algn="ctr"/>
            <a:r>
              <a:rPr lang="en-US" b="1" dirty="0" smtClean="0">
                <a:solidFill>
                  <a:srgbClr val="FF0000"/>
                </a:solidFill>
              </a:rPr>
              <a:t>Server</a:t>
            </a:r>
            <a:endParaRPr lang="en-US" b="1" dirty="0">
              <a:solidFill>
                <a:srgbClr val="FF0000"/>
              </a:solidFill>
            </a:endParaRPr>
          </a:p>
        </p:txBody>
      </p:sp>
      <p:sp>
        <p:nvSpPr>
          <p:cNvPr id="8" name="TextBox 7"/>
          <p:cNvSpPr txBox="1"/>
          <p:nvPr/>
        </p:nvSpPr>
        <p:spPr>
          <a:xfrm>
            <a:off x="4213860" y="1643146"/>
            <a:ext cx="922425" cy="523220"/>
          </a:xfrm>
          <a:prstGeom prst="rect">
            <a:avLst/>
          </a:prstGeom>
          <a:solidFill>
            <a:schemeClr val="bg1"/>
          </a:solidFill>
        </p:spPr>
        <p:txBody>
          <a:bodyPr wrap="square" rtlCol="0" anchor="ctr">
            <a:spAutoFit/>
          </a:bodyPr>
          <a:lstStyle/>
          <a:p>
            <a:pPr algn="ctr"/>
            <a:r>
              <a:rPr lang="en-US" b="1" dirty="0" err="1" smtClean="0">
                <a:solidFill>
                  <a:srgbClr val="FF0000"/>
                </a:solidFill>
              </a:rPr>
              <a:t>HostingServer</a:t>
            </a:r>
            <a:endParaRPr lang="en-US" b="1" dirty="0">
              <a:solidFill>
                <a:srgbClr val="FF0000"/>
              </a:solidFill>
            </a:endParaRPr>
          </a:p>
        </p:txBody>
      </p:sp>
      <p:sp>
        <p:nvSpPr>
          <p:cNvPr id="10" name="TextBox 9"/>
          <p:cNvSpPr txBox="1"/>
          <p:nvPr/>
        </p:nvSpPr>
        <p:spPr>
          <a:xfrm>
            <a:off x="6619343" y="1643146"/>
            <a:ext cx="922425" cy="523220"/>
          </a:xfrm>
          <a:prstGeom prst="rect">
            <a:avLst/>
          </a:prstGeom>
          <a:solidFill>
            <a:schemeClr val="bg1"/>
          </a:solidFill>
        </p:spPr>
        <p:txBody>
          <a:bodyPr wrap="square" rtlCol="0" anchor="ctr">
            <a:spAutoFit/>
          </a:bodyPr>
          <a:lstStyle/>
          <a:p>
            <a:pPr algn="ctr"/>
            <a:r>
              <a:rPr lang="en-US" b="1" dirty="0" smtClean="0">
                <a:solidFill>
                  <a:srgbClr val="FF0000"/>
                </a:solidFill>
              </a:rPr>
              <a:t>Image</a:t>
            </a:r>
          </a:p>
          <a:p>
            <a:pPr algn="ctr"/>
            <a:r>
              <a:rPr lang="en-US" b="1" dirty="0" smtClean="0">
                <a:solidFill>
                  <a:srgbClr val="FF0000"/>
                </a:solidFill>
              </a:rPr>
              <a:t>Server</a:t>
            </a:r>
            <a:endParaRPr lang="en-US" b="1" dirty="0">
              <a:solidFill>
                <a:srgbClr val="FF0000"/>
              </a:solidFill>
            </a:endParaRPr>
          </a:p>
        </p:txBody>
      </p:sp>
      <p:grpSp>
        <p:nvGrpSpPr>
          <p:cNvPr id="14" name="Group 13"/>
          <p:cNvGrpSpPr/>
          <p:nvPr/>
        </p:nvGrpSpPr>
        <p:grpSpPr>
          <a:xfrm>
            <a:off x="5348514" y="1643146"/>
            <a:ext cx="1074057" cy="1927368"/>
            <a:chOff x="5348514" y="1643146"/>
            <a:chExt cx="1074057" cy="1927368"/>
          </a:xfrm>
        </p:grpSpPr>
        <p:cxnSp>
          <p:nvCxnSpPr>
            <p:cNvPr id="3" name="Straight Connector 2"/>
            <p:cNvCxnSpPr/>
            <p:nvPr/>
          </p:nvCxnSpPr>
          <p:spPr>
            <a:xfrm>
              <a:off x="5363029" y="1643146"/>
              <a:ext cx="1059542" cy="1927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348514" y="1643146"/>
              <a:ext cx="1059096" cy="19201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783080" y="2240280"/>
            <a:ext cx="5844540" cy="495300"/>
          </a:xfrm>
          <a:prstGeom prst="rect">
            <a:avLst/>
          </a:prstGeom>
          <a:solidFill>
            <a:schemeClr val="bg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FFFF00"/>
                </a:solidFill>
              </a:rPr>
              <a:t>Federated		Federated</a:t>
            </a:r>
            <a:endParaRPr lang="en-US" sz="1800" b="1" dirty="0">
              <a:solidFill>
                <a:srgbClr val="FFFF00"/>
              </a:solidFill>
            </a:endParaRPr>
          </a:p>
        </p:txBody>
      </p:sp>
      <p:sp>
        <p:nvSpPr>
          <p:cNvPr id="12" name="TextBox 11"/>
          <p:cNvSpPr txBox="1"/>
          <p:nvPr/>
        </p:nvSpPr>
        <p:spPr>
          <a:xfrm>
            <a:off x="3718561" y="501415"/>
            <a:ext cx="609600" cy="415498"/>
          </a:xfrm>
          <a:prstGeom prst="rect">
            <a:avLst/>
          </a:prstGeom>
          <a:solidFill>
            <a:schemeClr val="bg1"/>
          </a:solidFill>
        </p:spPr>
        <p:txBody>
          <a:bodyPr wrap="square" rtlCol="0" anchor="ctr">
            <a:spAutoFit/>
          </a:bodyPr>
          <a:lstStyle/>
          <a:p>
            <a:pPr algn="ctr"/>
            <a:r>
              <a:rPr lang="en-US" sz="1050" b="1" dirty="0" smtClean="0">
                <a:solidFill>
                  <a:srgbClr val="FF0000"/>
                </a:solidFill>
              </a:rPr>
              <a:t>Web</a:t>
            </a:r>
          </a:p>
          <a:p>
            <a:pPr algn="ctr"/>
            <a:r>
              <a:rPr lang="en-US" sz="1050" b="1" dirty="0" smtClean="0">
                <a:solidFill>
                  <a:srgbClr val="FF0000"/>
                </a:solidFill>
              </a:rPr>
              <a:t>Server</a:t>
            </a:r>
            <a:endParaRPr lang="en-US" sz="1050" b="1" dirty="0">
              <a:solidFill>
                <a:srgbClr val="FF0000"/>
              </a:solidFill>
            </a:endParaRPr>
          </a:p>
        </p:txBody>
      </p:sp>
      <p:sp>
        <p:nvSpPr>
          <p:cNvPr id="13" name="TextBox 12"/>
          <p:cNvSpPr txBox="1"/>
          <p:nvPr/>
        </p:nvSpPr>
        <p:spPr>
          <a:xfrm>
            <a:off x="5921859" y="500354"/>
            <a:ext cx="1772309" cy="307777"/>
          </a:xfrm>
          <a:prstGeom prst="rect">
            <a:avLst/>
          </a:prstGeom>
          <a:solidFill>
            <a:schemeClr val="bg1"/>
          </a:solidFill>
        </p:spPr>
        <p:txBody>
          <a:bodyPr wrap="square" rtlCol="0" anchor="ctr">
            <a:spAutoFit/>
          </a:bodyPr>
          <a:lstStyle/>
          <a:p>
            <a:pPr algn="ctr"/>
            <a:r>
              <a:rPr lang="en-US" b="1" dirty="0" smtClean="0">
                <a:solidFill>
                  <a:schemeClr val="tx1"/>
                </a:solidFill>
              </a:rPr>
              <a:t>NWC EGIS v1.0</a:t>
            </a:r>
            <a:endParaRPr lang="en-US" b="1" dirty="0">
              <a:solidFill>
                <a:schemeClr val="tx1"/>
              </a:solidFill>
            </a:endParaRPr>
          </a:p>
        </p:txBody>
      </p:sp>
      <p:sp>
        <p:nvSpPr>
          <p:cNvPr id="11" name="TextBox 10"/>
          <p:cNvSpPr txBox="1"/>
          <p:nvPr/>
        </p:nvSpPr>
        <p:spPr>
          <a:xfrm>
            <a:off x="1457197" y="3990283"/>
            <a:ext cx="2261364" cy="307777"/>
          </a:xfrm>
          <a:prstGeom prst="rect">
            <a:avLst/>
          </a:prstGeom>
          <a:solidFill>
            <a:schemeClr val="bg1"/>
          </a:solidFill>
        </p:spPr>
        <p:txBody>
          <a:bodyPr wrap="square" rtlCol="0" anchor="ctr">
            <a:spAutoFit/>
          </a:bodyPr>
          <a:lstStyle/>
          <a:p>
            <a:pPr algn="ctr"/>
            <a:r>
              <a:rPr lang="en-US" b="1" dirty="0" smtClean="0">
                <a:solidFill>
                  <a:srgbClr val="FF0000"/>
                </a:solidFill>
              </a:rPr>
              <a:t>ArcGIS Enterprise 10.5.1</a:t>
            </a:r>
            <a:endParaRPr lang="en-US" b="1" dirty="0">
              <a:solidFill>
                <a:srgbClr val="FF0000"/>
              </a:solidFill>
            </a:endParaRPr>
          </a:p>
        </p:txBody>
      </p:sp>
    </p:spTree>
    <p:extLst>
      <p:ext uri="{BB962C8B-B14F-4D97-AF65-F5344CB8AC3E}">
        <p14:creationId xmlns:p14="http://schemas.microsoft.com/office/powerpoint/2010/main" val="16101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4" grpId="0" animBg="1"/>
      <p:bldP spid="12" grpId="0" animBg="1"/>
    </p:bldLst>
  </p:timing>
</p:sld>
</file>

<file path=ppt/theme/theme1.xml><?xml version="1.0" encoding="utf-8"?>
<a:theme xmlns:a="http://schemas.openxmlformats.org/drawingml/2006/main"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4170</TotalTime>
  <Words>1146</Words>
  <Application>Microsoft Office PowerPoint</Application>
  <PresentationFormat>On-screen Show (16:9)</PresentationFormat>
  <Paragraphs>333</Paragraphs>
  <Slides>28</Slides>
  <Notes>5</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Calibri</vt:lpstr>
      <vt:lpstr>Proxima Nova</vt:lpstr>
      <vt:lpstr>Arial Narrow</vt:lpstr>
      <vt:lpstr>Gill Sans</vt:lpstr>
      <vt:lpstr>Arial</vt:lpstr>
      <vt:lpstr>3. Content Slide - no icon</vt:lpstr>
      <vt:lpstr>Simple Light</vt:lpstr>
      <vt:lpstr>NWC Enterprise GIS and Visualization Services</vt:lpstr>
      <vt:lpstr>Acknowledgements Space Laura Keys, Corey Krewson, Zach Wills, Brad Bates, Brian Cosgrove, Shawn Crawley, Whitney Flynn, Derek Giardino, Dave Gochis, Monica Stone, Mark Glaudemans, Darone Jones, Trey Flowers, Ed Clark, Tom Graziano Space Large integrated team across: Office of Water Prediction (OWP), West Gulf River Forecast Center (WGRFC), Southern Region HQ, NCEP, Lynker, Esri, UCAR/NCAR and others</vt:lpstr>
      <vt:lpstr>Evolving NWS Hydrologic Services</vt:lpstr>
      <vt:lpstr>NOAA/NWS National Water Model</vt:lpstr>
      <vt:lpstr>Complimentary Hydrologic Prediction Systems</vt:lpstr>
      <vt:lpstr>Synthesizing Hydrologic Forecasts</vt:lpstr>
      <vt:lpstr>Synthesizing Hydrologic Forecasts</vt:lpstr>
      <vt:lpstr>National Water Center Enterprise GIS (EGIS)</vt:lpstr>
      <vt:lpstr>PowerPoint Presentation</vt:lpstr>
      <vt:lpstr>PowerPoint Presentation</vt:lpstr>
      <vt:lpstr>PowerPoint Presentation</vt:lpstr>
      <vt:lpstr>PowerPoint Presentation</vt:lpstr>
      <vt:lpstr>Quick Demo…</vt:lpstr>
      <vt:lpstr>NWM Guidance on water.noaa.gov</vt:lpstr>
      <vt:lpstr>NWM Guidance in Esri Living Atlas</vt:lpstr>
      <vt:lpstr>PowerPoint Presentation</vt:lpstr>
      <vt:lpstr>AHPS Flood Inundation Map Libraries</vt:lpstr>
      <vt:lpstr>Height Above Nearest Drainage (HAND)</vt:lpstr>
      <vt:lpstr>PowerPoint Presentation</vt:lpstr>
      <vt:lpstr>PowerPoint Presentation</vt:lpstr>
      <vt:lpstr>Modeling Domains for Texas/WGRFC</vt:lpstr>
      <vt:lpstr>Complimentary Inundation Mapping Systems</vt:lpstr>
      <vt:lpstr>Automated Forecast Inundation Mapping System</vt:lpstr>
      <vt:lpstr>Forecast Flood Inundation Map Services</vt:lpstr>
      <vt:lpstr>Feedback from Table Top Exercises</vt:lpstr>
      <vt:lpstr>Impact Based Decision Support Services</vt:lpstr>
      <vt:lpstr>Evaluation of Inundation Map Capabilities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With Subhead Here </dc:title>
  <dc:creator>Nando</dc:creator>
  <cp:lastModifiedBy>Fernando R. Salas</cp:lastModifiedBy>
  <cp:revision>52</cp:revision>
  <dcterms:modified xsi:type="dcterms:W3CDTF">2020-01-21T14:56:19Z</dcterms:modified>
</cp:coreProperties>
</file>