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5" r:id="rId1"/>
  </p:sldMasterIdLst>
  <p:notesMasterIdLst>
    <p:notesMasterId r:id="rId40"/>
  </p:notesMasterIdLst>
  <p:sldIdLst>
    <p:sldId id="256" r:id="rId2"/>
    <p:sldId id="394" r:id="rId3"/>
    <p:sldId id="452" r:id="rId4"/>
    <p:sldId id="449" r:id="rId5"/>
    <p:sldId id="454" r:id="rId6"/>
    <p:sldId id="445" r:id="rId7"/>
    <p:sldId id="399" r:id="rId8"/>
    <p:sldId id="402" r:id="rId9"/>
    <p:sldId id="444" r:id="rId10"/>
    <p:sldId id="406" r:id="rId11"/>
    <p:sldId id="407" r:id="rId12"/>
    <p:sldId id="408" r:id="rId13"/>
    <p:sldId id="437" r:id="rId14"/>
    <p:sldId id="438" r:id="rId15"/>
    <p:sldId id="436" r:id="rId16"/>
    <p:sldId id="410" r:id="rId17"/>
    <p:sldId id="416" r:id="rId18"/>
    <p:sldId id="411" r:id="rId19"/>
    <p:sldId id="422" r:id="rId20"/>
    <p:sldId id="446" r:id="rId21"/>
    <p:sldId id="447" r:id="rId22"/>
    <p:sldId id="429" r:id="rId23"/>
    <p:sldId id="439" r:id="rId24"/>
    <p:sldId id="440" r:id="rId25"/>
    <p:sldId id="442" r:id="rId26"/>
    <p:sldId id="450" r:id="rId27"/>
    <p:sldId id="443" r:id="rId28"/>
    <p:sldId id="431" r:id="rId29"/>
    <p:sldId id="432" r:id="rId30"/>
    <p:sldId id="433" r:id="rId31"/>
    <p:sldId id="434" r:id="rId32"/>
    <p:sldId id="435" r:id="rId33"/>
    <p:sldId id="455" r:id="rId34"/>
    <p:sldId id="453" r:id="rId35"/>
    <p:sldId id="363" r:id="rId36"/>
    <p:sldId id="393" r:id="rId37"/>
    <p:sldId id="451" r:id="rId38"/>
    <p:sldId id="37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28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32784-3194-4705-93EE-296FB8550D83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707C832-E074-4918-B5EF-1422FA29C32C}">
      <dgm:prSet phldrT="[Text]"/>
      <dgm:spPr/>
      <dgm:t>
        <a:bodyPr/>
        <a:lstStyle/>
        <a:p>
          <a:r>
            <a:rPr lang="en-US"/>
            <a:t>INSITE Operational Scenario Steps</a:t>
          </a:r>
        </a:p>
      </dgm:t>
    </dgm:pt>
    <dgm:pt modelId="{1582B953-EE00-4A4B-826B-E6F5598633DB}" type="parTrans" cxnId="{2B133664-BC51-4757-8AB5-DA52FA47F9B0}">
      <dgm:prSet/>
      <dgm:spPr/>
      <dgm:t>
        <a:bodyPr/>
        <a:lstStyle/>
        <a:p>
          <a:endParaRPr lang="en-US"/>
        </a:p>
      </dgm:t>
    </dgm:pt>
    <dgm:pt modelId="{B7D05BE0-93EC-4332-81FE-796768B8DDB6}" type="sibTrans" cxnId="{2B133664-BC51-4757-8AB5-DA52FA47F9B0}">
      <dgm:prSet/>
      <dgm:spPr/>
      <dgm:t>
        <a:bodyPr/>
        <a:lstStyle/>
        <a:p>
          <a:endParaRPr lang="en-US"/>
        </a:p>
      </dgm:t>
    </dgm:pt>
    <dgm:pt modelId="{4A893F6E-F71F-4EDC-9D72-96DE286DD175}">
      <dgm:prSet phldrT="[Text]"/>
      <dgm:spPr/>
      <dgm:t>
        <a:bodyPr/>
        <a:lstStyle/>
        <a:p>
          <a:r>
            <a:rPr lang="en-US"/>
            <a:t>Identify potential areas of air-traffic constraints in area of responsibility</a:t>
          </a:r>
        </a:p>
      </dgm:t>
    </dgm:pt>
    <dgm:pt modelId="{C2C884DF-2A4A-4B39-8007-C46F5FC7C6C6}" type="parTrans" cxnId="{E72A371E-F304-4C68-B43B-51B4F61E38C1}">
      <dgm:prSet/>
      <dgm:spPr/>
      <dgm:t>
        <a:bodyPr/>
        <a:lstStyle/>
        <a:p>
          <a:endParaRPr lang="en-US"/>
        </a:p>
      </dgm:t>
    </dgm:pt>
    <dgm:pt modelId="{1FBB9FD9-ED45-475C-ACD7-1DBB1987D78E}" type="sibTrans" cxnId="{E72A371E-F304-4C68-B43B-51B4F61E38C1}">
      <dgm:prSet/>
      <dgm:spPr/>
      <dgm:t>
        <a:bodyPr/>
        <a:lstStyle/>
        <a:p>
          <a:endParaRPr lang="en-US"/>
        </a:p>
      </dgm:t>
    </dgm:pt>
    <dgm:pt modelId="{94031817-4C48-4434-9FB2-CA369B9B3C09}">
      <dgm:prSet phldrT="[Text]"/>
      <dgm:spPr/>
      <dgm:t>
        <a:bodyPr/>
        <a:lstStyle/>
        <a:p>
          <a:r>
            <a:rPr lang="en-US"/>
            <a:t>Narrow down area of interest using polygon drawing tool </a:t>
          </a:r>
        </a:p>
      </dgm:t>
    </dgm:pt>
    <dgm:pt modelId="{20AC69D9-D371-4052-92BA-C74203A4B603}" type="parTrans" cxnId="{0BE80357-BF10-49DB-B92D-CF455D80AF25}">
      <dgm:prSet/>
      <dgm:spPr/>
      <dgm:t>
        <a:bodyPr/>
        <a:lstStyle/>
        <a:p>
          <a:endParaRPr lang="en-US"/>
        </a:p>
      </dgm:t>
    </dgm:pt>
    <dgm:pt modelId="{F6FF2DEC-E618-41BA-A71A-D1DD8C4BD463}" type="sibTrans" cxnId="{0BE80357-BF10-49DB-B92D-CF455D80AF25}">
      <dgm:prSet/>
      <dgm:spPr/>
      <dgm:t>
        <a:bodyPr/>
        <a:lstStyle/>
        <a:p>
          <a:endParaRPr lang="en-US"/>
        </a:p>
      </dgm:t>
    </dgm:pt>
    <dgm:pt modelId="{FA5B6F7E-2AC4-4102-81F3-5483A50E4037}">
      <dgm:prSet phldrT="[Text]"/>
      <dgm:spPr/>
      <dgm:t>
        <a:bodyPr/>
        <a:lstStyle/>
        <a:p>
          <a:r>
            <a:rPr lang="en-US"/>
            <a:t>Use these areas of constraints as first guess impact areas in CAWS</a:t>
          </a:r>
        </a:p>
      </dgm:t>
    </dgm:pt>
    <dgm:pt modelId="{D6C79DAE-58B8-45AA-BE3D-94142986FE27}" type="parTrans" cxnId="{7D1FBC0B-639D-4CC3-AC0B-F07CC7B474CA}">
      <dgm:prSet/>
      <dgm:spPr/>
      <dgm:t>
        <a:bodyPr/>
        <a:lstStyle/>
        <a:p>
          <a:endParaRPr lang="en-US"/>
        </a:p>
      </dgm:t>
    </dgm:pt>
    <dgm:pt modelId="{74FE5C54-6720-4564-A438-8FBD1DBFCDDF}" type="sibTrans" cxnId="{7D1FBC0B-639D-4CC3-AC0B-F07CC7B474CA}">
      <dgm:prSet/>
      <dgm:spPr/>
      <dgm:t>
        <a:bodyPr/>
        <a:lstStyle/>
        <a:p>
          <a:endParaRPr lang="en-US"/>
        </a:p>
      </dgm:t>
    </dgm:pt>
    <dgm:pt modelId="{EA9676D5-84AD-45F5-A599-051CFC7676A9}">
      <dgm:prSet/>
      <dgm:spPr/>
      <dgm:t>
        <a:bodyPr/>
        <a:lstStyle/>
        <a:p>
          <a:r>
            <a:rPr lang="en-US"/>
            <a:t>Identify geographic areas with constraints above moderate severity  threshold</a:t>
          </a:r>
        </a:p>
      </dgm:t>
    </dgm:pt>
    <dgm:pt modelId="{68A4D310-3A4C-4D05-8EEB-DF8FC055FA4F}" type="parTrans" cxnId="{D87BEC29-7F2D-4A16-95A5-1FCEED329FE7}">
      <dgm:prSet/>
      <dgm:spPr/>
      <dgm:t>
        <a:bodyPr/>
        <a:lstStyle/>
        <a:p>
          <a:endParaRPr lang="en-US"/>
        </a:p>
      </dgm:t>
    </dgm:pt>
    <dgm:pt modelId="{6C428EF5-9C2A-4239-A017-356418BE5F46}" type="sibTrans" cxnId="{D87BEC29-7F2D-4A16-95A5-1FCEED329FE7}">
      <dgm:prSet/>
      <dgm:spPr/>
      <dgm:t>
        <a:bodyPr/>
        <a:lstStyle/>
        <a:p>
          <a:endParaRPr lang="en-US"/>
        </a:p>
      </dgm:t>
    </dgm:pt>
    <dgm:pt modelId="{F9F7890E-91AF-417F-8ABC-85E9128D4755}">
      <dgm:prSet/>
      <dgm:spPr/>
      <dgm:t>
        <a:bodyPr/>
        <a:lstStyle/>
        <a:p>
          <a:r>
            <a:rPr lang="en-US"/>
            <a:t>Identify potential time of onset and cessation</a:t>
          </a:r>
        </a:p>
      </dgm:t>
    </dgm:pt>
    <dgm:pt modelId="{6F5A04BA-4E28-472E-9937-9C7E62DB9BFE}" type="parTrans" cxnId="{DA654CDB-5A77-4F9E-8981-35396ACB067E}">
      <dgm:prSet/>
      <dgm:spPr/>
      <dgm:t>
        <a:bodyPr/>
        <a:lstStyle/>
        <a:p>
          <a:endParaRPr lang="en-US"/>
        </a:p>
      </dgm:t>
    </dgm:pt>
    <dgm:pt modelId="{E87640E3-8FF9-4BEA-A77D-6D364E7F4758}" type="sibTrans" cxnId="{DA654CDB-5A77-4F9E-8981-35396ACB067E}">
      <dgm:prSet/>
      <dgm:spPr/>
      <dgm:t>
        <a:bodyPr/>
        <a:lstStyle/>
        <a:p>
          <a:endParaRPr lang="en-US"/>
        </a:p>
      </dgm:t>
    </dgm:pt>
    <dgm:pt modelId="{5D39FA1F-2E94-49C9-A73D-6DE01894A9DA}">
      <dgm:prSet/>
      <dgm:spPr/>
      <dgm:t>
        <a:bodyPr/>
        <a:lstStyle/>
        <a:p>
          <a:r>
            <a:rPr lang="en-US"/>
            <a:t>Adjust forecast based upon model trends using confidence in CC bars</a:t>
          </a:r>
        </a:p>
      </dgm:t>
    </dgm:pt>
    <dgm:pt modelId="{586BCF75-B7E9-4CF4-9333-816C1F4550B9}" type="parTrans" cxnId="{A6A85E0A-0E4C-4619-86AF-8D4B0B898CE4}">
      <dgm:prSet/>
      <dgm:spPr/>
      <dgm:t>
        <a:bodyPr/>
        <a:lstStyle/>
        <a:p>
          <a:endParaRPr lang="en-US"/>
        </a:p>
      </dgm:t>
    </dgm:pt>
    <dgm:pt modelId="{D13BFF0B-DBE8-48AC-B16E-70104DDFDD2E}" type="sibTrans" cxnId="{A6A85E0A-0E4C-4619-86AF-8D4B0B898CE4}">
      <dgm:prSet/>
      <dgm:spPr/>
      <dgm:t>
        <a:bodyPr/>
        <a:lstStyle/>
        <a:p>
          <a:endParaRPr lang="en-US"/>
        </a:p>
      </dgm:t>
    </dgm:pt>
    <dgm:pt modelId="{DD4D6A91-483C-45E4-97EF-DB81E8941506}">
      <dgm:prSet/>
      <dgm:spPr/>
      <dgm:t>
        <a:bodyPr/>
        <a:lstStyle/>
        <a:p>
          <a:r>
            <a:rPr lang="en-US"/>
            <a:t>Adjust forecast based upon model consistency in CC bars</a:t>
          </a:r>
        </a:p>
      </dgm:t>
    </dgm:pt>
    <dgm:pt modelId="{CA5AA9E8-8D2F-49B7-9438-913640EA0C21}" type="parTrans" cxnId="{2C8FEE3A-2DBC-4FAA-B107-6E1B8A723C18}">
      <dgm:prSet/>
      <dgm:spPr/>
      <dgm:t>
        <a:bodyPr/>
        <a:lstStyle/>
        <a:p>
          <a:endParaRPr lang="en-US"/>
        </a:p>
      </dgm:t>
    </dgm:pt>
    <dgm:pt modelId="{429B183A-5C4C-496B-8000-2B509379A02E}" type="sibTrans" cxnId="{2C8FEE3A-2DBC-4FAA-B107-6E1B8A723C18}">
      <dgm:prSet/>
      <dgm:spPr/>
      <dgm:t>
        <a:bodyPr/>
        <a:lstStyle/>
        <a:p>
          <a:endParaRPr lang="en-US"/>
        </a:p>
      </dgm:t>
    </dgm:pt>
    <dgm:pt modelId="{EB5B8B42-0AF4-440D-8EDD-6C815746387A}">
      <dgm:prSet/>
      <dgm:spPr/>
      <dgm:t>
        <a:bodyPr/>
        <a:lstStyle/>
        <a:p>
          <a:r>
            <a:rPr lang="en-US"/>
            <a:t>Compare potential areas of air-traffic constraints with other model guidance</a:t>
          </a:r>
        </a:p>
      </dgm:t>
    </dgm:pt>
    <dgm:pt modelId="{1FB534B9-800E-4ED9-A2AC-925A69E92B91}" type="parTrans" cxnId="{66444BE1-6B5B-41F7-AB66-F8D9DE6426FF}">
      <dgm:prSet/>
      <dgm:spPr/>
      <dgm:t>
        <a:bodyPr/>
        <a:lstStyle/>
        <a:p>
          <a:endParaRPr lang="en-US"/>
        </a:p>
      </dgm:t>
    </dgm:pt>
    <dgm:pt modelId="{E627DFD7-007F-4F7C-8929-39EC21C1747B}" type="sibTrans" cxnId="{66444BE1-6B5B-41F7-AB66-F8D9DE6426FF}">
      <dgm:prSet/>
      <dgm:spPr/>
      <dgm:t>
        <a:bodyPr/>
        <a:lstStyle/>
        <a:p>
          <a:endParaRPr lang="en-US"/>
        </a:p>
      </dgm:t>
    </dgm:pt>
    <dgm:pt modelId="{42F4B2F9-06BB-434F-9149-BB35FD67BA9B}" type="pres">
      <dgm:prSet presAssocID="{FA532784-3194-4705-93EE-296FB8550D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7B96C-8C3F-4725-83AA-2E88C974C7CA}" type="pres">
      <dgm:prSet presAssocID="{D707C832-E074-4918-B5EF-1422FA29C32C}" presName="roof" presStyleLbl="dkBgShp" presStyleIdx="0" presStyleCnt="2"/>
      <dgm:spPr/>
      <dgm:t>
        <a:bodyPr/>
        <a:lstStyle/>
        <a:p>
          <a:endParaRPr lang="en-US"/>
        </a:p>
      </dgm:t>
    </dgm:pt>
    <dgm:pt modelId="{B58BD8FC-66D7-49DF-B526-EDB049357722}" type="pres">
      <dgm:prSet presAssocID="{D707C832-E074-4918-B5EF-1422FA29C32C}" presName="pillars" presStyleCnt="0"/>
      <dgm:spPr/>
    </dgm:pt>
    <dgm:pt modelId="{5EB88DAD-3761-4686-9DE2-C4E104C717B9}" type="pres">
      <dgm:prSet presAssocID="{D707C832-E074-4918-B5EF-1422FA29C32C}" presName="pillar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2ACB4-E60D-40C3-9C5D-8B7C167A41BD}" type="pres">
      <dgm:prSet presAssocID="{EB5B8B42-0AF4-440D-8EDD-6C815746387A}" presName="pillar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D5F4D-1AA5-42C3-B8B2-219E9D115755}" type="pres">
      <dgm:prSet presAssocID="{94031817-4C48-4434-9FB2-CA369B9B3C09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B37A4-F232-4754-82BC-2DA2CE9BB6CC}" type="pres">
      <dgm:prSet presAssocID="{EA9676D5-84AD-45F5-A599-051CFC7676A9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0C350-9186-4BEA-BAFA-FA0C70005C10}" type="pres">
      <dgm:prSet presAssocID="{F9F7890E-91AF-417F-8ABC-85E9128D4755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AA2D3-89D1-4D5B-AC6C-5D491697EAEB}" type="pres">
      <dgm:prSet presAssocID="{5D39FA1F-2E94-49C9-A73D-6DE01894A9DA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362AE-86BC-449E-BCA6-8302F171D244}" type="pres">
      <dgm:prSet presAssocID="{DD4D6A91-483C-45E4-97EF-DB81E8941506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F4E3B-C353-4952-BC5C-2C3362D38764}" type="pres">
      <dgm:prSet presAssocID="{FA5B6F7E-2AC4-4102-81F3-5483A50E4037}" presName="pillar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549FA-1F45-4B78-BE2C-E04310DA972E}" type="pres">
      <dgm:prSet presAssocID="{D707C832-E074-4918-B5EF-1422FA29C32C}" presName="base" presStyleLbl="dkBgShp" presStyleIdx="1" presStyleCnt="2"/>
      <dgm:spPr/>
    </dgm:pt>
  </dgm:ptLst>
  <dgm:cxnLst>
    <dgm:cxn modelId="{28E1B5A9-7648-46CB-AAE0-016BF6162FFB}" type="presOf" srcId="{FA5B6F7E-2AC4-4102-81F3-5483A50E4037}" destId="{0C1F4E3B-C353-4952-BC5C-2C3362D38764}" srcOrd="0" destOrd="0" presId="urn:microsoft.com/office/officeart/2005/8/layout/hList3"/>
    <dgm:cxn modelId="{E72A371E-F304-4C68-B43B-51B4F61E38C1}" srcId="{D707C832-E074-4918-B5EF-1422FA29C32C}" destId="{4A893F6E-F71F-4EDC-9D72-96DE286DD175}" srcOrd="0" destOrd="0" parTransId="{C2C884DF-2A4A-4B39-8007-C46F5FC7C6C6}" sibTransId="{1FBB9FD9-ED45-475C-ACD7-1DBB1987D78E}"/>
    <dgm:cxn modelId="{66444BE1-6B5B-41F7-AB66-F8D9DE6426FF}" srcId="{D707C832-E074-4918-B5EF-1422FA29C32C}" destId="{EB5B8B42-0AF4-440D-8EDD-6C815746387A}" srcOrd="1" destOrd="0" parTransId="{1FB534B9-800E-4ED9-A2AC-925A69E92B91}" sibTransId="{E627DFD7-007F-4F7C-8929-39EC21C1747B}"/>
    <dgm:cxn modelId="{1168FD3C-6651-4112-AC81-5567C2B5F19B}" type="presOf" srcId="{D707C832-E074-4918-B5EF-1422FA29C32C}" destId="{B707B96C-8C3F-4725-83AA-2E88C974C7CA}" srcOrd="0" destOrd="0" presId="urn:microsoft.com/office/officeart/2005/8/layout/hList3"/>
    <dgm:cxn modelId="{7D1FBC0B-639D-4CC3-AC0B-F07CC7B474CA}" srcId="{D707C832-E074-4918-B5EF-1422FA29C32C}" destId="{FA5B6F7E-2AC4-4102-81F3-5483A50E4037}" srcOrd="7" destOrd="0" parTransId="{D6C79DAE-58B8-45AA-BE3D-94142986FE27}" sibTransId="{74FE5C54-6720-4564-A438-8FBD1DBFCDDF}"/>
    <dgm:cxn modelId="{D87BEC29-7F2D-4A16-95A5-1FCEED329FE7}" srcId="{D707C832-E074-4918-B5EF-1422FA29C32C}" destId="{EA9676D5-84AD-45F5-A599-051CFC7676A9}" srcOrd="3" destOrd="0" parTransId="{68A4D310-3A4C-4D05-8EEB-DF8FC055FA4F}" sibTransId="{6C428EF5-9C2A-4239-A017-356418BE5F46}"/>
    <dgm:cxn modelId="{913496E8-156D-4486-BD86-D03B51A7319C}" type="presOf" srcId="{FA532784-3194-4705-93EE-296FB8550D83}" destId="{42F4B2F9-06BB-434F-9149-BB35FD67BA9B}" srcOrd="0" destOrd="0" presId="urn:microsoft.com/office/officeart/2005/8/layout/hList3"/>
    <dgm:cxn modelId="{0EE3A7EF-D319-47EC-AD3C-4A68A5BB73F9}" type="presOf" srcId="{4A893F6E-F71F-4EDC-9D72-96DE286DD175}" destId="{5EB88DAD-3761-4686-9DE2-C4E104C717B9}" srcOrd="0" destOrd="0" presId="urn:microsoft.com/office/officeart/2005/8/layout/hList3"/>
    <dgm:cxn modelId="{2C8FEE3A-2DBC-4FAA-B107-6E1B8A723C18}" srcId="{D707C832-E074-4918-B5EF-1422FA29C32C}" destId="{DD4D6A91-483C-45E4-97EF-DB81E8941506}" srcOrd="6" destOrd="0" parTransId="{CA5AA9E8-8D2F-49B7-9438-913640EA0C21}" sibTransId="{429B183A-5C4C-496B-8000-2B509379A02E}"/>
    <dgm:cxn modelId="{DA654CDB-5A77-4F9E-8981-35396ACB067E}" srcId="{D707C832-E074-4918-B5EF-1422FA29C32C}" destId="{F9F7890E-91AF-417F-8ABC-85E9128D4755}" srcOrd="4" destOrd="0" parTransId="{6F5A04BA-4E28-472E-9937-9C7E62DB9BFE}" sibTransId="{E87640E3-8FF9-4BEA-A77D-6D364E7F4758}"/>
    <dgm:cxn modelId="{FA0DFC12-CCB6-4DBA-ACA1-6300B9751FF5}" type="presOf" srcId="{F9F7890E-91AF-417F-8ABC-85E9128D4755}" destId="{6040C350-9186-4BEA-BAFA-FA0C70005C10}" srcOrd="0" destOrd="0" presId="urn:microsoft.com/office/officeart/2005/8/layout/hList3"/>
    <dgm:cxn modelId="{0BE80357-BF10-49DB-B92D-CF455D80AF25}" srcId="{D707C832-E074-4918-B5EF-1422FA29C32C}" destId="{94031817-4C48-4434-9FB2-CA369B9B3C09}" srcOrd="2" destOrd="0" parTransId="{20AC69D9-D371-4052-92BA-C74203A4B603}" sibTransId="{F6FF2DEC-E618-41BA-A71A-D1DD8C4BD463}"/>
    <dgm:cxn modelId="{4A9E2AED-8A18-4DC4-B483-0160EC429700}" type="presOf" srcId="{5D39FA1F-2E94-49C9-A73D-6DE01894A9DA}" destId="{8F7AA2D3-89D1-4D5B-AC6C-5D491697EAEB}" srcOrd="0" destOrd="0" presId="urn:microsoft.com/office/officeart/2005/8/layout/hList3"/>
    <dgm:cxn modelId="{923B1AE8-E416-4B5A-B9E5-FE7B3C2D5E9A}" type="presOf" srcId="{94031817-4C48-4434-9FB2-CA369B9B3C09}" destId="{C1FD5F4D-1AA5-42C3-B8B2-219E9D115755}" srcOrd="0" destOrd="0" presId="urn:microsoft.com/office/officeart/2005/8/layout/hList3"/>
    <dgm:cxn modelId="{859C2CF9-16C4-46E5-A1B1-A40DCD2D36A6}" type="presOf" srcId="{EB5B8B42-0AF4-440D-8EDD-6C815746387A}" destId="{6B42ACB4-E60D-40C3-9C5D-8B7C167A41BD}" srcOrd="0" destOrd="0" presId="urn:microsoft.com/office/officeart/2005/8/layout/hList3"/>
    <dgm:cxn modelId="{A5F3B5D9-4038-48B3-94BE-54FF8C275A5B}" type="presOf" srcId="{DD4D6A91-483C-45E4-97EF-DB81E8941506}" destId="{726362AE-86BC-449E-BCA6-8302F171D244}" srcOrd="0" destOrd="0" presId="urn:microsoft.com/office/officeart/2005/8/layout/hList3"/>
    <dgm:cxn modelId="{2B133664-BC51-4757-8AB5-DA52FA47F9B0}" srcId="{FA532784-3194-4705-93EE-296FB8550D83}" destId="{D707C832-E074-4918-B5EF-1422FA29C32C}" srcOrd="0" destOrd="0" parTransId="{1582B953-EE00-4A4B-826B-E6F5598633DB}" sibTransId="{B7D05BE0-93EC-4332-81FE-796768B8DDB6}"/>
    <dgm:cxn modelId="{A6A85E0A-0E4C-4619-86AF-8D4B0B898CE4}" srcId="{D707C832-E074-4918-B5EF-1422FA29C32C}" destId="{5D39FA1F-2E94-49C9-A73D-6DE01894A9DA}" srcOrd="5" destOrd="0" parTransId="{586BCF75-B7E9-4CF4-9333-816C1F4550B9}" sibTransId="{D13BFF0B-DBE8-48AC-B16E-70104DDFDD2E}"/>
    <dgm:cxn modelId="{5EF5F986-89AB-40C8-ACA0-2925BB04BD23}" type="presOf" srcId="{EA9676D5-84AD-45F5-A599-051CFC7676A9}" destId="{D63B37A4-F232-4754-82BC-2DA2CE9BB6CC}" srcOrd="0" destOrd="0" presId="urn:microsoft.com/office/officeart/2005/8/layout/hList3"/>
    <dgm:cxn modelId="{C51FA5C5-A4AB-4DFC-B7D9-B20565145936}" type="presParOf" srcId="{42F4B2F9-06BB-434F-9149-BB35FD67BA9B}" destId="{B707B96C-8C3F-4725-83AA-2E88C974C7CA}" srcOrd="0" destOrd="0" presId="urn:microsoft.com/office/officeart/2005/8/layout/hList3"/>
    <dgm:cxn modelId="{594FF6D0-EEFA-4D4A-A1BC-4F53DE98A957}" type="presParOf" srcId="{42F4B2F9-06BB-434F-9149-BB35FD67BA9B}" destId="{B58BD8FC-66D7-49DF-B526-EDB049357722}" srcOrd="1" destOrd="0" presId="urn:microsoft.com/office/officeart/2005/8/layout/hList3"/>
    <dgm:cxn modelId="{6E735F66-9A23-48C8-B3B2-1DB0C938BDDF}" type="presParOf" srcId="{B58BD8FC-66D7-49DF-B526-EDB049357722}" destId="{5EB88DAD-3761-4686-9DE2-C4E104C717B9}" srcOrd="0" destOrd="0" presId="urn:microsoft.com/office/officeart/2005/8/layout/hList3"/>
    <dgm:cxn modelId="{B1BA516A-D559-4928-A9A2-57662C7AFB0D}" type="presParOf" srcId="{B58BD8FC-66D7-49DF-B526-EDB049357722}" destId="{6B42ACB4-E60D-40C3-9C5D-8B7C167A41BD}" srcOrd="1" destOrd="0" presId="urn:microsoft.com/office/officeart/2005/8/layout/hList3"/>
    <dgm:cxn modelId="{05A52B3E-962B-40F5-8DE1-E0186020CEFB}" type="presParOf" srcId="{B58BD8FC-66D7-49DF-B526-EDB049357722}" destId="{C1FD5F4D-1AA5-42C3-B8B2-219E9D115755}" srcOrd="2" destOrd="0" presId="urn:microsoft.com/office/officeart/2005/8/layout/hList3"/>
    <dgm:cxn modelId="{3ADA863C-1A56-4619-83D2-9B88B3F156FD}" type="presParOf" srcId="{B58BD8FC-66D7-49DF-B526-EDB049357722}" destId="{D63B37A4-F232-4754-82BC-2DA2CE9BB6CC}" srcOrd="3" destOrd="0" presId="urn:microsoft.com/office/officeart/2005/8/layout/hList3"/>
    <dgm:cxn modelId="{3480AEBA-559C-4ED7-8A10-DD3588431336}" type="presParOf" srcId="{B58BD8FC-66D7-49DF-B526-EDB049357722}" destId="{6040C350-9186-4BEA-BAFA-FA0C70005C10}" srcOrd="4" destOrd="0" presId="urn:microsoft.com/office/officeart/2005/8/layout/hList3"/>
    <dgm:cxn modelId="{C0D9F611-6B49-41A7-A96A-2EF232652AD8}" type="presParOf" srcId="{B58BD8FC-66D7-49DF-B526-EDB049357722}" destId="{8F7AA2D3-89D1-4D5B-AC6C-5D491697EAEB}" srcOrd="5" destOrd="0" presId="urn:microsoft.com/office/officeart/2005/8/layout/hList3"/>
    <dgm:cxn modelId="{F9FA5895-DE00-4EEF-9402-B79763934258}" type="presParOf" srcId="{B58BD8FC-66D7-49DF-B526-EDB049357722}" destId="{726362AE-86BC-449E-BCA6-8302F171D244}" srcOrd="6" destOrd="0" presId="urn:microsoft.com/office/officeart/2005/8/layout/hList3"/>
    <dgm:cxn modelId="{97C1A045-9CDE-4AAC-B5B9-AFBB52A3C49C}" type="presParOf" srcId="{B58BD8FC-66D7-49DF-B526-EDB049357722}" destId="{0C1F4E3B-C353-4952-BC5C-2C3362D38764}" srcOrd="7" destOrd="0" presId="urn:microsoft.com/office/officeart/2005/8/layout/hList3"/>
    <dgm:cxn modelId="{AEF491D7-3558-4CC0-AFE1-9626114D474F}" type="presParOf" srcId="{42F4B2F9-06BB-434F-9149-BB35FD67BA9B}" destId="{B83549FA-1F45-4B78-BE2C-E04310DA972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7B96C-8C3F-4725-83AA-2E88C974C7CA}">
      <dsp:nvSpPr>
        <dsp:cNvPr id="0" name=""/>
        <dsp:cNvSpPr/>
      </dsp:nvSpPr>
      <dsp:spPr>
        <a:xfrm>
          <a:off x="0" y="0"/>
          <a:ext cx="8229600" cy="148590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INSITE Operational Scenario Steps</a:t>
          </a:r>
        </a:p>
      </dsp:txBody>
      <dsp:txXfrm>
        <a:off x="0" y="0"/>
        <a:ext cx="8229600" cy="1485900"/>
      </dsp:txXfrm>
    </dsp:sp>
    <dsp:sp modelId="{5EB88DAD-3761-4686-9DE2-C4E104C717B9}">
      <dsp:nvSpPr>
        <dsp:cNvPr id="0" name=""/>
        <dsp:cNvSpPr/>
      </dsp:nvSpPr>
      <dsp:spPr>
        <a:xfrm>
          <a:off x="0" y="1485900"/>
          <a:ext cx="1028699" cy="31203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Identify potential areas of air-traffic constraints in area of responsibility</a:t>
          </a:r>
        </a:p>
      </dsp:txBody>
      <dsp:txXfrm>
        <a:off x="0" y="1485900"/>
        <a:ext cx="1028699" cy="3120390"/>
      </dsp:txXfrm>
    </dsp:sp>
    <dsp:sp modelId="{6B42ACB4-E60D-40C3-9C5D-8B7C167A41BD}">
      <dsp:nvSpPr>
        <dsp:cNvPr id="0" name=""/>
        <dsp:cNvSpPr/>
      </dsp:nvSpPr>
      <dsp:spPr>
        <a:xfrm>
          <a:off x="1028700" y="1485900"/>
          <a:ext cx="1028699" cy="3120390"/>
        </a:xfrm>
        <a:prstGeom prst="rect">
          <a:avLst/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Compare potential areas of air-traffic constraints with other model guidance</a:t>
          </a:r>
        </a:p>
      </dsp:txBody>
      <dsp:txXfrm>
        <a:off x="1028700" y="1485900"/>
        <a:ext cx="1028699" cy="3120390"/>
      </dsp:txXfrm>
    </dsp:sp>
    <dsp:sp modelId="{C1FD5F4D-1AA5-42C3-B8B2-219E9D115755}">
      <dsp:nvSpPr>
        <dsp:cNvPr id="0" name=""/>
        <dsp:cNvSpPr/>
      </dsp:nvSpPr>
      <dsp:spPr>
        <a:xfrm>
          <a:off x="2057400" y="1485900"/>
          <a:ext cx="1028699" cy="3120390"/>
        </a:xfrm>
        <a:prstGeom prst="rect">
          <a:avLst/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Narrow down area of interest using polygon drawing tool </a:t>
          </a:r>
        </a:p>
      </dsp:txBody>
      <dsp:txXfrm>
        <a:off x="2057400" y="1485900"/>
        <a:ext cx="1028699" cy="3120390"/>
      </dsp:txXfrm>
    </dsp:sp>
    <dsp:sp modelId="{D63B37A4-F232-4754-82BC-2DA2CE9BB6CC}">
      <dsp:nvSpPr>
        <dsp:cNvPr id="0" name=""/>
        <dsp:cNvSpPr/>
      </dsp:nvSpPr>
      <dsp:spPr>
        <a:xfrm>
          <a:off x="3086100" y="1485900"/>
          <a:ext cx="1028699" cy="3120390"/>
        </a:xfrm>
        <a:prstGeom prst="rect">
          <a:avLst/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Identify geographic areas with constraints above moderate severity  threshold</a:t>
          </a:r>
        </a:p>
      </dsp:txBody>
      <dsp:txXfrm>
        <a:off x="3086100" y="1485900"/>
        <a:ext cx="1028699" cy="3120390"/>
      </dsp:txXfrm>
    </dsp:sp>
    <dsp:sp modelId="{6040C350-9186-4BEA-BAFA-FA0C70005C10}">
      <dsp:nvSpPr>
        <dsp:cNvPr id="0" name=""/>
        <dsp:cNvSpPr/>
      </dsp:nvSpPr>
      <dsp:spPr>
        <a:xfrm>
          <a:off x="4114800" y="1485900"/>
          <a:ext cx="1028699" cy="3120390"/>
        </a:xfrm>
        <a:prstGeom prst="rect">
          <a:avLst/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Identify potential time of onset and cessation</a:t>
          </a:r>
        </a:p>
      </dsp:txBody>
      <dsp:txXfrm>
        <a:off x="4114800" y="1485900"/>
        <a:ext cx="1028699" cy="3120390"/>
      </dsp:txXfrm>
    </dsp:sp>
    <dsp:sp modelId="{8F7AA2D3-89D1-4D5B-AC6C-5D491697EAEB}">
      <dsp:nvSpPr>
        <dsp:cNvPr id="0" name=""/>
        <dsp:cNvSpPr/>
      </dsp:nvSpPr>
      <dsp:spPr>
        <a:xfrm>
          <a:off x="5143500" y="1485900"/>
          <a:ext cx="1028699" cy="3120390"/>
        </a:xfrm>
        <a:prstGeom prst="rect">
          <a:avLst/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Adjust forecast based upon model trends using confidence in CC bars</a:t>
          </a:r>
        </a:p>
      </dsp:txBody>
      <dsp:txXfrm>
        <a:off x="5143500" y="1485900"/>
        <a:ext cx="1028699" cy="3120390"/>
      </dsp:txXfrm>
    </dsp:sp>
    <dsp:sp modelId="{726362AE-86BC-449E-BCA6-8302F171D244}">
      <dsp:nvSpPr>
        <dsp:cNvPr id="0" name=""/>
        <dsp:cNvSpPr/>
      </dsp:nvSpPr>
      <dsp:spPr>
        <a:xfrm>
          <a:off x="6172200" y="1485900"/>
          <a:ext cx="1028699" cy="3120390"/>
        </a:xfrm>
        <a:prstGeom prst="rect">
          <a:avLst/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Adjust forecast based upon model consistency in CC bars</a:t>
          </a:r>
        </a:p>
      </dsp:txBody>
      <dsp:txXfrm>
        <a:off x="6172200" y="1485900"/>
        <a:ext cx="1028699" cy="3120390"/>
      </dsp:txXfrm>
    </dsp:sp>
    <dsp:sp modelId="{0C1F4E3B-C353-4952-BC5C-2C3362D38764}">
      <dsp:nvSpPr>
        <dsp:cNvPr id="0" name=""/>
        <dsp:cNvSpPr/>
      </dsp:nvSpPr>
      <dsp:spPr>
        <a:xfrm>
          <a:off x="7200899" y="1485900"/>
          <a:ext cx="1028699" cy="312039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Use these areas of constraints as first guess impact areas in CAWS</a:t>
          </a:r>
        </a:p>
      </dsp:txBody>
      <dsp:txXfrm>
        <a:off x="7200899" y="1485900"/>
        <a:ext cx="1028699" cy="3120390"/>
      </dsp:txXfrm>
    </dsp:sp>
    <dsp:sp modelId="{B83549FA-1F45-4B78-BE2C-E04310DA972E}">
      <dsp:nvSpPr>
        <dsp:cNvPr id="0" name=""/>
        <dsp:cNvSpPr/>
      </dsp:nvSpPr>
      <dsp:spPr>
        <a:xfrm>
          <a:off x="0" y="4606290"/>
          <a:ext cx="8229600" cy="34671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686DF-AE69-414C-A3F2-7D7B70D68BE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E0B08-1ED3-489F-851C-FC1D861D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baseline="0" dirty="0" smtClean="0"/>
              <a:t> is measuring skill of products when it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0B08-1ED3-489F-851C-FC1D861D1D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7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0" tIns="91420" rIns="91420" bIns="91420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0B08-1ED3-489F-851C-FC1D861D1D3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3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/>
          </a:p>
        </p:txBody>
      </p:sp>
      <p:sp>
        <p:nvSpPr>
          <p:cNvPr id="852" name="Shape 8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/>
          </a:p>
        </p:txBody>
      </p:sp>
      <p:sp>
        <p:nvSpPr>
          <p:cNvPr id="852" name="Shape 8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8AB1-B5C7-479E-891C-3157CC3A5800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1585727" y="5715000"/>
            <a:ext cx="5972546" cy="608521"/>
            <a:chOff x="1585727" y="5868479"/>
            <a:chExt cx="5972546" cy="608521"/>
          </a:xfrm>
        </p:grpSpPr>
        <p:pic>
          <p:nvPicPr>
            <p:cNvPr id="10" name="Picture 50" descr="NOAA-Logo_CircleWhite_RestTrans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5727" y="5897908"/>
              <a:ext cx="585826" cy="57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CIRES-Logo_Trans-HiRes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90845" y="5943600"/>
              <a:ext cx="947697" cy="44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74" descr="FAA_Logo_Colo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69703" y="5868479"/>
              <a:ext cx="588570" cy="6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715" y="5978013"/>
              <a:ext cx="1056968" cy="42278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F3D2-0D8E-4B37-B3F9-CD9C408E91F3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DDE9-ECC5-4533-B767-A34C3432E56C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C34-2463-42BC-A430-B81855B9E70D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753C-D597-4143-8A7D-8BE13542423E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3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3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89F1-38F5-466C-A6C2-4615B3559D8F}" type="datetime1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3931920" cy="4256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4478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133600"/>
            <a:ext cx="3931920" cy="4256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A815-D5D7-4CC1-B719-02D4C076652E}" type="datetime1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1524000"/>
            <a:ext cx="0" cy="4876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72EF-91D8-42BE-A986-72D1CE1CA1A3}" type="datetime1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F9E-43D6-40DC-8FDA-3B851EC9BF12}" type="datetime1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CF01-71A5-456A-B7EC-0C03B824EF5E}" type="datetime1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D66B-070D-418F-B4DC-5EF59369D7D5}" type="datetime1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128016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83A5F25-3401-49DF-8B9E-625444D7D7F7}" type="datetime1">
              <a:rPr lang="en-US" smtClean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18288"/>
            <a:ext cx="5334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Forecast Impact and Quality Assessment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18288"/>
            <a:ext cx="128016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1A5A02E3-D9AD-4960-A236-8B055FEFBE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jamie.vavra@noaa.gov" TargetMode="External"/><Relationship Id="rId2" Type="http://schemas.openxmlformats.org/officeDocument/2006/relationships/hyperlink" Target="mailto:melissa.a.petty@noa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INSITE – </a:t>
            </a:r>
            <a:r>
              <a:rPr lang="en-US" smtClean="0"/>
              <a:t>An </a:t>
            </a:r>
            <a:r>
              <a:rPr lang="en-US" smtClean="0"/>
              <a:t>IDSS </a:t>
            </a:r>
            <a:r>
              <a:rPr lang="en-US" dirty="0" smtClean="0"/>
              <a:t>Tool for Aviation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Missy Petty, Geary Layne, Brian Etherton, Paul Hamer, Mike </a:t>
            </a:r>
            <a:r>
              <a:rPr lang="en-US" dirty="0" err="1" smtClean="0"/>
              <a:t>Rabellino</a:t>
            </a:r>
            <a:endParaRPr lang="en-US" dirty="0" smtClean="0"/>
          </a:p>
          <a:p>
            <a:r>
              <a:rPr lang="en-US" dirty="0" err="1" smtClean="0"/>
              <a:t>VLab</a:t>
            </a:r>
            <a:r>
              <a:rPr lang="en-US" dirty="0" smtClean="0"/>
              <a:t> Forum</a:t>
            </a:r>
          </a:p>
          <a:p>
            <a:r>
              <a:rPr lang="en-US" dirty="0" smtClean="0"/>
              <a:t>17 February 2016</a:t>
            </a:r>
          </a:p>
        </p:txBody>
      </p:sp>
    </p:spTree>
    <p:extLst>
      <p:ext uri="{BB962C8B-B14F-4D97-AF65-F5344CB8AC3E}">
        <p14:creationId xmlns:p14="http://schemas.microsoft.com/office/powerpoint/2010/main" val="24034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idx="1"/>
          </p:nvPr>
        </p:nvSpPr>
        <p:spPr>
          <a:xfrm>
            <a:off x="304801" y="1371600"/>
            <a:ext cx="3973901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3" marR="0" lvl="0" indent="-169863" algn="l" rtl="0">
              <a:spcBef>
                <a:spcPts val="0"/>
              </a:spcBef>
              <a:buClr>
                <a:schemeClr val="accent1"/>
              </a:buClr>
              <a:buSzPct val="85000"/>
              <a:buFont typeface="Calibri"/>
              <a:buChar char="•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Blue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lines: Corridor boundaries.</a:t>
            </a:r>
          </a:p>
          <a:p>
            <a:pPr marL="169863" marR="0" lvl="0" indent="-169863" algn="l" rtl="0">
              <a:spcBef>
                <a:spcPts val="600"/>
              </a:spcBef>
              <a:buClr>
                <a:schemeClr val="accent1"/>
              </a:buClr>
              <a:buSzPct val="85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Red area: Area of hazardous weather. </a:t>
            </a:r>
          </a:p>
          <a:p>
            <a:pPr marL="169863" marR="0" lvl="0" indent="-169863" algn="l" rtl="0">
              <a:spcBef>
                <a:spcPts val="600"/>
              </a:spcBef>
              <a:buClr>
                <a:schemeClr val="accent1"/>
              </a:buClr>
              <a:buSzPct val="85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Arrow A: Distance across corridor in absence of hazards. </a:t>
            </a:r>
          </a:p>
          <a:p>
            <a:pPr marL="169863" marR="0" lvl="0" indent="-169863" algn="l" rtl="0">
              <a:spcBef>
                <a:spcPts val="600"/>
              </a:spcBef>
              <a:buClr>
                <a:schemeClr val="accent1"/>
              </a:buClr>
              <a:buSzPct val="85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Arrows B and C: Distance across the available airspace around a hazard. </a:t>
            </a:r>
          </a:p>
          <a:p>
            <a:pPr marL="169863" marR="0" lvl="0" indent="-169863" algn="l" rtl="0">
              <a:spcBef>
                <a:spcPts val="600"/>
              </a:spcBef>
              <a:buClr>
                <a:schemeClr val="accent1"/>
              </a:buClr>
              <a:buSzPct val="85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Flow constraint is                                    1- (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Mincut</a:t>
            </a:r>
            <a:r>
              <a:rPr lang="en-US" sz="1800" b="0" i="0" u="none" strike="noStrike" cap="none" baseline="-25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Hazard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/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Mincut</a:t>
            </a:r>
            <a:r>
              <a:rPr lang="en-US" sz="1800" b="0" i="0" u="none" strike="noStrike" cap="none" baseline="-25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Corridor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)</a:t>
            </a:r>
          </a:p>
          <a:p>
            <a:pPr marL="169863" marR="0" lvl="0" indent="-169863" algn="l" rtl="0">
              <a:spcBef>
                <a:spcPts val="600"/>
              </a:spcBef>
              <a:buClr>
                <a:schemeClr val="accent1"/>
              </a:buClr>
              <a:buSzPct val="85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Apply weighting scheme (traffic density)</a:t>
            </a:r>
          </a:p>
          <a:p>
            <a:pPr marL="169863" marR="0" lvl="0" indent="-169863" algn="l" rtl="0">
              <a:spcBef>
                <a:spcPts val="600"/>
              </a:spcBef>
              <a:buClr>
                <a:schemeClr val="accent1"/>
              </a:buClr>
              <a:buSzPct val="85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FCI of 1.0 corresponds to most constrained, 0.0 corresponds to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none.</a:t>
            </a:r>
          </a:p>
          <a:p>
            <a:pPr marL="169863" marR="0" lvl="0" indent="-169863" algn="l" rtl="0">
              <a:spcBef>
                <a:spcPts val="600"/>
              </a:spcBef>
              <a:buClr>
                <a:schemeClr val="accent1"/>
              </a:buClr>
              <a:buSzPct val="85000"/>
              <a:buFont typeface="Calibri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Can compute FCI for any type of forecast (probabilistic, deterministic)</a:t>
            </a:r>
            <a:endParaRPr lang="en-US" sz="18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229" name="Shape 229"/>
          <p:cNvCxnSpPr/>
          <p:nvPr/>
        </p:nvCxnSpPr>
        <p:spPr>
          <a:xfrm>
            <a:off x="4673598" y="1752600"/>
            <a:ext cx="4190999" cy="4098923"/>
          </a:xfrm>
          <a:prstGeom prst="straightConnector1">
            <a:avLst/>
          </a:prstGeom>
          <a:noFill/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Shape 230"/>
          <p:cNvSpPr/>
          <p:nvPr/>
        </p:nvSpPr>
        <p:spPr>
          <a:xfrm>
            <a:off x="6654796" y="3870325"/>
            <a:ext cx="1142998" cy="990600"/>
          </a:xfrm>
          <a:custGeom>
            <a:avLst/>
            <a:gdLst/>
            <a:ahLst/>
            <a:cxnLst/>
            <a:rect l="0" t="0" r="0" b="0"/>
            <a:pathLst>
              <a:path w="848" h="784" extrusionOk="0">
                <a:moveTo>
                  <a:pt x="16" y="96"/>
                </a:moveTo>
                <a:cubicBezTo>
                  <a:pt x="24" y="88"/>
                  <a:pt x="24" y="112"/>
                  <a:pt x="64" y="96"/>
                </a:cubicBezTo>
                <a:cubicBezTo>
                  <a:pt x="104" y="80"/>
                  <a:pt x="192" y="0"/>
                  <a:pt x="256" y="0"/>
                </a:cubicBezTo>
                <a:cubicBezTo>
                  <a:pt x="320" y="0"/>
                  <a:pt x="392" y="72"/>
                  <a:pt x="448" y="96"/>
                </a:cubicBezTo>
                <a:cubicBezTo>
                  <a:pt x="504" y="120"/>
                  <a:pt x="536" y="112"/>
                  <a:pt x="592" y="144"/>
                </a:cubicBezTo>
                <a:cubicBezTo>
                  <a:pt x="648" y="176"/>
                  <a:pt x="744" y="240"/>
                  <a:pt x="784" y="288"/>
                </a:cubicBezTo>
                <a:cubicBezTo>
                  <a:pt x="824" y="336"/>
                  <a:pt x="848" y="376"/>
                  <a:pt x="832" y="432"/>
                </a:cubicBezTo>
                <a:cubicBezTo>
                  <a:pt x="816" y="488"/>
                  <a:pt x="752" y="568"/>
                  <a:pt x="688" y="624"/>
                </a:cubicBezTo>
                <a:cubicBezTo>
                  <a:pt x="624" y="680"/>
                  <a:pt x="496" y="784"/>
                  <a:pt x="448" y="768"/>
                </a:cubicBezTo>
                <a:cubicBezTo>
                  <a:pt x="400" y="752"/>
                  <a:pt x="416" y="600"/>
                  <a:pt x="400" y="528"/>
                </a:cubicBezTo>
                <a:cubicBezTo>
                  <a:pt x="384" y="456"/>
                  <a:pt x="400" y="392"/>
                  <a:pt x="352" y="336"/>
                </a:cubicBezTo>
                <a:cubicBezTo>
                  <a:pt x="304" y="280"/>
                  <a:pt x="168" y="224"/>
                  <a:pt x="112" y="192"/>
                </a:cubicBezTo>
                <a:cubicBezTo>
                  <a:pt x="56" y="160"/>
                  <a:pt x="32" y="160"/>
                  <a:pt x="16" y="144"/>
                </a:cubicBezTo>
                <a:cubicBezTo>
                  <a:pt x="0" y="128"/>
                  <a:pt x="8" y="104"/>
                  <a:pt x="16" y="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1" name="Shape 231"/>
          <p:cNvCxnSpPr/>
          <p:nvPr/>
        </p:nvCxnSpPr>
        <p:spPr>
          <a:xfrm rot="10800000" flipH="1">
            <a:off x="5664198" y="2743199"/>
            <a:ext cx="1066799" cy="974725"/>
          </a:xfrm>
          <a:prstGeom prst="straightConnector1">
            <a:avLst/>
          </a:prstGeom>
          <a:noFill/>
          <a:ln w="22225" cap="flat">
            <a:solidFill>
              <a:srgbClr val="DD9C08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232" name="Shape 232"/>
          <p:cNvCxnSpPr/>
          <p:nvPr/>
        </p:nvCxnSpPr>
        <p:spPr>
          <a:xfrm rot="10800000" flipH="1">
            <a:off x="6957215" y="4860925"/>
            <a:ext cx="269079" cy="244475"/>
          </a:xfrm>
          <a:prstGeom prst="straightConnector1">
            <a:avLst/>
          </a:prstGeom>
          <a:noFill/>
          <a:ln w="22225" cap="flat">
            <a:solidFill>
              <a:srgbClr val="DD9C08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233" name="Shape 233"/>
          <p:cNvCxnSpPr/>
          <p:nvPr/>
        </p:nvCxnSpPr>
        <p:spPr>
          <a:xfrm rot="10800000" flipH="1">
            <a:off x="7787734" y="4087743"/>
            <a:ext cx="279399" cy="246549"/>
          </a:xfrm>
          <a:prstGeom prst="straightConnector1">
            <a:avLst/>
          </a:prstGeom>
          <a:noFill/>
          <a:ln w="22225" cap="flat">
            <a:solidFill>
              <a:srgbClr val="DD9C08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34" name="Shape 234"/>
          <p:cNvSpPr txBox="1"/>
          <p:nvPr/>
        </p:nvSpPr>
        <p:spPr>
          <a:xfrm>
            <a:off x="6883398" y="3519487"/>
            <a:ext cx="1066799" cy="3968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4216398" y="1371600"/>
            <a:ext cx="1517650" cy="3968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Corridor Axis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301299" y="1772431"/>
            <a:ext cx="1044575" cy="3968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Corridor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4444998" y="3810000"/>
            <a:ext cx="1506097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Mincut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Corridor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5164576" y="4953000"/>
            <a:ext cx="1490222" cy="3968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Mincut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5968998" y="2681289"/>
            <a:ext cx="300038" cy="3667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7645398" y="3900489"/>
            <a:ext cx="300035" cy="3667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6888162" y="4662489"/>
            <a:ext cx="300035" cy="3667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242" name="Shape 242"/>
          <p:cNvSpPr/>
          <p:nvPr/>
        </p:nvSpPr>
        <p:spPr>
          <a:xfrm>
            <a:off x="5206998" y="2895600"/>
            <a:ext cx="937846" cy="968849"/>
          </a:xfrm>
          <a:custGeom>
            <a:avLst/>
            <a:gdLst/>
            <a:ahLst/>
            <a:cxnLst/>
            <a:rect l="0" t="0" r="0" b="0"/>
            <a:pathLst>
              <a:path w="937847" h="968851" extrusionOk="0">
                <a:moveTo>
                  <a:pt x="0" y="968851"/>
                </a:moveTo>
                <a:cubicBezTo>
                  <a:pt x="144584" y="577105"/>
                  <a:pt x="289169" y="185359"/>
                  <a:pt x="445477" y="54451"/>
                </a:cubicBezTo>
                <a:cubicBezTo>
                  <a:pt x="601785" y="-76457"/>
                  <a:pt x="769816" y="53474"/>
                  <a:pt x="937847" y="183405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Shape 245"/>
          <p:cNvCxnSpPr/>
          <p:nvPr/>
        </p:nvCxnSpPr>
        <p:spPr>
          <a:xfrm rot="10800000" flipH="1">
            <a:off x="4597398" y="1660524"/>
            <a:ext cx="1219199" cy="1143000"/>
          </a:xfrm>
          <a:prstGeom prst="straightConnector1">
            <a:avLst/>
          </a:prstGeom>
          <a:noFill/>
          <a:ln w="9525" cap="flat">
            <a:solidFill>
              <a:srgbClr val="7F7F7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46" name="Shape 246"/>
          <p:cNvCxnSpPr/>
          <p:nvPr/>
        </p:nvCxnSpPr>
        <p:spPr>
          <a:xfrm>
            <a:off x="4597398" y="2803525"/>
            <a:ext cx="3200397" cy="3216274"/>
          </a:xfrm>
          <a:prstGeom prst="straightConnector1">
            <a:avLst/>
          </a:prstGeom>
          <a:noFill/>
          <a:ln w="38100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Shape 247"/>
          <p:cNvCxnSpPr/>
          <p:nvPr/>
        </p:nvCxnSpPr>
        <p:spPr>
          <a:xfrm>
            <a:off x="5816596" y="1660525"/>
            <a:ext cx="3200401" cy="3284536"/>
          </a:xfrm>
          <a:prstGeom prst="straightConnector1">
            <a:avLst/>
          </a:prstGeom>
          <a:noFill/>
          <a:ln w="38100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Shape 248"/>
          <p:cNvCxnSpPr/>
          <p:nvPr/>
        </p:nvCxnSpPr>
        <p:spPr>
          <a:xfrm rot="10800000" flipH="1">
            <a:off x="7797795" y="4945061"/>
            <a:ext cx="1219202" cy="1074737"/>
          </a:xfrm>
          <a:prstGeom prst="straightConnector1">
            <a:avLst/>
          </a:prstGeom>
          <a:noFill/>
          <a:ln w="9525" cap="flat">
            <a:solidFill>
              <a:srgbClr val="7F7F7F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249" name="Shape 249"/>
          <p:cNvSpPr/>
          <p:nvPr/>
        </p:nvSpPr>
        <p:spPr>
          <a:xfrm>
            <a:off x="6538024" y="5082639"/>
            <a:ext cx="751233" cy="432022"/>
          </a:xfrm>
          <a:custGeom>
            <a:avLst/>
            <a:gdLst/>
            <a:ahLst/>
            <a:cxnLst/>
            <a:rect l="0" t="0" r="0" b="0"/>
            <a:pathLst>
              <a:path w="751234" h="432023" extrusionOk="0">
                <a:moveTo>
                  <a:pt x="0" y="308758"/>
                </a:moveTo>
                <a:cubicBezTo>
                  <a:pt x="296883" y="387927"/>
                  <a:pt x="593766" y="467096"/>
                  <a:pt x="700644" y="415636"/>
                </a:cubicBezTo>
                <a:cubicBezTo>
                  <a:pt x="807522" y="364176"/>
                  <a:pt x="724395" y="182088"/>
                  <a:pt x="641268" y="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6514273" y="4322617"/>
            <a:ext cx="1545391" cy="1068778"/>
          </a:xfrm>
          <a:custGeom>
            <a:avLst/>
            <a:gdLst/>
            <a:ahLst/>
            <a:cxnLst/>
            <a:rect l="0" t="0" r="0" b="0"/>
            <a:pathLst>
              <a:path w="1545392" h="1068779" extrusionOk="0">
                <a:moveTo>
                  <a:pt x="0" y="1068779"/>
                </a:moveTo>
                <a:cubicBezTo>
                  <a:pt x="566057" y="1050966"/>
                  <a:pt x="1132115" y="1033154"/>
                  <a:pt x="1377538" y="855024"/>
                </a:cubicBezTo>
                <a:cubicBezTo>
                  <a:pt x="1622961" y="676894"/>
                  <a:pt x="1547751" y="338447"/>
                  <a:pt x="1472541" y="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457200" y="4572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Flow Constraint Index (FCI)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838200" y="1828800"/>
            <a:ext cx="2438400" cy="20574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2980" y="2286000"/>
            <a:ext cx="2148840" cy="11338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16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Corridor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5448300" cy="39243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FCI Hexagonal Grid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0" y="2866580"/>
            <a:ext cx="5448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2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rPr>
              <a:t>FCI </a:t>
            </a:r>
            <a:r>
              <a:rPr lang="en-US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rPr>
              <a:t>E</a:t>
            </a:r>
            <a:r>
              <a:rPr lang="en-US" sz="4000" b="0" i="0" u="none" strike="noStrike" cap="none" baseline="0" dirty="0" smtClean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rPr>
              <a:t>xample in </a:t>
            </a:r>
            <a:r>
              <a:rPr lang="en-US" sz="4000" b="0" i="0" u="none" strike="noStrike" cap="none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rPr>
              <a:t>INSITE</a:t>
            </a:r>
          </a:p>
        </p:txBody>
      </p:sp>
      <p:pic>
        <p:nvPicPr>
          <p:cNvPr id="8" name="Picture 7" descr="Screen Shot 2015-06-01 at 12.56.4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8410" r="33265" b="2002"/>
          <a:stretch/>
        </p:blipFill>
        <p:spPr>
          <a:xfrm>
            <a:off x="4073652" y="2391080"/>
            <a:ext cx="4956048" cy="4192524"/>
          </a:xfrm>
          <a:prstGeom prst="rect">
            <a:avLst/>
          </a:prstGeom>
          <a:ln w="114300">
            <a:solidFill>
              <a:schemeClr val="accent5"/>
            </a:solidFill>
          </a:ln>
        </p:spPr>
      </p:pic>
      <p:sp>
        <p:nvSpPr>
          <p:cNvPr id="9" name="Bent-Up Arrow 8"/>
          <p:cNvSpPr/>
          <p:nvPr/>
        </p:nvSpPr>
        <p:spPr>
          <a:xfrm>
            <a:off x="3926763" y="4937831"/>
            <a:ext cx="1141909" cy="973749"/>
          </a:xfrm>
          <a:prstGeom prst="bentUp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5-04-01 at 4.40.1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5" r="-181" b="22508"/>
          <a:stretch/>
        </p:blipFill>
        <p:spPr>
          <a:xfrm>
            <a:off x="152629" y="4487342"/>
            <a:ext cx="3675888" cy="2249424"/>
          </a:xfrm>
          <a:prstGeom prst="rect">
            <a:avLst/>
          </a:prstGeom>
          <a:ln w="114300">
            <a:solidFill>
              <a:schemeClr val="accent5"/>
            </a:solidFill>
          </a:ln>
        </p:spPr>
      </p:pic>
      <p:pic>
        <p:nvPicPr>
          <p:cNvPr id="11" name="Picture 10" descr="background.tiff"/>
          <p:cNvPicPr>
            <a:picLocks noChangeAspect="1"/>
          </p:cNvPicPr>
          <p:nvPr/>
        </p:nvPicPr>
        <p:blipFill rotWithShape="1">
          <a:blip r:embed="rId5" cstate="print">
            <a:grayscl/>
            <a:alphaModFix amt="59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9000" contras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0" t="19803" r="12623" b="55"/>
          <a:stretch/>
        </p:blipFill>
        <p:spPr>
          <a:xfrm>
            <a:off x="138936" y="4479975"/>
            <a:ext cx="3694176" cy="225856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570761" y="3800749"/>
            <a:ext cx="1241871" cy="1102129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10800000" flipH="1">
            <a:off x="3926764" y="2808798"/>
            <a:ext cx="1141908" cy="968648"/>
          </a:xfrm>
          <a:prstGeom prst="bentUp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66094" y="3851949"/>
            <a:ext cx="1421558" cy="1015663"/>
          </a:xfrm>
          <a:prstGeom prst="rect">
            <a:avLst/>
          </a:prstGeom>
          <a:solidFill>
            <a:schemeClr val="accent5"/>
          </a:solidFill>
          <a:ln w="1143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  <a:cs typeface="Arial"/>
              </a:rPr>
              <a:t>FCI</a:t>
            </a:r>
            <a:endParaRPr lang="en-US" sz="6000" dirty="0">
              <a:latin typeface="+mj-lt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495" y="4543509"/>
            <a:ext cx="252944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cs typeface="Arial"/>
              </a:rPr>
              <a:t>TRAFFIC FORECAST</a:t>
            </a:r>
            <a:endParaRPr lang="en-US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7442" y="2451989"/>
            <a:ext cx="25303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Arial"/>
              </a:rPr>
              <a:t>AIR TRAFFIC FLOW CONSTRAINED BY WEATHER</a:t>
            </a:r>
            <a:endParaRPr lang="en-US" dirty="0">
              <a:cs typeface="Arial"/>
            </a:endParaRPr>
          </a:p>
        </p:txBody>
      </p:sp>
      <p:pic>
        <p:nvPicPr>
          <p:cNvPr id="17" name="Picture 16" descr="Screen Shot 2015-04-02 at 3.34.3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66" y="5982149"/>
            <a:ext cx="1545121" cy="524491"/>
          </a:xfrm>
          <a:prstGeom prst="rect">
            <a:avLst/>
          </a:prstGeom>
        </p:spPr>
      </p:pic>
      <p:pic>
        <p:nvPicPr>
          <p:cNvPr id="18" name="Picture 17" descr="Screen Shot 2015-06-01 at 12.56.34 P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5681" r="2412" b="754"/>
          <a:stretch/>
        </p:blipFill>
        <p:spPr>
          <a:xfrm>
            <a:off x="138936" y="1964436"/>
            <a:ext cx="3675888" cy="2176272"/>
          </a:xfrm>
          <a:prstGeom prst="rect">
            <a:avLst/>
          </a:prstGeom>
          <a:ln w="114300">
            <a:solidFill>
              <a:schemeClr val="accent5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84572" y="3777447"/>
            <a:ext cx="25303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CONVECTION</a:t>
            </a:r>
            <a:r>
              <a:rPr lang="en-US" dirty="0" smtClean="0">
                <a:cs typeface="Arial"/>
              </a:rPr>
              <a:t> FORECAST</a:t>
            </a:r>
            <a:endParaRPr lang="en-US" dirty="0"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1108" y="1600200"/>
            <a:ext cx="6482892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smtClean="0">
                <a:solidFill>
                  <a:schemeClr val="dk2"/>
                </a:solidFill>
                <a:ea typeface="Arial"/>
                <a:cs typeface="Arial"/>
                <a:sym typeface="Arial"/>
              </a:rPr>
              <a:t>FCI Traffic Weighting – Historic Data</a:t>
            </a:r>
            <a:endParaRPr lang="en-US" sz="4000" b="0" i="0" u="none" strike="noStrike" cap="none" baseline="0" dirty="0">
              <a:solidFill>
                <a:schemeClr val="dk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sz="half" idx="1"/>
          </p:nvPr>
        </p:nvSpPr>
        <p:spPr>
          <a:xfrm>
            <a:off x="76200" y="1673351"/>
            <a:ext cx="2895600" cy="38892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ASDI Data from 2014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convective season (May-Sept) 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Flights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corresponding to major carriers, operating at OEP 35 airports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Data representing ‘ideal scenario’ for standard routes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Clear air days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First flight plan</a:t>
            </a:r>
          </a:p>
          <a:p>
            <a:pPr marL="182880" marR="0" lvl="0" indent="-43084" algn="l" rtl="0">
              <a:lnSpc>
                <a:spcPct val="90000"/>
              </a:lnSpc>
              <a:spcBef>
                <a:spcPts val="518"/>
              </a:spcBef>
              <a:buClr>
                <a:schemeClr val="accent1"/>
              </a:buClr>
              <a:buFont typeface="Arial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sz="half" idx="2"/>
          </p:nvPr>
        </p:nvSpPr>
        <p:spPr>
          <a:xfrm>
            <a:off x="76200" y="6134100"/>
            <a:ext cx="894080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Traffic density stratified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by day of week and hour of day</a:t>
            </a:r>
          </a:p>
          <a:p>
            <a:pPr marL="182880" marR="0" lvl="0" indent="-43084" algn="l" rtl="0">
              <a:spcBef>
                <a:spcPts val="518"/>
              </a:spcBef>
              <a:buClr>
                <a:schemeClr val="accent1"/>
              </a:buClr>
              <a:buFont typeface="Arial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smtClean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rPr>
              <a:t>FCI Traffic Weighting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rPr>
              <a:t> – Current</a:t>
            </a:r>
            <a:r>
              <a:rPr lang="en-US" sz="4000" b="0" i="0" u="none" strike="noStrike" cap="none" baseline="0" dirty="0" smtClean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rPr>
              <a:t> Data</a:t>
            </a:r>
            <a:endParaRPr lang="en-US" sz="4000" b="0" i="0" u="none" strike="noStrike" cap="none" baseline="0" dirty="0">
              <a:solidFill>
                <a:schemeClr val="dk2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sz="half" idx="1"/>
          </p:nvPr>
        </p:nvSpPr>
        <p:spPr>
          <a:xfrm>
            <a:off x="76200" y="1673350"/>
            <a:ext cx="3314700" cy="4917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sym typeface="Arial"/>
              </a:rPr>
              <a:t>Ingest real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Arial"/>
              </a:rPr>
              <a:t> time air traffic from the ASDI data set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sym typeface="Arial"/>
              </a:rPr>
              <a:t>Determine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Arial"/>
              </a:rPr>
              <a:t> the set of most recent flight plans, planned aircraft locations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2400" baseline="0" dirty="0" smtClean="0">
                <a:solidFill>
                  <a:schemeClr val="dk1"/>
                </a:solidFill>
              </a:rPr>
              <a:t>Incorporate ‘planned’ traffic density</a:t>
            </a:r>
            <a:r>
              <a:rPr lang="en-US" sz="2400" dirty="0" smtClean="0">
                <a:solidFill>
                  <a:schemeClr val="dk1"/>
                </a:solidFill>
              </a:rPr>
              <a:t> into the FCI</a:t>
            </a:r>
            <a:endParaRPr lang="en-US" sz="24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182880" marR="0" lvl="0" indent="-43084" algn="l" rtl="0">
              <a:lnSpc>
                <a:spcPct val="90000"/>
              </a:lnSpc>
              <a:spcBef>
                <a:spcPts val="518"/>
              </a:spcBef>
              <a:buClr>
                <a:schemeClr val="accent1"/>
              </a:buClr>
              <a:buFont typeface="Arial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00" t="9328" r="1000" b="4003"/>
          <a:stretch/>
        </p:blipFill>
        <p:spPr>
          <a:xfrm>
            <a:off x="3517900" y="1673351"/>
            <a:ext cx="5496560" cy="36456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2460" y="53456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A FACET snapshot of air traffic over the United States on July 10, 2006, at 2:45 p.m. EST.</a:t>
            </a:r>
          </a:p>
          <a:p>
            <a:pPr algn="ctr"/>
            <a:r>
              <a:rPr lang="en-US" dirty="0"/>
              <a:t>Image Credit: </a:t>
            </a:r>
            <a:r>
              <a:rPr lang="en-US" dirty="0" smtClean="0"/>
              <a:t>NASA Ames </a:t>
            </a:r>
            <a:r>
              <a:rPr lang="en-US" dirty="0"/>
              <a:t>Research Center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29 at 3.35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4" r="4000" b="7272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15</a:t>
            </a:fld>
            <a:endParaRPr lang="en-US"/>
          </a:p>
        </p:txBody>
      </p:sp>
      <p:sp>
        <p:nvSpPr>
          <p:cNvPr id="7" name="Shape 279"/>
          <p:cNvSpPr txBox="1"/>
          <p:nvPr/>
        </p:nvSpPr>
        <p:spPr>
          <a:xfrm>
            <a:off x="3048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Raw weather graphics and route overlays indicate this line of convection could be impactful</a:t>
            </a:r>
          </a:p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INSITE provides a metric that is a quantitative measure of how much impact is likely</a:t>
            </a:r>
            <a:endParaRPr sz="24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 rot="19097117">
            <a:off x="3383963" y="4168573"/>
            <a:ext cx="3048000" cy="609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29 at 3.35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4" r="4000" b="7272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FCI in INSITE – Our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16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 rot="19097117">
            <a:off x="3383963" y="4168573"/>
            <a:ext cx="3048000" cy="609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279"/>
          <p:cNvSpPr txBox="1"/>
          <p:nvPr/>
        </p:nvSpPr>
        <p:spPr>
          <a:xfrm>
            <a:off x="3048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FCI is depicted via ‘heat map’</a:t>
            </a:r>
          </a:p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For this case, FCI indicates a large area of constraint as forecast by the NSSL WRF</a:t>
            </a:r>
            <a:endParaRPr sz="24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8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29 at 3.48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4" r="4000" b="7272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FCI in INSITE – Our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17</a:t>
            </a:fld>
            <a:endParaRPr lang="en-US"/>
          </a:p>
        </p:txBody>
      </p:sp>
      <p:sp>
        <p:nvSpPr>
          <p:cNvPr id="7" name="Shape 279"/>
          <p:cNvSpPr txBox="1"/>
          <p:nvPr/>
        </p:nvSpPr>
        <p:spPr>
          <a:xfrm>
            <a:off x="3048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lvl="0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Users can click on the ‘up arrow’ button on to view FCI computed with current traffic</a:t>
            </a:r>
          </a:p>
          <a:p>
            <a:pPr marL="182880" lvl="0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‘Current traffic’ view indicates that planned routes are still impacted by the convection depicted by the NSSL WRF</a:t>
            </a:r>
            <a:endParaRPr lang="en-US" sz="24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73477" y="2286000"/>
            <a:ext cx="232323" cy="228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2286000"/>
            <a:ext cx="609600" cy="228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9097117">
            <a:off x="3383963" y="4168573"/>
            <a:ext cx="3048000" cy="609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29 at 3.35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4" r="4000" b="7272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FCI in INSITE – Areas of Interest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18</a:t>
            </a:fld>
            <a:endParaRPr lang="en-US"/>
          </a:p>
        </p:txBody>
      </p:sp>
      <p:sp>
        <p:nvSpPr>
          <p:cNvPr id="7" name="Shape 279"/>
          <p:cNvSpPr txBox="1"/>
          <p:nvPr/>
        </p:nvSpPr>
        <p:spPr>
          <a:xfrm>
            <a:off x="3048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Users can draw their own polygons for more detailed interrogation of a specific region</a:t>
            </a:r>
            <a:endParaRPr sz="24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 rot="19097117">
            <a:off x="3383963" y="4168573"/>
            <a:ext cx="3048000" cy="609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2743200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29 at 3.43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4" r="4000" b="7272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FCI – Summary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19</a:t>
            </a:fld>
            <a:endParaRPr lang="en-US"/>
          </a:p>
        </p:txBody>
      </p:sp>
      <p:sp>
        <p:nvSpPr>
          <p:cNvPr id="7" name="Shape 279"/>
          <p:cNvSpPr txBox="1"/>
          <p:nvPr/>
        </p:nvSpPr>
        <p:spPr>
          <a:xfrm>
            <a:off x="59436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Bar charts on far left are time series of constraint as identified by FCI</a:t>
            </a:r>
          </a:p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Each bar corresponds to a polygon drawn on the geographical map</a:t>
            </a: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5105400"/>
            <a:ext cx="28194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9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Forecast Impact and Quality Assessment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Mission: Advance the understanding and use of weather information through impact-based assessments and targeted information delivery to benefit decision making in response to high-impact weather events</a:t>
            </a:r>
          </a:p>
          <a:p>
            <a:r>
              <a:rPr lang="en-US" dirty="0" smtClean="0"/>
              <a:t>Sponsors</a:t>
            </a:r>
          </a:p>
          <a:p>
            <a:pPr lvl="1"/>
            <a:r>
              <a:rPr lang="en-US" dirty="0" smtClean="0"/>
              <a:t>NWS: NextGen Program and Aviation and Space Weather Services Branch</a:t>
            </a:r>
          </a:p>
          <a:p>
            <a:pPr lvl="1"/>
            <a:r>
              <a:rPr lang="en-US" dirty="0" smtClean="0"/>
              <a:t>FAA: Aviation Weather Research Program (QA PDT)</a:t>
            </a:r>
          </a:p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Independent quality assessments</a:t>
            </a:r>
          </a:p>
          <a:p>
            <a:pPr lvl="1"/>
            <a:r>
              <a:rPr lang="en-US" dirty="0" smtClean="0"/>
              <a:t>Verification in operational context</a:t>
            </a:r>
          </a:p>
          <a:p>
            <a:pPr lvl="1"/>
            <a:r>
              <a:rPr lang="en-US" dirty="0" smtClean="0"/>
              <a:t>Technologies</a:t>
            </a:r>
          </a:p>
          <a:p>
            <a:pPr lvl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22"/>
          <a:stretch/>
        </p:blipFill>
        <p:spPr bwMode="auto">
          <a:xfrm>
            <a:off x="2381250" y="4276725"/>
            <a:ext cx="4314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7480" y="2828925"/>
            <a:ext cx="883920" cy="533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Past Valid Times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and Confidence Bars (CC-Bars)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3748087"/>
            <a:ext cx="3931920" cy="25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048000" y="1990725"/>
            <a:ext cx="1345494" cy="1757362"/>
            <a:chOff x="2997906" y="1447800"/>
            <a:chExt cx="1345494" cy="1757362"/>
          </a:xfrm>
        </p:grpSpPr>
        <p:sp>
          <p:nvSpPr>
            <p:cNvPr id="21" name="Rectangle 20"/>
            <p:cNvSpPr/>
            <p:nvPr/>
          </p:nvSpPr>
          <p:spPr>
            <a:xfrm>
              <a:off x="2997906" y="1447800"/>
              <a:ext cx="1345494" cy="5334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Now (Reference Time)</a:t>
              </a:r>
            </a:p>
          </p:txBody>
        </p:sp>
        <p:cxnSp>
          <p:nvCxnSpPr>
            <p:cNvPr id="10" name="Straight Arrow Connector 9"/>
            <p:cNvCxnSpPr>
              <a:stCxn id="21" idx="2"/>
            </p:cNvCxnSpPr>
            <p:nvPr/>
          </p:nvCxnSpPr>
          <p:spPr>
            <a:xfrm>
              <a:off x="3670653" y="1981200"/>
              <a:ext cx="0" cy="12239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/>
          <p:cNvSpPr/>
          <p:nvPr/>
        </p:nvSpPr>
        <p:spPr>
          <a:xfrm rot="5400000">
            <a:off x="3048000" y="3132201"/>
            <a:ext cx="155448" cy="9144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4400" y="2752725"/>
            <a:ext cx="883920" cy="609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Future Valid Times</a:t>
            </a:r>
          </a:p>
        </p:txBody>
      </p:sp>
      <p:sp>
        <p:nvSpPr>
          <p:cNvPr id="28" name="Left Brace 27"/>
          <p:cNvSpPr/>
          <p:nvPr/>
        </p:nvSpPr>
        <p:spPr>
          <a:xfrm rot="5400000">
            <a:off x="5026819" y="2221706"/>
            <a:ext cx="233362" cy="26670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22"/>
          <a:stretch/>
        </p:blipFill>
        <p:spPr bwMode="auto">
          <a:xfrm>
            <a:off x="2381250" y="2976563"/>
            <a:ext cx="4314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981200"/>
            <a:ext cx="1345494" cy="762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Polygon text: Click to rename polygon</a:t>
            </a: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>
            <a:off x="2958747" y="2743200"/>
            <a:ext cx="0" cy="233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3052763"/>
            <a:ext cx="1752600" cy="45243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Top bar: Forecast constraint</a:t>
            </a: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2057400" y="3278982"/>
            <a:ext cx="609600" cy="150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800" y="3657600"/>
            <a:ext cx="1752600" cy="685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Bottom bar: Constraint derived from observations</a:t>
            </a: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2057400" y="3733802"/>
            <a:ext cx="609600" cy="2666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10000" y="4074319"/>
            <a:ext cx="1638300" cy="110728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Black horizontal line: Forecast confidence level between 0 and 100</a:t>
            </a:r>
          </a:p>
        </p:txBody>
      </p:sp>
      <p:cxnSp>
        <p:nvCxnSpPr>
          <p:cNvPr id="17" name="Straight Arrow Connector 16"/>
          <p:cNvCxnSpPr>
            <a:stCxn id="14" idx="0"/>
          </p:cNvCxnSpPr>
          <p:nvPr/>
        </p:nvCxnSpPr>
        <p:spPr>
          <a:xfrm flipV="1">
            <a:off x="4629150" y="3429000"/>
            <a:ext cx="0" cy="6453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53000" y="2286000"/>
            <a:ext cx="1295400" cy="51928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Click to delete polygon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48400" y="2859881"/>
            <a:ext cx="76200" cy="1928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629400" y="1828800"/>
            <a:ext cx="1447800" cy="97648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Click to navigate to constraint details for polygon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553200" y="2805289"/>
            <a:ext cx="76200" cy="2474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92" y="3993356"/>
            <a:ext cx="965216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934200" y="3429000"/>
            <a:ext cx="1130308" cy="51928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Severity Categories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and Confidence Bars (CC-Bars)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29 at 3.43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4" r="4000" b="7272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and Confidence bars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22</a:t>
            </a:fld>
            <a:endParaRPr lang="en-US"/>
          </a:p>
        </p:txBody>
      </p:sp>
      <p:sp>
        <p:nvSpPr>
          <p:cNvPr id="7" name="Shape 279"/>
          <p:cNvSpPr txBox="1"/>
          <p:nvPr/>
        </p:nvSpPr>
        <p:spPr>
          <a:xfrm>
            <a:off x="5943600" y="1371600"/>
            <a:ext cx="32004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Aft>
                <a:spcPts val="1200"/>
              </a:spcAft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Constraint and Confidence (or Consistency) bars (CC bars) are provided on the left side</a:t>
            </a:r>
          </a:p>
          <a:p>
            <a:pPr lvl="0">
              <a:spcAft>
                <a:spcPts val="600"/>
              </a:spcAft>
              <a:buSzPct val="25000"/>
            </a:pPr>
            <a:r>
              <a:rPr lang="en-US" b="1" i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Confidence Information</a:t>
            </a:r>
          </a:p>
          <a:p>
            <a:pPr marL="228600" lvl="0" indent="-228600">
              <a:buClr>
                <a:schemeClr val="dk1"/>
              </a:buClr>
              <a:buSzPct val="125000"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Confidence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is based on long-term historical performance of the forecast products, and also includes a prolonged forecast latency </a:t>
            </a:r>
            <a:r>
              <a:rPr lang="en-US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penalty</a:t>
            </a:r>
          </a:p>
        </p:txBody>
      </p:sp>
    </p:spTree>
    <p:extLst>
      <p:ext uri="{BB962C8B-B14F-4D97-AF65-F5344CB8AC3E}">
        <p14:creationId xmlns:p14="http://schemas.microsoft.com/office/powerpoint/2010/main" val="31250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29 at 3.47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92" r="4000" b="7280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Featured in INSITE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23</a:t>
            </a:fld>
            <a:endParaRPr lang="en-US"/>
          </a:p>
        </p:txBody>
      </p:sp>
      <p:sp>
        <p:nvSpPr>
          <p:cNvPr id="7" name="Shape 279"/>
          <p:cNvSpPr txBox="1"/>
          <p:nvPr/>
        </p:nvSpPr>
        <p:spPr>
          <a:xfrm>
            <a:off x="3048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lvl="0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INSITE products:</a:t>
            </a:r>
          </a:p>
          <a:p>
            <a:pPr marL="640080" lvl="1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HRRR</a:t>
            </a:r>
          </a:p>
          <a:p>
            <a:pPr marL="640080" lvl="1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NSSL WRF</a:t>
            </a:r>
          </a:p>
          <a:p>
            <a:pPr marL="640080" lvl="1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SREF</a:t>
            </a:r>
          </a:p>
          <a:p>
            <a:pPr marL="640080" lvl="1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LAMP</a:t>
            </a:r>
          </a:p>
          <a:p>
            <a:pPr marL="640080" lvl="1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CCFP</a:t>
            </a:r>
          </a:p>
          <a:p>
            <a:pPr marL="640080" lvl="1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CIWS</a:t>
            </a:r>
          </a:p>
          <a:p>
            <a:pPr marL="182880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Raw product or derived constraint (FCI)</a:t>
            </a:r>
          </a:p>
        </p:txBody>
      </p:sp>
      <p:sp>
        <p:nvSpPr>
          <p:cNvPr id="11" name="Oval 10"/>
          <p:cNvSpPr/>
          <p:nvPr/>
        </p:nvSpPr>
        <p:spPr>
          <a:xfrm>
            <a:off x="8305800" y="2057400"/>
            <a:ext cx="274320" cy="2743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1" idx="2"/>
          </p:cNvCxnSpPr>
          <p:nvPr/>
        </p:nvCxnSpPr>
        <p:spPr>
          <a:xfrm flipV="1">
            <a:off x="5486400" y="2194560"/>
            <a:ext cx="2819400" cy="1691640"/>
          </a:xfrm>
          <a:prstGeom prst="straightConnector1">
            <a:avLst/>
          </a:prstGeom>
          <a:ln w="1905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88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29 at 3.47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92" r="4000" b="7280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Product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24</a:t>
            </a:fld>
            <a:endParaRPr lang="en-US"/>
          </a:p>
        </p:txBody>
      </p:sp>
      <p:sp>
        <p:nvSpPr>
          <p:cNvPr id="7" name="Shape 279"/>
          <p:cNvSpPr txBox="1"/>
          <p:nvPr/>
        </p:nvSpPr>
        <p:spPr>
          <a:xfrm>
            <a:off x="3048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lvl="0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synthesis is a blend of the individual </a:t>
            </a:r>
            <a:r>
              <a:rPr lang="en-US" sz="24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FCI’ed</a:t>
            </a: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products</a:t>
            </a:r>
          </a:p>
          <a:p>
            <a:pPr marL="640080" lvl="1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All</a:t>
            </a:r>
          </a:p>
          <a:p>
            <a:pPr marL="640080" lvl="1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High-res only</a:t>
            </a:r>
          </a:p>
          <a:p>
            <a:pPr marL="182880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Product weights based on historical performance, inter-model consistency</a:t>
            </a:r>
            <a:endParaRPr lang="en-US" sz="24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33800" y="4191000"/>
            <a:ext cx="1524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25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03537" y="929641"/>
            <a:ext cx="2057400" cy="1906550"/>
            <a:chOff x="0" y="929641"/>
            <a:chExt cx="2057400" cy="1906550"/>
          </a:xfrm>
        </p:grpSpPr>
        <p:pic>
          <p:nvPicPr>
            <p:cNvPr id="6" name="Picture 5" descr="INSITE - INtegrated Support for Impacted air-Traffic Environments - Mozilla Firefox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0" t="46750" r="18500" b="16275"/>
            <a:stretch/>
          </p:blipFill>
          <p:spPr>
            <a:xfrm>
              <a:off x="0" y="929641"/>
              <a:ext cx="2057400" cy="1906550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6200" y="9906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CCFP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7299" y="2762738"/>
            <a:ext cx="2057401" cy="2238375"/>
            <a:chOff x="0" y="2746302"/>
            <a:chExt cx="2057401" cy="22383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94"/>
            <a:stretch/>
          </p:blipFill>
          <p:spPr bwMode="auto">
            <a:xfrm>
              <a:off x="1" y="2746302"/>
              <a:ext cx="2057400" cy="22383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0" y="2895600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LAMP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6000" y="4396157"/>
            <a:ext cx="1980200" cy="2381250"/>
            <a:chOff x="1619783" y="4343400"/>
            <a:chExt cx="1980200" cy="23812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4" r="9980"/>
            <a:stretch/>
          </p:blipFill>
          <p:spPr bwMode="auto">
            <a:xfrm>
              <a:off x="1619783" y="4343400"/>
              <a:ext cx="1980200" cy="23812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905000" y="43434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SREF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60937" y="1359932"/>
            <a:ext cx="1743075" cy="2047875"/>
            <a:chOff x="2673667" y="2480191"/>
            <a:chExt cx="1743075" cy="20478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667" y="2480191"/>
              <a:ext cx="1743075" cy="20478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545204" y="248019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HRRR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33800" y="3276600"/>
            <a:ext cx="2333625" cy="2400300"/>
            <a:chOff x="4168826" y="4244221"/>
            <a:chExt cx="2333625" cy="24003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826" y="4244221"/>
              <a:ext cx="2333625" cy="24003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416742" y="6019800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NSSL WRF</a:t>
              </a:r>
              <a:endParaRPr lang="en-US" dirty="0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78" y="929640"/>
            <a:ext cx="2135972" cy="235172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58000" y="990600"/>
            <a:ext cx="131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 Hi-res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58" y="3669744"/>
            <a:ext cx="2166542" cy="25786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00" y="3657600"/>
            <a:ext cx="100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29 at 3.43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4" r="4000" b="7272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and Confidence bars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26</a:t>
            </a:fld>
            <a:endParaRPr lang="en-US"/>
          </a:p>
        </p:txBody>
      </p:sp>
      <p:sp>
        <p:nvSpPr>
          <p:cNvPr id="7" name="Shape 279"/>
          <p:cNvSpPr txBox="1"/>
          <p:nvPr/>
        </p:nvSpPr>
        <p:spPr>
          <a:xfrm>
            <a:off x="5943600" y="1371600"/>
            <a:ext cx="32004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Aft>
                <a:spcPts val="1200"/>
              </a:spcAft>
              <a:buSzPct val="25000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Constraint and Confidence (or Consistency) bars (CC bars) are provided on the left side</a:t>
            </a:r>
          </a:p>
          <a:p>
            <a:pPr lvl="0">
              <a:spcAft>
                <a:spcPts val="600"/>
              </a:spcAft>
              <a:buSzPct val="25000"/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Arial"/>
                <a:cs typeface="Arial"/>
                <a:sym typeface="Arial"/>
              </a:rPr>
              <a:t>Confidence Information</a:t>
            </a:r>
          </a:p>
          <a:p>
            <a:pPr marL="228600" lvl="0" indent="-228600">
              <a:buClr>
                <a:schemeClr val="dk1"/>
              </a:buClr>
              <a:buSzPct val="125000"/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"/>
                <a:cs typeface="Arial"/>
                <a:sym typeface="Arial"/>
              </a:rPr>
              <a:t>Confidence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Arial"/>
                <a:cs typeface="Arial"/>
                <a:sym typeface="Arial"/>
              </a:rPr>
              <a:t>is based on long-term historical performance of the forecast products, and also includes a prolonged forecast latency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"/>
                <a:cs typeface="Arial"/>
                <a:sym typeface="Arial"/>
              </a:rPr>
              <a:t>penalty</a:t>
            </a:r>
          </a:p>
          <a:p>
            <a:pPr marL="228600" lvl="0" indent="-228600">
              <a:buClr>
                <a:schemeClr val="dk1"/>
              </a:buClr>
              <a:buSzPct val="125000"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For synthesis product, horizontal line is grey and indicates level of consistency between constituent forecasts</a:t>
            </a:r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0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29 at 3.43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4" r="4000" b="7272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Regional Interrogation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27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5029200"/>
            <a:ext cx="304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6"/>
          </p:cNvCxnSpPr>
          <p:nvPr/>
        </p:nvCxnSpPr>
        <p:spPr>
          <a:xfrm flipV="1">
            <a:off x="3124200" y="3810000"/>
            <a:ext cx="2667000" cy="13716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279"/>
          <p:cNvSpPr txBox="1"/>
          <p:nvPr/>
        </p:nvSpPr>
        <p:spPr>
          <a:xfrm>
            <a:off x="59436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Clicking on the ‘green arrow’ icon above the CC-bar navigates the user to more detailed information about the corresponding polygon</a:t>
            </a: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48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29 at 3.46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6" r="4000" b="7273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Elements Within a Polygon/Area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28</a:t>
            </a:fld>
            <a:endParaRPr lang="en-US"/>
          </a:p>
        </p:txBody>
      </p:sp>
      <p:sp>
        <p:nvSpPr>
          <p:cNvPr id="12" name="Shape 279"/>
          <p:cNvSpPr txBox="1"/>
          <p:nvPr/>
        </p:nvSpPr>
        <p:spPr>
          <a:xfrm>
            <a:off x="59436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CC-bars correspond to high altitude routes that pass through the selected polygon area</a:t>
            </a: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4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29 at 3.46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6" r="4000" b="7273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 </a:t>
            </a:r>
            <a:r>
              <a:rPr lang="en-US" dirty="0" smtClean="0"/>
              <a:t>Elements </a:t>
            </a:r>
            <a:r>
              <a:rPr lang="en-US" dirty="0"/>
              <a:t>W</a:t>
            </a:r>
            <a:r>
              <a:rPr lang="en-US" dirty="0" smtClean="0"/>
              <a:t>ithin </a:t>
            </a:r>
            <a:r>
              <a:rPr lang="en-US" dirty="0"/>
              <a:t>a </a:t>
            </a:r>
            <a:r>
              <a:rPr lang="en-US" dirty="0" smtClean="0"/>
              <a:t>Polygon/Area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29</a:t>
            </a:fld>
            <a:endParaRPr lang="en-US"/>
          </a:p>
        </p:txBody>
      </p:sp>
      <p:sp>
        <p:nvSpPr>
          <p:cNvPr id="12" name="Shape 279"/>
          <p:cNvSpPr txBox="1"/>
          <p:nvPr/>
        </p:nvSpPr>
        <p:spPr>
          <a:xfrm>
            <a:off x="59436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Routes are listed by rank, with the most impacted at the top of the list, the least impacted at the bottom of the list</a:t>
            </a:r>
          </a:p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Impact, as used to rank the routes, is for future times only</a:t>
            </a:r>
          </a:p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Intersecting ARTCCs are also viewable, using the gear symbol</a:t>
            </a: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19400" y="2209800"/>
            <a:ext cx="304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6"/>
          </p:cNvCxnSpPr>
          <p:nvPr/>
        </p:nvCxnSpPr>
        <p:spPr>
          <a:xfrm>
            <a:off x="3124200" y="2362200"/>
            <a:ext cx="2819400" cy="29718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7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Collaborative Aviation Weather Statement (CAWS)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CAW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" y="1447800"/>
            <a:ext cx="571144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84" y="3621451"/>
            <a:ext cx="5234767" cy="323654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64484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29 at 3.46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6" r="4000" b="7273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 elements within a polygon/area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30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 rot="20660912">
            <a:off x="3213475" y="5085427"/>
            <a:ext cx="2729050" cy="383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5410200"/>
            <a:ext cx="91440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279"/>
          <p:cNvSpPr txBox="1"/>
          <p:nvPr/>
        </p:nvSpPr>
        <p:spPr>
          <a:xfrm>
            <a:off x="59436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Hovering over one of the CC-bars highlights the route associated with that CC-bar on the FCI image</a:t>
            </a: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0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1-29 at 3.46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3" r="4000" b="7270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 elements within a polygon/area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31</a:t>
            </a:fld>
            <a:endParaRPr lang="en-US"/>
          </a:p>
        </p:txBody>
      </p:sp>
      <p:sp>
        <p:nvSpPr>
          <p:cNvPr id="12" name="Shape 279"/>
          <p:cNvSpPr txBox="1"/>
          <p:nvPr/>
        </p:nvSpPr>
        <p:spPr>
          <a:xfrm>
            <a:off x="59436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lvl="0" indent="-182880"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Clicking on one of the CC-bars brings up a time series of the FCI values from all products for the time period from 4 hours before to 12 hours after the reference time</a:t>
            </a: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3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29 at 3.46.2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4" r="4000" b="7272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 elements within a polygon/area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32</a:t>
            </a:fld>
            <a:endParaRPr lang="en-US"/>
          </a:p>
        </p:txBody>
      </p:sp>
      <p:sp>
        <p:nvSpPr>
          <p:cNvPr id="12" name="Shape 279"/>
          <p:cNvSpPr txBox="1"/>
          <p:nvPr/>
        </p:nvSpPr>
        <p:spPr>
          <a:xfrm>
            <a:off x="59436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Hovering over a product name causes that product’s time series to become bold (in this case, the dark blue NSSL WRF)</a:t>
            </a: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6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97763983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0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43400" y="1097280"/>
            <a:ext cx="4648200" cy="57424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Collaborative Aviation Weather Statement 003</a:t>
            </a:r>
            <a:br>
              <a:rPr lang="en-US" sz="1600" dirty="0"/>
            </a:br>
            <a:r>
              <a:rPr lang="en-US" sz="1600" dirty="0"/>
              <a:t>NWS Aviation Weather Center Kansas City MO</a:t>
            </a:r>
            <a:br>
              <a:rPr lang="en-US" sz="1600" dirty="0"/>
            </a:br>
            <a:r>
              <a:rPr lang="en-US" sz="1600" dirty="0"/>
              <a:t>1450 UTC Mon 06 Jul 2015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Weather: Thunderstorms</a:t>
            </a:r>
            <a:br>
              <a:rPr lang="en-US" sz="1600" dirty="0"/>
            </a:br>
            <a:r>
              <a:rPr lang="en-US" sz="1600" dirty="0"/>
              <a:t>Valid: 1800-2200Z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ARTCCs affected: ZFW, ZKC, ZMP</a:t>
            </a:r>
            <a:br>
              <a:rPr lang="en-US" sz="1600" dirty="0"/>
            </a:br>
            <a:r>
              <a:rPr lang="en-US" sz="1600" dirty="0"/>
              <a:t>Terminals affected: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CCFP: 15Z - Coverage too low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SUMMARY: Thunderstorms expected to develop across ZKC by 18Z and intensify into a line by 20-22Z.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DISCUSSION: Current storms across N KS/SE Neb will intensify after 18Z and form a broken line by 20Z and a significant solid line by 22Z with tops FL400+. Further south across the panhandle TX and W OK a broken line should begin to form around 22Z.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An additional CAWS may be needed as the storms pushes eastward</a:t>
            </a:r>
            <a:r>
              <a:rPr lang="en-US" sz="1600" dirty="0" smtClean="0"/>
              <a:t>.</a:t>
            </a: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Collaborative Aviation Weather Statement (CAWS)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51376"/>
            <a:ext cx="4114800" cy="26860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2" descr="http://testbed.aviationweather.gov/ccfpfg/archive/20150706/20150706_1500_F06_prelim_ccf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7280"/>
            <a:ext cx="4114800" cy="23929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6-01-28 at 4.05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4114800" cy="6417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18288"/>
            <a:ext cx="5334000" cy="329184"/>
          </a:xfrm>
        </p:spPr>
        <p:txBody>
          <a:bodyPr/>
          <a:lstStyle/>
          <a:p>
            <a:r>
              <a:rPr lang="en-US" dirty="0" smtClean="0"/>
              <a:t>Forecast Impact and Quality Assessment Section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91400" y="18288"/>
            <a:ext cx="1280160" cy="329184"/>
          </a:xfrm>
        </p:spPr>
        <p:txBody>
          <a:bodyPr/>
          <a:lstStyle/>
          <a:p>
            <a:fld id="{1A5A02E3-D9AD-4960-A236-8B055FEFBE5D}" type="slidenum">
              <a:rPr lang="en-US" smtClean="0"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2800" y="1219200"/>
            <a:ext cx="762000" cy="381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CCFP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4343400"/>
            <a:ext cx="762000" cy="381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CAWS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smtClean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rPr>
              <a:t>INSITE v4</a:t>
            </a:r>
            <a:endParaRPr lang="en-US" sz="4000" b="0" i="0" u="none" strike="noStrike" cap="none" baseline="0" dirty="0">
              <a:solidFill>
                <a:schemeClr val="dk2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Funding organization: NWS NextGen Program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INSITE 4 to be released </a:t>
            </a:r>
            <a:r>
              <a:rPr lang="en-US" dirty="0">
                <a:solidFill>
                  <a:schemeClr val="dk1"/>
                </a:solidFill>
              </a:rPr>
              <a:t>late </a:t>
            </a:r>
            <a:r>
              <a:rPr lang="en-US" dirty="0" smtClean="0">
                <a:solidFill>
                  <a:schemeClr val="dk1"/>
                </a:solidFill>
              </a:rPr>
              <a:t>May 2016, </a:t>
            </a:r>
            <a:r>
              <a:rPr lang="en-US" dirty="0">
                <a:solidFill>
                  <a:schemeClr val="dk1"/>
                </a:solidFill>
              </a:rPr>
              <a:t>available for OB/CAWS </a:t>
            </a:r>
            <a:r>
              <a:rPr lang="en-US" dirty="0" smtClean="0">
                <a:solidFill>
                  <a:schemeClr val="dk1"/>
                </a:solidFill>
              </a:rPr>
              <a:t>activities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Addition of MRMS analyses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Switch from AWC SREF product to NCEP/NCO SREF product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Numerous UI updates (such as black background, improved product navigation, more help info)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New “Alert” feature – system identification of areas that are in excess of a given FCI value</a:t>
            </a:r>
            <a:endParaRPr lang="en-US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35</a:t>
            </a:fld>
            <a:endParaRPr lang="en-US"/>
          </a:p>
        </p:txBody>
      </p:sp>
      <p:sp>
        <p:nvSpPr>
          <p:cNvPr id="6" name="Shape 868"/>
          <p:cNvSpPr txBox="1">
            <a:spLocks/>
          </p:cNvSpPr>
          <p:nvPr/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ITE - INtegrated Support for Impacted air-Traffic Environment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/>
          <a:stretch/>
        </p:blipFill>
        <p:spPr>
          <a:xfrm>
            <a:off x="152400" y="1323084"/>
            <a:ext cx="8956459" cy="5458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252724"/>
            <a:ext cx="1143000" cy="91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</a:rPr>
              <a:t>Alert dashboard</a:t>
            </a:r>
            <a:endParaRPr lang="en-US" sz="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542284"/>
            <a:ext cx="26670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42283"/>
            <a:ext cx="2834640" cy="122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5162550" y="3999609"/>
            <a:ext cx="1724025" cy="1695450"/>
          </a:xfrm>
          <a:custGeom>
            <a:avLst/>
            <a:gdLst>
              <a:gd name="connsiteX0" fmla="*/ 1562100 w 1724025"/>
              <a:gd name="connsiteY0" fmla="*/ 0 h 1695450"/>
              <a:gd name="connsiteX1" fmla="*/ 1400175 w 1724025"/>
              <a:gd name="connsiteY1" fmla="*/ 85725 h 1695450"/>
              <a:gd name="connsiteX2" fmla="*/ 1190625 w 1724025"/>
              <a:gd name="connsiteY2" fmla="*/ 104775 h 1695450"/>
              <a:gd name="connsiteX3" fmla="*/ 847725 w 1724025"/>
              <a:gd name="connsiteY3" fmla="*/ 361950 h 1695450"/>
              <a:gd name="connsiteX4" fmla="*/ 809625 w 1724025"/>
              <a:gd name="connsiteY4" fmla="*/ 600075 h 1695450"/>
              <a:gd name="connsiteX5" fmla="*/ 628650 w 1724025"/>
              <a:gd name="connsiteY5" fmla="*/ 647700 h 1695450"/>
              <a:gd name="connsiteX6" fmla="*/ 304800 w 1724025"/>
              <a:gd name="connsiteY6" fmla="*/ 1047750 h 1695450"/>
              <a:gd name="connsiteX7" fmla="*/ 361950 w 1724025"/>
              <a:gd name="connsiteY7" fmla="*/ 1171575 h 1695450"/>
              <a:gd name="connsiteX8" fmla="*/ 0 w 1724025"/>
              <a:gd name="connsiteY8" fmla="*/ 1571625 h 1695450"/>
              <a:gd name="connsiteX9" fmla="*/ 95250 w 1724025"/>
              <a:gd name="connsiteY9" fmla="*/ 1695450 h 1695450"/>
              <a:gd name="connsiteX10" fmla="*/ 695325 w 1724025"/>
              <a:gd name="connsiteY10" fmla="*/ 1285875 h 1695450"/>
              <a:gd name="connsiteX11" fmla="*/ 714375 w 1724025"/>
              <a:gd name="connsiteY11" fmla="*/ 1095375 h 1695450"/>
              <a:gd name="connsiteX12" fmla="*/ 904875 w 1724025"/>
              <a:gd name="connsiteY12" fmla="*/ 1019175 h 1695450"/>
              <a:gd name="connsiteX13" fmla="*/ 990600 w 1724025"/>
              <a:gd name="connsiteY13" fmla="*/ 876300 h 1695450"/>
              <a:gd name="connsiteX14" fmla="*/ 1171575 w 1724025"/>
              <a:gd name="connsiteY14" fmla="*/ 809625 h 1695450"/>
              <a:gd name="connsiteX15" fmla="*/ 1257300 w 1724025"/>
              <a:gd name="connsiteY15" fmla="*/ 619125 h 1695450"/>
              <a:gd name="connsiteX16" fmla="*/ 1724025 w 1724025"/>
              <a:gd name="connsiteY16" fmla="*/ 200025 h 1695450"/>
              <a:gd name="connsiteX17" fmla="*/ 1562100 w 1724025"/>
              <a:gd name="connsiteY17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24025" h="1695450">
                <a:moveTo>
                  <a:pt x="1562100" y="0"/>
                </a:moveTo>
                <a:lnTo>
                  <a:pt x="1400175" y="85725"/>
                </a:lnTo>
                <a:lnTo>
                  <a:pt x="1190625" y="104775"/>
                </a:lnTo>
                <a:lnTo>
                  <a:pt x="847725" y="361950"/>
                </a:lnTo>
                <a:lnTo>
                  <a:pt x="809625" y="600075"/>
                </a:lnTo>
                <a:lnTo>
                  <a:pt x="628650" y="647700"/>
                </a:lnTo>
                <a:lnTo>
                  <a:pt x="304800" y="1047750"/>
                </a:lnTo>
                <a:lnTo>
                  <a:pt x="361950" y="1171575"/>
                </a:lnTo>
                <a:lnTo>
                  <a:pt x="0" y="1571625"/>
                </a:lnTo>
                <a:lnTo>
                  <a:pt x="95250" y="1695450"/>
                </a:lnTo>
                <a:lnTo>
                  <a:pt x="695325" y="1285875"/>
                </a:lnTo>
                <a:lnTo>
                  <a:pt x="714375" y="1095375"/>
                </a:lnTo>
                <a:lnTo>
                  <a:pt x="904875" y="1019175"/>
                </a:lnTo>
                <a:lnTo>
                  <a:pt x="990600" y="876300"/>
                </a:lnTo>
                <a:lnTo>
                  <a:pt x="1171575" y="809625"/>
                </a:lnTo>
                <a:lnTo>
                  <a:pt x="1257300" y="619125"/>
                </a:lnTo>
                <a:lnTo>
                  <a:pt x="1724025" y="200025"/>
                </a:lnTo>
                <a:lnTo>
                  <a:pt x="1562100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077075" y="4009134"/>
            <a:ext cx="609600" cy="533400"/>
          </a:xfrm>
          <a:custGeom>
            <a:avLst/>
            <a:gdLst>
              <a:gd name="connsiteX0" fmla="*/ 323850 w 609600"/>
              <a:gd name="connsiteY0" fmla="*/ 9525 h 533400"/>
              <a:gd name="connsiteX1" fmla="*/ 504825 w 609600"/>
              <a:gd name="connsiteY1" fmla="*/ 0 h 533400"/>
              <a:gd name="connsiteX2" fmla="*/ 609600 w 609600"/>
              <a:gd name="connsiteY2" fmla="*/ 95250 h 533400"/>
              <a:gd name="connsiteX3" fmla="*/ 514350 w 609600"/>
              <a:gd name="connsiteY3" fmla="*/ 314325 h 533400"/>
              <a:gd name="connsiteX4" fmla="*/ 66675 w 609600"/>
              <a:gd name="connsiteY4" fmla="*/ 533400 h 533400"/>
              <a:gd name="connsiteX5" fmla="*/ 0 w 609600"/>
              <a:gd name="connsiteY5" fmla="*/ 342900 h 533400"/>
              <a:gd name="connsiteX6" fmla="*/ 323850 w 609600"/>
              <a:gd name="connsiteY6" fmla="*/ 9525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" h="533400">
                <a:moveTo>
                  <a:pt x="323850" y="9525"/>
                </a:moveTo>
                <a:lnTo>
                  <a:pt x="504825" y="0"/>
                </a:lnTo>
                <a:lnTo>
                  <a:pt x="609600" y="95250"/>
                </a:lnTo>
                <a:lnTo>
                  <a:pt x="514350" y="314325"/>
                </a:lnTo>
                <a:lnTo>
                  <a:pt x="66675" y="533400"/>
                </a:lnTo>
                <a:lnTo>
                  <a:pt x="0" y="342900"/>
                </a:lnTo>
                <a:lnTo>
                  <a:pt x="323850" y="9525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447284"/>
            <a:ext cx="4076700" cy="7810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When user clicks specific valid time, the alert polygons and heat map for that valid time will be displayed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24200" y="2161284"/>
            <a:ext cx="2819400" cy="304800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286000" y="3685284"/>
            <a:ext cx="381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0"/>
            <a:endCxn id="10" idx="4"/>
          </p:cNvCxnSpPr>
          <p:nvPr/>
        </p:nvCxnSpPr>
        <p:spPr>
          <a:xfrm flipV="1">
            <a:off x="2647950" y="2466084"/>
            <a:ext cx="1885950" cy="1981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847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rPr>
              <a:t>INSITE Alert Feature – Mockup </a:t>
            </a:r>
            <a:endParaRPr lang="en-US" dirty="0">
              <a:solidFill>
                <a:schemeClr val="dk2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4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smtClean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rPr>
              <a:t>Transition to NWS Operations</a:t>
            </a:r>
            <a:endParaRPr lang="en-US" sz="4000" b="0" i="0" u="none" strike="noStrike" cap="none" baseline="0" dirty="0">
              <a:solidFill>
                <a:schemeClr val="dk2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Operational host: IDP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IOC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INSITE v4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Switch to all operational NWS products (replace CIWS with MRMS, NSSL-WRF with </a:t>
            </a:r>
            <a:r>
              <a:rPr lang="en-US" dirty="0" err="1" smtClean="0">
                <a:solidFill>
                  <a:schemeClr val="dk1"/>
                </a:solidFill>
              </a:rPr>
              <a:t>HiRes</a:t>
            </a:r>
            <a:r>
              <a:rPr lang="en-US" dirty="0" smtClean="0">
                <a:solidFill>
                  <a:schemeClr val="dk1"/>
                </a:solidFill>
              </a:rPr>
              <a:t> NMM/ARW runs)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May 2017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Where in the process?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Have begun the necessary coordination with IDP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Initial design review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Technical documentation</a:t>
            </a:r>
            <a:endParaRPr lang="en-US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37</a:t>
            </a:fld>
            <a:endParaRPr lang="en-US"/>
          </a:p>
        </p:txBody>
      </p:sp>
      <p:sp>
        <p:nvSpPr>
          <p:cNvPr id="6" name="Shape 868"/>
          <p:cNvSpPr txBox="1">
            <a:spLocks/>
          </p:cNvSpPr>
          <p:nvPr/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and questions on INSITE and its use are welcomed</a:t>
            </a:r>
          </a:p>
          <a:p>
            <a:r>
              <a:rPr lang="en-US" dirty="0" smtClean="0"/>
              <a:t>NOAA/ESRL contact:</a:t>
            </a:r>
          </a:p>
          <a:p>
            <a:pPr lvl="1"/>
            <a:r>
              <a:rPr lang="en-US" dirty="0" smtClean="0"/>
              <a:t>Missy Petty </a:t>
            </a:r>
            <a:r>
              <a:rPr lang="en-US" dirty="0" smtClean="0">
                <a:hlinkClick r:id="rId2"/>
              </a:rPr>
              <a:t>melissa.a.petty@noaa.gov</a:t>
            </a:r>
            <a:endParaRPr lang="en-US" dirty="0" smtClean="0"/>
          </a:p>
          <a:p>
            <a:r>
              <a:rPr lang="en-US" dirty="0" smtClean="0"/>
              <a:t>NOAA/NWS contact:</a:t>
            </a:r>
          </a:p>
          <a:p>
            <a:pPr lvl="1"/>
            <a:r>
              <a:rPr lang="en-US" dirty="0" smtClean="0"/>
              <a:t>Jamie </a:t>
            </a:r>
            <a:r>
              <a:rPr lang="en-US" dirty="0" err="1" smtClean="0"/>
              <a:t>Vavra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jamie.vavra@noaa.gov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INSITE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76" y="1173202"/>
            <a:ext cx="86868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Development sponsored by NWS NextGen Program</a:t>
            </a:r>
          </a:p>
          <a:p>
            <a:pPr lvl="1"/>
            <a:r>
              <a:rPr lang="en-US" sz="1600" dirty="0" smtClean="0">
                <a:cs typeface="Arial" panose="020B0604020202020204" pitchFamily="34" charset="0"/>
              </a:rPr>
              <a:t>Aligned with NWS Weather Ready Nation initiative of Impact-based Decision Support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11" y="1999496"/>
            <a:ext cx="7220580" cy="454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1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Impact-based Decision Support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3700341" y="3657600"/>
            <a:ext cx="3195104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weather decision service for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situational awareness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and forecast preparation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32157" y="4528148"/>
            <a:ext cx="1239441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Forecasts,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Observations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5324621" y="4505980"/>
            <a:ext cx="204043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 Criteria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Traffic Flow Information</a:t>
            </a:r>
          </a:p>
        </p:txBody>
      </p:sp>
      <p:sp>
        <p:nvSpPr>
          <p:cNvPr id="153" name="Shape 153"/>
          <p:cNvSpPr/>
          <p:nvPr/>
        </p:nvSpPr>
        <p:spPr>
          <a:xfrm>
            <a:off x="685800" y="6096000"/>
            <a:ext cx="564603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INSITE</a:t>
            </a:r>
            <a:r>
              <a:rPr lang="en-US" sz="1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160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INtegrated</a:t>
            </a:r>
            <a:r>
              <a:rPr lang="en-US" sz="1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Support for Impacted air Traffic Environments</a:t>
            </a:r>
          </a:p>
        </p:txBody>
      </p:sp>
      <p:grpSp>
        <p:nvGrpSpPr>
          <p:cNvPr id="154" name="Shape 154"/>
          <p:cNvGrpSpPr/>
          <p:nvPr/>
        </p:nvGrpSpPr>
        <p:grpSpPr>
          <a:xfrm>
            <a:off x="2314214" y="4163020"/>
            <a:ext cx="2410184" cy="1704378"/>
            <a:chOff x="2438400" y="4191000"/>
            <a:chExt cx="2514599" cy="2514599"/>
          </a:xfrm>
        </p:grpSpPr>
        <p:sp>
          <p:nvSpPr>
            <p:cNvPr id="155" name="Shape 155"/>
            <p:cNvSpPr/>
            <p:nvPr/>
          </p:nvSpPr>
          <p:spPr>
            <a:xfrm>
              <a:off x="2438400" y="4191000"/>
              <a:ext cx="2514599" cy="2514599"/>
            </a:xfrm>
            <a:prstGeom prst="rect">
              <a:avLst/>
            </a:prstGeom>
            <a:solidFill>
              <a:srgbClr val="D6E3BC"/>
            </a:solidFill>
            <a:ln w="12700" cap="flat">
              <a:solidFill>
                <a:srgbClr val="4F612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2510169" y="4278030"/>
              <a:ext cx="2384659" cy="326320"/>
            </a:xfrm>
            <a:prstGeom prst="rect">
              <a:avLst/>
            </a:prstGeom>
            <a:solidFill>
              <a:srgbClr val="76923C"/>
            </a:solidFill>
            <a:ln w="9525" cap="flat">
              <a:solidFill>
                <a:srgbClr val="4F612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 i="0" u="none" strike="noStrike" cap="none" baseline="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INSITE</a:t>
              </a:r>
              <a:endParaRPr lang="en-US" sz="1800" b="1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Shape 157"/>
          <p:cNvGrpSpPr/>
          <p:nvPr/>
        </p:nvGrpSpPr>
        <p:grpSpPr>
          <a:xfrm>
            <a:off x="6930229" y="1498600"/>
            <a:ext cx="1737359" cy="1983059"/>
            <a:chOff x="6930229" y="1498600"/>
            <a:chExt cx="1737359" cy="1983059"/>
          </a:xfrm>
        </p:grpSpPr>
        <p:grpSp>
          <p:nvGrpSpPr>
            <p:cNvPr id="158" name="Shape 158"/>
            <p:cNvGrpSpPr/>
            <p:nvPr/>
          </p:nvGrpSpPr>
          <p:grpSpPr>
            <a:xfrm>
              <a:off x="6930229" y="2018619"/>
              <a:ext cx="1737359" cy="1463039"/>
              <a:chOff x="6929436" y="2022475"/>
              <a:chExt cx="1737359" cy="1463039"/>
            </a:xfrm>
          </p:grpSpPr>
          <p:sp>
            <p:nvSpPr>
              <p:cNvPr id="159" name="Shape 159"/>
              <p:cNvSpPr txBox="1"/>
              <p:nvPr/>
            </p:nvSpPr>
            <p:spPr>
              <a:xfrm>
                <a:off x="6929436" y="2022475"/>
                <a:ext cx="1737359" cy="1463039"/>
              </a:xfrm>
              <a:prstGeom prst="rect">
                <a:avLst/>
              </a:prstGeom>
              <a:solidFill>
                <a:srgbClr val="EBF1DE"/>
              </a:solidFill>
              <a:ln w="9525" cap="flat">
                <a:solidFill>
                  <a:srgbClr val="4F622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SzPct val="25000"/>
                  <a:buNone/>
                </a:pPr>
                <a:r>
                  <a:rPr lang="en-US" sz="11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</a:p>
            </p:txBody>
          </p:sp>
          <p:pic>
            <p:nvPicPr>
              <p:cNvPr id="160" name="Shape 16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097235" y="2160271"/>
                <a:ext cx="1401763" cy="1187449"/>
              </a:xfrm>
              <a:prstGeom prst="rect">
                <a:avLst/>
              </a:prstGeom>
              <a:noFill/>
              <a:ln w="9525" cap="flat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</p:grpSp>
        <p:sp>
          <p:nvSpPr>
            <p:cNvPr id="161" name="Shape 161"/>
            <p:cNvSpPr txBox="1"/>
            <p:nvPr/>
          </p:nvSpPr>
          <p:spPr>
            <a:xfrm>
              <a:off x="6930229" y="1498600"/>
              <a:ext cx="1737359" cy="407987"/>
            </a:xfrm>
            <a:prstGeom prst="rect">
              <a:avLst/>
            </a:prstGeom>
            <a:solidFill>
              <a:srgbClr val="77933C"/>
            </a:solidFill>
            <a:ln w="9525" cap="flat">
              <a:solidFill>
                <a:srgbClr val="4F622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TFM Planner</a:t>
              </a:r>
            </a:p>
          </p:txBody>
        </p:sp>
      </p:grpSp>
      <p:grpSp>
        <p:nvGrpSpPr>
          <p:cNvPr id="162" name="Shape 162"/>
          <p:cNvGrpSpPr/>
          <p:nvPr/>
        </p:nvGrpSpPr>
        <p:grpSpPr>
          <a:xfrm>
            <a:off x="538162" y="1498600"/>
            <a:ext cx="1737359" cy="1995170"/>
            <a:chOff x="538162" y="1498600"/>
            <a:chExt cx="1737359" cy="1995170"/>
          </a:xfrm>
        </p:grpSpPr>
        <p:sp>
          <p:nvSpPr>
            <p:cNvPr id="163" name="Shape 163"/>
            <p:cNvSpPr txBox="1"/>
            <p:nvPr/>
          </p:nvSpPr>
          <p:spPr>
            <a:xfrm>
              <a:off x="538162" y="1498600"/>
              <a:ext cx="1737359" cy="407987"/>
            </a:xfrm>
            <a:prstGeom prst="rect">
              <a:avLst/>
            </a:prstGeom>
            <a:solidFill>
              <a:srgbClr val="77933C"/>
            </a:solidFill>
            <a:ln w="9525" cap="flat">
              <a:solidFill>
                <a:srgbClr val="4F622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Weather Forecasts &amp; Observations</a:t>
              </a:r>
            </a:p>
          </p:txBody>
        </p:sp>
        <p:grpSp>
          <p:nvGrpSpPr>
            <p:cNvPr id="164" name="Shape 164"/>
            <p:cNvGrpSpPr/>
            <p:nvPr/>
          </p:nvGrpSpPr>
          <p:grpSpPr>
            <a:xfrm>
              <a:off x="538162" y="2006510"/>
              <a:ext cx="1737359" cy="1487259"/>
              <a:chOff x="538162" y="2006510"/>
              <a:chExt cx="1737359" cy="1487259"/>
            </a:xfrm>
          </p:grpSpPr>
          <p:sp>
            <p:nvSpPr>
              <p:cNvPr id="165" name="Shape 165"/>
              <p:cNvSpPr txBox="1"/>
              <p:nvPr/>
            </p:nvSpPr>
            <p:spPr>
              <a:xfrm>
                <a:off x="538162" y="2030730"/>
                <a:ext cx="1737359" cy="1463039"/>
              </a:xfrm>
              <a:prstGeom prst="rect">
                <a:avLst/>
              </a:prstGeom>
              <a:solidFill>
                <a:srgbClr val="EBF1DE"/>
              </a:solidFill>
              <a:ln w="9525" cap="flat">
                <a:solidFill>
                  <a:srgbClr val="4F622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SzPct val="25000"/>
                  <a:buNone/>
                </a:pPr>
                <a:r>
                  <a:rPr lang="en-US" sz="9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</a:p>
            </p:txBody>
          </p:sp>
          <p:grpSp>
            <p:nvGrpSpPr>
              <p:cNvPr id="166" name="Shape 166"/>
              <p:cNvGrpSpPr/>
              <p:nvPr/>
            </p:nvGrpSpPr>
            <p:grpSpPr>
              <a:xfrm>
                <a:off x="680599" y="2743200"/>
                <a:ext cx="767199" cy="619831"/>
                <a:chOff x="133081" y="1781652"/>
                <a:chExt cx="1361948" cy="1022367"/>
              </a:xfrm>
            </p:grpSpPr>
            <p:pic>
              <p:nvPicPr>
                <p:cNvPr id="167" name="Shape 16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133081" y="2081323"/>
                  <a:ext cx="1175174" cy="722696"/>
                </a:xfrm>
                <a:prstGeom prst="rect">
                  <a:avLst/>
                </a:prstGeom>
                <a:noFill/>
                <a:ln w="9525" cap="flat">
                  <a:solidFill>
                    <a:srgbClr val="7F7F7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pic>
            <p:sp>
              <p:nvSpPr>
                <p:cNvPr id="168" name="Shape 168"/>
                <p:cNvSpPr txBox="1"/>
                <p:nvPr/>
              </p:nvSpPr>
              <p:spPr>
                <a:xfrm>
                  <a:off x="222850" y="1781652"/>
                  <a:ext cx="1272179" cy="3234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900" b="0" i="0" u="none" strike="noStrike" cap="non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CIWS</a:t>
                  </a:r>
                </a:p>
              </p:txBody>
            </p:sp>
          </p:grpSp>
          <p:grpSp>
            <p:nvGrpSpPr>
              <p:cNvPr id="169" name="Shape 169"/>
              <p:cNvGrpSpPr/>
              <p:nvPr/>
            </p:nvGrpSpPr>
            <p:grpSpPr>
              <a:xfrm>
                <a:off x="1484312" y="2713678"/>
                <a:ext cx="725488" cy="664521"/>
                <a:chOff x="1550616" y="1776019"/>
                <a:chExt cx="1287901" cy="1096080"/>
              </a:xfrm>
            </p:grpSpPr>
            <p:pic>
              <p:nvPicPr>
                <p:cNvPr id="170" name="Shape 17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550616" y="2070849"/>
                  <a:ext cx="1287901" cy="801251"/>
                </a:xfrm>
                <a:prstGeom prst="rect">
                  <a:avLst/>
                </a:prstGeom>
                <a:noFill/>
                <a:ln w="9525" cap="flat">
                  <a:solidFill>
                    <a:srgbClr val="7F7F7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pic>
            <p:sp>
              <p:nvSpPr>
                <p:cNvPr id="171" name="Shape 171"/>
                <p:cNvSpPr txBox="1"/>
                <p:nvPr/>
              </p:nvSpPr>
              <p:spPr>
                <a:xfrm>
                  <a:off x="1743642" y="1776019"/>
                  <a:ext cx="839614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900" b="0" i="0" u="none" strike="noStrike" cap="non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LAMP</a:t>
                  </a:r>
                </a:p>
              </p:txBody>
            </p:sp>
          </p:grpSp>
          <p:grpSp>
            <p:nvGrpSpPr>
              <p:cNvPr id="172" name="Shape 172"/>
              <p:cNvGrpSpPr/>
              <p:nvPr/>
            </p:nvGrpSpPr>
            <p:grpSpPr>
              <a:xfrm>
                <a:off x="1546765" y="2006510"/>
                <a:ext cx="663039" cy="738877"/>
                <a:chOff x="1661484" y="609597"/>
                <a:chExt cx="1177042" cy="1218724"/>
              </a:xfrm>
            </p:grpSpPr>
            <p:pic>
              <p:nvPicPr>
                <p:cNvPr id="173" name="Shape 17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1661484" y="900486"/>
                  <a:ext cx="1177042" cy="9278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4" name="Shape 174"/>
                <p:cNvSpPr txBox="1"/>
                <p:nvPr/>
              </p:nvSpPr>
              <p:spPr>
                <a:xfrm>
                  <a:off x="1749940" y="609597"/>
                  <a:ext cx="1088575" cy="4401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900" b="0" i="0" u="none" strike="noStrike" cap="non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CoSPA</a:t>
                  </a:r>
                </a:p>
              </p:txBody>
            </p:sp>
          </p:grpSp>
          <p:grpSp>
            <p:nvGrpSpPr>
              <p:cNvPr id="175" name="Shape 175"/>
              <p:cNvGrpSpPr/>
              <p:nvPr/>
            </p:nvGrpSpPr>
            <p:grpSpPr>
              <a:xfrm>
                <a:off x="647700" y="2006512"/>
                <a:ext cx="752475" cy="755739"/>
                <a:chOff x="65446" y="609600"/>
                <a:chExt cx="1335809" cy="1246535"/>
              </a:xfrm>
            </p:grpSpPr>
            <p:sp>
              <p:nvSpPr>
                <p:cNvPr id="176" name="Shape 176"/>
                <p:cNvSpPr txBox="1"/>
                <p:nvPr/>
              </p:nvSpPr>
              <p:spPr>
                <a:xfrm>
                  <a:off x="237916" y="609600"/>
                  <a:ext cx="977339" cy="3663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900" b="0" i="0" u="none" strike="noStrike" cap="non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CCFP</a:t>
                  </a:r>
                </a:p>
              </p:txBody>
            </p:sp>
            <p:pic>
              <p:nvPicPr>
                <p:cNvPr id="177" name="Shape 177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65446" y="910870"/>
                  <a:ext cx="1335809" cy="945265"/>
                </a:xfrm>
                <a:prstGeom prst="rect">
                  <a:avLst/>
                </a:prstGeom>
                <a:noFill/>
                <a:ln w="9525" cap="flat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pic>
          </p:grpSp>
        </p:grpSp>
      </p:grpSp>
      <p:grpSp>
        <p:nvGrpSpPr>
          <p:cNvPr id="178" name="Shape 178"/>
          <p:cNvGrpSpPr/>
          <p:nvPr/>
        </p:nvGrpSpPr>
        <p:grpSpPr>
          <a:xfrm>
            <a:off x="2668852" y="1498600"/>
            <a:ext cx="1737359" cy="1983059"/>
            <a:chOff x="2701130" y="1498600"/>
            <a:chExt cx="1737359" cy="1983059"/>
          </a:xfrm>
        </p:grpSpPr>
        <p:sp>
          <p:nvSpPr>
            <p:cNvPr id="179" name="Shape 179"/>
            <p:cNvSpPr txBox="1"/>
            <p:nvPr/>
          </p:nvSpPr>
          <p:spPr>
            <a:xfrm>
              <a:off x="2701130" y="1498600"/>
              <a:ext cx="1737359" cy="407987"/>
            </a:xfrm>
            <a:prstGeom prst="rect">
              <a:avLst/>
            </a:prstGeom>
            <a:solidFill>
              <a:srgbClr val="77933C"/>
            </a:solidFill>
            <a:ln w="9525" cap="flat">
              <a:solidFill>
                <a:srgbClr val="4F622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NWS Forecaster</a:t>
              </a:r>
            </a:p>
          </p:txBody>
        </p:sp>
        <p:grpSp>
          <p:nvGrpSpPr>
            <p:cNvPr id="180" name="Shape 180"/>
            <p:cNvGrpSpPr/>
            <p:nvPr/>
          </p:nvGrpSpPr>
          <p:grpSpPr>
            <a:xfrm>
              <a:off x="2701130" y="2018619"/>
              <a:ext cx="1737359" cy="1463039"/>
              <a:chOff x="2701924" y="2022475"/>
              <a:chExt cx="1737359" cy="1463039"/>
            </a:xfrm>
          </p:grpSpPr>
          <p:sp>
            <p:nvSpPr>
              <p:cNvPr id="181" name="Shape 181"/>
              <p:cNvSpPr txBox="1"/>
              <p:nvPr/>
            </p:nvSpPr>
            <p:spPr>
              <a:xfrm>
                <a:off x="2701924" y="2022475"/>
                <a:ext cx="1737359" cy="1463039"/>
              </a:xfrm>
              <a:prstGeom prst="rect">
                <a:avLst/>
              </a:prstGeom>
              <a:solidFill>
                <a:srgbClr val="EBF1DE"/>
              </a:solidFill>
              <a:ln w="9525" cap="flat">
                <a:solidFill>
                  <a:srgbClr val="4F622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SzPct val="25000"/>
                  <a:buNone/>
                </a:pPr>
                <a:r>
                  <a:rPr lang="en-US" sz="9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</a:p>
            </p:txBody>
          </p:sp>
          <p:pic>
            <p:nvPicPr>
              <p:cNvPr id="182" name="Shape 18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830828" y="2160271"/>
                <a:ext cx="1479550" cy="1187449"/>
              </a:xfrm>
              <a:prstGeom prst="rect">
                <a:avLst/>
              </a:prstGeom>
              <a:noFill/>
              <a:ln w="9525" cap="flat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</p:grpSp>
      </p:grpSp>
      <p:grpSp>
        <p:nvGrpSpPr>
          <p:cNvPr id="183" name="Shape 183"/>
          <p:cNvGrpSpPr/>
          <p:nvPr/>
        </p:nvGrpSpPr>
        <p:grpSpPr>
          <a:xfrm>
            <a:off x="4799540" y="1497807"/>
            <a:ext cx="1737359" cy="1983852"/>
            <a:chOff x="4832348" y="1497807"/>
            <a:chExt cx="1737359" cy="1983852"/>
          </a:xfrm>
        </p:grpSpPr>
        <p:sp>
          <p:nvSpPr>
            <p:cNvPr id="184" name="Shape 184"/>
            <p:cNvSpPr txBox="1"/>
            <p:nvPr/>
          </p:nvSpPr>
          <p:spPr>
            <a:xfrm>
              <a:off x="4832348" y="1497807"/>
              <a:ext cx="1737359" cy="409575"/>
            </a:xfrm>
            <a:prstGeom prst="rect">
              <a:avLst/>
            </a:prstGeom>
            <a:solidFill>
              <a:srgbClr val="77933C"/>
            </a:solidFill>
            <a:ln w="9525" cap="flat">
              <a:solidFill>
                <a:srgbClr val="4F622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Impact-based Forecast Information</a:t>
              </a:r>
            </a:p>
          </p:txBody>
        </p:sp>
        <p:grpSp>
          <p:nvGrpSpPr>
            <p:cNvPr id="185" name="Shape 185"/>
            <p:cNvGrpSpPr/>
            <p:nvPr/>
          </p:nvGrpSpPr>
          <p:grpSpPr>
            <a:xfrm>
              <a:off x="4832348" y="2018619"/>
              <a:ext cx="1737359" cy="1463039"/>
              <a:chOff x="4832348" y="2008186"/>
              <a:chExt cx="1737359" cy="1463039"/>
            </a:xfrm>
          </p:grpSpPr>
          <p:sp>
            <p:nvSpPr>
              <p:cNvPr id="186" name="Shape 186"/>
              <p:cNvSpPr txBox="1"/>
              <p:nvPr/>
            </p:nvSpPr>
            <p:spPr>
              <a:xfrm>
                <a:off x="4832348" y="2008186"/>
                <a:ext cx="1737359" cy="1463039"/>
              </a:xfrm>
              <a:prstGeom prst="rect">
                <a:avLst/>
              </a:prstGeom>
              <a:solidFill>
                <a:srgbClr val="EBF1DE"/>
              </a:solidFill>
              <a:ln w="9525" cap="flat">
                <a:solidFill>
                  <a:srgbClr val="4F622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SzPct val="25000"/>
                  <a:buNone/>
                </a:pPr>
                <a:r>
                  <a:rPr lang="en-US" sz="11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</a:p>
            </p:txBody>
          </p:sp>
          <p:pic>
            <p:nvPicPr>
              <p:cNvPr id="187" name="Shape 187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941410" y="2088039"/>
                <a:ext cx="1519236" cy="1303337"/>
              </a:xfrm>
              <a:prstGeom prst="rect">
                <a:avLst/>
              </a:prstGeom>
              <a:noFill/>
              <a:ln w="9525" cap="flat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</p:grpSp>
      </p:grpSp>
      <p:cxnSp>
        <p:nvCxnSpPr>
          <p:cNvPr id="188" name="Shape 188"/>
          <p:cNvCxnSpPr>
            <a:stCxn id="165" idx="3"/>
          </p:cNvCxnSpPr>
          <p:nvPr/>
        </p:nvCxnSpPr>
        <p:spPr>
          <a:xfrm>
            <a:off x="2275522" y="2762250"/>
            <a:ext cx="393300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9" name="Shape 189"/>
          <p:cNvCxnSpPr>
            <a:stCxn id="181" idx="3"/>
            <a:endCxn id="186" idx="1"/>
          </p:cNvCxnSpPr>
          <p:nvPr/>
        </p:nvCxnSpPr>
        <p:spPr>
          <a:xfrm>
            <a:off x="4406211" y="2750139"/>
            <a:ext cx="393300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90" name="Shape 190"/>
          <p:cNvCxnSpPr>
            <a:stCxn id="186" idx="3"/>
            <a:endCxn id="159" idx="1"/>
          </p:cNvCxnSpPr>
          <p:nvPr/>
        </p:nvCxnSpPr>
        <p:spPr>
          <a:xfrm>
            <a:off x="6536900" y="2750139"/>
            <a:ext cx="393300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91" name="Shape 191"/>
          <p:cNvCxnSpPr>
            <a:stCxn id="165" idx="2"/>
            <a:endCxn id="155" idx="1"/>
          </p:cNvCxnSpPr>
          <p:nvPr/>
        </p:nvCxnSpPr>
        <p:spPr>
          <a:xfrm rot="-5400000" flipH="1">
            <a:off x="1099942" y="3800670"/>
            <a:ext cx="1521300" cy="907500"/>
          </a:xfrm>
          <a:prstGeom prst="bentConnector2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92" name="Shape 192"/>
          <p:cNvCxnSpPr>
            <a:stCxn id="159" idx="2"/>
            <a:endCxn id="155" idx="3"/>
          </p:cNvCxnSpPr>
          <p:nvPr/>
        </p:nvCxnSpPr>
        <p:spPr>
          <a:xfrm rot="5400000">
            <a:off x="5494909" y="2711259"/>
            <a:ext cx="1533600" cy="3074400"/>
          </a:xfrm>
          <a:prstGeom prst="bentConnector2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93" name="Shape 193"/>
          <p:cNvCxnSpPr>
            <a:stCxn id="181" idx="2"/>
            <a:endCxn id="155" idx="0"/>
          </p:cNvCxnSpPr>
          <p:nvPr/>
        </p:nvCxnSpPr>
        <p:spPr>
          <a:xfrm flipH="1">
            <a:off x="3519231" y="3481659"/>
            <a:ext cx="18300" cy="6813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stealth" w="lg" len="lg"/>
            <a:tailEnd type="stealth" w="lg" len="lg"/>
          </a:ln>
        </p:spPr>
      </p:cxnSp>
      <p:pic>
        <p:nvPicPr>
          <p:cNvPr id="2" name="Picture 1" descr="Screen Shot 2015-05-28 at 2.25.02 PM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06" y="4417785"/>
            <a:ext cx="2273414" cy="142421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2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INSITE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>
                <a:cs typeface="Arial" panose="020B0604020202020204" pitchFamily="34" charset="0"/>
              </a:rPr>
              <a:t>Features support forecaster identification of convective weather potentially impactful to air traffic </a:t>
            </a:r>
            <a:endParaRPr lang="en-US" sz="2200" dirty="0">
              <a:cs typeface="Arial" panose="020B0604020202020204" pitchFamily="34" charset="0"/>
            </a:endParaRPr>
          </a:p>
          <a:p>
            <a:r>
              <a:rPr lang="en-US" sz="2200" dirty="0" smtClean="0">
                <a:cs typeface="Arial" panose="020B0604020202020204" pitchFamily="34" charset="0"/>
              </a:rPr>
              <a:t>Several convective </a:t>
            </a:r>
            <a:r>
              <a:rPr lang="en-US" sz="2200" dirty="0">
                <a:cs typeface="Arial" panose="020B0604020202020204" pitchFamily="34" charset="0"/>
              </a:rPr>
              <a:t>forecast products, plus </a:t>
            </a:r>
            <a:r>
              <a:rPr lang="en-US" sz="2200" dirty="0" smtClean="0">
                <a:cs typeface="Arial" panose="020B0604020202020204" pitchFamily="34" charset="0"/>
              </a:rPr>
              <a:t>observations</a:t>
            </a:r>
          </a:p>
          <a:p>
            <a:r>
              <a:rPr lang="en-US" sz="2200" dirty="0" smtClean="0">
                <a:cs typeface="Arial" panose="020B0604020202020204" pitchFamily="34" charset="0"/>
              </a:rPr>
              <a:t>Overlays of routes and Control Centers (ARTCCs)</a:t>
            </a:r>
            <a:endParaRPr lang="en-US" sz="2200" dirty="0">
              <a:cs typeface="Arial" panose="020B0604020202020204" pitchFamily="34" charset="0"/>
            </a:endParaRPr>
          </a:p>
          <a:p>
            <a:r>
              <a:rPr lang="en-US" sz="2200" dirty="0">
                <a:cs typeface="Arial" panose="020B0604020202020204" pitchFamily="34" charset="0"/>
              </a:rPr>
              <a:t>Airspace constraint fields </a:t>
            </a:r>
            <a:r>
              <a:rPr lang="en-US" sz="2200" dirty="0" smtClean="0">
                <a:cs typeface="Arial" panose="020B0604020202020204" pitchFamily="34" charset="0"/>
              </a:rPr>
              <a:t>(Flow Constraint Index) derived </a:t>
            </a:r>
            <a:r>
              <a:rPr lang="en-US" sz="2200" dirty="0">
                <a:cs typeface="Arial" panose="020B0604020202020204" pitchFamily="34" charset="0"/>
              </a:rPr>
              <a:t>from blend of weather and traffic data</a:t>
            </a:r>
          </a:p>
          <a:p>
            <a:r>
              <a:rPr lang="en-US" sz="2200" dirty="0">
                <a:cs typeface="Arial" panose="020B0604020202020204" pitchFamily="34" charset="0"/>
              </a:rPr>
              <a:t>Confidence information for forecast </a:t>
            </a:r>
            <a:r>
              <a:rPr lang="en-US" sz="2200" dirty="0" smtClean="0">
                <a:cs typeface="Arial" panose="020B0604020202020204" pitchFamily="34" charset="0"/>
              </a:rPr>
              <a:t>constraint</a:t>
            </a:r>
            <a:endParaRPr lang="en-US" sz="2200" dirty="0">
              <a:cs typeface="Arial" panose="020B0604020202020204" pitchFamily="34" charset="0"/>
            </a:endParaRPr>
          </a:p>
          <a:p>
            <a:r>
              <a:rPr lang="en-US" sz="2200" dirty="0">
                <a:cs typeface="Arial" panose="020B0604020202020204" pitchFamily="34" charset="0"/>
              </a:rPr>
              <a:t>Displays of both raw weather and constraint fields</a:t>
            </a:r>
          </a:p>
          <a:p>
            <a:r>
              <a:rPr lang="en-US" sz="2200" dirty="0">
                <a:cs typeface="Arial" panose="020B0604020202020204" pitchFamily="34" charset="0"/>
              </a:rPr>
              <a:t>‘Synthesis’ product, where different forecast products are blended into a single forecast of constraint using performance information</a:t>
            </a:r>
          </a:p>
          <a:p>
            <a:r>
              <a:rPr lang="en-US" sz="2200" dirty="0">
                <a:cs typeface="Arial" panose="020B0604020202020204" pitchFamily="34" charset="0"/>
              </a:rPr>
              <a:t>Summary constraint information for regions of interest (default ARTCCs or </a:t>
            </a:r>
            <a:r>
              <a:rPr lang="en-US" sz="2200" dirty="0" smtClean="0">
                <a:cs typeface="Arial" panose="020B0604020202020204" pitchFamily="34" charset="0"/>
              </a:rPr>
              <a:t>user-drawn)</a:t>
            </a:r>
          </a:p>
          <a:p>
            <a:pPr lvl="1"/>
            <a:r>
              <a:rPr lang="en-US" sz="1600" dirty="0" smtClean="0">
                <a:cs typeface="Arial" panose="020B0604020202020204" pitchFamily="34" charset="0"/>
              </a:rPr>
              <a:t>Drill-down </a:t>
            </a:r>
            <a:r>
              <a:rPr lang="en-US" sz="1600" dirty="0">
                <a:cs typeface="Arial" panose="020B0604020202020204" pitchFamily="34" charset="0"/>
              </a:rPr>
              <a:t>capabilities to identify potential impacts to related routes or ARTCCs</a:t>
            </a:r>
          </a:p>
          <a:p>
            <a:r>
              <a:rPr lang="en-US" sz="2200" dirty="0">
                <a:cs typeface="Arial" panose="020B0604020202020204" pitchFamily="34" charset="0"/>
              </a:rPr>
              <a:t>Historical playback feature to review past </a:t>
            </a:r>
            <a:r>
              <a:rPr lang="en-US" sz="2200" dirty="0" smtClean="0">
                <a:cs typeface="Arial" panose="020B0604020202020204" pitchFamily="34" charset="0"/>
              </a:rPr>
              <a:t>events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INSITE – Main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INSITE - INtegrated Support for Impacted air-Traffic Environment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6"/>
          <a:stretch/>
        </p:blipFill>
        <p:spPr>
          <a:xfrm>
            <a:off x="262206" y="1359444"/>
            <a:ext cx="8500794" cy="49651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9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29 at 3.35.4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4" r="4000" b="7271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8</a:t>
            </a:fld>
            <a:endParaRPr lang="en-US"/>
          </a:p>
        </p:txBody>
      </p:sp>
      <p:sp>
        <p:nvSpPr>
          <p:cNvPr id="7" name="Shape 279"/>
          <p:cNvSpPr txBox="1"/>
          <p:nvPr/>
        </p:nvSpPr>
        <p:spPr>
          <a:xfrm>
            <a:off x="3048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Raw weather with core airport overlays</a:t>
            </a:r>
            <a:endParaRPr sz="24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8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29 at 3.35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2684" r="4000" b="7272"/>
          <a:stretch/>
        </p:blipFill>
        <p:spPr>
          <a:xfrm>
            <a:off x="365760" y="1554480"/>
            <a:ext cx="8412480" cy="5138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Forecast Impact and Quality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t>9</a:t>
            </a:fld>
            <a:endParaRPr lang="en-US"/>
          </a:p>
        </p:txBody>
      </p:sp>
      <p:sp>
        <p:nvSpPr>
          <p:cNvPr id="7" name="Shape 279"/>
          <p:cNvSpPr txBox="1"/>
          <p:nvPr/>
        </p:nvSpPr>
        <p:spPr>
          <a:xfrm>
            <a:off x="304800" y="1371600"/>
            <a:ext cx="2895600" cy="533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Raw weather graphics and route overlays indicate this line of convection could be impactful to East-West traffic</a:t>
            </a:r>
          </a:p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INSITE provides a metric that is a quantitative measure of how much impact is likely</a:t>
            </a:r>
            <a:endParaRPr sz="24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2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qas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fiqas-2014</Template>
  <TotalTime>8215</TotalTime>
  <Words>1631</Words>
  <Application>Microsoft Office PowerPoint</Application>
  <PresentationFormat>On-screen Show (4:3)</PresentationFormat>
  <Paragraphs>281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fiqas-2014</vt:lpstr>
      <vt:lpstr>INSITE – An IDSS Tool for Aviation</vt:lpstr>
      <vt:lpstr>Forecast Impact and Quality Assessment Section</vt:lpstr>
      <vt:lpstr>Collaborative Aviation Weather Statement (CAWS)</vt:lpstr>
      <vt:lpstr>INSITE</vt:lpstr>
      <vt:lpstr>Impact-based Decision Support</vt:lpstr>
      <vt:lpstr>INSITE Features</vt:lpstr>
      <vt:lpstr>INSITE – Main Page</vt:lpstr>
      <vt:lpstr>INSITE</vt:lpstr>
      <vt:lpstr>INSITE</vt:lpstr>
      <vt:lpstr>PowerPoint Presentation</vt:lpstr>
      <vt:lpstr>FCI Hexagonal Grid</vt:lpstr>
      <vt:lpstr>FCI Example in INSITE</vt:lpstr>
      <vt:lpstr>FCI Traffic Weighting – Historic Data</vt:lpstr>
      <vt:lpstr>FCI Traffic Weighting – Current Data</vt:lpstr>
      <vt:lpstr>INSITE</vt:lpstr>
      <vt:lpstr>FCI in INSITE – Our Case</vt:lpstr>
      <vt:lpstr>FCI in INSITE – Our Case</vt:lpstr>
      <vt:lpstr>FCI in INSITE – Areas of Interest</vt:lpstr>
      <vt:lpstr>FCI – Summary Information</vt:lpstr>
      <vt:lpstr>Constraint and Confidence Bars (CC-Bars)</vt:lpstr>
      <vt:lpstr>Constraint and Confidence Bars (CC-Bars)</vt:lpstr>
      <vt:lpstr>Constraint and Confidence bars</vt:lpstr>
      <vt:lpstr>Products Featured in INSITE</vt:lpstr>
      <vt:lpstr>Synthesis Product</vt:lpstr>
      <vt:lpstr>Synthesis</vt:lpstr>
      <vt:lpstr>Constraint and Confidence bars</vt:lpstr>
      <vt:lpstr>Further Regional Interrogation</vt:lpstr>
      <vt:lpstr>NAS Elements Within a Polygon/Area</vt:lpstr>
      <vt:lpstr>NAS Elements Within a Polygon/Area</vt:lpstr>
      <vt:lpstr>NAS elements within a polygon/area</vt:lpstr>
      <vt:lpstr>NAS elements within a polygon/area</vt:lpstr>
      <vt:lpstr>NAS elements within a polygon/area</vt:lpstr>
      <vt:lpstr>Use Case</vt:lpstr>
      <vt:lpstr>PowerPoint Presentation</vt:lpstr>
      <vt:lpstr>INSITE v4</vt:lpstr>
      <vt:lpstr>PowerPoint Presentation</vt:lpstr>
      <vt:lpstr>Transition to NWS Operations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Missy Petty</dc:creator>
  <cp:lastModifiedBy>Missy Petty</cp:lastModifiedBy>
  <cp:revision>252</cp:revision>
  <dcterms:created xsi:type="dcterms:W3CDTF">2015-08-12T21:13:12Z</dcterms:created>
  <dcterms:modified xsi:type="dcterms:W3CDTF">2016-02-17T19:01:14Z</dcterms:modified>
</cp:coreProperties>
</file>