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69" r:id="rId5"/>
    <p:sldId id="277" r:id="rId6"/>
    <p:sldId id="278" r:id="rId7"/>
    <p:sldId id="276" r:id="rId8"/>
    <p:sldId id="258" r:id="rId9"/>
    <p:sldId id="270" r:id="rId10"/>
    <p:sldId id="262" r:id="rId11"/>
    <p:sldId id="271" r:id="rId12"/>
    <p:sldId id="261" r:id="rId13"/>
    <p:sldId id="263" r:id="rId14"/>
    <p:sldId id="259" r:id="rId15"/>
    <p:sldId id="273" r:id="rId16"/>
    <p:sldId id="272" r:id="rId17"/>
    <p:sldId id="275" r:id="rId18"/>
    <p:sldId id="274" r:id="rId19"/>
    <p:sldId id="283" r:id="rId20"/>
    <p:sldId id="264" r:id="rId21"/>
    <p:sldId id="265" r:id="rId22"/>
    <p:sldId id="266" r:id="rId23"/>
    <p:sldId id="267" r:id="rId24"/>
    <p:sldId id="279" r:id="rId25"/>
    <p:sldId id="268" r:id="rId26"/>
    <p:sldId id="282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" initials="D" lastIdx="0" clrIdx="0">
    <p:extLst>
      <p:ext uri="{19B8F6BF-5375-455C-9EA6-DF929625EA0E}">
        <p15:presenceInfo xmlns:p15="http://schemas.microsoft.com/office/powerpoint/2012/main" userId="D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133-85FB-489C-8889-9A754E4CFEAF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839D-BC93-4BC7-A1ED-05CBDC78F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6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133-85FB-489C-8889-9A754E4CFEAF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839D-BC93-4BC7-A1ED-05CBDC78F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32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133-85FB-489C-8889-9A754E4CFEAF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839D-BC93-4BC7-A1ED-05CBDC78F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4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133-85FB-489C-8889-9A754E4CFEAF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839D-BC93-4BC7-A1ED-05CBDC78F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38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133-85FB-489C-8889-9A754E4CFEAF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839D-BC93-4BC7-A1ED-05CBDC78F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10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133-85FB-489C-8889-9A754E4CFEAF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839D-BC93-4BC7-A1ED-05CBDC78F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48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133-85FB-489C-8889-9A754E4CFEAF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839D-BC93-4BC7-A1ED-05CBDC78F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5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133-85FB-489C-8889-9A754E4CFEAF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839D-BC93-4BC7-A1ED-05CBDC78F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81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133-85FB-489C-8889-9A754E4CFEAF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839D-BC93-4BC7-A1ED-05CBDC78F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1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133-85FB-489C-8889-9A754E4CFEAF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839D-BC93-4BC7-A1ED-05CBDC78F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91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133-85FB-489C-8889-9A754E4CFEAF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839D-BC93-4BC7-A1ED-05CBDC78F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3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78133-85FB-489C-8889-9A754E4CFEAF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D839D-BC93-4BC7-A1ED-05CBDC78F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25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moe.met.fsu.edu/modelgen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probabilistic tropical cyclone genesis forecast guidance tool using global numerical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42951"/>
            <a:ext cx="9144000" cy="1655762"/>
          </a:xfrm>
        </p:spPr>
        <p:txBody>
          <a:bodyPr/>
          <a:lstStyle/>
          <a:p>
            <a:r>
              <a:rPr lang="en-US" dirty="0" smtClean="0"/>
              <a:t>Dan </a:t>
            </a:r>
            <a:r>
              <a:rPr lang="en-US" dirty="0" err="1" smtClean="0"/>
              <a:t>Halperin</a:t>
            </a:r>
            <a:r>
              <a:rPr lang="en-US" dirty="0"/>
              <a:t>,</a:t>
            </a:r>
            <a:r>
              <a:rPr lang="en-US" dirty="0" smtClean="0"/>
              <a:t> Bob Hart, Henry </a:t>
            </a:r>
            <a:r>
              <a:rPr lang="en-US" dirty="0" err="1" smtClean="0"/>
              <a:t>Fuelberg</a:t>
            </a:r>
            <a:r>
              <a:rPr lang="en-US" dirty="0" smtClean="0"/>
              <a:t>, Josh </a:t>
            </a:r>
            <a:r>
              <a:rPr lang="en-US" dirty="0" err="1" smtClean="0"/>
              <a:t>Cossuth</a:t>
            </a:r>
            <a:endParaRPr lang="en-US" dirty="0" smtClean="0"/>
          </a:p>
          <a:p>
            <a:r>
              <a:rPr lang="en-US" dirty="0" err="1" smtClean="0"/>
              <a:t>VLab</a:t>
            </a:r>
            <a:r>
              <a:rPr lang="en-US" dirty="0" smtClean="0"/>
              <a:t> Forum</a:t>
            </a:r>
          </a:p>
          <a:p>
            <a:r>
              <a:rPr lang="en-US" dirty="0" smtClean="0"/>
              <a:t>21 October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24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moe.met.fsu.edu/modelgen/archive/ukm48/2015/natl/ukm48.150915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42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27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oe.met.fsu.edu/modelgen/archive/ukm120/2015/natl/ukm120.150915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1" y="-1"/>
            <a:ext cx="9143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8744755" y="4700789"/>
            <a:ext cx="914400" cy="99167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4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014" y="653366"/>
            <a:ext cx="8890527" cy="57474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16677" y="4443211"/>
            <a:ext cx="7791718" cy="309093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2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910" y="192669"/>
            <a:ext cx="11874321" cy="6316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07000"/>
              </a:lnSpc>
            </a:pPr>
            <a:r>
              <a:rPr lang="en-US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** Tropical Disturbance #2 Information **</a:t>
            </a:r>
          </a:p>
          <a:p>
            <a:pPr defTabSz="685800">
              <a:lnSpc>
                <a:spcPct val="107000"/>
              </a:lnSpc>
            </a:pPr>
            <a:r>
              <a:rPr lang="en-US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 ** GFS output initialized 2015091500 **</a:t>
            </a:r>
          </a:p>
          <a:p>
            <a:pPr defTabSz="685800">
              <a:lnSpc>
                <a:spcPct val="107000"/>
              </a:lnSpc>
            </a:pPr>
            <a:r>
              <a:rPr lang="en-US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defTabSz="685800">
              <a:lnSpc>
                <a:spcPct val="107000"/>
              </a:lnSpc>
            </a:pPr>
            <a:r>
              <a:rPr lang="en-US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     **GENESIS PREDICTED?  YES, at forecast hour 60** </a:t>
            </a:r>
          </a:p>
          <a:p>
            <a:pPr defTabSz="685800">
              <a:lnSpc>
                <a:spcPct val="107000"/>
              </a:lnSpc>
            </a:pPr>
            <a:r>
              <a:rPr lang="en-US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defTabSz="685800">
              <a:lnSpc>
                <a:spcPct val="107000"/>
              </a:lnSpc>
            </a:pPr>
            <a:r>
              <a:rPr lang="en-US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 (</a:t>
            </a:r>
            <a:r>
              <a:rPr lang="en-US" sz="14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</a:t>
            </a:r>
            <a:r>
              <a:rPr lang="en-US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 	36	42	48	54	60	66	72	78	84	90	96	102	108	114	120	</a:t>
            </a:r>
          </a:p>
          <a:p>
            <a:pPr defTabSz="685800">
              <a:lnSpc>
                <a:spcPct val="107000"/>
              </a:lnSpc>
            </a:pPr>
            <a:r>
              <a:rPr lang="en-US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 PROB (%) 			20												51 </a:t>
            </a:r>
          </a:p>
          <a:p>
            <a:pPr defTabSz="685800">
              <a:lnSpc>
                <a:spcPct val="107000"/>
              </a:lnSpc>
            </a:pPr>
            <a:endParaRPr lang="en-US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>
              <a:lnSpc>
                <a:spcPct val="107000"/>
              </a:lnSpc>
            </a:pPr>
            <a:r>
              <a:rPr lang="en-US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 MET?   	N	N	N	N	Y	Y	Y	Y	Y	Y	Y	Y	Y	Y	Y	</a:t>
            </a:r>
          </a:p>
          <a:p>
            <a:pPr defTabSz="685800">
              <a:lnSpc>
                <a:spcPct val="107000"/>
              </a:lnSpc>
            </a:pPr>
            <a:endParaRPr lang="en-US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>
              <a:lnSpc>
                <a:spcPct val="107000"/>
              </a:lnSpc>
            </a:pPr>
            <a:r>
              <a:rPr lang="en-US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 (N)     	N/A	11.25	11.50	11.75	12.25	12.50	13.00	13.50	14.00	14.25	14.75	15.00	15.25	15.50	16.00	</a:t>
            </a:r>
          </a:p>
          <a:p>
            <a:pPr defTabSz="685800">
              <a:lnSpc>
                <a:spcPct val="107000"/>
              </a:lnSpc>
            </a:pPr>
            <a:endParaRPr lang="en-US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>
              <a:lnSpc>
                <a:spcPct val="107000"/>
              </a:lnSpc>
            </a:pPr>
            <a:r>
              <a:rPr lang="en-US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 (W)     	N/A	29.00	30.00	30.80	31.80	32.50	33.30	34.00	34.80	35.50	36.30	37.30	38.50	39.30	40.30	</a:t>
            </a:r>
          </a:p>
          <a:p>
            <a:pPr defTabSz="685800">
              <a:lnSpc>
                <a:spcPct val="107000"/>
              </a:lnSpc>
            </a:pPr>
            <a:endParaRPr lang="en-US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>
              <a:lnSpc>
                <a:spcPct val="107000"/>
              </a:lnSpc>
            </a:pPr>
            <a:r>
              <a:rPr lang="en-US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925VMAX     	N/A	(14.61)	(15.78)	(15.70)	17.65	16.58	16.97	17.69	21.87	24.38	24.62	24.32	27.58	26.05	26.02	</a:t>
            </a:r>
          </a:p>
          <a:p>
            <a:pPr defTabSz="685800">
              <a:lnSpc>
                <a:spcPct val="107000"/>
              </a:lnSpc>
            </a:pPr>
            <a:r>
              <a:rPr lang="en-US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(m/s)</a:t>
            </a:r>
          </a:p>
          <a:p>
            <a:pPr defTabSz="685800">
              <a:lnSpc>
                <a:spcPct val="107000"/>
              </a:lnSpc>
            </a:pPr>
            <a:r>
              <a:rPr lang="en-US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850RV       	N/A	26.04	24.55	22.29	20.33	19.67	17.89	19.06	22.88	34.78	32.53	26.51	38.59	33.23	26.25	</a:t>
            </a:r>
          </a:p>
          <a:p>
            <a:pPr defTabSz="685800">
              <a:lnSpc>
                <a:spcPct val="107000"/>
              </a:lnSpc>
            </a:pPr>
            <a:r>
              <a:rPr lang="en-US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(*10^-5 1/s)</a:t>
            </a:r>
          </a:p>
          <a:p>
            <a:pPr defTabSz="685800">
              <a:lnSpc>
                <a:spcPct val="107000"/>
              </a:lnSpc>
            </a:pPr>
            <a:r>
              <a:rPr lang="en-US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H25-85 THCK 	N/A	9487	9484	9476	9481	9490	9486	9479	9479	9491	9487	9479	9478	9489	9479	 </a:t>
            </a:r>
          </a:p>
          <a:p>
            <a:pPr defTabSz="685800">
              <a:lnSpc>
                <a:spcPct val="107000"/>
              </a:lnSpc>
            </a:pPr>
            <a:r>
              <a:rPr lang="en-US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(m)</a:t>
            </a:r>
          </a:p>
          <a:p>
            <a:pPr defTabSz="685800">
              <a:lnSpc>
                <a:spcPct val="107000"/>
              </a:lnSpc>
            </a:pPr>
            <a:r>
              <a:rPr lang="en-US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SFC LH FLUX 	N/A	152.78	160.26	174.45	172.48	161.52	150.34	147.25	141.78	136.15	131.53	137.98	141.31	133.79	131.60	</a:t>
            </a:r>
          </a:p>
          <a:p>
            <a:pPr defTabSz="685800">
              <a:lnSpc>
                <a:spcPct val="107000"/>
              </a:lnSpc>
            </a:pPr>
            <a:endParaRPr lang="en-US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>
              <a:lnSpc>
                <a:spcPct val="107000"/>
              </a:lnSpc>
            </a:pPr>
            <a:r>
              <a:rPr lang="en-US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850RVPERT   	N/A	24.66	22.98	20.50	18.37	17.81	17.39	17.30	21.32	33.44	31.27	25.36	37.46	32.30	25.14	</a:t>
            </a:r>
          </a:p>
          <a:p>
            <a:pPr defTabSz="685800">
              <a:lnSpc>
                <a:spcPct val="107000"/>
              </a:lnSpc>
            </a:pPr>
            <a:endParaRPr lang="en-US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>
              <a:lnSpc>
                <a:spcPct val="107000"/>
              </a:lnSpc>
            </a:pPr>
            <a:r>
              <a:rPr lang="en-US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H2-85 SHEAR 	N/A	10.12	11.11	12.32	12.77	12.51	12.74	13.72	14.22	14.18	14.58	15.47	15.12	13.09	12.66</a:t>
            </a:r>
          </a:p>
          <a:p>
            <a:pPr defTabSz="685800">
              <a:lnSpc>
                <a:spcPct val="107000"/>
              </a:lnSpc>
            </a:pPr>
            <a:r>
              <a:rPr lang="en-US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defTabSz="685800">
              <a:lnSpc>
                <a:spcPct val="107000"/>
              </a:lnSpc>
            </a:pPr>
            <a:r>
              <a:rPr lang="en-US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) indicates that the threshold value was not met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86377" y="3322749"/>
            <a:ext cx="2189409" cy="4378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5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moe.met.fsu.edu/modelgen/archive/con48/2015/natl/con48.1509150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6"/>
          <a:stretch/>
        </p:blipFill>
        <p:spPr bwMode="auto">
          <a:xfrm>
            <a:off x="2494022" y="0"/>
            <a:ext cx="7380169" cy="502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5200" y="4946566"/>
            <a:ext cx="5486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How to calculate consensus forecast: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549962"/>
              </p:ext>
            </p:extLst>
          </p:nvPr>
        </p:nvGraphicFramePr>
        <p:xfrm>
          <a:off x="2647951" y="5479965"/>
          <a:ext cx="70723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4" imgW="3187700" imgH="228600" progId="Equation.3">
                  <p:embed/>
                </p:oleObj>
              </mc:Choice>
              <mc:Fallback>
                <p:oleObj name="Equation" r:id="rId4" imgW="3187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7951" y="5479965"/>
                        <a:ext cx="7072313" cy="5080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420873"/>
              </p:ext>
            </p:extLst>
          </p:nvPr>
        </p:nvGraphicFramePr>
        <p:xfrm>
          <a:off x="3602038" y="6238206"/>
          <a:ext cx="52165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6" imgW="2234880" imgH="228600" progId="Equation.3">
                  <p:embed/>
                </p:oleObj>
              </mc:Choice>
              <mc:Fallback>
                <p:oleObj name="Equation" r:id="rId6" imgW="223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038" y="6238206"/>
                        <a:ext cx="5216525" cy="5334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7990850" y="3786389"/>
            <a:ext cx="827713" cy="86565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0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oe.met.fsu.edu/modelgen/archive/con120/2015/natl/con120.150915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25"/>
          <a:stretch/>
        </p:blipFill>
        <p:spPr bwMode="auto">
          <a:xfrm>
            <a:off x="1323121" y="0"/>
            <a:ext cx="10023166" cy="674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45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81729"/>
            <a:ext cx="6632620" cy="5625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** TC Genesis Summary **</a:t>
            </a:r>
            <a:endParaRPr lang="en-US" sz="1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** </a:t>
            </a: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onsensus output initialized 2015091500 **</a:t>
            </a:r>
            <a:endParaRPr lang="en-US" sz="1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 #	LAT (N)	LON (W)	PROB48 (%)	PROB120 (%)</a:t>
            </a:r>
            <a:endParaRPr lang="en-US" sz="1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	12.46	30.60		41		90 </a:t>
            </a:r>
            <a:endParaRPr lang="en-US" sz="1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	14.46	43.20		40		90 </a:t>
            </a:r>
            <a:endParaRPr lang="en-US" sz="1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3	30.18	69.60		11		19 </a:t>
            </a:r>
            <a:endParaRPr lang="en-US" sz="1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** TC Genesis Summary **</a:t>
            </a:r>
            <a:endParaRPr lang="en-US" sz="1600" b="1" dirty="0" smtClean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** GFS output initialized 2015091500 **</a:t>
            </a:r>
            <a:endParaRPr lang="en-US" sz="1600" b="1" dirty="0" smtClean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1" dirty="0" smtClean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1" dirty="0" smtClean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 #	FHR	LAT (N)	LON (W)	PROB48(%)	PROB120(%)</a:t>
            </a:r>
            <a:endParaRPr lang="en-US" sz="1600" b="1" dirty="0" smtClean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b="1" dirty="0" smtClean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	60	12.25	31.80	20		51 </a:t>
            </a:r>
            <a:endParaRPr lang="en-US" sz="1600" b="1" dirty="0" smtClean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40946" y="888733"/>
            <a:ext cx="6774288" cy="5361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		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** TC Genesis Summary **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** UKM output initialized 2015091500 **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ID #	FHR	LAT (N)	LON (W)	PROB48(%)	PROB120(%)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1	36	12.66	29.40	43		73 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2	48	13.91	43.40	42		78 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3	126	29.36	68.20	10		18 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smtClean="0">
                <a:solidFill>
                  <a:schemeClr val="accent2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b="1" dirty="0" smtClean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b="1" dirty="0" smtClean="0">
                <a:solidFill>
                  <a:srgbClr val="7030A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** TC Genesis Summary **</a:t>
            </a:r>
            <a:endParaRPr lang="en-US" sz="1600" b="1" dirty="0" smtClean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smtClean="0">
                <a:solidFill>
                  <a:srgbClr val="7030A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** CMC output initialized 2015091500 **</a:t>
            </a:r>
            <a:endParaRPr lang="en-US" sz="1600" b="1" dirty="0" smtClean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smtClean="0">
                <a:solidFill>
                  <a:srgbClr val="7030A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1" dirty="0" smtClean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smtClean="0">
                <a:solidFill>
                  <a:srgbClr val="7030A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1" dirty="0" smtClean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smtClean="0">
                <a:solidFill>
                  <a:srgbClr val="7030A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ID #	FHR	LAT (N)	LON (W)	PROB48(%)	PROB120(%) </a:t>
            </a:r>
            <a:endParaRPr lang="en-US" sz="1600" b="1" dirty="0" smtClean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smtClean="0">
                <a:solidFill>
                  <a:srgbClr val="7030A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b="1" dirty="0" smtClean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smtClean="0">
                <a:solidFill>
                  <a:srgbClr val="7030A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1	54	15.00	43.00	19		46 </a:t>
            </a:r>
            <a:endParaRPr lang="en-US" sz="1600" b="1" dirty="0" smtClean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smtClean="0">
                <a:solidFill>
                  <a:srgbClr val="7030A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2	126	31.00	71.00	2		6 </a:t>
            </a:r>
            <a:endParaRPr lang="en-US" sz="1600" b="1" dirty="0" smtClean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81859" y="425003"/>
            <a:ext cx="25758" cy="6081920"/>
          </a:xfrm>
          <a:prstGeom prst="line">
            <a:avLst/>
          </a:prstGeom>
          <a:ln w="3810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0608" y="3567448"/>
            <a:ext cx="11487955" cy="0"/>
          </a:xfrm>
          <a:prstGeom prst="line">
            <a:avLst/>
          </a:prstGeom>
          <a:ln w="3810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71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nhc.noaa.gov/archive/xgtwo/atl/201509150503/two_atl_2d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6" y="1594527"/>
            <a:ext cx="6016326" cy="469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moe.met.fsu.edu/modelgen/archive/con48/2015/natl/con48.1509150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6"/>
          <a:stretch/>
        </p:blipFill>
        <p:spPr bwMode="auto">
          <a:xfrm>
            <a:off x="6130343" y="1493950"/>
            <a:ext cx="5999507" cy="468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27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hc.noaa.gov/archive/xgtwo/atl/201509150503/two_atl_5d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" y="1596980"/>
            <a:ext cx="6013184" cy="469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08460" y="4211392"/>
            <a:ext cx="695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60%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5108" y="4396058"/>
            <a:ext cx="695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70%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853" y="3942492"/>
            <a:ext cx="695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10%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8" name="Picture 2" descr="http://moe.met.fsu.edu/modelgen/archive/con120/2015/natl/con120.1509150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5"/>
          <a:stretch/>
        </p:blipFill>
        <p:spPr bwMode="auto">
          <a:xfrm>
            <a:off x="6024899" y="1596980"/>
            <a:ext cx="6047000" cy="47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0888" y="5066259"/>
            <a:ext cx="695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NINE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4675" y="5250925"/>
            <a:ext cx="54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IDA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5631" y="4529415"/>
            <a:ext cx="695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NINE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774117" y="4692892"/>
            <a:ext cx="54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IDA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0271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lams48natlgf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76201"/>
            <a:ext cx="8686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2014 NATL </a:t>
            </a:r>
            <a:r>
              <a:rPr lang="en-US" sz="2400" b="1" dirty="0"/>
              <a:t>48 h </a:t>
            </a:r>
            <a:r>
              <a:rPr lang="en-US" sz="2400" b="1" dirty="0" smtClean="0"/>
              <a:t>verification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21336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Underprediction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48006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Overprediction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79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Hurricane Center (NHC) forecasters are interested in TC genesis guidance products for the Tropical Weather Outlook (TWO).</a:t>
            </a:r>
          </a:p>
          <a:p>
            <a:endParaRPr lang="en-US" dirty="0"/>
          </a:p>
          <a:p>
            <a:r>
              <a:rPr lang="en-US" dirty="0" smtClean="0"/>
              <a:t>Global models are an important piece of guidance for TC genesis, but interpreting the raw forecast output can be subjective.</a:t>
            </a:r>
          </a:p>
          <a:p>
            <a:endParaRPr lang="en-US" dirty="0"/>
          </a:p>
          <a:p>
            <a:r>
              <a:rPr lang="en-US" b="1" dirty="0" smtClean="0"/>
              <a:t>Our goal:</a:t>
            </a:r>
            <a:r>
              <a:rPr lang="en-US" dirty="0" smtClean="0"/>
              <a:t> Develop an automated, objective TC genesis guidance product based on output from three global models (GFS, UKMET, CMC).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34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692"/>
            <a:ext cx="6172200" cy="6172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51692"/>
            <a:ext cx="61722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4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356"/>
            <a:ext cx="6172200" cy="617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81356"/>
            <a:ext cx="61722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2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490"/>
            <a:ext cx="6172200" cy="617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09490"/>
            <a:ext cx="61722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6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490"/>
            <a:ext cx="6172200" cy="617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09490"/>
            <a:ext cx="61722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6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Guidance products currently are being evaluated by NHC.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Nearly all components are compatible with NHC’s IT platform.</a:t>
            </a:r>
          </a:p>
          <a:p>
            <a:pPr lvl="1"/>
            <a:r>
              <a:rPr lang="en-US" dirty="0" smtClean="0"/>
              <a:t>Plans in place to convert the few incompatible scripts to </a:t>
            </a:r>
            <a:r>
              <a:rPr lang="en-US" dirty="0" smtClean="0"/>
              <a:t>a suitable </a:t>
            </a:r>
            <a:r>
              <a:rPr lang="en-US" dirty="0" smtClean="0"/>
              <a:t>language.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Decision for project implementation expected in early 2016.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4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6229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Historical model-indicated TC genesis events were verified since 2004.</a:t>
            </a:r>
          </a:p>
          <a:p>
            <a:endParaRPr lang="en-US" dirty="0"/>
          </a:p>
          <a:p>
            <a:r>
              <a:rPr lang="en-US" dirty="0" smtClean="0"/>
              <a:t>These forecasts served as the training set for logistic regression equations that provide TC genesis probabilities in real-time.</a:t>
            </a:r>
          </a:p>
          <a:p>
            <a:endParaRPr lang="en-US" dirty="0"/>
          </a:p>
          <a:p>
            <a:r>
              <a:rPr lang="en-US" dirty="0" smtClean="0"/>
              <a:t>Several text and graphical products currently are available to the </a:t>
            </a:r>
            <a:r>
              <a:rPr lang="en-US" dirty="0" smtClean="0"/>
              <a:t>Hurricane Specialist Unit.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2014 verification shows that the guidance products are fairly well-calibrated and provide the most additional value at the higher forecast probability bins at the 120 h forecast window.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80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Joint Hurricane Testbed points of contact Eric Blake, Todd </a:t>
            </a:r>
            <a:r>
              <a:rPr lang="en-US" dirty="0" err="1" smtClean="0"/>
              <a:t>Kimberlain</a:t>
            </a:r>
            <a:r>
              <a:rPr lang="en-US" dirty="0" smtClean="0"/>
              <a:t>, Chris </a:t>
            </a:r>
            <a:r>
              <a:rPr lang="en-US" dirty="0" err="1" smtClean="0"/>
              <a:t>Landsea</a:t>
            </a:r>
            <a:r>
              <a:rPr lang="en-US" dirty="0" smtClean="0"/>
              <a:t>, Craig Mattocks, Richard Pasch.</a:t>
            </a:r>
          </a:p>
          <a:p>
            <a:endParaRPr lang="en-US" dirty="0"/>
          </a:p>
          <a:p>
            <a:r>
              <a:rPr lang="en-US" dirty="0" smtClean="0"/>
              <a:t>Joint Hurricane Testbed (NOAA Grant).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24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http://moe.met.fsu.edu/modelgen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19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Guidance product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probabilistic forecasts of TC genesis within 48 and 120 h.</a:t>
            </a:r>
          </a:p>
          <a:p>
            <a:endParaRPr lang="en-US" dirty="0"/>
          </a:p>
          <a:p>
            <a:r>
              <a:rPr lang="en-US" dirty="0" smtClean="0"/>
              <a:t>Cover the North Atlantic and eastern North Pacific basins.</a:t>
            </a:r>
          </a:p>
          <a:p>
            <a:endParaRPr lang="en-US" dirty="0"/>
          </a:p>
          <a:p>
            <a:r>
              <a:rPr lang="en-US" dirty="0" smtClean="0"/>
              <a:t>Products must be available at least 30 minutes prior to TWO issuance.</a:t>
            </a:r>
          </a:p>
          <a:p>
            <a:endParaRPr lang="en-US" dirty="0"/>
          </a:p>
          <a:p>
            <a:r>
              <a:rPr lang="en-US" dirty="0" smtClean="0"/>
              <a:t>Products must be formatted for quick/easy interpretation to accommodate the forecasters’ time constraints.</a:t>
            </a:r>
          </a:p>
        </p:txBody>
      </p:sp>
    </p:spTree>
    <p:extLst>
      <p:ext uri="{BB962C8B-B14F-4D97-AF65-F5344CB8AC3E}">
        <p14:creationId xmlns:p14="http://schemas.microsoft.com/office/powerpoint/2010/main" val="382401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development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94118"/>
          </a:xfrm>
        </p:spPr>
        <p:txBody>
          <a:bodyPr>
            <a:normAutofit/>
          </a:bodyPr>
          <a:lstStyle/>
          <a:p>
            <a:r>
              <a:rPr lang="en-US" dirty="0" smtClean="0"/>
              <a:t>Verified model-indicated TC genesis forecasts since 2004.</a:t>
            </a:r>
          </a:p>
          <a:p>
            <a:endParaRPr lang="en-US" dirty="0"/>
          </a:p>
          <a:p>
            <a:r>
              <a:rPr lang="en-US" dirty="0" smtClean="0"/>
              <a:t>Used logistic regression to calculate objective, bias-corrected TC genesis probabilities for real-time model-indicated TC genesis forecasts.</a:t>
            </a:r>
          </a:p>
          <a:p>
            <a:endParaRPr lang="en-US" dirty="0" smtClean="0"/>
          </a:p>
          <a:p>
            <a:r>
              <a:rPr lang="en-US" dirty="0" smtClean="0"/>
              <a:t>Developed a separate logistic regression equation for each global model, basin, and forecast window.</a:t>
            </a:r>
          </a:p>
          <a:p>
            <a:endParaRPr lang="en-US" dirty="0"/>
          </a:p>
          <a:p>
            <a:r>
              <a:rPr lang="en-US" dirty="0" smtClean="0"/>
              <a:t>Developed a consensus probability.</a:t>
            </a:r>
          </a:p>
        </p:txBody>
      </p:sp>
    </p:spTree>
    <p:extLst>
      <p:ext uri="{BB962C8B-B14F-4D97-AF65-F5344CB8AC3E}">
        <p14:creationId xmlns:p14="http://schemas.microsoft.com/office/powerpoint/2010/main" val="293378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605"/>
            <a:ext cx="10515600" cy="1325563"/>
          </a:xfrm>
        </p:spPr>
        <p:txBody>
          <a:bodyPr/>
          <a:lstStyle/>
          <a:p>
            <a:r>
              <a:rPr lang="en-US" dirty="0" smtClean="0"/>
              <a:t>Methodology – TC genesis definition</a:t>
            </a:r>
            <a:endParaRPr lang="en-US" dirty="0"/>
          </a:p>
        </p:txBody>
      </p:sp>
      <p:pic>
        <p:nvPicPr>
          <p:cNvPr id="5" name="Picture 12" descr="finalcriter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45523" y="1096980"/>
            <a:ext cx="6302440" cy="4871825"/>
          </a:xfrm>
          <a:noFill/>
        </p:spPr>
      </p:pic>
      <p:sp>
        <p:nvSpPr>
          <p:cNvPr id="6" name="TextBox 5"/>
          <p:cNvSpPr txBox="1"/>
          <p:nvPr/>
        </p:nvSpPr>
        <p:spPr>
          <a:xfrm>
            <a:off x="3635527" y="1401781"/>
            <a:ext cx="5486400" cy="16619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Genesis Criteria for Model TCs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Arial Black" pitchFamily="34" charset="0"/>
              </a:rPr>
              <a:t>1 </a:t>
            </a:r>
            <a:r>
              <a:rPr lang="en-US" sz="1600" dirty="0" smtClean="0"/>
              <a:t>Relative MSLP minimum with 1 closed isobar at 2 hPa interval</a:t>
            </a:r>
          </a:p>
          <a:p>
            <a:r>
              <a:rPr lang="en-US" sz="1600" dirty="0" smtClean="0">
                <a:solidFill>
                  <a:srgbClr val="FFC000"/>
                </a:solidFill>
                <a:latin typeface="Arial Black" pitchFamily="34" charset="0"/>
              </a:rPr>
              <a:t>2 </a:t>
            </a:r>
            <a:r>
              <a:rPr lang="en-US" sz="1600" dirty="0" smtClean="0"/>
              <a:t>Relative 850 hPa relative vorticity maximum*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Arial Black" pitchFamily="34" charset="0"/>
              </a:rPr>
              <a:t>3 </a:t>
            </a:r>
            <a:r>
              <a:rPr lang="en-US" sz="1600" dirty="0" smtClean="0"/>
              <a:t>Relative 250-850 hPa thickness maximum*</a:t>
            </a:r>
          </a:p>
          <a:p>
            <a:r>
              <a:rPr lang="en-US" sz="1600" dirty="0" smtClean="0">
                <a:solidFill>
                  <a:srgbClr val="00B050"/>
                </a:solidFill>
                <a:latin typeface="Arial Black" pitchFamily="34" charset="0"/>
              </a:rPr>
              <a:t>4 </a:t>
            </a:r>
            <a:r>
              <a:rPr lang="en-US" sz="1600" dirty="0" smtClean="0"/>
              <a:t>925 </a:t>
            </a:r>
            <a:r>
              <a:rPr lang="en-US" sz="1600" dirty="0" err="1" smtClean="0"/>
              <a:t>hPa</a:t>
            </a:r>
            <a:r>
              <a:rPr lang="en-US" sz="1600" dirty="0" smtClean="0"/>
              <a:t> maximum wind speed*</a:t>
            </a:r>
          </a:p>
          <a:p>
            <a:r>
              <a:rPr lang="en-US" sz="1600" b="1" dirty="0" smtClean="0"/>
              <a:t>*must exceed a threshold value based on model climatology.</a:t>
            </a:r>
          </a:p>
          <a:p>
            <a:endParaRPr lang="en-US" sz="600" b="1" dirty="0">
              <a:solidFill>
                <a:srgbClr val="00B05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5CF5A-31CA-46AC-B725-7DE42B08995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12201" y="5873196"/>
            <a:ext cx="647270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/>
              <a:t>Criteria 1-4 must be satisfied for 24 consecutive h in the forecast cycle</a:t>
            </a:r>
            <a:endParaRPr lang="en-US" sz="1700" b="1" dirty="0"/>
          </a:p>
        </p:txBody>
      </p:sp>
    </p:spTree>
    <p:extLst>
      <p:ext uri="{BB962C8B-B14F-4D97-AF65-F5344CB8AC3E}">
        <p14:creationId xmlns:p14="http://schemas.microsoft.com/office/powerpoint/2010/main" val="167832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2268" y="112598"/>
            <a:ext cx="10515600" cy="1325563"/>
          </a:xfrm>
        </p:spPr>
        <p:txBody>
          <a:bodyPr/>
          <a:lstStyle/>
          <a:p>
            <a:r>
              <a:rPr lang="en-US" dirty="0" smtClean="0"/>
              <a:t>Methodology – Verification</a:t>
            </a:r>
            <a:endParaRPr lang="en-US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150865" y="1555762"/>
            <a:ext cx="2035519" cy="2269266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Does the forecast valid time match a time in the ATCF a-decks or b-decks?</a:t>
            </a:r>
            <a:endParaRPr lang="en-US" sz="2400" dirty="0"/>
          </a:p>
        </p:txBody>
      </p:sp>
      <p:sp>
        <p:nvSpPr>
          <p:cNvPr id="6" name="Right Arrow 5"/>
          <p:cNvSpPr/>
          <p:nvPr/>
        </p:nvSpPr>
        <p:spPr>
          <a:xfrm>
            <a:off x="2285117" y="1793016"/>
            <a:ext cx="981132" cy="476519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Alternate Process 6"/>
          <p:cNvSpPr/>
          <p:nvPr/>
        </p:nvSpPr>
        <p:spPr>
          <a:xfrm>
            <a:off x="3353311" y="1555761"/>
            <a:ext cx="2428076" cy="2269267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Is the model forecast genesis position within 5° </a:t>
            </a:r>
            <a:r>
              <a:rPr lang="en-US" sz="2400" dirty="0" err="1" smtClean="0"/>
              <a:t>lat</a:t>
            </a:r>
            <a:r>
              <a:rPr lang="en-US" sz="2400" dirty="0" smtClean="0"/>
              <a:t>/</a:t>
            </a:r>
            <a:r>
              <a:rPr lang="en-US" sz="2400" dirty="0" err="1" smtClean="0"/>
              <a:t>lon</a:t>
            </a:r>
            <a:r>
              <a:rPr lang="en-US" sz="2400" dirty="0" smtClean="0"/>
              <a:t> of the a-deck/b-deck position?</a:t>
            </a:r>
            <a:endParaRPr lang="en-US" sz="2400" dirty="0"/>
          </a:p>
        </p:txBody>
      </p:sp>
      <p:sp>
        <p:nvSpPr>
          <p:cNvPr id="8" name="Right Arrow 7"/>
          <p:cNvSpPr/>
          <p:nvPr/>
        </p:nvSpPr>
        <p:spPr>
          <a:xfrm>
            <a:off x="6045052" y="1791556"/>
            <a:ext cx="887148" cy="476519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Alternate Process 8"/>
          <p:cNvSpPr/>
          <p:nvPr/>
        </p:nvSpPr>
        <p:spPr>
          <a:xfrm>
            <a:off x="7115722" y="1563340"/>
            <a:ext cx="3706330" cy="704735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Model initialization time is:</a:t>
            </a:r>
            <a:endParaRPr lang="en-US" sz="2400" dirty="0"/>
          </a:p>
        </p:txBody>
      </p:sp>
      <p:sp>
        <p:nvSpPr>
          <p:cNvPr id="22" name="Down Arrow 21"/>
          <p:cNvSpPr/>
          <p:nvPr/>
        </p:nvSpPr>
        <p:spPr>
          <a:xfrm>
            <a:off x="7168419" y="2464057"/>
            <a:ext cx="478302" cy="534573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Alternate Process 25"/>
          <p:cNvSpPr/>
          <p:nvPr/>
        </p:nvSpPr>
        <p:spPr>
          <a:xfrm>
            <a:off x="8134869" y="3140152"/>
            <a:ext cx="1990281" cy="156433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6-48/120 h before the Best-Track genesis time.</a:t>
            </a:r>
            <a:endParaRPr lang="en-US" sz="2400" dirty="0"/>
          </a:p>
        </p:txBody>
      </p:sp>
      <p:sp>
        <p:nvSpPr>
          <p:cNvPr id="27" name="Down Arrow 26"/>
          <p:cNvSpPr/>
          <p:nvPr/>
        </p:nvSpPr>
        <p:spPr>
          <a:xfrm>
            <a:off x="684790" y="3973049"/>
            <a:ext cx="478302" cy="714868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Alternate Process 28"/>
          <p:cNvSpPr/>
          <p:nvPr/>
        </p:nvSpPr>
        <p:spPr>
          <a:xfrm>
            <a:off x="5940248" y="3140152"/>
            <a:ext cx="2094699" cy="1504625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&gt; 48/120 h before the Best-Track genesis time.</a:t>
            </a:r>
            <a:endParaRPr lang="en-US" sz="2400" dirty="0"/>
          </a:p>
        </p:txBody>
      </p:sp>
      <p:sp>
        <p:nvSpPr>
          <p:cNvPr id="31" name="Flowchart: Alternate Process 30"/>
          <p:cNvSpPr/>
          <p:nvPr/>
        </p:nvSpPr>
        <p:spPr>
          <a:xfrm>
            <a:off x="10196937" y="3161468"/>
            <a:ext cx="1956426" cy="1116775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At or after Best-Track genesis time.</a:t>
            </a:r>
            <a:endParaRPr lang="en-US" sz="2400" dirty="0"/>
          </a:p>
        </p:txBody>
      </p:sp>
      <p:sp>
        <p:nvSpPr>
          <p:cNvPr id="33" name="Flowchart: Alternate Process 32"/>
          <p:cNvSpPr/>
          <p:nvPr/>
        </p:nvSpPr>
        <p:spPr>
          <a:xfrm>
            <a:off x="218137" y="4853210"/>
            <a:ext cx="1752195" cy="816026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False Alarm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2436985" y="1483655"/>
            <a:ext cx="67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Yes</a:t>
            </a: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135205" y="1498204"/>
            <a:ext cx="67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Yes</a:t>
            </a:r>
            <a:endParaRPr lang="en-US" sz="2400" b="1" dirty="0"/>
          </a:p>
        </p:txBody>
      </p:sp>
      <p:sp>
        <p:nvSpPr>
          <p:cNvPr id="36" name="Down Arrow 35"/>
          <p:cNvSpPr/>
          <p:nvPr/>
        </p:nvSpPr>
        <p:spPr>
          <a:xfrm>
            <a:off x="8903738" y="2464057"/>
            <a:ext cx="478302" cy="534573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>
            <a:off x="4240161" y="3988195"/>
            <a:ext cx="478302" cy="776989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056803" y="3902740"/>
            <a:ext cx="67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</a:t>
            </a:r>
            <a:endParaRPr lang="en-US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615421" y="3882682"/>
            <a:ext cx="67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</a:t>
            </a:r>
            <a:endParaRPr lang="en-US" sz="2400" b="1" dirty="0"/>
          </a:p>
        </p:txBody>
      </p:sp>
      <p:sp>
        <p:nvSpPr>
          <p:cNvPr id="41" name="Down Arrow 40"/>
          <p:cNvSpPr/>
          <p:nvPr/>
        </p:nvSpPr>
        <p:spPr>
          <a:xfrm>
            <a:off x="10399906" y="2464056"/>
            <a:ext cx="478302" cy="534573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Alternate Process 41"/>
          <p:cNvSpPr/>
          <p:nvPr/>
        </p:nvSpPr>
        <p:spPr>
          <a:xfrm>
            <a:off x="3603214" y="4842859"/>
            <a:ext cx="1752195" cy="816026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False Alarm</a:t>
            </a:r>
            <a:endParaRPr lang="en-US" sz="2400" dirty="0"/>
          </a:p>
        </p:txBody>
      </p:sp>
      <p:sp>
        <p:nvSpPr>
          <p:cNvPr id="43" name="Down Arrow 42"/>
          <p:cNvSpPr/>
          <p:nvPr/>
        </p:nvSpPr>
        <p:spPr>
          <a:xfrm>
            <a:off x="6805593" y="4842859"/>
            <a:ext cx="478302" cy="534573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wn Arrow 43"/>
          <p:cNvSpPr/>
          <p:nvPr/>
        </p:nvSpPr>
        <p:spPr>
          <a:xfrm>
            <a:off x="8914469" y="4844504"/>
            <a:ext cx="478302" cy="534573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wn Arrow 44"/>
          <p:cNvSpPr/>
          <p:nvPr/>
        </p:nvSpPr>
        <p:spPr>
          <a:xfrm>
            <a:off x="10935999" y="4441082"/>
            <a:ext cx="478302" cy="940478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Alternate Process 48"/>
          <p:cNvSpPr/>
          <p:nvPr/>
        </p:nvSpPr>
        <p:spPr>
          <a:xfrm>
            <a:off x="6174596" y="5516854"/>
            <a:ext cx="1752195" cy="816026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False Alarm</a:t>
            </a:r>
            <a:endParaRPr lang="en-US" sz="2400" dirty="0"/>
          </a:p>
        </p:txBody>
      </p:sp>
      <p:sp>
        <p:nvSpPr>
          <p:cNvPr id="50" name="Flowchart: Alternate Process 49"/>
          <p:cNvSpPr/>
          <p:nvPr/>
        </p:nvSpPr>
        <p:spPr>
          <a:xfrm>
            <a:off x="8253911" y="5502848"/>
            <a:ext cx="1752195" cy="816026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Hit</a:t>
            </a:r>
            <a:endParaRPr lang="en-US" sz="2400" dirty="0"/>
          </a:p>
        </p:txBody>
      </p:sp>
      <p:sp>
        <p:nvSpPr>
          <p:cNvPr id="51" name="Flowchart: Alternate Process 50"/>
          <p:cNvSpPr/>
          <p:nvPr/>
        </p:nvSpPr>
        <p:spPr>
          <a:xfrm>
            <a:off x="10299052" y="5502848"/>
            <a:ext cx="1752195" cy="816026"/>
          </a:xfrm>
          <a:prstGeom prst="flowChartAlternate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Forecast discarded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835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2" grpId="0" animBg="1"/>
      <p:bldP spid="26" grpId="0" animBg="1"/>
      <p:bldP spid="27" grpId="0" animBg="1"/>
      <p:bldP spid="29" grpId="0" animBg="1"/>
      <p:bldP spid="31" grpId="0" animBg="1"/>
      <p:bldP spid="33" grpId="0" animBg="1"/>
      <p:bldP spid="35" grpId="0"/>
      <p:bldP spid="28" grpId="0"/>
      <p:bldP spid="36" grpId="0" animBg="1"/>
      <p:bldP spid="37" grpId="0" animBg="1"/>
      <p:bldP spid="38" grpId="0"/>
      <p:bldP spid="39" grpId="0"/>
      <p:bldP spid="41" grpId="0" animBg="1"/>
      <p:bldP spid="42" grpId="0" animBg="1"/>
      <p:bldP spid="43" grpId="0" animBg="1"/>
      <p:bldP spid="44" grpId="0" animBg="1"/>
      <p:bldP spid="45" grpId="0" animBg="1"/>
      <p:bldP spid="49" grpId="0" animBg="1"/>
      <p:bldP spid="50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759" t="10196" r="12914" b="5359"/>
          <a:stretch/>
        </p:blipFill>
        <p:spPr>
          <a:xfrm>
            <a:off x="1195588" y="365125"/>
            <a:ext cx="9800823" cy="617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pic>
        <p:nvPicPr>
          <p:cNvPr id="1026" name="Picture 2" descr="http://www.nhc.noaa.gov/archive/xgtwo/atl/201509150503/two_atl_5d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949" y="1596980"/>
            <a:ext cx="6013184" cy="469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hc.noaa.gov/archive/xgtwo/atl/201509150503/two_atl_2d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6" y="1594527"/>
            <a:ext cx="6016326" cy="469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77450" y="4211392"/>
            <a:ext cx="695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60%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84098" y="4396058"/>
            <a:ext cx="695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70%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9843" y="3942492"/>
            <a:ext cx="695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10%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68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oe.met.fsu.edu/modelgen/archive/all48/2015/natl/all48.150915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218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06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529</Words>
  <Application>Microsoft Office PowerPoint</Application>
  <PresentationFormat>Widescreen</PresentationFormat>
  <Paragraphs>156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Courier New</vt:lpstr>
      <vt:lpstr>Times New Roman</vt:lpstr>
      <vt:lpstr>Office Theme</vt:lpstr>
      <vt:lpstr>Equation</vt:lpstr>
      <vt:lpstr>A probabilistic tropical cyclone genesis forecast guidance tool using global numerical models</vt:lpstr>
      <vt:lpstr>Motivation</vt:lpstr>
      <vt:lpstr>Guidance product requirements</vt:lpstr>
      <vt:lpstr>Product development summary</vt:lpstr>
      <vt:lpstr>Methodology – TC genesis definition</vt:lpstr>
      <vt:lpstr>Methodology – Verification</vt:lpstr>
      <vt:lpstr>PowerPoint Presentation</vt:lpstr>
      <vt:lpstr>Case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 status</vt:lpstr>
      <vt:lpstr>Summary</vt:lpstr>
      <vt:lpstr>Acknowledgements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probabilistic tropical cyclone genesis forecast guidance tool using global numerical models</dc:title>
  <dc:creator>DAN</dc:creator>
  <cp:lastModifiedBy>DAN</cp:lastModifiedBy>
  <cp:revision>36</cp:revision>
  <dcterms:created xsi:type="dcterms:W3CDTF">2015-09-30T14:29:54Z</dcterms:created>
  <dcterms:modified xsi:type="dcterms:W3CDTF">2015-10-19T14:06:51Z</dcterms:modified>
</cp:coreProperties>
</file>