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760" r:id="rId2"/>
    <p:sldMasterId id="2147483836" r:id="rId3"/>
    <p:sldMasterId id="2147483848" r:id="rId4"/>
    <p:sldMasterId id="2147483860" r:id="rId5"/>
    <p:sldMasterId id="2147483884" r:id="rId6"/>
    <p:sldMasterId id="2147483910" r:id="rId7"/>
    <p:sldMasterId id="2147483934" r:id="rId8"/>
    <p:sldMasterId id="2147483943" r:id="rId9"/>
    <p:sldMasterId id="2147483955" r:id="rId10"/>
  </p:sldMasterIdLst>
  <p:notesMasterIdLst>
    <p:notesMasterId r:id="rId48"/>
  </p:notesMasterIdLst>
  <p:handoutMasterIdLst>
    <p:handoutMasterId r:id="rId49"/>
  </p:handoutMasterIdLst>
  <p:sldIdLst>
    <p:sldId id="380" r:id="rId11"/>
    <p:sldId id="398" r:id="rId12"/>
    <p:sldId id="399" r:id="rId13"/>
    <p:sldId id="406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20" r:id="rId23"/>
    <p:sldId id="422" r:id="rId24"/>
    <p:sldId id="378" r:id="rId25"/>
    <p:sldId id="337" r:id="rId26"/>
    <p:sldId id="421" r:id="rId27"/>
    <p:sldId id="334" r:id="rId28"/>
    <p:sldId id="379" r:id="rId29"/>
    <p:sldId id="319" r:id="rId30"/>
    <p:sldId id="429" r:id="rId31"/>
    <p:sldId id="383" r:id="rId32"/>
    <p:sldId id="384" r:id="rId33"/>
    <p:sldId id="430" r:id="rId34"/>
    <p:sldId id="393" r:id="rId35"/>
    <p:sldId id="431" r:id="rId36"/>
    <p:sldId id="424" r:id="rId37"/>
    <p:sldId id="432" r:id="rId38"/>
    <p:sldId id="426" r:id="rId39"/>
    <p:sldId id="371" r:id="rId40"/>
    <p:sldId id="403" r:id="rId41"/>
    <p:sldId id="395" r:id="rId42"/>
    <p:sldId id="404" r:id="rId43"/>
    <p:sldId id="407" r:id="rId44"/>
    <p:sldId id="410" r:id="rId45"/>
    <p:sldId id="433" r:id="rId46"/>
    <p:sldId id="428" r:id="rId47"/>
  </p:sldIdLst>
  <p:sldSz cx="9144000" cy="6858000" type="screen4x3"/>
  <p:notesSz cx="6858000" cy="9144000"/>
  <p:defaultTextStyle>
    <a:defPPr>
      <a:defRPr lang="en-US"/>
    </a:defPPr>
    <a:lvl1pPr marL="0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5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56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40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17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94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77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51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234" algn="l" defTabSz="4567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43F"/>
    <a:srgbClr val="F6E5BC"/>
    <a:srgbClr val="427BD0"/>
    <a:srgbClr val="FECD0A"/>
    <a:srgbClr val="310011"/>
    <a:srgbClr val="800000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1" autoAdjust="0"/>
    <p:restoredTop sz="98252" autoAdjust="0"/>
  </p:normalViewPr>
  <p:slideViewPr>
    <p:cSldViewPr snapToGrid="0" snapToObjects="1">
      <p:cViewPr>
        <p:scale>
          <a:sx n="100" d="100"/>
          <a:sy n="100" d="100"/>
        </p:scale>
        <p:origin x="-16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13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3D9B3-07C7-1E43-9671-F0B76F5D0476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4BA1F-6E5A-F841-AD81-380013002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70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6BA74-CD3C-7540-B902-C065A919F7B1}" type="datetimeFigureOut">
              <a:rPr lang="en-US"/>
              <a:pPr/>
              <a:t>1/16/2013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D4F6D-AC97-FF40-ACB4-8D73D3995821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14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75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56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40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17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94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77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51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234" algn="l" defTabSz="45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8075" y="679450"/>
            <a:ext cx="4629150" cy="3471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6738"/>
            <a:ext cx="5038725" cy="4075112"/>
          </a:xfrm>
          <a:noFill/>
        </p:spPr>
        <p:txBody>
          <a:bodyPr wrap="non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8075" y="679450"/>
            <a:ext cx="4629150" cy="3471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6738"/>
            <a:ext cx="5038725" cy="4075112"/>
          </a:xfrm>
          <a:noFill/>
        </p:spPr>
        <p:txBody>
          <a:bodyPr wrap="non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177E3-BD89-F747-9F96-A6850332885D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D4F6D-AC97-FF40-ACB4-8D73D399582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1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3B3EC-B3FF-994F-8F5E-F7EFFE5EE5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16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7584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6579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3968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9527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961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5584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1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33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F1184-A3AE-8B44-BC8A-3A81BB5B7181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338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9BC18-F408-994A-84F0-4A94B233E13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57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DFC9F-68CE-1843-AA3C-F54CB843F38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439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9AD1-2CE7-E147-92A5-FEF5F48152B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59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99AB2-0D99-204F-80ED-246D08E10EDF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867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B3587-589B-224D-8237-222EFF746F9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14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07B76-2FD5-EE4F-9D4D-7C5F16827FB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116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5" indent="0">
              <a:buNone/>
              <a:defRPr sz="1200"/>
            </a:lvl2pPr>
            <a:lvl3pPr marL="913556" indent="0">
              <a:buNone/>
              <a:defRPr sz="1000"/>
            </a:lvl3pPr>
            <a:lvl4pPr marL="1370340" indent="0">
              <a:buNone/>
              <a:defRPr sz="900"/>
            </a:lvl4pPr>
            <a:lvl5pPr marL="1827117" indent="0">
              <a:buNone/>
              <a:defRPr sz="900"/>
            </a:lvl5pPr>
            <a:lvl6pPr marL="2283894" indent="0">
              <a:buNone/>
              <a:defRPr sz="900"/>
            </a:lvl6pPr>
            <a:lvl7pPr marL="2740677" indent="0">
              <a:buNone/>
              <a:defRPr sz="900"/>
            </a:lvl7pPr>
            <a:lvl8pPr marL="3197451" indent="0">
              <a:buNone/>
              <a:defRPr sz="900"/>
            </a:lvl8pPr>
            <a:lvl9pPr marL="3654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AB5FE-E320-A344-8992-2BFDE8B4E3F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6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75" indent="0">
              <a:buNone/>
              <a:defRPr sz="2800"/>
            </a:lvl2pPr>
            <a:lvl3pPr marL="913556" indent="0">
              <a:buNone/>
              <a:defRPr sz="2400"/>
            </a:lvl3pPr>
            <a:lvl4pPr marL="1370340" indent="0">
              <a:buNone/>
              <a:defRPr sz="2000"/>
            </a:lvl4pPr>
            <a:lvl5pPr marL="1827117" indent="0">
              <a:buNone/>
              <a:defRPr sz="2000"/>
            </a:lvl5pPr>
            <a:lvl6pPr marL="2283894" indent="0">
              <a:buNone/>
              <a:defRPr sz="2000"/>
            </a:lvl6pPr>
            <a:lvl7pPr marL="2740677" indent="0">
              <a:buNone/>
              <a:defRPr sz="2000"/>
            </a:lvl7pPr>
            <a:lvl8pPr marL="3197451" indent="0">
              <a:buNone/>
              <a:defRPr sz="2000"/>
            </a:lvl8pPr>
            <a:lvl9pPr marL="3654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5" indent="0">
              <a:buNone/>
              <a:defRPr sz="1200"/>
            </a:lvl2pPr>
            <a:lvl3pPr marL="913556" indent="0">
              <a:buNone/>
              <a:defRPr sz="1000"/>
            </a:lvl3pPr>
            <a:lvl4pPr marL="1370340" indent="0">
              <a:buNone/>
              <a:defRPr sz="900"/>
            </a:lvl4pPr>
            <a:lvl5pPr marL="1827117" indent="0">
              <a:buNone/>
              <a:defRPr sz="900"/>
            </a:lvl5pPr>
            <a:lvl6pPr marL="2283894" indent="0">
              <a:buNone/>
              <a:defRPr sz="900"/>
            </a:lvl6pPr>
            <a:lvl7pPr marL="2740677" indent="0">
              <a:buNone/>
              <a:defRPr sz="900"/>
            </a:lvl7pPr>
            <a:lvl8pPr marL="3197451" indent="0">
              <a:buNone/>
              <a:defRPr sz="900"/>
            </a:lvl8pPr>
            <a:lvl9pPr marL="3654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B26FD-C667-8546-8ED3-6016179023B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58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AFCE4-A3AE-B64C-9850-E8DEB710818A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0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D8A4-99B4-E748-B076-8D517EFC179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559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33688-ECD6-4EA3-9859-06331CD35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1BAA-A01C-4099-B9EB-FACD63E8B5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E0E0-3E06-4479-B127-FDFA980754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74800-4FF3-4232-8BBF-016B20F51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DD1C3-F968-406D-A3C3-6C40C249D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7D73E-1C74-4515-A28E-25EA433D13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0545-A83D-4C01-84CA-C5C63CA113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DC703-E553-4A9C-9CB6-A79CA3F3E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3151C-8A47-4ECB-B9B5-9421E4E24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C4082-36F3-4381-A5F1-D4FF572CC5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3rd NOAA Testbed &amp; Proving Ground 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0A5BE-B49A-45C6-8FB9-E6B681C4FC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DEF5FA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DEF5FA"/>
              </a:solidFill>
              <a:latin typeface="Times New Roman"/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28E577-149A-4601-9FE7-951A9BE8073D}" type="slidenum">
              <a:rPr lang="en-US">
                <a:solidFill>
                  <a:srgbClr val="DEF5FA"/>
                </a:solidFill>
              </a:rPr>
              <a:pPr/>
              <a:t>‹#›</a:t>
            </a:fld>
            <a:endParaRPr lang="en-US">
              <a:solidFill>
                <a:srgbClr val="DEF5FA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223EB-792D-49C2-9DD4-1DF08FAC03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E9372576-118E-4F0E-A5A7-C06E2720B2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187643-843D-4141-8D36-09E23E2D40D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DE2D14-EE57-4F89-B92F-D4622505B2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5BFA5-1414-45F6-AF05-42B95E5EF2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466C7B-C130-4D92-A346-8872EFDEB5B2}" type="slidenum">
              <a:rPr lang="en-US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97FDC-8AC0-4205-8B6D-E0A59FB001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C58B6C94-9964-41B8-869A-DF169B5ABDF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1424B-16F1-4B43-82B0-87BFF69FEF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043B5032-893F-4F05-B90D-76EFB8E3FA91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748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43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076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920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72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205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017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813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036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36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380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60" indent="0">
              <a:buNone/>
              <a:defRPr sz="1800" b="1"/>
            </a:lvl3pPr>
            <a:lvl4pPr marL="1369150" indent="0">
              <a:buNone/>
              <a:defRPr sz="1600" b="1"/>
            </a:lvl4pPr>
            <a:lvl5pPr marL="1825529" indent="0">
              <a:buNone/>
              <a:defRPr sz="1600" b="1"/>
            </a:lvl5pPr>
            <a:lvl6pPr marL="2281905" indent="0">
              <a:buNone/>
              <a:defRPr sz="1600" b="1"/>
            </a:lvl6pPr>
            <a:lvl7pPr marL="2738295" indent="0">
              <a:buNone/>
              <a:defRPr sz="1600" b="1"/>
            </a:lvl7pPr>
            <a:lvl8pPr marL="3194673" indent="0">
              <a:buNone/>
              <a:defRPr sz="1600" b="1"/>
            </a:lvl8pPr>
            <a:lvl9pPr marL="36510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60" indent="0">
              <a:buNone/>
              <a:defRPr sz="1800" b="1"/>
            </a:lvl3pPr>
            <a:lvl4pPr marL="1369150" indent="0">
              <a:buNone/>
              <a:defRPr sz="1600" b="1"/>
            </a:lvl4pPr>
            <a:lvl5pPr marL="1825529" indent="0">
              <a:buNone/>
              <a:defRPr sz="1600" b="1"/>
            </a:lvl5pPr>
            <a:lvl6pPr marL="2281905" indent="0">
              <a:buNone/>
              <a:defRPr sz="1600" b="1"/>
            </a:lvl6pPr>
            <a:lvl7pPr marL="2738295" indent="0">
              <a:buNone/>
              <a:defRPr sz="1600" b="1"/>
            </a:lvl7pPr>
            <a:lvl8pPr marL="3194673" indent="0">
              <a:buNone/>
              <a:defRPr sz="1600" b="1"/>
            </a:lvl8pPr>
            <a:lvl9pPr marL="36510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60" indent="0">
              <a:buNone/>
              <a:defRPr sz="1000"/>
            </a:lvl3pPr>
            <a:lvl4pPr marL="1369150" indent="0">
              <a:buNone/>
              <a:defRPr sz="900"/>
            </a:lvl4pPr>
            <a:lvl5pPr marL="1825529" indent="0">
              <a:buNone/>
              <a:defRPr sz="900"/>
            </a:lvl5pPr>
            <a:lvl6pPr marL="2281905" indent="0">
              <a:buNone/>
              <a:defRPr sz="900"/>
            </a:lvl6pPr>
            <a:lvl7pPr marL="2738295" indent="0">
              <a:buNone/>
              <a:defRPr sz="900"/>
            </a:lvl7pPr>
            <a:lvl8pPr marL="3194673" indent="0">
              <a:buNone/>
              <a:defRPr sz="900"/>
            </a:lvl8pPr>
            <a:lvl9pPr marL="36510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60" indent="0">
              <a:buNone/>
              <a:defRPr sz="2400"/>
            </a:lvl3pPr>
            <a:lvl4pPr marL="1369150" indent="0">
              <a:buNone/>
              <a:defRPr sz="2000"/>
            </a:lvl4pPr>
            <a:lvl5pPr marL="1825529" indent="0">
              <a:buNone/>
              <a:defRPr sz="2000"/>
            </a:lvl5pPr>
            <a:lvl6pPr marL="2281905" indent="0">
              <a:buNone/>
              <a:defRPr sz="2000"/>
            </a:lvl6pPr>
            <a:lvl7pPr marL="2738295" indent="0">
              <a:buNone/>
              <a:defRPr sz="2000"/>
            </a:lvl7pPr>
            <a:lvl8pPr marL="3194673" indent="0">
              <a:buNone/>
              <a:defRPr sz="2000"/>
            </a:lvl8pPr>
            <a:lvl9pPr marL="36510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60" indent="0">
              <a:buNone/>
              <a:defRPr sz="1000"/>
            </a:lvl3pPr>
            <a:lvl4pPr marL="1369150" indent="0">
              <a:buNone/>
              <a:defRPr sz="900"/>
            </a:lvl4pPr>
            <a:lvl5pPr marL="1825529" indent="0">
              <a:buNone/>
              <a:defRPr sz="900"/>
            </a:lvl5pPr>
            <a:lvl6pPr marL="2281905" indent="0">
              <a:buNone/>
              <a:defRPr sz="900"/>
            </a:lvl6pPr>
            <a:lvl7pPr marL="2738295" indent="0">
              <a:buNone/>
              <a:defRPr sz="900"/>
            </a:lvl7pPr>
            <a:lvl8pPr marL="3194673" indent="0">
              <a:buNone/>
              <a:defRPr sz="900"/>
            </a:lvl8pPr>
            <a:lvl9pPr marL="36510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lindleysuper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shape_bluegreen_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91440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ept of Commerce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70538"/>
            <a:ext cx="9239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NO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556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NSSL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673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9511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5105400"/>
            <a:ext cx="7315200" cy="1752600"/>
          </a:xfrm>
        </p:spPr>
        <p:txBody>
          <a:bodyPr lIns="182880"/>
          <a:lstStyle>
            <a:lvl1pPr>
              <a:spcBef>
                <a:spcPct val="20000"/>
              </a:spcBef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8951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590800" y="3200400"/>
            <a:ext cx="6553200" cy="1676400"/>
          </a:xfrm>
        </p:spPr>
        <p:txBody>
          <a:bodyPr rIns="18288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tabLst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DC835-6FB7-694C-873D-125BCB68F2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3rd NOAA Testbed &amp; Proving Ground Workshop</a:t>
            </a: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5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5" indent="0">
              <a:buNone/>
              <a:defRPr sz="1200"/>
            </a:lvl2pPr>
            <a:lvl3pPr marL="913556" indent="0">
              <a:buNone/>
              <a:defRPr sz="1000"/>
            </a:lvl3pPr>
            <a:lvl4pPr marL="1370340" indent="0">
              <a:buNone/>
              <a:defRPr sz="900"/>
            </a:lvl4pPr>
            <a:lvl5pPr marL="1827117" indent="0">
              <a:buNone/>
              <a:defRPr sz="900"/>
            </a:lvl5pPr>
            <a:lvl6pPr marL="2283894" indent="0">
              <a:buNone/>
              <a:defRPr sz="900"/>
            </a:lvl6pPr>
            <a:lvl7pPr marL="2740677" indent="0">
              <a:buNone/>
              <a:defRPr sz="900"/>
            </a:lvl7pPr>
            <a:lvl8pPr marL="3197451" indent="0">
              <a:buNone/>
              <a:defRPr sz="900"/>
            </a:lvl8pPr>
            <a:lvl9pPr marL="3654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4DCB0-2F05-DE4E-B950-320DEB7501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3rd NOAA Testbed &amp; Proving Ground Workshop</a:t>
            </a: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916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A7CCD-60F1-BF42-850A-F4D7F46487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3rd NOAA Testbed &amp; Proving Ground Workshop</a:t>
            </a: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3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anchor="b"/>
          <a:lstStyle>
            <a:lvl1pPr marL="0" indent="0">
              <a:buNone/>
              <a:defRPr sz="2400" b="0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1057-182C-C94A-A0E7-C1336FBA02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3rd NOAA Testbed &amp; Proving Ground Workshop</a:t>
            </a: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37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anchor="b"/>
          <a:lstStyle>
            <a:lvl1pPr marL="0" indent="0">
              <a:buNone/>
              <a:defRPr sz="2800" b="0">
                <a:solidFill>
                  <a:srgbClr val="0070C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CA6D-76AD-CB40-96C2-0987954E63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3rd NOAA Testbed &amp; Proving Ground Workshop</a:t>
            </a: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409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8DC41-C755-4A45-85C5-5D3C1175F5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3rd NOAA Testbed &amp; Proving Ground Workshop</a:t>
            </a: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87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01CF0-5EF8-BC4C-A404-406110F825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3rd NOAA Testbed &amp; Proving Ground Workshop</a:t>
            </a: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881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2667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53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9652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51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5" indent="0">
              <a:buNone/>
              <a:defRPr sz="2800"/>
            </a:lvl2pPr>
            <a:lvl3pPr marL="913556" indent="0">
              <a:buNone/>
              <a:defRPr sz="2400"/>
            </a:lvl3pPr>
            <a:lvl4pPr marL="1370340" indent="0">
              <a:buNone/>
              <a:defRPr sz="2000"/>
            </a:lvl4pPr>
            <a:lvl5pPr marL="1827117" indent="0">
              <a:buNone/>
              <a:defRPr sz="2000"/>
            </a:lvl5pPr>
            <a:lvl6pPr marL="2283894" indent="0">
              <a:buNone/>
              <a:defRPr sz="2000"/>
            </a:lvl6pPr>
            <a:lvl7pPr marL="2740677" indent="0">
              <a:buNone/>
              <a:defRPr sz="2000"/>
            </a:lvl7pPr>
            <a:lvl8pPr marL="3197451" indent="0">
              <a:buNone/>
              <a:defRPr sz="2000"/>
            </a:lvl8pPr>
            <a:lvl9pPr marL="3654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5" indent="0">
              <a:buNone/>
              <a:defRPr sz="1200"/>
            </a:lvl2pPr>
            <a:lvl3pPr marL="913556" indent="0">
              <a:buNone/>
              <a:defRPr sz="1000"/>
            </a:lvl3pPr>
            <a:lvl4pPr marL="1370340" indent="0">
              <a:buNone/>
              <a:defRPr sz="900"/>
            </a:lvl4pPr>
            <a:lvl5pPr marL="1827117" indent="0">
              <a:buNone/>
              <a:defRPr sz="900"/>
            </a:lvl5pPr>
            <a:lvl6pPr marL="2283894" indent="0">
              <a:buNone/>
              <a:defRPr sz="900"/>
            </a:lvl6pPr>
            <a:lvl7pPr marL="2740677" indent="0">
              <a:buNone/>
              <a:defRPr sz="900"/>
            </a:lvl7pPr>
            <a:lvl8pPr marL="3197451" indent="0">
              <a:buNone/>
              <a:defRPr sz="900"/>
            </a:lvl8pPr>
            <a:lvl9pPr marL="3654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5423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90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4112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9690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0857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5027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7672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2420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3160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33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8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8"/>
            <a:ext cx="8229600" cy="4525963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8"/>
            <a:ext cx="28956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ctr" defTabSz="4567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88" indent="-342588" algn="l" defTabSz="45677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66" indent="-285490" algn="l" defTabSz="45677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5" indent="-228387" algn="l" defTabSz="45677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5" indent="-228387" algn="l" defTabSz="45677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10" indent="-228387" algn="l" defTabSz="45677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87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4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46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9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5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6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0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17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4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77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51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34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991A46F-121B-C341-8E00-8EBACA41E3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82C49B-2D3F-274C-B4C1-EA4B23A051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32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12713" y="1222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1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8"/>
            <a:ext cx="28956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BB0F92-03CB-AE4E-A90B-F38AD3FF5A4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55" name="Line 9"/>
          <p:cNvSpPr>
            <a:spLocks noChangeShapeType="1"/>
          </p:cNvSpPr>
          <p:nvPr userDrawn="1"/>
        </p:nvSpPr>
        <p:spPr bwMode="auto">
          <a:xfrm>
            <a:off x="152400" y="1265238"/>
            <a:ext cx="5943600" cy="0"/>
          </a:xfrm>
          <a:prstGeom prst="line">
            <a:avLst/>
          </a:prstGeom>
          <a:noFill/>
          <a:ln w="50800" cap="sq">
            <a:solidFill>
              <a:srgbClr val="FF66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4" tIns="45678" rIns="91354" bIns="4567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6" name="Picture 14" descr="ou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6265863"/>
            <a:ext cx="7159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 descr="universal_s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65863"/>
            <a:ext cx="6127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defTabSz="456775" rtl="0" fontAlgn="base">
        <a:spcBef>
          <a:spcPct val="0"/>
        </a:spcBef>
        <a:spcAft>
          <a:spcPct val="0"/>
        </a:spcAft>
        <a:defRPr sz="4400" kern="1200">
          <a:solidFill>
            <a:srgbClr val="FECD0A"/>
          </a:solidFill>
          <a:latin typeface="+mj-lt"/>
          <a:ea typeface="ＭＳ Ｐゴシック" charset="0"/>
          <a:cs typeface="ＭＳ Ｐゴシック" charset="0"/>
        </a:defRPr>
      </a:lvl1pPr>
      <a:lvl2pPr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5pPr>
      <a:lvl6pPr marL="456775"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6pPr>
      <a:lvl7pPr marL="913556"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7pPr>
      <a:lvl8pPr marL="1370340"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8pPr>
      <a:lvl9pPr marL="1827117" algn="l" defTabSz="456775" rtl="0" fontAlgn="base">
        <a:spcBef>
          <a:spcPct val="0"/>
        </a:spcBef>
        <a:spcAft>
          <a:spcPct val="0"/>
        </a:spcAft>
        <a:defRPr sz="4400">
          <a:solidFill>
            <a:srgbClr val="FECD0A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588" indent="-342588" algn="l" defTabSz="456775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266" indent="-285490" algn="l" defTabSz="456775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1945" indent="-228387" algn="l" defTabSz="456775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598725" indent="-228387" algn="l" defTabSz="456775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5510" indent="-228387" algn="l" defTabSz="456775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2287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4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46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9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5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6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0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17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4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77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51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34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</a:rPr>
              <a:t>3rd NOAA Testbed &amp; Proving Ground Workshop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54ECC21-CA96-42DD-A400-002A0D21EA53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64646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mtClean="0">
                <a:solidFill>
                  <a:srgbClr val="464646"/>
                </a:solidFill>
                <a:latin typeface="Times New Roman"/>
              </a:rPr>
              <a:t>3rd NOAA Testbed &amp; Proving Ground Workshop</a:t>
            </a:r>
            <a:endParaRPr lang="en-US">
              <a:solidFill>
                <a:srgbClr val="464646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imes New Roman" pitchFamily="-110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F1ABC4-858C-4FDA-9CA7-720FC5624E1D}" type="slidenum">
              <a:rPr lang="en-US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pitchFamily="-11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-110" charset="2"/>
        <a:buChar char=""/>
        <a:defRPr sz="29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-110" charset="2"/>
        <a:buChar char=""/>
        <a:defRPr sz="26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-110" charset="2"/>
        <a:buChar char=""/>
        <a:defRPr sz="23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-110" charset="2"/>
        <a:buChar char="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-110" charset="2"/>
        <a:buChar char="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A9E9024-22C2-5642-84F9-E356DE4009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69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4" tIns="45638" rIns="91274" bIns="4563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5"/>
            <a:ext cx="8229600" cy="4525963"/>
          </a:xfrm>
          <a:prstGeom prst="rect">
            <a:avLst/>
          </a:prstGeom>
        </p:spPr>
        <p:txBody>
          <a:bodyPr vert="horz" lIns="91274" tIns="45638" rIns="91274" bIns="456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5"/>
            <a:ext cx="2133600" cy="365125"/>
          </a:xfrm>
          <a:prstGeom prst="rect">
            <a:avLst/>
          </a:prstGeom>
        </p:spPr>
        <p:txBody>
          <a:bodyPr vert="horz" lIns="91274" tIns="45638" rIns="91274" bIns="4563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72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5"/>
            <a:ext cx="2895600" cy="365125"/>
          </a:xfrm>
          <a:prstGeom prst="rect">
            <a:avLst/>
          </a:prstGeom>
        </p:spPr>
        <p:txBody>
          <a:bodyPr vert="horz" lIns="91274" tIns="45638" rIns="91274" bIns="4563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72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3rd NOAA Testbed &amp; Proving Ground Workshop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5"/>
            <a:ext cx="2133600" cy="365125"/>
          </a:xfrm>
          <a:prstGeom prst="rect">
            <a:avLst/>
          </a:prstGeom>
        </p:spPr>
        <p:txBody>
          <a:bodyPr vert="horz" lIns="91274" tIns="45638" rIns="91274" bIns="4563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72"/>
            <a:fld id="{DC4A2AED-B323-2A46-96AE-3114A0B918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637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hf sldNum="0" hdr="0" ftr="0" dt="0"/>
  <p:txStyles>
    <p:titleStyle>
      <a:lvl1pPr algn="ctr" defTabSz="4563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94" indent="-342294" algn="l" defTabSz="45637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20" indent="-285248" algn="l" defTabSz="45637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50" indent="-228185" algn="l" defTabSz="45637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31" indent="-228185" algn="l" defTabSz="45637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25" indent="-228185" algn="l" defTabSz="45637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03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80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67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38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5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9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5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95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73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55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lindleysuperce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 b="14723"/>
          <a:stretch>
            <a:fillRect/>
          </a:stretch>
        </p:blipFill>
        <p:spPr bwMode="auto">
          <a:xfrm>
            <a:off x="0" y="-3175"/>
            <a:ext cx="3124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2"/>
          <p:cNvSpPr>
            <a:spLocks noChangeArrowheads="1"/>
          </p:cNvSpPr>
          <p:nvPr userDrawn="1"/>
        </p:nvSpPr>
        <p:spPr bwMode="auto">
          <a:xfrm>
            <a:off x="0" y="6481763"/>
            <a:ext cx="9144000" cy="376237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4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57ABEF0-BD1F-9A4C-83A4-430A1ECFD752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3" name="Picture 36" descr="shape_whitebluegre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"/>
          <a:ea typeface="ＭＳ Ｐゴシック" pitchFamily="-106" charset="-128"/>
          <a:cs typeface="ＭＳ Ｐゴシック" pitchFamily="-106" charset="-128"/>
        </a:defRPr>
      </a:lvl1pPr>
      <a:lvl2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pitchFamily="-106" charset="-128"/>
          <a:cs typeface="ＭＳ Ｐゴシック" pitchFamily="-106" charset="-128"/>
        </a:defRPr>
      </a:lvl1pPr>
      <a:lvl2pPr marL="803275" indent="-3460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Mostly" charset="0"/>
        <a:buBlip>
          <a:blip r:embed="rId12"/>
        </a:buBlip>
        <a:tabLst>
          <a:tab pos="1482725" algn="l"/>
        </a:tabLst>
        <a:defRPr sz="2600">
          <a:solidFill>
            <a:schemeClr val="tx1"/>
          </a:solidFill>
          <a:latin typeface="Arial"/>
          <a:ea typeface="ＭＳ Ｐゴシック" pitchFamily="-106" charset="-128"/>
          <a:cs typeface="ＭＳ Ｐゴシック" charset="0"/>
        </a:defRPr>
      </a:lvl2pPr>
      <a:lvl3pPr marL="1538288" indent="-388938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85000"/>
        <a:buFont typeface="Mostly" charset="0"/>
        <a:buBlip>
          <a:blip r:embed="rId13"/>
        </a:buBlip>
        <a:tabLst>
          <a:tab pos="1482725" algn="l"/>
        </a:tabLst>
        <a:defRPr sz="2400">
          <a:solidFill>
            <a:schemeClr val="tx1"/>
          </a:solidFill>
          <a:latin typeface="Arial"/>
          <a:ea typeface="ＭＳ Ｐゴシック" pitchFamily="-106" charset="-128"/>
          <a:cs typeface="ＭＳ Ｐゴシック" charset="0"/>
        </a:defRPr>
      </a:lvl3pPr>
      <a:lvl4pPr marL="2063750" indent="-290513" algn="l" rtl="0" eaLnBrk="0" fontAlgn="base" hangingPunct="0">
        <a:spcBef>
          <a:spcPct val="20000"/>
        </a:spcBef>
        <a:spcAft>
          <a:spcPct val="0"/>
        </a:spcAft>
        <a:buChar char="–"/>
        <a:tabLst>
          <a:tab pos="1482725" algn="l"/>
        </a:tabLst>
        <a:defRPr sz="2200">
          <a:solidFill>
            <a:schemeClr val="tx1"/>
          </a:solidFill>
          <a:latin typeface="Arial"/>
          <a:ea typeface="ＭＳ Ｐゴシック" pitchFamily="-106" charset="-128"/>
          <a:cs typeface="ＭＳ Ｐゴシック" charset="0"/>
        </a:defRPr>
      </a:lvl4pPr>
      <a:lvl5pPr marL="2520950" indent="-1793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Arial"/>
          <a:ea typeface="ＭＳ Ｐゴシック" pitchFamily="-106" charset="-128"/>
          <a:cs typeface="ＭＳ Ｐゴシック" charset="0"/>
        </a:defRPr>
      </a:lvl5pPr>
      <a:lvl6pPr marL="29781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6pPr>
      <a:lvl7pPr marL="34353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7pPr>
      <a:lvl8pPr marL="38925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8pPr>
      <a:lvl9pPr marL="43497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71EDE1C-ADAE-6A4C-9A2B-C7F6CEC36D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1/16/2013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640207C-F034-774E-8726-8D36A03437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98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!OLE_LINK1" TargetMode="Externa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image" Target="cid:image001.jpg@01CB0D76.FA0DEDF0" TargetMode="Externa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10" Type="http://schemas.openxmlformats.org/officeDocument/2006/relationships/image" Target="../media/image62.png"/><Relationship Id="rId4" Type="http://schemas.openxmlformats.org/officeDocument/2006/relationships/image" Target="../media/image64.png"/><Relationship Id="rId9" Type="http://schemas.openxmlformats.org/officeDocument/2006/relationships/oleObject" Target="file:///\\localhost\Users\jjgourley\flash_flooding\presentations\!OLE_LINK7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3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cid:image001.jpg@01CB0D76.FA0DEDF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175/WAF-D-10-05043.1" TargetMode="Externa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278705247_a73f1b7cd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2307428941_f6a21314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4864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2109220636_c76d6173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67075"/>
            <a:ext cx="54864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" descr="2006007525_6e4f0506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1295400"/>
            <a:ext cx="36576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5486400" y="0"/>
            <a:ext cx="3657600" cy="163121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buFont typeface="Monotype Sorts" charset="2"/>
              <a:buNone/>
            </a:pPr>
            <a:r>
              <a:rPr lang="en-US" sz="2000" dirty="0">
                <a:solidFill>
                  <a:srgbClr val="FECD0A"/>
                </a:solidFill>
                <a:latin typeface="Constantia" charset="0"/>
              </a:rPr>
              <a:t>Jonathan J. Gourley</a:t>
            </a:r>
          </a:p>
          <a:p>
            <a:pPr defTabSz="457200">
              <a:buFont typeface="Monotype Sorts" charset="2"/>
              <a:buNone/>
            </a:pPr>
            <a:r>
              <a:rPr lang="en-US" sz="2000" i="1" dirty="0" smtClean="0">
                <a:solidFill>
                  <a:srgbClr val="FECD0A"/>
                </a:solidFill>
                <a:latin typeface="Constantia" charset="0"/>
              </a:rPr>
              <a:t>National </a:t>
            </a:r>
            <a:r>
              <a:rPr lang="en-US" sz="2000" i="1" dirty="0">
                <a:solidFill>
                  <a:srgbClr val="FECD0A"/>
                </a:solidFill>
                <a:latin typeface="Constantia" charset="0"/>
              </a:rPr>
              <a:t>Severe Storms </a:t>
            </a:r>
            <a:r>
              <a:rPr lang="en-US" sz="2000" i="1" dirty="0" smtClean="0">
                <a:solidFill>
                  <a:srgbClr val="FECD0A"/>
                </a:solidFill>
                <a:latin typeface="Constantia" charset="0"/>
              </a:rPr>
              <a:t>Lab</a:t>
            </a:r>
          </a:p>
          <a:p>
            <a:pPr defTabSz="457200">
              <a:buFont typeface="Monotype Sorts" charset="2"/>
              <a:buNone/>
            </a:pPr>
            <a:r>
              <a:rPr lang="en-US" sz="2000" i="1" dirty="0" smtClean="0">
                <a:solidFill>
                  <a:srgbClr val="FECD0A"/>
                </a:solidFill>
                <a:latin typeface="Constantia" charset="0"/>
              </a:rPr>
              <a:t>University of Oklahoma</a:t>
            </a:r>
            <a:endParaRPr lang="en-US" sz="2000" i="1" dirty="0">
              <a:solidFill>
                <a:srgbClr val="FECD0A"/>
              </a:solidFill>
              <a:latin typeface="Constantia" charset="0"/>
            </a:endParaRPr>
          </a:p>
          <a:p>
            <a:pPr defTabSz="457200">
              <a:buFont typeface="Monotype Sorts" charset="2"/>
              <a:buNone/>
            </a:pPr>
            <a:r>
              <a:rPr lang="en-US" sz="2000" i="1" dirty="0">
                <a:solidFill>
                  <a:srgbClr val="FECD0A"/>
                </a:solidFill>
                <a:latin typeface="Constantia" charset="0"/>
              </a:rPr>
              <a:t>Norman, </a:t>
            </a:r>
            <a:r>
              <a:rPr lang="en-US" sz="2000" i="1" dirty="0" smtClean="0">
                <a:solidFill>
                  <a:srgbClr val="FECD0A"/>
                </a:solidFill>
                <a:latin typeface="Constantia" charset="0"/>
              </a:rPr>
              <a:t>Oklahoma, USA</a:t>
            </a:r>
          </a:p>
          <a:p>
            <a:pPr defTabSz="457200">
              <a:buFont typeface="Monotype Sorts" charset="2"/>
              <a:buNone/>
            </a:pPr>
            <a:endParaRPr lang="en-US" sz="2000" dirty="0" smtClean="0">
              <a:solidFill>
                <a:srgbClr val="FECD0A"/>
              </a:solidFill>
              <a:latin typeface="Constant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021201"/>
            <a:ext cx="5486400" cy="1015663"/>
          </a:xfrm>
          <a:prstGeom prst="rect">
            <a:avLst/>
          </a:prstGeom>
          <a:solidFill>
            <a:srgbClr val="FECD0A"/>
          </a:solidFill>
          <a:effectLst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3000" b="1" dirty="0" smtClean="0">
                <a:solidFill>
                  <a:prstClr val="black"/>
                </a:solidFill>
              </a:rPr>
              <a:t>The Past, Present, and Future of Flash </a:t>
            </a:r>
            <a:r>
              <a:rPr lang="en-US" sz="3000" b="1" dirty="0">
                <a:solidFill>
                  <a:prstClr val="black"/>
                </a:solidFill>
              </a:rPr>
              <a:t>F</a:t>
            </a:r>
            <a:r>
              <a:rPr lang="en-US" sz="3000" b="1" dirty="0" smtClean="0">
                <a:solidFill>
                  <a:prstClr val="black"/>
                </a:solidFill>
              </a:rPr>
              <a:t>lood </a:t>
            </a:r>
            <a:r>
              <a:rPr lang="en-US" sz="3000" b="1" dirty="0">
                <a:solidFill>
                  <a:prstClr val="black"/>
                </a:solidFill>
              </a:rPr>
              <a:t>P</a:t>
            </a:r>
            <a:r>
              <a:rPr lang="en-US" sz="3000" b="1" dirty="0" smtClean="0">
                <a:solidFill>
                  <a:prstClr val="black"/>
                </a:solidFill>
              </a:rPr>
              <a:t>rediction</a:t>
            </a:r>
            <a:endParaRPr lang="en-US" sz="3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8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51862" r="4713"/>
          <a:stretch/>
        </p:blipFill>
        <p:spPr>
          <a:xfrm>
            <a:off x="812801" y="1122215"/>
            <a:ext cx="7389412" cy="573271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65" y="33338"/>
            <a:ext cx="9138834" cy="108887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ngla MN"/>
                <a:cs typeface="Bangla MN"/>
              </a:rPr>
              <a:t>Results – NWS </a:t>
            </a:r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ngla MN"/>
                <a:cs typeface="Bangla MN"/>
              </a:rPr>
              <a:t>Storm Data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ngla MN"/>
                <a:cs typeface="Bangla MN"/>
              </a:rPr>
              <a:t>Analysis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235909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11673" r="11758" b="12807"/>
          <a:stretch/>
        </p:blipFill>
        <p:spPr>
          <a:xfrm>
            <a:off x="838200" y="1109095"/>
            <a:ext cx="7480300" cy="574890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65" y="33338"/>
            <a:ext cx="9138834" cy="108887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ngla MN"/>
                <a:cs typeface="Bangla MN"/>
              </a:rPr>
              <a:t>Results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Bangla MN"/>
                <a:cs typeface="Bangla MN"/>
              </a:rPr>
              <a:t>– USGS Stage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ngla MN"/>
                <a:cs typeface="Bangla MN"/>
              </a:rPr>
              <a:t>Height Analysis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4452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447" y="6533894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Consolas"/>
                <a:cs typeface="Consolas"/>
              </a:rPr>
              <a:t>R. Clark, et al. Evaluation of Flash Flood Guidance in the U.S.</a:t>
            </a:r>
            <a:endParaRPr lang="en-US" sz="1400" dirty="0">
              <a:solidFill>
                <a:srgbClr val="4BACC6">
                  <a:lumMod val="40000"/>
                  <a:lumOff val="60000"/>
                </a:srgbClr>
              </a:solidFill>
              <a:latin typeface="Consolas"/>
              <a:cs typeface="Consolas"/>
            </a:endParaRPr>
          </a:p>
        </p:txBody>
      </p:sp>
      <p:pic>
        <p:nvPicPr>
          <p:cNvPr id="10" name="Picture 9" descr="cim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528"/>
            <a:ext cx="664447" cy="6658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56038"/>
            <a:ext cx="9291434" cy="5876462"/>
            <a:chOff x="0" y="-97962"/>
            <a:chExt cx="9291434" cy="5876462"/>
          </a:xfrm>
        </p:grpSpPr>
        <p:pic>
          <p:nvPicPr>
            <p:cNvPr id="8" name="Picture 7" descr="gffg_skil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03064"/>
              <a:ext cx="4736021" cy="2975436"/>
            </a:xfrm>
            <a:prstGeom prst="rect">
              <a:avLst/>
            </a:prstGeom>
          </p:spPr>
        </p:pic>
        <p:pic>
          <p:nvPicPr>
            <p:cNvPr id="2" name="Picture 1" descr="dffg_ski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7962"/>
              <a:ext cx="4749414" cy="2980864"/>
            </a:xfrm>
            <a:prstGeom prst="rect">
              <a:avLst/>
            </a:prstGeom>
          </p:spPr>
        </p:pic>
        <p:pic>
          <p:nvPicPr>
            <p:cNvPr id="5" name="Picture 4" descr="ffpi_skill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667" y="-88900"/>
              <a:ext cx="4734977" cy="2971802"/>
            </a:xfrm>
            <a:prstGeom prst="rect">
              <a:avLst/>
            </a:prstGeom>
          </p:spPr>
        </p:pic>
        <p:pic>
          <p:nvPicPr>
            <p:cNvPr id="7" name="Picture 6" descr="lffg_skill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667" y="2803064"/>
              <a:ext cx="4740767" cy="297543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211047" y="7228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N = 820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447" y="36565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N = 5,530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1047" y="3661033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N = 7,670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447" y="3302000"/>
            <a:ext cx="231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GFFG</a:t>
            </a:r>
            <a:endParaRPr lang="en-US" sz="24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1047" y="393700"/>
            <a:ext cx="231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FFPI</a:t>
            </a:r>
            <a:endParaRPr lang="en-US" sz="24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1047" y="3314700"/>
            <a:ext cx="231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LFFG</a:t>
            </a:r>
            <a:endParaRPr lang="en-US" sz="24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2620" y="1981200"/>
            <a:ext cx="2328147" cy="698500"/>
            <a:chOff x="664447" y="393700"/>
            <a:chExt cx="2328147" cy="698500"/>
          </a:xfrm>
        </p:grpSpPr>
        <p:sp>
          <p:nvSpPr>
            <p:cNvPr id="15" name="TextBox 14"/>
            <p:cNvSpPr txBox="1"/>
            <p:nvPr/>
          </p:nvSpPr>
          <p:spPr>
            <a:xfrm>
              <a:off x="681194" y="722868"/>
              <a:ext cx="231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N = 710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4447" y="393700"/>
              <a:ext cx="2311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Helvetica"/>
                  <a:cs typeface="Helvetica"/>
                </a:rPr>
                <a:t>D</a:t>
              </a: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FFG</a:t>
              </a:r>
              <a:endParaRPr lang="en-US" sz="2400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447" y="6533894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Consolas"/>
                <a:cs typeface="Consolas"/>
              </a:rPr>
              <a:t>R. Clark, et al. Evaluation of Flash Flood Guidance in the U.S.</a:t>
            </a:r>
            <a:endParaRPr lang="en-US" sz="1400" dirty="0">
              <a:solidFill>
                <a:srgbClr val="4BACC6">
                  <a:lumMod val="40000"/>
                  <a:lumOff val="60000"/>
                </a:srgbClr>
              </a:solidFill>
              <a:latin typeface="Consolas"/>
              <a:cs typeface="Consolas"/>
            </a:endParaRPr>
          </a:p>
        </p:txBody>
      </p:sp>
      <p:pic>
        <p:nvPicPr>
          <p:cNvPr id="10" name="Picture 9" descr="cim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528"/>
            <a:ext cx="664447" cy="6658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3200" y="14062"/>
            <a:ext cx="87670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Bangla MN"/>
                <a:cs typeface="Bangla MN"/>
              </a:rPr>
              <a:t>Conclusions/Recommendations</a:t>
            </a:r>
            <a:endParaRPr lang="en-US" sz="3600" dirty="0">
              <a:solidFill>
                <a:srgbClr val="4BACC6">
                  <a:lumMod val="60000"/>
                  <a:lumOff val="40000"/>
                </a:srgbClr>
              </a:solidFill>
              <a:latin typeface="Bangla MN"/>
              <a:cs typeface="Bangla MN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06400" y="1169761"/>
            <a:ext cx="8382000" cy="50285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BBB59">
                    <a:lumMod val="40000"/>
                    <a:lumOff val="60000"/>
                  </a:srgbClr>
                </a:solidFill>
                <a:latin typeface="Helvetica Neue"/>
                <a:cs typeface="Helvetica Neue"/>
              </a:rPr>
              <a:t>All methods of FFG in all regions have low CSI (high false alarms; low probability of detection)</a:t>
            </a:r>
          </a:p>
          <a:p>
            <a:pPr lvl="1"/>
            <a:r>
              <a:rPr lang="en-US" dirty="0" smtClean="0">
                <a:solidFill>
                  <a:srgbClr val="9BBB59">
                    <a:lumMod val="40000"/>
                    <a:lumOff val="60000"/>
                  </a:srgbClr>
                </a:solidFill>
                <a:latin typeface="Helvetica Neue"/>
                <a:cs typeface="Helvetica Neue"/>
              </a:rPr>
              <a:t>CSI = 0.19 over Middle Atlantic RFC using 1-hr DFFG &amp; 1.25 QPE-to-FFG ratio</a:t>
            </a:r>
          </a:p>
          <a:p>
            <a:pPr lvl="1"/>
            <a:r>
              <a:rPr lang="en-US" dirty="0" smtClean="0">
                <a:solidFill>
                  <a:srgbClr val="9BBB59">
                    <a:lumMod val="40000"/>
                    <a:lumOff val="60000"/>
                  </a:srgbClr>
                </a:solidFill>
                <a:latin typeface="Helvetica Neue"/>
                <a:cs typeface="Helvetica Neue"/>
              </a:rPr>
              <a:t>This value should be considered as the benchmark skill for future developments</a:t>
            </a:r>
          </a:p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Both evaluations indicate the worst performance was in CNRFC, CBRFC, NWRFC, and NERFC</a:t>
            </a:r>
          </a:p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NWS </a:t>
            </a:r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Storm Data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 has large sample sizes, so we use it for 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intercomparison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  <a:latin typeface="Helvetica Neue"/>
              <a:cs typeface="Helvetica Neue"/>
            </a:endParaRPr>
          </a:p>
          <a:p>
            <a:pPr lvl="1"/>
            <a:r>
              <a: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DFFG is best method</a:t>
            </a:r>
          </a:p>
          <a:p>
            <a:pPr lvl="1"/>
            <a:r>
              <a: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LFFG and GFFG have similar skill but GFFG has better resolution</a:t>
            </a:r>
          </a:p>
          <a:p>
            <a:pPr lvl="1"/>
            <a:r>
              <a: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FFPI has lowest skill and should be used </a:t>
            </a:r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sparingly</a:t>
            </a:r>
            <a:endParaRPr lang="en-US" dirty="0" smtClean="0">
              <a:solidFill>
                <a:srgbClr val="9BBB59">
                  <a:lumMod val="40000"/>
                  <a:lumOff val="60000"/>
                </a:srgbClr>
              </a:solidFill>
              <a:latin typeface="Helvetica Neue"/>
              <a:cs typeface="Helvetica Neue"/>
            </a:endParaRPr>
          </a:p>
          <a:p>
            <a:r>
              <a:rPr lang="en-US" dirty="0" smtClean="0">
                <a:solidFill>
                  <a:srgbClr val="9BBB59">
                    <a:lumMod val="40000"/>
                    <a:lumOff val="60000"/>
                  </a:srgbClr>
                </a:solidFill>
                <a:latin typeface="Helvetica Neue"/>
                <a:cs typeface="Helvetica Neue"/>
              </a:rPr>
              <a:t>National system w/consistent skill desirable; but include ability to include local modifications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16366" y="6037955"/>
            <a:ext cx="7191877" cy="1172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3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ourier"/>
                <a:cs typeface="Courier"/>
              </a:rPr>
              <a:t>http://</a:t>
            </a:r>
            <a:r>
              <a:rPr lang="en-US" sz="2300" dirty="0" err="1" smtClean="0">
                <a:solidFill>
                  <a:srgbClr val="F79646">
                    <a:lumMod val="60000"/>
                    <a:lumOff val="40000"/>
                  </a:srgbClr>
                </a:solidFill>
                <a:latin typeface="Courier"/>
                <a:cs typeface="Courier"/>
              </a:rPr>
              <a:t>www.nssl.noaa.gov</a:t>
            </a:r>
            <a:r>
              <a:rPr lang="en-US" sz="23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ourier"/>
                <a:cs typeface="Courier"/>
              </a:rPr>
              <a:t>/projects/flash</a:t>
            </a:r>
            <a:endParaRPr lang="en-US" sz="2300" dirty="0">
              <a:solidFill>
                <a:srgbClr val="F79646">
                  <a:lumMod val="60000"/>
                  <a:lumOff val="40000"/>
                </a:srgbClr>
              </a:solidFill>
              <a:latin typeface="Courier"/>
              <a:cs typeface="Courier"/>
            </a:endParaRPr>
          </a:p>
        </p:txBody>
      </p:sp>
      <p:pic>
        <p:nvPicPr>
          <p:cNvPr id="9" name="Picture 8" descr="o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197517"/>
            <a:ext cx="495300" cy="644154"/>
          </a:xfrm>
          <a:prstGeom prst="rect">
            <a:avLst/>
          </a:prstGeom>
        </p:spPr>
      </p:pic>
      <p:pic>
        <p:nvPicPr>
          <p:cNvPr id="11" name="Picture 10" descr="rsh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366" cy="1016366"/>
          </a:xfrm>
          <a:prstGeom prst="rect">
            <a:avLst/>
          </a:prstGeom>
        </p:spPr>
      </p:pic>
      <p:pic>
        <p:nvPicPr>
          <p:cNvPr id="12" name="Picture 11" descr="nss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60" y="0"/>
            <a:ext cx="1012418" cy="10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6099048" cy="990600"/>
          </a:xfrm>
        </p:spPr>
        <p:txBody>
          <a:bodyPr/>
          <a:lstStyle/>
          <a:p>
            <a:r>
              <a:rPr lang="en-US" sz="3600" dirty="0" smtClean="0"/>
              <a:t>Threshold frequency method for flash flood prediction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0" y="1295400"/>
            <a:ext cx="3886200" cy="5029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libri"/>
                <a:cs typeface="Calibri"/>
              </a:rPr>
              <a:t>Take longest available gridded rainfall record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libri"/>
                <a:cs typeface="Calibri"/>
              </a:rPr>
              <a:t>Simulate flow with hydrologic model for period of rainfall recording annual maximum flows @ each grid cell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libri"/>
                <a:cs typeface="Calibri"/>
              </a:rPr>
              <a:t>Compute Log-Pearson III distribution from annual maximum </a:t>
            </a:r>
            <a:r>
              <a:rPr lang="en-US" sz="2000" dirty="0" err="1" smtClean="0">
                <a:latin typeface="Calibri"/>
                <a:cs typeface="Calibri"/>
              </a:rPr>
              <a:t>sim</a:t>
            </a:r>
            <a:r>
              <a:rPr lang="en-US" sz="2000" dirty="0" smtClean="0">
                <a:latin typeface="Calibri"/>
                <a:cs typeface="Calibri"/>
              </a:rPr>
              <a:t> flows (gives mean, standard deviation and skew parameters)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libri"/>
                <a:cs typeface="Calibri"/>
              </a:rPr>
              <a:t>From this distribution estimate we can estimate return period for any discharge value at every grid point</a:t>
            </a:r>
            <a:endParaRPr lang="en-US" sz="2400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76690" y="2114490"/>
            <a:ext cx="4267200" cy="3962400"/>
            <a:chOff x="4343400" y="2057400"/>
            <a:chExt cx="4267200" cy="39624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343400" y="6019800"/>
              <a:ext cx="4267200" cy="0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4343400" y="2057400"/>
              <a:ext cx="0" cy="3962400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8534400" y="2057400"/>
              <a:ext cx="0" cy="3962400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 rot="16200000">
            <a:off x="2982072" y="3532908"/>
            <a:ext cx="2322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Streamflow (</a:t>
            </a:r>
            <a:r>
              <a:rPr lang="en-US" sz="2000" b="1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cms</a:t>
            </a: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2000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 flipH="1" flipV="1">
            <a:off x="7547481" y="3337371"/>
            <a:ext cx="2792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Return Period (years)</a:t>
            </a:r>
            <a:endParaRPr lang="en-US" sz="2000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76890" y="6153090"/>
            <a:ext cx="778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Time</a:t>
            </a:r>
            <a:endParaRPr lang="en-US" sz="2000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67690" y="48576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endParaRPr lang="en-US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76690" y="5086290"/>
            <a:ext cx="41910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019490" y="4914780"/>
            <a:ext cx="47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Q</a:t>
            </a:r>
            <a:r>
              <a:rPr lang="en-US" sz="2000" b="1" baseline="-25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endParaRPr lang="en-US" sz="2000" b="1" baseline="-25000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527490" y="3548158"/>
            <a:ext cx="4139426" cy="2516032"/>
          </a:xfrm>
          <a:custGeom>
            <a:avLst/>
            <a:gdLst>
              <a:gd name="connsiteX0" fmla="*/ 0 w 4139426"/>
              <a:gd name="connsiteY0" fmla="*/ 2516032 h 2516032"/>
              <a:gd name="connsiteX1" fmla="*/ 596900 w 4139426"/>
              <a:gd name="connsiteY1" fmla="*/ 1385732 h 2516032"/>
              <a:gd name="connsiteX2" fmla="*/ 990600 w 4139426"/>
              <a:gd name="connsiteY2" fmla="*/ 1432 h 2516032"/>
              <a:gd name="connsiteX3" fmla="*/ 1371600 w 4139426"/>
              <a:gd name="connsiteY3" fmla="*/ 1131732 h 2516032"/>
              <a:gd name="connsiteX4" fmla="*/ 2108200 w 4139426"/>
              <a:gd name="connsiteY4" fmla="*/ 1588932 h 2516032"/>
              <a:gd name="connsiteX5" fmla="*/ 3009900 w 4139426"/>
              <a:gd name="connsiteY5" fmla="*/ 1931832 h 2516032"/>
              <a:gd name="connsiteX6" fmla="*/ 4025900 w 4139426"/>
              <a:gd name="connsiteY6" fmla="*/ 2211232 h 2516032"/>
              <a:gd name="connsiteX7" fmla="*/ 4114800 w 4139426"/>
              <a:gd name="connsiteY7" fmla="*/ 2249332 h 251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9426" h="2516032">
                <a:moveTo>
                  <a:pt x="0" y="2516032"/>
                </a:moveTo>
                <a:cubicBezTo>
                  <a:pt x="215900" y="2160432"/>
                  <a:pt x="431800" y="1804832"/>
                  <a:pt x="596900" y="1385732"/>
                </a:cubicBezTo>
                <a:cubicBezTo>
                  <a:pt x="762000" y="966632"/>
                  <a:pt x="861484" y="43765"/>
                  <a:pt x="990600" y="1432"/>
                </a:cubicBezTo>
                <a:cubicBezTo>
                  <a:pt x="1119716" y="-40901"/>
                  <a:pt x="1185333" y="867149"/>
                  <a:pt x="1371600" y="1131732"/>
                </a:cubicBezTo>
                <a:cubicBezTo>
                  <a:pt x="1557867" y="1396315"/>
                  <a:pt x="1835150" y="1455582"/>
                  <a:pt x="2108200" y="1588932"/>
                </a:cubicBezTo>
                <a:cubicBezTo>
                  <a:pt x="2381250" y="1722282"/>
                  <a:pt x="2690283" y="1828115"/>
                  <a:pt x="3009900" y="1931832"/>
                </a:cubicBezTo>
                <a:cubicBezTo>
                  <a:pt x="3329517" y="2035549"/>
                  <a:pt x="3841750" y="2158315"/>
                  <a:pt x="4025900" y="2211232"/>
                </a:cubicBezTo>
                <a:cubicBezTo>
                  <a:pt x="4210050" y="2264149"/>
                  <a:pt x="4114800" y="2249332"/>
                  <a:pt x="4114800" y="2249332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rade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1806" y="1585600"/>
            <a:ext cx="4374026" cy="369332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Inherent bias correction for </a:t>
            </a:r>
            <a:r>
              <a:rPr lang="en-US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inputs+model</a:t>
            </a:r>
            <a:endParaRPr lang="en-US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6399" y="2207646"/>
            <a:ext cx="203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radeGothic"/>
              </a:rPr>
              <a:t>Reed et al</a:t>
            </a:r>
            <a:r>
              <a:rPr lang="en-US" dirty="0" smtClean="0">
                <a:solidFill>
                  <a:srgbClr val="000000"/>
                </a:solidFill>
                <a:latin typeface="TradeGothic"/>
              </a:rPr>
              <a:t>.</a:t>
            </a:r>
            <a:r>
              <a:rPr lang="en-US" dirty="0">
                <a:solidFill>
                  <a:srgbClr val="000000"/>
                </a:solidFill>
                <a:latin typeface="TradeGothic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radeGothic"/>
              </a:rPr>
              <a:t>(2007)</a:t>
            </a:r>
            <a:endParaRPr lang="en-US" dirty="0">
              <a:solidFill>
                <a:srgbClr val="000000"/>
              </a:solidFill>
              <a:latin typeface="TradeGothic"/>
            </a:endParaRPr>
          </a:p>
        </p:txBody>
      </p:sp>
    </p:spTree>
    <p:extLst>
      <p:ext uri="{BB962C8B-B14F-4D97-AF65-F5344CB8AC3E}">
        <p14:creationId xmlns:p14="http://schemas.microsoft.com/office/powerpoint/2010/main" val="635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957520"/>
              </p:ext>
            </p:extLst>
          </p:nvPr>
        </p:nvGraphicFramePr>
        <p:xfrm>
          <a:off x="19539" y="1375522"/>
          <a:ext cx="5600700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3" name="Document" r:id="rId3" imgW="5600494" imgH="3593968" progId="Word.Document.12">
                  <p:link updateAutomatic="1"/>
                </p:oleObj>
              </mc:Choice>
              <mc:Fallback>
                <p:oleObj name="Document" r:id="rId3" imgW="5600494" imgH="3593968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9" y="1375522"/>
                        <a:ext cx="5600700" cy="359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Content Placeholder 6" descr="sac_smal_medium.jpg"/>
          <p:cNvPicPr>
            <a:picLocks noChangeAspect="1"/>
          </p:cNvPicPr>
          <p:nvPr/>
        </p:nvPicPr>
        <p:blipFill>
          <a:blip r:embed="rId5" cstate="print"/>
          <a:srcRect l="-7162" r="-7162"/>
          <a:stretch>
            <a:fillRect/>
          </a:stretch>
        </p:blipFill>
        <p:spPr>
          <a:xfrm>
            <a:off x="4206600" y="1331637"/>
            <a:ext cx="4804538" cy="3701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600" u="sng" dirty="0">
                <a:solidFill>
                  <a:srgbClr val="FFFFFF"/>
                </a:solidFill>
              </a:rPr>
              <a:t>E</a:t>
            </a:r>
            <a:r>
              <a:rPr lang="en-US" sz="3600" dirty="0">
                <a:solidFill>
                  <a:srgbClr val="FFFFFF"/>
                </a:solidFill>
              </a:rPr>
              <a:t>nsemble </a:t>
            </a:r>
            <a:r>
              <a:rPr lang="en-US" sz="3600" u="sng" dirty="0">
                <a:solidFill>
                  <a:srgbClr val="FFFFFF"/>
                </a:solidFill>
              </a:rPr>
              <a:t>F</a:t>
            </a:r>
            <a:r>
              <a:rPr lang="en-US" sz="3600" dirty="0">
                <a:solidFill>
                  <a:srgbClr val="FFFFFF"/>
                </a:solidFill>
              </a:rPr>
              <a:t>ramework </a:t>
            </a:r>
            <a:r>
              <a:rPr lang="en-US" sz="3600" u="sng" dirty="0">
                <a:solidFill>
                  <a:srgbClr val="FFFFFF"/>
                </a:solidFill>
              </a:rPr>
              <a:t>F</a:t>
            </a:r>
            <a:r>
              <a:rPr lang="en-US" sz="3600" dirty="0">
                <a:solidFill>
                  <a:srgbClr val="FFFFFF"/>
                </a:solidFill>
              </a:rPr>
              <a:t>or </a:t>
            </a:r>
            <a:r>
              <a:rPr lang="en-US" sz="3600" u="sng" dirty="0">
                <a:solidFill>
                  <a:srgbClr val="FFFFFF"/>
                </a:solidFill>
              </a:rPr>
              <a:t>F</a:t>
            </a:r>
            <a:r>
              <a:rPr lang="en-US" sz="3600" dirty="0">
                <a:solidFill>
                  <a:srgbClr val="FFFFFF"/>
                </a:solidFill>
              </a:rPr>
              <a:t>lash </a:t>
            </a:r>
            <a:r>
              <a:rPr lang="en-US" sz="3600" u="sng" dirty="0">
                <a:solidFill>
                  <a:srgbClr val="FFFFFF"/>
                </a:solidFill>
              </a:rPr>
              <a:t>F</a:t>
            </a:r>
            <a:r>
              <a:rPr lang="en-US" sz="3600" dirty="0">
                <a:solidFill>
                  <a:srgbClr val="FFFFFF"/>
                </a:solidFill>
              </a:rPr>
              <a:t>lood </a:t>
            </a:r>
            <a:r>
              <a:rPr lang="en-US" sz="3600" u="sng" dirty="0">
                <a:solidFill>
                  <a:srgbClr val="FFFFFF"/>
                </a:solidFill>
              </a:rPr>
              <a:t>F</a:t>
            </a:r>
            <a:r>
              <a:rPr lang="en-US" sz="3600" dirty="0">
                <a:solidFill>
                  <a:srgbClr val="FFFFFF"/>
                </a:solidFill>
              </a:rPr>
              <a:t>orecasting (EF5) supports 2 distributed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25847" y="1236998"/>
            <a:ext cx="1615872" cy="523220"/>
          </a:xfrm>
          <a:prstGeom prst="rect">
            <a:avLst/>
          </a:prstGeom>
          <a:solidFill>
            <a:srgbClr val="800000"/>
          </a:solidFill>
          <a:ln w="38100" cmpd="sng">
            <a:solidFill>
              <a:schemeClr val="tx1"/>
            </a:solidFill>
          </a:ln>
        </p:spPr>
        <p:txBody>
          <a:bodyPr wrap="none" lIns="91354" tIns="45678" rIns="91354" bIns="45678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libri"/>
              </a:rPr>
              <a:t>HL-RDHM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1329" y="1233009"/>
            <a:ext cx="1086380" cy="523220"/>
          </a:xfrm>
          <a:prstGeom prst="rect">
            <a:avLst/>
          </a:prstGeom>
          <a:solidFill>
            <a:srgbClr val="800000"/>
          </a:solidFill>
          <a:ln w="38100" cmpd="sng">
            <a:solidFill>
              <a:schemeClr val="tx1"/>
            </a:solidFill>
          </a:ln>
        </p:spPr>
        <p:txBody>
          <a:bodyPr wrap="none" lIns="91354" tIns="45678" rIns="91354" bIns="45678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libri"/>
              </a:rPr>
              <a:t>CREST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47668" y="5109220"/>
            <a:ext cx="3792573" cy="17192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354" tIns="45678" rIns="91354" bIns="45678" rtlCol="0">
            <a:normAutofit/>
          </a:bodyPr>
          <a:lstStyle/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6E5BC"/>
                </a:solidFill>
                <a:latin typeface="Calibri"/>
              </a:rPr>
              <a:t>Concepts from SAC-SMA model</a:t>
            </a:r>
            <a:endParaRPr lang="en-US" sz="2000" dirty="0">
              <a:solidFill>
                <a:srgbClr val="F6E5BC"/>
              </a:solidFill>
              <a:latin typeface="Calibri"/>
            </a:endParaRPr>
          </a:p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F6E5BC"/>
                </a:solidFill>
                <a:latin typeface="Calibri"/>
              </a:rPr>
              <a:t>Runs operationally </a:t>
            </a:r>
            <a:r>
              <a:rPr lang="en-US" sz="2000" dirty="0" smtClean="0">
                <a:solidFill>
                  <a:srgbClr val="F6E5BC"/>
                </a:solidFill>
                <a:latin typeface="Calibri"/>
              </a:rPr>
              <a:t>in US NWS</a:t>
            </a:r>
            <a:endParaRPr lang="en-US" sz="2000" dirty="0">
              <a:solidFill>
                <a:srgbClr val="F6E5BC"/>
              </a:solidFill>
              <a:latin typeface="Calibri"/>
            </a:endParaRPr>
          </a:p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6E5BC"/>
                </a:solidFill>
                <a:latin typeface="Calibri"/>
              </a:rPr>
              <a:t>Has </a:t>
            </a:r>
            <a:r>
              <a:rPr lang="en-US" sz="2000" dirty="0">
                <a:solidFill>
                  <a:srgbClr val="F6E5BC"/>
                </a:solidFill>
                <a:latin typeface="Calibri"/>
              </a:rPr>
              <a:t>a priori </a:t>
            </a:r>
            <a:r>
              <a:rPr lang="en-US" sz="2000" dirty="0" smtClean="0">
                <a:solidFill>
                  <a:srgbClr val="F6E5BC"/>
                </a:solidFill>
                <a:latin typeface="Calibri"/>
              </a:rPr>
              <a:t>parameters</a:t>
            </a:r>
          </a:p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6E5BC"/>
                </a:solidFill>
                <a:latin typeface="Calibri"/>
              </a:rPr>
              <a:t>4-km/1-hr resolution</a:t>
            </a:r>
            <a:endParaRPr lang="en-US" sz="2000" dirty="0">
              <a:solidFill>
                <a:srgbClr val="F6E5BC"/>
              </a:solidFill>
              <a:latin typeface="Calibri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4339480" y="1143000"/>
            <a:ext cx="212021" cy="5715000"/>
          </a:xfrm>
          <a:prstGeom prst="bevel">
            <a:avLst/>
          </a:prstGeom>
          <a:solidFill>
            <a:srgbClr val="1024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8" rIns="91354" bIns="45678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vel 12"/>
          <p:cNvSpPr/>
          <p:nvPr/>
        </p:nvSpPr>
        <p:spPr>
          <a:xfrm>
            <a:off x="8931997" y="1138535"/>
            <a:ext cx="212021" cy="5715000"/>
          </a:xfrm>
          <a:prstGeom prst="bevel">
            <a:avLst/>
          </a:prstGeom>
          <a:solidFill>
            <a:srgbClr val="1024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8" rIns="91354" bIns="45678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vel 13"/>
          <p:cNvSpPr/>
          <p:nvPr/>
        </p:nvSpPr>
        <p:spPr>
          <a:xfrm>
            <a:off x="18" y="1143000"/>
            <a:ext cx="123211" cy="5715000"/>
          </a:xfrm>
          <a:prstGeom prst="bevel">
            <a:avLst/>
          </a:prstGeom>
          <a:solidFill>
            <a:srgbClr val="1024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8" rIns="91354" bIns="45678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5194614"/>
            <a:ext cx="4000510" cy="1719263"/>
          </a:xfrm>
          <a:prstGeom prst="rect">
            <a:avLst/>
          </a:prstGeom>
          <a:ln>
            <a:noFill/>
          </a:ln>
        </p:spPr>
        <p:txBody>
          <a:bodyPr vert="horz" lIns="91354" tIns="45678" rIns="91354" bIns="45678" rtlCol="0">
            <a:normAutofit/>
          </a:bodyPr>
          <a:lstStyle/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endParaRPr lang="en-US" sz="2000" dirty="0">
              <a:solidFill>
                <a:srgbClr val="F6E5BC"/>
              </a:solidFill>
              <a:latin typeface="Calibri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95919" y="4451564"/>
            <a:ext cx="1560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nstantia" charset="0"/>
              </a:rPr>
              <a:t>Wang et al. (2011)</a:t>
            </a:r>
            <a:r>
              <a:rPr lang="en-US" sz="1400" i="1" dirty="0" smtClean="0">
                <a:solidFill>
                  <a:prstClr val="black"/>
                </a:solidFill>
                <a:latin typeface="Constantia" charset="0"/>
              </a:rPr>
              <a:t> </a:t>
            </a:r>
            <a:r>
              <a:rPr lang="en-US" sz="1400" i="1" dirty="0" err="1" smtClean="0">
                <a:solidFill>
                  <a:prstClr val="black"/>
                </a:solidFill>
                <a:latin typeface="Constantia" charset="0"/>
              </a:rPr>
              <a:t>Hydrol</a:t>
            </a:r>
            <a:r>
              <a:rPr lang="en-US" sz="1400" i="1" dirty="0" smtClean="0">
                <a:solidFill>
                  <a:prstClr val="black"/>
                </a:solidFill>
                <a:latin typeface="Constantia" charset="0"/>
              </a:rPr>
              <a:t>. Sci. J. 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4551500" y="4545214"/>
            <a:ext cx="1729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Constantia" charset="0"/>
              </a:rPr>
              <a:t>Koren</a:t>
            </a:r>
            <a:r>
              <a:rPr lang="en-US" sz="1400" dirty="0" smtClean="0">
                <a:solidFill>
                  <a:prstClr val="black"/>
                </a:solidFill>
                <a:latin typeface="Constantia" charset="0"/>
              </a:rPr>
              <a:t> et al. (2004)</a:t>
            </a:r>
            <a:r>
              <a:rPr lang="en-US" sz="1400" i="1" dirty="0" smtClean="0">
                <a:solidFill>
                  <a:prstClr val="black"/>
                </a:solidFill>
                <a:latin typeface="Constantia" charset="0"/>
              </a:rPr>
              <a:t> J. </a:t>
            </a:r>
            <a:r>
              <a:rPr lang="en-US" sz="1400" i="1" dirty="0" err="1" smtClean="0">
                <a:solidFill>
                  <a:prstClr val="black"/>
                </a:solidFill>
                <a:latin typeface="Constantia" charset="0"/>
              </a:rPr>
              <a:t>Hydrol</a:t>
            </a:r>
            <a:r>
              <a:rPr lang="en-US" sz="1400" i="1" dirty="0" smtClean="0">
                <a:solidFill>
                  <a:prstClr val="black"/>
                </a:solidFill>
                <a:latin typeface="Constantia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51808" y="1728919"/>
            <a:ext cx="1980189" cy="52322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Figure adapted from UC-Irvine</a:t>
            </a:r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61643" y="5100182"/>
            <a:ext cx="3792573" cy="17192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354" tIns="45678" rIns="91354" bIns="45678" rtlCol="0">
            <a:normAutofit/>
          </a:bodyPr>
          <a:lstStyle/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endParaRPr lang="en-US" sz="2000" dirty="0">
              <a:solidFill>
                <a:srgbClr val="F6E5BC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571" y="5109220"/>
            <a:ext cx="384719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F6E5BC"/>
                </a:solidFill>
                <a:latin typeface="Calibri"/>
              </a:rPr>
              <a:t>Concepts from </a:t>
            </a:r>
            <a:r>
              <a:rPr lang="en-US" dirty="0" err="1">
                <a:solidFill>
                  <a:srgbClr val="F6E5BC"/>
                </a:solidFill>
                <a:latin typeface="Calibri"/>
              </a:rPr>
              <a:t>Xinanjiang</a:t>
            </a:r>
            <a:r>
              <a:rPr lang="en-US" dirty="0">
                <a:solidFill>
                  <a:srgbClr val="F6E5BC"/>
                </a:solidFill>
                <a:latin typeface="Calibri"/>
              </a:rPr>
              <a:t> model</a:t>
            </a:r>
          </a:p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F6E5BC"/>
                </a:solidFill>
                <a:latin typeface="Calibri"/>
              </a:rPr>
              <a:t>Runs operationally over globe at OU and NASA</a:t>
            </a:r>
          </a:p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F6E5BC"/>
                </a:solidFill>
                <a:latin typeface="Calibri"/>
              </a:rPr>
              <a:t>Has a priori parameters</a:t>
            </a:r>
          </a:p>
          <a:p>
            <a:pPr marL="342588" indent="-342588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F6E5BC"/>
                </a:solidFill>
                <a:latin typeface="Calibri"/>
              </a:rPr>
              <a:t>1-km/5-min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CREST – a priori parameters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567295"/>
              </p:ext>
            </p:extLst>
          </p:nvPr>
        </p:nvGraphicFramePr>
        <p:xfrm>
          <a:off x="-104947" y="1600200"/>
          <a:ext cx="7953547" cy="5103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Document" r:id="rId3" imgW="5600700" imgH="3594100" progId="Word.Document.12">
                  <p:link updateAutomatic="1"/>
                </p:oleObj>
              </mc:Choice>
              <mc:Fallback>
                <p:oleObj name="Document" r:id="rId3" imgW="5600700" imgH="35941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4947" y="1600200"/>
                        <a:ext cx="7953547" cy="5103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flash_coe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524000"/>
            <a:ext cx="3048000" cy="1875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3352800"/>
            <a:ext cx="164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1/(Manning N)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flash_fc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24"/>
          <a:stretch/>
        </p:blipFill>
        <p:spPr>
          <a:xfrm>
            <a:off x="5638800" y="3733801"/>
            <a:ext cx="1693367" cy="1447799"/>
          </a:xfrm>
          <a:prstGeom prst="rect">
            <a:avLst/>
          </a:prstGeom>
        </p:spPr>
      </p:pic>
      <p:pic>
        <p:nvPicPr>
          <p:cNvPr id="8" name="Picture 7" descr="flash_im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31"/>
          <a:stretch/>
        </p:blipFill>
        <p:spPr>
          <a:xfrm>
            <a:off x="7448550" y="3810000"/>
            <a:ext cx="169545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105400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Ksat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5105400"/>
            <a:ext cx="167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% Impervious Area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34" y="1371600"/>
            <a:ext cx="5916366" cy="5145345"/>
            <a:chOff x="27234" y="1371600"/>
            <a:chExt cx="5916366" cy="5145345"/>
          </a:xfrm>
        </p:grpSpPr>
        <p:cxnSp>
          <p:nvCxnSpPr>
            <p:cNvPr id="11" name="Straight Arrow Connector 10"/>
            <p:cNvCxnSpPr>
              <a:endCxn id="5" idx="1"/>
            </p:cNvCxnSpPr>
            <p:nvPr/>
          </p:nvCxnSpPr>
          <p:spPr>
            <a:xfrm flipV="1">
              <a:off x="5105400" y="2461846"/>
              <a:ext cx="838200" cy="1576754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7" idx="1"/>
            </p:cNvCxnSpPr>
            <p:nvPr/>
          </p:nvCxnSpPr>
          <p:spPr>
            <a:xfrm flipV="1">
              <a:off x="4495800" y="4457701"/>
              <a:ext cx="1143000" cy="1538653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371600" y="1371600"/>
              <a:ext cx="3581400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Roughness coefficient controls </a:t>
              </a:r>
              <a:r>
                <a:rPr lang="en-US" sz="3200" dirty="0" err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quickflow</a:t>
              </a:r>
              <a:r>
                <a:rPr lang="en-US" sz="32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routing speed</a:t>
              </a:r>
              <a:endParaRPr lang="en-US" sz="32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234" y="3962400"/>
              <a:ext cx="3581400" cy="25545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Saturated hydraulic conductivity controls </a:t>
              </a:r>
              <a:r>
                <a:rPr lang="en-US" sz="3200" dirty="0" err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slowflow</a:t>
              </a:r>
              <a:r>
                <a:rPr lang="en-US" sz="32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routing speed</a:t>
              </a:r>
              <a:endParaRPr lang="en-US" sz="32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5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9660"/>
            <a:ext cx="8531352" cy="990600"/>
          </a:xfrm>
        </p:spPr>
        <p:txBody>
          <a:bodyPr/>
          <a:lstStyle/>
          <a:p>
            <a:r>
              <a:rPr lang="en-US" sz="3600" dirty="0" smtClean="0"/>
              <a:t>2-yr return period simulated flows from NEXRAD archive (2002-2010)</a:t>
            </a:r>
            <a:endParaRPr lang="en-US" sz="3600" dirty="0"/>
          </a:p>
        </p:txBody>
      </p:sp>
      <p:pic>
        <p:nvPicPr>
          <p:cNvPr id="5" name="Picture 4" descr="conus_2r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00" y="1572409"/>
            <a:ext cx="7295501" cy="52578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3382212" y="1572409"/>
            <a:ext cx="2620209" cy="295948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732421" y="4531895"/>
            <a:ext cx="1363579" cy="1122948"/>
          </a:xfrm>
          <a:prstGeom prst="roundRect">
            <a:avLst/>
          </a:prstGeom>
          <a:noFill/>
          <a:ln w="57150" cmpd="sng"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37819" y="3903579"/>
            <a:ext cx="4648074" cy="171116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exas_2r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" y="1572409"/>
            <a:ext cx="3431550" cy="24315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21" name="Group 20"/>
          <p:cNvGrpSpPr/>
          <p:nvPr/>
        </p:nvGrpSpPr>
        <p:grpSpPr>
          <a:xfrm>
            <a:off x="0" y="4772526"/>
            <a:ext cx="3101474" cy="2057747"/>
            <a:chOff x="0" y="4772526"/>
            <a:chExt cx="3101474" cy="2057747"/>
          </a:xfrm>
        </p:grpSpPr>
        <p:pic>
          <p:nvPicPr>
            <p:cNvPr id="17" name="Picture 16" descr="flashflood_alle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72526"/>
              <a:ext cx="3101474" cy="20577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17507" y="4925782"/>
              <a:ext cx="20064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rial"/>
                </a:rPr>
                <a:t>“Flash flood alley”</a:t>
              </a:r>
            </a:p>
            <a:p>
              <a:r>
                <a:rPr lang="en-US" dirty="0" smtClean="0">
                  <a:solidFill>
                    <a:prstClr val="white"/>
                  </a:solidFill>
                  <a:latin typeface="Arial"/>
                </a:rPr>
                <a:t>(</a:t>
              </a:r>
              <a:r>
                <a:rPr lang="en-US" dirty="0" err="1" smtClean="0">
                  <a:solidFill>
                    <a:prstClr val="white"/>
                  </a:solidFill>
                  <a:latin typeface="Arial"/>
                </a:rPr>
                <a:t>floodsafety.com</a:t>
              </a:r>
              <a:r>
                <a:rPr lang="en-US" dirty="0" smtClean="0">
                  <a:solidFill>
                    <a:prstClr val="white"/>
                  </a:solidFill>
                  <a:latin typeface="Arial"/>
                </a:rPr>
                <a:t>)</a:t>
              </a:r>
            </a:p>
            <a:p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7158" y="1978526"/>
            <a:ext cx="2566737" cy="1858211"/>
            <a:chOff x="187158" y="1978526"/>
            <a:chExt cx="2566737" cy="1858211"/>
          </a:xfrm>
        </p:grpSpPr>
        <p:sp>
          <p:nvSpPr>
            <p:cNvPr id="20" name="Freeform 19"/>
            <p:cNvSpPr/>
            <p:nvPr/>
          </p:nvSpPr>
          <p:spPr>
            <a:xfrm>
              <a:off x="187158" y="1978526"/>
              <a:ext cx="2566737" cy="1858211"/>
            </a:xfrm>
            <a:custGeom>
              <a:avLst/>
              <a:gdLst>
                <a:gd name="connsiteX0" fmla="*/ 2419684 w 2566737"/>
                <a:gd name="connsiteY0" fmla="*/ 414421 h 1858211"/>
                <a:gd name="connsiteX1" fmla="*/ 2286000 w 2566737"/>
                <a:gd name="connsiteY1" fmla="*/ 868948 h 1858211"/>
                <a:gd name="connsiteX2" fmla="*/ 2098842 w 2566737"/>
                <a:gd name="connsiteY2" fmla="*/ 1176421 h 1858211"/>
                <a:gd name="connsiteX3" fmla="*/ 1804737 w 2566737"/>
                <a:gd name="connsiteY3" fmla="*/ 1510632 h 1858211"/>
                <a:gd name="connsiteX4" fmla="*/ 1497263 w 2566737"/>
                <a:gd name="connsiteY4" fmla="*/ 1844842 h 1858211"/>
                <a:gd name="connsiteX5" fmla="*/ 721895 w 2566737"/>
                <a:gd name="connsiteY5" fmla="*/ 1858211 h 1858211"/>
                <a:gd name="connsiteX6" fmla="*/ 401053 w 2566737"/>
                <a:gd name="connsiteY6" fmla="*/ 1711158 h 1858211"/>
                <a:gd name="connsiteX7" fmla="*/ 26737 w 2566737"/>
                <a:gd name="connsiteY7" fmla="*/ 1630948 h 1858211"/>
                <a:gd name="connsiteX8" fmla="*/ 26737 w 2566737"/>
                <a:gd name="connsiteY8" fmla="*/ 1630948 h 1858211"/>
                <a:gd name="connsiteX9" fmla="*/ 0 w 2566737"/>
                <a:gd name="connsiteY9" fmla="*/ 1136316 h 1858211"/>
                <a:gd name="connsiteX10" fmla="*/ 561474 w 2566737"/>
                <a:gd name="connsiteY10" fmla="*/ 1002632 h 1858211"/>
                <a:gd name="connsiteX11" fmla="*/ 1082842 w 2566737"/>
                <a:gd name="connsiteY11" fmla="*/ 882316 h 1858211"/>
                <a:gd name="connsiteX12" fmla="*/ 1443789 w 2566737"/>
                <a:gd name="connsiteY12" fmla="*/ 681790 h 1858211"/>
                <a:gd name="connsiteX13" fmla="*/ 1724526 w 2566737"/>
                <a:gd name="connsiteY13" fmla="*/ 387685 h 1858211"/>
                <a:gd name="connsiteX14" fmla="*/ 1938421 w 2566737"/>
                <a:gd name="connsiteY14" fmla="*/ 187158 h 1858211"/>
                <a:gd name="connsiteX15" fmla="*/ 2112210 w 2566737"/>
                <a:gd name="connsiteY15" fmla="*/ 0 h 1858211"/>
                <a:gd name="connsiteX16" fmla="*/ 2112210 w 2566737"/>
                <a:gd name="connsiteY16" fmla="*/ 0 h 1858211"/>
                <a:gd name="connsiteX17" fmla="*/ 2566737 w 2566737"/>
                <a:gd name="connsiteY17" fmla="*/ 160421 h 1858211"/>
                <a:gd name="connsiteX18" fmla="*/ 2553368 w 2566737"/>
                <a:gd name="connsiteY18" fmla="*/ 307474 h 1858211"/>
                <a:gd name="connsiteX19" fmla="*/ 2419684 w 2566737"/>
                <a:gd name="connsiteY19" fmla="*/ 414421 h 1858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6737" h="1858211">
                  <a:moveTo>
                    <a:pt x="2419684" y="414421"/>
                  </a:moveTo>
                  <a:lnTo>
                    <a:pt x="2286000" y="868948"/>
                  </a:lnTo>
                  <a:lnTo>
                    <a:pt x="2098842" y="1176421"/>
                  </a:lnTo>
                  <a:lnTo>
                    <a:pt x="1804737" y="1510632"/>
                  </a:lnTo>
                  <a:lnTo>
                    <a:pt x="1497263" y="1844842"/>
                  </a:lnTo>
                  <a:lnTo>
                    <a:pt x="721895" y="1858211"/>
                  </a:lnTo>
                  <a:lnTo>
                    <a:pt x="401053" y="1711158"/>
                  </a:lnTo>
                  <a:lnTo>
                    <a:pt x="26737" y="1630948"/>
                  </a:lnTo>
                  <a:lnTo>
                    <a:pt x="26737" y="1630948"/>
                  </a:lnTo>
                  <a:lnTo>
                    <a:pt x="0" y="1136316"/>
                  </a:lnTo>
                  <a:lnTo>
                    <a:pt x="561474" y="1002632"/>
                  </a:lnTo>
                  <a:lnTo>
                    <a:pt x="1082842" y="882316"/>
                  </a:lnTo>
                  <a:lnTo>
                    <a:pt x="1443789" y="681790"/>
                  </a:lnTo>
                  <a:lnTo>
                    <a:pt x="1724526" y="387685"/>
                  </a:lnTo>
                  <a:lnTo>
                    <a:pt x="1938421" y="187158"/>
                  </a:lnTo>
                  <a:lnTo>
                    <a:pt x="2112210" y="0"/>
                  </a:lnTo>
                  <a:lnTo>
                    <a:pt x="2112210" y="0"/>
                  </a:lnTo>
                  <a:lnTo>
                    <a:pt x="2566737" y="160421"/>
                  </a:lnTo>
                  <a:lnTo>
                    <a:pt x="2553368" y="307474"/>
                  </a:lnTo>
                  <a:lnTo>
                    <a:pt x="2419684" y="414421"/>
                  </a:lnTo>
                  <a:close/>
                </a:path>
              </a:pathLst>
            </a:cu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9685" y="2205803"/>
              <a:ext cx="4123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800000"/>
                  </a:solidFill>
                  <a:latin typeface="Times New Roman"/>
                </a:rPr>
                <a:t>?</a:t>
              </a:r>
              <a:endParaRPr lang="en-US" sz="4000" dirty="0">
                <a:solidFill>
                  <a:srgbClr val="800000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6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hmtf_skill_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2912" y="6484073"/>
            <a:ext cx="2938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Arial"/>
                <a:cs typeface="Arial"/>
              </a:rPr>
              <a:t>Gourley et al. (</a:t>
            </a:r>
            <a:r>
              <a:rPr lang="en-US" sz="1400" dirty="0" smtClean="0">
                <a:solidFill>
                  <a:srgbClr val="800000"/>
                </a:solidFill>
                <a:latin typeface="Arial"/>
                <a:cs typeface="Arial"/>
              </a:rPr>
              <a:t>2012) </a:t>
            </a:r>
            <a:r>
              <a:rPr lang="en-US" sz="1400" i="1" dirty="0">
                <a:solidFill>
                  <a:srgbClr val="800000"/>
                </a:solidFill>
                <a:latin typeface="Arial"/>
                <a:cs typeface="Arial"/>
              </a:rPr>
              <a:t>Hydro. Sci. J.</a:t>
            </a:r>
            <a:r>
              <a:rPr lang="en-US" sz="140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22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tg_p2_vorte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71484" cy="6956625"/>
          </a:xfrm>
          <a:prstGeom prst="rect">
            <a:avLst/>
          </a:prstGeom>
        </p:spPr>
      </p:pic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103880" y="1179383"/>
            <a:ext cx="5370476" cy="14464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1354" tIns="45678" rIns="91354" bIns="45678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i="1" dirty="0" smtClean="0">
                <a:solidFill>
                  <a:srgbClr val="FECD0A"/>
                </a:solidFill>
                <a:latin typeface="Arial"/>
                <a:cs typeface="Arial"/>
              </a:rPr>
              <a:t>A demonstration system for real-time flash flood prediction </a:t>
            </a:r>
            <a:endParaRPr lang="en-US" sz="2000" i="1" dirty="0" smtClean="0">
              <a:solidFill>
                <a:srgbClr val="FECD0A"/>
              </a:solidFill>
              <a:latin typeface="Arial"/>
              <a:cs typeface="Arial"/>
            </a:endParaRPr>
          </a:p>
          <a:p>
            <a:pPr>
              <a:buFont typeface="Monotype Sorts" charset="2"/>
              <a:buNone/>
            </a:pPr>
            <a:endParaRPr lang="en-US" sz="2000" i="1" dirty="0">
              <a:solidFill>
                <a:srgbClr val="FECD0A"/>
              </a:solidFill>
              <a:latin typeface="Arial"/>
              <a:cs typeface="Arial"/>
            </a:endParaRPr>
          </a:p>
          <a:p>
            <a:pPr>
              <a:buFont typeface="Monotype Sorts" charset="2"/>
              <a:buNone/>
            </a:pPr>
            <a:endParaRPr lang="en-US" sz="2000" i="1" dirty="0">
              <a:solidFill>
                <a:srgbClr val="FECD0A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0"/>
            <a:ext cx="8491813" cy="1015578"/>
          </a:xfrm>
          <a:prstGeom prst="rect">
            <a:avLst/>
          </a:prstGeom>
          <a:noFill/>
        </p:spPr>
        <p:txBody>
          <a:bodyPr wrap="square" lIns="91354" tIns="45678" rIns="91354" bIns="45678">
            <a:spAutoFit/>
          </a:bodyPr>
          <a:lstStyle/>
          <a:p>
            <a:pPr>
              <a:defRPr/>
            </a:pPr>
            <a:r>
              <a:rPr lang="en-US" sz="3000" b="1" u="sng" dirty="0" smtClean="0">
                <a:solidFill>
                  <a:prstClr val="white"/>
                </a:solidFill>
                <a:latin typeface="Calibri"/>
                <a:cs typeface="Chalkboard"/>
              </a:rPr>
              <a:t>FLASH</a:t>
            </a:r>
            <a:r>
              <a:rPr lang="en-US" sz="3000" b="1" dirty="0" smtClean="0">
                <a:solidFill>
                  <a:prstClr val="white"/>
                </a:solidFill>
                <a:latin typeface="Calibri"/>
                <a:cs typeface="Chalkboard"/>
              </a:rPr>
              <a:t>: Flooded Locations and Simulated Hydrographs</a:t>
            </a:r>
            <a:endParaRPr lang="en-US" sz="3000" b="1" dirty="0">
              <a:solidFill>
                <a:prstClr val="white"/>
              </a:solidFill>
              <a:latin typeface="Calibri"/>
              <a:cs typeface="Chalkboard"/>
            </a:endParaRPr>
          </a:p>
        </p:txBody>
      </p:sp>
      <p:pic>
        <p:nvPicPr>
          <p:cNvPr id="6" name="Picture 5" descr="universal_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27" y="90325"/>
            <a:ext cx="1089058" cy="108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ou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32" y="5880729"/>
            <a:ext cx="1257068" cy="107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ECD0A"/>
                </a:solidFill>
              </a:rPr>
              <a:t>NWS Flash Flood Guidance System</a:t>
            </a:r>
            <a:endParaRPr lang="en-US" dirty="0">
              <a:solidFill>
                <a:srgbClr val="FECD0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005" y="1600200"/>
            <a:ext cx="8516795" cy="4960278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Flash Flood Guidance (FFG):</a:t>
            </a:r>
            <a:r>
              <a:rPr lang="en-US" dirty="0" smtClean="0">
                <a:solidFill>
                  <a:schemeClr val="bg1"/>
                </a:solidFill>
              </a:rPr>
              <a:t> average </a:t>
            </a:r>
            <a:r>
              <a:rPr lang="en-US" dirty="0">
                <a:solidFill>
                  <a:schemeClr val="bg1"/>
                </a:solidFill>
              </a:rPr>
              <a:t>rainfall over a specified area and time duration required to initiate flooding on small </a:t>
            </a:r>
            <a:r>
              <a:rPr lang="en-US" dirty="0" smtClean="0">
                <a:solidFill>
                  <a:schemeClr val="bg1"/>
                </a:solidFill>
              </a:rPr>
              <a:t>streams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FFG (mm) computed for accumulation periods of 1-, 3-, 6-hr (12, 24 also used)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rainfall exceeds FFG, then a forecaster will consider issuing a flash flood warning </a:t>
            </a:r>
          </a:p>
        </p:txBody>
      </p:sp>
    </p:spTree>
    <p:extLst>
      <p:ext uri="{BB962C8B-B14F-4D97-AF65-F5344CB8AC3E}">
        <p14:creationId xmlns:p14="http://schemas.microsoft.com/office/powerpoint/2010/main" val="34203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9700"/>
          </a:xfrm>
          <a:solidFill>
            <a:srgbClr val="F6E5BC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800000"/>
                </a:solidFill>
                <a:ea typeface="+mj-ea"/>
                <a:cs typeface="+mj-cs"/>
              </a:rPr>
              <a:t>The 1D (traditional) way of doing hydrology</a:t>
            </a:r>
            <a:endParaRPr lang="en-US" dirty="0">
              <a:solidFill>
                <a:srgbClr val="800000"/>
              </a:solidFill>
              <a:ea typeface="+mj-ea"/>
              <a:cs typeface="+mj-cs"/>
            </a:endParaRPr>
          </a:p>
        </p:txBody>
      </p:sp>
      <p:pic>
        <p:nvPicPr>
          <p:cNvPr id="43011" name="Picture 4" descr="ar_crest_simbou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985981"/>
            <a:ext cx="4159250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4364038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875213" y="1985981"/>
            <a:ext cx="4159250" cy="2846387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4" tIns="45678" rIns="91354" bIns="4567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87625" y="1985981"/>
            <a:ext cx="2287588" cy="2124075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03489" y="4110038"/>
            <a:ext cx="2371725" cy="722312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9" y="114300"/>
            <a:ext cx="6248401" cy="990600"/>
          </a:xfrm>
        </p:spPr>
        <p:txBody>
          <a:bodyPr/>
          <a:lstStyle/>
          <a:p>
            <a:r>
              <a:rPr lang="en-US" dirty="0" smtClean="0"/>
              <a:t>Oklahoma City Flash Flood</a:t>
            </a:r>
            <a:endParaRPr lang="en-US" dirty="0"/>
          </a:p>
        </p:txBody>
      </p:sp>
      <p:pic>
        <p:nvPicPr>
          <p:cNvPr id="5" name="Picture 4" descr="okc_qp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3386" r="4513" b="36485"/>
          <a:stretch/>
        </p:blipFill>
        <p:spPr>
          <a:xfrm>
            <a:off x="6400800" y="1219200"/>
            <a:ext cx="2743200" cy="2360100"/>
          </a:xfrm>
          <a:prstGeom prst="rect">
            <a:avLst/>
          </a:prstGeom>
        </p:spPr>
      </p:pic>
      <p:pic>
        <p:nvPicPr>
          <p:cNvPr id="6" name="Picture 5" descr="okc_qp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83026" r="85424" b="4629"/>
          <a:stretch/>
        </p:blipFill>
        <p:spPr>
          <a:xfrm rot="5400000">
            <a:off x="7565115" y="2645685"/>
            <a:ext cx="259573" cy="2283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8756" y="38978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0</a:t>
            </a:r>
            <a:endParaRPr lang="en-US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3886200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325</a:t>
            </a:r>
            <a:endParaRPr lang="en-US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40356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Accumulation (mm)</a:t>
            </a:r>
            <a:endParaRPr lang="en-US" sz="1400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20313" y="1219200"/>
            <a:ext cx="4451662" cy="1752600"/>
          </a:xfrm>
        </p:spPr>
        <p:txBody>
          <a:bodyPr/>
          <a:lstStyle/>
          <a:p>
            <a:r>
              <a:rPr lang="en-US" sz="2000" dirty="0" smtClean="0">
                <a:latin typeface="+mj-lt"/>
              </a:rPr>
              <a:t>Morning of June 14</a:t>
            </a:r>
            <a:r>
              <a:rPr lang="en-US" sz="2000" baseline="30000" dirty="0" smtClean="0">
                <a:latin typeface="+mj-lt"/>
              </a:rPr>
              <a:t>th</a:t>
            </a:r>
            <a:r>
              <a:rPr lang="en-US" sz="2000" dirty="0" smtClean="0">
                <a:latin typeface="+mj-lt"/>
              </a:rPr>
              <a:t>, 2010</a:t>
            </a:r>
          </a:p>
          <a:p>
            <a:r>
              <a:rPr lang="en-US" sz="2000" dirty="0" smtClean="0">
                <a:latin typeface="+mj-lt"/>
              </a:rPr>
              <a:t>12” of rain in </a:t>
            </a:r>
            <a:r>
              <a:rPr lang="en-US" sz="2000" dirty="0">
                <a:latin typeface="+mj-lt"/>
              </a:rPr>
              <a:t>&lt;</a:t>
            </a:r>
            <a:r>
              <a:rPr lang="en-US" sz="2000" dirty="0" smtClean="0">
                <a:latin typeface="+mj-lt"/>
              </a:rPr>
              <a:t> 6 hours</a:t>
            </a:r>
            <a:r>
              <a:rPr lang="en-US" sz="2000" b="1" dirty="0" smtClean="0">
                <a:latin typeface="+mj-lt"/>
              </a:rPr>
              <a:t>!</a:t>
            </a:r>
          </a:p>
          <a:p>
            <a:r>
              <a:rPr lang="en-US" sz="2000" dirty="0" smtClean="0">
                <a:latin typeface="+mj-lt"/>
              </a:rPr>
              <a:t>Lots of flooding &amp; property damage, thankfully no loss of life</a:t>
            </a:r>
          </a:p>
          <a:p>
            <a:pPr marL="0" indent="0">
              <a:buNone/>
            </a:pPr>
            <a:endParaRPr lang="en-US" sz="2000" dirty="0" smtClean="0">
              <a:latin typeface="+mj-lt"/>
            </a:endParaRPr>
          </a:p>
          <a:p>
            <a:endParaRPr lang="en-US" sz="2000" dirty="0" smtClean="0">
              <a:latin typeface="+mj-lt"/>
            </a:endParaRPr>
          </a:p>
        </p:txBody>
      </p:sp>
      <p:pic>
        <p:nvPicPr>
          <p:cNvPr id="11" name="Picture 2" descr="http://photos.newsok.com/2/showimage/977871/gallery_ph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7"/>
          <a:stretch/>
        </p:blipFill>
        <p:spPr bwMode="auto">
          <a:xfrm>
            <a:off x="3962400" y="4440545"/>
            <a:ext cx="5029200" cy="20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id:image001.jpg@01CB0D76.FA0DEDF0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5" y="2846510"/>
            <a:ext cx="3390979" cy="363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3261" y="2895600"/>
            <a:ext cx="214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Photos courtesy of </a:t>
            </a:r>
            <a:br>
              <a:rPr lang="en-US" sz="14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OKC Dept. Public Works</a:t>
            </a:r>
            <a:endParaRPr lang="en-US" sz="1400" dirty="0">
              <a:solidFill>
                <a:srgbClr val="8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3" name="Picture 5" descr="slide_7515_100150_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531" y="1295400"/>
            <a:ext cx="21416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33794" name="Picture 3" descr="scatter_o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qpe_ok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9445"/>
            <a:ext cx="3429000" cy="245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905000"/>
            <a:ext cx="2438400" cy="1219200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Comparison of Q2 radar-only 24-hr rainfall to </a:t>
            </a:r>
            <a:r>
              <a:rPr lang="en-US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Mesonet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gauges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248400" cy="1295400"/>
          </a:xfrm>
        </p:spPr>
        <p:txBody>
          <a:bodyPr/>
          <a:lstStyle/>
          <a:p>
            <a:r>
              <a:rPr lang="en-US" dirty="0" smtClean="0"/>
              <a:t>Evaluation of Flash Flood Simulations</a:t>
            </a:r>
            <a:endParaRPr lang="en-US" dirty="0"/>
          </a:p>
        </p:txBody>
      </p:sp>
      <p:pic>
        <p:nvPicPr>
          <p:cNvPr id="10" name="Picture 9" descr="okc_maxr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85217" r="88774" b="3435"/>
          <a:stretch/>
        </p:blipFill>
        <p:spPr>
          <a:xfrm>
            <a:off x="6400800" y="4191000"/>
            <a:ext cx="465247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3733800"/>
            <a:ext cx="304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Max Return Period (years)</a:t>
            </a:r>
            <a:endParaRPr lang="en-US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61076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3992895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10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9763" y="1489703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SHAVE Reports</a:t>
            </a:r>
            <a:endParaRPr lang="en-US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0" name="Picture 19" descr="okc_maxrp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80438" r="86970" b="9806"/>
          <a:stretch/>
        </p:blipFill>
        <p:spPr>
          <a:xfrm>
            <a:off x="6077363" y="1946903"/>
            <a:ext cx="609600" cy="11802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34563" y="1946903"/>
            <a:ext cx="142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No Flooding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34563" y="2339571"/>
            <a:ext cx="107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Flooding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4563" y="2720571"/>
            <a:ext cx="18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Severe Flooding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7" name="Picture 26" descr="2010_nw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81633" r="73055" b="9009"/>
          <a:stretch/>
        </p:blipFill>
        <p:spPr>
          <a:xfrm>
            <a:off x="5971399" y="3126346"/>
            <a:ext cx="664764" cy="381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01022" y="3153403"/>
            <a:ext cx="247354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US NWS Flood Report</a:t>
            </a:r>
            <a:endParaRPr lang="en-US" sz="1700" b="1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okc_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295400"/>
            <a:ext cx="5575300" cy="5080000"/>
          </a:xfrm>
          <a:prstGeom prst="rect">
            <a:avLst/>
          </a:prstGeom>
        </p:spPr>
      </p:pic>
      <p:pic>
        <p:nvPicPr>
          <p:cNvPr id="9" name="Picture 8" descr="okc_2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5577840" cy="5080000"/>
          </a:xfrm>
          <a:prstGeom prst="rect">
            <a:avLst/>
          </a:prstGeom>
        </p:spPr>
      </p:pic>
      <p:pic>
        <p:nvPicPr>
          <p:cNvPr id="14" name="Picture 13" descr="okc_3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5575300" cy="5084064"/>
          </a:xfrm>
          <a:prstGeom prst="rect">
            <a:avLst/>
          </a:prstGeom>
        </p:spPr>
      </p:pic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118467"/>
              </p:ext>
            </p:extLst>
          </p:nvPr>
        </p:nvGraphicFramePr>
        <p:xfrm>
          <a:off x="4843328" y="2133600"/>
          <a:ext cx="4270116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3" name="Document" r:id="rId9" imgW="5473700" imgH="4102100" progId="Word.Document.12">
                  <p:link updateAutomatic="1"/>
                </p:oleObj>
              </mc:Choice>
              <mc:Fallback>
                <p:oleObj name="Document" r:id="rId9" imgW="5473700" imgH="41021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328" y="2133600"/>
                        <a:ext cx="4270116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00600" y="5334000"/>
            <a:ext cx="4368800" cy="110799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Severe Hazards Analysis and Verification Experiment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Ortega et al., BAMS (2009) 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9685"/>
            <a:ext cx="3657588" cy="622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Hurricane Sandy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sandy_floo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381000" y="152400"/>
            <a:ext cx="8382000" cy="6096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Distributed Flood Severity Index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7" y="742335"/>
            <a:ext cx="7770143" cy="57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96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ECD0A"/>
                </a:solidFill>
              </a:rPr>
              <a:t>How is FFG derived ?</a:t>
            </a:r>
            <a:endParaRPr lang="en-US" dirty="0">
              <a:solidFill>
                <a:srgbClr val="FECD0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005" y="1600200"/>
            <a:ext cx="4644485" cy="49602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Lumped SAC-SMA model run under different rainfall scenarios to produce rainfall-runoff curves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Curves subject to change due to initial soil moisture states, evapotranspiration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Thresh runoff values (pre-computed) looked up on curves to get FFG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53000" y="2117272"/>
            <a:ext cx="4054928" cy="3543299"/>
            <a:chOff x="5331666" y="2117272"/>
            <a:chExt cx="3676262" cy="3216729"/>
          </a:xfrm>
        </p:grpSpPr>
        <p:pic>
          <p:nvPicPr>
            <p:cNvPr id="3" name="Picture 2" descr="rain_runoff_1hr_exampl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666" y="2117272"/>
              <a:ext cx="3676262" cy="321672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5842000" y="2712357"/>
              <a:ext cx="1061357" cy="2050143"/>
            </a:xfrm>
            <a:prstGeom prst="line">
              <a:avLst/>
            </a:prstGeom>
            <a:ln>
              <a:solidFill>
                <a:srgbClr val="66006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769713" y="2338169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310011"/>
                  </a:solidFill>
                  <a:latin typeface="Calibri"/>
                </a:rPr>
                <a:t>Saturated </a:t>
              </a:r>
            </a:p>
            <a:p>
              <a:pPr defTabSz="457200"/>
              <a:r>
                <a:rPr lang="en-US" dirty="0">
                  <a:solidFill>
                    <a:srgbClr val="310011"/>
                  </a:solidFill>
                  <a:latin typeface="Calibri"/>
                </a:rPr>
                <a:t>s</a:t>
              </a:r>
              <a:r>
                <a:rPr lang="en-US" dirty="0" smtClean="0">
                  <a:solidFill>
                    <a:srgbClr val="310011"/>
                  </a:solidFill>
                  <a:latin typeface="Calibri"/>
                </a:rPr>
                <a:t>oil states</a:t>
              </a:r>
              <a:endParaRPr lang="en-US" dirty="0">
                <a:solidFill>
                  <a:srgbClr val="310011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1848" y="3572137"/>
              <a:ext cx="62068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 err="1" smtClean="0">
                  <a:solidFill>
                    <a:srgbClr val="FF0000"/>
                  </a:solidFill>
                  <a:latin typeface="Calibri"/>
                </a:rPr>
                <a:t>ThreshR</a:t>
              </a:r>
              <a:endParaRPr lang="en-US" sz="10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16177" y="4485247"/>
              <a:ext cx="6287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 smtClean="0">
                  <a:solidFill>
                    <a:srgbClr val="FF0000"/>
                  </a:solidFill>
                  <a:latin typeface="Calibri"/>
                </a:rPr>
                <a:t>1-hr FFG</a:t>
              </a:r>
              <a:endParaRPr lang="en-US" sz="1000" dirty="0">
                <a:solidFill>
                  <a:srgbClr val="FF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4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036" y="814114"/>
            <a:ext cx="2296981" cy="2014865"/>
            <a:chOff x="-17780" y="932847"/>
            <a:chExt cx="1773316" cy="28844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ounded Rectangle 5"/>
            <p:cNvSpPr/>
            <p:nvPr/>
          </p:nvSpPr>
          <p:spPr>
            <a:xfrm>
              <a:off x="-17780" y="932847"/>
              <a:ext cx="1742020" cy="2884448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9742" y="1104552"/>
              <a:ext cx="1695794" cy="267406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err="1" smtClean="0">
                  <a:solidFill>
                    <a:prstClr val="white"/>
                  </a:solidFill>
                  <a:latin typeface="Calibri"/>
                </a:rPr>
                <a:t>Precip</a:t>
              </a: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 Forcing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Q2 rainfall rate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Q2 </a:t>
              </a:r>
              <a:r>
                <a:rPr lang="en-US" dirty="0" err="1" smtClean="0">
                  <a:solidFill>
                    <a:prstClr val="white"/>
                  </a:solidFill>
                  <a:latin typeface="Calibri"/>
                </a:rPr>
                <a:t>precip</a:t>
              </a: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 type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TMPA-RT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srgbClr val="333333"/>
                  </a:solidFill>
                  <a:latin typeface="Calibri"/>
                </a:rPr>
                <a:t>NWP forecasts</a:t>
              </a:r>
              <a:endParaRPr lang="en-US" dirty="0">
                <a:solidFill>
                  <a:srgbClr val="333333"/>
                </a:solidFill>
                <a:latin typeface="Calibri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0" y="9360"/>
            <a:ext cx="9144000" cy="598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 smtClean="0">
                <a:solidFill>
                  <a:srgbClr val="F6E5BC"/>
                </a:solidFill>
                <a:latin typeface="Calibri"/>
              </a:rPr>
              <a:t>E</a:t>
            </a:r>
            <a:r>
              <a:rPr lang="en-US" sz="3000" dirty="0" smtClean="0">
                <a:solidFill>
                  <a:srgbClr val="F6E5BC"/>
                </a:solidFill>
                <a:latin typeface="Calibri"/>
              </a:rPr>
              <a:t>nsemble </a:t>
            </a:r>
            <a:r>
              <a:rPr lang="en-US" sz="3000" u="sng" dirty="0" smtClean="0">
                <a:solidFill>
                  <a:srgbClr val="F6E5BC"/>
                </a:solidFill>
                <a:latin typeface="Calibri"/>
              </a:rPr>
              <a:t>F</a:t>
            </a:r>
            <a:r>
              <a:rPr lang="en-US" sz="3000" dirty="0" smtClean="0">
                <a:solidFill>
                  <a:srgbClr val="F6E5BC"/>
                </a:solidFill>
                <a:latin typeface="Calibri"/>
              </a:rPr>
              <a:t>ramework </a:t>
            </a:r>
            <a:r>
              <a:rPr lang="en-US" sz="3000" u="sng" dirty="0" smtClean="0">
                <a:solidFill>
                  <a:srgbClr val="F6E5BC"/>
                </a:solidFill>
                <a:latin typeface="Calibri"/>
              </a:rPr>
              <a:t>F</a:t>
            </a:r>
            <a:r>
              <a:rPr lang="en-US" sz="3000" dirty="0" smtClean="0">
                <a:solidFill>
                  <a:srgbClr val="F6E5BC"/>
                </a:solidFill>
                <a:latin typeface="Calibri"/>
              </a:rPr>
              <a:t>or </a:t>
            </a:r>
            <a:r>
              <a:rPr lang="en-US" sz="3000" u="sng" dirty="0" smtClean="0">
                <a:solidFill>
                  <a:srgbClr val="F6E5BC"/>
                </a:solidFill>
                <a:latin typeface="Calibri"/>
              </a:rPr>
              <a:t>F</a:t>
            </a:r>
            <a:r>
              <a:rPr lang="en-US" sz="3000" dirty="0" smtClean="0">
                <a:solidFill>
                  <a:srgbClr val="F6E5BC"/>
                </a:solidFill>
                <a:latin typeface="Calibri"/>
              </a:rPr>
              <a:t>lash </a:t>
            </a:r>
            <a:r>
              <a:rPr lang="en-US" sz="3000" u="sng" dirty="0" smtClean="0">
                <a:solidFill>
                  <a:srgbClr val="F6E5BC"/>
                </a:solidFill>
                <a:latin typeface="Calibri"/>
              </a:rPr>
              <a:t>F</a:t>
            </a:r>
            <a:r>
              <a:rPr lang="en-US" sz="3000" dirty="0" smtClean="0">
                <a:solidFill>
                  <a:srgbClr val="F6E5BC"/>
                </a:solidFill>
                <a:latin typeface="Calibri"/>
              </a:rPr>
              <a:t>lood </a:t>
            </a:r>
            <a:r>
              <a:rPr lang="en-US" sz="3000" u="sng" dirty="0" smtClean="0">
                <a:solidFill>
                  <a:srgbClr val="F6E5BC"/>
                </a:solidFill>
                <a:latin typeface="Calibri"/>
              </a:rPr>
              <a:t>F</a:t>
            </a:r>
            <a:r>
              <a:rPr lang="en-US" sz="3000" dirty="0" smtClean="0">
                <a:solidFill>
                  <a:srgbClr val="F6E5BC"/>
                </a:solidFill>
                <a:latin typeface="Calibri"/>
              </a:rPr>
              <a:t>orecasting (EF5)</a:t>
            </a:r>
            <a:endParaRPr lang="en-US" sz="3000" dirty="0">
              <a:solidFill>
                <a:srgbClr val="F6E5BC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88156" y="866387"/>
            <a:ext cx="2742080" cy="1908242"/>
            <a:chOff x="586642" y="4018508"/>
            <a:chExt cx="2742080" cy="1908242"/>
          </a:xfrm>
        </p:grpSpPr>
        <p:sp>
          <p:nvSpPr>
            <p:cNvPr id="10" name="Rounded Rectangle 9"/>
            <p:cNvSpPr/>
            <p:nvPr/>
          </p:nvSpPr>
          <p:spPr>
            <a:xfrm>
              <a:off x="586642" y="4018508"/>
              <a:ext cx="2685041" cy="1721552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17070" y="4058845"/>
              <a:ext cx="2611652" cy="18679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Evapotranspiration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FEWS NET PET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HRRR temp, </a:t>
              </a:r>
              <a:r>
                <a:rPr lang="en-US" dirty="0" err="1" smtClean="0">
                  <a:solidFill>
                    <a:prstClr val="white"/>
                  </a:solidFill>
                  <a:latin typeface="Calibri"/>
                </a:rPr>
                <a:t>etc</a:t>
              </a:r>
              <a:endParaRPr lang="en-US" dirty="0" smtClean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srgbClr val="333333"/>
                  </a:solidFill>
                  <a:latin typeface="Calibri"/>
                </a:rPr>
                <a:t>Land surface model</a:t>
              </a:r>
              <a:endParaRPr lang="en-US" dirty="0">
                <a:solidFill>
                  <a:srgbClr val="333333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43856" y="2906328"/>
            <a:ext cx="2685040" cy="1886087"/>
            <a:chOff x="3301535" y="1665587"/>
            <a:chExt cx="2685040" cy="1886087"/>
          </a:xfrm>
        </p:grpSpPr>
        <p:sp>
          <p:nvSpPr>
            <p:cNvPr id="13" name="Rounded Rectangle 12"/>
            <p:cNvSpPr/>
            <p:nvPr/>
          </p:nvSpPr>
          <p:spPr>
            <a:xfrm>
              <a:off x="3301535" y="1665587"/>
              <a:ext cx="2359842" cy="167822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74923" y="1683769"/>
              <a:ext cx="2611652" cy="18679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Surface Runoff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SAC (HL-RDHM like)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VIC (CREST like)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err="1" smtClean="0">
                  <a:solidFill>
                    <a:prstClr val="white"/>
                  </a:solidFill>
                  <a:latin typeface="Calibri"/>
                </a:rPr>
                <a:t>HyMOD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94553" y="5130751"/>
            <a:ext cx="2685040" cy="1919951"/>
            <a:chOff x="3301535" y="3887082"/>
            <a:chExt cx="2685040" cy="1919951"/>
          </a:xfrm>
        </p:grpSpPr>
        <p:sp>
          <p:nvSpPr>
            <p:cNvPr id="15" name="Rounded Rectangle 14"/>
            <p:cNvSpPr/>
            <p:nvPr/>
          </p:nvSpPr>
          <p:spPr>
            <a:xfrm>
              <a:off x="3301535" y="3887082"/>
              <a:ext cx="2062585" cy="1125118"/>
            </a:xfrm>
            <a:prstGeom prst="roundRect">
              <a:avLst>
                <a:gd name="adj" fmla="val 10000"/>
              </a:avLst>
            </a:prstGeom>
            <a:solidFill>
              <a:srgbClr val="7F7F7F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74923" y="3939128"/>
              <a:ext cx="2611652" cy="18679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Groundwater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MODFLOW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17852" y="3085903"/>
            <a:ext cx="2671813" cy="1867905"/>
            <a:chOff x="3665733" y="1586784"/>
            <a:chExt cx="2671813" cy="1867905"/>
          </a:xfrm>
        </p:grpSpPr>
        <p:sp>
          <p:nvSpPr>
            <p:cNvPr id="20" name="Rounded Rectangle 19"/>
            <p:cNvSpPr/>
            <p:nvPr/>
          </p:nvSpPr>
          <p:spPr>
            <a:xfrm>
              <a:off x="3665733" y="1631723"/>
              <a:ext cx="1999749" cy="139947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3725894" y="1586784"/>
              <a:ext cx="2611652" cy="18679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Routing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Kinematic wave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Linear reservoir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30436" y="1007508"/>
            <a:ext cx="2685040" cy="1867905"/>
            <a:chOff x="3301535" y="1984301"/>
            <a:chExt cx="2685040" cy="1867905"/>
          </a:xfrm>
        </p:grpSpPr>
        <p:sp>
          <p:nvSpPr>
            <p:cNvPr id="23" name="Rounded Rectangle 22"/>
            <p:cNvSpPr/>
            <p:nvPr/>
          </p:nvSpPr>
          <p:spPr>
            <a:xfrm>
              <a:off x="3301535" y="2037022"/>
              <a:ext cx="1806786" cy="1107793"/>
            </a:xfrm>
            <a:prstGeom prst="roundRect">
              <a:avLst>
                <a:gd name="adj" fmla="val 10000"/>
              </a:avLst>
            </a:prstGeom>
            <a:solidFill>
              <a:srgbClr val="7F7F7F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3374923" y="1984301"/>
              <a:ext cx="2611652" cy="18679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Snowmelt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SNOW-17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HRRR temp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165" y="3268886"/>
            <a:ext cx="4072046" cy="1919952"/>
            <a:chOff x="3301535" y="1631722"/>
            <a:chExt cx="4072046" cy="1919952"/>
          </a:xfrm>
        </p:grpSpPr>
        <p:sp>
          <p:nvSpPr>
            <p:cNvPr id="27" name="Rounded Rectangle 26"/>
            <p:cNvSpPr/>
            <p:nvPr/>
          </p:nvSpPr>
          <p:spPr>
            <a:xfrm>
              <a:off x="3301535" y="1631722"/>
              <a:ext cx="3275846" cy="1312569"/>
            </a:xfrm>
            <a:prstGeom prst="roundRect">
              <a:avLst>
                <a:gd name="adj" fmla="val 10000"/>
              </a:avLst>
            </a:prstGeom>
            <a:solidFill>
              <a:srgbClr val="4F81BD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74923" y="1683769"/>
              <a:ext cx="3998658" cy="18679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State Estimation (</a:t>
              </a:r>
              <a:r>
                <a:rPr lang="en-US" sz="2400" u="sng" dirty="0" err="1" smtClean="0">
                  <a:solidFill>
                    <a:prstClr val="white"/>
                  </a:solidFill>
                  <a:latin typeface="Calibri"/>
                </a:rPr>
                <a:t>EnKF</a:t>
              </a: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)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USGS </a:t>
              </a:r>
              <a:r>
                <a:rPr lang="en-US" dirty="0" err="1" smtClean="0">
                  <a:solidFill>
                    <a:prstClr val="white"/>
                  </a:solidFill>
                  <a:latin typeface="Calibri"/>
                </a:rPr>
                <a:t>streamflow</a:t>
              </a:r>
              <a:endParaRPr lang="en-US" dirty="0" smtClean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srgbClr val="333333"/>
                  </a:solidFill>
                  <a:latin typeface="Calibri"/>
                </a:rPr>
                <a:t>AMSR-E soil moisture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rot="6683532">
            <a:off x="5760156" y="2406294"/>
            <a:ext cx="791283" cy="598479"/>
            <a:chOff x="1896230" y="1906342"/>
            <a:chExt cx="87930" cy="56347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ight Arrow 29"/>
            <p:cNvSpPr/>
            <p:nvPr/>
          </p:nvSpPr>
          <p:spPr>
            <a:xfrm rot="1005066">
              <a:off x="1896230" y="1906342"/>
              <a:ext cx="87930" cy="563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ight Arrow 4"/>
            <p:cNvSpPr/>
            <p:nvPr/>
          </p:nvSpPr>
          <p:spPr>
            <a:xfrm rot="1005066">
              <a:off x="1896589" y="1915175"/>
              <a:ext cx="71026" cy="338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rot="4394539">
            <a:off x="3987043" y="2184257"/>
            <a:ext cx="858495" cy="672238"/>
            <a:chOff x="1884934" y="1906342"/>
            <a:chExt cx="99226" cy="56347"/>
          </a:xfrm>
          <a:solidFill>
            <a:srgbClr val="7F7F7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6" name="Right Arrow 35"/>
            <p:cNvSpPr/>
            <p:nvPr/>
          </p:nvSpPr>
          <p:spPr>
            <a:xfrm rot="1005066">
              <a:off x="1896230" y="1906342"/>
              <a:ext cx="87930" cy="563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rgbClr val="7F7F7F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ight Arrow 4"/>
            <p:cNvSpPr/>
            <p:nvPr/>
          </p:nvSpPr>
          <p:spPr>
            <a:xfrm rot="1005066">
              <a:off x="1884934" y="1912055"/>
              <a:ext cx="71026" cy="33809"/>
            </a:xfrm>
            <a:prstGeom prst="rect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 rot="20585639">
            <a:off x="2069207" y="1380546"/>
            <a:ext cx="812465" cy="566502"/>
            <a:chOff x="1896230" y="1906342"/>
            <a:chExt cx="87930" cy="56347"/>
          </a:xfrm>
          <a:solidFill>
            <a:srgbClr val="7F7F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Right Arrow 38"/>
            <p:cNvSpPr/>
            <p:nvPr/>
          </p:nvSpPr>
          <p:spPr>
            <a:xfrm rot="1005066">
              <a:off x="1896230" y="1906342"/>
              <a:ext cx="87930" cy="563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ight Arrow 4"/>
            <p:cNvSpPr/>
            <p:nvPr/>
          </p:nvSpPr>
          <p:spPr>
            <a:xfrm rot="1005066">
              <a:off x="1896589" y="1915175"/>
              <a:ext cx="71026" cy="338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" name="Left-Right Arrow 43"/>
          <p:cNvSpPr/>
          <p:nvPr/>
        </p:nvSpPr>
        <p:spPr>
          <a:xfrm>
            <a:off x="2972400" y="3788325"/>
            <a:ext cx="916447" cy="683534"/>
          </a:xfrm>
          <a:prstGeom prst="leftRightArrow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Left-Right Arrow 45"/>
          <p:cNvSpPr/>
          <p:nvPr/>
        </p:nvSpPr>
        <p:spPr>
          <a:xfrm rot="16200000">
            <a:off x="4581066" y="4482576"/>
            <a:ext cx="948126" cy="683534"/>
          </a:xfrm>
          <a:prstGeom prst="leftRightArrow">
            <a:avLst/>
          </a:pr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252197" y="2447514"/>
            <a:ext cx="1565047" cy="683328"/>
            <a:chOff x="1896230" y="1906342"/>
            <a:chExt cx="87930" cy="563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Right Arrow 47"/>
            <p:cNvSpPr/>
            <p:nvPr/>
          </p:nvSpPr>
          <p:spPr>
            <a:xfrm rot="1005066">
              <a:off x="1896230" y="1906342"/>
              <a:ext cx="87930" cy="5634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ight Arrow 4"/>
            <p:cNvSpPr/>
            <p:nvPr/>
          </p:nvSpPr>
          <p:spPr>
            <a:xfrm rot="1005066">
              <a:off x="1896589" y="1915175"/>
              <a:ext cx="71026" cy="33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0" name="Left-Right Arrow 49"/>
          <p:cNvSpPr/>
          <p:nvPr/>
        </p:nvSpPr>
        <p:spPr>
          <a:xfrm rot="19296650">
            <a:off x="5714063" y="4450649"/>
            <a:ext cx="1249811" cy="683534"/>
          </a:xfrm>
          <a:prstGeom prst="leftRightArrow">
            <a:avLst/>
          </a:pr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638795" y="4990095"/>
            <a:ext cx="2611652" cy="1867905"/>
            <a:chOff x="2942371" y="1537203"/>
            <a:chExt cx="2611652" cy="1867905"/>
          </a:xfrm>
        </p:grpSpPr>
        <p:sp>
          <p:nvSpPr>
            <p:cNvPr id="52" name="Rounded Rectangle 51"/>
            <p:cNvSpPr/>
            <p:nvPr/>
          </p:nvSpPr>
          <p:spPr>
            <a:xfrm>
              <a:off x="2950773" y="1631723"/>
              <a:ext cx="2350512" cy="1399476"/>
            </a:xfrm>
            <a:prstGeom prst="roundRect">
              <a:avLst>
                <a:gd name="adj" fmla="val 10000"/>
              </a:avLst>
            </a:prstGeom>
            <a:solidFill>
              <a:srgbClr val="4F81BD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53" name="Rounded Rectangle 4"/>
            <p:cNvSpPr/>
            <p:nvPr/>
          </p:nvSpPr>
          <p:spPr>
            <a:xfrm>
              <a:off x="2942371" y="1537203"/>
              <a:ext cx="2611652" cy="1867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Forecast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Threshold frequency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Probability of flood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srgbClr val="333333"/>
                  </a:solidFill>
                  <a:latin typeface="Calibri"/>
                </a:rPr>
                <a:t>Probability of damage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090162" y="629410"/>
            <a:ext cx="1053838" cy="5931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Current Version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090162" y="1221734"/>
            <a:ext cx="1053838" cy="593109"/>
          </a:xfrm>
          <a:prstGeom prst="rect">
            <a:avLst/>
          </a:prstGeom>
          <a:solidFill>
            <a:srgbClr val="7F7F7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Future Addition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5521" y="5112568"/>
            <a:ext cx="4016736" cy="1919952"/>
            <a:chOff x="3356845" y="1631722"/>
            <a:chExt cx="4016736" cy="1919952"/>
          </a:xfrm>
        </p:grpSpPr>
        <p:sp>
          <p:nvSpPr>
            <p:cNvPr id="56" name="Rounded Rectangle 55"/>
            <p:cNvSpPr/>
            <p:nvPr/>
          </p:nvSpPr>
          <p:spPr>
            <a:xfrm>
              <a:off x="3356845" y="1631722"/>
              <a:ext cx="3617868" cy="1312569"/>
            </a:xfrm>
            <a:prstGeom prst="roundRect">
              <a:avLst>
                <a:gd name="adj" fmla="val 10000"/>
              </a:avLst>
            </a:prstGeom>
            <a:solidFill>
              <a:srgbClr val="4F81BD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ounded Rectangle 4"/>
            <p:cNvSpPr/>
            <p:nvPr/>
          </p:nvSpPr>
          <p:spPr>
            <a:xfrm>
              <a:off x="3374923" y="1683769"/>
              <a:ext cx="3998658" cy="18679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u="sng" dirty="0" err="1" smtClean="0">
                  <a:solidFill>
                    <a:prstClr val="white"/>
                  </a:solidFill>
                  <a:latin typeface="Calibri"/>
                </a:rPr>
                <a:t>Param</a:t>
              </a:r>
              <a:r>
                <a:rPr lang="en-US" sz="2400" u="sng" dirty="0" smtClean="0">
                  <a:solidFill>
                    <a:prstClr val="white"/>
                  </a:solidFill>
                  <a:latin typeface="Calibri"/>
                </a:rPr>
                <a:t> Estimation (DREAM)</a:t>
              </a:r>
              <a:endParaRPr lang="en-US" sz="2400" u="sng" dirty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USGS </a:t>
              </a:r>
              <a:r>
                <a:rPr lang="en-US" dirty="0" err="1" smtClean="0">
                  <a:solidFill>
                    <a:prstClr val="white"/>
                  </a:solidFill>
                  <a:latin typeface="Calibri"/>
                </a:rPr>
                <a:t>streamflow</a:t>
              </a:r>
              <a:endParaRPr lang="en-US" dirty="0" smtClean="0">
                <a:solidFill>
                  <a:prstClr val="white"/>
                </a:solidFill>
                <a:latin typeface="Calibri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dirty="0" smtClean="0">
                  <a:solidFill>
                    <a:srgbClr val="333333"/>
                  </a:solidFill>
                  <a:latin typeface="Calibri"/>
                </a:rPr>
                <a:t>AMSR-E soil moisture</a:t>
              </a:r>
            </a:p>
          </p:txBody>
        </p:sp>
      </p:grpSp>
      <p:sp>
        <p:nvSpPr>
          <p:cNvPr id="58" name="Left-Right Arrow 57"/>
          <p:cNvSpPr/>
          <p:nvPr/>
        </p:nvSpPr>
        <p:spPr>
          <a:xfrm rot="18688439">
            <a:off x="3305533" y="4472396"/>
            <a:ext cx="876645" cy="683534"/>
          </a:xfrm>
          <a:prstGeom prst="leftRightArrow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9" name="Group 58"/>
          <p:cNvGrpSpPr/>
          <p:nvPr/>
        </p:nvGrpSpPr>
        <p:grpSpPr>
          <a:xfrm rot="20566138">
            <a:off x="5986613" y="3542374"/>
            <a:ext cx="836164" cy="598479"/>
            <a:chOff x="1896589" y="1907851"/>
            <a:chExt cx="98142" cy="56347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Right Arrow 59"/>
            <p:cNvSpPr/>
            <p:nvPr/>
          </p:nvSpPr>
          <p:spPr>
            <a:xfrm rot="1005066">
              <a:off x="1906801" y="1907851"/>
              <a:ext cx="87930" cy="563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ight Arrow 4"/>
            <p:cNvSpPr/>
            <p:nvPr/>
          </p:nvSpPr>
          <p:spPr>
            <a:xfrm rot="1005066">
              <a:off x="1896589" y="1915175"/>
              <a:ext cx="71026" cy="338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4402896">
            <a:off x="8055071" y="4492528"/>
            <a:ext cx="931576" cy="598479"/>
            <a:chOff x="1896230" y="1906342"/>
            <a:chExt cx="87930" cy="56347"/>
          </a:xfr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Right Arrow 62"/>
            <p:cNvSpPr/>
            <p:nvPr/>
          </p:nvSpPr>
          <p:spPr>
            <a:xfrm rot="1005066">
              <a:off x="1896230" y="1906342"/>
              <a:ext cx="87930" cy="563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Right Arrow 4"/>
            <p:cNvSpPr/>
            <p:nvPr/>
          </p:nvSpPr>
          <p:spPr>
            <a:xfrm rot="1005066">
              <a:off x="1896589" y="1915175"/>
              <a:ext cx="71026" cy="338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Frame 2"/>
          <p:cNvSpPr/>
          <p:nvPr/>
        </p:nvSpPr>
        <p:spPr>
          <a:xfrm>
            <a:off x="100353" y="2241745"/>
            <a:ext cx="2125972" cy="585362"/>
          </a:xfrm>
          <a:prstGeom prst="frame">
            <a:avLst/>
          </a:prstGeom>
          <a:solidFill>
            <a:srgbClr val="FECD0A"/>
          </a:solidFill>
          <a:ln w="28575" cmpd="sng">
            <a:solidFill>
              <a:srgbClr val="FECD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09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81925" y="5495920"/>
            <a:ext cx="1352550" cy="1352550"/>
            <a:chOff x="7781925" y="5520110"/>
            <a:chExt cx="1352550" cy="1352550"/>
          </a:xfrm>
        </p:grpSpPr>
        <p:sp>
          <p:nvSpPr>
            <p:cNvPr id="7" name="Rectangle 6"/>
            <p:cNvSpPr/>
            <p:nvPr/>
          </p:nvSpPr>
          <p:spPr>
            <a:xfrm>
              <a:off x="8015722" y="5729583"/>
              <a:ext cx="901257" cy="9326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E0E4CC"/>
                </a:solidFill>
                <a:latin typeface="Calibri"/>
              </a:endParaRPr>
            </a:p>
          </p:txBody>
        </p:sp>
        <p:pic>
          <p:nvPicPr>
            <p:cNvPr id="5" name="Picture 25"/>
            <p:cNvPicPr preferRelativeResize="0"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1925" y="5520110"/>
              <a:ext cx="1352550" cy="1352550"/>
            </a:xfrm>
            <a:prstGeom prst="rect">
              <a:avLst/>
            </a:prstGeom>
            <a:noFill/>
            <a:ln w="190500" cmpd="tri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1" y="-1155782"/>
            <a:ext cx="9144000" cy="51151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rgbClr val="FECD0A"/>
                </a:solidFill>
                <a:latin typeface="Arial"/>
                <a:cs typeface="Arial"/>
              </a:rPr>
              <a:t>Probabilistic Flash Flood Forecasting using Ensemble </a:t>
            </a:r>
            <a:r>
              <a:rPr lang="en-US" sz="4000" dirty="0" err="1">
                <a:solidFill>
                  <a:srgbClr val="FECD0A"/>
                </a:solidFill>
                <a:latin typeface="Arial"/>
                <a:cs typeface="Arial"/>
              </a:rPr>
              <a:t>Stormscale</a:t>
            </a:r>
            <a:r>
              <a:rPr lang="en-US" sz="4000" dirty="0">
                <a:solidFill>
                  <a:srgbClr val="FECD0A"/>
                </a:solidFill>
                <a:latin typeface="Arial"/>
                <a:cs typeface="Arial"/>
              </a:rPr>
              <a:t> Precipitation Forecasts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5" y="3805723"/>
            <a:ext cx="8171437" cy="838261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Jill Hardy</a:t>
            </a:r>
          </a:p>
          <a:p>
            <a:pPr>
              <a:lnSpc>
                <a:spcPct val="60000"/>
              </a:lnSpc>
            </a:pP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Gina Hodges</a:t>
            </a:r>
          </a:p>
        </p:txBody>
      </p:sp>
      <p:pic>
        <p:nvPicPr>
          <p:cNvPr id="4" name="Picture 73" descr="ou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59302"/>
            <a:ext cx="1427163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ogo humber corregido(2).png"/>
          <p:cNvPicPr>
            <a:picLocks/>
          </p:cNvPicPr>
          <p:nvPr/>
        </p:nvPicPr>
        <p:blipFill>
          <a:blip r:embed="rId4" cstate="print"/>
          <a:srcRect l="4546" r="4546"/>
          <a:stretch>
            <a:fillRect/>
          </a:stretch>
        </p:blipFill>
        <p:spPr bwMode="auto">
          <a:xfrm>
            <a:off x="1427163" y="5475164"/>
            <a:ext cx="1427163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sf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91" y="5659302"/>
            <a:ext cx="1130300" cy="1130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291" y="2963084"/>
            <a:ext cx="14351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382" y="2963084"/>
            <a:ext cx="14351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854326" y="528028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i="1" dirty="0" smtClean="0">
                <a:solidFill>
                  <a:schemeClr val="bg1"/>
                </a:solidFill>
              </a:rPr>
              <a:t>NSF Graduate Research Fellowship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62800" y="2895600"/>
            <a:ext cx="1905000" cy="1524000"/>
          </a:xfrm>
          <a:prstGeom prst="rect">
            <a:avLst/>
          </a:prstGeom>
          <a:solidFill>
            <a:srgbClr val="800000"/>
          </a:solidFill>
          <a:ln w="38100" cmpd="sng">
            <a:solidFill>
              <a:srgbClr val="800000"/>
            </a:solidFill>
          </a:ln>
        </p:spPr>
        <p:txBody>
          <a:bodyPr rtlCol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143000"/>
            <a:ext cx="7376153" cy="5340082"/>
            <a:chOff x="0" y="76200"/>
            <a:chExt cx="8044671" cy="6422657"/>
          </a:xfrm>
        </p:grpSpPr>
        <p:pic>
          <p:nvPicPr>
            <p:cNvPr id="4" name="Picture 3" descr="max_q2.png"/>
            <p:cNvPicPr>
              <a:picLocks noChangeAspect="1"/>
            </p:cNvPicPr>
            <p:nvPr/>
          </p:nvPicPr>
          <p:blipFill>
            <a:blip r:embed="rId3" cstate="print"/>
            <a:srcRect l="16928" t="4444" r="12614" b="51111"/>
            <a:stretch>
              <a:fillRect/>
            </a:stretch>
          </p:blipFill>
          <p:spPr>
            <a:xfrm>
              <a:off x="89513" y="76200"/>
              <a:ext cx="3733800" cy="304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2667000"/>
              <a:ext cx="2346878" cy="555257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Q2 (observed)</a:t>
              </a: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6" name="Picture 5" descr="max_s4m3_nmm.png"/>
            <p:cNvPicPr>
              <a:picLocks noChangeAspect="1"/>
            </p:cNvPicPr>
            <p:nvPr/>
          </p:nvPicPr>
          <p:blipFill>
            <a:blip r:embed="rId4" cstate="print"/>
            <a:srcRect l="20131" t="4444" r="10850" b="51111"/>
            <a:stretch>
              <a:fillRect/>
            </a:stretch>
          </p:blipFill>
          <p:spPr>
            <a:xfrm>
              <a:off x="4102220" y="76200"/>
              <a:ext cx="3657600" cy="304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14800" y="2667000"/>
              <a:ext cx="2201443" cy="555257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Best member</a:t>
              </a: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" name="Picture 7" descr="max_mean.png"/>
            <p:cNvPicPr>
              <a:picLocks noChangeAspect="1"/>
            </p:cNvPicPr>
            <p:nvPr/>
          </p:nvPicPr>
          <p:blipFill>
            <a:blip r:embed="rId5" cstate="print"/>
            <a:srcRect l="16928" t="4444" r="12614" b="51111"/>
            <a:stretch>
              <a:fillRect/>
            </a:stretch>
          </p:blipFill>
          <p:spPr>
            <a:xfrm>
              <a:off x="71757" y="3255146"/>
              <a:ext cx="3733800" cy="304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5943600"/>
              <a:ext cx="2626987" cy="555257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Ensemble mean</a:t>
              </a: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" name="Picture 9" descr="max_pmd.png"/>
            <p:cNvPicPr>
              <a:picLocks noChangeAspect="1"/>
            </p:cNvPicPr>
            <p:nvPr/>
          </p:nvPicPr>
          <p:blipFill>
            <a:blip r:embed="rId6" cstate="print"/>
            <a:srcRect l="15490" t="4444" r="12614" b="51111"/>
            <a:stretch>
              <a:fillRect/>
            </a:stretch>
          </p:blipFill>
          <p:spPr>
            <a:xfrm>
              <a:off x="4004562" y="3276600"/>
              <a:ext cx="3810000" cy="304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62399" y="5867400"/>
              <a:ext cx="4082272" cy="555257"/>
            </a:xfrm>
            <a:prstGeom prst="rect">
              <a:avLst/>
            </a:prstGeom>
            <a:solidFill>
              <a:srgbClr val="FFFFFF">
                <a:alpha val="79000"/>
              </a:srgbClr>
            </a:solidFill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Probability matched mean</a:t>
              </a: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2" name="Picture 11" descr="max_q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51236" r="59249" b="28854"/>
          <a:stretch/>
        </p:blipFill>
        <p:spPr>
          <a:xfrm>
            <a:off x="7239000" y="1143000"/>
            <a:ext cx="1771329" cy="161055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667000" y="-76200"/>
            <a:ext cx="6248400" cy="1295400"/>
          </a:xfrm>
        </p:spPr>
        <p:txBody>
          <a:bodyPr/>
          <a:lstStyle/>
          <a:p>
            <a:r>
              <a:rPr lang="en-US" sz="3600" dirty="0" smtClean="0"/>
              <a:t>Maximum </a:t>
            </a:r>
            <a:r>
              <a:rPr lang="en-US" sz="3600" dirty="0"/>
              <a:t>Return Periods –  OKC Flash Flood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2800" y="2819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Promising performance from a </a:t>
            </a:r>
            <a:r>
              <a:rPr lang="en-US" sz="2400" u="sng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12-hr forecast !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3" descr="cid:image001.jpg@01CB0D76.FA0DEDF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85036"/>
            <a:ext cx="1789377" cy="191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81925" y="5495920"/>
            <a:ext cx="1352550" cy="1352550"/>
            <a:chOff x="7781925" y="5520110"/>
            <a:chExt cx="1352550" cy="1352550"/>
          </a:xfrm>
        </p:grpSpPr>
        <p:sp>
          <p:nvSpPr>
            <p:cNvPr id="7" name="Rectangle 6"/>
            <p:cNvSpPr/>
            <p:nvPr/>
          </p:nvSpPr>
          <p:spPr>
            <a:xfrm>
              <a:off x="8015722" y="5729583"/>
              <a:ext cx="901257" cy="9326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E0E4CC"/>
                </a:solidFill>
                <a:latin typeface="Calibri"/>
              </a:endParaRPr>
            </a:p>
          </p:txBody>
        </p:sp>
        <p:pic>
          <p:nvPicPr>
            <p:cNvPr id="5" name="Picture 25"/>
            <p:cNvPicPr preferRelativeResize="0"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1925" y="5520110"/>
              <a:ext cx="1352550" cy="1352550"/>
            </a:xfrm>
            <a:prstGeom prst="rect">
              <a:avLst/>
            </a:prstGeom>
            <a:noFill/>
            <a:ln w="190500" cmpd="tri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1" y="-1155782"/>
            <a:ext cx="9144000" cy="51151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rgbClr val="FECD0A"/>
                </a:solidFill>
                <a:latin typeface="Arial"/>
                <a:cs typeface="Arial"/>
              </a:rPr>
              <a:t>The use of SHAVE and NWS flash flood reports for impact characterization and prediction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5" y="3192156"/>
            <a:ext cx="8171437" cy="838261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Martin </a:t>
            </a:r>
            <a:r>
              <a:rPr lang="en-US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Calianno</a:t>
            </a:r>
            <a:endParaRPr lang="en-US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60000"/>
              </a:lnSpc>
            </a:pPr>
            <a:endParaRPr lang="en-US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60000"/>
              </a:lnSpc>
            </a:pPr>
            <a:r>
              <a:rPr lang="en-US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Laboratoire</a:t>
            </a:r>
            <a:r>
              <a:rPr lang="en-US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d'étude</a:t>
            </a:r>
            <a:r>
              <a:rPr lang="en-US" dirty="0">
                <a:solidFill>
                  <a:srgbClr val="FFFFFF"/>
                </a:solidFill>
                <a:latin typeface="Franklin Gothic Book"/>
                <a:cs typeface="Franklin Gothic Book"/>
              </a:rPr>
              <a:t> des </a:t>
            </a:r>
            <a:r>
              <a:rPr lang="en-US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Transferts</a:t>
            </a:r>
            <a:r>
              <a:rPr lang="en-US" dirty="0">
                <a:solidFill>
                  <a:srgbClr val="FFFFFF"/>
                </a:solidFill>
                <a:latin typeface="Franklin Gothic Book"/>
                <a:cs typeface="Franklin Gothic Book"/>
              </a:rPr>
              <a:t> en</a:t>
            </a:r>
          </a:p>
          <a:p>
            <a:pPr>
              <a:lnSpc>
                <a:spcPct val="60000"/>
              </a:lnSpc>
            </a:pPr>
            <a:r>
              <a:rPr lang="en-US" dirty="0" err="1">
                <a:solidFill>
                  <a:srgbClr val="FFFFFF"/>
                </a:solidFill>
                <a:latin typeface="Franklin Gothic Book"/>
                <a:cs typeface="Franklin Gothic Book"/>
              </a:rPr>
              <a:t>Hydrologie</a:t>
            </a:r>
            <a:r>
              <a:rPr lang="en-US" dirty="0">
                <a:solidFill>
                  <a:srgbClr val="FFFFFF"/>
                </a:solidFill>
                <a:latin typeface="Franklin Gothic Book"/>
                <a:cs typeface="Franklin Gothic Book"/>
              </a:rPr>
              <a:t> et </a:t>
            </a:r>
            <a:r>
              <a:rPr lang="en-US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Environnement</a:t>
            </a: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, Grenoble, France</a:t>
            </a:r>
          </a:p>
        </p:txBody>
      </p:sp>
      <p:pic>
        <p:nvPicPr>
          <p:cNvPr id="4" name="Picture 73" descr="ou_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59302"/>
            <a:ext cx="1427163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ogo humber corregido(2).png"/>
          <p:cNvPicPr>
            <a:picLocks/>
          </p:cNvPicPr>
          <p:nvPr/>
        </p:nvPicPr>
        <p:blipFill>
          <a:blip r:embed="rId5" cstate="print"/>
          <a:srcRect l="4546" r="4546"/>
          <a:stretch>
            <a:fillRect/>
          </a:stretch>
        </p:blipFill>
        <p:spPr bwMode="auto">
          <a:xfrm>
            <a:off x="1427163" y="5475164"/>
            <a:ext cx="1427163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012" y="5411652"/>
            <a:ext cx="1651000" cy="14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6220" y="2054325"/>
            <a:ext cx="1473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4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simulations of flash flood severity related to economic impact?</a:t>
            </a:r>
            <a:endParaRPr lang="en-US" dirty="0"/>
          </a:p>
        </p:txBody>
      </p:sp>
      <p:pic>
        <p:nvPicPr>
          <p:cNvPr id="4" name="Picture 3" descr="flow_freq_da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70" y="1630109"/>
            <a:ext cx="5464503" cy="4758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207743">
            <a:off x="-189495" y="2384672"/>
            <a:ext cx="2453432" cy="830997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ECD0A"/>
                </a:solidFill>
              </a:rPr>
              <a:t>From hydrologic model</a:t>
            </a:r>
            <a:endParaRPr lang="en-US" sz="2400" dirty="0">
              <a:solidFill>
                <a:srgbClr val="FECD0A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10800000" flipH="1">
            <a:off x="300893" y="3781264"/>
            <a:ext cx="1455619" cy="870404"/>
          </a:xfrm>
          <a:prstGeom prst="bentArrow">
            <a:avLst>
              <a:gd name="adj1" fmla="val 17209"/>
              <a:gd name="adj2" fmla="val 34836"/>
              <a:gd name="adj3" fmla="val 44675"/>
              <a:gd name="adj4" fmla="val 50308"/>
            </a:avLst>
          </a:prstGeom>
          <a:solidFill>
            <a:srgbClr val="004080"/>
          </a:solidFill>
        </p:spPr>
        <p:txBody>
          <a:bodyPr rtlCol="0" anchor="ctr">
            <a:spAutoFit/>
          </a:bodyPr>
          <a:lstStyle/>
          <a:p>
            <a:pPr algn="ctr" eaLnBrk="1" hangingPunct="1"/>
            <a:endParaRPr lang="en-US" baseline="0" dirty="0" smtClean="0"/>
          </a:p>
        </p:txBody>
      </p:sp>
      <p:sp>
        <p:nvSpPr>
          <p:cNvPr id="8" name="TextBox 7"/>
          <p:cNvSpPr txBox="1"/>
          <p:nvPr/>
        </p:nvSpPr>
        <p:spPr>
          <a:xfrm rot="3438860">
            <a:off x="7228417" y="4547434"/>
            <a:ext cx="1831729" cy="1200328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ECD0A"/>
                </a:solidFill>
              </a:rPr>
              <a:t>From NWS </a:t>
            </a:r>
            <a:r>
              <a:rPr lang="en-US" sz="2400" dirty="0" err="1" smtClean="0">
                <a:solidFill>
                  <a:srgbClr val="FECD0A"/>
                </a:solidFill>
              </a:rPr>
              <a:t>StormDat</a:t>
            </a:r>
            <a:r>
              <a:rPr lang="en-US" sz="2400" dirty="0" smtClean="0">
                <a:solidFill>
                  <a:srgbClr val="FECD0A"/>
                </a:solidFill>
              </a:rPr>
              <a:t> reports</a:t>
            </a:r>
            <a:endParaRPr lang="en-US" sz="2400" dirty="0">
              <a:solidFill>
                <a:srgbClr val="FECD0A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12927550">
            <a:off x="6568554" y="5517845"/>
            <a:ext cx="1583592" cy="870404"/>
          </a:xfrm>
          <a:prstGeom prst="bentArrow">
            <a:avLst>
              <a:gd name="adj1" fmla="val 17209"/>
              <a:gd name="adj2" fmla="val 34836"/>
              <a:gd name="adj3" fmla="val 44675"/>
              <a:gd name="adj4" fmla="val 50308"/>
            </a:avLst>
          </a:prstGeom>
          <a:solidFill>
            <a:srgbClr val="004080"/>
          </a:solidFill>
        </p:spPr>
        <p:txBody>
          <a:bodyPr rtlCol="0" anchor="ctr">
            <a:spAutoFit/>
          </a:bodyPr>
          <a:lstStyle/>
          <a:p>
            <a:pPr algn="ctr" eaLnBrk="1" hangingPunct="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249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385" y="1712270"/>
            <a:ext cx="8657525" cy="485678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Resolution</a:t>
            </a:r>
            <a:r>
              <a:rPr lang="en-US" dirty="0" smtClean="0">
                <a:solidFill>
                  <a:schemeClr val="bg1"/>
                </a:solidFill>
              </a:rPr>
              <a:t>: FLASH runs on back-end of NMQ/Q2 rainfall generation and provides forecasts at the flash flood scale (1 km/5 min presently, with upgrade to 250 m in March vs. 4 km/1 </a:t>
            </a:r>
            <a:r>
              <a:rPr lang="en-US" dirty="0" err="1" smtClean="0">
                <a:solidFill>
                  <a:schemeClr val="bg1"/>
                </a:solidFill>
              </a:rPr>
              <a:t>hr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Probabilistic instead of deterministic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Will incorporate GIS exposure factors to yield impact-specific products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Framework readily accommodates forcing from contemporary QPFs (e.g., </a:t>
            </a:r>
            <a:r>
              <a:rPr lang="en-US" dirty="0" err="1" smtClean="0">
                <a:solidFill>
                  <a:schemeClr val="bg1"/>
                </a:solidFill>
              </a:rPr>
              <a:t>stormscale</a:t>
            </a:r>
            <a:r>
              <a:rPr lang="en-US" dirty="0" smtClean="0">
                <a:solidFill>
                  <a:schemeClr val="bg1"/>
                </a:solidFill>
              </a:rPr>
              <a:t> ensembles)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FLASH is a centerpiece for R&amp;D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universal_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12" y="1546"/>
            <a:ext cx="1089058" cy="108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ou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02" y="1546"/>
            <a:ext cx="1257068" cy="107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2324" y="175712"/>
            <a:ext cx="685658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ECD0A"/>
                </a:solidFill>
              </a:rPr>
              <a:t>How does FLASH differ from DHM-TF package?</a:t>
            </a:r>
            <a:endParaRPr lang="en-US" dirty="0">
              <a:solidFill>
                <a:srgbClr val="FECD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1300" dirty="0" err="1"/>
              <a:t>Calianno</a:t>
            </a:r>
            <a:r>
              <a:rPr lang="en-US" sz="1300" dirty="0"/>
              <a:t>, M., I. Ruin, and J. J. Gourley, 2013: Supplementing flash flood reports with impact classifications, </a:t>
            </a:r>
            <a:r>
              <a:rPr lang="en-US" sz="1300" i="1" dirty="0"/>
              <a:t>J. </a:t>
            </a:r>
            <a:r>
              <a:rPr lang="en-US" sz="1300" i="1" dirty="0" err="1"/>
              <a:t>Hydrol</a:t>
            </a:r>
            <a:r>
              <a:rPr lang="en-US" sz="1300" i="1" dirty="0"/>
              <a:t>.</a:t>
            </a:r>
            <a:r>
              <a:rPr lang="en-US" sz="1300" dirty="0"/>
              <a:t>, </a:t>
            </a:r>
            <a:r>
              <a:rPr lang="en-US" sz="1300" b="1" dirty="0"/>
              <a:t>477,</a:t>
            </a:r>
            <a:r>
              <a:rPr lang="en-US" sz="1300" dirty="0"/>
              <a:t> 1-16. doi:10.1016/j.jhydrol.</a:t>
            </a:r>
            <a:r>
              <a:rPr lang="en-US" sz="1300" dirty="0" smtClean="0"/>
              <a:t>2012.09.036</a:t>
            </a:r>
          </a:p>
          <a:p>
            <a:pPr marL="457200" indent="-457200">
              <a:buFont typeface="Arial"/>
              <a:buChar char="•"/>
            </a:pPr>
            <a:r>
              <a:rPr lang="en-US" sz="1300" dirty="0">
                <a:ea typeface="Arial"/>
                <a:cs typeface="Arial"/>
              </a:rPr>
              <a:t>Gourley, J. J., Y. Hong, Z. L. </a:t>
            </a:r>
            <a:r>
              <a:rPr lang="en-US" sz="1300" dirty="0" err="1">
                <a:ea typeface="Arial"/>
                <a:cs typeface="Arial"/>
              </a:rPr>
              <a:t>Flamig</a:t>
            </a:r>
            <a:r>
              <a:rPr lang="en-US" sz="1300" dirty="0">
                <a:ea typeface="Arial"/>
                <a:cs typeface="Arial"/>
              </a:rPr>
              <a:t>, A. Arthur, R. A. Clark, M. </a:t>
            </a:r>
            <a:r>
              <a:rPr lang="en-US" sz="1300" dirty="0" err="1">
                <a:ea typeface="Arial"/>
                <a:cs typeface="Arial"/>
              </a:rPr>
              <a:t>Calianno</a:t>
            </a:r>
            <a:r>
              <a:rPr lang="en-US" sz="1300" dirty="0">
                <a:ea typeface="Arial"/>
                <a:cs typeface="Arial"/>
              </a:rPr>
              <a:t>, I. Ruin, T. </a:t>
            </a:r>
            <a:r>
              <a:rPr lang="en-US" sz="1300" dirty="0" err="1">
                <a:ea typeface="Arial"/>
                <a:cs typeface="Arial"/>
              </a:rPr>
              <a:t>Ortel</a:t>
            </a:r>
            <a:r>
              <a:rPr lang="en-US" sz="1300" dirty="0">
                <a:ea typeface="Arial"/>
                <a:cs typeface="Arial"/>
              </a:rPr>
              <a:t>, M. E. </a:t>
            </a:r>
            <a:r>
              <a:rPr lang="en-US" sz="1300" dirty="0" err="1">
                <a:ea typeface="Arial"/>
                <a:cs typeface="Arial"/>
              </a:rPr>
              <a:t>Wieczorek</a:t>
            </a:r>
            <a:r>
              <a:rPr lang="en-US" sz="1300" dirty="0">
                <a:ea typeface="Arial"/>
                <a:cs typeface="Arial"/>
              </a:rPr>
              <a:t>, E. Clark, P.-E. </a:t>
            </a:r>
            <a:r>
              <a:rPr lang="en-US" sz="1300" dirty="0" err="1">
                <a:ea typeface="Arial"/>
                <a:cs typeface="Arial"/>
              </a:rPr>
              <a:t>Kirstetter</a:t>
            </a:r>
            <a:r>
              <a:rPr lang="en-US" sz="1300" dirty="0">
                <a:ea typeface="Arial"/>
                <a:cs typeface="Arial"/>
              </a:rPr>
              <a:t>, and W. F. </a:t>
            </a:r>
            <a:r>
              <a:rPr lang="en-US" sz="1300" dirty="0" err="1">
                <a:ea typeface="Arial"/>
                <a:cs typeface="Arial"/>
              </a:rPr>
              <a:t>Krajewski</a:t>
            </a:r>
            <a:r>
              <a:rPr lang="en-US" sz="1300" dirty="0">
                <a:ea typeface="Arial"/>
                <a:cs typeface="Arial"/>
              </a:rPr>
              <a:t>, 2013: A unified flash flood database over the US., </a:t>
            </a:r>
            <a:r>
              <a:rPr lang="en-US" sz="1300" i="1" dirty="0">
                <a:ea typeface="Arial"/>
                <a:cs typeface="Arial"/>
              </a:rPr>
              <a:t>Bull. Amer. Meteor. Soc.,</a:t>
            </a:r>
            <a:r>
              <a:rPr lang="en-US" sz="1300" dirty="0">
                <a:ea typeface="Arial"/>
                <a:cs typeface="Arial"/>
              </a:rPr>
              <a:t> (in press</a:t>
            </a:r>
            <a:r>
              <a:rPr lang="en-US" sz="1300" dirty="0" smtClean="0">
                <a:ea typeface="Arial"/>
                <a:cs typeface="Arial"/>
              </a:rPr>
              <a:t>)</a:t>
            </a:r>
            <a:endParaRPr lang="en-US" sz="1300" dirty="0"/>
          </a:p>
          <a:p>
            <a:pPr marL="457200" indent="-457200">
              <a:buFont typeface="Arial"/>
              <a:buChar char="•"/>
            </a:pPr>
            <a:r>
              <a:rPr lang="en-US" sz="1300" dirty="0" smtClean="0"/>
              <a:t>Clark</a:t>
            </a:r>
            <a:r>
              <a:rPr lang="en-US" sz="1300" dirty="0"/>
              <a:t>, R. A., J. J. Gourley, Z. L. </a:t>
            </a:r>
            <a:r>
              <a:rPr lang="en-US" sz="1300" dirty="0" err="1"/>
              <a:t>Flamig</a:t>
            </a:r>
            <a:r>
              <a:rPr lang="en-US" sz="1300" dirty="0"/>
              <a:t>, Y. Hong, and E. Clark, 2013: CONUS-wide evaluation of National Weather Service flash flood guidance products, </a:t>
            </a:r>
            <a:r>
              <a:rPr lang="en-US" sz="1300" i="1" dirty="0" err="1"/>
              <a:t>Wea</a:t>
            </a:r>
            <a:r>
              <a:rPr lang="en-US" sz="1300" i="1" dirty="0"/>
              <a:t>. Forecasting</a:t>
            </a:r>
            <a:r>
              <a:rPr lang="en-US" sz="1300" dirty="0"/>
              <a:t> (in review)</a:t>
            </a:r>
            <a:r>
              <a:rPr lang="en-US" sz="13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1300" dirty="0"/>
              <a:t>Gourley, J. J., J. M. </a:t>
            </a:r>
            <a:r>
              <a:rPr lang="en-US" sz="1300" dirty="0" err="1"/>
              <a:t>Erlingis</a:t>
            </a:r>
            <a:r>
              <a:rPr lang="en-US" sz="1300" dirty="0"/>
              <a:t>, Y. Hong, and E. Wells, 2012: Evaluation of tools used for monitoring and </a:t>
            </a:r>
            <a:r>
              <a:rPr lang="en-US" sz="1300" dirty="0">
                <a:solidFill>
                  <a:srgbClr val="000000"/>
                </a:solidFill>
              </a:rPr>
              <a:t>forecasting flash floods in the United States. </a:t>
            </a:r>
            <a:r>
              <a:rPr lang="en-US" sz="1300" i="1" dirty="0" err="1">
                <a:solidFill>
                  <a:srgbClr val="000000"/>
                </a:solidFill>
              </a:rPr>
              <a:t>Wea</a:t>
            </a:r>
            <a:r>
              <a:rPr lang="en-US" sz="1300" i="1" dirty="0">
                <a:solidFill>
                  <a:srgbClr val="000000"/>
                </a:solidFill>
              </a:rPr>
              <a:t>. Forecasting</a:t>
            </a:r>
            <a:r>
              <a:rPr lang="en-US" sz="1300" dirty="0">
                <a:solidFill>
                  <a:srgbClr val="000000"/>
                </a:solidFill>
              </a:rPr>
              <a:t>, </a:t>
            </a:r>
            <a:r>
              <a:rPr lang="en-US" sz="1300" b="1" dirty="0">
                <a:solidFill>
                  <a:srgbClr val="000000"/>
                </a:solidFill>
              </a:rPr>
              <a:t>27,</a:t>
            </a:r>
            <a:r>
              <a:rPr lang="en-US" sz="1300" dirty="0">
                <a:solidFill>
                  <a:srgbClr val="000000"/>
                </a:solidFill>
              </a:rPr>
              <a:t> 158-173, </a:t>
            </a:r>
            <a:r>
              <a:rPr lang="en-US" sz="1300" u="sng" dirty="0">
                <a:solidFill>
                  <a:srgbClr val="000000"/>
                </a:solidFill>
                <a:hlinkClick r:id="rId2"/>
              </a:rPr>
              <a:t>doi: 10.1175/WAF-D-10-05043.1</a:t>
            </a:r>
            <a:r>
              <a:rPr lang="en-US" sz="1300" u="sng" dirty="0" smtClean="0">
                <a:solidFill>
                  <a:srgbClr val="000000"/>
                </a:solidFill>
                <a:hlinkClick r:id="rId2"/>
              </a:rPr>
              <a:t>.</a:t>
            </a:r>
            <a:endParaRPr lang="en-US" sz="1300" u="sng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1300" dirty="0"/>
              <a:t>Gourley, J. J., Z. L. </a:t>
            </a:r>
            <a:r>
              <a:rPr lang="en-US" sz="1300" dirty="0" err="1"/>
              <a:t>Flamig</a:t>
            </a:r>
            <a:r>
              <a:rPr lang="en-US" sz="1300" dirty="0"/>
              <a:t>, Y. Hong, and K. W. Howard, 2012: On the accuracy of the past, present, and future tools for flash flood prediction in the USA. </a:t>
            </a:r>
            <a:r>
              <a:rPr lang="en-US" sz="1300" i="1" dirty="0"/>
              <a:t>IAHS Publ. 351</a:t>
            </a:r>
            <a:r>
              <a:rPr lang="en-US" sz="1300" dirty="0"/>
              <a:t>, ISBN 978-1-907161-26-1, 435-440</a:t>
            </a:r>
            <a:r>
              <a:rPr lang="en-US" sz="13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1300" dirty="0"/>
              <a:t>Wang, J., Y. Hong, L. Li, J. J. Gourley, S. I. Khan, K. K. </a:t>
            </a:r>
            <a:r>
              <a:rPr lang="en-US" sz="1300" dirty="0" err="1"/>
              <a:t>Yilmaz</a:t>
            </a:r>
            <a:r>
              <a:rPr lang="en-US" sz="1300" dirty="0"/>
              <a:t>, R. F. Adler, F. S. </a:t>
            </a:r>
            <a:r>
              <a:rPr lang="en-US" sz="1300" dirty="0" err="1"/>
              <a:t>Policelli</a:t>
            </a:r>
            <a:r>
              <a:rPr lang="en-US" sz="1300" dirty="0"/>
              <a:t>, S. </a:t>
            </a:r>
            <a:r>
              <a:rPr lang="en-US" sz="1300" dirty="0" err="1"/>
              <a:t>Habib</a:t>
            </a:r>
            <a:r>
              <a:rPr lang="en-US" sz="1300" dirty="0"/>
              <a:t>, D. Irwin, A. S. </a:t>
            </a:r>
            <a:r>
              <a:rPr lang="en-US" sz="1300" dirty="0" err="1"/>
              <a:t>Limaye</a:t>
            </a:r>
            <a:r>
              <a:rPr lang="en-US" sz="1300" dirty="0"/>
              <a:t>, T. </a:t>
            </a:r>
            <a:r>
              <a:rPr lang="en-US" sz="1300" dirty="0" err="1"/>
              <a:t>Korme</a:t>
            </a:r>
            <a:r>
              <a:rPr lang="en-US" sz="1300" dirty="0"/>
              <a:t>, and L. </a:t>
            </a:r>
            <a:r>
              <a:rPr lang="en-US" sz="1300" dirty="0" err="1"/>
              <a:t>Okello</a:t>
            </a:r>
            <a:r>
              <a:rPr lang="en-US" sz="1300" dirty="0"/>
              <a:t>, 2011:  The coupled routing and excess storage (CREST) distributed hydrological model. </a:t>
            </a:r>
            <a:r>
              <a:rPr lang="en-US" sz="1300" i="1" dirty="0" err="1"/>
              <a:t>Hydrol</a:t>
            </a:r>
            <a:r>
              <a:rPr lang="en-US" sz="1300" i="1" dirty="0"/>
              <a:t>. Sci. Journal,</a:t>
            </a:r>
            <a:r>
              <a:rPr lang="en-US" sz="1300" dirty="0"/>
              <a:t> </a:t>
            </a:r>
            <a:r>
              <a:rPr lang="en-US" sz="1300" b="1" dirty="0"/>
              <a:t>56,</a:t>
            </a:r>
            <a:r>
              <a:rPr lang="en-US" sz="1300" dirty="0"/>
              <a:t> 84-98, </a:t>
            </a:r>
            <a:r>
              <a:rPr lang="en-US" sz="1300" dirty="0" err="1"/>
              <a:t>doi</a:t>
            </a:r>
            <a:r>
              <a:rPr lang="en-US" sz="1300" dirty="0"/>
              <a:t>: 10.1080/02626667.2010.543087.</a:t>
            </a:r>
            <a:endParaRPr lang="en-US" sz="1300" dirty="0" smtClean="0"/>
          </a:p>
          <a:p>
            <a:pPr marL="457200" indent="-457200">
              <a:buFont typeface="Arial"/>
              <a:buChar char="•"/>
            </a:pPr>
            <a:r>
              <a:rPr lang="en-US" sz="1300" dirty="0"/>
              <a:t>Gourley, J. J., J. M. </a:t>
            </a:r>
            <a:r>
              <a:rPr lang="en-US" sz="1300" dirty="0" err="1"/>
              <a:t>Erlingis</a:t>
            </a:r>
            <a:r>
              <a:rPr lang="en-US" sz="1300" dirty="0"/>
              <a:t>, T. M. Smith, K. L. Ortega, and Y. Hong, 2010:  Remote collection and analysis of witness reports on flash floods. </a:t>
            </a:r>
            <a:r>
              <a:rPr lang="en-US" sz="1300" i="1" dirty="0"/>
              <a:t>J. </a:t>
            </a:r>
            <a:r>
              <a:rPr lang="en-US" sz="1300" i="1" dirty="0" err="1"/>
              <a:t>Hydrol</a:t>
            </a:r>
            <a:r>
              <a:rPr lang="en-US" sz="1300" i="1" dirty="0"/>
              <a:t>., </a:t>
            </a:r>
            <a:r>
              <a:rPr lang="en-US" sz="1300" b="1" dirty="0"/>
              <a:t>394, </a:t>
            </a:r>
            <a:r>
              <a:rPr lang="en-US" sz="1300" dirty="0"/>
              <a:t>53-62, </a:t>
            </a:r>
            <a:r>
              <a:rPr lang="en-US" sz="1300" dirty="0" err="1"/>
              <a:t>doi</a:t>
            </a:r>
            <a:r>
              <a:rPr lang="en-US" sz="1300" dirty="0"/>
              <a:t>: 10.1016/j.jhydrol.2010.05</a:t>
            </a:r>
            <a:r>
              <a:rPr lang="en-US" sz="13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1300" dirty="0"/>
              <a:t>Ortega, K.L., T.M. Smith, K.L. </a:t>
            </a:r>
            <a:r>
              <a:rPr lang="en-US" sz="1300" dirty="0" err="1"/>
              <a:t>Manross</a:t>
            </a:r>
            <a:r>
              <a:rPr lang="en-US" sz="1300" dirty="0"/>
              <a:t>, K.A. </a:t>
            </a:r>
            <a:r>
              <a:rPr lang="en-US" sz="1300" dirty="0" err="1"/>
              <a:t>Scharfenberg</a:t>
            </a:r>
            <a:r>
              <a:rPr lang="en-US" sz="1300" dirty="0"/>
              <a:t>, A. Witt, A.G. </a:t>
            </a:r>
            <a:r>
              <a:rPr lang="en-US" sz="1300" dirty="0" err="1"/>
              <a:t>Kolodziej</a:t>
            </a:r>
            <a:r>
              <a:rPr lang="en-US" sz="1300" dirty="0"/>
              <a:t>, and J.J. Gourley, 2009:  The severe hazards analysis and verification experiment.  </a:t>
            </a:r>
            <a:r>
              <a:rPr lang="en-US" sz="1300" i="1" dirty="0"/>
              <a:t>Bull. Amer. Meteor. Soc.</a:t>
            </a:r>
            <a:r>
              <a:rPr lang="en-US" sz="1300" dirty="0"/>
              <a:t>, </a:t>
            </a:r>
            <a:r>
              <a:rPr lang="en-US" sz="1300" b="1" dirty="0"/>
              <a:t>90,</a:t>
            </a:r>
            <a:r>
              <a:rPr lang="en-US" sz="1300" dirty="0"/>
              <a:t> 1519-1530</a:t>
            </a:r>
            <a:r>
              <a:rPr lang="en-US" sz="13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9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81925" y="5495920"/>
            <a:ext cx="1352550" cy="1352550"/>
            <a:chOff x="7781925" y="5520110"/>
            <a:chExt cx="1352550" cy="1352550"/>
          </a:xfrm>
        </p:grpSpPr>
        <p:sp>
          <p:nvSpPr>
            <p:cNvPr id="7" name="Rectangle 6"/>
            <p:cNvSpPr/>
            <p:nvPr/>
          </p:nvSpPr>
          <p:spPr>
            <a:xfrm>
              <a:off x="8015722" y="5729583"/>
              <a:ext cx="901257" cy="9326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E0E4CC"/>
                </a:solidFill>
                <a:latin typeface="Calibri"/>
              </a:endParaRPr>
            </a:p>
          </p:txBody>
        </p:sp>
        <p:pic>
          <p:nvPicPr>
            <p:cNvPr id="5" name="Picture 25"/>
            <p:cNvPicPr preferRelativeResize="0"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1925" y="5520110"/>
              <a:ext cx="1352550" cy="1352550"/>
            </a:xfrm>
            <a:prstGeom prst="rect">
              <a:avLst/>
            </a:prstGeom>
            <a:noFill/>
            <a:ln w="190500" cmpd="tri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369824"/>
            <a:ext cx="9144000" cy="51151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dirty="0" smtClean="0">
                <a:solidFill>
                  <a:srgbClr val="FECD0A"/>
                </a:solidFill>
                <a:latin typeface="Arial"/>
                <a:cs typeface="Arial"/>
              </a:rPr>
              <a:t>Evaluation of the Operational Tools used for Flash Flood Forecasting in the US</a:t>
            </a:r>
            <a:endParaRPr lang="en-US" sz="4000" dirty="0">
              <a:solidFill>
                <a:srgbClr val="FECD0A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5" y="3443663"/>
            <a:ext cx="8171437" cy="838261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Jess </a:t>
            </a:r>
            <a:r>
              <a:rPr lang="en-US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Erlingis</a:t>
            </a:r>
            <a:endParaRPr lang="en-US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60000"/>
              </a:lnSpc>
            </a:pP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Race Clark</a:t>
            </a:r>
          </a:p>
        </p:txBody>
      </p:sp>
      <p:pic>
        <p:nvPicPr>
          <p:cNvPr id="4" name="Picture 73" descr="ou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59302"/>
            <a:ext cx="1427163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ogo humber corregido(2).png"/>
          <p:cNvPicPr>
            <a:picLocks/>
          </p:cNvPicPr>
          <p:nvPr/>
        </p:nvPicPr>
        <p:blipFill>
          <a:blip r:embed="rId4" cstate="print"/>
          <a:srcRect l="4546" r="4546"/>
          <a:stretch>
            <a:fillRect/>
          </a:stretch>
        </p:blipFill>
        <p:spPr bwMode="auto">
          <a:xfrm>
            <a:off x="1427163" y="5475164"/>
            <a:ext cx="1427163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sf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91" y="5659302"/>
            <a:ext cx="1130300" cy="1130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311" y="5643390"/>
            <a:ext cx="1280176" cy="1174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6291" y="2690933"/>
            <a:ext cx="15621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7" y="2690933"/>
            <a:ext cx="13589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5508575" y="4766599"/>
            <a:ext cx="3436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i="1" dirty="0" smtClean="0">
                <a:solidFill>
                  <a:schemeClr val="bg1"/>
                </a:solidFill>
              </a:rPr>
              <a:t>NSF Graduate Research Fellowship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7365" y="4674266"/>
            <a:ext cx="3436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i="1" dirty="0" smtClean="0">
                <a:solidFill>
                  <a:schemeClr val="bg1"/>
                </a:solidFill>
              </a:rPr>
              <a:t>NWS Advanced Hydrologic Prediction Service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447" y="6533894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Consolas"/>
                <a:cs typeface="Consolas"/>
              </a:rPr>
              <a:t>R. Clark, et al. Evaluation of Flash Flood Guidance in the U.S.</a:t>
            </a:r>
            <a:endParaRPr lang="en-US" sz="1400" dirty="0">
              <a:solidFill>
                <a:srgbClr val="4BACC6">
                  <a:lumMod val="40000"/>
                  <a:lumOff val="60000"/>
                </a:srgbClr>
              </a:solidFill>
              <a:latin typeface="Consolas"/>
              <a:cs typeface="Consolas"/>
            </a:endParaRPr>
          </a:p>
        </p:txBody>
      </p:sp>
      <p:pic>
        <p:nvPicPr>
          <p:cNvPr id="10" name="Picture 9" descr="cim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528"/>
            <a:ext cx="664447" cy="6658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70351" y="14062"/>
            <a:ext cx="61743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Bangla MN"/>
                <a:cs typeface="Bangla MN"/>
              </a:rPr>
              <a:t>FFG Production</a:t>
            </a:r>
            <a:endParaRPr lang="en-US" dirty="0">
              <a:solidFill>
                <a:srgbClr val="4BACC6">
                  <a:lumMod val="60000"/>
                  <a:lumOff val="40000"/>
                </a:srgbClr>
              </a:solidFill>
              <a:latin typeface="Bangla MN"/>
              <a:cs typeface="Bangla MN"/>
            </a:endParaRPr>
          </a:p>
        </p:txBody>
      </p:sp>
      <p:sp>
        <p:nvSpPr>
          <p:cNvPr id="8" name="Subtitle 2"/>
          <p:cNvSpPr>
            <a:spLocks noGrp="1"/>
          </p:cNvSpPr>
          <p:nvPr>
            <p:ph idx="1"/>
          </p:nvPr>
        </p:nvSpPr>
        <p:spPr>
          <a:xfrm>
            <a:off x="308428" y="1157062"/>
            <a:ext cx="8635998" cy="5028519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LFFG – Lumped FFG</a:t>
            </a:r>
          </a:p>
          <a:p>
            <a:pPr lvl="1"/>
            <a:r>
              <a:rPr lang="en-US" sz="26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Lumped-parameter basins (~300 – 3,000 km</a:t>
            </a:r>
            <a:r>
              <a:rPr lang="en-US" sz="2600" baseline="300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2</a:t>
            </a:r>
            <a:r>
              <a:rPr lang="en-US" sz="2600" dirty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); SAC-SMA model</a:t>
            </a:r>
          </a:p>
          <a:p>
            <a:r>
              <a:rPr lang="en-US" sz="3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GFFG – Gridded FFG</a:t>
            </a:r>
          </a:p>
          <a:p>
            <a:pPr lvl="1"/>
            <a:r>
              <a:rPr lang="en-US" sz="2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high-res product based on NRCS Curve Number method</a:t>
            </a:r>
          </a:p>
          <a:p>
            <a:r>
              <a:rPr lang="en-US" sz="3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DFFG – Distributed FFG</a:t>
            </a:r>
          </a:p>
          <a:p>
            <a:pPr lvl="1"/>
            <a:r>
              <a:rPr lang="en-US" sz="2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Continuous-API (Antecedent Precipitation Index)</a:t>
            </a:r>
          </a:p>
          <a:p>
            <a:r>
              <a:rPr lang="en-US" sz="3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FFPI – Flash Flood Potential Index</a:t>
            </a:r>
          </a:p>
          <a:p>
            <a:pPr lvl="1"/>
            <a:r>
              <a:rPr lang="en-US" sz="2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elvetica Neue"/>
                <a:cs typeface="Helvetica Neue"/>
              </a:rPr>
              <a:t>Quasi-static; geographical characteristics (slope, land cover, wildfire, soil type, …)</a:t>
            </a:r>
            <a:endParaRPr lang="en-US" sz="2600" dirty="0">
              <a:solidFill>
                <a:schemeClr val="accent3">
                  <a:lumMod val="40000"/>
                  <a:lumOff val="60000"/>
                </a:schemeClr>
              </a:solidFill>
              <a:latin typeface="Helvetica Neue"/>
              <a:cs typeface="Helvetica Neue"/>
            </a:endParaRPr>
          </a:p>
          <a:p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  <a:latin typeface="Helvetica Neue"/>
              <a:cs typeface="Helvetica Neue"/>
            </a:endParaRPr>
          </a:p>
          <a:p>
            <a:endParaRPr lang="en-US" sz="2400" dirty="0" smtClean="0">
              <a:solidFill>
                <a:schemeClr val="accent5">
                  <a:lumMod val="40000"/>
                  <a:lumOff val="60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298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g_gener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6" b="57037"/>
          <a:stretch/>
        </p:blipFill>
        <p:spPr>
          <a:xfrm>
            <a:off x="508000" y="1"/>
            <a:ext cx="812909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83300" y="5103673"/>
            <a:ext cx="30607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Helvetica Neue"/>
                <a:cs typeface="Helvetica Neue"/>
              </a:rPr>
              <a:t>Study Period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Helvetica Neue"/>
                <a:cs typeface="Helvetica Neue"/>
              </a:rPr>
              <a:t>1 Oct 2006 – 31 Aug 2010</a:t>
            </a:r>
          </a:p>
          <a:p>
            <a:pPr defTabSz="457200"/>
            <a:endParaRPr lang="en-US" dirty="0">
              <a:solidFill>
                <a:prstClr val="black"/>
              </a:solidFill>
              <a:latin typeface="Helvetica Neue"/>
              <a:cs typeface="Helvetica Neue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Helvetica Neue"/>
                <a:cs typeface="Helvetica Neue"/>
              </a:rPr>
              <a:t>Changes in FFG generation method occurred in late 2007 or early 2008</a:t>
            </a:r>
            <a:endParaRPr lang="en-US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84900" y="5829300"/>
            <a:ext cx="2959100" cy="127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63786" y="2304143"/>
            <a:ext cx="1932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Map of what type of FFG runs at various RFCs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fig3_nws_ob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6" r="-2" b="2500"/>
          <a:stretch/>
        </p:blipFill>
        <p:spPr>
          <a:xfrm>
            <a:off x="-165100" y="0"/>
            <a:ext cx="93091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63786" y="2304143"/>
            <a:ext cx="1932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Map of what type of FFG runs at various RFCs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fig4_usgs_ob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1048" r="13500" b="14936"/>
          <a:stretch/>
        </p:blipFill>
        <p:spPr>
          <a:xfrm>
            <a:off x="0" y="-36804"/>
            <a:ext cx="9144000" cy="68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s_qp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9" r="4726" b="31024"/>
          <a:stretch/>
        </p:blipFill>
        <p:spPr>
          <a:xfrm>
            <a:off x="0" y="125242"/>
            <a:ext cx="4543713" cy="2223490"/>
          </a:xfrm>
          <a:prstGeom prst="rect">
            <a:avLst/>
          </a:prstGeom>
        </p:spPr>
      </p:pic>
      <p:pic>
        <p:nvPicPr>
          <p:cNvPr id="4" name="Picture 3" descr="ams_ff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3" r="3900" b="30990"/>
          <a:stretch/>
        </p:blipFill>
        <p:spPr>
          <a:xfrm>
            <a:off x="4610633" y="125242"/>
            <a:ext cx="4533900" cy="2223490"/>
          </a:xfrm>
          <a:prstGeom prst="rect">
            <a:avLst/>
          </a:prstGeom>
        </p:spPr>
      </p:pic>
      <p:pic>
        <p:nvPicPr>
          <p:cNvPr id="21" name="Picture 20" descr="ams_ratio_ob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7" r="6296" b="31602"/>
          <a:stretch/>
        </p:blipFill>
        <p:spPr>
          <a:xfrm>
            <a:off x="-177874" y="2348732"/>
            <a:ext cx="8915935" cy="4408436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4432774" y="3303706"/>
            <a:ext cx="3765076" cy="2925644"/>
            <a:chOff x="4432774" y="3303706"/>
            <a:chExt cx="3765076" cy="2925644"/>
          </a:xfrm>
        </p:grpSpPr>
        <p:grpSp>
          <p:nvGrpSpPr>
            <p:cNvPr id="42" name="Group 41"/>
            <p:cNvGrpSpPr/>
            <p:nvPr/>
          </p:nvGrpSpPr>
          <p:grpSpPr>
            <a:xfrm>
              <a:off x="4432774" y="3303706"/>
              <a:ext cx="3765076" cy="2925644"/>
              <a:chOff x="4432774" y="3303706"/>
              <a:chExt cx="3765076" cy="292564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791200" y="3303706"/>
                <a:ext cx="24066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400" dirty="0" smtClean="0">
                    <a:solidFill>
                      <a:prstClr val="black"/>
                    </a:solidFill>
                    <a:latin typeface="Helvetica"/>
                    <a:cs typeface="Helvetica"/>
                  </a:rPr>
                  <a:t>HITS  - Black Arrows</a:t>
                </a:r>
                <a:endParaRPr lang="en-US" sz="2400" dirty="0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4769238" y="3631285"/>
                <a:ext cx="1002912" cy="387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4991294" y="4165600"/>
                <a:ext cx="1263456" cy="609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4946844" y="4597400"/>
                <a:ext cx="1422206" cy="6477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4432774" y="4943180"/>
                <a:ext cx="139802" cy="1286170"/>
              </a:xfrm>
              <a:prstGeom prst="straightConnector1">
                <a:avLst/>
              </a:prstGeom>
              <a:ln w="76200" cmpd="tri">
                <a:solidFill>
                  <a:schemeClr val="tx1"/>
                </a:solidFill>
                <a:bevel/>
                <a:tailEnd type="arrow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/>
            <p:cNvCxnSpPr/>
            <p:nvPr/>
          </p:nvCxnSpPr>
          <p:spPr>
            <a:xfrm flipH="1">
              <a:off x="5143694" y="4318000"/>
              <a:ext cx="1263456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651250" y="2832953"/>
            <a:ext cx="4127500" cy="1998482"/>
            <a:chOff x="3651250" y="2832953"/>
            <a:chExt cx="4127500" cy="1998482"/>
          </a:xfrm>
        </p:grpSpPr>
        <p:sp>
          <p:nvSpPr>
            <p:cNvPr id="43" name="TextBox 42"/>
            <p:cNvSpPr txBox="1"/>
            <p:nvPr/>
          </p:nvSpPr>
          <p:spPr>
            <a:xfrm>
              <a:off x="5372100" y="2832953"/>
              <a:ext cx="2406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4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MISSES – Red Arrows</a:t>
              </a:r>
              <a:endParaRPr lang="en-US" sz="24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>
              <a:off x="5219894" y="3663950"/>
              <a:ext cx="1263456" cy="609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5270694" y="4134703"/>
              <a:ext cx="1263456" cy="609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651250" y="3872585"/>
              <a:ext cx="584394" cy="9588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5372100" y="2827226"/>
            <a:ext cx="2711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srgbClr val="1F497D"/>
                </a:solidFill>
                <a:latin typeface="Helvetica Neue"/>
                <a:cs typeface="Helvetica Neue"/>
              </a:rPr>
              <a:t>No FALSE ALARMS – all contiguous areas of ratio &gt; 1.0 have at least one observation</a:t>
            </a:r>
            <a:endParaRPr lang="en-US" sz="2400" dirty="0">
              <a:solidFill>
                <a:srgbClr val="1F497D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58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gourley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HydroMet_Review_Jorgensentheme">
  <a:themeElements>
    <a:clrScheme name="EarthObs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99CC00"/>
      </a:folHlink>
    </a:clrScheme>
    <a:fontScheme name="EarthObs">
      <a:majorFont>
        <a:latin typeface="TradeGothicBoldTwo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eaLnBrk="1" hangingPunct="1">
          <a:defRPr baseline="0" dirty="0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radeGothic" pitchFamily="2" charset="0"/>
            <a:cs typeface="Times New Roman" pitchFamily="18" charset="0"/>
          </a:defRPr>
        </a:defPPr>
      </a:lstStyle>
    </a:lnDef>
  </a:objectDefaults>
  <a:extraClrSchemeLst>
    <a:extraClrScheme>
      <a:clrScheme name="EarthOb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30052</TotalTime>
  <Words>1351</Words>
  <Application>Microsoft Office PowerPoint</Application>
  <PresentationFormat>On-screen Show (4:3)</PresentationFormat>
  <Paragraphs>204</Paragraphs>
  <Slides>37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Office Theme</vt:lpstr>
      <vt:lpstr>2_gourley_template</vt:lpstr>
      <vt:lpstr>Default Design</vt:lpstr>
      <vt:lpstr>Median</vt:lpstr>
      <vt:lpstr>1_Office Theme</vt:lpstr>
      <vt:lpstr>2_Office Theme</vt:lpstr>
      <vt:lpstr>6_Office Theme</vt:lpstr>
      <vt:lpstr>HydroMet_Review_Jorgensentheme</vt:lpstr>
      <vt:lpstr>5_Office Theme</vt:lpstr>
      <vt:lpstr>7_Office Theme</vt:lpstr>
      <vt:lpstr>!OLE_LINK1</vt:lpstr>
      <vt:lpstr>!OLE_LINK1</vt:lpstr>
      <vt:lpstr>\\localhost\Users\jjgourley\flash_flooding\presentations\!OLE_LINK7</vt:lpstr>
      <vt:lpstr>PowerPoint Presentation</vt:lpstr>
      <vt:lpstr>NWS Flash Flood Guidance System</vt:lpstr>
      <vt:lpstr>How is FFG derived ?</vt:lpstr>
      <vt:lpstr>Evaluation of the Operational Tools used for Flash Flood Forecasting in the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– NWS Storm Data Analysis</vt:lpstr>
      <vt:lpstr>Results – USGS Stage Height Analysis</vt:lpstr>
      <vt:lpstr>PowerPoint Presentation</vt:lpstr>
      <vt:lpstr>PowerPoint Presentation</vt:lpstr>
      <vt:lpstr>Threshold frequency method for flash flood prediction</vt:lpstr>
      <vt:lpstr>Ensemble Framework For Flash Flood Forecasting (EF5) supports 2 distributed models</vt:lpstr>
      <vt:lpstr>CREST – a priori parameters</vt:lpstr>
      <vt:lpstr>2-yr return period simulated flows from NEXRAD archive (2002-2010)</vt:lpstr>
      <vt:lpstr>PowerPoint Presentation</vt:lpstr>
      <vt:lpstr>PowerPoint Presentation</vt:lpstr>
      <vt:lpstr>The 1D (traditional) way of doing hydrology</vt:lpstr>
      <vt:lpstr>PowerPoint Presentation</vt:lpstr>
      <vt:lpstr>Oklahoma City Flash Flood</vt:lpstr>
      <vt:lpstr>PowerPoint Presentation</vt:lpstr>
      <vt:lpstr>PowerPoint Presentation</vt:lpstr>
      <vt:lpstr>Evaluation of Flash Flood Simulations</vt:lpstr>
      <vt:lpstr>PowerPoint Presentation</vt:lpstr>
      <vt:lpstr>PowerPoint Presentation</vt:lpstr>
      <vt:lpstr>PowerPoint Presentation</vt:lpstr>
      <vt:lpstr>Distributed Flood Severity Index</vt:lpstr>
      <vt:lpstr>PowerPoint Presentation</vt:lpstr>
      <vt:lpstr>Probabilistic Flash Flood Forecasting using Ensemble Stormscale Precipitation Forecasts </vt:lpstr>
      <vt:lpstr>Maximum Return Periods –  OKC Flash Flood</vt:lpstr>
      <vt:lpstr>The use of SHAVE and NWS flash flood reports for impact characterization and prediction</vt:lpstr>
      <vt:lpstr>Are simulations of flash flood severity related to economic impact?</vt:lpstr>
      <vt:lpstr>How does FLASH differ from DHM-TF package?</vt:lpstr>
      <vt:lpstr>PowerPoint Presentation</vt:lpstr>
      <vt:lpstr>Relevant Literature</vt:lpstr>
    </vt:vector>
  </TitlesOfParts>
  <Company>NOAA/National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Gourley</dc:creator>
  <cp:lastModifiedBy>John Schattel</cp:lastModifiedBy>
  <cp:revision>172</cp:revision>
  <dcterms:created xsi:type="dcterms:W3CDTF">2010-09-29T23:09:14Z</dcterms:created>
  <dcterms:modified xsi:type="dcterms:W3CDTF">2013-01-16T13:28:38Z</dcterms:modified>
</cp:coreProperties>
</file>