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4" r:id="rId7"/>
    <p:sldId id="275" r:id="rId8"/>
    <p:sldId id="276" r:id="rId9"/>
    <p:sldId id="278" r:id="rId10"/>
    <p:sldId id="279" r:id="rId11"/>
    <p:sldId id="280" r:id="rId12"/>
    <p:sldId id="281" r:id="rId13"/>
    <p:sldId id="282" r:id="rId14"/>
    <p:sldId id="283" r:id="rId15"/>
    <p:sldId id="266" r:id="rId16"/>
    <p:sldId id="271" r:id="rId17"/>
    <p:sldId id="272" r:id="rId18"/>
    <p:sldId id="27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686DF-AE69-414C-A3F2-7D7B70D68BEC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E0B08-1ED3-489F-851C-FC1D861D1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3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r>
              <a:rPr lang="en-US" baseline="0" dirty="0" smtClean="0"/>
              <a:t> is measuring skill of products when it matters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E0B08-1ED3-489F-851C-FC1D861D1D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7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Need reduced period dates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4998E1-69ED-41B8-84BD-9A1B4612A5A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C3257-C156-41A1-BAF4-BF12F78019F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1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C3257-C156-41A1-BAF4-BF12F78019F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10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C3257-C156-41A1-BAF4-BF12F78019F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5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6465-C083-4B7D-9F07-0394D1FFDCC3}" type="datetime1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54" y="685800"/>
            <a:ext cx="1357093" cy="603152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1585727" y="5868479"/>
            <a:ext cx="5972546" cy="608521"/>
            <a:chOff x="1585727" y="5868479"/>
            <a:chExt cx="5972546" cy="608521"/>
          </a:xfrm>
        </p:grpSpPr>
        <p:pic>
          <p:nvPicPr>
            <p:cNvPr id="9" name="Picture 50" descr="NOAA-Logo_CircleWhite_RestTran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85727" y="5883193"/>
              <a:ext cx="585826" cy="57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4" descr="CIRES-Logo_Trans-HiRes.png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845" y="5949947"/>
              <a:ext cx="947697" cy="445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374" descr="FAA_Logo_Colo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69703" y="5868479"/>
              <a:ext cx="588570" cy="6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2715" y="5943600"/>
              <a:ext cx="1056968" cy="4227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628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9207-2196-46B5-A40E-769E8C1D3BD4}" type="datetime1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2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8040-77AF-48B2-AAC9-D0A4C417661B}" type="datetime1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6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6682-D4AA-4C0F-AC2D-4EA8E3976CAA}" type="datetime1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9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76525"/>
            <a:ext cx="7772400" cy="1362075"/>
          </a:xfrm>
        </p:spPr>
        <p:txBody>
          <a:bodyPr anchor="t"/>
          <a:lstStyle>
            <a:lvl1pPr algn="l">
              <a:defRPr sz="4000" b="1" i="0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2A52-084B-4E8E-B742-AC251D5FC7AD}" type="datetime1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983E-96E3-44C1-8AD5-38BF94EDE89F}" type="datetime1">
              <a:rPr lang="en-US" smtClean="0"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250-F92A-45D5-8E95-F8BCD3925532}" type="datetime1">
              <a:rPr lang="en-US" smtClean="0"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C5E63-C309-43F1-8D9C-92C1ED824B77}" type="datetime1">
              <a:rPr lang="en-US" smtClean="0"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9E5C-E9B9-4B99-9F45-FED67BCC0962}" type="datetime1">
              <a:rPr lang="en-US" smtClean="0"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8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B61F-FAE5-4898-89FA-7AE85ABB2324}" type="datetime1">
              <a:rPr lang="en-US" smtClean="0"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7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3564-6804-4946-A71C-5FD55C22373D}" type="datetime1">
              <a:rPr lang="en-US" smtClean="0"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5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32BAF48-BC11-4978-9122-8ED91F0A6DD5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5A02E3-D9AD-4960-A236-8B055FEFB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3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elissa.a.petty@noa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Event-based Verification and Evaluation of NWS Gridded Products: The EVENT Tool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Missy Petty</a:t>
            </a:r>
          </a:p>
          <a:p>
            <a:r>
              <a:rPr lang="en-US" sz="2800" dirty="0" smtClean="0"/>
              <a:t>Forecast Impact and Quality Assessment Section</a:t>
            </a:r>
          </a:p>
          <a:p>
            <a:r>
              <a:rPr lang="en-US" sz="2800" smtClean="0"/>
              <a:t>NOAA/ESRL/GSD</a:t>
            </a:r>
            <a:endParaRPr lang="en-US" sz="2800" dirty="0" smtClean="0"/>
          </a:p>
          <a:p>
            <a:r>
              <a:rPr lang="en-US" sz="2800" dirty="0" smtClean="0"/>
              <a:t>RITT Forum</a:t>
            </a:r>
          </a:p>
          <a:p>
            <a:r>
              <a:rPr lang="en-US" sz="2800" dirty="0" smtClean="0"/>
              <a:t>7/17/2013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3482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Instantaneous Events: </a:t>
            </a:r>
            <a:r>
              <a:rPr lang="en-US" dirty="0" err="1" smtClean="0"/>
              <a:t>Jetway</a:t>
            </a:r>
            <a:r>
              <a:rPr lang="en-US" dirty="0" smtClean="0"/>
              <a:t> (En-route context)</a:t>
            </a:r>
          </a:p>
        </p:txBody>
      </p:sp>
      <p:sp>
        <p:nvSpPr>
          <p:cNvPr id="22531" name="Content Placeholder 7"/>
          <p:cNvSpPr>
            <a:spLocks noGrp="1"/>
          </p:cNvSpPr>
          <p:nvPr>
            <p:ph sz="half" idx="1"/>
          </p:nvPr>
        </p:nvSpPr>
        <p:spPr>
          <a:xfrm>
            <a:off x="4572000" y="1646237"/>
            <a:ext cx="457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High-traffic </a:t>
            </a:r>
            <a:r>
              <a:rPr lang="en-US" sz="2600" dirty="0" err="1" smtClean="0"/>
              <a:t>jetways</a:t>
            </a:r>
            <a:r>
              <a:rPr lang="en-US" sz="2600" dirty="0" smtClean="0"/>
              <a:t> intersecting/bounded by NE Flow Constrained Area boundaries (AFP 05 and 08)</a:t>
            </a:r>
          </a:p>
          <a:p>
            <a:r>
              <a:rPr lang="en-US" sz="2600" dirty="0" smtClean="0"/>
              <a:t>Three Jetway Regions </a:t>
            </a:r>
          </a:p>
          <a:p>
            <a:pPr lvl="1"/>
            <a:r>
              <a:rPr lang="en-US" sz="2200" dirty="0" smtClean="0"/>
              <a:t>All, East-West, North-South</a:t>
            </a:r>
          </a:p>
          <a:p>
            <a:pPr lvl="1"/>
            <a:r>
              <a:rPr lang="en-US" sz="2200" dirty="0" smtClean="0"/>
              <a:t>Combination of jet routes</a:t>
            </a:r>
          </a:p>
          <a:p>
            <a:r>
              <a:rPr lang="en-US" sz="2600" dirty="0" smtClean="0"/>
              <a:t>Jetway is buffered by 20nmi and partitioned into 40nmi segments</a:t>
            </a:r>
          </a:p>
          <a:p>
            <a:r>
              <a:rPr lang="en-US" sz="2600" dirty="0" smtClean="0"/>
              <a:t>If segment along a </a:t>
            </a:r>
            <a:r>
              <a:rPr lang="en-US" sz="2600" dirty="0" err="1" smtClean="0"/>
              <a:t>jetway</a:t>
            </a:r>
            <a:r>
              <a:rPr lang="en-US" sz="2600" dirty="0" smtClean="0"/>
              <a:t> is blocked with a Flow Constraint Index (FCI)  </a:t>
            </a:r>
            <a:r>
              <a:rPr lang="en-US" sz="2600" u="sng" dirty="0" smtClean="0"/>
              <a:t>&gt;</a:t>
            </a:r>
            <a:r>
              <a:rPr lang="en-US" sz="2600" dirty="0" smtClean="0"/>
              <a:t> 0.5, then the </a:t>
            </a:r>
            <a:r>
              <a:rPr lang="en-US" sz="2600" dirty="0" err="1" smtClean="0"/>
              <a:t>jetway</a:t>
            </a:r>
            <a:r>
              <a:rPr lang="en-US" sz="2600" dirty="0" smtClean="0"/>
              <a:t> is blocked</a:t>
            </a:r>
          </a:p>
          <a:p>
            <a:r>
              <a:rPr lang="en-US" sz="2600" dirty="0" smtClean="0"/>
              <a:t>An instantaneous event occurs if 10% of all </a:t>
            </a:r>
            <a:r>
              <a:rPr lang="en-US" sz="2600" dirty="0" err="1" smtClean="0"/>
              <a:t>jetways</a:t>
            </a:r>
            <a:r>
              <a:rPr lang="en-US" sz="2600" dirty="0" smtClean="0"/>
              <a:t> within a region are blocked</a:t>
            </a:r>
          </a:p>
          <a:p>
            <a:endParaRPr lang="en-US" sz="2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33A90-A885-4EA9-A239-E6B12D6E062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2533" name="Picture 3" descr="C:\Users\loughe\Documents\Work\Convection\Lead Time and Displacement\ltdJetwayCIWS-J70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2057400"/>
            <a:ext cx="4294188" cy="3810000"/>
          </a:xfrm>
        </p:spPr>
      </p:pic>
    </p:spTree>
    <p:extLst>
      <p:ext uri="{BB962C8B-B14F-4D97-AF65-F5344CB8AC3E}">
        <p14:creationId xmlns:p14="http://schemas.microsoft.com/office/powerpoint/2010/main" val="427498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Merging Events</a:t>
            </a:r>
          </a:p>
        </p:txBody>
      </p:sp>
      <p:sp>
        <p:nvSpPr>
          <p:cNvPr id="17411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Instantaneous events are merged, for both forecasts and observations, into events with duration</a:t>
            </a:r>
          </a:p>
          <a:p>
            <a:r>
              <a:rPr lang="en-US" dirty="0" smtClean="0"/>
              <a:t>Merging occurs per forecast lead</a:t>
            </a:r>
          </a:p>
          <a:p>
            <a:r>
              <a:rPr lang="en-US" dirty="0" smtClean="0"/>
              <a:t>‘NDFD Centric’ merging criteria was applied: Instantaneous events are merged into a larger event if time between events is less than 3 hours</a:t>
            </a:r>
          </a:p>
          <a:p>
            <a:r>
              <a:rPr lang="en-US" dirty="0" smtClean="0"/>
              <a:t>If NDFD is excluded, 1 hour merging criteria is applicable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97644-F01C-4D3E-88DE-CE4C57735E7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Matching of Merged Events</a:t>
            </a:r>
          </a:p>
        </p:txBody>
      </p:sp>
      <p:sp>
        <p:nvSpPr>
          <p:cNvPr id="1843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Onset and cessation are treated separately</a:t>
            </a:r>
          </a:p>
          <a:p>
            <a:r>
              <a:rPr lang="en-US" sz="2800" dirty="0"/>
              <a:t>Matches are computed per forecast </a:t>
            </a:r>
            <a:r>
              <a:rPr lang="en-US" sz="2800" dirty="0" smtClean="0"/>
              <a:t>lead</a:t>
            </a:r>
          </a:p>
          <a:p>
            <a:r>
              <a:rPr lang="en-US" sz="2800" dirty="0" smtClean="0"/>
              <a:t>Temporal criteria for a match is applied using a 3 hour window</a:t>
            </a:r>
            <a:endParaRPr lang="en-US" sz="2800" dirty="0"/>
          </a:p>
          <a:p>
            <a:r>
              <a:rPr lang="en-US" sz="2800" dirty="0" smtClean="0"/>
              <a:t>Pairings are optimized according to the Gale-Shapley (1962)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56065-6E2F-4AE7-81C7-6B66DAE64E1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5236905"/>
            <a:ext cx="8743497" cy="1239859"/>
            <a:chOff x="152400" y="5236905"/>
            <a:chExt cx="8743497" cy="1239859"/>
          </a:xfrm>
        </p:grpSpPr>
        <p:sp>
          <p:nvSpPr>
            <p:cNvPr id="3" name="Rectangle 2"/>
            <p:cNvSpPr/>
            <p:nvPr/>
          </p:nvSpPr>
          <p:spPr>
            <a:xfrm>
              <a:off x="152400" y="5236905"/>
              <a:ext cx="8686800" cy="123985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04800" y="5272523"/>
              <a:ext cx="8591097" cy="1204241"/>
              <a:chOff x="304800" y="5272523"/>
              <a:chExt cx="8591097" cy="1204241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439411" y="5575719"/>
                <a:ext cx="1054604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b="1" dirty="0">
                  <a:solidFill>
                    <a:schemeClr val="tx1"/>
                  </a:solidFill>
                  <a:latin typeface="Century Schoolbook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3621696" y="5575719"/>
                <a:ext cx="1402796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863840" y="5575719"/>
                <a:ext cx="527302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latin typeface="Century Schoolbook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778498" y="5575719"/>
                <a:ext cx="527302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/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1852550" y="5953544"/>
                <a:ext cx="1445781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latin typeface="Century Schoolbook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6038498" y="5953544"/>
                <a:ext cx="1056037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latin typeface="Century Schoolbook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7918558" y="5953544"/>
                <a:ext cx="677755" cy="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04800" y="5409032"/>
                <a:ext cx="4739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err="1" smtClean="0"/>
                  <a:t>Obs</a:t>
                </a:r>
                <a:endParaRPr lang="en-US" sz="1400" b="1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04800" y="5788223"/>
                <a:ext cx="8074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Forecast</a:t>
                </a:r>
                <a:endParaRPr lang="en-US" sz="1400" b="1" dirty="0"/>
              </a:p>
            </p:txBody>
          </p:sp>
          <p:cxnSp>
            <p:nvCxnSpPr>
              <p:cNvPr id="31" name="Straight Connector 30"/>
              <p:cNvCxnSpPr>
                <a:stCxn id="15" idx="1"/>
                <a:endCxn id="26" idx="1"/>
              </p:cNvCxnSpPr>
              <p:nvPr/>
            </p:nvCxnSpPr>
            <p:spPr>
              <a:xfrm>
                <a:off x="1439411" y="5575720"/>
                <a:ext cx="413139" cy="377825"/>
              </a:xfrm>
              <a:prstGeom prst="line">
                <a:avLst/>
              </a:prstGeom>
              <a:ln w="22225">
                <a:solidFill>
                  <a:srgbClr val="FFFF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endCxn id="28" idx="1"/>
              </p:cNvCxnSpPr>
              <p:nvPr/>
            </p:nvCxnSpPr>
            <p:spPr>
              <a:xfrm>
                <a:off x="7785300" y="5582647"/>
                <a:ext cx="133258" cy="370898"/>
              </a:xfrm>
              <a:prstGeom prst="line">
                <a:avLst/>
              </a:prstGeom>
              <a:ln w="22225">
                <a:solidFill>
                  <a:srgbClr val="FFFF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27" idx="3"/>
              </p:cNvCxnSpPr>
              <p:nvPr/>
            </p:nvCxnSpPr>
            <p:spPr>
              <a:xfrm flipH="1">
                <a:off x="7094535" y="5575719"/>
                <a:ext cx="297210" cy="377826"/>
              </a:xfrm>
              <a:prstGeom prst="line">
                <a:avLst/>
              </a:prstGeom>
              <a:ln w="22225">
                <a:solidFill>
                  <a:schemeClr val="accent4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25" idx="3"/>
                <a:endCxn id="28" idx="3"/>
              </p:cNvCxnSpPr>
              <p:nvPr/>
            </p:nvCxnSpPr>
            <p:spPr>
              <a:xfrm>
                <a:off x="8305800" y="5575720"/>
                <a:ext cx="290513" cy="377825"/>
              </a:xfrm>
              <a:prstGeom prst="line">
                <a:avLst/>
              </a:prstGeom>
              <a:ln w="22225">
                <a:solidFill>
                  <a:schemeClr val="accent4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1291001" y="5272523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Hit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708756" y="5953545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Hit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780914" y="5953545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Hit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640144" y="5272527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Hit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466306" y="5272525"/>
                <a:ext cx="5309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Miss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716259" y="5272530"/>
                <a:ext cx="5309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Miss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171700" y="5953544"/>
                <a:ext cx="6367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False</a:t>
                </a:r>
              </a:p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Alarm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917163" y="5934053"/>
                <a:ext cx="6367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False</a:t>
                </a:r>
              </a:p>
              <a:p>
                <a:r>
                  <a:rPr lang="en-US" sz="1400" b="1" dirty="0" smtClean="0">
                    <a:solidFill>
                      <a:srgbClr val="FFFF00"/>
                    </a:solidFill>
                  </a:rPr>
                  <a:t>Alarm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309982" y="5272524"/>
                <a:ext cx="5309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Miss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876800" y="5272526"/>
                <a:ext cx="5309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Miss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984878" y="5953543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Hit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240311" y="5272528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Hit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8172106" y="5272529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Hit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8490017" y="5953542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accent4"/>
                    </a:solidFill>
                  </a:rPr>
                  <a:t>Hit</a:t>
                </a:r>
                <a:endParaRPr lang="en-US" sz="1400" b="1" dirty="0">
                  <a:solidFill>
                    <a:schemeClr val="accent4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37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81450"/>
          </a:xfrm>
        </p:spPr>
        <p:txBody>
          <a:bodyPr/>
          <a:lstStyle/>
          <a:p>
            <a:r>
              <a:rPr lang="en-US" dirty="0" smtClean="0"/>
              <a:t>Displacement can be calculated only for matched onsets and cessations</a:t>
            </a:r>
          </a:p>
          <a:p>
            <a:pPr marL="457200" lvl="1" indent="0">
              <a:buNone/>
            </a:pPr>
            <a:r>
              <a:rPr lang="en-US" dirty="0" smtClean="0">
                <a:latin typeface="Symbol" pitchFamily="18" charset="2"/>
              </a:rPr>
              <a:t>	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baseline="-25000" dirty="0" err="1" smtClean="0"/>
              <a:t>onset</a:t>
            </a:r>
            <a:r>
              <a:rPr lang="en-US" dirty="0" smtClean="0"/>
              <a:t>    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onset</a:t>
            </a:r>
            <a:r>
              <a:rPr lang="en-US" dirty="0" smtClean="0"/>
              <a:t>      –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onset</a:t>
            </a:r>
            <a:endParaRPr lang="en-US" baseline="-25000" dirty="0" smtClean="0"/>
          </a:p>
          <a:p>
            <a:pPr marL="457200" lvl="1" indent="0">
              <a:spcBef>
                <a:spcPts val="1200"/>
              </a:spcBef>
              <a:buNone/>
            </a:pPr>
            <a:r>
              <a:rPr lang="en-US" dirty="0" smtClean="0">
                <a:latin typeface="Symbol" pitchFamily="18" charset="2"/>
              </a:rPr>
              <a:t>	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baseline="-25000" dirty="0" err="1" smtClean="0"/>
              <a:t>cessation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cessation</a:t>
            </a:r>
            <a:r>
              <a:rPr lang="en-US" dirty="0" smtClean="0"/>
              <a:t> –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cessation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Displacement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56065-6E2F-4AE7-81C7-6B66DAE64E1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8438" name="TextBox 18437"/>
          <p:cNvSpPr txBox="1"/>
          <p:nvPr/>
        </p:nvSpPr>
        <p:spPr>
          <a:xfrm>
            <a:off x="2743200" y="3200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895600" y="4157802"/>
            <a:ext cx="2993531" cy="1469330"/>
            <a:chOff x="2895600" y="4157802"/>
            <a:chExt cx="2993531" cy="146933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4030211" y="4509155"/>
              <a:ext cx="1054604" cy="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 b="1" dirty="0">
                <a:solidFill>
                  <a:schemeClr val="tx1"/>
                </a:solidFill>
                <a:latin typeface="Century Schoolbook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443350" y="4886980"/>
              <a:ext cx="1445781" cy="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 dirty="0">
                <a:latin typeface="Century Schoolbook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95600" y="4342468"/>
              <a:ext cx="4739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 smtClean="0"/>
                <a:t>Obs</a:t>
              </a:r>
              <a:endParaRPr lang="en-US" sz="14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895600" y="4656166"/>
              <a:ext cx="8074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Forecast</a:t>
              </a:r>
              <a:endParaRPr lang="en-US" sz="1400" b="1" dirty="0"/>
            </a:p>
          </p:txBody>
        </p:sp>
        <p:cxnSp>
          <p:nvCxnSpPr>
            <p:cNvPr id="44" name="Straight Connector 43"/>
            <p:cNvCxnSpPr>
              <a:stCxn id="45" idx="1"/>
            </p:cNvCxnSpPr>
            <p:nvPr/>
          </p:nvCxnSpPr>
          <p:spPr>
            <a:xfrm>
              <a:off x="4030211" y="4509156"/>
              <a:ext cx="0" cy="5962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443350" y="4886980"/>
              <a:ext cx="0" cy="2184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33" name="Left Brace 18432"/>
            <p:cNvSpPr/>
            <p:nvPr/>
          </p:nvSpPr>
          <p:spPr>
            <a:xfrm rot="16200000">
              <a:off x="4148705" y="5027480"/>
              <a:ext cx="160789" cy="3810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35" name="TextBox 18434"/>
            <p:cNvSpPr txBox="1"/>
            <p:nvPr/>
          </p:nvSpPr>
          <p:spPr>
            <a:xfrm>
              <a:off x="4038598" y="5257800"/>
              <a:ext cx="762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Symbol" pitchFamily="18" charset="2"/>
                </a:rPr>
                <a:t>D</a:t>
              </a:r>
              <a:r>
                <a:rPr lang="en-US" dirty="0" err="1" smtClean="0"/>
                <a:t>T</a:t>
              </a:r>
              <a:r>
                <a:rPr lang="en-US" baseline="-25000" dirty="0" err="1" smtClean="0"/>
                <a:t>onset</a:t>
              </a:r>
              <a:endParaRPr lang="en-US" baseline="-25000" dirty="0"/>
            </a:p>
          </p:txBody>
        </p:sp>
        <p:sp>
          <p:nvSpPr>
            <p:cNvPr id="18439" name="TextBox 18438"/>
            <p:cNvSpPr txBox="1"/>
            <p:nvPr/>
          </p:nvSpPr>
          <p:spPr>
            <a:xfrm>
              <a:off x="4298056" y="4509156"/>
              <a:ext cx="868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</a:t>
              </a:r>
              <a:r>
                <a:rPr lang="en-US" baseline="-25000" dirty="0" err="1" smtClean="0"/>
                <a:t>onset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63964" y="4157802"/>
              <a:ext cx="868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onset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4959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Displacement</a:t>
            </a:r>
          </a:p>
        </p:txBody>
      </p:sp>
      <p:sp>
        <p:nvSpPr>
          <p:cNvPr id="13315" name="Content Placeholder 5"/>
          <p:cNvSpPr>
            <a:spLocks noGrp="1"/>
          </p:cNvSpPr>
          <p:nvPr>
            <p:ph sz="half" idx="2"/>
          </p:nvPr>
        </p:nvSpPr>
        <p:spPr>
          <a:xfrm>
            <a:off x="3657600" y="1752600"/>
            <a:ext cx="5334000" cy="4525963"/>
          </a:xfrm>
        </p:spPr>
        <p:txBody>
          <a:bodyPr/>
          <a:lstStyle/>
          <a:p>
            <a:r>
              <a:rPr lang="en-US" sz="3000" dirty="0" smtClean="0"/>
              <a:t>For all matched onset and cessation pairs</a:t>
            </a:r>
          </a:p>
          <a:p>
            <a:pPr lvl="1"/>
            <a:r>
              <a:rPr lang="en-US" sz="2600" dirty="0" smtClean="0"/>
              <a:t>Center of mass is weighted by forecast probability</a:t>
            </a:r>
          </a:p>
          <a:p>
            <a:pPr lvl="1"/>
            <a:r>
              <a:rPr lang="en-US" sz="2600" dirty="0">
                <a:ea typeface="MS PGothic" pitchFamily="34" charset="-128"/>
              </a:rPr>
              <a:t>The average of the minimum distances between all forecast objects and observation objects yields the spatial displacement</a:t>
            </a:r>
          </a:p>
          <a:p>
            <a:pPr marL="457200" lvl="1" indent="0">
              <a:buNone/>
            </a:pPr>
            <a:endParaRPr lang="en-US" sz="2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9A79-62C2-45C3-A541-9AA65758274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96752" y="1923801"/>
            <a:ext cx="3188056" cy="4248130"/>
            <a:chOff x="396752" y="1923801"/>
            <a:chExt cx="3188056" cy="4248130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>
            <a:xfrm>
              <a:off x="396752" y="1923801"/>
              <a:ext cx="3188056" cy="4248130"/>
              <a:chOff x="264218" y="1371600"/>
              <a:chExt cx="3621982" cy="4966395"/>
            </a:xfrm>
          </p:grpSpPr>
          <p:sp>
            <p:nvSpPr>
              <p:cNvPr id="51" name="Freeform 50"/>
              <p:cNvSpPr/>
              <p:nvPr/>
            </p:nvSpPr>
            <p:spPr bwMode="auto">
              <a:xfrm>
                <a:off x="2178829" y="1953987"/>
                <a:ext cx="1104900" cy="933450"/>
              </a:xfrm>
              <a:custGeom>
                <a:avLst/>
                <a:gdLst>
                  <a:gd name="connsiteX0" fmla="*/ 447675 w 1104900"/>
                  <a:gd name="connsiteY0" fmla="*/ 0 h 933450"/>
                  <a:gd name="connsiteX1" fmla="*/ 790575 w 1104900"/>
                  <a:gd name="connsiteY1" fmla="*/ 247650 h 933450"/>
                  <a:gd name="connsiteX2" fmla="*/ 971550 w 1104900"/>
                  <a:gd name="connsiteY2" fmla="*/ 457200 h 933450"/>
                  <a:gd name="connsiteX3" fmla="*/ 1104900 w 1104900"/>
                  <a:gd name="connsiteY3" fmla="*/ 695325 h 933450"/>
                  <a:gd name="connsiteX4" fmla="*/ 838200 w 1104900"/>
                  <a:gd name="connsiteY4" fmla="*/ 933450 h 933450"/>
                  <a:gd name="connsiteX5" fmla="*/ 771525 w 1104900"/>
                  <a:gd name="connsiteY5" fmla="*/ 600075 h 933450"/>
                  <a:gd name="connsiteX6" fmla="*/ 238125 w 1104900"/>
                  <a:gd name="connsiteY6" fmla="*/ 819150 h 933450"/>
                  <a:gd name="connsiteX7" fmla="*/ 0 w 1104900"/>
                  <a:gd name="connsiteY7" fmla="*/ 390525 h 933450"/>
                  <a:gd name="connsiteX8" fmla="*/ 361950 w 1104900"/>
                  <a:gd name="connsiteY8" fmla="*/ 285750 h 933450"/>
                  <a:gd name="connsiteX9" fmla="*/ 447675 w 1104900"/>
                  <a:gd name="connsiteY9" fmla="*/ 0 h 93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04900" h="933450">
                    <a:moveTo>
                      <a:pt x="447675" y="0"/>
                    </a:moveTo>
                    <a:lnTo>
                      <a:pt x="790575" y="247650"/>
                    </a:lnTo>
                    <a:lnTo>
                      <a:pt x="971550" y="457200"/>
                    </a:lnTo>
                    <a:lnTo>
                      <a:pt x="1104900" y="695325"/>
                    </a:lnTo>
                    <a:lnTo>
                      <a:pt x="838200" y="933450"/>
                    </a:lnTo>
                    <a:lnTo>
                      <a:pt x="771525" y="600075"/>
                    </a:lnTo>
                    <a:lnTo>
                      <a:pt x="238125" y="819150"/>
                    </a:lnTo>
                    <a:lnTo>
                      <a:pt x="0" y="390525"/>
                    </a:lnTo>
                    <a:lnTo>
                      <a:pt x="361950" y="285750"/>
                    </a:lnTo>
                    <a:lnTo>
                      <a:pt x="447675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 smtClean="0"/>
                  <a:t>Y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692602" y="1845927"/>
                <a:ext cx="2743200" cy="27432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1978804" y="3154136"/>
                <a:ext cx="46037" cy="460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54" name="Straight Connector 53"/>
              <p:cNvCxnSpPr>
                <a:stCxn id="53" idx="1"/>
                <a:endCxn id="52" idx="1"/>
              </p:cNvCxnSpPr>
              <p:nvPr/>
            </p:nvCxnSpPr>
            <p:spPr bwMode="auto">
              <a:xfrm flipH="1" flipV="1">
                <a:off x="1094334" y="2247659"/>
                <a:ext cx="891212" cy="9132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8"/>
              <p:cNvSpPr txBox="1">
                <a:spLocks noChangeArrowheads="1"/>
              </p:cNvSpPr>
              <p:nvPr/>
            </p:nvSpPr>
            <p:spPr bwMode="auto">
              <a:xfrm rot="2682027">
                <a:off x="904818" y="2491078"/>
                <a:ext cx="1457325" cy="3077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>
                    <a:ea typeface="MS PGothic" pitchFamily="34" charset="-128"/>
                  </a:rPr>
                  <a:t>75 nmi</a:t>
                </a:r>
              </a:p>
            </p:txBody>
          </p:sp>
          <p:sp>
            <p:nvSpPr>
              <p:cNvPr id="56" name="Freeform 55"/>
              <p:cNvSpPr/>
              <p:nvPr/>
            </p:nvSpPr>
            <p:spPr bwMode="auto">
              <a:xfrm>
                <a:off x="1169179" y="3239861"/>
                <a:ext cx="1381125" cy="895350"/>
              </a:xfrm>
              <a:custGeom>
                <a:avLst/>
                <a:gdLst>
                  <a:gd name="connsiteX0" fmla="*/ 0 w 1381125"/>
                  <a:gd name="connsiteY0" fmla="*/ 447675 h 895350"/>
                  <a:gd name="connsiteX1" fmla="*/ 400050 w 1381125"/>
                  <a:gd name="connsiteY1" fmla="*/ 895350 h 895350"/>
                  <a:gd name="connsiteX2" fmla="*/ 1257300 w 1381125"/>
                  <a:gd name="connsiteY2" fmla="*/ 819150 h 895350"/>
                  <a:gd name="connsiteX3" fmla="*/ 1381125 w 1381125"/>
                  <a:gd name="connsiteY3" fmla="*/ 438150 h 895350"/>
                  <a:gd name="connsiteX4" fmla="*/ 1019175 w 1381125"/>
                  <a:gd name="connsiteY4" fmla="*/ 57150 h 895350"/>
                  <a:gd name="connsiteX5" fmla="*/ 180975 w 1381125"/>
                  <a:gd name="connsiteY5" fmla="*/ 0 h 895350"/>
                  <a:gd name="connsiteX6" fmla="*/ 0 w 1381125"/>
                  <a:gd name="connsiteY6" fmla="*/ 447675 h 895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81125" h="895350">
                    <a:moveTo>
                      <a:pt x="0" y="447675"/>
                    </a:moveTo>
                    <a:lnTo>
                      <a:pt x="400050" y="895350"/>
                    </a:lnTo>
                    <a:lnTo>
                      <a:pt x="1257300" y="819150"/>
                    </a:lnTo>
                    <a:lnTo>
                      <a:pt x="1381125" y="438150"/>
                    </a:lnTo>
                    <a:lnTo>
                      <a:pt x="1019175" y="57150"/>
                    </a:lnTo>
                    <a:lnTo>
                      <a:pt x="180975" y="0"/>
                    </a:lnTo>
                    <a:lnTo>
                      <a:pt x="0" y="447675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7" name="TextBox 18"/>
              <p:cNvSpPr txBox="1">
                <a:spLocks noChangeArrowheads="1"/>
              </p:cNvSpPr>
              <p:nvPr/>
            </p:nvSpPr>
            <p:spPr bwMode="auto">
              <a:xfrm>
                <a:off x="264304" y="4839670"/>
                <a:ext cx="3356813" cy="12956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>
                  <a:lnSpc>
                    <a:spcPts val="2000"/>
                  </a:lnSpc>
                  <a:spcBef>
                    <a:spcPts val="300"/>
                  </a:spcBef>
                  <a:tabLst>
                    <a:tab pos="795338" algn="l"/>
                  </a:tabLst>
                </a:pPr>
                <a:r>
                  <a:rPr lang="en-US" sz="1600" b="1" dirty="0">
                    <a:ea typeface="MS PGothic" pitchFamily="34" charset="-128"/>
                    <a:cs typeface="Calibri" pitchFamily="34" charset="0"/>
                  </a:rPr>
                  <a:t>            </a:t>
                </a:r>
                <a:r>
                  <a:rPr lang="en-US" sz="1600" b="1" dirty="0" smtClean="0">
                    <a:ea typeface="MS PGothic" pitchFamily="34" charset="-128"/>
                    <a:cs typeface="Calibri" pitchFamily="34" charset="0"/>
                  </a:rPr>
                  <a:t> 	</a:t>
                </a:r>
                <a:r>
                  <a:rPr lang="en-US" sz="1600" b="1" dirty="0" smtClean="0">
                    <a:solidFill>
                      <a:srgbClr val="FF3300"/>
                    </a:solidFill>
                    <a:ea typeface="MS PGothic" pitchFamily="34" charset="-128"/>
                    <a:cs typeface="Calibri" pitchFamily="34" charset="0"/>
                  </a:rPr>
                  <a:t>Forecast</a:t>
                </a:r>
                <a:endParaRPr lang="en-US" sz="1600" b="1" dirty="0">
                  <a:solidFill>
                    <a:srgbClr val="FF3300"/>
                  </a:solidFill>
                  <a:ea typeface="MS PGothic" pitchFamily="34" charset="-128"/>
                  <a:cs typeface="Calibri" pitchFamily="34" charset="0"/>
                </a:endParaRPr>
              </a:p>
              <a:p>
                <a:pPr eaLnBrk="1" hangingPunct="1">
                  <a:lnSpc>
                    <a:spcPts val="2000"/>
                  </a:lnSpc>
                  <a:tabLst>
                    <a:tab pos="795338" algn="l"/>
                  </a:tabLst>
                </a:pPr>
                <a:r>
                  <a:rPr lang="en-US" sz="1600" b="1" dirty="0">
                    <a:ea typeface="MS PGothic" pitchFamily="34" charset="-128"/>
                    <a:cs typeface="Calibri" pitchFamily="34" charset="0"/>
                  </a:rPr>
                  <a:t>            </a:t>
                </a:r>
                <a:r>
                  <a:rPr lang="en-US" sz="1600" b="1" dirty="0" smtClean="0">
                    <a:ea typeface="MS PGothic" pitchFamily="34" charset="-128"/>
                    <a:cs typeface="Calibri" pitchFamily="34" charset="0"/>
                  </a:rPr>
                  <a:t>	</a:t>
                </a:r>
                <a:r>
                  <a:rPr lang="en-US" sz="1600" b="1" dirty="0" smtClean="0">
                    <a:solidFill>
                      <a:srgbClr val="0000FF"/>
                    </a:solidFill>
                    <a:ea typeface="MS PGothic" pitchFamily="34" charset="-128"/>
                    <a:cs typeface="Calibri" pitchFamily="34" charset="0"/>
                  </a:rPr>
                  <a:t>CIWS </a:t>
                </a:r>
                <a:r>
                  <a:rPr lang="en-US" sz="1600" b="1" dirty="0">
                    <a:solidFill>
                      <a:srgbClr val="0000FF"/>
                    </a:solidFill>
                    <a:ea typeface="MS PGothic" pitchFamily="34" charset="-128"/>
                    <a:cs typeface="Calibri" pitchFamily="34" charset="0"/>
                  </a:rPr>
                  <a:t>observation</a:t>
                </a:r>
              </a:p>
              <a:p>
                <a:pPr eaLnBrk="1" hangingPunct="1">
                  <a:lnSpc>
                    <a:spcPts val="2000"/>
                  </a:lnSpc>
                  <a:tabLst>
                    <a:tab pos="795338" algn="l"/>
                  </a:tabLst>
                </a:pPr>
                <a:r>
                  <a:rPr lang="en-US" sz="1600" b="1" dirty="0">
                    <a:ea typeface="MS PGothic" pitchFamily="34" charset="-128"/>
                    <a:cs typeface="Calibri" pitchFamily="34" charset="0"/>
                  </a:rPr>
                  <a:t>         X </a:t>
                </a:r>
                <a:r>
                  <a:rPr lang="en-US" sz="1600" b="1" dirty="0" smtClean="0">
                    <a:ea typeface="MS PGothic" pitchFamily="34" charset="-128"/>
                    <a:cs typeface="Calibri" pitchFamily="34" charset="0"/>
                  </a:rPr>
                  <a:t>=	Center </a:t>
                </a:r>
                <a:r>
                  <a:rPr lang="en-US" sz="1600" b="1" dirty="0">
                    <a:ea typeface="MS PGothic" pitchFamily="34" charset="-128"/>
                    <a:cs typeface="Calibri" pitchFamily="34" charset="0"/>
                  </a:rPr>
                  <a:t>of mass (CM)</a:t>
                </a:r>
              </a:p>
              <a:p>
                <a:pPr eaLnBrk="1" hangingPunct="1">
                  <a:lnSpc>
                    <a:spcPts val="2000"/>
                  </a:lnSpc>
                </a:pPr>
                <a:r>
                  <a:rPr lang="en-US" sz="1600" b="1" dirty="0">
                    <a:ea typeface="MS PGothic" pitchFamily="34" charset="-128"/>
                    <a:cs typeface="Calibri" pitchFamily="34" charset="0"/>
                  </a:rPr>
                  <a:t>           </a:t>
                </a:r>
                <a:r>
                  <a:rPr lang="en-US" sz="1600" b="1" dirty="0">
                    <a:solidFill>
                      <a:srgbClr val="9966FF"/>
                    </a:solidFill>
                    <a:ea typeface="MS PGothic" pitchFamily="34" charset="-128"/>
                    <a:cs typeface="Calibri" pitchFamily="34" charset="0"/>
                  </a:rPr>
                  <a:t>Distance between CMs</a:t>
                </a:r>
                <a:r>
                  <a:rPr lang="en-US" sz="1600" b="1" dirty="0">
                    <a:ea typeface="MS PGothic" pitchFamily="34" charset="-128"/>
                    <a:cs typeface="Calibri" pitchFamily="34" charset="0"/>
                  </a:rPr>
                  <a:t>	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804049" y="4954618"/>
                <a:ext cx="182563" cy="182562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804049" y="5244566"/>
                <a:ext cx="182563" cy="182563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84991" y="4835298"/>
                <a:ext cx="2937622" cy="130000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1" name="Freeform 60"/>
              <p:cNvSpPr/>
              <p:nvPr/>
            </p:nvSpPr>
            <p:spPr bwMode="auto">
              <a:xfrm>
                <a:off x="3099579" y="2795361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2" name="Freeform 61"/>
              <p:cNvSpPr/>
              <p:nvPr/>
            </p:nvSpPr>
            <p:spPr bwMode="auto">
              <a:xfrm>
                <a:off x="2686829" y="2668362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3" name="Freeform 62"/>
              <p:cNvSpPr/>
              <p:nvPr/>
            </p:nvSpPr>
            <p:spPr bwMode="auto">
              <a:xfrm>
                <a:off x="3085291" y="3143024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4" name="Freeform 63"/>
              <p:cNvSpPr/>
              <p:nvPr/>
            </p:nvSpPr>
            <p:spPr bwMode="auto">
              <a:xfrm>
                <a:off x="1636236" y="3333266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5" name="Freeform 64"/>
              <p:cNvSpPr/>
              <p:nvPr/>
            </p:nvSpPr>
            <p:spPr bwMode="auto">
              <a:xfrm>
                <a:off x="2831291" y="2950937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6" name="Freeform 65"/>
              <p:cNvSpPr/>
              <p:nvPr/>
            </p:nvSpPr>
            <p:spPr bwMode="auto">
              <a:xfrm>
                <a:off x="1574879" y="3844759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7" name="Freeform 66"/>
              <p:cNvSpPr/>
              <p:nvPr/>
            </p:nvSpPr>
            <p:spPr bwMode="auto">
              <a:xfrm>
                <a:off x="1859741" y="4124104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64218" y="1371600"/>
                <a:ext cx="3621982" cy="49663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glow rad="101600">
                  <a:schemeClr val="bg1">
                    <a:lumMod val="8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2594264" y="2557849"/>
                <a:ext cx="825621" cy="929054"/>
              </a:xfrm>
              <a:custGeom>
                <a:avLst/>
                <a:gdLst>
                  <a:gd name="connsiteX0" fmla="*/ 0 w 720969"/>
                  <a:gd name="connsiteY0" fmla="*/ 149469 h 782515"/>
                  <a:gd name="connsiteX1" fmla="*/ 158262 w 720969"/>
                  <a:gd name="connsiteY1" fmla="*/ 501161 h 782515"/>
                  <a:gd name="connsiteX2" fmla="*/ 527539 w 720969"/>
                  <a:gd name="connsiteY2" fmla="*/ 782515 h 782515"/>
                  <a:gd name="connsiteX3" fmla="*/ 720969 w 720969"/>
                  <a:gd name="connsiteY3" fmla="*/ 773723 h 782515"/>
                  <a:gd name="connsiteX4" fmla="*/ 712177 w 720969"/>
                  <a:gd name="connsiteY4" fmla="*/ 237392 h 782515"/>
                  <a:gd name="connsiteX5" fmla="*/ 518746 w 720969"/>
                  <a:gd name="connsiteY5" fmla="*/ 131884 h 782515"/>
                  <a:gd name="connsiteX6" fmla="*/ 17585 w 720969"/>
                  <a:gd name="connsiteY6" fmla="*/ 0 h 782515"/>
                  <a:gd name="connsiteX7" fmla="*/ 0 w 720969"/>
                  <a:gd name="connsiteY7" fmla="*/ 149469 h 782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969" h="782515">
                    <a:moveTo>
                      <a:pt x="0" y="149469"/>
                    </a:moveTo>
                    <a:lnTo>
                      <a:pt x="158262" y="501161"/>
                    </a:lnTo>
                    <a:lnTo>
                      <a:pt x="527539" y="782515"/>
                    </a:lnTo>
                    <a:lnTo>
                      <a:pt x="720969" y="773723"/>
                    </a:lnTo>
                    <a:lnTo>
                      <a:pt x="712177" y="237392"/>
                    </a:lnTo>
                    <a:lnTo>
                      <a:pt x="518746" y="131884"/>
                    </a:lnTo>
                    <a:lnTo>
                      <a:pt x="17585" y="0"/>
                    </a:lnTo>
                    <a:lnTo>
                      <a:pt x="0" y="149469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1802103" y="4032024"/>
                <a:ext cx="404446" cy="369277"/>
              </a:xfrm>
              <a:custGeom>
                <a:avLst/>
                <a:gdLst>
                  <a:gd name="connsiteX0" fmla="*/ 0 w 404446"/>
                  <a:gd name="connsiteY0" fmla="*/ 96715 h 369277"/>
                  <a:gd name="connsiteX1" fmla="*/ 17585 w 404446"/>
                  <a:gd name="connsiteY1" fmla="*/ 316523 h 369277"/>
                  <a:gd name="connsiteX2" fmla="*/ 325316 w 404446"/>
                  <a:gd name="connsiteY2" fmla="*/ 369277 h 369277"/>
                  <a:gd name="connsiteX3" fmla="*/ 404446 w 404446"/>
                  <a:gd name="connsiteY3" fmla="*/ 105508 h 369277"/>
                  <a:gd name="connsiteX4" fmla="*/ 105508 w 404446"/>
                  <a:gd name="connsiteY4" fmla="*/ 0 h 369277"/>
                  <a:gd name="connsiteX5" fmla="*/ 0 w 404446"/>
                  <a:gd name="connsiteY5" fmla="*/ 96715 h 369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4446" h="369277">
                    <a:moveTo>
                      <a:pt x="0" y="96715"/>
                    </a:moveTo>
                    <a:lnTo>
                      <a:pt x="17585" y="316523"/>
                    </a:lnTo>
                    <a:lnTo>
                      <a:pt x="325316" y="369277"/>
                    </a:lnTo>
                    <a:lnTo>
                      <a:pt x="404446" y="105508"/>
                    </a:lnTo>
                    <a:lnTo>
                      <a:pt x="105508" y="0"/>
                    </a:lnTo>
                    <a:lnTo>
                      <a:pt x="0" y="96715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TextBox 22"/>
              <p:cNvSpPr txBox="1">
                <a:spLocks noChangeArrowheads="1"/>
              </p:cNvSpPr>
              <p:nvPr/>
            </p:nvSpPr>
            <p:spPr bwMode="auto">
              <a:xfrm>
                <a:off x="1703467" y="3486903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chemeClr val="accent2">
                        <a:lumMod val="75000"/>
                      </a:schemeClr>
                    </a:solidFill>
                    <a:ea typeface="MS PGothic" pitchFamily="34" charset="-128"/>
                  </a:rPr>
                  <a:t>X</a:t>
                </a:r>
                <a:r>
                  <a:rPr lang="en-US" b="1" dirty="0">
                    <a:solidFill>
                      <a:srgbClr val="FF3300"/>
                    </a:solidFill>
                    <a:ea typeface="MS PGothic" pitchFamily="34" charset="-128"/>
                  </a:rPr>
                  <a:t> </a:t>
                </a:r>
              </a:p>
            </p:txBody>
          </p:sp>
          <p:sp>
            <p:nvSpPr>
              <p:cNvPr id="72" name="TextBox 22"/>
              <p:cNvSpPr txBox="1">
                <a:spLocks noChangeArrowheads="1"/>
              </p:cNvSpPr>
              <p:nvPr/>
            </p:nvSpPr>
            <p:spPr bwMode="auto">
              <a:xfrm>
                <a:off x="2922387" y="2800531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0099FF"/>
                    </a:solidFill>
                    <a:ea typeface="MS PGothic" pitchFamily="34" charset="-128"/>
                  </a:rPr>
                  <a:t>X </a:t>
                </a:r>
              </a:p>
            </p:txBody>
          </p:sp>
          <p:sp>
            <p:nvSpPr>
              <p:cNvPr id="73" name="TextBox 22"/>
              <p:cNvSpPr txBox="1">
                <a:spLocks noChangeArrowheads="1"/>
              </p:cNvSpPr>
              <p:nvPr/>
            </p:nvSpPr>
            <p:spPr bwMode="auto">
              <a:xfrm>
                <a:off x="1831449" y="4038956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0099FF"/>
                    </a:solidFill>
                    <a:ea typeface="MS PGothic" pitchFamily="34" charset="-128"/>
                  </a:rPr>
                  <a:t>X </a:t>
                </a:r>
              </a:p>
            </p:txBody>
          </p:sp>
          <p:sp>
            <p:nvSpPr>
              <p:cNvPr id="74" name="Freeform 73"/>
              <p:cNvSpPr/>
              <p:nvPr/>
            </p:nvSpPr>
            <p:spPr bwMode="auto">
              <a:xfrm>
                <a:off x="1430856" y="3561409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5" name="Freeform 74"/>
              <p:cNvSpPr/>
              <p:nvPr/>
            </p:nvSpPr>
            <p:spPr bwMode="auto">
              <a:xfrm>
                <a:off x="1831168" y="3655794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6" name="Freeform 75"/>
              <p:cNvSpPr/>
              <p:nvPr/>
            </p:nvSpPr>
            <p:spPr bwMode="auto">
              <a:xfrm>
                <a:off x="2143063" y="3808194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7" name="Freeform 76"/>
              <p:cNvSpPr/>
              <p:nvPr/>
            </p:nvSpPr>
            <p:spPr bwMode="auto">
              <a:xfrm>
                <a:off x="2019005" y="3439577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8" name="Freeform 77"/>
              <p:cNvSpPr/>
              <p:nvPr/>
            </p:nvSpPr>
            <p:spPr bwMode="auto">
              <a:xfrm>
                <a:off x="2391606" y="2341397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79" name="Freeform 78"/>
              <p:cNvSpPr/>
              <p:nvPr/>
            </p:nvSpPr>
            <p:spPr bwMode="auto">
              <a:xfrm>
                <a:off x="2650336" y="2185440"/>
                <a:ext cx="257175" cy="219075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0" name="Freeform 79"/>
              <p:cNvSpPr/>
              <p:nvPr/>
            </p:nvSpPr>
            <p:spPr bwMode="auto">
              <a:xfrm>
                <a:off x="3007074" y="2525364"/>
                <a:ext cx="184213" cy="109539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1" name="Freeform 80"/>
              <p:cNvSpPr/>
              <p:nvPr/>
            </p:nvSpPr>
            <p:spPr bwMode="auto">
              <a:xfrm>
                <a:off x="2872383" y="2380040"/>
                <a:ext cx="184213" cy="109539"/>
              </a:xfrm>
              <a:custGeom>
                <a:avLst/>
                <a:gdLst>
                  <a:gd name="connsiteX0" fmla="*/ 0 w 257175"/>
                  <a:gd name="connsiteY0" fmla="*/ 85725 h 219075"/>
                  <a:gd name="connsiteX1" fmla="*/ 47625 w 257175"/>
                  <a:gd name="connsiteY1" fmla="*/ 209550 h 219075"/>
                  <a:gd name="connsiteX2" fmla="*/ 200025 w 257175"/>
                  <a:gd name="connsiteY2" fmla="*/ 219075 h 219075"/>
                  <a:gd name="connsiteX3" fmla="*/ 257175 w 257175"/>
                  <a:gd name="connsiteY3" fmla="*/ 95250 h 219075"/>
                  <a:gd name="connsiteX4" fmla="*/ 142875 w 257175"/>
                  <a:gd name="connsiteY4" fmla="*/ 0 h 219075"/>
                  <a:gd name="connsiteX5" fmla="*/ 28575 w 257175"/>
                  <a:gd name="connsiteY5" fmla="*/ 9525 h 219075"/>
                  <a:gd name="connsiteX6" fmla="*/ 0 w 257175"/>
                  <a:gd name="connsiteY6" fmla="*/ 85725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7175" h="219075">
                    <a:moveTo>
                      <a:pt x="0" y="85725"/>
                    </a:moveTo>
                    <a:lnTo>
                      <a:pt x="47625" y="209550"/>
                    </a:lnTo>
                    <a:lnTo>
                      <a:pt x="200025" y="219075"/>
                    </a:lnTo>
                    <a:lnTo>
                      <a:pt x="257175" y="95250"/>
                    </a:lnTo>
                    <a:lnTo>
                      <a:pt x="142875" y="0"/>
                    </a:lnTo>
                    <a:lnTo>
                      <a:pt x="28575" y="9525"/>
                    </a:lnTo>
                    <a:lnTo>
                      <a:pt x="0" y="857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145003" y="3592409"/>
                <a:ext cx="1046284" cy="659423"/>
              </a:xfrm>
              <a:custGeom>
                <a:avLst/>
                <a:gdLst>
                  <a:gd name="connsiteX0" fmla="*/ 668215 w 1046284"/>
                  <a:gd name="connsiteY0" fmla="*/ 0 h 659423"/>
                  <a:gd name="connsiteX1" fmla="*/ 26376 w 1046284"/>
                  <a:gd name="connsiteY1" fmla="*/ 96715 h 659423"/>
                  <a:gd name="connsiteX2" fmla="*/ 0 w 1046284"/>
                  <a:gd name="connsiteY2" fmla="*/ 395653 h 659423"/>
                  <a:gd name="connsiteX3" fmla="*/ 474784 w 1046284"/>
                  <a:gd name="connsiteY3" fmla="*/ 633046 h 659423"/>
                  <a:gd name="connsiteX4" fmla="*/ 773723 w 1046284"/>
                  <a:gd name="connsiteY4" fmla="*/ 659423 h 659423"/>
                  <a:gd name="connsiteX5" fmla="*/ 1046284 w 1046284"/>
                  <a:gd name="connsiteY5" fmla="*/ 184638 h 659423"/>
                  <a:gd name="connsiteX6" fmla="*/ 668215 w 1046284"/>
                  <a:gd name="connsiteY6" fmla="*/ 0 h 659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46284" h="659423">
                    <a:moveTo>
                      <a:pt x="668215" y="0"/>
                    </a:moveTo>
                    <a:lnTo>
                      <a:pt x="26376" y="96715"/>
                    </a:lnTo>
                    <a:lnTo>
                      <a:pt x="0" y="395653"/>
                    </a:lnTo>
                    <a:lnTo>
                      <a:pt x="474784" y="633046"/>
                    </a:lnTo>
                    <a:lnTo>
                      <a:pt x="773723" y="659423"/>
                    </a:lnTo>
                    <a:lnTo>
                      <a:pt x="1046284" y="184638"/>
                    </a:lnTo>
                    <a:lnTo>
                      <a:pt x="668215" y="0"/>
                    </a:lnTo>
                    <a:close/>
                  </a:path>
                </a:pathLst>
              </a:custGeom>
              <a:solidFill>
                <a:srgbClr val="0000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TextBox 22"/>
              <p:cNvSpPr txBox="1">
                <a:spLocks noChangeArrowheads="1"/>
              </p:cNvSpPr>
              <p:nvPr/>
            </p:nvSpPr>
            <p:spPr bwMode="auto">
              <a:xfrm>
                <a:off x="2500341" y="3738572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0099FF"/>
                    </a:solidFill>
                    <a:ea typeface="MS PGothic" pitchFamily="34" charset="-128"/>
                  </a:rPr>
                  <a:t>X </a:t>
                </a:r>
              </a:p>
            </p:txBody>
          </p:sp>
          <p:sp>
            <p:nvSpPr>
              <p:cNvPr id="84" name="TextBox 22"/>
              <p:cNvSpPr txBox="1">
                <a:spLocks noChangeArrowheads="1"/>
              </p:cNvSpPr>
              <p:nvPr/>
            </p:nvSpPr>
            <p:spPr bwMode="auto">
              <a:xfrm>
                <a:off x="2568809" y="2235410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chemeClr val="accent2">
                        <a:lumMod val="75000"/>
                      </a:schemeClr>
                    </a:solidFill>
                    <a:ea typeface="MS PGothic" pitchFamily="34" charset="-128"/>
                  </a:rPr>
                  <a:t>X</a:t>
                </a:r>
                <a:r>
                  <a:rPr lang="en-US" b="1" dirty="0">
                    <a:solidFill>
                      <a:srgbClr val="FF3300"/>
                    </a:solidFill>
                    <a:ea typeface="MS PGothic" pitchFamily="34" charset="-128"/>
                  </a:rPr>
                  <a:t> </a:t>
                </a:r>
              </a:p>
            </p:txBody>
          </p:sp>
        </p:grpSp>
        <p:cxnSp>
          <p:nvCxnSpPr>
            <p:cNvPr id="85" name="Straight Arrow Connector 84"/>
            <p:cNvCxnSpPr/>
            <p:nvPr/>
          </p:nvCxnSpPr>
          <p:spPr>
            <a:xfrm flipH="1" flipV="1">
              <a:off x="2567050" y="2883725"/>
              <a:ext cx="281049" cy="451262"/>
            </a:xfrm>
            <a:prstGeom prst="straightConnector1">
              <a:avLst/>
            </a:prstGeom>
            <a:ln w="25400">
              <a:solidFill>
                <a:srgbClr val="CC99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H="1" flipV="1">
              <a:off x="1805052" y="3926776"/>
              <a:ext cx="685798" cy="225630"/>
            </a:xfrm>
            <a:prstGeom prst="straightConnector1">
              <a:avLst/>
            </a:prstGeom>
            <a:ln w="25400">
              <a:solidFill>
                <a:srgbClr val="CC99FF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 flipV="1">
              <a:off x="1805052" y="3926776"/>
              <a:ext cx="99948" cy="492824"/>
            </a:xfrm>
            <a:prstGeom prst="straightConnector1">
              <a:avLst/>
            </a:prstGeom>
            <a:ln w="25400">
              <a:solidFill>
                <a:srgbClr val="CC99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88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</a:p>
        </p:txBody>
      </p:sp>
      <p:sp>
        <p:nvSpPr>
          <p:cNvPr id="25603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onset and cessation, the following statistics are computed:</a:t>
            </a:r>
          </a:p>
          <a:p>
            <a:r>
              <a:rPr lang="en-US" sz="2400" dirty="0"/>
              <a:t>POD—(Probability of Detection) Percentage of all observed events that are correctly forecast </a:t>
            </a:r>
            <a:endParaRPr lang="en-US" sz="2400" dirty="0" smtClean="0"/>
          </a:p>
          <a:p>
            <a:r>
              <a:rPr lang="en-US" sz="2400" dirty="0" smtClean="0"/>
              <a:t>FAR—(False Alarm Ratio) Percentage of all forecasts that are incorrect</a:t>
            </a:r>
          </a:p>
          <a:p>
            <a:r>
              <a:rPr lang="en-US" sz="2400" dirty="0" smtClean="0"/>
              <a:t>CR— (</a:t>
            </a:r>
            <a:r>
              <a:rPr lang="en-US" sz="2400" dirty="0"/>
              <a:t>Correspondence Ratio= ratio of intersection to union) A</a:t>
            </a:r>
            <a:r>
              <a:rPr lang="en-US" sz="2400" dirty="0" smtClean="0"/>
              <a:t> measure of agreement of forecasts and observations </a:t>
            </a:r>
          </a:p>
          <a:p>
            <a:r>
              <a:rPr lang="en-US" sz="2400" dirty="0" smtClean="0"/>
              <a:t>Displacement</a:t>
            </a:r>
          </a:p>
          <a:p>
            <a:pPr lvl="1"/>
            <a:r>
              <a:rPr lang="en-US" sz="2400" dirty="0" smtClean="0"/>
              <a:t>Spatial</a:t>
            </a:r>
          </a:p>
          <a:p>
            <a:pPr lvl="1"/>
            <a:r>
              <a:rPr lang="en-US" sz="2400" dirty="0" smtClean="0"/>
              <a:t>Temporal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DDA0E-3A5E-44A7-B86B-F20A9DE5F5B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2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04800" y="1600200"/>
            <a:ext cx="8610600" cy="3590925"/>
            <a:chOff x="304800" y="1600200"/>
            <a:chExt cx="8610600" cy="3590925"/>
          </a:xfrm>
        </p:grpSpPr>
        <p:sp>
          <p:nvSpPr>
            <p:cNvPr id="7" name="AutoShape 2"/>
            <p:cNvSpPr>
              <a:spLocks noChangeArrowheads="1"/>
            </p:cNvSpPr>
            <p:nvPr/>
          </p:nvSpPr>
          <p:spPr bwMode="auto">
            <a:xfrm>
              <a:off x="7239000" y="2438400"/>
              <a:ext cx="1676400" cy="251460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chemeClr val="tx2">
                <a:lumMod val="40000"/>
                <a:lumOff val="60000"/>
              </a:schemeClr>
            </a:solidFill>
            <a:ln w="9360" cap="sq">
              <a:solidFill>
                <a:srgbClr val="4A7EBB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9680" rIns="90000" bIns="45000"/>
            <a:lstStyle/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Internet</a:t>
              </a:r>
            </a:p>
          </p:txBody>
        </p:sp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7616825" y="3200400"/>
              <a:ext cx="839788" cy="1370013"/>
              <a:chOff x="4798" y="2016"/>
              <a:chExt cx="529" cy="863"/>
            </a:xfrm>
          </p:grpSpPr>
          <p:pic>
            <p:nvPicPr>
              <p:cNvPr id="23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98" y="2016"/>
                <a:ext cx="529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24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98" y="2545"/>
                <a:ext cx="529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04800" y="1600200"/>
              <a:ext cx="2743200" cy="35814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90000" tIns="49680" rIns="90000" bIns="45000"/>
            <a:lstStyle/>
            <a:p>
              <a:pPr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FIQAS Data Servers</a:t>
              </a: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6858000" y="3657600"/>
              <a:ext cx="914400" cy="381000"/>
            </a:xfrm>
            <a:prstGeom prst="leftRightArrow">
              <a:avLst>
                <a:gd name="adj1" fmla="val 50000"/>
                <a:gd name="adj2" fmla="val 47778"/>
              </a:avLst>
            </a:prstGeom>
            <a:solidFill>
              <a:srgbClr val="C00000"/>
            </a:solidFill>
            <a:ln w="936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4114800" y="1600200"/>
              <a:ext cx="2741613" cy="3590925"/>
              <a:chOff x="2592" y="1008"/>
              <a:chExt cx="1727" cy="2262"/>
            </a:xfrm>
          </p:grpSpPr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2592" y="1008"/>
                <a:ext cx="1727" cy="226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90000" tIns="49680" rIns="90000" bIns="45000"/>
              <a:lstStyle/>
              <a:p>
                <a:pPr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b="1">
                    <a:solidFill>
                      <a:srgbClr val="000000"/>
                    </a:solidFill>
                    <a:latin typeface="Calibri" pitchFamily="34" charset="0"/>
                  </a:rPr>
                  <a:t>FIQAS Web-servers</a:t>
                </a:r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2694" y="1589"/>
                <a:ext cx="710" cy="129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0000" tIns="47880" rIns="90000" bIns="45000"/>
              <a:lstStyle/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Data Storage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-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MYSQL Database </a:t>
                </a:r>
              </a:p>
            </p:txBody>
          </p:sp>
          <p:sp>
            <p:nvSpPr>
              <p:cNvPr id="21" name="Rectangle 12"/>
              <p:cNvSpPr>
                <a:spLocks noChangeArrowheads="1"/>
              </p:cNvSpPr>
              <p:nvPr/>
            </p:nvSpPr>
            <p:spPr bwMode="auto">
              <a:xfrm>
                <a:off x="3507" y="1589"/>
                <a:ext cx="715" cy="129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lIns="90000" tIns="47880" rIns="90000" bIns="45000"/>
              <a:lstStyle/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User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Interface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-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Apache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Django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>
                    <a:solidFill>
                      <a:srgbClr val="FFFFFF"/>
                    </a:solidFill>
                    <a:latin typeface="Calibri" pitchFamily="34" charset="0"/>
                  </a:rPr>
                  <a:t>Python</a:t>
                </a:r>
              </a:p>
              <a:p>
                <a:pPr algn="ctr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US" sz="1200" b="1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22" name="AutoShape 13"/>
              <p:cNvCxnSpPr>
                <a:cxnSpLocks noChangeShapeType="1"/>
              </p:cNvCxnSpPr>
              <p:nvPr/>
            </p:nvCxnSpPr>
            <p:spPr bwMode="auto">
              <a:xfrm>
                <a:off x="3405" y="2134"/>
                <a:ext cx="102" cy="1"/>
              </a:xfrm>
              <a:prstGeom prst="bentConnector3">
                <a:avLst>
                  <a:gd name="adj1" fmla="val 50000"/>
                </a:avLst>
              </a:prstGeom>
              <a:noFill/>
              <a:ln w="9360" cap="sq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1828800" y="2514600"/>
              <a:ext cx="1066800" cy="20574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0000" tIns="55440" rIns="90000" bIns="45000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</a:rPr>
                <a:t>Data Storage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</a:rPr>
                <a:t>-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</a:rPr>
                <a:t>MYSQL Database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2800" y="1600200"/>
              <a:ext cx="457200" cy="3581400"/>
              <a:chOff x="3352800" y="1600200"/>
              <a:chExt cx="457200" cy="35814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7" name="Rectangle 7"/>
              <p:cNvSpPr>
                <a:spLocks noChangeArrowheads="1"/>
              </p:cNvSpPr>
              <p:nvPr/>
            </p:nvSpPr>
            <p:spPr bwMode="auto">
              <a:xfrm>
                <a:off x="3352800" y="1600200"/>
                <a:ext cx="457200" cy="3581400"/>
              </a:xfrm>
              <a:prstGeom prst="rect">
                <a:avLst/>
              </a:prstGeom>
              <a:solidFill>
                <a:srgbClr val="C00000"/>
              </a:solidFill>
              <a:ln w="31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3505200" y="1828800"/>
                <a:ext cx="228600" cy="1600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7880" rIns="90000" bIns="45000"/>
              <a:lstStyle/>
              <a:p>
                <a:pPr hangingPunct="1">
                  <a:lnSpc>
                    <a:spcPct val="98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200" b="1" dirty="0">
                    <a:solidFill>
                      <a:schemeClr val="bg1"/>
                    </a:solidFill>
                    <a:latin typeface="Calibri" pitchFamily="34" charset="0"/>
                  </a:rPr>
                  <a:t>FIREWALL</a:t>
                </a:r>
              </a:p>
            </p:txBody>
          </p:sp>
        </p:grp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420688" y="2514600"/>
              <a:ext cx="1219200" cy="20574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0000" tIns="47880" rIns="90000" bIns="45000"/>
            <a:lstStyle/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  <a:latin typeface="Calibri" pitchFamily="34" charset="0"/>
                </a:rPr>
                <a:t>Data Acquisition</a:t>
              </a:r>
            </a:p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  <a:latin typeface="Calibri" pitchFamily="34" charset="0"/>
                </a:rPr>
                <a:t>And</a:t>
              </a:r>
            </a:p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  <a:latin typeface="Calibri" pitchFamily="34" charset="0"/>
                </a:rPr>
                <a:t>Processing</a:t>
              </a:r>
            </a:p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  <a:latin typeface="Calibri" pitchFamily="34" charset="0"/>
                </a:rPr>
                <a:t>-</a:t>
              </a:r>
            </a:p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  <a:latin typeface="Calibri" pitchFamily="34" charset="0"/>
                </a:rPr>
                <a:t>Python</a:t>
              </a:r>
            </a:p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 b="1">
                  <a:solidFill>
                    <a:schemeClr val="bg1"/>
                  </a:solidFill>
                  <a:latin typeface="Calibri" pitchFamily="34" charset="0"/>
                </a:rPr>
                <a:t>Java</a:t>
              </a:r>
            </a:p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US" sz="12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5" name="AutoShape 18"/>
            <p:cNvCxnSpPr>
              <a:cxnSpLocks noChangeShapeType="1"/>
              <a:stCxn id="14" idx="3"/>
              <a:endCxn id="12" idx="1"/>
            </p:cNvCxnSpPr>
            <p:nvPr/>
          </p:nvCxnSpPr>
          <p:spPr bwMode="auto">
            <a:xfrm>
              <a:off x="1639888" y="3543300"/>
              <a:ext cx="188912" cy="1588"/>
            </a:xfrm>
            <a:prstGeom prst="bentConnector3">
              <a:avLst>
                <a:gd name="adj1" fmla="val 50000"/>
              </a:avLst>
            </a:pr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2879725" y="3281363"/>
              <a:ext cx="1371600" cy="533400"/>
            </a:xfrm>
            <a:prstGeom prst="rightArrow">
              <a:avLst>
                <a:gd name="adj1" fmla="val 50000"/>
                <a:gd name="adj2" fmla="val 64286"/>
              </a:avLst>
            </a:prstGeom>
            <a:solidFill>
              <a:srgbClr val="FF6600"/>
            </a:solidFill>
            <a:ln w="9360" cap="sq">
              <a:solidFill>
                <a:srgbClr val="4A7EBB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7880" rIns="90000" bIns="45000"/>
            <a:lstStyle/>
            <a:p>
              <a:pPr algn="ctr" hangingPunct="1">
                <a:lnSpc>
                  <a:spcPct val="98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Replication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4321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Demo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HRRR into tool</a:t>
            </a:r>
          </a:p>
          <a:p>
            <a:r>
              <a:rPr lang="en-US" dirty="0" smtClean="0"/>
              <a:t>Incorporate MRMS as a replacement for CIWS</a:t>
            </a:r>
          </a:p>
          <a:p>
            <a:r>
              <a:rPr lang="en-US" dirty="0" smtClean="0"/>
              <a:t>Enhance en-route techniques (FCI)</a:t>
            </a:r>
          </a:p>
          <a:p>
            <a:r>
              <a:rPr lang="en-US" dirty="0" smtClean="0"/>
              <a:t>Develop ‘Event viewer’ to view accuracy for specific events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36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3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FIQAS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Forecast Impact and Quality Assessment Section</a:t>
            </a:r>
          </a:p>
          <a:p>
            <a:r>
              <a:rPr lang="en-US" dirty="0" smtClean="0"/>
              <a:t>Mission: Advance the understanding and use of weather information through impact-based assessments and targeted information delivery to benefit decision making in response to high-impact weather events</a:t>
            </a:r>
          </a:p>
          <a:p>
            <a:r>
              <a:rPr lang="en-US" dirty="0" smtClean="0"/>
              <a:t>Primary activities</a:t>
            </a:r>
          </a:p>
          <a:p>
            <a:pPr lvl="1"/>
            <a:r>
              <a:rPr lang="en-US" dirty="0" smtClean="0"/>
              <a:t>Independent assessments of quality and skill of aviation weather forecast products in or transitioning to NWS or FAA operations</a:t>
            </a:r>
          </a:p>
          <a:p>
            <a:pPr lvl="1"/>
            <a:r>
              <a:rPr lang="en-US" dirty="0" smtClean="0"/>
              <a:t>Development of technologies to present and/or disseminate quality and skill information for analysis and decision 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53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Contact: Missy Petty, </a:t>
            </a:r>
            <a:r>
              <a:rPr lang="en-US" dirty="0" smtClean="0">
                <a:hlinkClick r:id="rId2"/>
              </a:rPr>
              <a:t>melissa.a.petty@noaa.gov</a:t>
            </a:r>
            <a:endParaRPr lang="en-US" dirty="0" smtClean="0"/>
          </a:p>
          <a:p>
            <a:r>
              <a:rPr lang="en-US" dirty="0"/>
              <a:t>EVENT URL: http://esrl.noaa.gov/fiqas/tech/event/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2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 development sponsored by NWS</a:t>
            </a:r>
          </a:p>
          <a:p>
            <a:r>
              <a:rPr lang="en-US" dirty="0" smtClean="0"/>
              <a:t>Supports NWS efforts to measure forecast accuracy relative to aviation traffic flow management decisions</a:t>
            </a:r>
          </a:p>
          <a:p>
            <a:r>
              <a:rPr lang="en-US" dirty="0" smtClean="0"/>
              <a:t>Skill information is framed by requirements established by the Traffic Flow Management Weather Requirements Working Group (TRWG)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7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TRWG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6F8D-469E-4D15-960F-18977B2D94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741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5963" y="1522413"/>
            <a:ext cx="7902575" cy="4954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8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Event-based techniques developed as part of an assessment of NDFD as compared to other operational forecasts</a:t>
            </a:r>
          </a:p>
          <a:p>
            <a:r>
              <a:rPr lang="en-US" dirty="0"/>
              <a:t>Evaluation of forecast performance in prediction of thunderstorms </a:t>
            </a:r>
            <a:endParaRPr lang="en-US" dirty="0" smtClean="0"/>
          </a:p>
          <a:p>
            <a:r>
              <a:rPr lang="en-US" dirty="0" smtClean="0"/>
              <a:t>Terminal and en-route contexts</a:t>
            </a:r>
          </a:p>
          <a:p>
            <a:pPr lvl="1"/>
            <a:r>
              <a:rPr lang="en-US" dirty="0" smtClean="0"/>
              <a:t>Terminal: </a:t>
            </a:r>
            <a:r>
              <a:rPr lang="en-US" dirty="0"/>
              <a:t>Do forecasts accurately predict significant thunderstorms within a 75 </a:t>
            </a:r>
            <a:r>
              <a:rPr lang="en-US" dirty="0" err="1"/>
              <a:t>nmi</a:t>
            </a:r>
            <a:r>
              <a:rPr lang="en-US" dirty="0"/>
              <a:t> radius of the terminal?</a:t>
            </a:r>
          </a:p>
          <a:p>
            <a:pPr lvl="1"/>
            <a:r>
              <a:rPr lang="en-US" dirty="0" smtClean="0"/>
              <a:t>En-route</a:t>
            </a:r>
            <a:r>
              <a:rPr lang="en-US" dirty="0"/>
              <a:t>: Do forecasts accurately predict significant high-altitude thunderstorm activity that affects en-route flow along </a:t>
            </a:r>
            <a:r>
              <a:rPr lang="en-US" dirty="0" err="1"/>
              <a:t>jetways</a:t>
            </a:r>
            <a:r>
              <a:rPr lang="en-US" dirty="0"/>
              <a:t> in the northeast</a:t>
            </a:r>
            <a:r>
              <a:rPr lang="en-US" dirty="0" smtClean="0"/>
              <a:t>?</a:t>
            </a:r>
          </a:p>
          <a:p>
            <a:r>
              <a:rPr lang="en-US" dirty="0" smtClean="0"/>
              <a:t>Determine by lead time the temporal and spatial displacement error for event onset and cessation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5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EVENT-based Techniques: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of different forecasts (‘apples-to-apples’)</a:t>
            </a:r>
          </a:p>
          <a:p>
            <a:r>
              <a:rPr lang="en-US" dirty="0" smtClean="0"/>
              <a:t>Definition of an event</a:t>
            </a:r>
          </a:p>
          <a:p>
            <a:r>
              <a:rPr lang="en-US" dirty="0" smtClean="0"/>
              <a:t>Determining a forecast-observation event match</a:t>
            </a:r>
          </a:p>
          <a:p>
            <a:r>
              <a:rPr lang="en-US" dirty="0" smtClean="0"/>
              <a:t>Computing appropriate skill scores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2E3-D9AD-4960-A236-8B055FEFBE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4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46088" y="1470025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B8DF1-2811-4901-8585-A781B0E4F1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367798"/>
              </p:ext>
            </p:extLst>
          </p:nvPr>
        </p:nvGraphicFramePr>
        <p:xfrm>
          <a:off x="457200" y="216408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Fields/Thresholds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NDFD (5km)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Treated probabilistically,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using Trace and Likely thresholds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RAP (hourly,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13.5km)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Convective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Precip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&gt;= 1mm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LAMP (hourly,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2.5km)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Thunderstorm probability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9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Definition of a </a:t>
            </a:r>
            <a:r>
              <a:rPr lang="en-US" i="1" dirty="0" smtClean="0"/>
              <a:t>thunderstorm 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Moist convection + lightning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Thunderstorm observation produced by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Combining CIWS VIL (15 min, 1km) with National Lightning Data Network (NLDN) data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sz="2000" dirty="0" smtClean="0"/>
              <a:t>*Note:  </a:t>
            </a:r>
            <a:r>
              <a:rPr lang="en-US" sz="2000" dirty="0"/>
              <a:t>T</a:t>
            </a:r>
            <a:r>
              <a:rPr lang="en-US" sz="2000" dirty="0" smtClean="0"/>
              <a:t>otal lightning used to </a:t>
            </a:r>
            <a:r>
              <a:rPr lang="en-US" sz="2000" dirty="0"/>
              <a:t>determine the CIWS VIL and </a:t>
            </a:r>
            <a:r>
              <a:rPr lang="en-US" sz="2000" dirty="0" smtClean="0"/>
              <a:t>NLDN </a:t>
            </a:r>
            <a:r>
              <a:rPr lang="en-US" sz="2000" dirty="0"/>
              <a:t>strike characteristics needed to identify the presence of a thunderstorm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6D686-D410-461A-A1E9-DECB5FF3139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2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Instantaneous Events: Terminal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54864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The domain of interest is 75-nmi radius around each of the core-30 airports</a:t>
            </a:r>
          </a:p>
          <a:p>
            <a:r>
              <a:rPr lang="en-US" sz="2400" dirty="0" smtClean="0"/>
              <a:t>Approach </a:t>
            </a:r>
            <a:r>
              <a:rPr lang="en-US" sz="2400" dirty="0"/>
              <a:t>applies to both forecasts and </a:t>
            </a:r>
            <a:r>
              <a:rPr lang="en-US" sz="2400" dirty="0" smtClean="0"/>
              <a:t>observations</a:t>
            </a:r>
          </a:p>
          <a:p>
            <a:r>
              <a:rPr lang="en-US" sz="2400" dirty="0" smtClean="0"/>
              <a:t>The coverage of the forecast within terminal domain is computed</a:t>
            </a:r>
          </a:p>
          <a:p>
            <a:r>
              <a:rPr lang="en-US" sz="2400" dirty="0" smtClean="0"/>
              <a:t>Coverage weighted by probability for probabilistic forecasts</a:t>
            </a:r>
          </a:p>
          <a:p>
            <a:r>
              <a:rPr lang="en-US" sz="2400" dirty="0" smtClean="0"/>
              <a:t>If coverage exceeds 10%, an instantaneous thunderstorm event is identified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D0DB0-6D2F-4AB9-8748-6CE9915D12C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5867400" y="2362201"/>
            <a:ext cx="2743200" cy="2743199"/>
            <a:chOff x="643830" y="1619250"/>
            <a:chExt cx="2743200" cy="2743556"/>
          </a:xfrm>
        </p:grpSpPr>
        <p:sp>
          <p:nvSpPr>
            <p:cNvPr id="8" name="Freeform 7"/>
            <p:cNvSpPr/>
            <p:nvPr/>
          </p:nvSpPr>
          <p:spPr>
            <a:xfrm>
              <a:off x="2177355" y="1743091"/>
              <a:ext cx="1104900" cy="933571"/>
            </a:xfrm>
            <a:custGeom>
              <a:avLst/>
              <a:gdLst>
                <a:gd name="connsiteX0" fmla="*/ 447675 w 1104900"/>
                <a:gd name="connsiteY0" fmla="*/ 0 h 933450"/>
                <a:gd name="connsiteX1" fmla="*/ 790575 w 1104900"/>
                <a:gd name="connsiteY1" fmla="*/ 247650 h 933450"/>
                <a:gd name="connsiteX2" fmla="*/ 971550 w 1104900"/>
                <a:gd name="connsiteY2" fmla="*/ 457200 h 933450"/>
                <a:gd name="connsiteX3" fmla="*/ 1104900 w 1104900"/>
                <a:gd name="connsiteY3" fmla="*/ 695325 h 933450"/>
                <a:gd name="connsiteX4" fmla="*/ 838200 w 1104900"/>
                <a:gd name="connsiteY4" fmla="*/ 933450 h 933450"/>
                <a:gd name="connsiteX5" fmla="*/ 771525 w 1104900"/>
                <a:gd name="connsiteY5" fmla="*/ 600075 h 933450"/>
                <a:gd name="connsiteX6" fmla="*/ 238125 w 1104900"/>
                <a:gd name="connsiteY6" fmla="*/ 819150 h 933450"/>
                <a:gd name="connsiteX7" fmla="*/ 0 w 1104900"/>
                <a:gd name="connsiteY7" fmla="*/ 390525 h 933450"/>
                <a:gd name="connsiteX8" fmla="*/ 361950 w 1104900"/>
                <a:gd name="connsiteY8" fmla="*/ 285750 h 933450"/>
                <a:gd name="connsiteX9" fmla="*/ 447675 w 1104900"/>
                <a:gd name="connsiteY9" fmla="*/ 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4900" h="933450">
                  <a:moveTo>
                    <a:pt x="447675" y="0"/>
                  </a:moveTo>
                  <a:lnTo>
                    <a:pt x="790575" y="247650"/>
                  </a:lnTo>
                  <a:lnTo>
                    <a:pt x="971550" y="457200"/>
                  </a:lnTo>
                  <a:lnTo>
                    <a:pt x="1104900" y="695325"/>
                  </a:lnTo>
                  <a:lnTo>
                    <a:pt x="838200" y="933450"/>
                  </a:lnTo>
                  <a:lnTo>
                    <a:pt x="771525" y="600075"/>
                  </a:lnTo>
                  <a:lnTo>
                    <a:pt x="238125" y="819150"/>
                  </a:lnTo>
                  <a:lnTo>
                    <a:pt x="0" y="390525"/>
                  </a:lnTo>
                  <a:lnTo>
                    <a:pt x="361950" y="285750"/>
                  </a:lnTo>
                  <a:lnTo>
                    <a:pt x="447675" y="0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43830" y="1619250"/>
              <a:ext cx="2743200" cy="274355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77330" y="2943397"/>
              <a:ext cx="46037" cy="4604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1" name="Straight Connector 10"/>
            <p:cNvCxnSpPr>
              <a:stCxn id="10" idx="1"/>
              <a:endCxn id="9" idx="1"/>
            </p:cNvCxnSpPr>
            <p:nvPr/>
          </p:nvCxnSpPr>
          <p:spPr>
            <a:xfrm flipH="1" flipV="1">
              <a:off x="1045467" y="2020939"/>
              <a:ext cx="938213" cy="9288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 rot="2682027">
              <a:off x="903344" y="2280253"/>
              <a:ext cx="1457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>
                  <a:ea typeface="MS PGothic" pitchFamily="34" charset="-128"/>
                </a:rPr>
                <a:t>75 nmi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167705" y="3029133"/>
              <a:ext cx="1381125" cy="895466"/>
            </a:xfrm>
            <a:custGeom>
              <a:avLst/>
              <a:gdLst>
                <a:gd name="connsiteX0" fmla="*/ 0 w 1381125"/>
                <a:gd name="connsiteY0" fmla="*/ 447675 h 895350"/>
                <a:gd name="connsiteX1" fmla="*/ 400050 w 1381125"/>
                <a:gd name="connsiteY1" fmla="*/ 895350 h 895350"/>
                <a:gd name="connsiteX2" fmla="*/ 1257300 w 1381125"/>
                <a:gd name="connsiteY2" fmla="*/ 819150 h 895350"/>
                <a:gd name="connsiteX3" fmla="*/ 1381125 w 1381125"/>
                <a:gd name="connsiteY3" fmla="*/ 438150 h 895350"/>
                <a:gd name="connsiteX4" fmla="*/ 1019175 w 1381125"/>
                <a:gd name="connsiteY4" fmla="*/ 57150 h 895350"/>
                <a:gd name="connsiteX5" fmla="*/ 180975 w 1381125"/>
                <a:gd name="connsiteY5" fmla="*/ 0 h 895350"/>
                <a:gd name="connsiteX6" fmla="*/ 0 w 1381125"/>
                <a:gd name="connsiteY6" fmla="*/ 447675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1125" h="895350">
                  <a:moveTo>
                    <a:pt x="0" y="447675"/>
                  </a:moveTo>
                  <a:lnTo>
                    <a:pt x="400050" y="895350"/>
                  </a:lnTo>
                  <a:lnTo>
                    <a:pt x="1257300" y="819150"/>
                  </a:lnTo>
                  <a:lnTo>
                    <a:pt x="1381125" y="438150"/>
                  </a:lnTo>
                  <a:lnTo>
                    <a:pt x="1019175" y="57150"/>
                  </a:lnTo>
                  <a:lnTo>
                    <a:pt x="180975" y="0"/>
                  </a:lnTo>
                  <a:lnTo>
                    <a:pt x="0" y="447675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112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qas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fiqas-2012</Template>
  <TotalTime>755</TotalTime>
  <Words>905</Words>
  <Application>Microsoft Office PowerPoint</Application>
  <PresentationFormat>On-screen Show (4:3)</PresentationFormat>
  <Paragraphs>198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fiqas-2012</vt:lpstr>
      <vt:lpstr>Event-based Verification and Evaluation of NWS Gridded Products: The EVENT Tool</vt:lpstr>
      <vt:lpstr>FIQAS</vt:lpstr>
      <vt:lpstr>EVENT Background</vt:lpstr>
      <vt:lpstr>TRWG Requirements</vt:lpstr>
      <vt:lpstr>EVENT Techniques</vt:lpstr>
      <vt:lpstr>EVENT-based Techniques: Challenges</vt:lpstr>
      <vt:lpstr>Forecasts</vt:lpstr>
      <vt:lpstr>Observations</vt:lpstr>
      <vt:lpstr> Instantaneous Events: Terminal </vt:lpstr>
      <vt:lpstr>Instantaneous Events: Jetway (En-route context)</vt:lpstr>
      <vt:lpstr>Merging Events</vt:lpstr>
      <vt:lpstr>Matching of Merged Events</vt:lpstr>
      <vt:lpstr>Temporal Displacement</vt:lpstr>
      <vt:lpstr>Spatial Displacement</vt:lpstr>
      <vt:lpstr>Metrics</vt:lpstr>
      <vt:lpstr>EVENT Architecture</vt:lpstr>
      <vt:lpstr>EVENT Demo</vt:lpstr>
      <vt:lpstr>Future Work</vt:lpstr>
      <vt:lpstr>Questions?</vt:lpstr>
      <vt:lpstr>More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</dc:title>
  <dc:creator>Missy Petty</dc:creator>
  <cp:lastModifiedBy>Michael Churma</cp:lastModifiedBy>
  <cp:revision>84</cp:revision>
  <dcterms:created xsi:type="dcterms:W3CDTF">2013-07-16T11:36:32Z</dcterms:created>
  <dcterms:modified xsi:type="dcterms:W3CDTF">2013-07-17T13:24:38Z</dcterms:modified>
</cp:coreProperties>
</file>