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7559675" cx="10080625"/>
  <p:notesSz cx="7772400" cy="10058400"/>
  <p:embeddedFontLst>
    <p:embeddedFont>
      <p:font typeface="Source Sans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SourceSansPro-bold.fntdata"/><Relationship Id="rId27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60000" y="1980000"/>
            <a:ext cx="9179999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360000" y="4424400"/>
            <a:ext cx="9179999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7440" y="1980000"/>
            <a:ext cx="5865119" cy="46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7440" y="1980000"/>
            <a:ext cx="5865119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0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506376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subTitle"/>
          </p:nvPr>
        </p:nvSpPr>
        <p:spPr>
          <a:xfrm>
            <a:off x="360000" y="360000"/>
            <a:ext cx="9359999" cy="4173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506376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6000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3" type="body"/>
          </p:nvPr>
        </p:nvSpPr>
        <p:spPr>
          <a:xfrm>
            <a:off x="360000" y="4424400"/>
            <a:ext cx="9179999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60000" y="1980000"/>
            <a:ext cx="9179999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360000" y="4424400"/>
            <a:ext cx="9179999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Shape 106"/>
          <p:cNvSpPr txBox="1"/>
          <p:nvPr>
            <p:ph idx="4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7440" y="1980000"/>
            <a:ext cx="5865119" cy="46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7440" y="1980000"/>
            <a:ext cx="5865119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6000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506376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subTitle"/>
          </p:nvPr>
        </p:nvSpPr>
        <p:spPr>
          <a:xfrm>
            <a:off x="360000" y="360000"/>
            <a:ext cx="9359999" cy="4173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506376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60000" y="1980000"/>
            <a:ext cx="4479480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360000" y="4424400"/>
            <a:ext cx="9179999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80000"/>
            <a:ext cx="9720000" cy="1259999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7560000" y="6840000"/>
            <a:ext cx="2519999" cy="54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F4433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7560000" y="6840000"/>
            <a:ext cx="2339999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50400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0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Relationship Id="rId5" Type="http://schemas.openxmlformats.org/officeDocument/2006/relationships/image" Target="../media/image08.png"/><Relationship Id="rId6" Type="http://schemas.openxmlformats.org/officeDocument/2006/relationships/image" Target="../media/image06.png"/><Relationship Id="rId7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60000" y="296280"/>
            <a:ext cx="9359999" cy="963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01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AWIPS Reference Training Plugin</a:t>
            </a:r>
            <a:br>
              <a:rPr b="1" i="0" lang="en-US" sz="301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en-US" sz="301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(Just in Time Training Plugin)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108959" y="4754880"/>
            <a:ext cx="2743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Jason Burks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NWS MDL/DSB/CIRA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80" y="1942919"/>
            <a:ext cx="3383280" cy="272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1160" y="2768759"/>
            <a:ext cx="758879" cy="75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504000" y="-734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 Material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2319" l="1778" r="2334" t="777"/>
          <a:stretch/>
        </p:blipFill>
        <p:spPr>
          <a:xfrm>
            <a:off x="1886040" y="1585800"/>
            <a:ext cx="6434999" cy="49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8708400" y="147600"/>
            <a:ext cx="1371599" cy="122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80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7760" y="4536000"/>
            <a:ext cx="2721599" cy="120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386120" y="2615759"/>
            <a:ext cx="2545800" cy="25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640079" y="1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happening behind the scenes? 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3400" y="2856600"/>
            <a:ext cx="2202120" cy="177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7680" y="2432880"/>
            <a:ext cx="1363319" cy="27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840" y="3657239"/>
            <a:ext cx="1814399" cy="11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51159" y="1737359"/>
            <a:ext cx="3606840" cy="51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1639" y="2981159"/>
            <a:ext cx="1135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6800" y="2341080"/>
            <a:ext cx="12506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340800">
            <a:off x="5724000" y="3501719"/>
            <a:ext cx="1958760" cy="8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2194559" y="4078800"/>
            <a:ext cx="1554479" cy="11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Trainer </a:t>
            </a:r>
            <a:r>
              <a:rPr lang="en-US" sz="1800"/>
              <a:t>creates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/>
              <a:t>material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/>
              <a:t>on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VLab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82880" y="5120639"/>
            <a:ext cx="1554479" cy="91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Trainer Develops Training/ reference material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8039160" y="4610519"/>
            <a:ext cx="1554479" cy="11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Searches for training from AWIPS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Benefits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 initiates the search, but can change the parameters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Sorting of material is various ways, such as:</a:t>
            </a:r>
          </a:p>
          <a:p>
            <a:pPr indent="-291464" lvl="2" marL="13716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Keyword matching</a:t>
            </a:r>
          </a:p>
          <a:p>
            <a:pPr indent="-291464" lvl="2" marL="13716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length of training</a:t>
            </a:r>
          </a:p>
          <a:p>
            <a:pPr indent="-291464" lvl="2" marL="13716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Crowd sourcing </a:t>
            </a:r>
          </a:p>
          <a:p>
            <a:pPr indent="-291464" lvl="2" marL="13716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Comments </a:t>
            </a:r>
          </a:p>
          <a:p>
            <a:pPr indent="-291464" lvl="2" marL="13716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4720" y="-116640"/>
            <a:ext cx="1360799" cy="152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182880" y="-640079"/>
            <a:ext cx="7498080" cy="187523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Evaluation at Operations Proving Ground Spring 2016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(AWIPS Reference) Just in Time Training Plugin was integrated with new products for RGB satellite data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Forecasters worked as in real-life forecasting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Forecasters were shown how to use the plugin to access training and reference material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Resounding success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Forecasters asked how they could get this plugin at their site ASAP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9520" y="274319"/>
            <a:ext cx="210312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AWIPS Integration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21000" y="2468880"/>
            <a:ext cx="9071700" cy="21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Software was delivered with 16.4.1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Development of VLab Interface is ongoing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Appearing in offices in early </a:t>
            </a:r>
            <a:r>
              <a:rPr b="1" lang="en-US" sz="2600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Winter</a:t>
            </a: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2016 (currently scheduled for 12/8/1</a:t>
            </a:r>
            <a:r>
              <a:rPr b="1" lang="en-US" sz="2600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6)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200" y="182880"/>
            <a:ext cx="1953000" cy="205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training/reference developers add content?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VLab integration is deployed…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rabicPeriod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 developers will </a:t>
            </a:r>
            <a:r>
              <a:rPr b="1" lang="en-US" sz="2600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</a:t>
            </a: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training/refer</a:t>
            </a:r>
            <a:r>
              <a:rPr b="1" lang="en-US" sz="2600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ence</a:t>
            </a: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content </a:t>
            </a:r>
            <a:r>
              <a:rPr b="1" lang="en-US" sz="2600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</a:t>
            </a: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VLab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rabicPeriod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Then create fill in a web page with some information about the training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lphaLcPeriod"/>
            </a:pP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Title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lphaLcPeriod"/>
            </a:pP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Description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lphaLcPeriod"/>
            </a:pP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Keyword tags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lphaLcPeriod"/>
            </a:pP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Duration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lphaLcPeriod"/>
            </a:pP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AutoNum type="alphaLcPeriod"/>
            </a:pP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Thum</a:t>
            </a:r>
            <a:r>
              <a:rPr b="1" lang="en-US" sz="2200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b="1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ail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839" y="3657600"/>
            <a:ext cx="3104640" cy="289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60000" y="38016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Interesting Features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60000" y="192024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 can be managed within Communities in VLab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Geotagging training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Comments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Versioning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Flexibility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5800" y="387360"/>
            <a:ext cx="1086840" cy="10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2560" y="936000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Materials can be managed in communities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79" y="1554479"/>
            <a:ext cx="2793239" cy="36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5200" y="3006719"/>
            <a:ext cx="2652479" cy="357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" y="3410639"/>
            <a:ext cx="3335759" cy="335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5519" y="849600"/>
            <a:ext cx="4782600" cy="41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0560" y="3060000"/>
            <a:ext cx="2752919" cy="37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914400" y="1482479"/>
            <a:ext cx="3017519" cy="3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 Community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486400" y="1482479"/>
            <a:ext cx="3017519" cy="3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Radar Community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2200" y="3440880"/>
            <a:ext cx="2511719" cy="3325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Geotagging Materials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Materials for Southeastern US may or may not be helpful in Alaska?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Searches contain view extent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21800">
            <a:off x="6436439" y="3259439"/>
            <a:ext cx="2787839" cy="2683439"/>
          </a:xfrm>
          <a:prstGeom prst="rect">
            <a:avLst/>
          </a:prstGeom>
          <a:noFill/>
          <a:ln>
            <a:noFill/>
          </a:ln>
          <a:effectLst>
            <a:outerShdw dir="2700000" dist="155279">
              <a:srgbClr val="808080"/>
            </a:outerShdw>
          </a:effectLst>
        </p:spPr>
      </p:pic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720" y="3931919"/>
            <a:ext cx="2685239" cy="2066760"/>
          </a:xfrm>
          <a:prstGeom prst="rect">
            <a:avLst/>
          </a:prstGeom>
          <a:noFill/>
          <a:ln>
            <a:noFill/>
          </a:ln>
          <a:effectLst>
            <a:outerShdw dir="2700000" dist="155279">
              <a:srgbClr val="808080"/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Ratings and Comments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VLab existing rating and comment system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feedback to other users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feedback to training/reference developers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40" y="4623839"/>
            <a:ext cx="1025639" cy="102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880" y="4604039"/>
            <a:ext cx="1025639" cy="102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4519" y="4604039"/>
            <a:ext cx="1025639" cy="102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519" y="4604039"/>
            <a:ext cx="1025639" cy="102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8520" y="4572000"/>
            <a:ext cx="1076760" cy="107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History of the project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Originally purposed at 2015 NOAA Satellite User Readiness Meeting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Prototype developed at NASA SpoRT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Tested at OPG Spring 2016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Development moved to MDL with partnership with WDTD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Versioning and Flexibility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VLab automatically has versioning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 developers can easily provide updates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 developers can adjust tags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Users can view inside and outside of AWIPS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749039" y="2560319"/>
            <a:ext cx="3291840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Jason.Burks@noaa.gov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080" y="3383280"/>
            <a:ext cx="1076760" cy="107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640079" y="1828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540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AWIPS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57200" y="2107800"/>
            <a:ext cx="5486399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AWIPS?</a:t>
            </a:r>
          </a:p>
          <a:p>
            <a:pPr indent="-3683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 Weather Information Processing System</a:t>
            </a:r>
          </a:p>
          <a:p>
            <a:pPr indent="-3683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Ingest, visualization, forecast creation tool of National Weather Service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EDEX?</a:t>
            </a:r>
          </a:p>
          <a:p>
            <a:pPr indent="-3683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Ingest, and Backend of AWIPS system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CAVE?</a:t>
            </a:r>
          </a:p>
          <a:p>
            <a:pPr indent="-3683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Visualization portion of AWIPS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2586" r="0" t="0"/>
          <a:stretch/>
        </p:blipFill>
        <p:spPr>
          <a:xfrm>
            <a:off x="5852160" y="2040119"/>
            <a:ext cx="4114800" cy="337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VLab?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 Lab Development Services (VLDS)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 Lab Collaboration Services (VLCS)</a:t>
            </a:r>
          </a:p>
          <a:p>
            <a:pPr indent="-8600" lvl="1" marL="2880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∙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VLCS uses platform called Liferay</a:t>
            </a:r>
          </a:p>
          <a:p>
            <a:pPr indent="-8600" lvl="1" marL="2880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∙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VLCS supports communities through wiki, forums, document libraries, blogs, and web content.</a:t>
            </a:r>
          </a:p>
          <a:p>
            <a:pPr indent="-8600" lvl="1" marL="2880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∙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VLCS supports science sharing and training</a:t>
            </a:r>
          </a:p>
          <a:p>
            <a:pPr indent="-8600" lvl="1" marL="288000" marR="0" rtl="0" algn="l">
              <a:spcBef>
                <a:spcPts val="0"/>
              </a:spcBef>
              <a:buSzPct val="25000"/>
              <a:buNone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669" y="2193040"/>
            <a:ext cx="640199" cy="6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5719" y="584639"/>
            <a:ext cx="3606840" cy="51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504000" y="-734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38120" y="165060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Currently forecasters have different systems for composing the forecast versus reference and training material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method to lookup training on a meteorological product within AWIPS or WES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5000" y="4482719"/>
            <a:ext cx="3067559" cy="246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159" y="4480560"/>
            <a:ext cx="3070080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554479" y="4023360"/>
            <a:ext cx="2377439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MATERIAL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309360" y="4023360"/>
            <a:ext cx="2377439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SYSTEM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3919" y="5223239"/>
            <a:ext cx="811799" cy="81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3679" y="5125680"/>
            <a:ext cx="1127520" cy="102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5029200" y="3657600"/>
            <a:ext cx="365759" cy="3749040"/>
          </a:xfrm>
          <a:prstGeom prst="rect">
            <a:avLst/>
          </a:prstGeom>
          <a:solidFill>
            <a:srgbClr val="99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7680" y="5303519"/>
            <a:ext cx="1898279" cy="78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6839" y="5120639"/>
            <a:ext cx="1086840" cy="108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is this a problem?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Warning Event Simulator (WES) 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○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 how you work</a:t>
            </a:r>
          </a:p>
          <a:p>
            <a:pPr indent="-368300" lvl="1" marL="9144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○"/>
            </a:pPr>
            <a:r>
              <a:rPr b="0" i="0" lang="en-US" sz="2200" u="none" cap="none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 on the system you use to do your work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system does not have integrated reference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Having material on decision making system allows closer comparison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Currently no easy way to search available training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 is spread across various locations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material for </a:t>
            </a: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 frequent applications is sometimes hard to find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2479" y="76320"/>
            <a:ext cx="1386720" cy="138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issues to address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60000" y="1980000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want to impose another set of training development tools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materials are only regional or locally useful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 to provide a way for materials to be reused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feedback on materials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1039" y="345960"/>
            <a:ext cx="1025639" cy="102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60000" y="360000"/>
            <a:ext cx="9359999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Accessing Training on a Product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463040"/>
            <a:ext cx="6929999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8708400" y="147240"/>
            <a:ext cx="1371599" cy="122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80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504000" y="914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01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 Results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04000" y="1769040"/>
            <a:ext cx="4067999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Results are ordered by match score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Results are accessible from AWIPS</a:t>
            </a:r>
          </a:p>
          <a:p>
            <a:pPr indent="-393700" lvl="0" marL="457200" marR="0" rtl="0" algn="l">
              <a:spcBef>
                <a:spcPts val="0"/>
              </a:spcBef>
              <a:buClr>
                <a:srgbClr val="1C1C1C"/>
              </a:buClr>
              <a:buSzPct val="100000"/>
              <a:buFont typeface="Source Sans Pro"/>
              <a:buChar char="●"/>
            </a:pPr>
            <a:r>
              <a:rPr b="1" lang="en-US" sz="2600" strike="noStrike">
                <a:solidFill>
                  <a:srgbClr val="1C1C1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 can be rated and commented upon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8360" y="1188720"/>
            <a:ext cx="5084279" cy="5732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8708400" y="147600"/>
            <a:ext cx="1371599" cy="122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80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