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9502EFF-67A9-4243-AA13-82892D8314C0}">
  <a:tblStyle styleId="{19502EFF-67A9-4243-AA13-82892D8314C0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515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 rot="10800000" flipH="1">
            <a:off x="0" y="3979800"/>
            <a:ext cx="9144000" cy="2878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3190900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 rot="10800000" flipH="1">
            <a:off x="0" y="39804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329190"/>
            <a:ext cx="7772400" cy="165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304800" algn="ctr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8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152400" algn="ctr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2400" b="0" i="1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5" name="Shape 15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6" name="Shape 16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1" name="Shape 21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10800000" flipH="1">
            <a:off x="0" y="1550999"/>
            <a:ext cx="9144000" cy="53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" name="Shape 28"/>
          <p:cNvSpPr/>
          <p:nvPr/>
        </p:nvSpPr>
        <p:spPr>
          <a:xfrm flipH="1">
            <a:off x="4526627" y="761799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SzPct val="100000"/>
              <a:buFont typeface="Georgia"/>
              <a:buNone/>
              <a:defRPr sz="48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 rot="10800000">
            <a:off x="4526627" y="1551358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5883599"/>
            <a:ext cx="9144000" cy="9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3" name="Shape 33"/>
          <p:cNvSpPr/>
          <p:nvPr/>
        </p:nvSpPr>
        <p:spPr>
          <a:xfrm flipH="1">
            <a:off x="4526627" y="5094446"/>
            <a:ext cx="4617372" cy="790108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4" name="Shape 34"/>
          <p:cNvSpPr/>
          <p:nvPr/>
        </p:nvSpPr>
        <p:spPr>
          <a:xfrm rot="10800000">
            <a:off x="4526627" y="5884005"/>
            <a:ext cx="4617372" cy="75961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1pPr>
            <a:lvl2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2pPr>
            <a:lvl3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3pPr>
            <a:lvl4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4pPr>
            <a:lvl5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5pPr>
            <a:lvl6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6pPr>
            <a:lvl7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66666"/>
              <a:buFont typeface="Arial"/>
              <a:buChar char="•"/>
              <a:defRPr sz="2400" i="1">
                <a:solidFill>
                  <a:schemeClr val="dk2"/>
                </a:solidFill>
              </a:defRPr>
            </a:lvl7pPr>
            <a:lvl8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i="1">
                <a:solidFill>
                  <a:schemeClr val="dk2"/>
                </a:solidFill>
              </a:defRPr>
            </a:lvl8pPr>
            <a:lvl9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/>
              <a:buChar char="§"/>
              <a:defRPr sz="24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6676" y="101675"/>
            <a:ext cx="9134130" cy="6739722"/>
          </a:xfrm>
          <a:custGeom>
            <a:avLst/>
            <a:gdLst/>
            <a:ahLst/>
            <a:cxnLst/>
            <a:rect l="0" t="0" r="0" b="0"/>
            <a:pathLst>
              <a:path w="9157023" h="6739723" extrusionOk="0">
                <a:moveTo>
                  <a:pt x="1629" y="0"/>
                </a:moveTo>
                <a:lnTo>
                  <a:pt x="9157023" y="4340980"/>
                </a:lnTo>
                <a:lnTo>
                  <a:pt x="1593" y="6739723"/>
                </a:lnTo>
                <a:cubicBezTo>
                  <a:pt x="-3941" y="5123960"/>
                  <a:pt x="7163" y="1615763"/>
                  <a:pt x="1629" y="0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 b="0" i="0" u="none" strike="noStrike" cap="none" baseline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2329190"/>
            <a:ext cx="7772400" cy="1650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Web Services for the Next Generation Air Transportation System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88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Matt Peroutka</a:t>
            </a:r>
          </a:p>
          <a:p>
            <a:pPr lvl="0" rtl="0">
              <a:buNone/>
            </a:pPr>
            <a:r>
              <a:rPr lang="en"/>
              <a:t>Meteorological Development Lab</a:t>
            </a:r>
          </a:p>
          <a:p>
            <a:pPr>
              <a:buNone/>
            </a:pPr>
            <a:r>
              <a:rPr lang="en"/>
              <a:t>September 2013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What’s a feature?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457200" y="1800275"/>
            <a:ext cx="8229601" cy="45675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What’s a feature?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457200" y="1807061"/>
            <a:ext cx="8229601" cy="455397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Features in GIS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Generally, anything you can see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E.g., stop signs, roads, houses</a:t>
            </a:r>
          </a:p>
          <a:p>
            <a:pPr marL="457200" lvl="0" indent="-41910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Often represented as points, polylines, and polygons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Features in meteorology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Point observations or forecasts (e.g., METAR, TAF, PIREP)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Geographic region where a weather forecast or warning is valid (e.g., Forecast Zone, County Warning Area, valid area of a Tornado Watch)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Airspace volume where a weather forecast or warning is valid (e.g., SIGMET)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What’s a coverage?</a:t>
            </a:r>
          </a:p>
        </p:txBody>
      </p:sp>
      <p:sp>
        <p:nvSpPr>
          <p:cNvPr id="136" name="Shape 136"/>
          <p:cNvSpPr/>
          <p:nvPr/>
        </p:nvSpPr>
        <p:spPr>
          <a:xfrm>
            <a:off x="215025" y="3892200"/>
            <a:ext cx="8471774" cy="28853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7" name="Shape 137"/>
          <p:cNvSpPr/>
          <p:nvPr/>
        </p:nvSpPr>
        <p:spPr>
          <a:xfrm>
            <a:off x="4587150" y="1650550"/>
            <a:ext cx="2930550" cy="293055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Coverage in GIS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Geographic feature that conveys different values at different locations</a:t>
            </a:r>
          </a:p>
          <a:p>
            <a:pPr marL="457200" lvl="0" indent="-41910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Note:  Regular spacing not required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Coverage in meteorology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Grids!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Gridded analyses, Numerical Weather Prediction (NWP) output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National Digital Forecast Database (NDFD)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Radar data</a:t>
            </a:r>
          </a:p>
          <a:p>
            <a:pPr marL="457200" lvl="0" indent="-41910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Satellite data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Others...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Maps:  Images that convey interpretations of data.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Metadata:  Information about the data.  (E.g., Coordinate Reference System, location, beginning/end of record) </a:t>
            </a:r>
          </a:p>
          <a:p>
            <a:pPr marL="457200" lvl="0" indent="-41910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Methods for data discovery, including Registry/Repository (Reg/Rep)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Web Feature Service (WFS)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Client sends a query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accesses database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encodes response (often multiple data points) in XML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sends response to client</a:t>
            </a:r>
          </a:p>
          <a:p>
            <a:endParaRPr lang="en"/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Subscription also supported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Example WFS in action</a:t>
            </a:r>
          </a:p>
        </p:txBody>
      </p:sp>
      <p:sp>
        <p:nvSpPr>
          <p:cNvPr id="167" name="Shape 167"/>
          <p:cNvSpPr/>
          <p:nvPr/>
        </p:nvSpPr>
        <p:spPr>
          <a:xfrm>
            <a:off x="3533125" y="1600202"/>
            <a:ext cx="5153674" cy="36120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8" name="Shape 168"/>
          <p:cNvSpPr/>
          <p:nvPr/>
        </p:nvSpPr>
        <p:spPr>
          <a:xfrm>
            <a:off x="3173250" y="1607500"/>
            <a:ext cx="1294499" cy="4070999"/>
          </a:xfrm>
          <a:prstGeom prst="rect">
            <a:avLst/>
          </a:prstGeom>
          <a:solidFill>
            <a:schemeClr val="lt1"/>
          </a:solidFill>
          <a:ln w="190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CustomWeather’s</a:t>
            </a:r>
            <a:br>
              <a:rPr lang="en"/>
            </a:br>
            <a:r>
              <a:rPr lang="en"/>
              <a:t>MyForecast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Background map</a:t>
            </a:r>
            <a:br>
              <a:rPr lang="en"/>
            </a:br>
            <a:r>
              <a:rPr lang="en"/>
              <a:t>is served by Web </a:t>
            </a:r>
            <a:br>
              <a:rPr lang="en"/>
            </a:br>
            <a:r>
              <a:rPr lang="en"/>
              <a:t>Mapping Service </a:t>
            </a:r>
            <a:br>
              <a:rPr lang="en"/>
            </a:br>
            <a:r>
              <a:rPr lang="en"/>
              <a:t>(WMS)</a:t>
            </a:r>
          </a:p>
          <a:p>
            <a:pPr marL="457200" lvl="0" indent="-41910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Station data are </a:t>
            </a:r>
            <a:br>
              <a:rPr lang="en"/>
            </a:br>
            <a:r>
              <a:rPr lang="en"/>
              <a:t>served by WFS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Background:  Web Services for NextGen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00000"/>
              </a:lnSpc>
              <a:spcAft>
                <a:spcPts val="100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4+ years of collaboration between NWS and FAA to make NextGen a reality</a:t>
            </a:r>
          </a:p>
          <a:p>
            <a:pPr marL="457200" lvl="0" indent="-419100" rtl="0">
              <a:lnSpc>
                <a:spcPct val="100000"/>
              </a:lnSpc>
              <a:spcAft>
                <a:spcPts val="100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Many partners, including NCAR, MIT/LL, NOAA/ESRL, MDL, AWC, AFWA, and FAA Hughes Tech. Ctr.</a:t>
            </a:r>
          </a:p>
          <a:p>
            <a:pPr marL="457200" lvl="0" indent="-419100" rtl="0">
              <a:lnSpc>
                <a:spcPct val="100000"/>
              </a:lnSpc>
              <a:spcAft>
                <a:spcPts val="100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Current effort has a clear path to operations between NWS and FAA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Web Coverage Service (WCS)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Client sends a query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accesses data store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encodes response.  GRIB2 and NetCDF are common response formats.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sends response to client</a:t>
            </a:r>
          </a:p>
          <a:p>
            <a:endParaRPr lang="en"/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Subscription also supported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Example WCS in action</a:t>
            </a:r>
          </a:p>
        </p:txBody>
      </p:sp>
      <p:sp>
        <p:nvSpPr>
          <p:cNvPr id="181" name="Shape 181"/>
          <p:cNvSpPr/>
          <p:nvPr/>
        </p:nvSpPr>
        <p:spPr>
          <a:xfrm>
            <a:off x="1374400" y="1600200"/>
            <a:ext cx="6395198" cy="49677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82" name="Shape 182"/>
          <p:cNvSpPr txBox="1"/>
          <p:nvPr/>
        </p:nvSpPr>
        <p:spPr>
          <a:xfrm>
            <a:off x="457200" y="4542775"/>
            <a:ext cx="4128599" cy="673199"/>
          </a:xfrm>
          <a:prstGeom prst="rect">
            <a:avLst/>
          </a:prstGeom>
          <a:solidFill>
            <a:schemeClr val="lt1"/>
          </a:solidFill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3000">
                <a:latin typeface="Georgia"/>
                <a:ea typeface="Georgia"/>
                <a:cs typeface="Georgia"/>
                <a:sym typeface="Georgia"/>
              </a:rPr>
              <a:t>NCAR Flight Path Tool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Web Mapping Service (WMS)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Client sends a query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accesses data store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Server encodes response as a bitmapped graphic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Example WMS in action</a:t>
            </a:r>
          </a:p>
        </p:txBody>
      </p:sp>
      <p:sp>
        <p:nvSpPr>
          <p:cNvPr id="194" name="Shape 194"/>
          <p:cNvSpPr/>
          <p:nvPr/>
        </p:nvSpPr>
        <p:spPr>
          <a:xfrm>
            <a:off x="832650" y="1556375"/>
            <a:ext cx="7320675" cy="53016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95" name="Shape 195"/>
          <p:cNvSpPr txBox="1"/>
          <p:nvPr/>
        </p:nvSpPr>
        <p:spPr>
          <a:xfrm>
            <a:off x="457200" y="4542775"/>
            <a:ext cx="3507599" cy="673199"/>
          </a:xfrm>
          <a:prstGeom prst="rect">
            <a:avLst/>
          </a:prstGeom>
          <a:solidFill>
            <a:schemeClr val="lt1"/>
          </a:solidFill>
          <a:ln w="952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3000">
                <a:latin typeface="Georgia"/>
                <a:ea typeface="Georgia"/>
                <a:cs typeface="Georgia"/>
                <a:sym typeface="Georgia"/>
              </a:rPr>
              <a:t>NDFD Map Viewer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WCS vs. WMS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57200" y="4768225"/>
            <a:ext cx="8229600" cy="179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Important point the images don’t show:</a:t>
            </a:r>
          </a:p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WCS:  Server sends data to client</a:t>
            </a:r>
          </a:p>
          <a:p>
            <a:pPr marL="457200" lvl="0" indent="-41910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WMS:  Server sends image to client</a:t>
            </a:r>
          </a:p>
        </p:txBody>
      </p:sp>
      <p:sp>
        <p:nvSpPr>
          <p:cNvPr id="202" name="Shape 202"/>
          <p:cNvSpPr/>
          <p:nvPr/>
        </p:nvSpPr>
        <p:spPr>
          <a:xfrm>
            <a:off x="457189" y="1993257"/>
            <a:ext cx="3678341" cy="235712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3" name="Shape 203"/>
          <p:cNvSpPr/>
          <p:nvPr/>
        </p:nvSpPr>
        <p:spPr>
          <a:xfrm>
            <a:off x="4698268" y="1993260"/>
            <a:ext cx="3989204" cy="235712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Web Services, Old and New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WCS, WMS Reference Implementation by NCAR</a:t>
            </a:r>
          </a:p>
          <a:p>
            <a:pPr marL="914400" lvl="1" indent="-3556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000" dirty="0"/>
              <a:t>Implemented at FAA Tech Center, NCAR, LL/MIT, NOAA/ESRL, AWC and MDL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WFS Reference Implementation by MIT/LL</a:t>
            </a:r>
          </a:p>
          <a:p>
            <a:pPr marL="914400" lvl="1" indent="-3556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000" dirty="0"/>
              <a:t>Implemented at FAA Tech Center, NCAR, LL/MIT, NOAA/ESRL, AWC and MDL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EbXML Registry/Repository by Wellfleet</a:t>
            </a:r>
          </a:p>
          <a:p>
            <a:pPr marL="914400" lvl="1" indent="-3556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000" dirty="0"/>
              <a:t>Implemented at FAA Tech Center, LL/MIT, GSD, and MDL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WCS, WMS, WFS prototype by ITT/Excellis</a:t>
            </a:r>
          </a:p>
          <a:p>
            <a:pPr marL="914400" lvl="1" indent="-3556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000" dirty="0"/>
              <a:t>Implemented and being evaluated at </a:t>
            </a:r>
            <a:r>
              <a:rPr lang="en" sz="2000" dirty="0" smtClean="0"/>
              <a:t>MDL</a:t>
            </a:r>
          </a:p>
          <a:p>
            <a:pPr marL="914400" lvl="1" indent="-3556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000" dirty="0" smtClean="0"/>
              <a:t>Installing </a:t>
            </a:r>
            <a:r>
              <a:rPr lang="en" sz="2000" dirty="0"/>
              <a:t>at NCWCP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Migrating Legacy Products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Aft>
                <a:spcPts val="1000"/>
              </a:spcAft>
              <a:buNone/>
            </a:pPr>
            <a:r>
              <a:rPr lang="en" dirty="0"/>
              <a:t>Input for FAA’s Common Support Services-- Weather (CSS-Wx)</a:t>
            </a:r>
          </a:p>
          <a:p>
            <a:pPr marL="9144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~1000 grids (model, satellite)</a:t>
            </a:r>
          </a:p>
          <a:p>
            <a:pPr marL="9144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~130 images (various aviation charts)</a:t>
            </a:r>
          </a:p>
          <a:p>
            <a:pPr marL="9144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METAR, SPECI, TAF, SIGMET</a:t>
            </a:r>
          </a:p>
          <a:p>
            <a:pPr marL="914400" lvl="0" indent="-4191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Other Traditional Alphanumeric Codes (TAC).  A small number, but many headaches</a:t>
            </a:r>
          </a:p>
          <a:p>
            <a:pPr marL="13716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Requires considerable xml schema extension and development</a:t>
            </a:r>
          </a:p>
          <a:p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Data transport vs. contents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WFS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XML documents</a:t>
            </a:r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WCS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Generally, grids encoded in NetCDF, HDF5, or GRIB2</a:t>
            </a:r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WFS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Bitmap images (JPEG, PNG, GIF)</a:t>
            </a:r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Reg/Rep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Metadata encoded in XML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Legacy Aviation Products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88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/>
              <a:t>METAR and SPECI:  Weather observation at an aerodrome</a:t>
            </a:r>
          </a:p>
        </p:txBody>
      </p:sp>
      <p:sp>
        <p:nvSpPr>
          <p:cNvPr id="228" name="Shape 228"/>
          <p:cNvSpPr/>
          <p:nvPr/>
        </p:nvSpPr>
        <p:spPr>
          <a:xfrm>
            <a:off x="3997375" y="2763375"/>
            <a:ext cx="4689425" cy="3578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Legacy Aviation Products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88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TAF:  Weather forecast at an aerodrome</a:t>
            </a:r>
          </a:p>
        </p:txBody>
      </p:sp>
      <p:sp>
        <p:nvSpPr>
          <p:cNvPr id="235" name="Shape 235"/>
          <p:cNvSpPr/>
          <p:nvPr/>
        </p:nvSpPr>
        <p:spPr>
          <a:xfrm>
            <a:off x="3019050" y="2735100"/>
            <a:ext cx="5667750" cy="3762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Web Services</a:t>
            </a:r>
          </a:p>
        </p:txBody>
      </p:sp>
      <p:sp>
        <p:nvSpPr>
          <p:cNvPr id="52" name="Shape 52"/>
          <p:cNvSpPr>
            <a:spLocks noChangeAspect="1"/>
          </p:cNvSpPr>
          <p:nvPr/>
        </p:nvSpPr>
        <p:spPr>
          <a:xfrm>
            <a:off x="1498051" y="545010"/>
            <a:ext cx="6045749" cy="478899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Legacy Aviation Products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88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SIGMET:  Weather hazards for pilots en route</a:t>
            </a:r>
          </a:p>
        </p:txBody>
      </p:sp>
      <p:sp>
        <p:nvSpPr>
          <p:cNvPr id="242" name="Shape 242"/>
          <p:cNvSpPr/>
          <p:nvPr/>
        </p:nvSpPr>
        <p:spPr>
          <a:xfrm>
            <a:off x="4936566" y="3104838"/>
            <a:ext cx="3750230" cy="328503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43" name="Shape 243"/>
          <p:cNvSpPr/>
          <p:nvPr/>
        </p:nvSpPr>
        <p:spPr>
          <a:xfrm>
            <a:off x="457379" y="3104838"/>
            <a:ext cx="3483967" cy="328503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3600"/>
              <a:t>Traditional Alphanumeric Codes (TAC)</a:t>
            </a:r>
          </a:p>
        </p:txBody>
      </p:sp>
      <p:graphicFrame>
        <p:nvGraphicFramePr>
          <p:cNvPr id="249" name="Shape 249"/>
          <p:cNvGraphicFramePr/>
          <p:nvPr/>
        </p:nvGraphicFramePr>
        <p:xfrm>
          <a:off x="529750" y="1914475"/>
          <a:ext cx="8084500" cy="4653100"/>
        </p:xfrm>
        <a:graphic>
          <a:graphicData uri="http://schemas.openxmlformats.org/drawingml/2006/table">
            <a:tbl>
              <a:tblPr>
                <a:noFill/>
                <a:tableStyleId>{19502EFF-67A9-4243-AA13-82892D8314C0}</a:tableStyleId>
              </a:tblPr>
              <a:tblGrid>
                <a:gridCol w="1631000"/>
                <a:gridCol w="6453500"/>
              </a:tblGrid>
              <a:tr h="1526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METAR/</a:t>
                      </a:r>
                      <a:br>
                        <a:rPr lang="en" sz="24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24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SPECI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 b="1">
                          <a:solidFill>
                            <a:srgbClr val="333333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METAR KBWI 181254Z 00000KT 10SM FEW250 14/09 A3034 RMK AO2 SLP272 T01390089</a:t>
                      </a:r>
                    </a:p>
                  </a:txBody>
                  <a:tcPr marL="91425" marR="91425" marT="91425" marB="91425"/>
                </a:tc>
              </a:tr>
              <a:tr h="15721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TAF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Clr>
                          <a:srgbClr val="000000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KGTF 181140Z 1812/1912 23012KT P6SM BKN100 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FM181800 25015G22KT P6SM VCSH SCT050 BKN080 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FM190100 30010KT P6SM VCSH BKN060 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FM190800 26007KT P6SM BKN120</a:t>
                      </a:r>
                    </a:p>
                    <a:p>
                      <a:endParaRPr lang="en" sz="1800" b="1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/>
                </a:tc>
              </a:tr>
              <a:tr h="1526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SIGMET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CONVECTIVE SIGMET 19E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VALID UNTIL 1455Z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FL GA AND FL CSTL WTRS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 30NW CRG-60E OMN</a:t>
                      </a:r>
                      <a:b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en" sz="1800" b="1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LINE TS 25 NM WIDE MOV LTL. TOPS TO FL430.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From TAC to XML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Traditional Alphanumeric Codes for aviation are regulated internationally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International Civil Aviation Organization (ICAO)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World Meteorological Organization (WMO)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Strict 3-year update cycle</a:t>
            </a:r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WMO Task Team for Aviation XML (TT_AvXML) developing data models and XML schemas</a:t>
            </a:r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/>
              <a:t>Will enable “states in a position to do so” to exchange XML data.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New Data Models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dirty="0">
                <a:solidFill>
                  <a:srgbClr val="000000"/>
                </a:solidFill>
              </a:rPr>
              <a:t>WMO:  </a:t>
            </a:r>
            <a:r>
              <a:rPr lang="en" i="1" dirty="0">
                <a:solidFill>
                  <a:srgbClr val="000000"/>
                </a:solidFill>
              </a:rPr>
              <a:t>Modèle pour l'Échange des informations sur le Temps, le Climat et l'Eau</a:t>
            </a:r>
            <a:r>
              <a:rPr lang="en" dirty="0">
                <a:solidFill>
                  <a:srgbClr val="000000"/>
                </a:solidFill>
              </a:rPr>
              <a:t> (METCE)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>
                <a:solidFill>
                  <a:srgbClr val="000000"/>
                </a:solidFill>
              </a:rPr>
              <a:t>In English, it may also be known as the ‘METeorological Community Exchange’ model</a:t>
            </a:r>
          </a:p>
          <a:p>
            <a:pPr marL="457200" lvl="0" indent="-419100" rtl="0">
              <a:buClr>
                <a:srgbClr val="000000"/>
              </a:buClr>
              <a:buSzPct val="100000"/>
              <a:buFont typeface="Georgia"/>
              <a:buChar char="●"/>
            </a:pPr>
            <a:r>
              <a:rPr lang="en" dirty="0">
                <a:solidFill>
                  <a:srgbClr val="000000"/>
                </a:solidFill>
              </a:rPr>
              <a:t>ICAO:</a:t>
            </a:r>
            <a:r>
              <a:rPr lang="en" dirty="0"/>
              <a:t>  ICAO Meteorological Information Exchange Model (IWXXM)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Georgia"/>
              <a:buChar char="○"/>
            </a:pPr>
            <a:r>
              <a:rPr lang="en" dirty="0"/>
              <a:t>Possible point of confusion:  NCAR and EUROCONTROL have developed another model named WXXM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Next Generation Air Transportation System (NextGen)</a:t>
            </a:r>
          </a:p>
        </p:txBody>
      </p:sp>
      <p:sp>
        <p:nvSpPr>
          <p:cNvPr id="58" name="Shape 58"/>
          <p:cNvSpPr/>
          <p:nvPr/>
        </p:nvSpPr>
        <p:spPr>
          <a:xfrm>
            <a:off x="1001125" y="0"/>
            <a:ext cx="7141748" cy="58956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Next Generation Air Transportation System (NextGen)</a:t>
            </a:r>
          </a:p>
        </p:txBody>
      </p:sp>
      <p:sp>
        <p:nvSpPr>
          <p:cNvPr id="64" name="Shape 64"/>
          <p:cNvSpPr/>
          <p:nvPr/>
        </p:nvSpPr>
        <p:spPr>
          <a:xfrm>
            <a:off x="2368887" y="0"/>
            <a:ext cx="4406224" cy="58956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Stage One:  Prototypes</a:t>
            </a:r>
          </a:p>
        </p:txBody>
      </p:sp>
      <p:sp>
        <p:nvSpPr>
          <p:cNvPr id="70" name="Shape 70"/>
          <p:cNvSpPr/>
          <p:nvPr/>
        </p:nvSpPr>
        <p:spPr>
          <a:xfrm>
            <a:off x="5655700" y="110425"/>
            <a:ext cx="3312299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FAA Tech Center</a:t>
            </a:r>
          </a:p>
          <a:p>
            <a:pPr lvl="0" rtl="0">
              <a:buNone/>
            </a:pPr>
            <a:r>
              <a:rPr lang="en"/>
              <a:t>Egg Harbor, New Jersey</a:t>
            </a:r>
          </a:p>
        </p:txBody>
      </p:sp>
      <p:sp>
        <p:nvSpPr>
          <p:cNvPr id="71" name="Shape 71"/>
          <p:cNvSpPr/>
          <p:nvPr/>
        </p:nvSpPr>
        <p:spPr>
          <a:xfrm>
            <a:off x="202425" y="3664975"/>
            <a:ext cx="3625200" cy="210419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NWS Meteorological Development Lab</a:t>
            </a:r>
          </a:p>
          <a:p>
            <a:pPr lvl="0" rtl="0">
              <a:buNone/>
            </a:pPr>
            <a:r>
              <a:rPr lang="en"/>
              <a:t>Silver Spring, Maryland</a:t>
            </a:r>
          </a:p>
        </p:txBody>
      </p:sp>
      <p:sp>
        <p:nvSpPr>
          <p:cNvPr id="72" name="Shape 72"/>
          <p:cNvSpPr/>
          <p:nvPr/>
        </p:nvSpPr>
        <p:spPr>
          <a:xfrm rot="-2326579">
            <a:off x="3443912" y="2702441"/>
            <a:ext cx="2557475" cy="538566"/>
          </a:xfrm>
          <a:prstGeom prst="leftRightArrow">
            <a:avLst>
              <a:gd name="adj1" fmla="val 62876"/>
              <a:gd name="adj2" fmla="val 52184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"/>
              <a:t>NWS OPSnet MPLS</a:t>
            </a:r>
          </a:p>
        </p:txBody>
      </p:sp>
      <p:sp>
        <p:nvSpPr>
          <p:cNvPr id="73" name="Shape 73"/>
          <p:cNvSpPr/>
          <p:nvPr/>
        </p:nvSpPr>
        <p:spPr>
          <a:xfrm>
            <a:off x="1374050" y="4404325"/>
            <a:ext cx="2269500" cy="11669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Web Services</a:t>
            </a:r>
          </a:p>
          <a:p>
            <a:pPr lvl="0" algn="ctr" rtl="0">
              <a:buNone/>
            </a:pPr>
            <a:r>
              <a:rPr lang="en"/>
              <a:t>(WCS, WMS, WFS, RegRep)</a:t>
            </a:r>
          </a:p>
        </p:txBody>
      </p:sp>
      <p:sp>
        <p:nvSpPr>
          <p:cNvPr id="74" name="Shape 74"/>
          <p:cNvSpPr/>
          <p:nvPr/>
        </p:nvSpPr>
        <p:spPr>
          <a:xfrm>
            <a:off x="5793650" y="934975"/>
            <a:ext cx="2361599" cy="12836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 dirty="0"/>
              <a:t>
Data-consuming Applications</a:t>
            </a:r>
          </a:p>
          <a:p>
            <a:endParaRPr lang="en" sz="800" b="1" dirty="0"/>
          </a:p>
          <a:p>
            <a:pPr lvl="0" algn="ctr" rtl="0">
              <a:buNone/>
            </a:pPr>
            <a:r>
              <a:rPr lang="en" dirty="0"/>
              <a:t>Enhanced WINS Dissemination (EWD)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Stage Two:  Migration towards operations</a:t>
            </a:r>
          </a:p>
        </p:txBody>
      </p:sp>
      <p:sp>
        <p:nvSpPr>
          <p:cNvPr id="80" name="Shape 80"/>
          <p:cNvSpPr/>
          <p:nvPr/>
        </p:nvSpPr>
        <p:spPr>
          <a:xfrm>
            <a:off x="4969900" y="110425"/>
            <a:ext cx="3312299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FAA Tech Center</a:t>
            </a:r>
          </a:p>
          <a:p>
            <a:pPr lvl="0" rtl="0">
              <a:buNone/>
            </a:pPr>
            <a:r>
              <a:rPr lang="en"/>
              <a:t>Egg Harbor, New Jersey</a:t>
            </a:r>
          </a:p>
        </p:txBody>
      </p:sp>
      <p:sp>
        <p:nvSpPr>
          <p:cNvPr id="81" name="Shape 81"/>
          <p:cNvSpPr/>
          <p:nvPr/>
        </p:nvSpPr>
        <p:spPr>
          <a:xfrm>
            <a:off x="202425" y="3554575"/>
            <a:ext cx="3097500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NWS Meteorological Development Lab</a:t>
            </a:r>
          </a:p>
          <a:p>
            <a:pPr lvl="0" rtl="0">
              <a:buNone/>
            </a:pPr>
            <a:r>
              <a:rPr lang="en"/>
              <a:t>Silver Spring, Maryland</a:t>
            </a:r>
          </a:p>
        </p:txBody>
      </p:sp>
      <p:sp>
        <p:nvSpPr>
          <p:cNvPr id="82" name="Shape 82"/>
          <p:cNvSpPr/>
          <p:nvPr/>
        </p:nvSpPr>
        <p:spPr>
          <a:xfrm>
            <a:off x="616425" y="4502475"/>
            <a:ext cx="2269500" cy="11669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Web Services</a:t>
            </a:r>
          </a:p>
          <a:p>
            <a:pPr lvl="0" algn="ctr" rtl="0">
              <a:buNone/>
            </a:pPr>
            <a:r>
              <a:rPr lang="en"/>
              <a:t>(WCS, WMS, WFS, RegRep</a:t>
            </a:r>
          </a:p>
        </p:txBody>
      </p:sp>
      <p:sp>
        <p:nvSpPr>
          <p:cNvPr id="83" name="Shape 83"/>
          <p:cNvSpPr/>
          <p:nvPr/>
        </p:nvSpPr>
        <p:spPr>
          <a:xfrm>
            <a:off x="5107850" y="1011175"/>
            <a:ext cx="2361599" cy="12836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 dirty="0"/>
              <a:t>Data-consuming Applications</a:t>
            </a:r>
          </a:p>
          <a:p>
            <a:endParaRPr lang="en" sz="800" b="1" dirty="0"/>
          </a:p>
          <a:p>
            <a:pPr lvl="0" algn="ctr" rtl="0">
              <a:buNone/>
            </a:pPr>
            <a:r>
              <a:rPr lang="en" dirty="0"/>
              <a:t>Enhanced WINS Dissemination (EWD)</a:t>
            </a:r>
          </a:p>
        </p:txBody>
      </p:sp>
      <p:sp>
        <p:nvSpPr>
          <p:cNvPr id="84" name="Shape 84"/>
          <p:cNvSpPr/>
          <p:nvPr/>
        </p:nvSpPr>
        <p:spPr>
          <a:xfrm rot="1292">
            <a:off x="3371749" y="2325475"/>
            <a:ext cx="2393400" cy="2554799"/>
          </a:xfrm>
          <a:prstGeom prst="leftRightUpArrow">
            <a:avLst>
              <a:gd name="adj1" fmla="val 15719"/>
              <a:gd name="adj2" fmla="val 15968"/>
              <a:gd name="adj3" fmla="val 22926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/>
              <a:t>NWS OPSnet MPLS</a:t>
            </a:r>
          </a:p>
        </p:txBody>
      </p:sp>
      <p:sp>
        <p:nvSpPr>
          <p:cNvPr id="85" name="Shape 85"/>
          <p:cNvSpPr/>
          <p:nvPr/>
        </p:nvSpPr>
        <p:spPr>
          <a:xfrm>
            <a:off x="5841225" y="3554575"/>
            <a:ext cx="3097500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National Climate and Weather Prediction Center</a:t>
            </a:r>
          </a:p>
          <a:p>
            <a:pPr lvl="0" rtl="0">
              <a:buNone/>
            </a:pPr>
            <a:r>
              <a:rPr lang="en"/>
              <a:t>College Park, Maryland</a:t>
            </a:r>
          </a:p>
        </p:txBody>
      </p:sp>
      <p:sp>
        <p:nvSpPr>
          <p:cNvPr id="86" name="Shape 86"/>
          <p:cNvSpPr/>
          <p:nvPr/>
        </p:nvSpPr>
        <p:spPr>
          <a:xfrm>
            <a:off x="6255225" y="4502475"/>
            <a:ext cx="2269500" cy="11669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Web Services</a:t>
            </a:r>
          </a:p>
          <a:p>
            <a:pPr lvl="0" algn="ctr" rtl="0">
              <a:buNone/>
            </a:pPr>
            <a:r>
              <a:rPr lang="en"/>
              <a:t>(WCS, WMS, WFS, RegRep)</a:t>
            </a:r>
          </a:p>
        </p:txBody>
      </p:sp>
      <p:sp>
        <p:nvSpPr>
          <p:cNvPr id="87" name="Shape 87"/>
          <p:cNvSpPr/>
          <p:nvPr/>
        </p:nvSpPr>
        <p:spPr>
          <a:xfrm>
            <a:off x="855100" y="110425"/>
            <a:ext cx="3312299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FAA National Testbed</a:t>
            </a:r>
          </a:p>
          <a:p>
            <a:pPr lvl="0" rtl="0">
              <a:buNone/>
            </a:pPr>
            <a:r>
              <a:rPr lang="en"/>
              <a:t>ARTCCs ZTL and ZLC</a:t>
            </a:r>
          </a:p>
        </p:txBody>
      </p:sp>
      <p:sp>
        <p:nvSpPr>
          <p:cNvPr id="88" name="Shape 88"/>
          <p:cNvSpPr/>
          <p:nvPr/>
        </p:nvSpPr>
        <p:spPr>
          <a:xfrm>
            <a:off x="993050" y="934975"/>
            <a:ext cx="2361599" cy="12836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Data-consuming Applications</a:t>
            </a:r>
          </a:p>
          <a:p>
            <a:pPr lvl="0" algn="ctr" rtl="0">
              <a:buNone/>
            </a:pPr>
            <a:r>
              <a:rPr lang="en" b="1"/>
              <a:t>(pub/sub)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57200" y="5895635"/>
            <a:ext cx="8229600" cy="67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/>
              <a:t>Stage Three:  Operations</a:t>
            </a:r>
          </a:p>
        </p:txBody>
      </p:sp>
      <p:sp>
        <p:nvSpPr>
          <p:cNvPr id="94" name="Shape 94"/>
          <p:cNvSpPr/>
          <p:nvPr/>
        </p:nvSpPr>
        <p:spPr>
          <a:xfrm>
            <a:off x="5841225" y="3554575"/>
            <a:ext cx="3097500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National Climate and Weather Prediction Center</a:t>
            </a:r>
          </a:p>
          <a:p>
            <a:pPr lvl="0" rtl="0">
              <a:buNone/>
            </a:pPr>
            <a:r>
              <a:rPr lang="en"/>
              <a:t>College Park, Maryland</a:t>
            </a:r>
          </a:p>
        </p:txBody>
      </p:sp>
      <p:sp>
        <p:nvSpPr>
          <p:cNvPr id="95" name="Shape 95"/>
          <p:cNvSpPr/>
          <p:nvPr/>
        </p:nvSpPr>
        <p:spPr>
          <a:xfrm>
            <a:off x="6255225" y="4502475"/>
            <a:ext cx="2269500" cy="11669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Web Services</a:t>
            </a:r>
          </a:p>
          <a:p>
            <a:pPr lvl="0" algn="ctr" rtl="0">
              <a:buNone/>
            </a:pPr>
            <a:r>
              <a:rPr lang="en"/>
              <a:t>(WCS, WMS, WFS, RegRep)</a:t>
            </a:r>
          </a:p>
        </p:txBody>
      </p:sp>
      <p:sp>
        <p:nvSpPr>
          <p:cNvPr id="96" name="Shape 96"/>
          <p:cNvSpPr/>
          <p:nvPr/>
        </p:nvSpPr>
        <p:spPr>
          <a:xfrm>
            <a:off x="855100" y="110425"/>
            <a:ext cx="3312299" cy="221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FAA Operational Networks</a:t>
            </a:r>
          </a:p>
        </p:txBody>
      </p:sp>
      <p:sp>
        <p:nvSpPr>
          <p:cNvPr id="97" name="Shape 97"/>
          <p:cNvSpPr/>
          <p:nvPr/>
        </p:nvSpPr>
        <p:spPr>
          <a:xfrm>
            <a:off x="993050" y="934975"/>
            <a:ext cx="2361599" cy="12836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b="1"/>
              <a:t>Data-consuming Applications</a:t>
            </a:r>
          </a:p>
          <a:p>
            <a:pPr lvl="0" algn="ctr" rtl="0">
              <a:buNone/>
            </a:pPr>
            <a:r>
              <a:rPr lang="en" b="1"/>
              <a:t>(pub/sub)</a:t>
            </a:r>
          </a:p>
        </p:txBody>
      </p:sp>
      <p:sp>
        <p:nvSpPr>
          <p:cNvPr id="98" name="Shape 98"/>
          <p:cNvSpPr/>
          <p:nvPr/>
        </p:nvSpPr>
        <p:spPr>
          <a:xfrm rot="2225361">
            <a:off x="3848796" y="2616282"/>
            <a:ext cx="2302756" cy="593884"/>
          </a:xfrm>
          <a:prstGeom prst="leftRightArrow">
            <a:avLst>
              <a:gd name="adj1" fmla="val 44654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Clr>
                <a:srgbClr val="000000"/>
              </a:buClr>
              <a:buSzPct val="78571"/>
              <a:buFont typeface="Arial"/>
              <a:buNone/>
            </a:pPr>
            <a:r>
              <a:rPr lang="en"/>
              <a:t>NWS OPSnet MPLS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Aft>
                <a:spcPts val="1000"/>
              </a:spcAft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Reg/Rep, WFS, WCS, WMS</a:t>
            </a:r>
          </a:p>
          <a:p>
            <a:endParaRPr lang="en"/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 i="1"/>
              <a:t>Feature</a:t>
            </a:r>
            <a:r>
              <a:rPr lang="en"/>
              <a:t>, </a:t>
            </a:r>
            <a:r>
              <a:rPr lang="en" i="1"/>
              <a:t>coverage</a:t>
            </a:r>
            <a:r>
              <a:rPr lang="en"/>
              <a:t>, and </a:t>
            </a:r>
            <a:r>
              <a:rPr lang="en" i="1"/>
              <a:t>map </a:t>
            </a:r>
            <a:r>
              <a:rPr lang="en"/>
              <a:t>are all concepts from Geospatial Information Systems…</a:t>
            </a:r>
          </a:p>
          <a:p>
            <a:endParaRPr lang="en"/>
          </a:p>
          <a:p>
            <a:pPr marL="457200" lvl="0" indent="-419100" rtl="0">
              <a:buClr>
                <a:schemeClr val="dk1"/>
              </a:buClr>
              <a:buSzPct val="100000"/>
              <a:buFont typeface="Georgia"/>
              <a:buChar char="●"/>
            </a:pPr>
            <a:r>
              <a:rPr lang="en"/>
              <a:t>...with useful applications in meteorology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Feature?  Coverage?  Map?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Microsoft Office PowerPoint</Application>
  <PresentationFormat>On-screen Show (4:3)</PresentationFormat>
  <Paragraphs>161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Custom Theme</vt:lpstr>
      <vt:lpstr>Web Services for the Next Generation Air Transportation System</vt:lpstr>
      <vt:lpstr>Background:  Web Services for NextGen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Feature?  Coverage?  Map?</vt:lpstr>
      <vt:lpstr>What’s a feature?</vt:lpstr>
      <vt:lpstr>What’s a feature?</vt:lpstr>
      <vt:lpstr>Features in GIS</vt:lpstr>
      <vt:lpstr>Features in meteorology</vt:lpstr>
      <vt:lpstr>What’s a coverage?</vt:lpstr>
      <vt:lpstr>Coverage in GIS</vt:lpstr>
      <vt:lpstr>Coverage in meteorology</vt:lpstr>
      <vt:lpstr>Others...</vt:lpstr>
      <vt:lpstr>Web Feature Service (WFS)</vt:lpstr>
      <vt:lpstr>Example WFS in action</vt:lpstr>
      <vt:lpstr>Web Coverage Service (WCS)</vt:lpstr>
      <vt:lpstr>Example WCS in action</vt:lpstr>
      <vt:lpstr>Web Mapping Service (WMS)</vt:lpstr>
      <vt:lpstr>Example WMS in action</vt:lpstr>
      <vt:lpstr>WCS vs. WMS</vt:lpstr>
      <vt:lpstr>Web Services, Old and New</vt:lpstr>
      <vt:lpstr>Migrating Legacy Products</vt:lpstr>
      <vt:lpstr>Data transport vs. contents</vt:lpstr>
      <vt:lpstr>Legacy Aviation Products</vt:lpstr>
      <vt:lpstr>Legacy Aviation Products</vt:lpstr>
      <vt:lpstr>Legacy Aviation Products</vt:lpstr>
      <vt:lpstr>Traditional Alphanumeric Codes (TAC)</vt:lpstr>
      <vt:lpstr>From TAC to XML</vt:lpstr>
      <vt:lpstr>New Data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Services for the Next Generation Air Transportation System</dc:title>
  <cp:lastModifiedBy>Matthew Peroutka</cp:lastModifiedBy>
  <cp:revision>1</cp:revision>
  <dcterms:modified xsi:type="dcterms:W3CDTF">2013-09-18T18:31:29Z</dcterms:modified>
</cp:coreProperties>
</file>