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9144000" cy="5143500" type="screen16x9"/>
  <p:notesSz cx="6858000" cy="9144000"/>
  <p:embeddedFontLst>
    <p:embeddedFont>
      <p:font typeface="Roboto Black" panose="020B0604020202020204" charset="0"/>
      <p:bold r:id="rId65"/>
      <p:boldItalic r:id="rId66"/>
    </p:embeddedFont>
    <p:embeddedFont>
      <p:font typeface="Roboto Medium" panose="020B0604020202020204" charset="0"/>
      <p:regular r:id="rId67"/>
      <p:bold r:id="rId68"/>
      <p:italic r:id="rId69"/>
      <p:boldItalic r:id="rId70"/>
    </p:embeddedFont>
    <p:embeddedFont>
      <p:font typeface="Roboto Light" panose="020B0604020202020204" charset="0"/>
      <p:regular r:id="rId71"/>
      <p:bold r:id="rId72"/>
      <p:italic r:id="rId73"/>
      <p:boldItalic r:id="rId74"/>
    </p:embeddedFont>
    <p:embeddedFont>
      <p:font typeface="Roboto" panose="020B0604020202020204" charset="0"/>
      <p:regular r:id="rId75"/>
      <p:bold r:id="rId76"/>
      <p:italic r:id="rId77"/>
      <p:boldItalic r:id="rId78"/>
    </p:embeddedFont>
    <p:embeddedFont>
      <p:font typeface="Roboto Thin" panose="020B060402020202020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098711-D03F-4EB7-AF5A-704C37F05A0F}">
  <a:tblStyle styleId="{7E098711-D03F-4EB7-AF5A-704C37F05A0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google.com/presentation/d/1SFu0P8oa7EXMcf4Mg9UfZqMSQ2JjiywzGCuoHbVHP_g/edit?usp=shar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eather.gov/ctp/wwaCriteri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65b4e6e34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65b4e6e34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NHC Five-Day Outlook showing the location of Erick and Flossie at the initialization time of the model.</a:t>
            </a:r>
            <a:endParaRPr sz="1000">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5b4e6e349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5b4e6e349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HMON 10m wind speed forecast from which features are derived. (NBM Oceanic 10km Mercator grid)</a:t>
            </a:r>
            <a:endParaRPr sz="1000">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5ba9f94af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5ba9f94af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Note: Feature for us means any continuous area of wind speeds above threshold* that is separated from any other continuous area by 1 or more gridpoints (including in the diagonal).  Feature identification is discussed in more detail </a:t>
            </a:r>
            <a:r>
              <a:rPr lang="en" sz="1000" u="sng">
                <a:solidFill>
                  <a:schemeClr val="hlink"/>
                </a:solidFill>
                <a:latin typeface="Roboto"/>
                <a:ea typeface="Roboto"/>
                <a:cs typeface="Roboto"/>
                <a:sym typeface="Roboto"/>
                <a:hlinkClick r:id="rId3"/>
              </a:rPr>
              <a:t>here.</a:t>
            </a: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*14 meters per second, just above the 13.85 mps value for NWS Wind Advisory criteria</a:t>
            </a:r>
            <a:endParaRPr sz="1000">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5ba9f94af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5ba9f94af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Note: Feature for us means any continuous area of wind speeds above threshold* that is separated from any other continuous area by 1 or more gridpoints (including in the diagonal).</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*14 meters per second, just above the 13.85 mps value for NWS Wind Advisory criteria</a:t>
            </a:r>
            <a:endParaRPr sz="1000">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e2cc795ae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6e2cc795ae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65ba9f94af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65ba9f94af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5ba9f94af_1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5ba9f94af_1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Note: Feature for us means any continuous area of wind speeds above threshold* that is separated from any other continuous area by 1 or more gridpoints (including in the diagonal).</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*14 meters per second, just above the 13.85 mps value for NWS Wind Advisory criteria</a:t>
            </a:r>
            <a:endParaRPr sz="1000">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65ba9f94af_1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65ba9f94af_1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Note: Feature for us means any continuous area of wind speeds above threshold* that is separated from any other continuous area by 1 or more gridpoints (including in the diagonal).</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*14 meters per second, just above the 13.85 mps value for NWS Wind Advisory criteria</a:t>
            </a:r>
            <a:endParaRPr sz="1000">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65ba9f94af_1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65ba9f94af_1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TS Flossie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Central Minimum Pressure marked by red dot on mask plot</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Note that Pressure Center can exist outside of the mask (but also that we intend to be filling in the eye and any other internal gaps in features eventually)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ac40022ba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ac40022ba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TS Erick</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Central Minimum Pressure marked by red dot on mask plot</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Note that Pressure Center can exist outside of the mask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0023ed88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0023ed88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6e2cc795ae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6e2cc795ae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65ba9f94af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65ba9f94af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5cca12f81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5cca12f81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6e2cc795a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6e2cc795a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242a6242f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a242a6242f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a242a6242f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a242a6242f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2a6242f_0_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2a6242f_0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a242a6242f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a242a6242f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clarity: Feature 1 refers to a specific TC feature in Model 1, and Feature 2 refers to the matched feature as resolved in Model 2</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a242a6242f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a242a6242f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a242a6242f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a242a6242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a9794cd8a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a9794cd8a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Tropical Storm (at the time) Eta, Blend v4.0 from 2020 11 09 13z, 68-Hour Forecast.</a:t>
            </a:r>
            <a:endParaRPr/>
          </a:p>
          <a:p>
            <a:pPr marL="0" lvl="0" indent="0" algn="l" rtl="0">
              <a:spcBef>
                <a:spcPts val="0"/>
              </a:spcBef>
              <a:spcAft>
                <a:spcPts val="0"/>
              </a:spcAft>
              <a:buNone/>
            </a:pPr>
            <a:r>
              <a:rPr lang="en"/>
              <a:t>“Tropical Wind Speed” guidance includes tropical guidance (HWRF, HMON, and wTCM), while 10m Wind Speed does not.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a242a6242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a242a6242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6fc0ece6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6fc0ece6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Input Wind Speed/Masks from HMON and HWRF (left) and Hybrid Mask and Wind Speed (right) for Hurricane Flossie, 2019080300f030</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65cca12f81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65cca12f81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Input Wind Speed/Masks from HMON and HWRF (left) and Hybrid Mask and Wind Speed (right) for Hurricane Flossie, 2019080300f030</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a88667dd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a88667dd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Input Wind Speed/Masks from TCM(L), HMON(C) and HWRF(R) and Hybrid Mask and Wind Speed (right) for Tropical Storm Eta, 2020-11-09 13z f068</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6e38cd055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6e38cd055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6e2cc795ae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6e2cc795ae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6e188af06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6e188af06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latin typeface="Roboto"/>
                <a:ea typeface="Roboto"/>
                <a:cs typeface="Roboto"/>
                <a:sym typeface="Roboto"/>
              </a:rPr>
              <a:t>NBM 50% Probability </a:t>
            </a:r>
            <a:r>
              <a:rPr lang="en" sz="1200" b="1" dirty="0" smtClean="0">
                <a:latin typeface="Roboto"/>
                <a:ea typeface="Roboto"/>
                <a:cs typeface="Roboto"/>
                <a:sym typeface="Roboto"/>
              </a:rPr>
              <a:t>Exceedance </a:t>
            </a:r>
            <a:r>
              <a:rPr lang="en" sz="1200" b="1" dirty="0">
                <a:latin typeface="Roboto"/>
                <a:ea typeface="Roboto"/>
                <a:cs typeface="Roboto"/>
                <a:sym typeface="Roboto"/>
              </a:rPr>
              <a:t>WS</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6e188af06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6e188af06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Roboto"/>
                <a:ea typeface="Roboto"/>
                <a:cs typeface="Roboto"/>
                <a:sym typeface="Roboto"/>
              </a:rPr>
              <a:t>NBM 50% Probability </a:t>
            </a:r>
            <a:r>
              <a:rPr lang="en" sz="1200" b="1" dirty="0" smtClean="0">
                <a:latin typeface="Roboto"/>
                <a:ea typeface="Roboto"/>
                <a:cs typeface="Roboto"/>
                <a:sym typeface="Roboto"/>
              </a:rPr>
              <a:t>Exceedance </a:t>
            </a:r>
            <a:r>
              <a:rPr lang="en" sz="1200" b="1" dirty="0">
                <a:latin typeface="Roboto"/>
                <a:ea typeface="Roboto"/>
                <a:cs typeface="Roboto"/>
                <a:sym typeface="Roboto"/>
              </a:rPr>
              <a:t>WS</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6e188af06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6e188af06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oboto"/>
                <a:ea typeface="Roboto"/>
                <a:cs typeface="Roboto"/>
                <a:sym typeface="Roboto"/>
              </a:rPr>
              <a:t>NBM 50% Probability </a:t>
            </a:r>
            <a:r>
              <a:rPr lang="en" sz="1200" b="1" smtClean="0">
                <a:latin typeface="Roboto"/>
                <a:ea typeface="Roboto"/>
                <a:cs typeface="Roboto"/>
                <a:sym typeface="Roboto"/>
              </a:rPr>
              <a:t>Exceedance </a:t>
            </a:r>
            <a:r>
              <a:rPr lang="en" sz="1200" b="1">
                <a:latin typeface="Roboto"/>
                <a:ea typeface="Roboto"/>
                <a:cs typeface="Roboto"/>
                <a:sym typeface="Roboto"/>
              </a:rPr>
              <a:t>WS</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6e188af06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6e188af06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2"/>
                </a:solidFill>
                <a:latin typeface="Roboto"/>
                <a:ea typeface="Roboto"/>
                <a:cs typeface="Roboto"/>
                <a:sym typeface="Roboto"/>
              </a:rPr>
              <a:t>Erick/Flossie NBM Oceanic Case</a:t>
            </a:r>
            <a:endParaRPr sz="1000">
              <a:solidFill>
                <a:schemeClr val="dk2"/>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00">
                <a:solidFill>
                  <a:schemeClr val="dk2"/>
                </a:solidFill>
                <a:latin typeface="Roboto"/>
                <a:ea typeface="Roboto"/>
                <a:cs typeface="Roboto"/>
                <a:sym typeface="Roboto"/>
              </a:rPr>
              <a:t>2019 08 03 00z f030</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ab592e696e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ab592e696e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6e2cc795ae_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6e2cc795ae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latin typeface="Roboto"/>
                <a:ea typeface="Roboto"/>
                <a:cs typeface="Roboto"/>
                <a:sym typeface="Roboto"/>
              </a:rPr>
              <a:t>NBM 50% Probability Exceedence WS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e2cc795ae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e2cc795ae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oboto"/>
                <a:ea typeface="Roboto"/>
                <a:cs typeface="Roboto"/>
                <a:sym typeface="Roboto"/>
              </a:rPr>
              <a:t>Hybrid Feature Mask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6e2cc795ae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6e2cc795ae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ac03be95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ac03be95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TS Eta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a2447969a6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a2447969a6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NBM v4.0 - no feature matching, versus NBM Beta, with Feature Matching.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a242a6242f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a242a6242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NBM v4.0 - no feature matching, versus NBM Beta, with Feature Matching.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a98e8baa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a98e8baa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a2447969a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a2447969a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a2447969a6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a2447969a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Features in the Atlantic basin from the 9/14/2020 13z run of Feature Matching (05 hour Forecast), compared with the NHC Two-Day Outlook from roughly the initialization time.  This run incorporated 12z NBM Oceanic Mean Wind as the background, the 12z wTCM guidance, and the 06z HWRF and HMON guidance.  As a note, TS Rene had largely dissipated at this point and did not have TS strength winds (see following hidden slide).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a2447969a6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a2447969a6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0023ed88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0023ed88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6e38cd055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6e38cd055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a242a6242f_0_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a242a6242f_0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a2447969a6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a2447969a6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a242a6242f_0_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a242a6242f_0_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ac8653750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ac8653750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65cca12f81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65cca12f81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a242a6242f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a242a6242f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This example considers Model 1, which contains 3 Wind Speed features (discrete continuous areas &gt; 14 mps), and Model 2, which contains 2.  We start with the first feature in Model 1, and calculate the difference (error) between it and each of the features in Model 2, for three categories: distance (location), size (area), and mean magnitude.  These scores are then divided by the largest error between Model 1 Feature 1 and any of the Model 2 features, to normalize them down into the 0 to 1 range.  The three scores are then combined by equal-weighted mean to an overall match score, which also ranges from 0 to 1.  Scores near 0 indicate a better match, while a score of 1 would indicate the worst match in all categories.  The lowest overall score is then selected as the best match.</a:t>
            </a:r>
            <a:endParaRPr sz="1000">
              <a:latin typeface="Roboto"/>
              <a:ea typeface="Roboto"/>
              <a:cs typeface="Roboto"/>
              <a:sym typeface="Robot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a242a6242f_0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a242a6242f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Greatest error scores highlighted in red.  Note that the two largest errors for Magnitude and Size occurred between HMON#1 and two different HWRF features (3 and 5).</a:t>
            </a:r>
            <a:endParaRPr sz="1000">
              <a:latin typeface="Roboto"/>
              <a:ea typeface="Roboto"/>
              <a:cs typeface="Roboto"/>
              <a:sym typeface="Robot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a242a6242f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a242a6242f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Same as previous, but scores have been normalized by greatest error.  Total Match Score is the sum of the normalized scores (with distance getting a double weight) divided by 4 (weighted mean).  Since values closer to 0 indicate least error, HWRF Feature #1 is the best match to HMON Feature #1 with a total match score of 0.082.</a:t>
            </a:r>
            <a:endParaRPr sz="1000">
              <a:latin typeface="Roboto"/>
              <a:ea typeface="Roboto"/>
              <a:cs typeface="Roboto"/>
              <a:sym typeface="Robot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a242a6242f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a242a6242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a242a6242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a242a6242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a242a6242f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a242a6242f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ac86537502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ac86537502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External smoothing mask used to transition between placed Hybrid Features and the background forecast when creating the final combined forecast.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a242a6242f_0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a242a6242f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an additional process to identify features in the background forecast and remove the feature nearest to the Hybrid Features we are placing, however this is currently turned off due to extreme runtime variability when many (sometimes &gt; 300) background features are identified.  We anticipate adding this functionality back after we’ve had a chance to reduce the variability and computational expense.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65b23c4f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65b23c4f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a242a624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a242a624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a242a6242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a242a6242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base threshold for “features” here is 14.0 m/s, which sits just above the NWS Wind Advisory criteria: </a:t>
            </a:r>
            <a:r>
              <a:rPr lang="en" u="sng">
                <a:solidFill>
                  <a:schemeClr val="hlink"/>
                </a:solidFill>
                <a:hlinkClick r:id="rId3"/>
              </a:rPr>
              <a:t>https://www.weather.gov/ctp/wwaCriteria</a:t>
            </a:r>
            <a:endParaRPr/>
          </a:p>
          <a:p>
            <a:pPr marL="0" lvl="0" indent="0" algn="l" rtl="0">
              <a:spcBef>
                <a:spcPts val="0"/>
              </a:spcBef>
              <a:spcAft>
                <a:spcPts val="0"/>
              </a:spcAft>
              <a:buNone/>
            </a:pPr>
            <a:r>
              <a:rPr lang="en"/>
              <a:t>17.49 m/s corresponds to 34 kts.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png"/><Relationship Id="rId7"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47.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2.png"/><Relationship Id="rId7"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50.png"/><Relationship Id="rId9"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gif"/><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hyperlink" Target="http://wsup.mdl.nws.noaa.gov/"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250" b="1">
                <a:solidFill>
                  <a:srgbClr val="202124"/>
                </a:solidFill>
                <a:highlight>
                  <a:srgbClr val="FFFFFF"/>
                </a:highlight>
                <a:latin typeface="Roboto"/>
                <a:ea typeface="Roboto"/>
                <a:cs typeface="Roboto"/>
                <a:sym typeface="Roboto"/>
              </a:rPr>
              <a:t>Using Feature-Based Methods to Improve Tropical Cyclone Forecasts</a:t>
            </a:r>
            <a:endParaRPr sz="8400" b="1">
              <a:latin typeface="Roboto"/>
              <a:ea typeface="Roboto"/>
              <a:cs typeface="Roboto"/>
              <a:sym typeface="Roboto"/>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50">
                <a:solidFill>
                  <a:srgbClr val="202124"/>
                </a:solidFill>
                <a:highlight>
                  <a:srgbClr val="FFFFFF"/>
                </a:highlight>
                <a:latin typeface="Roboto Thin"/>
                <a:ea typeface="Roboto Thin"/>
                <a:cs typeface="Roboto Thin"/>
                <a:sym typeface="Roboto Thin"/>
              </a:rPr>
              <a:t>in the National Blend of Models</a:t>
            </a:r>
            <a:endParaRPr sz="1500">
              <a:latin typeface="Roboto Thin"/>
              <a:ea typeface="Roboto Thin"/>
              <a:cs typeface="Roboto Thin"/>
              <a:sym typeface="Roboto Thin"/>
            </a:endParaRPr>
          </a:p>
        </p:txBody>
      </p:sp>
      <p:sp>
        <p:nvSpPr>
          <p:cNvPr id="56" name="Google Shape;56;p13"/>
          <p:cNvSpPr txBox="1"/>
          <p:nvPr/>
        </p:nvSpPr>
        <p:spPr>
          <a:xfrm>
            <a:off x="4771100" y="4591175"/>
            <a:ext cx="4303500" cy="46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999999"/>
                </a:solidFill>
                <a:latin typeface="Roboto Black"/>
                <a:ea typeface="Roboto Black"/>
                <a:cs typeface="Roboto Black"/>
                <a:sym typeface="Roboto Black"/>
              </a:rPr>
              <a:t>November 19, 2020</a:t>
            </a:r>
            <a:endParaRPr>
              <a:solidFill>
                <a:srgbClr val="999999"/>
              </a:solidFill>
              <a:latin typeface="Roboto Black"/>
              <a:ea typeface="Roboto Black"/>
              <a:cs typeface="Roboto Black"/>
              <a:sym typeface="Roboto Black"/>
            </a:endParaRPr>
          </a:p>
        </p:txBody>
      </p:sp>
      <p:sp>
        <p:nvSpPr>
          <p:cNvPr id="57" name="Google Shape;57;p13"/>
          <p:cNvSpPr txBox="1"/>
          <p:nvPr/>
        </p:nvSpPr>
        <p:spPr>
          <a:xfrm>
            <a:off x="168425" y="4591175"/>
            <a:ext cx="5902800" cy="46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Roboto Light"/>
                <a:ea typeface="Roboto Light"/>
                <a:cs typeface="Roboto Light"/>
                <a:sym typeface="Roboto Light"/>
              </a:rPr>
              <a:t>Geoff Wagner (CIRA)  | Samantha Camposano (AceInfo) | </a:t>
            </a:r>
            <a:r>
              <a:rPr lang="en">
                <a:latin typeface="Roboto Medium"/>
                <a:ea typeface="Roboto Medium"/>
                <a:cs typeface="Roboto Medium"/>
                <a:sym typeface="Roboto Medium"/>
              </a:rPr>
              <a:t>MDL</a:t>
            </a:r>
            <a:endParaRPr>
              <a:latin typeface="Roboto Medium"/>
              <a:ea typeface="Roboto Medium"/>
              <a:cs typeface="Roboto Medium"/>
              <a:sym typeface="Roboto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2"/>
          <p:cNvPicPr preferRelativeResize="0"/>
          <p:nvPr/>
        </p:nvPicPr>
        <p:blipFill>
          <a:blip r:embed="rId3">
            <a:alphaModFix/>
          </a:blip>
          <a:stretch>
            <a:fillRect/>
          </a:stretch>
        </p:blipFill>
        <p:spPr>
          <a:xfrm>
            <a:off x="1049055" y="0"/>
            <a:ext cx="7045891" cy="5143500"/>
          </a:xfrm>
          <a:prstGeom prst="rect">
            <a:avLst/>
          </a:prstGeom>
          <a:noFill/>
          <a:ln>
            <a:noFill/>
          </a:ln>
        </p:spPr>
      </p:pic>
      <p:sp>
        <p:nvSpPr>
          <p:cNvPr id="157" name="Google Shape;157;p22"/>
          <p:cNvSpPr/>
          <p:nvPr/>
        </p:nvSpPr>
        <p:spPr>
          <a:xfrm>
            <a:off x="-173100" y="566350"/>
            <a:ext cx="3073800" cy="4578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2"/>
          <p:cNvSpPr txBox="1"/>
          <p:nvPr/>
        </p:nvSpPr>
        <p:spPr>
          <a:xfrm>
            <a:off x="-17600" y="4968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NHC Central Pacific 2-Day Outlook</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20190803 0245Z</a:t>
            </a: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3"/>
          <p:cNvSpPr/>
          <p:nvPr/>
        </p:nvSpPr>
        <p:spPr>
          <a:xfrm>
            <a:off x="384400" y="2720775"/>
            <a:ext cx="8255700" cy="2479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3"/>
          <p:cNvSpPr/>
          <p:nvPr/>
        </p:nvSpPr>
        <p:spPr>
          <a:xfrm>
            <a:off x="384400" y="282375"/>
            <a:ext cx="8255700" cy="24795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 name="Google Shape;165;p23"/>
          <p:cNvPicPr preferRelativeResize="0"/>
          <p:nvPr/>
        </p:nvPicPr>
        <p:blipFill rotWithShape="1">
          <a:blip r:embed="rId3">
            <a:alphaModFix/>
          </a:blip>
          <a:srcRect/>
          <a:stretch/>
        </p:blipFill>
        <p:spPr>
          <a:xfrm>
            <a:off x="914388" y="524932"/>
            <a:ext cx="3287380" cy="2212408"/>
          </a:xfrm>
          <a:prstGeom prst="rect">
            <a:avLst/>
          </a:prstGeom>
          <a:noFill/>
          <a:ln>
            <a:noFill/>
          </a:ln>
        </p:spPr>
      </p:pic>
      <p:sp>
        <p:nvSpPr>
          <p:cNvPr id="166" name="Google Shape;166;p23"/>
          <p:cNvSpPr/>
          <p:nvPr/>
        </p:nvSpPr>
        <p:spPr>
          <a:xfrm>
            <a:off x="-173100" y="109150"/>
            <a:ext cx="50013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3"/>
          <p:cNvSpPr txBox="1"/>
          <p:nvPr/>
        </p:nvSpPr>
        <p:spPr>
          <a:xfrm>
            <a:off x="-17600" y="39650"/>
            <a:ext cx="47394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HMON and HWRF 30-Hour 10m Wind Speed and MSLP</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20190803 00z Run</a:t>
            </a:r>
            <a:endParaRPr sz="1000">
              <a:solidFill>
                <a:srgbClr val="FFFFFF"/>
              </a:solidFill>
              <a:latin typeface="Roboto Medium"/>
              <a:ea typeface="Roboto Medium"/>
              <a:cs typeface="Roboto Medium"/>
              <a:sym typeface="Roboto Medium"/>
            </a:endParaRPr>
          </a:p>
        </p:txBody>
      </p:sp>
      <p:pic>
        <p:nvPicPr>
          <p:cNvPr id="168" name="Google Shape;168;p23"/>
          <p:cNvPicPr preferRelativeResize="0"/>
          <p:nvPr/>
        </p:nvPicPr>
        <p:blipFill rotWithShape="1">
          <a:blip r:embed="rId4">
            <a:alphaModFix/>
          </a:blip>
          <a:srcRect/>
          <a:stretch/>
        </p:blipFill>
        <p:spPr>
          <a:xfrm>
            <a:off x="4942208" y="492550"/>
            <a:ext cx="3287380" cy="2269980"/>
          </a:xfrm>
          <a:prstGeom prst="rect">
            <a:avLst/>
          </a:prstGeom>
          <a:noFill/>
          <a:ln>
            <a:noFill/>
          </a:ln>
        </p:spPr>
      </p:pic>
      <p:pic>
        <p:nvPicPr>
          <p:cNvPr id="169" name="Google Shape;169;p23"/>
          <p:cNvPicPr preferRelativeResize="0"/>
          <p:nvPr/>
        </p:nvPicPr>
        <p:blipFill rotWithShape="1">
          <a:blip r:embed="rId5">
            <a:alphaModFix/>
          </a:blip>
          <a:srcRect l="49" r="39"/>
          <a:stretch/>
        </p:blipFill>
        <p:spPr>
          <a:xfrm>
            <a:off x="914388" y="2870550"/>
            <a:ext cx="3287380" cy="2212408"/>
          </a:xfrm>
          <a:prstGeom prst="rect">
            <a:avLst/>
          </a:prstGeom>
          <a:noFill/>
          <a:ln>
            <a:noFill/>
          </a:ln>
        </p:spPr>
      </p:pic>
      <p:pic>
        <p:nvPicPr>
          <p:cNvPr id="170" name="Google Shape;170;p23"/>
          <p:cNvPicPr preferRelativeResize="0"/>
          <p:nvPr/>
        </p:nvPicPr>
        <p:blipFill rotWithShape="1">
          <a:blip r:embed="rId6">
            <a:alphaModFix/>
          </a:blip>
          <a:srcRect l="1314" r="1314"/>
          <a:stretch/>
        </p:blipFill>
        <p:spPr>
          <a:xfrm>
            <a:off x="4942208" y="2838168"/>
            <a:ext cx="3287380" cy="2269980"/>
          </a:xfrm>
          <a:prstGeom prst="rect">
            <a:avLst/>
          </a:prstGeom>
          <a:noFill/>
          <a:ln>
            <a:noFill/>
          </a:ln>
        </p:spPr>
      </p:pic>
      <p:sp>
        <p:nvSpPr>
          <p:cNvPr id="171" name="Google Shape;171;p23"/>
          <p:cNvSpPr txBox="1"/>
          <p:nvPr/>
        </p:nvSpPr>
        <p:spPr>
          <a:xfrm rot="-5400000">
            <a:off x="279950" y="1314750"/>
            <a:ext cx="840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HMON</a:t>
            </a:r>
            <a:endParaRPr b="1">
              <a:latin typeface="Roboto"/>
              <a:ea typeface="Roboto"/>
              <a:cs typeface="Roboto"/>
              <a:sym typeface="Roboto"/>
            </a:endParaRPr>
          </a:p>
        </p:txBody>
      </p:sp>
      <p:sp>
        <p:nvSpPr>
          <p:cNvPr id="172" name="Google Shape;172;p23"/>
          <p:cNvSpPr txBox="1"/>
          <p:nvPr/>
        </p:nvSpPr>
        <p:spPr>
          <a:xfrm rot="-5400000">
            <a:off x="279950" y="3524550"/>
            <a:ext cx="840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HWRF</a:t>
            </a:r>
            <a:endParaRPr b="1">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4"/>
          <p:cNvPicPr preferRelativeResize="0"/>
          <p:nvPr/>
        </p:nvPicPr>
        <p:blipFill rotWithShape="1">
          <a:blip r:embed="rId3">
            <a:alphaModFix/>
          </a:blip>
          <a:srcRect b="14566"/>
          <a:stretch/>
        </p:blipFill>
        <p:spPr>
          <a:xfrm>
            <a:off x="971113" y="504825"/>
            <a:ext cx="7201774" cy="4133850"/>
          </a:xfrm>
          <a:prstGeom prst="rect">
            <a:avLst/>
          </a:prstGeom>
          <a:noFill/>
          <a:ln>
            <a:noFill/>
          </a:ln>
        </p:spPr>
      </p:pic>
      <p:sp>
        <p:nvSpPr>
          <p:cNvPr id="178" name="Google Shape;178;p24"/>
          <p:cNvSpPr/>
          <p:nvPr/>
        </p:nvSpPr>
        <p:spPr>
          <a:xfrm>
            <a:off x="6193475" y="1691325"/>
            <a:ext cx="1042500" cy="973200"/>
          </a:xfrm>
          <a:prstGeom prst="rect">
            <a:avLst/>
          </a:prstGeom>
          <a:noFill/>
          <a:ln w="28575" cap="flat" cmpd="sng">
            <a:solidFill>
              <a:srgbClr val="D9EAD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D9EAD3"/>
                </a:solidFill>
              </a:rPr>
              <a:t>1</a:t>
            </a:r>
            <a:endParaRPr b="1">
              <a:solidFill>
                <a:srgbClr val="D9EAD3"/>
              </a:solidFill>
            </a:endParaRPr>
          </a:p>
        </p:txBody>
      </p:sp>
      <p:sp>
        <p:nvSpPr>
          <p:cNvPr id="179" name="Google Shape;179;p24"/>
          <p:cNvSpPr/>
          <p:nvPr/>
        </p:nvSpPr>
        <p:spPr>
          <a:xfrm>
            <a:off x="2505704" y="1701830"/>
            <a:ext cx="789991" cy="6720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00"/>
                </a:solidFill>
              </a:rPr>
              <a:t>2</a:t>
            </a:r>
            <a:endParaRPr b="1">
              <a:solidFill>
                <a:srgbClr val="990000"/>
              </a:solidFill>
            </a:endParaRPr>
          </a:p>
        </p:txBody>
      </p:sp>
      <p:sp>
        <p:nvSpPr>
          <p:cNvPr id="180" name="Google Shape;180;p24"/>
          <p:cNvSpPr/>
          <p:nvPr/>
        </p:nvSpPr>
        <p:spPr>
          <a:xfrm>
            <a:off x="-173100" y="109150"/>
            <a:ext cx="3073800" cy="466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txBox="1"/>
          <p:nvPr/>
        </p:nvSpPr>
        <p:spPr>
          <a:xfrm>
            <a:off x="-17600" y="39650"/>
            <a:ext cx="3686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HMON 30-Hour Forecast Features</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20190803 00z Run</a:t>
            </a: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5"/>
          <p:cNvPicPr preferRelativeResize="0"/>
          <p:nvPr/>
        </p:nvPicPr>
        <p:blipFill rotWithShape="1">
          <a:blip r:embed="rId3">
            <a:alphaModFix/>
          </a:blip>
          <a:srcRect b="15282"/>
          <a:stretch/>
        </p:blipFill>
        <p:spPr>
          <a:xfrm>
            <a:off x="971113" y="522200"/>
            <a:ext cx="7201774" cy="4099101"/>
          </a:xfrm>
          <a:prstGeom prst="rect">
            <a:avLst/>
          </a:prstGeom>
          <a:noFill/>
          <a:ln>
            <a:noFill/>
          </a:ln>
        </p:spPr>
      </p:pic>
      <p:sp>
        <p:nvSpPr>
          <p:cNvPr id="187" name="Google Shape;187;p25"/>
          <p:cNvSpPr/>
          <p:nvPr/>
        </p:nvSpPr>
        <p:spPr>
          <a:xfrm>
            <a:off x="-173100" y="109150"/>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5"/>
          <p:cNvSpPr txBox="1"/>
          <p:nvPr/>
        </p:nvSpPr>
        <p:spPr>
          <a:xfrm>
            <a:off x="-17600" y="396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HWRF 30-Hour Forecast Features</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20190803 00z Run</a:t>
            </a:r>
            <a:endParaRPr sz="1000">
              <a:solidFill>
                <a:srgbClr val="FFFFFF"/>
              </a:solidFill>
              <a:latin typeface="Roboto Medium"/>
              <a:ea typeface="Roboto Medium"/>
              <a:cs typeface="Roboto Medium"/>
              <a:sym typeface="Roboto Medium"/>
            </a:endParaRPr>
          </a:p>
        </p:txBody>
      </p:sp>
      <p:sp>
        <p:nvSpPr>
          <p:cNvPr id="189" name="Google Shape;189;p25"/>
          <p:cNvSpPr/>
          <p:nvPr/>
        </p:nvSpPr>
        <p:spPr>
          <a:xfrm>
            <a:off x="6042850" y="1725950"/>
            <a:ext cx="1343700" cy="1146900"/>
          </a:xfrm>
          <a:prstGeom prst="rect">
            <a:avLst/>
          </a:prstGeom>
          <a:noFill/>
          <a:ln w="2857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6D9EEB"/>
                </a:solidFill>
              </a:rPr>
              <a:t>1</a:t>
            </a:r>
            <a:endParaRPr b="1">
              <a:solidFill>
                <a:srgbClr val="6D9EEB"/>
              </a:solidFill>
            </a:endParaRPr>
          </a:p>
        </p:txBody>
      </p:sp>
      <p:sp>
        <p:nvSpPr>
          <p:cNvPr id="190" name="Google Shape;190;p25"/>
          <p:cNvSpPr/>
          <p:nvPr/>
        </p:nvSpPr>
        <p:spPr>
          <a:xfrm>
            <a:off x="6587350" y="2293650"/>
            <a:ext cx="254700" cy="278100"/>
          </a:xfrm>
          <a:prstGeom prst="rect">
            <a:avLst/>
          </a:prstGeom>
          <a:no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5"/>
          <p:cNvSpPr txBox="1"/>
          <p:nvPr/>
        </p:nvSpPr>
        <p:spPr>
          <a:xfrm>
            <a:off x="6332650" y="2483950"/>
            <a:ext cx="254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CFE2F3"/>
                </a:solidFill>
              </a:rPr>
              <a:t>2</a:t>
            </a:r>
            <a:endParaRPr b="1">
              <a:solidFill>
                <a:srgbClr val="CFE2F3"/>
              </a:solidFill>
            </a:endParaRPr>
          </a:p>
        </p:txBody>
      </p:sp>
      <p:sp>
        <p:nvSpPr>
          <p:cNvPr id="192" name="Google Shape;192;p25"/>
          <p:cNvSpPr/>
          <p:nvPr/>
        </p:nvSpPr>
        <p:spPr>
          <a:xfrm>
            <a:off x="2900700" y="2293650"/>
            <a:ext cx="138900" cy="127500"/>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5"/>
          <p:cNvSpPr/>
          <p:nvPr/>
        </p:nvSpPr>
        <p:spPr>
          <a:xfrm>
            <a:off x="2463400" y="1725950"/>
            <a:ext cx="753000" cy="799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4</a:t>
            </a:r>
            <a:endParaRPr b="1">
              <a:solidFill>
                <a:srgbClr val="FF0000"/>
              </a:solidFill>
            </a:endParaRPr>
          </a:p>
        </p:txBody>
      </p:sp>
      <p:sp>
        <p:nvSpPr>
          <p:cNvPr id="194" name="Google Shape;194;p25"/>
          <p:cNvSpPr txBox="1"/>
          <p:nvPr/>
        </p:nvSpPr>
        <p:spPr>
          <a:xfrm>
            <a:off x="2666200" y="2143050"/>
            <a:ext cx="3474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D966"/>
                </a:solidFill>
              </a:rPr>
              <a:t>3</a:t>
            </a:r>
            <a:endParaRPr b="1">
              <a:solidFill>
                <a:srgbClr val="FFD966"/>
              </a:solidFill>
            </a:endParaRPr>
          </a:p>
        </p:txBody>
      </p:sp>
      <p:sp>
        <p:nvSpPr>
          <p:cNvPr id="195" name="Google Shape;195;p25"/>
          <p:cNvSpPr/>
          <p:nvPr/>
        </p:nvSpPr>
        <p:spPr>
          <a:xfrm>
            <a:off x="3031000" y="1911425"/>
            <a:ext cx="185400" cy="1968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5"/>
          <p:cNvSpPr txBox="1"/>
          <p:nvPr/>
        </p:nvSpPr>
        <p:spPr>
          <a:xfrm>
            <a:off x="3216400" y="1795475"/>
            <a:ext cx="3474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00"/>
                </a:solidFill>
              </a:rPr>
              <a:t>5</a:t>
            </a:r>
            <a:endParaRPr b="1">
              <a:solidFill>
                <a:srgbClr val="99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p:nvPr/>
        </p:nvSpPr>
        <p:spPr>
          <a:xfrm>
            <a:off x="444575" y="7650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1</a:t>
            </a:r>
            <a:endParaRPr sz="3000" b="1">
              <a:solidFill>
                <a:srgbClr val="FFFFFF"/>
              </a:solidFill>
              <a:latin typeface="Roboto"/>
              <a:ea typeface="Roboto"/>
              <a:cs typeface="Roboto"/>
              <a:sym typeface="Roboto"/>
            </a:endParaRPr>
          </a:p>
        </p:txBody>
      </p:sp>
      <p:cxnSp>
        <p:nvCxnSpPr>
          <p:cNvPr id="202" name="Google Shape;202;p26"/>
          <p:cNvCxnSpPr/>
          <p:nvPr/>
        </p:nvCxnSpPr>
        <p:spPr>
          <a:xfrm>
            <a:off x="874675" y="723400"/>
            <a:ext cx="0" cy="805500"/>
          </a:xfrm>
          <a:prstGeom prst="straightConnector1">
            <a:avLst/>
          </a:prstGeom>
          <a:noFill/>
          <a:ln w="38100" cap="flat" cmpd="sng">
            <a:solidFill>
              <a:srgbClr val="FFFFFF"/>
            </a:solidFill>
            <a:prstDash val="solid"/>
            <a:round/>
            <a:headEnd type="none" w="med" len="med"/>
            <a:tailEnd type="none" w="med" len="med"/>
          </a:ln>
        </p:spPr>
      </p:cxnSp>
      <p:sp>
        <p:nvSpPr>
          <p:cNvPr id="203" name="Google Shape;203;p26"/>
          <p:cNvSpPr txBox="1"/>
          <p:nvPr/>
        </p:nvSpPr>
        <p:spPr>
          <a:xfrm>
            <a:off x="950875" y="838450"/>
            <a:ext cx="3417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Identify Features</a:t>
            </a:r>
            <a:endParaRPr sz="3000">
              <a:solidFill>
                <a:srgbClr val="FFFFFF"/>
              </a:solidFill>
              <a:latin typeface="Roboto Medium"/>
              <a:ea typeface="Roboto Medium"/>
              <a:cs typeface="Roboto Medium"/>
              <a:sym typeface="Roboto Medium"/>
            </a:endParaRPr>
          </a:p>
        </p:txBody>
      </p:sp>
      <p:sp>
        <p:nvSpPr>
          <p:cNvPr id="204" name="Google Shape;204;p26"/>
          <p:cNvSpPr/>
          <p:nvPr/>
        </p:nvSpPr>
        <p:spPr>
          <a:xfrm>
            <a:off x="444575" y="1603275"/>
            <a:ext cx="8192700" cy="747900"/>
          </a:xfrm>
          <a:prstGeom prst="rect">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2</a:t>
            </a:r>
            <a:endParaRPr sz="3000" b="1">
              <a:solidFill>
                <a:srgbClr val="FFFFFF"/>
              </a:solidFill>
              <a:latin typeface="Roboto"/>
              <a:ea typeface="Roboto"/>
              <a:cs typeface="Roboto"/>
              <a:sym typeface="Roboto"/>
            </a:endParaRPr>
          </a:p>
        </p:txBody>
      </p:sp>
      <p:cxnSp>
        <p:nvCxnSpPr>
          <p:cNvPr id="205" name="Google Shape;205;p26"/>
          <p:cNvCxnSpPr/>
          <p:nvPr/>
        </p:nvCxnSpPr>
        <p:spPr>
          <a:xfrm>
            <a:off x="874675" y="1561600"/>
            <a:ext cx="0" cy="805500"/>
          </a:xfrm>
          <a:prstGeom prst="straightConnector1">
            <a:avLst/>
          </a:prstGeom>
          <a:noFill/>
          <a:ln w="38100" cap="flat" cmpd="sng">
            <a:solidFill>
              <a:srgbClr val="FFFFFF"/>
            </a:solidFill>
            <a:prstDash val="solid"/>
            <a:round/>
            <a:headEnd type="none" w="med" len="med"/>
            <a:tailEnd type="none" w="med" len="med"/>
          </a:ln>
        </p:spPr>
      </p:cxnSp>
      <p:sp>
        <p:nvSpPr>
          <p:cNvPr id="206" name="Google Shape;206;p26"/>
          <p:cNvSpPr txBox="1"/>
          <p:nvPr/>
        </p:nvSpPr>
        <p:spPr>
          <a:xfrm>
            <a:off x="950875" y="1676650"/>
            <a:ext cx="39582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Feature Adjustments</a:t>
            </a:r>
            <a:endParaRPr sz="3000">
              <a:solidFill>
                <a:srgbClr val="FFFFFF"/>
              </a:solidFill>
              <a:latin typeface="Roboto Medium"/>
              <a:ea typeface="Roboto Medium"/>
              <a:cs typeface="Roboto Medium"/>
              <a:sym typeface="Roboto Medium"/>
            </a:endParaRPr>
          </a:p>
        </p:txBody>
      </p:sp>
      <p:sp>
        <p:nvSpPr>
          <p:cNvPr id="207" name="Google Shape;207;p26"/>
          <p:cNvSpPr/>
          <p:nvPr/>
        </p:nvSpPr>
        <p:spPr>
          <a:xfrm>
            <a:off x="444575" y="24414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3</a:t>
            </a:r>
            <a:endParaRPr sz="3000" b="1">
              <a:solidFill>
                <a:srgbClr val="FFFFFF"/>
              </a:solidFill>
              <a:latin typeface="Roboto"/>
              <a:ea typeface="Roboto"/>
              <a:cs typeface="Roboto"/>
              <a:sym typeface="Roboto"/>
            </a:endParaRPr>
          </a:p>
        </p:txBody>
      </p:sp>
      <p:cxnSp>
        <p:nvCxnSpPr>
          <p:cNvPr id="208" name="Google Shape;208;p26"/>
          <p:cNvCxnSpPr/>
          <p:nvPr/>
        </p:nvCxnSpPr>
        <p:spPr>
          <a:xfrm>
            <a:off x="874675" y="2399800"/>
            <a:ext cx="0" cy="805500"/>
          </a:xfrm>
          <a:prstGeom prst="straightConnector1">
            <a:avLst/>
          </a:prstGeom>
          <a:noFill/>
          <a:ln w="38100" cap="flat" cmpd="sng">
            <a:solidFill>
              <a:srgbClr val="FFFFFF"/>
            </a:solidFill>
            <a:prstDash val="solid"/>
            <a:round/>
            <a:headEnd type="none" w="med" len="med"/>
            <a:tailEnd type="none" w="med" len="med"/>
          </a:ln>
        </p:spPr>
      </p:cxnSp>
      <p:sp>
        <p:nvSpPr>
          <p:cNvPr id="209" name="Google Shape;209;p26"/>
          <p:cNvSpPr txBox="1"/>
          <p:nvPr/>
        </p:nvSpPr>
        <p:spPr>
          <a:xfrm>
            <a:off x="950875" y="2514850"/>
            <a:ext cx="38664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Match Features</a:t>
            </a:r>
            <a:endParaRPr sz="3000">
              <a:solidFill>
                <a:srgbClr val="FFFFFF"/>
              </a:solidFill>
              <a:latin typeface="Roboto Medium"/>
              <a:ea typeface="Roboto Medium"/>
              <a:cs typeface="Roboto Medium"/>
              <a:sym typeface="Roboto Medium"/>
            </a:endParaRPr>
          </a:p>
        </p:txBody>
      </p:sp>
      <p:sp>
        <p:nvSpPr>
          <p:cNvPr id="210" name="Google Shape;210;p26"/>
          <p:cNvSpPr/>
          <p:nvPr/>
        </p:nvSpPr>
        <p:spPr>
          <a:xfrm>
            <a:off x="444575" y="32796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4</a:t>
            </a:r>
            <a:endParaRPr sz="3000" b="1">
              <a:solidFill>
                <a:srgbClr val="FFFFFF"/>
              </a:solidFill>
              <a:latin typeface="Roboto"/>
              <a:ea typeface="Roboto"/>
              <a:cs typeface="Roboto"/>
              <a:sym typeface="Roboto"/>
            </a:endParaRPr>
          </a:p>
        </p:txBody>
      </p:sp>
      <p:cxnSp>
        <p:nvCxnSpPr>
          <p:cNvPr id="211" name="Google Shape;211;p26"/>
          <p:cNvCxnSpPr/>
          <p:nvPr/>
        </p:nvCxnSpPr>
        <p:spPr>
          <a:xfrm>
            <a:off x="874675" y="3238000"/>
            <a:ext cx="0" cy="805500"/>
          </a:xfrm>
          <a:prstGeom prst="straightConnector1">
            <a:avLst/>
          </a:prstGeom>
          <a:noFill/>
          <a:ln w="38100" cap="flat" cmpd="sng">
            <a:solidFill>
              <a:srgbClr val="FFFFFF"/>
            </a:solidFill>
            <a:prstDash val="solid"/>
            <a:round/>
            <a:headEnd type="none" w="med" len="med"/>
            <a:tailEnd type="none" w="med" len="med"/>
          </a:ln>
        </p:spPr>
      </p:cxnSp>
      <p:sp>
        <p:nvSpPr>
          <p:cNvPr id="212" name="Google Shape;212;p26"/>
          <p:cNvSpPr txBox="1"/>
          <p:nvPr/>
        </p:nvSpPr>
        <p:spPr>
          <a:xfrm>
            <a:off x="950875" y="3353050"/>
            <a:ext cx="41424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Build Hybrid Features</a:t>
            </a:r>
            <a:endParaRPr sz="3000">
              <a:solidFill>
                <a:srgbClr val="FFFFFF"/>
              </a:solidFill>
              <a:latin typeface="Roboto Medium"/>
              <a:ea typeface="Roboto Medium"/>
              <a:cs typeface="Roboto Medium"/>
              <a:sym typeface="Roboto Medium"/>
            </a:endParaRPr>
          </a:p>
        </p:txBody>
      </p:sp>
      <p:sp>
        <p:nvSpPr>
          <p:cNvPr id="213" name="Google Shape;213;p26"/>
          <p:cNvSpPr/>
          <p:nvPr/>
        </p:nvSpPr>
        <p:spPr>
          <a:xfrm>
            <a:off x="444575" y="414362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5</a:t>
            </a:r>
            <a:endParaRPr sz="3000" b="1">
              <a:solidFill>
                <a:srgbClr val="FFFFFF"/>
              </a:solidFill>
              <a:latin typeface="Roboto"/>
              <a:ea typeface="Roboto"/>
              <a:cs typeface="Roboto"/>
              <a:sym typeface="Roboto"/>
            </a:endParaRPr>
          </a:p>
        </p:txBody>
      </p:sp>
      <p:cxnSp>
        <p:nvCxnSpPr>
          <p:cNvPr id="214" name="Google Shape;214;p26"/>
          <p:cNvCxnSpPr/>
          <p:nvPr/>
        </p:nvCxnSpPr>
        <p:spPr>
          <a:xfrm>
            <a:off x="874675" y="4101950"/>
            <a:ext cx="0" cy="805500"/>
          </a:xfrm>
          <a:prstGeom prst="straightConnector1">
            <a:avLst/>
          </a:prstGeom>
          <a:noFill/>
          <a:ln w="38100" cap="flat" cmpd="sng">
            <a:solidFill>
              <a:srgbClr val="FFFFFF"/>
            </a:solidFill>
            <a:prstDash val="solid"/>
            <a:round/>
            <a:headEnd type="none" w="med" len="med"/>
            <a:tailEnd type="none" w="med" len="med"/>
          </a:ln>
        </p:spPr>
      </p:cxnSp>
      <p:sp>
        <p:nvSpPr>
          <p:cNvPr id="215" name="Google Shape;215;p26"/>
          <p:cNvSpPr txBox="1"/>
          <p:nvPr/>
        </p:nvSpPr>
        <p:spPr>
          <a:xfrm>
            <a:off x="950875" y="4217000"/>
            <a:ext cx="67278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Place Hybrids on Background</a:t>
            </a:r>
            <a:endParaRPr sz="3000">
              <a:solidFill>
                <a:srgbClr val="FFFFFF"/>
              </a:solidFill>
              <a:latin typeface="Roboto Medium"/>
              <a:ea typeface="Roboto Medium"/>
              <a:cs typeface="Roboto Medium"/>
              <a:sym typeface="Roboto Medium"/>
            </a:endParaRPr>
          </a:p>
        </p:txBody>
      </p:sp>
      <p:sp>
        <p:nvSpPr>
          <p:cNvPr id="216" name="Google Shape;216;p26"/>
          <p:cNvSpPr txBox="1"/>
          <p:nvPr/>
        </p:nvSpPr>
        <p:spPr>
          <a:xfrm>
            <a:off x="1465200" y="73625"/>
            <a:ext cx="6213600" cy="67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Roboto"/>
                <a:ea typeface="Roboto"/>
                <a:cs typeface="Roboto"/>
                <a:sym typeface="Roboto"/>
              </a:rPr>
              <a:t>Process Overview</a:t>
            </a:r>
            <a:endParaRPr sz="3600" b="1">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7"/>
          <p:cNvSpPr txBox="1">
            <a:spLocks noGrp="1"/>
          </p:cNvSpPr>
          <p:nvPr>
            <p:ph type="title"/>
          </p:nvPr>
        </p:nvSpPr>
        <p:spPr>
          <a:xfrm>
            <a:off x="-69300" y="445025"/>
            <a:ext cx="4641300" cy="572700"/>
          </a:xfrm>
          <a:prstGeom prst="rect">
            <a:avLst/>
          </a:prstGeom>
          <a:solidFill>
            <a:srgbClr val="3D85C6"/>
          </a:solidFill>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2  Feature Adjustments</a:t>
            </a:r>
            <a:endParaRPr b="1">
              <a:solidFill>
                <a:srgbClr val="FFFFFF"/>
              </a:solidFill>
              <a:latin typeface="Roboto"/>
              <a:ea typeface="Roboto"/>
              <a:cs typeface="Roboto"/>
              <a:sym typeface="Roboto"/>
            </a:endParaRPr>
          </a:p>
        </p:txBody>
      </p:sp>
      <p:sp>
        <p:nvSpPr>
          <p:cNvPr id="222" name="Google Shape;222;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a:latin typeface="Roboto"/>
                <a:ea typeface="Roboto"/>
                <a:cs typeface="Roboto"/>
                <a:sym typeface="Roboto"/>
              </a:rPr>
              <a:t>At this point it is helpful to make a few tweaks to input features before we try to match between models.  Primarily:</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Combining nearby features to reduce noise and group together “features” that are actually part of the same meteorological feature.</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Fill in gaps within a feature (such as the eye).</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b="1">
                <a:latin typeface="Roboto"/>
                <a:ea typeface="Roboto"/>
                <a:cs typeface="Roboto"/>
                <a:sym typeface="Roboto"/>
              </a:rPr>
              <a:t>Once we’ve completed this step, a “Feature” as defined by the code should be representative of a true meteorological feature (e.g., each feature represents a Tropical Cyclone).</a:t>
            </a:r>
            <a:endParaRPr b="1">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From this point on we operate on Features on their own subgrid, essentially pulling them off the larger domain grid.</a:t>
            </a:r>
            <a:endParaRPr>
              <a:latin typeface="Roboto"/>
              <a:ea typeface="Roboto"/>
              <a:cs typeface="Roboto"/>
              <a:sym typeface="Roboto"/>
            </a:endParaRPr>
          </a:p>
          <a:p>
            <a:pPr marL="457200" lvl="0" indent="0" algn="l" rtl="0">
              <a:spcBef>
                <a:spcPts val="1600"/>
              </a:spcBef>
              <a:spcAft>
                <a:spcPts val="1600"/>
              </a:spcAft>
              <a:buNone/>
            </a:pPr>
            <a:endParaRPr>
              <a:latin typeface="Roboto"/>
              <a:ea typeface="Roboto"/>
              <a:cs typeface="Roboto"/>
              <a:sym typeface="Roboto"/>
            </a:endParaRPr>
          </a:p>
        </p:txBody>
      </p:sp>
      <p:cxnSp>
        <p:nvCxnSpPr>
          <p:cNvPr id="223" name="Google Shape;223;p27"/>
          <p:cNvCxnSpPr/>
          <p:nvPr/>
        </p:nvCxnSpPr>
        <p:spPr>
          <a:xfrm>
            <a:off x="283475" y="448750"/>
            <a:ext cx="0" cy="598500"/>
          </a:xfrm>
          <a:prstGeom prst="straightConnector1">
            <a:avLst/>
          </a:prstGeom>
          <a:noFill/>
          <a:ln w="38100" cap="flat" cmpd="sng">
            <a:solidFill>
              <a:srgbClr val="FFFFFF"/>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8"/>
          <p:cNvPicPr preferRelativeResize="0"/>
          <p:nvPr/>
        </p:nvPicPr>
        <p:blipFill rotWithShape="1">
          <a:blip r:embed="rId3">
            <a:alphaModFix/>
          </a:blip>
          <a:srcRect b="14089"/>
          <a:stretch/>
        </p:blipFill>
        <p:spPr>
          <a:xfrm>
            <a:off x="971113" y="493238"/>
            <a:ext cx="7201774" cy="4157025"/>
          </a:xfrm>
          <a:prstGeom prst="rect">
            <a:avLst/>
          </a:prstGeom>
          <a:noFill/>
          <a:ln>
            <a:noFill/>
          </a:ln>
        </p:spPr>
      </p:pic>
      <p:sp>
        <p:nvSpPr>
          <p:cNvPr id="229" name="Google Shape;229;p28"/>
          <p:cNvSpPr/>
          <p:nvPr/>
        </p:nvSpPr>
        <p:spPr>
          <a:xfrm>
            <a:off x="-173100" y="109150"/>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txBox="1"/>
          <p:nvPr/>
        </p:nvSpPr>
        <p:spPr>
          <a:xfrm>
            <a:off x="-17600" y="396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HWRF 30-Hour Forecast Features</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Before Combining</a:t>
            </a:r>
            <a:endParaRPr sz="1000">
              <a:solidFill>
                <a:srgbClr val="FFFFFF"/>
              </a:solidFill>
              <a:latin typeface="Roboto Medium"/>
              <a:ea typeface="Roboto Medium"/>
              <a:cs typeface="Roboto Medium"/>
              <a:sym typeface="Roboto Medium"/>
            </a:endParaRPr>
          </a:p>
        </p:txBody>
      </p:sp>
      <p:sp>
        <p:nvSpPr>
          <p:cNvPr id="231" name="Google Shape;231;p28"/>
          <p:cNvSpPr/>
          <p:nvPr/>
        </p:nvSpPr>
        <p:spPr>
          <a:xfrm>
            <a:off x="5915575" y="1639225"/>
            <a:ext cx="1343700" cy="1146900"/>
          </a:xfrm>
          <a:prstGeom prst="rect">
            <a:avLst/>
          </a:prstGeom>
          <a:noFill/>
          <a:ln w="2857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6D9EEB"/>
                </a:solidFill>
              </a:rPr>
              <a:t>1</a:t>
            </a:r>
            <a:endParaRPr b="1">
              <a:solidFill>
                <a:srgbClr val="6D9EEB"/>
              </a:solidFill>
            </a:endParaRPr>
          </a:p>
        </p:txBody>
      </p:sp>
      <p:sp>
        <p:nvSpPr>
          <p:cNvPr id="232" name="Google Shape;232;p28"/>
          <p:cNvSpPr/>
          <p:nvPr/>
        </p:nvSpPr>
        <p:spPr>
          <a:xfrm>
            <a:off x="6575750" y="2293650"/>
            <a:ext cx="254700" cy="278100"/>
          </a:xfrm>
          <a:prstGeom prst="rect">
            <a:avLst/>
          </a:prstGeom>
          <a:noFill/>
          <a:ln w="2857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txBox="1"/>
          <p:nvPr/>
        </p:nvSpPr>
        <p:spPr>
          <a:xfrm>
            <a:off x="6251575" y="2293650"/>
            <a:ext cx="254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CFE2F3"/>
                </a:solidFill>
              </a:rPr>
              <a:t>2</a:t>
            </a:r>
            <a:endParaRPr b="1">
              <a:solidFill>
                <a:srgbClr val="CFE2F3"/>
              </a:solidFill>
            </a:endParaRPr>
          </a:p>
        </p:txBody>
      </p:sp>
      <p:sp>
        <p:nvSpPr>
          <p:cNvPr id="234" name="Google Shape;234;p28"/>
          <p:cNvSpPr/>
          <p:nvPr/>
        </p:nvSpPr>
        <p:spPr>
          <a:xfrm>
            <a:off x="2900700" y="2275450"/>
            <a:ext cx="138900" cy="127500"/>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txBox="1"/>
          <p:nvPr/>
        </p:nvSpPr>
        <p:spPr>
          <a:xfrm>
            <a:off x="2553300" y="2124850"/>
            <a:ext cx="3474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D966"/>
                </a:solidFill>
              </a:rPr>
              <a:t>3</a:t>
            </a:r>
            <a:endParaRPr b="1">
              <a:solidFill>
                <a:srgbClr val="FFD966"/>
              </a:solidFill>
            </a:endParaRPr>
          </a:p>
        </p:txBody>
      </p:sp>
      <p:sp>
        <p:nvSpPr>
          <p:cNvPr id="236" name="Google Shape;236;p28"/>
          <p:cNvSpPr/>
          <p:nvPr/>
        </p:nvSpPr>
        <p:spPr>
          <a:xfrm>
            <a:off x="2593650" y="1674050"/>
            <a:ext cx="753000" cy="799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4</a:t>
            </a:r>
            <a:endParaRPr b="1">
              <a:solidFill>
                <a:srgbClr val="FF0000"/>
              </a:solidFill>
            </a:endParaRPr>
          </a:p>
        </p:txBody>
      </p:sp>
      <p:sp>
        <p:nvSpPr>
          <p:cNvPr id="237" name="Google Shape;237;p28"/>
          <p:cNvSpPr/>
          <p:nvPr/>
        </p:nvSpPr>
        <p:spPr>
          <a:xfrm>
            <a:off x="3039600" y="1855975"/>
            <a:ext cx="185400" cy="1968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8"/>
          <p:cNvSpPr txBox="1"/>
          <p:nvPr/>
        </p:nvSpPr>
        <p:spPr>
          <a:xfrm>
            <a:off x="3151650" y="1740025"/>
            <a:ext cx="3474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00"/>
                </a:solidFill>
              </a:rPr>
              <a:t>5</a:t>
            </a:r>
            <a:endParaRPr b="1">
              <a:solidFill>
                <a:srgbClr val="99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9"/>
          <p:cNvPicPr preferRelativeResize="0"/>
          <p:nvPr/>
        </p:nvPicPr>
        <p:blipFill rotWithShape="1">
          <a:blip r:embed="rId3">
            <a:alphaModFix/>
          </a:blip>
          <a:srcRect b="13845"/>
          <a:stretch/>
        </p:blipFill>
        <p:spPr>
          <a:xfrm>
            <a:off x="971113" y="487450"/>
            <a:ext cx="7201774" cy="4168601"/>
          </a:xfrm>
          <a:prstGeom prst="rect">
            <a:avLst/>
          </a:prstGeom>
          <a:noFill/>
          <a:ln>
            <a:noFill/>
          </a:ln>
        </p:spPr>
      </p:pic>
      <p:sp>
        <p:nvSpPr>
          <p:cNvPr id="244" name="Google Shape;244;p29"/>
          <p:cNvSpPr/>
          <p:nvPr/>
        </p:nvSpPr>
        <p:spPr>
          <a:xfrm>
            <a:off x="-173100" y="109150"/>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txBox="1"/>
          <p:nvPr/>
        </p:nvSpPr>
        <p:spPr>
          <a:xfrm>
            <a:off x="-17600" y="396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HWRF 30-Hour Forecast Features</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After Combining</a:t>
            </a:r>
            <a:endParaRPr sz="1000">
              <a:solidFill>
                <a:srgbClr val="FFFFFF"/>
              </a:solidFill>
              <a:latin typeface="Roboto Medium"/>
              <a:ea typeface="Roboto Medium"/>
              <a:cs typeface="Roboto Medium"/>
              <a:sym typeface="Roboto Medium"/>
            </a:endParaRPr>
          </a:p>
        </p:txBody>
      </p:sp>
      <p:sp>
        <p:nvSpPr>
          <p:cNvPr id="246" name="Google Shape;246;p29"/>
          <p:cNvSpPr/>
          <p:nvPr/>
        </p:nvSpPr>
        <p:spPr>
          <a:xfrm>
            <a:off x="6029500" y="1560825"/>
            <a:ext cx="1343700" cy="1146900"/>
          </a:xfrm>
          <a:prstGeom prst="rect">
            <a:avLst/>
          </a:prstGeom>
          <a:noFill/>
          <a:ln w="28575" cap="flat" cmpd="sng">
            <a:solidFill>
              <a:srgbClr val="B6D7A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B6D7A8"/>
                </a:solidFill>
              </a:rPr>
              <a:t>1</a:t>
            </a:r>
            <a:endParaRPr b="1">
              <a:solidFill>
                <a:srgbClr val="B6D7A8"/>
              </a:solidFill>
            </a:endParaRPr>
          </a:p>
        </p:txBody>
      </p:sp>
      <p:sp>
        <p:nvSpPr>
          <p:cNvPr id="247" name="Google Shape;247;p29"/>
          <p:cNvSpPr/>
          <p:nvPr/>
        </p:nvSpPr>
        <p:spPr>
          <a:xfrm>
            <a:off x="2560850" y="1660175"/>
            <a:ext cx="753000" cy="7992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00"/>
                </a:solidFill>
              </a:rPr>
              <a:t>2</a:t>
            </a:r>
            <a:endParaRPr b="1">
              <a:solidFill>
                <a:srgbClr val="99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0"/>
          <p:cNvSpPr/>
          <p:nvPr/>
        </p:nvSpPr>
        <p:spPr>
          <a:xfrm>
            <a:off x="384400" y="2720775"/>
            <a:ext cx="8255700" cy="2479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0"/>
          <p:cNvSpPr/>
          <p:nvPr/>
        </p:nvSpPr>
        <p:spPr>
          <a:xfrm>
            <a:off x="384400" y="282375"/>
            <a:ext cx="8255700" cy="24795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0"/>
          <p:cNvSpPr txBox="1"/>
          <p:nvPr/>
        </p:nvSpPr>
        <p:spPr>
          <a:xfrm rot="-5400000">
            <a:off x="279950" y="1314750"/>
            <a:ext cx="840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HMON</a:t>
            </a:r>
            <a:endParaRPr b="1">
              <a:latin typeface="Roboto"/>
              <a:ea typeface="Roboto"/>
              <a:cs typeface="Roboto"/>
              <a:sym typeface="Roboto"/>
            </a:endParaRPr>
          </a:p>
        </p:txBody>
      </p:sp>
      <p:sp>
        <p:nvSpPr>
          <p:cNvPr id="255" name="Google Shape;255;p30"/>
          <p:cNvSpPr txBox="1"/>
          <p:nvPr/>
        </p:nvSpPr>
        <p:spPr>
          <a:xfrm rot="-5400000">
            <a:off x="279950" y="3524550"/>
            <a:ext cx="840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HWRF</a:t>
            </a:r>
            <a:endParaRPr b="1">
              <a:latin typeface="Roboto"/>
              <a:ea typeface="Roboto"/>
              <a:cs typeface="Roboto"/>
              <a:sym typeface="Roboto"/>
            </a:endParaRPr>
          </a:p>
        </p:txBody>
      </p:sp>
      <p:sp>
        <p:nvSpPr>
          <p:cNvPr id="256" name="Google Shape;256;p30"/>
          <p:cNvSpPr/>
          <p:nvPr/>
        </p:nvSpPr>
        <p:spPr>
          <a:xfrm>
            <a:off x="-173100" y="32950"/>
            <a:ext cx="32967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0"/>
          <p:cNvSpPr txBox="1"/>
          <p:nvPr/>
        </p:nvSpPr>
        <p:spPr>
          <a:xfrm>
            <a:off x="-17600" y="-36550"/>
            <a:ext cx="33612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TS Flossie Features</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Mask and Wind Speed Data (HWRF &amp; HMON)</a:t>
            </a:r>
            <a:endParaRPr sz="1000">
              <a:solidFill>
                <a:srgbClr val="FFFFFF"/>
              </a:solidFill>
              <a:latin typeface="Roboto Medium"/>
              <a:ea typeface="Roboto Medium"/>
              <a:cs typeface="Roboto Medium"/>
              <a:sym typeface="Roboto Medium"/>
            </a:endParaRPr>
          </a:p>
        </p:txBody>
      </p:sp>
      <p:pic>
        <p:nvPicPr>
          <p:cNvPr id="258" name="Google Shape;258;p30"/>
          <p:cNvPicPr preferRelativeResize="0"/>
          <p:nvPr/>
        </p:nvPicPr>
        <p:blipFill rotWithShape="1">
          <a:blip r:embed="rId3">
            <a:alphaModFix/>
          </a:blip>
          <a:srcRect/>
          <a:stretch/>
        </p:blipFill>
        <p:spPr>
          <a:xfrm>
            <a:off x="1041036" y="497150"/>
            <a:ext cx="3468440" cy="2186626"/>
          </a:xfrm>
          <a:prstGeom prst="rect">
            <a:avLst/>
          </a:prstGeom>
          <a:noFill/>
          <a:ln>
            <a:noFill/>
          </a:ln>
        </p:spPr>
      </p:pic>
      <p:pic>
        <p:nvPicPr>
          <p:cNvPr id="259" name="Google Shape;259;p30"/>
          <p:cNvPicPr preferRelativeResize="0"/>
          <p:nvPr/>
        </p:nvPicPr>
        <p:blipFill rotWithShape="1">
          <a:blip r:embed="rId4">
            <a:alphaModFix/>
          </a:blip>
          <a:srcRect/>
          <a:stretch/>
        </p:blipFill>
        <p:spPr>
          <a:xfrm>
            <a:off x="4703836" y="2867213"/>
            <a:ext cx="3468440" cy="2186626"/>
          </a:xfrm>
          <a:prstGeom prst="rect">
            <a:avLst/>
          </a:prstGeom>
          <a:noFill/>
          <a:ln>
            <a:noFill/>
          </a:ln>
        </p:spPr>
      </p:pic>
      <p:pic>
        <p:nvPicPr>
          <p:cNvPr id="260" name="Google Shape;260;p30"/>
          <p:cNvPicPr preferRelativeResize="0"/>
          <p:nvPr/>
        </p:nvPicPr>
        <p:blipFill>
          <a:blip r:embed="rId5">
            <a:alphaModFix/>
          </a:blip>
          <a:stretch>
            <a:fillRect/>
          </a:stretch>
        </p:blipFill>
        <p:spPr>
          <a:xfrm>
            <a:off x="4703836" y="497150"/>
            <a:ext cx="3468440" cy="2186626"/>
          </a:xfrm>
          <a:prstGeom prst="rect">
            <a:avLst/>
          </a:prstGeom>
          <a:noFill/>
          <a:ln>
            <a:noFill/>
          </a:ln>
        </p:spPr>
      </p:pic>
      <p:pic>
        <p:nvPicPr>
          <p:cNvPr id="261" name="Google Shape;261;p30"/>
          <p:cNvPicPr preferRelativeResize="0"/>
          <p:nvPr/>
        </p:nvPicPr>
        <p:blipFill rotWithShape="1">
          <a:blip r:embed="rId6">
            <a:alphaModFix/>
          </a:blip>
          <a:srcRect/>
          <a:stretch/>
        </p:blipFill>
        <p:spPr>
          <a:xfrm>
            <a:off x="1041036" y="2867213"/>
            <a:ext cx="3468440" cy="21866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1"/>
          <p:cNvSpPr/>
          <p:nvPr/>
        </p:nvSpPr>
        <p:spPr>
          <a:xfrm>
            <a:off x="384400" y="2720775"/>
            <a:ext cx="8255700" cy="2479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1"/>
          <p:cNvSpPr/>
          <p:nvPr/>
        </p:nvSpPr>
        <p:spPr>
          <a:xfrm>
            <a:off x="384400" y="282375"/>
            <a:ext cx="8255700" cy="24795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1"/>
          <p:cNvSpPr txBox="1"/>
          <p:nvPr/>
        </p:nvSpPr>
        <p:spPr>
          <a:xfrm rot="-5400000">
            <a:off x="279950" y="1314750"/>
            <a:ext cx="840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HMON</a:t>
            </a:r>
            <a:endParaRPr b="1">
              <a:latin typeface="Roboto"/>
              <a:ea typeface="Roboto"/>
              <a:cs typeface="Roboto"/>
              <a:sym typeface="Roboto"/>
            </a:endParaRPr>
          </a:p>
        </p:txBody>
      </p:sp>
      <p:sp>
        <p:nvSpPr>
          <p:cNvPr id="269" name="Google Shape;269;p31"/>
          <p:cNvSpPr txBox="1"/>
          <p:nvPr/>
        </p:nvSpPr>
        <p:spPr>
          <a:xfrm rot="-5400000">
            <a:off x="279950" y="3524550"/>
            <a:ext cx="840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HWRF</a:t>
            </a:r>
            <a:endParaRPr b="1">
              <a:latin typeface="Roboto"/>
              <a:ea typeface="Roboto"/>
              <a:cs typeface="Roboto"/>
              <a:sym typeface="Roboto"/>
            </a:endParaRPr>
          </a:p>
        </p:txBody>
      </p:sp>
      <p:sp>
        <p:nvSpPr>
          <p:cNvPr id="270" name="Google Shape;270;p31"/>
          <p:cNvSpPr/>
          <p:nvPr/>
        </p:nvSpPr>
        <p:spPr>
          <a:xfrm>
            <a:off x="-173100" y="32950"/>
            <a:ext cx="32967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1" name="Google Shape;271;p31"/>
          <p:cNvPicPr preferRelativeResize="0"/>
          <p:nvPr/>
        </p:nvPicPr>
        <p:blipFill rotWithShape="1">
          <a:blip r:embed="rId3">
            <a:alphaModFix/>
          </a:blip>
          <a:srcRect/>
          <a:stretch/>
        </p:blipFill>
        <p:spPr>
          <a:xfrm>
            <a:off x="1041036" y="497150"/>
            <a:ext cx="3468440" cy="2186626"/>
          </a:xfrm>
          <a:prstGeom prst="rect">
            <a:avLst/>
          </a:prstGeom>
          <a:noFill/>
          <a:ln>
            <a:noFill/>
          </a:ln>
        </p:spPr>
      </p:pic>
      <p:pic>
        <p:nvPicPr>
          <p:cNvPr id="272" name="Google Shape;272;p31"/>
          <p:cNvPicPr preferRelativeResize="0"/>
          <p:nvPr/>
        </p:nvPicPr>
        <p:blipFill rotWithShape="1">
          <a:blip r:embed="rId4">
            <a:alphaModFix/>
          </a:blip>
          <a:srcRect/>
          <a:stretch/>
        </p:blipFill>
        <p:spPr>
          <a:xfrm>
            <a:off x="4703836" y="2867213"/>
            <a:ext cx="3468440" cy="2186626"/>
          </a:xfrm>
          <a:prstGeom prst="rect">
            <a:avLst/>
          </a:prstGeom>
          <a:noFill/>
          <a:ln>
            <a:noFill/>
          </a:ln>
        </p:spPr>
      </p:pic>
      <p:pic>
        <p:nvPicPr>
          <p:cNvPr id="273" name="Google Shape;273;p31"/>
          <p:cNvPicPr preferRelativeResize="0"/>
          <p:nvPr/>
        </p:nvPicPr>
        <p:blipFill rotWithShape="1">
          <a:blip r:embed="rId5">
            <a:alphaModFix/>
          </a:blip>
          <a:srcRect/>
          <a:stretch/>
        </p:blipFill>
        <p:spPr>
          <a:xfrm>
            <a:off x="4703836" y="497150"/>
            <a:ext cx="3468440" cy="2186626"/>
          </a:xfrm>
          <a:prstGeom prst="rect">
            <a:avLst/>
          </a:prstGeom>
          <a:noFill/>
          <a:ln>
            <a:noFill/>
          </a:ln>
        </p:spPr>
      </p:pic>
      <p:pic>
        <p:nvPicPr>
          <p:cNvPr id="274" name="Google Shape;274;p31"/>
          <p:cNvPicPr preferRelativeResize="0"/>
          <p:nvPr/>
        </p:nvPicPr>
        <p:blipFill rotWithShape="1">
          <a:blip r:embed="rId6">
            <a:alphaModFix/>
          </a:blip>
          <a:srcRect/>
          <a:stretch/>
        </p:blipFill>
        <p:spPr>
          <a:xfrm>
            <a:off x="1041036" y="2867213"/>
            <a:ext cx="3468440" cy="2186626"/>
          </a:xfrm>
          <a:prstGeom prst="rect">
            <a:avLst/>
          </a:prstGeom>
          <a:noFill/>
          <a:ln>
            <a:noFill/>
          </a:ln>
        </p:spPr>
      </p:pic>
      <p:sp>
        <p:nvSpPr>
          <p:cNvPr id="275" name="Google Shape;275;p31"/>
          <p:cNvSpPr txBox="1"/>
          <p:nvPr/>
        </p:nvSpPr>
        <p:spPr>
          <a:xfrm>
            <a:off x="-20750" y="-40600"/>
            <a:ext cx="33612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TS Erick Features</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Mask and Wind Speed Data (HWRF &amp; HMON)</a:t>
            </a: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p:nvPr/>
        </p:nvSpPr>
        <p:spPr>
          <a:xfrm>
            <a:off x="1465200" y="226025"/>
            <a:ext cx="6213600" cy="67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Roboto"/>
                <a:ea typeface="Roboto"/>
                <a:cs typeface="Roboto"/>
                <a:sym typeface="Roboto"/>
              </a:rPr>
              <a:t>Motivation</a:t>
            </a:r>
            <a:endParaRPr sz="3600">
              <a:latin typeface="Roboto"/>
              <a:ea typeface="Roboto"/>
              <a:cs typeface="Roboto"/>
              <a:sym typeface="Roboto"/>
            </a:endParaRPr>
          </a:p>
        </p:txBody>
      </p:sp>
      <p:sp>
        <p:nvSpPr>
          <p:cNvPr id="63" name="Google Shape;63;p14"/>
          <p:cNvSpPr txBox="1"/>
          <p:nvPr/>
        </p:nvSpPr>
        <p:spPr>
          <a:xfrm>
            <a:off x="743375" y="1152600"/>
            <a:ext cx="7425600" cy="3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i="1">
                <a:latin typeface="Roboto"/>
                <a:ea typeface="Roboto"/>
                <a:cs typeface="Roboto"/>
                <a:sym typeface="Roboto"/>
              </a:rPr>
              <a:t>To better incorporate Direct Model Output (DMO) from Hurricane models and the official gridded Tropical Cyclone forecast Message (wTCM) product from the National Hurricane Center (NHC) into National Blend of Models (NBM) wind speed forecasts.</a:t>
            </a:r>
            <a:endParaRPr sz="1700" b="1" i="1">
              <a:latin typeface="Roboto"/>
              <a:ea typeface="Roboto"/>
              <a:cs typeface="Roboto"/>
              <a:sym typeface="Roboto"/>
            </a:endParaRPr>
          </a:p>
          <a:p>
            <a:pPr marL="0" lvl="0" indent="0" algn="l" rtl="0">
              <a:spcBef>
                <a:spcPts val="0"/>
              </a:spcBef>
              <a:spcAft>
                <a:spcPts val="0"/>
              </a:spcAft>
              <a:buNone/>
            </a:pPr>
            <a:endParaRPr sz="1600">
              <a:latin typeface="Roboto Light"/>
              <a:ea typeface="Roboto Light"/>
              <a:cs typeface="Roboto Light"/>
              <a:sym typeface="Roboto Light"/>
            </a:endParaRPr>
          </a:p>
          <a:p>
            <a:pPr marL="0" lvl="0" indent="0" algn="l" rtl="0">
              <a:spcBef>
                <a:spcPts val="0"/>
              </a:spcBef>
              <a:spcAft>
                <a:spcPts val="0"/>
              </a:spcAft>
              <a:buNone/>
            </a:pPr>
            <a:r>
              <a:rPr lang="en" sz="1600">
                <a:latin typeface="Roboto Light"/>
                <a:ea typeface="Roboto Light"/>
                <a:cs typeface="Roboto Light"/>
                <a:sym typeface="Roboto Light"/>
              </a:rPr>
              <a:t>Specifically:</a:t>
            </a:r>
            <a:endParaRPr sz="1600">
              <a:latin typeface="Roboto Light"/>
              <a:ea typeface="Roboto Light"/>
              <a:cs typeface="Roboto Light"/>
              <a:sym typeface="Roboto Light"/>
            </a:endParaRPr>
          </a:p>
          <a:p>
            <a:pPr marL="457200" lvl="0" indent="-330200" algn="l" rtl="0">
              <a:spcBef>
                <a:spcPts val="0"/>
              </a:spcBef>
              <a:spcAft>
                <a:spcPts val="0"/>
              </a:spcAft>
              <a:buSzPts val="1600"/>
              <a:buFont typeface="Roboto Light"/>
              <a:buChar char="●"/>
            </a:pPr>
            <a:r>
              <a:rPr lang="en" sz="1600">
                <a:latin typeface="Roboto Light"/>
                <a:ea typeface="Roboto Light"/>
                <a:cs typeface="Roboto Light"/>
                <a:sym typeface="Roboto Light"/>
              </a:rPr>
              <a:t>We want to avoid washing out wind speed magnitudes.</a:t>
            </a:r>
            <a:endParaRPr sz="1600">
              <a:latin typeface="Roboto Light"/>
              <a:ea typeface="Roboto Light"/>
              <a:cs typeface="Roboto Light"/>
              <a:sym typeface="Roboto Light"/>
            </a:endParaRPr>
          </a:p>
          <a:p>
            <a:pPr marL="457200" lvl="0" indent="-330200" algn="l" rtl="0">
              <a:spcBef>
                <a:spcPts val="0"/>
              </a:spcBef>
              <a:spcAft>
                <a:spcPts val="0"/>
              </a:spcAft>
              <a:buSzPts val="1600"/>
              <a:buFont typeface="Roboto Light"/>
              <a:buChar char="●"/>
            </a:pPr>
            <a:r>
              <a:rPr lang="en" sz="1600">
                <a:latin typeface="Roboto Light"/>
                <a:ea typeface="Roboto Light"/>
                <a:cs typeface="Roboto Light"/>
                <a:sym typeface="Roboto Light"/>
              </a:rPr>
              <a:t>We want to leverage all the information we have from the inputs to create a single, coherent forecast feature to place on the NBM forecast background.</a:t>
            </a:r>
            <a:endParaRPr sz="1600">
              <a:latin typeface="Roboto Light"/>
              <a:ea typeface="Roboto Light"/>
              <a:cs typeface="Roboto Light"/>
              <a:sym typeface="Roboto Light"/>
            </a:endParaRPr>
          </a:p>
          <a:p>
            <a:pPr marL="457200" lvl="0" indent="-330200" algn="l" rtl="0">
              <a:spcBef>
                <a:spcPts val="0"/>
              </a:spcBef>
              <a:spcAft>
                <a:spcPts val="0"/>
              </a:spcAft>
              <a:buSzPts val="1600"/>
              <a:buFont typeface="Roboto Light"/>
              <a:buChar char="●"/>
            </a:pPr>
            <a:r>
              <a:rPr lang="en" sz="1600">
                <a:latin typeface="Roboto Light"/>
                <a:ea typeface="Roboto Light"/>
                <a:cs typeface="Roboto Light"/>
                <a:sym typeface="Roboto Light"/>
              </a:rPr>
              <a:t>We want to maintain the integrity of the official NHC forecast (wTCM) when available.</a:t>
            </a:r>
            <a:endParaRPr sz="1600">
              <a:latin typeface="Roboto Light"/>
              <a:ea typeface="Roboto Light"/>
              <a:cs typeface="Roboto Light"/>
              <a:sym typeface="Roboto Light"/>
            </a:endParaRPr>
          </a:p>
          <a:p>
            <a:pPr marL="0" lvl="0" indent="0" algn="l" rtl="0">
              <a:spcBef>
                <a:spcPts val="0"/>
              </a:spcBef>
              <a:spcAft>
                <a:spcPts val="0"/>
              </a:spcAft>
              <a:buNone/>
            </a:pPr>
            <a:endParaRPr sz="1600">
              <a:latin typeface="Roboto Light"/>
              <a:ea typeface="Roboto Light"/>
              <a:cs typeface="Roboto Light"/>
              <a:sym typeface="Roboto Light"/>
            </a:endParaRPr>
          </a:p>
          <a:p>
            <a:pPr marL="0" lvl="0" indent="0" algn="l" rtl="0">
              <a:spcBef>
                <a:spcPts val="0"/>
              </a:spcBef>
              <a:spcAft>
                <a:spcPts val="0"/>
              </a:spcAft>
              <a:buNone/>
            </a:pPr>
            <a:endParaRPr sz="1600">
              <a:latin typeface="Roboto Light"/>
              <a:ea typeface="Roboto Light"/>
              <a:cs typeface="Roboto Light"/>
              <a:sym typeface="Roboto Light"/>
            </a:endParaRPr>
          </a:p>
          <a:p>
            <a:pPr marL="0" lvl="0" indent="0" algn="l" rtl="0">
              <a:spcBef>
                <a:spcPts val="0"/>
              </a:spcBef>
              <a:spcAft>
                <a:spcPts val="0"/>
              </a:spcAft>
              <a:buNone/>
            </a:pPr>
            <a:r>
              <a:rPr lang="en" sz="1600">
                <a:latin typeface="Roboto Light"/>
                <a:ea typeface="Roboto Light"/>
                <a:cs typeface="Roboto Light"/>
                <a:sym typeface="Roboto Light"/>
              </a:rPr>
              <a:t>So….what do we mean by that?</a:t>
            </a:r>
            <a:endParaRPr sz="1600">
              <a:latin typeface="Roboto Light"/>
              <a:ea typeface="Roboto Light"/>
              <a:cs typeface="Roboto Light"/>
              <a:sym typeface="Robot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2"/>
          <p:cNvSpPr/>
          <p:nvPr/>
        </p:nvSpPr>
        <p:spPr>
          <a:xfrm>
            <a:off x="444575" y="7650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1</a:t>
            </a:r>
            <a:endParaRPr sz="3000" b="1">
              <a:solidFill>
                <a:srgbClr val="FFFFFF"/>
              </a:solidFill>
              <a:latin typeface="Roboto"/>
              <a:ea typeface="Roboto"/>
              <a:cs typeface="Roboto"/>
              <a:sym typeface="Roboto"/>
            </a:endParaRPr>
          </a:p>
        </p:txBody>
      </p:sp>
      <p:cxnSp>
        <p:nvCxnSpPr>
          <p:cNvPr id="281" name="Google Shape;281;p32"/>
          <p:cNvCxnSpPr/>
          <p:nvPr/>
        </p:nvCxnSpPr>
        <p:spPr>
          <a:xfrm>
            <a:off x="874675" y="723400"/>
            <a:ext cx="0" cy="805500"/>
          </a:xfrm>
          <a:prstGeom prst="straightConnector1">
            <a:avLst/>
          </a:prstGeom>
          <a:noFill/>
          <a:ln w="38100" cap="flat" cmpd="sng">
            <a:solidFill>
              <a:srgbClr val="FFFFFF"/>
            </a:solidFill>
            <a:prstDash val="solid"/>
            <a:round/>
            <a:headEnd type="none" w="med" len="med"/>
            <a:tailEnd type="none" w="med" len="med"/>
          </a:ln>
        </p:spPr>
      </p:cxnSp>
      <p:sp>
        <p:nvSpPr>
          <p:cNvPr id="282" name="Google Shape;282;p32"/>
          <p:cNvSpPr txBox="1"/>
          <p:nvPr/>
        </p:nvSpPr>
        <p:spPr>
          <a:xfrm>
            <a:off x="950875" y="838450"/>
            <a:ext cx="3417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Identify Features</a:t>
            </a:r>
            <a:endParaRPr sz="3000">
              <a:solidFill>
                <a:srgbClr val="FFFFFF"/>
              </a:solidFill>
              <a:latin typeface="Roboto Medium"/>
              <a:ea typeface="Roboto Medium"/>
              <a:cs typeface="Roboto Medium"/>
              <a:sym typeface="Roboto Medium"/>
            </a:endParaRPr>
          </a:p>
        </p:txBody>
      </p:sp>
      <p:sp>
        <p:nvSpPr>
          <p:cNvPr id="283" name="Google Shape;283;p32"/>
          <p:cNvSpPr/>
          <p:nvPr/>
        </p:nvSpPr>
        <p:spPr>
          <a:xfrm>
            <a:off x="444575" y="16032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2</a:t>
            </a:r>
            <a:endParaRPr sz="3000" b="1">
              <a:solidFill>
                <a:srgbClr val="FFFFFF"/>
              </a:solidFill>
              <a:latin typeface="Roboto"/>
              <a:ea typeface="Roboto"/>
              <a:cs typeface="Roboto"/>
              <a:sym typeface="Roboto"/>
            </a:endParaRPr>
          </a:p>
        </p:txBody>
      </p:sp>
      <p:cxnSp>
        <p:nvCxnSpPr>
          <p:cNvPr id="284" name="Google Shape;284;p32"/>
          <p:cNvCxnSpPr/>
          <p:nvPr/>
        </p:nvCxnSpPr>
        <p:spPr>
          <a:xfrm>
            <a:off x="874675" y="1561600"/>
            <a:ext cx="0" cy="805500"/>
          </a:xfrm>
          <a:prstGeom prst="straightConnector1">
            <a:avLst/>
          </a:prstGeom>
          <a:noFill/>
          <a:ln w="38100" cap="flat" cmpd="sng">
            <a:solidFill>
              <a:srgbClr val="FFFFFF"/>
            </a:solidFill>
            <a:prstDash val="solid"/>
            <a:round/>
            <a:headEnd type="none" w="med" len="med"/>
            <a:tailEnd type="none" w="med" len="med"/>
          </a:ln>
        </p:spPr>
      </p:cxnSp>
      <p:sp>
        <p:nvSpPr>
          <p:cNvPr id="285" name="Google Shape;285;p32"/>
          <p:cNvSpPr txBox="1"/>
          <p:nvPr/>
        </p:nvSpPr>
        <p:spPr>
          <a:xfrm>
            <a:off x="950875" y="1676650"/>
            <a:ext cx="39582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Feature Adjustments</a:t>
            </a:r>
            <a:endParaRPr sz="3000">
              <a:solidFill>
                <a:srgbClr val="FFFFFF"/>
              </a:solidFill>
              <a:latin typeface="Roboto Medium"/>
              <a:ea typeface="Roboto Medium"/>
              <a:cs typeface="Roboto Medium"/>
              <a:sym typeface="Roboto Medium"/>
            </a:endParaRPr>
          </a:p>
        </p:txBody>
      </p:sp>
      <p:sp>
        <p:nvSpPr>
          <p:cNvPr id="286" name="Google Shape;286;p32"/>
          <p:cNvSpPr/>
          <p:nvPr/>
        </p:nvSpPr>
        <p:spPr>
          <a:xfrm>
            <a:off x="444575" y="2441475"/>
            <a:ext cx="8192700" cy="747900"/>
          </a:xfrm>
          <a:prstGeom prst="rect">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3</a:t>
            </a:r>
            <a:endParaRPr sz="3000" b="1">
              <a:solidFill>
                <a:srgbClr val="FFFFFF"/>
              </a:solidFill>
              <a:latin typeface="Roboto"/>
              <a:ea typeface="Roboto"/>
              <a:cs typeface="Roboto"/>
              <a:sym typeface="Roboto"/>
            </a:endParaRPr>
          </a:p>
        </p:txBody>
      </p:sp>
      <p:cxnSp>
        <p:nvCxnSpPr>
          <p:cNvPr id="287" name="Google Shape;287;p32"/>
          <p:cNvCxnSpPr/>
          <p:nvPr/>
        </p:nvCxnSpPr>
        <p:spPr>
          <a:xfrm>
            <a:off x="874675" y="2399800"/>
            <a:ext cx="0" cy="805500"/>
          </a:xfrm>
          <a:prstGeom prst="straightConnector1">
            <a:avLst/>
          </a:prstGeom>
          <a:noFill/>
          <a:ln w="38100" cap="flat" cmpd="sng">
            <a:solidFill>
              <a:srgbClr val="FFFFFF"/>
            </a:solidFill>
            <a:prstDash val="solid"/>
            <a:round/>
            <a:headEnd type="none" w="med" len="med"/>
            <a:tailEnd type="none" w="med" len="med"/>
          </a:ln>
        </p:spPr>
      </p:cxnSp>
      <p:sp>
        <p:nvSpPr>
          <p:cNvPr id="288" name="Google Shape;288;p32"/>
          <p:cNvSpPr txBox="1"/>
          <p:nvPr/>
        </p:nvSpPr>
        <p:spPr>
          <a:xfrm>
            <a:off x="950875" y="2514850"/>
            <a:ext cx="38664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Match Features</a:t>
            </a:r>
            <a:endParaRPr sz="3000">
              <a:solidFill>
                <a:srgbClr val="FFFFFF"/>
              </a:solidFill>
              <a:latin typeface="Roboto Medium"/>
              <a:ea typeface="Roboto Medium"/>
              <a:cs typeface="Roboto Medium"/>
              <a:sym typeface="Roboto Medium"/>
            </a:endParaRPr>
          </a:p>
        </p:txBody>
      </p:sp>
      <p:sp>
        <p:nvSpPr>
          <p:cNvPr id="289" name="Google Shape;289;p32"/>
          <p:cNvSpPr/>
          <p:nvPr/>
        </p:nvSpPr>
        <p:spPr>
          <a:xfrm>
            <a:off x="444575" y="32796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4</a:t>
            </a:r>
            <a:endParaRPr sz="3000" b="1">
              <a:solidFill>
                <a:srgbClr val="FFFFFF"/>
              </a:solidFill>
              <a:latin typeface="Roboto"/>
              <a:ea typeface="Roboto"/>
              <a:cs typeface="Roboto"/>
              <a:sym typeface="Roboto"/>
            </a:endParaRPr>
          </a:p>
        </p:txBody>
      </p:sp>
      <p:cxnSp>
        <p:nvCxnSpPr>
          <p:cNvPr id="290" name="Google Shape;290;p32"/>
          <p:cNvCxnSpPr/>
          <p:nvPr/>
        </p:nvCxnSpPr>
        <p:spPr>
          <a:xfrm>
            <a:off x="874675" y="3238000"/>
            <a:ext cx="0" cy="805500"/>
          </a:xfrm>
          <a:prstGeom prst="straightConnector1">
            <a:avLst/>
          </a:prstGeom>
          <a:noFill/>
          <a:ln w="38100" cap="flat" cmpd="sng">
            <a:solidFill>
              <a:srgbClr val="FFFFFF"/>
            </a:solidFill>
            <a:prstDash val="solid"/>
            <a:round/>
            <a:headEnd type="none" w="med" len="med"/>
            <a:tailEnd type="none" w="med" len="med"/>
          </a:ln>
        </p:spPr>
      </p:cxnSp>
      <p:sp>
        <p:nvSpPr>
          <p:cNvPr id="291" name="Google Shape;291;p32"/>
          <p:cNvSpPr txBox="1"/>
          <p:nvPr/>
        </p:nvSpPr>
        <p:spPr>
          <a:xfrm>
            <a:off x="950875" y="3353050"/>
            <a:ext cx="41424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Build Hybrid Features</a:t>
            </a:r>
            <a:endParaRPr sz="3000">
              <a:solidFill>
                <a:srgbClr val="FFFFFF"/>
              </a:solidFill>
              <a:latin typeface="Roboto Medium"/>
              <a:ea typeface="Roboto Medium"/>
              <a:cs typeface="Roboto Medium"/>
              <a:sym typeface="Roboto Medium"/>
            </a:endParaRPr>
          </a:p>
        </p:txBody>
      </p:sp>
      <p:sp>
        <p:nvSpPr>
          <p:cNvPr id="292" name="Google Shape;292;p32"/>
          <p:cNvSpPr/>
          <p:nvPr/>
        </p:nvSpPr>
        <p:spPr>
          <a:xfrm>
            <a:off x="444575" y="414362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5</a:t>
            </a:r>
            <a:endParaRPr sz="3000" b="1">
              <a:solidFill>
                <a:srgbClr val="FFFFFF"/>
              </a:solidFill>
              <a:latin typeface="Roboto"/>
              <a:ea typeface="Roboto"/>
              <a:cs typeface="Roboto"/>
              <a:sym typeface="Roboto"/>
            </a:endParaRPr>
          </a:p>
        </p:txBody>
      </p:sp>
      <p:cxnSp>
        <p:nvCxnSpPr>
          <p:cNvPr id="293" name="Google Shape;293;p32"/>
          <p:cNvCxnSpPr/>
          <p:nvPr/>
        </p:nvCxnSpPr>
        <p:spPr>
          <a:xfrm>
            <a:off x="874675" y="4101950"/>
            <a:ext cx="0" cy="805500"/>
          </a:xfrm>
          <a:prstGeom prst="straightConnector1">
            <a:avLst/>
          </a:prstGeom>
          <a:noFill/>
          <a:ln w="38100" cap="flat" cmpd="sng">
            <a:solidFill>
              <a:srgbClr val="FFFFFF"/>
            </a:solidFill>
            <a:prstDash val="solid"/>
            <a:round/>
            <a:headEnd type="none" w="med" len="med"/>
            <a:tailEnd type="none" w="med" len="med"/>
          </a:ln>
        </p:spPr>
      </p:cxnSp>
      <p:sp>
        <p:nvSpPr>
          <p:cNvPr id="294" name="Google Shape;294;p32"/>
          <p:cNvSpPr txBox="1"/>
          <p:nvPr/>
        </p:nvSpPr>
        <p:spPr>
          <a:xfrm>
            <a:off x="950875" y="4217000"/>
            <a:ext cx="67278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Place Hybrids on Background</a:t>
            </a:r>
            <a:endParaRPr sz="3000">
              <a:solidFill>
                <a:srgbClr val="FFFFFF"/>
              </a:solidFill>
              <a:latin typeface="Roboto Medium"/>
              <a:ea typeface="Roboto Medium"/>
              <a:cs typeface="Roboto Medium"/>
              <a:sym typeface="Roboto Medium"/>
            </a:endParaRPr>
          </a:p>
        </p:txBody>
      </p:sp>
      <p:sp>
        <p:nvSpPr>
          <p:cNvPr id="295" name="Google Shape;295;p32"/>
          <p:cNvSpPr txBox="1"/>
          <p:nvPr/>
        </p:nvSpPr>
        <p:spPr>
          <a:xfrm>
            <a:off x="1465200" y="73625"/>
            <a:ext cx="6213600" cy="67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Roboto"/>
                <a:ea typeface="Roboto"/>
                <a:cs typeface="Roboto"/>
                <a:sym typeface="Roboto"/>
              </a:rPr>
              <a:t>Process Overview</a:t>
            </a:r>
            <a:endParaRPr sz="3600" b="1">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3"/>
          <p:cNvSpPr txBox="1">
            <a:spLocks noGrp="1"/>
          </p:cNvSpPr>
          <p:nvPr>
            <p:ph type="title"/>
          </p:nvPr>
        </p:nvSpPr>
        <p:spPr>
          <a:xfrm>
            <a:off x="-69300" y="445025"/>
            <a:ext cx="4641300" cy="572700"/>
          </a:xfrm>
          <a:prstGeom prst="rect">
            <a:avLst/>
          </a:prstGeom>
          <a:solidFill>
            <a:srgbClr val="3D85C6"/>
          </a:solidFill>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3  Match Features</a:t>
            </a:r>
            <a:endParaRPr b="1">
              <a:solidFill>
                <a:srgbClr val="FFFFFF"/>
              </a:solidFill>
              <a:latin typeface="Roboto"/>
              <a:ea typeface="Roboto"/>
              <a:cs typeface="Roboto"/>
              <a:sym typeface="Roboto"/>
            </a:endParaRPr>
          </a:p>
        </p:txBody>
      </p:sp>
      <p:sp>
        <p:nvSpPr>
          <p:cNvPr id="301" name="Google Shape;301;p33"/>
          <p:cNvSpPr txBox="1">
            <a:spLocks noGrp="1"/>
          </p:cNvSpPr>
          <p:nvPr>
            <p:ph type="body" idx="1"/>
          </p:nvPr>
        </p:nvSpPr>
        <p:spPr>
          <a:xfrm>
            <a:off x="311700" y="1152475"/>
            <a:ext cx="8520600" cy="3747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a:latin typeface="Roboto"/>
                <a:ea typeface="Roboto"/>
                <a:cs typeface="Roboto"/>
                <a:sym typeface="Roboto"/>
              </a:rPr>
              <a:t>Now we have a list of features associated with each model forecast. </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The next step is to iterate over the list of features for each input model, and calculate a match score between it and each feature in the other input models.</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Match scores are the mean of three component scores which are the normalized difference between the two features in three logical criteria:</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Distance* (based on minimum pressure when available, or minimum central wind speed),</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Size (based on area, counted in gridpoints),</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Magnitude (based on mean wind speed within the feature area).</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Component scores are normalized by largest value to reduce influence from scale/units.</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Scores near zero indicate the best match (least difference).</a:t>
            </a:r>
            <a:endParaRPr>
              <a:latin typeface="Roboto"/>
              <a:ea typeface="Roboto"/>
              <a:cs typeface="Roboto"/>
              <a:sym typeface="Roboto"/>
            </a:endParaRPr>
          </a:p>
          <a:p>
            <a:pPr marL="457200" lvl="0" indent="0" algn="l" rtl="0">
              <a:spcBef>
                <a:spcPts val="1600"/>
              </a:spcBef>
              <a:spcAft>
                <a:spcPts val="1600"/>
              </a:spcAft>
              <a:buNone/>
            </a:pPr>
            <a:endParaRPr b="1">
              <a:latin typeface="Roboto"/>
              <a:ea typeface="Roboto"/>
              <a:cs typeface="Roboto"/>
              <a:sym typeface="Roboto"/>
            </a:endParaRPr>
          </a:p>
        </p:txBody>
      </p:sp>
      <p:cxnSp>
        <p:nvCxnSpPr>
          <p:cNvPr id="302" name="Google Shape;302;p33"/>
          <p:cNvCxnSpPr/>
          <p:nvPr/>
        </p:nvCxnSpPr>
        <p:spPr>
          <a:xfrm>
            <a:off x="283475" y="448750"/>
            <a:ext cx="0" cy="598500"/>
          </a:xfrm>
          <a:prstGeom prst="straightConnector1">
            <a:avLst/>
          </a:prstGeom>
          <a:noFill/>
          <a:ln w="38100" cap="flat" cmpd="sng">
            <a:solidFill>
              <a:srgbClr val="FFFFFF"/>
            </a:solidFill>
            <a:prstDash val="solid"/>
            <a:round/>
            <a:headEnd type="none" w="med" len="med"/>
            <a:tailEnd type="none" w="med" len="med"/>
          </a:ln>
        </p:spPr>
      </p:cxnSp>
      <p:sp>
        <p:nvSpPr>
          <p:cNvPr id="303" name="Google Shape;303;p33"/>
          <p:cNvSpPr txBox="1"/>
          <p:nvPr/>
        </p:nvSpPr>
        <p:spPr>
          <a:xfrm>
            <a:off x="306500" y="4878850"/>
            <a:ext cx="8400000" cy="2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*Distance score currently receives double weight</a:t>
            </a:r>
            <a:endParaRPr sz="800">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4"/>
          <p:cNvSpPr/>
          <p:nvPr/>
        </p:nvSpPr>
        <p:spPr>
          <a:xfrm>
            <a:off x="4755000" y="-34525"/>
            <a:ext cx="3831600" cy="4993800"/>
          </a:xfrm>
          <a:prstGeom prst="rect">
            <a:avLst/>
          </a:prstGeom>
          <a:solidFill>
            <a:srgbClr val="B7B7B7"/>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latin typeface="Roboto Medium"/>
                <a:ea typeface="Roboto Medium"/>
                <a:cs typeface="Roboto Medium"/>
                <a:sym typeface="Roboto Medium"/>
              </a:rPr>
              <a:t>HWRF</a:t>
            </a:r>
            <a:endParaRPr>
              <a:solidFill>
                <a:srgbClr val="FFFFFF"/>
              </a:solidFill>
              <a:latin typeface="Roboto Medium"/>
              <a:ea typeface="Roboto Medium"/>
              <a:cs typeface="Roboto Medium"/>
              <a:sym typeface="Roboto Medium"/>
            </a:endParaRPr>
          </a:p>
        </p:txBody>
      </p:sp>
      <p:sp>
        <p:nvSpPr>
          <p:cNvPr id="309" name="Google Shape;309;p34"/>
          <p:cNvSpPr/>
          <p:nvPr/>
        </p:nvSpPr>
        <p:spPr>
          <a:xfrm>
            <a:off x="640200" y="-34525"/>
            <a:ext cx="3831600" cy="4993800"/>
          </a:xfrm>
          <a:prstGeom prst="rect">
            <a:avLst/>
          </a:prstGeom>
          <a:solidFill>
            <a:srgbClr val="EFEFEF"/>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Roboto Medium"/>
                <a:ea typeface="Roboto Medium"/>
                <a:cs typeface="Roboto Medium"/>
                <a:sym typeface="Roboto Medium"/>
              </a:rPr>
              <a:t>HMON</a:t>
            </a:r>
            <a:endParaRPr>
              <a:latin typeface="Roboto Medium"/>
              <a:ea typeface="Roboto Medium"/>
              <a:cs typeface="Roboto Medium"/>
              <a:sym typeface="Roboto Medium"/>
            </a:endParaRPr>
          </a:p>
        </p:txBody>
      </p:sp>
      <p:pic>
        <p:nvPicPr>
          <p:cNvPr id="310" name="Google Shape;310;p34"/>
          <p:cNvPicPr preferRelativeResize="0"/>
          <p:nvPr/>
        </p:nvPicPr>
        <p:blipFill>
          <a:blip r:embed="rId3">
            <a:alphaModFix/>
          </a:blip>
          <a:stretch>
            <a:fillRect/>
          </a:stretch>
        </p:blipFill>
        <p:spPr>
          <a:xfrm>
            <a:off x="762000" y="685800"/>
            <a:ext cx="3600893" cy="2363086"/>
          </a:xfrm>
          <a:prstGeom prst="rect">
            <a:avLst/>
          </a:prstGeom>
          <a:noFill/>
          <a:ln>
            <a:noFill/>
          </a:ln>
        </p:spPr>
      </p:pic>
      <p:pic>
        <p:nvPicPr>
          <p:cNvPr id="311" name="Google Shape;311;p34"/>
          <p:cNvPicPr preferRelativeResize="0"/>
          <p:nvPr/>
        </p:nvPicPr>
        <p:blipFill rotWithShape="1">
          <a:blip r:embed="rId4">
            <a:alphaModFix/>
          </a:blip>
          <a:srcRect l="179" r="189"/>
          <a:stretch/>
        </p:blipFill>
        <p:spPr>
          <a:xfrm>
            <a:off x="4820093" y="685800"/>
            <a:ext cx="3602737" cy="2429538"/>
          </a:xfrm>
          <a:prstGeom prst="rect">
            <a:avLst/>
          </a:prstGeom>
          <a:noFill/>
          <a:ln>
            <a:noFill/>
          </a:ln>
        </p:spPr>
      </p:pic>
      <p:sp>
        <p:nvSpPr>
          <p:cNvPr id="312" name="Google Shape;312;p34"/>
          <p:cNvSpPr txBox="1"/>
          <p:nvPr/>
        </p:nvSpPr>
        <p:spPr>
          <a:xfrm>
            <a:off x="6690525" y="3375550"/>
            <a:ext cx="1140900" cy="5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HMON Matching Feature Number</a:t>
            </a:r>
            <a:endParaRPr sz="1000">
              <a:latin typeface="Roboto"/>
              <a:ea typeface="Roboto"/>
              <a:cs typeface="Roboto"/>
              <a:sym typeface="Roboto"/>
            </a:endParaRPr>
          </a:p>
        </p:txBody>
      </p:sp>
      <p:sp>
        <p:nvSpPr>
          <p:cNvPr id="313" name="Google Shape;313;p34"/>
          <p:cNvSpPr txBox="1"/>
          <p:nvPr/>
        </p:nvSpPr>
        <p:spPr>
          <a:xfrm>
            <a:off x="5423400" y="3696475"/>
            <a:ext cx="1255800" cy="2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HWRF Feature #1</a:t>
            </a:r>
            <a:endParaRPr sz="1000">
              <a:latin typeface="Roboto"/>
              <a:ea typeface="Roboto"/>
              <a:cs typeface="Roboto"/>
              <a:sym typeface="Roboto"/>
            </a:endParaRPr>
          </a:p>
        </p:txBody>
      </p:sp>
      <p:sp>
        <p:nvSpPr>
          <p:cNvPr id="314" name="Google Shape;314;p34"/>
          <p:cNvSpPr txBox="1"/>
          <p:nvPr/>
        </p:nvSpPr>
        <p:spPr>
          <a:xfrm>
            <a:off x="5423400" y="3877450"/>
            <a:ext cx="1255800" cy="2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HWRF Feature #2</a:t>
            </a:r>
            <a:endParaRPr sz="1000">
              <a:latin typeface="Roboto"/>
              <a:ea typeface="Roboto"/>
              <a:cs typeface="Roboto"/>
              <a:sym typeface="Roboto"/>
            </a:endParaRPr>
          </a:p>
        </p:txBody>
      </p:sp>
      <p:sp>
        <p:nvSpPr>
          <p:cNvPr id="315" name="Google Shape;315;p34"/>
          <p:cNvSpPr txBox="1"/>
          <p:nvPr/>
        </p:nvSpPr>
        <p:spPr>
          <a:xfrm>
            <a:off x="3500000" y="1543175"/>
            <a:ext cx="230100" cy="2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1</a:t>
            </a:r>
            <a:endParaRPr sz="1000">
              <a:solidFill>
                <a:srgbClr val="FFFFFF"/>
              </a:solidFill>
              <a:latin typeface="Roboto Medium"/>
              <a:ea typeface="Roboto Medium"/>
              <a:cs typeface="Roboto Medium"/>
              <a:sym typeface="Roboto Medium"/>
            </a:endParaRPr>
          </a:p>
        </p:txBody>
      </p:sp>
      <p:sp>
        <p:nvSpPr>
          <p:cNvPr id="316" name="Google Shape;316;p34"/>
          <p:cNvSpPr txBox="1"/>
          <p:nvPr/>
        </p:nvSpPr>
        <p:spPr>
          <a:xfrm>
            <a:off x="1595000" y="1085975"/>
            <a:ext cx="230100" cy="2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2</a:t>
            </a:r>
            <a:endParaRPr sz="1000">
              <a:solidFill>
                <a:srgbClr val="FFFFFF"/>
              </a:solidFill>
              <a:latin typeface="Roboto Medium"/>
              <a:ea typeface="Roboto Medium"/>
              <a:cs typeface="Roboto Medium"/>
              <a:sym typeface="Roboto Medium"/>
            </a:endParaRPr>
          </a:p>
        </p:txBody>
      </p:sp>
      <p:sp>
        <p:nvSpPr>
          <p:cNvPr id="317" name="Google Shape;317;p34"/>
          <p:cNvSpPr/>
          <p:nvPr/>
        </p:nvSpPr>
        <p:spPr>
          <a:xfrm>
            <a:off x="-173100" y="109150"/>
            <a:ext cx="3073800" cy="427200"/>
          </a:xfrm>
          <a:prstGeom prst="snip1Rect">
            <a:avLst>
              <a:gd name="adj" fmla="val 16667"/>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4"/>
          <p:cNvSpPr txBox="1"/>
          <p:nvPr/>
        </p:nvSpPr>
        <p:spPr>
          <a:xfrm>
            <a:off x="-17600" y="396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Matching Results HWRF</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Feature Map Comparison</a:t>
            </a:r>
            <a:endParaRPr sz="1000">
              <a:solidFill>
                <a:srgbClr val="FFFFFF"/>
              </a:solidFill>
              <a:latin typeface="Roboto Medium"/>
              <a:ea typeface="Roboto Medium"/>
              <a:cs typeface="Roboto Medium"/>
              <a:sym typeface="Roboto Medium"/>
            </a:endParaRPr>
          </a:p>
        </p:txBody>
      </p:sp>
      <p:graphicFrame>
        <p:nvGraphicFramePr>
          <p:cNvPr id="319" name="Google Shape;319;p34"/>
          <p:cNvGraphicFramePr/>
          <p:nvPr/>
        </p:nvGraphicFramePr>
        <p:xfrm>
          <a:off x="6564188" y="3771900"/>
          <a:ext cx="1271025" cy="366355"/>
        </p:xfrm>
        <a:graphic>
          <a:graphicData uri="http://schemas.openxmlformats.org/drawingml/2006/table">
            <a:tbl>
              <a:tblPr>
                <a:noFill/>
                <a:tableStyleId>{7E098711-D03F-4EB7-AF5A-704C37F05A0F}</a:tableStyleId>
              </a:tblPr>
              <a:tblGrid>
                <a:gridCol w="1271025">
                  <a:extLst>
                    <a:ext uri="{9D8B030D-6E8A-4147-A177-3AD203B41FA5}">
                      <a16:colId xmlns:a16="http://schemas.microsoft.com/office/drawing/2014/main" val="20000"/>
                    </a:ext>
                  </a:extLst>
                </a:gridCol>
              </a:tblGrid>
              <a:tr h="183475">
                <a:tc>
                  <a:txBody>
                    <a:bodyPr/>
                    <a:lstStyle/>
                    <a:p>
                      <a:pPr marL="0" lvl="0" indent="0" algn="ctr" rtl="0">
                        <a:spcBef>
                          <a:spcPts val="0"/>
                        </a:spcBef>
                        <a:spcAft>
                          <a:spcPts val="0"/>
                        </a:spcAft>
                        <a:buNone/>
                      </a:pPr>
                      <a:r>
                        <a:rPr lang="en" sz="1200">
                          <a:latin typeface="Roboto Medium"/>
                          <a:ea typeface="Roboto Medium"/>
                          <a:cs typeface="Roboto Medium"/>
                          <a:sym typeface="Roboto Medium"/>
                        </a:rPr>
                        <a:t>1</a:t>
                      </a:r>
                      <a:endParaRPr sz="1200">
                        <a:latin typeface="Roboto Medium"/>
                        <a:ea typeface="Roboto Medium"/>
                        <a:cs typeface="Roboto Medium"/>
                        <a:sym typeface="Roboto Medium"/>
                      </a:endParaRPr>
                    </a:p>
                  </a:txBody>
                  <a:tcPr marL="91425" marR="91425" marT="0" marB="0"/>
                </a:tc>
                <a:extLst>
                  <a:ext uri="{0D108BD9-81ED-4DB2-BD59-A6C34878D82A}">
                    <a16:rowId xmlns:a16="http://schemas.microsoft.com/office/drawing/2014/main" val="10000"/>
                  </a:ext>
                </a:extLst>
              </a:tr>
              <a:tr h="166575">
                <a:tc>
                  <a:txBody>
                    <a:bodyPr/>
                    <a:lstStyle/>
                    <a:p>
                      <a:pPr marL="0" lvl="0" indent="0" algn="ctr" rtl="0">
                        <a:spcBef>
                          <a:spcPts val="0"/>
                        </a:spcBef>
                        <a:spcAft>
                          <a:spcPts val="0"/>
                        </a:spcAft>
                        <a:buNone/>
                      </a:pPr>
                      <a:r>
                        <a:rPr lang="en" sz="1200">
                          <a:latin typeface="Roboto Medium"/>
                          <a:ea typeface="Roboto Medium"/>
                          <a:cs typeface="Roboto Medium"/>
                          <a:sym typeface="Roboto Medium"/>
                        </a:rPr>
                        <a:t>2</a:t>
                      </a:r>
                      <a:endParaRPr sz="1200">
                        <a:latin typeface="Roboto Medium"/>
                        <a:ea typeface="Roboto Medium"/>
                        <a:cs typeface="Roboto Medium"/>
                        <a:sym typeface="Roboto Medium"/>
                      </a:endParaRPr>
                    </a:p>
                  </a:txBody>
                  <a:tcPr marL="91425" marR="91425" marT="0" marB="0"/>
                </a:tc>
                <a:extLst>
                  <a:ext uri="{0D108BD9-81ED-4DB2-BD59-A6C34878D82A}">
                    <a16:rowId xmlns:a16="http://schemas.microsoft.com/office/drawing/2014/main" val="10001"/>
                  </a:ext>
                </a:extLst>
              </a:tr>
            </a:tbl>
          </a:graphicData>
        </a:graphic>
      </p:graphicFrame>
      <p:sp>
        <p:nvSpPr>
          <p:cNvPr id="320" name="Google Shape;320;p34"/>
          <p:cNvSpPr txBox="1"/>
          <p:nvPr/>
        </p:nvSpPr>
        <p:spPr>
          <a:xfrm>
            <a:off x="7310000" y="1162175"/>
            <a:ext cx="230100" cy="2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1</a:t>
            </a:r>
            <a:endParaRPr sz="1000">
              <a:solidFill>
                <a:srgbClr val="FFFFFF"/>
              </a:solidFill>
              <a:latin typeface="Roboto Medium"/>
              <a:ea typeface="Roboto Medium"/>
              <a:cs typeface="Roboto Medium"/>
              <a:sym typeface="Roboto Medium"/>
            </a:endParaRPr>
          </a:p>
        </p:txBody>
      </p:sp>
      <p:sp>
        <p:nvSpPr>
          <p:cNvPr id="321" name="Google Shape;321;p34"/>
          <p:cNvSpPr txBox="1"/>
          <p:nvPr/>
        </p:nvSpPr>
        <p:spPr>
          <a:xfrm>
            <a:off x="5633600" y="1085975"/>
            <a:ext cx="230100" cy="2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2</a:t>
            </a:r>
            <a:endParaRPr sz="1000">
              <a:solidFill>
                <a:srgbClr val="FFFFFF"/>
              </a:solidFill>
              <a:latin typeface="Roboto Medium"/>
              <a:ea typeface="Roboto Medium"/>
              <a:cs typeface="Roboto Medium"/>
              <a:sym typeface="Roboto Medium"/>
            </a:endParaRPr>
          </a:p>
        </p:txBody>
      </p:sp>
      <p:cxnSp>
        <p:nvCxnSpPr>
          <p:cNvPr id="322" name="Google Shape;322;p34"/>
          <p:cNvCxnSpPr/>
          <p:nvPr/>
        </p:nvCxnSpPr>
        <p:spPr>
          <a:xfrm rot="10800000">
            <a:off x="1849725" y="1384925"/>
            <a:ext cx="3863400" cy="0"/>
          </a:xfrm>
          <a:prstGeom prst="straightConnector1">
            <a:avLst/>
          </a:prstGeom>
          <a:noFill/>
          <a:ln w="28575" cap="flat" cmpd="sng">
            <a:solidFill>
              <a:srgbClr val="000000"/>
            </a:solidFill>
            <a:prstDash val="solid"/>
            <a:round/>
            <a:headEnd type="none" w="med" len="med"/>
            <a:tailEnd type="triangle" w="med" len="med"/>
          </a:ln>
        </p:spPr>
      </p:cxnSp>
      <p:cxnSp>
        <p:nvCxnSpPr>
          <p:cNvPr id="323" name="Google Shape;323;p34"/>
          <p:cNvCxnSpPr/>
          <p:nvPr/>
        </p:nvCxnSpPr>
        <p:spPr>
          <a:xfrm rot="10800000">
            <a:off x="3881900" y="1523225"/>
            <a:ext cx="3581100" cy="76200"/>
          </a:xfrm>
          <a:prstGeom prst="straightConnector1">
            <a:avLst/>
          </a:prstGeom>
          <a:noFill/>
          <a:ln w="28575" cap="flat" cmpd="sng">
            <a:solidFill>
              <a:srgbClr val="666666"/>
            </a:solidFill>
            <a:prstDash val="solid"/>
            <a:round/>
            <a:headEnd type="none" w="med" len="med"/>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5"/>
          <p:cNvSpPr/>
          <p:nvPr/>
        </p:nvSpPr>
        <p:spPr>
          <a:xfrm>
            <a:off x="444575" y="7650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1</a:t>
            </a:r>
            <a:endParaRPr sz="3000" b="1">
              <a:solidFill>
                <a:srgbClr val="FFFFFF"/>
              </a:solidFill>
              <a:latin typeface="Roboto"/>
              <a:ea typeface="Roboto"/>
              <a:cs typeface="Roboto"/>
              <a:sym typeface="Roboto"/>
            </a:endParaRPr>
          </a:p>
        </p:txBody>
      </p:sp>
      <p:cxnSp>
        <p:nvCxnSpPr>
          <p:cNvPr id="329" name="Google Shape;329;p35"/>
          <p:cNvCxnSpPr/>
          <p:nvPr/>
        </p:nvCxnSpPr>
        <p:spPr>
          <a:xfrm>
            <a:off x="874675" y="723400"/>
            <a:ext cx="0" cy="805500"/>
          </a:xfrm>
          <a:prstGeom prst="straightConnector1">
            <a:avLst/>
          </a:prstGeom>
          <a:noFill/>
          <a:ln w="38100" cap="flat" cmpd="sng">
            <a:solidFill>
              <a:srgbClr val="FFFFFF"/>
            </a:solidFill>
            <a:prstDash val="solid"/>
            <a:round/>
            <a:headEnd type="none" w="med" len="med"/>
            <a:tailEnd type="none" w="med" len="med"/>
          </a:ln>
        </p:spPr>
      </p:cxnSp>
      <p:sp>
        <p:nvSpPr>
          <p:cNvPr id="330" name="Google Shape;330;p35"/>
          <p:cNvSpPr txBox="1"/>
          <p:nvPr/>
        </p:nvSpPr>
        <p:spPr>
          <a:xfrm>
            <a:off x="950875" y="838450"/>
            <a:ext cx="3417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Identify Features</a:t>
            </a:r>
            <a:endParaRPr sz="3000">
              <a:solidFill>
                <a:srgbClr val="FFFFFF"/>
              </a:solidFill>
              <a:latin typeface="Roboto Medium"/>
              <a:ea typeface="Roboto Medium"/>
              <a:cs typeface="Roboto Medium"/>
              <a:sym typeface="Roboto Medium"/>
            </a:endParaRPr>
          </a:p>
        </p:txBody>
      </p:sp>
      <p:sp>
        <p:nvSpPr>
          <p:cNvPr id="331" name="Google Shape;331;p35"/>
          <p:cNvSpPr/>
          <p:nvPr/>
        </p:nvSpPr>
        <p:spPr>
          <a:xfrm>
            <a:off x="444575" y="16032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2</a:t>
            </a:r>
            <a:endParaRPr sz="3000" b="1">
              <a:solidFill>
                <a:srgbClr val="FFFFFF"/>
              </a:solidFill>
              <a:latin typeface="Roboto"/>
              <a:ea typeface="Roboto"/>
              <a:cs typeface="Roboto"/>
              <a:sym typeface="Roboto"/>
            </a:endParaRPr>
          </a:p>
        </p:txBody>
      </p:sp>
      <p:cxnSp>
        <p:nvCxnSpPr>
          <p:cNvPr id="332" name="Google Shape;332;p35"/>
          <p:cNvCxnSpPr/>
          <p:nvPr/>
        </p:nvCxnSpPr>
        <p:spPr>
          <a:xfrm>
            <a:off x="874675" y="1561600"/>
            <a:ext cx="0" cy="805500"/>
          </a:xfrm>
          <a:prstGeom prst="straightConnector1">
            <a:avLst/>
          </a:prstGeom>
          <a:noFill/>
          <a:ln w="38100" cap="flat" cmpd="sng">
            <a:solidFill>
              <a:srgbClr val="FFFFFF"/>
            </a:solidFill>
            <a:prstDash val="solid"/>
            <a:round/>
            <a:headEnd type="none" w="med" len="med"/>
            <a:tailEnd type="none" w="med" len="med"/>
          </a:ln>
        </p:spPr>
      </p:cxnSp>
      <p:sp>
        <p:nvSpPr>
          <p:cNvPr id="333" name="Google Shape;333;p35"/>
          <p:cNvSpPr txBox="1"/>
          <p:nvPr/>
        </p:nvSpPr>
        <p:spPr>
          <a:xfrm>
            <a:off x="950875" y="1676650"/>
            <a:ext cx="39582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Feature Adjustments</a:t>
            </a:r>
            <a:endParaRPr sz="3000">
              <a:solidFill>
                <a:srgbClr val="FFFFFF"/>
              </a:solidFill>
              <a:latin typeface="Roboto Medium"/>
              <a:ea typeface="Roboto Medium"/>
              <a:cs typeface="Roboto Medium"/>
              <a:sym typeface="Roboto Medium"/>
            </a:endParaRPr>
          </a:p>
        </p:txBody>
      </p:sp>
      <p:sp>
        <p:nvSpPr>
          <p:cNvPr id="334" name="Google Shape;334;p35"/>
          <p:cNvSpPr/>
          <p:nvPr/>
        </p:nvSpPr>
        <p:spPr>
          <a:xfrm>
            <a:off x="444575" y="24414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3</a:t>
            </a:r>
            <a:endParaRPr sz="3000" b="1">
              <a:solidFill>
                <a:srgbClr val="FFFFFF"/>
              </a:solidFill>
              <a:latin typeface="Roboto"/>
              <a:ea typeface="Roboto"/>
              <a:cs typeface="Roboto"/>
              <a:sym typeface="Roboto"/>
            </a:endParaRPr>
          </a:p>
        </p:txBody>
      </p:sp>
      <p:cxnSp>
        <p:nvCxnSpPr>
          <p:cNvPr id="335" name="Google Shape;335;p35"/>
          <p:cNvCxnSpPr/>
          <p:nvPr/>
        </p:nvCxnSpPr>
        <p:spPr>
          <a:xfrm>
            <a:off x="874675" y="2399800"/>
            <a:ext cx="0" cy="805500"/>
          </a:xfrm>
          <a:prstGeom prst="straightConnector1">
            <a:avLst/>
          </a:prstGeom>
          <a:noFill/>
          <a:ln w="38100" cap="flat" cmpd="sng">
            <a:solidFill>
              <a:srgbClr val="FFFFFF"/>
            </a:solidFill>
            <a:prstDash val="solid"/>
            <a:round/>
            <a:headEnd type="none" w="med" len="med"/>
            <a:tailEnd type="none" w="med" len="med"/>
          </a:ln>
        </p:spPr>
      </p:cxnSp>
      <p:sp>
        <p:nvSpPr>
          <p:cNvPr id="336" name="Google Shape;336;p35"/>
          <p:cNvSpPr txBox="1"/>
          <p:nvPr/>
        </p:nvSpPr>
        <p:spPr>
          <a:xfrm>
            <a:off x="950875" y="2514850"/>
            <a:ext cx="38664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Match Features</a:t>
            </a:r>
            <a:endParaRPr sz="3000">
              <a:solidFill>
                <a:srgbClr val="FFFFFF"/>
              </a:solidFill>
              <a:latin typeface="Roboto Medium"/>
              <a:ea typeface="Roboto Medium"/>
              <a:cs typeface="Roboto Medium"/>
              <a:sym typeface="Roboto Medium"/>
            </a:endParaRPr>
          </a:p>
        </p:txBody>
      </p:sp>
      <p:sp>
        <p:nvSpPr>
          <p:cNvPr id="337" name="Google Shape;337;p35"/>
          <p:cNvSpPr/>
          <p:nvPr/>
        </p:nvSpPr>
        <p:spPr>
          <a:xfrm>
            <a:off x="444575" y="3279675"/>
            <a:ext cx="8192700" cy="747900"/>
          </a:xfrm>
          <a:prstGeom prst="rect">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4</a:t>
            </a:r>
            <a:endParaRPr sz="3000" b="1">
              <a:solidFill>
                <a:srgbClr val="FFFFFF"/>
              </a:solidFill>
              <a:latin typeface="Roboto"/>
              <a:ea typeface="Roboto"/>
              <a:cs typeface="Roboto"/>
              <a:sym typeface="Roboto"/>
            </a:endParaRPr>
          </a:p>
        </p:txBody>
      </p:sp>
      <p:cxnSp>
        <p:nvCxnSpPr>
          <p:cNvPr id="338" name="Google Shape;338;p35"/>
          <p:cNvCxnSpPr/>
          <p:nvPr/>
        </p:nvCxnSpPr>
        <p:spPr>
          <a:xfrm>
            <a:off x="874675" y="3238000"/>
            <a:ext cx="0" cy="805500"/>
          </a:xfrm>
          <a:prstGeom prst="straightConnector1">
            <a:avLst/>
          </a:prstGeom>
          <a:noFill/>
          <a:ln w="38100" cap="flat" cmpd="sng">
            <a:solidFill>
              <a:srgbClr val="FFFFFF"/>
            </a:solidFill>
            <a:prstDash val="solid"/>
            <a:round/>
            <a:headEnd type="none" w="med" len="med"/>
            <a:tailEnd type="none" w="med" len="med"/>
          </a:ln>
        </p:spPr>
      </p:cxnSp>
      <p:sp>
        <p:nvSpPr>
          <p:cNvPr id="339" name="Google Shape;339;p35"/>
          <p:cNvSpPr txBox="1"/>
          <p:nvPr/>
        </p:nvSpPr>
        <p:spPr>
          <a:xfrm>
            <a:off x="950875" y="3353050"/>
            <a:ext cx="41424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Build Hybrid Features</a:t>
            </a:r>
            <a:endParaRPr sz="3000">
              <a:solidFill>
                <a:srgbClr val="FFFFFF"/>
              </a:solidFill>
              <a:latin typeface="Roboto Medium"/>
              <a:ea typeface="Roboto Medium"/>
              <a:cs typeface="Roboto Medium"/>
              <a:sym typeface="Roboto Medium"/>
            </a:endParaRPr>
          </a:p>
        </p:txBody>
      </p:sp>
      <p:sp>
        <p:nvSpPr>
          <p:cNvPr id="340" name="Google Shape;340;p35"/>
          <p:cNvSpPr/>
          <p:nvPr/>
        </p:nvSpPr>
        <p:spPr>
          <a:xfrm>
            <a:off x="444575" y="414362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5</a:t>
            </a:r>
            <a:endParaRPr sz="3000" b="1">
              <a:solidFill>
                <a:srgbClr val="FFFFFF"/>
              </a:solidFill>
              <a:latin typeface="Roboto"/>
              <a:ea typeface="Roboto"/>
              <a:cs typeface="Roboto"/>
              <a:sym typeface="Roboto"/>
            </a:endParaRPr>
          </a:p>
        </p:txBody>
      </p:sp>
      <p:cxnSp>
        <p:nvCxnSpPr>
          <p:cNvPr id="341" name="Google Shape;341;p35"/>
          <p:cNvCxnSpPr/>
          <p:nvPr/>
        </p:nvCxnSpPr>
        <p:spPr>
          <a:xfrm>
            <a:off x="874675" y="4101950"/>
            <a:ext cx="0" cy="805500"/>
          </a:xfrm>
          <a:prstGeom prst="straightConnector1">
            <a:avLst/>
          </a:prstGeom>
          <a:noFill/>
          <a:ln w="38100" cap="flat" cmpd="sng">
            <a:solidFill>
              <a:srgbClr val="FFFFFF"/>
            </a:solidFill>
            <a:prstDash val="solid"/>
            <a:round/>
            <a:headEnd type="none" w="med" len="med"/>
            <a:tailEnd type="none" w="med" len="med"/>
          </a:ln>
        </p:spPr>
      </p:cxnSp>
      <p:sp>
        <p:nvSpPr>
          <p:cNvPr id="342" name="Google Shape;342;p35"/>
          <p:cNvSpPr txBox="1"/>
          <p:nvPr/>
        </p:nvSpPr>
        <p:spPr>
          <a:xfrm>
            <a:off x="950875" y="4217000"/>
            <a:ext cx="67278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Place Hybrids on Background</a:t>
            </a:r>
            <a:endParaRPr sz="3000">
              <a:solidFill>
                <a:srgbClr val="FFFFFF"/>
              </a:solidFill>
              <a:latin typeface="Roboto Medium"/>
              <a:ea typeface="Roboto Medium"/>
              <a:cs typeface="Roboto Medium"/>
              <a:sym typeface="Roboto Medium"/>
            </a:endParaRPr>
          </a:p>
        </p:txBody>
      </p:sp>
      <p:sp>
        <p:nvSpPr>
          <p:cNvPr id="343" name="Google Shape;343;p35"/>
          <p:cNvSpPr txBox="1"/>
          <p:nvPr/>
        </p:nvSpPr>
        <p:spPr>
          <a:xfrm>
            <a:off x="1465200" y="73625"/>
            <a:ext cx="6213600" cy="67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Roboto"/>
                <a:ea typeface="Roboto"/>
                <a:cs typeface="Roboto"/>
                <a:sym typeface="Roboto"/>
              </a:rPr>
              <a:t>Process Overview</a:t>
            </a:r>
            <a:endParaRPr sz="3600" b="1">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6"/>
          <p:cNvSpPr txBox="1">
            <a:spLocks noGrp="1"/>
          </p:cNvSpPr>
          <p:nvPr>
            <p:ph type="title"/>
          </p:nvPr>
        </p:nvSpPr>
        <p:spPr>
          <a:xfrm>
            <a:off x="-69300" y="445025"/>
            <a:ext cx="4641300" cy="572700"/>
          </a:xfrm>
          <a:prstGeom prst="rect">
            <a:avLst/>
          </a:prstGeom>
          <a:solidFill>
            <a:srgbClr val="3D85C6"/>
          </a:solidFill>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4  Build Hybrid Features</a:t>
            </a:r>
            <a:endParaRPr b="1">
              <a:solidFill>
                <a:srgbClr val="FFFFFF"/>
              </a:solidFill>
              <a:latin typeface="Roboto"/>
              <a:ea typeface="Roboto"/>
              <a:cs typeface="Roboto"/>
              <a:sym typeface="Roboto"/>
            </a:endParaRPr>
          </a:p>
        </p:txBody>
      </p:sp>
      <p:sp>
        <p:nvSpPr>
          <p:cNvPr id="349" name="Google Shape;349;p36"/>
          <p:cNvSpPr txBox="1">
            <a:spLocks noGrp="1"/>
          </p:cNvSpPr>
          <p:nvPr>
            <p:ph type="body" idx="1"/>
          </p:nvPr>
        </p:nvSpPr>
        <p:spPr>
          <a:xfrm>
            <a:off x="311700" y="1152475"/>
            <a:ext cx="8520600" cy="37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Roboto"/>
                <a:ea typeface="Roboto"/>
                <a:cs typeface="Roboto"/>
                <a:sym typeface="Roboto"/>
              </a:rPr>
              <a:t>Now that we’ve determined the match score and best match for each feature we have all the information we need to build Hybrid Features -- which are the single features that combine the various model inputs for a specific TC, and what we will be placing back on the background forecast. </a:t>
            </a:r>
            <a:endParaRPr sz="1600">
              <a:latin typeface="Roboto"/>
              <a:ea typeface="Roboto"/>
              <a:cs typeface="Roboto"/>
              <a:sym typeface="Roboto"/>
            </a:endParaRPr>
          </a:p>
          <a:p>
            <a:pPr marL="0" lvl="0" indent="0" algn="l" rtl="0">
              <a:spcBef>
                <a:spcPts val="0"/>
              </a:spcBef>
              <a:spcAft>
                <a:spcPts val="0"/>
              </a:spcAft>
              <a:buNone/>
            </a:pPr>
            <a:endParaRPr sz="1600">
              <a:latin typeface="Roboto"/>
              <a:ea typeface="Roboto"/>
              <a:cs typeface="Roboto"/>
              <a:sym typeface="Roboto"/>
            </a:endParaRPr>
          </a:p>
          <a:p>
            <a:pPr marL="0" lvl="0" indent="0" algn="l" rtl="0">
              <a:spcBef>
                <a:spcPts val="0"/>
              </a:spcBef>
              <a:spcAft>
                <a:spcPts val="0"/>
              </a:spcAft>
              <a:buNone/>
            </a:pPr>
            <a:r>
              <a:rPr lang="en" sz="1600">
                <a:latin typeface="Roboto"/>
                <a:ea typeface="Roboto"/>
                <a:cs typeface="Roboto"/>
                <a:sym typeface="Roboto"/>
              </a:rPr>
              <a:t>The first step of doing that is to collapse information into a single table to determine the total number of Hybrid Features to generate and specify which TC features from each model to use in each Hybrid Feature.</a:t>
            </a:r>
            <a:endParaRPr sz="16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a:latin typeface="Roboto"/>
                <a:ea typeface="Roboto"/>
                <a:cs typeface="Roboto"/>
                <a:sym typeface="Roboto"/>
              </a:rPr>
              <a:t>Our current method constrains the number of hybrid features to number of features present in the model with the least total features.</a:t>
            </a:r>
            <a:endParaRPr sz="16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a:latin typeface="Roboto"/>
                <a:ea typeface="Roboto"/>
                <a:cs typeface="Roboto"/>
                <a:sym typeface="Roboto"/>
              </a:rPr>
              <a:t>Most typically this will be the wTCM.</a:t>
            </a:r>
            <a:endParaRPr sz="16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a:latin typeface="Roboto"/>
                <a:ea typeface="Roboto"/>
                <a:cs typeface="Roboto"/>
                <a:sym typeface="Roboto"/>
              </a:rPr>
              <a:t>The intent of this is to only generate Hybrid Features where we are likely to have agreement across all input models.</a:t>
            </a:r>
            <a:endParaRPr sz="1600">
              <a:latin typeface="Roboto"/>
              <a:ea typeface="Roboto"/>
              <a:cs typeface="Roboto"/>
              <a:sym typeface="Roboto"/>
            </a:endParaRPr>
          </a:p>
        </p:txBody>
      </p:sp>
      <p:cxnSp>
        <p:nvCxnSpPr>
          <p:cNvPr id="350" name="Google Shape;350;p36"/>
          <p:cNvCxnSpPr/>
          <p:nvPr/>
        </p:nvCxnSpPr>
        <p:spPr>
          <a:xfrm>
            <a:off x="283475" y="448750"/>
            <a:ext cx="0" cy="598500"/>
          </a:xfrm>
          <a:prstGeom prst="straightConnector1">
            <a:avLst/>
          </a:prstGeom>
          <a:noFill/>
          <a:ln w="38100" cap="flat" cmpd="sng">
            <a:solidFill>
              <a:srgbClr val="FFFFFF"/>
            </a:solidFill>
            <a:prstDash val="solid"/>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7"/>
          <p:cNvSpPr/>
          <p:nvPr/>
        </p:nvSpPr>
        <p:spPr>
          <a:xfrm>
            <a:off x="2521200" y="776150"/>
            <a:ext cx="1993200" cy="33480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7"/>
          <p:cNvSpPr/>
          <p:nvPr/>
        </p:nvSpPr>
        <p:spPr>
          <a:xfrm>
            <a:off x="2553300" y="1345225"/>
            <a:ext cx="1942500" cy="414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1</a:t>
            </a:r>
            <a:endParaRPr>
              <a:latin typeface="Roboto Light"/>
              <a:ea typeface="Roboto Light"/>
              <a:cs typeface="Roboto Light"/>
              <a:sym typeface="Roboto Light"/>
            </a:endParaRPr>
          </a:p>
        </p:txBody>
      </p:sp>
      <p:sp>
        <p:nvSpPr>
          <p:cNvPr id="357" name="Google Shape;357;p37"/>
          <p:cNvSpPr/>
          <p:nvPr/>
        </p:nvSpPr>
        <p:spPr>
          <a:xfrm>
            <a:off x="4495800" y="1345225"/>
            <a:ext cx="1942500" cy="414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1</a:t>
            </a:r>
            <a:endParaRPr>
              <a:latin typeface="Roboto Light"/>
              <a:ea typeface="Roboto Light"/>
              <a:cs typeface="Roboto Light"/>
              <a:sym typeface="Roboto Light"/>
            </a:endParaRPr>
          </a:p>
        </p:txBody>
      </p:sp>
      <p:sp>
        <p:nvSpPr>
          <p:cNvPr id="358" name="Google Shape;358;p37"/>
          <p:cNvSpPr/>
          <p:nvPr/>
        </p:nvSpPr>
        <p:spPr>
          <a:xfrm>
            <a:off x="6438300" y="1345225"/>
            <a:ext cx="1942500" cy="414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1 (Highest Score)</a:t>
            </a:r>
            <a:endParaRPr>
              <a:latin typeface="Roboto Light"/>
              <a:ea typeface="Roboto Light"/>
              <a:cs typeface="Roboto Light"/>
              <a:sym typeface="Roboto Light"/>
            </a:endParaRPr>
          </a:p>
        </p:txBody>
      </p:sp>
      <p:sp>
        <p:nvSpPr>
          <p:cNvPr id="359" name="Google Shape;359;p37"/>
          <p:cNvSpPr/>
          <p:nvPr/>
        </p:nvSpPr>
        <p:spPr>
          <a:xfrm>
            <a:off x="2553300" y="1759825"/>
            <a:ext cx="1942500" cy="414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2</a:t>
            </a:r>
            <a:endParaRPr>
              <a:latin typeface="Roboto Light"/>
              <a:ea typeface="Roboto Light"/>
              <a:cs typeface="Roboto Light"/>
              <a:sym typeface="Roboto Light"/>
            </a:endParaRPr>
          </a:p>
        </p:txBody>
      </p:sp>
      <p:sp>
        <p:nvSpPr>
          <p:cNvPr id="360" name="Google Shape;360;p37"/>
          <p:cNvSpPr/>
          <p:nvPr/>
        </p:nvSpPr>
        <p:spPr>
          <a:xfrm>
            <a:off x="4495800" y="1759825"/>
            <a:ext cx="1942500" cy="414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2 (Highest Score)</a:t>
            </a:r>
            <a:endParaRPr>
              <a:latin typeface="Roboto Light"/>
              <a:ea typeface="Roboto Light"/>
              <a:cs typeface="Roboto Light"/>
              <a:sym typeface="Roboto Light"/>
            </a:endParaRPr>
          </a:p>
        </p:txBody>
      </p:sp>
      <p:sp>
        <p:nvSpPr>
          <p:cNvPr id="361" name="Google Shape;361;p37"/>
          <p:cNvSpPr/>
          <p:nvPr/>
        </p:nvSpPr>
        <p:spPr>
          <a:xfrm>
            <a:off x="6438300" y="1759825"/>
            <a:ext cx="1942500" cy="4146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1 (Lowest Score)</a:t>
            </a:r>
            <a:endParaRPr>
              <a:latin typeface="Roboto Light"/>
              <a:ea typeface="Roboto Light"/>
              <a:cs typeface="Roboto Light"/>
              <a:sym typeface="Roboto Light"/>
            </a:endParaRPr>
          </a:p>
        </p:txBody>
      </p:sp>
      <p:sp>
        <p:nvSpPr>
          <p:cNvPr id="362" name="Google Shape;362;p37"/>
          <p:cNvSpPr/>
          <p:nvPr/>
        </p:nvSpPr>
        <p:spPr>
          <a:xfrm>
            <a:off x="2553300" y="2174425"/>
            <a:ext cx="1942500" cy="41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a:t>
            </a:r>
            <a:endParaRPr>
              <a:latin typeface="Roboto Light"/>
              <a:ea typeface="Roboto Light"/>
              <a:cs typeface="Roboto Light"/>
              <a:sym typeface="Roboto Light"/>
            </a:endParaRPr>
          </a:p>
        </p:txBody>
      </p:sp>
      <p:sp>
        <p:nvSpPr>
          <p:cNvPr id="363" name="Google Shape;363;p37"/>
          <p:cNvSpPr/>
          <p:nvPr/>
        </p:nvSpPr>
        <p:spPr>
          <a:xfrm>
            <a:off x="4495800" y="2174425"/>
            <a:ext cx="1942500" cy="4146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2 (Lowest Score)</a:t>
            </a:r>
            <a:endParaRPr>
              <a:latin typeface="Roboto Light"/>
              <a:ea typeface="Roboto Light"/>
              <a:cs typeface="Roboto Light"/>
              <a:sym typeface="Roboto Light"/>
            </a:endParaRPr>
          </a:p>
        </p:txBody>
      </p:sp>
      <p:sp>
        <p:nvSpPr>
          <p:cNvPr id="364" name="Google Shape;364;p37"/>
          <p:cNvSpPr/>
          <p:nvPr/>
        </p:nvSpPr>
        <p:spPr>
          <a:xfrm>
            <a:off x="6438300" y="2174425"/>
            <a:ext cx="1942500" cy="4146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2 (Lowest Score)</a:t>
            </a:r>
            <a:endParaRPr>
              <a:latin typeface="Roboto Light"/>
              <a:ea typeface="Roboto Light"/>
              <a:cs typeface="Roboto Light"/>
              <a:sym typeface="Roboto Light"/>
            </a:endParaRPr>
          </a:p>
        </p:txBody>
      </p:sp>
      <p:sp>
        <p:nvSpPr>
          <p:cNvPr id="365" name="Google Shape;365;p37"/>
          <p:cNvSpPr txBox="1"/>
          <p:nvPr/>
        </p:nvSpPr>
        <p:spPr>
          <a:xfrm>
            <a:off x="2533150" y="960675"/>
            <a:ext cx="1942500" cy="38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Model 1</a:t>
            </a:r>
            <a:endParaRPr>
              <a:latin typeface="Roboto"/>
              <a:ea typeface="Roboto"/>
              <a:cs typeface="Roboto"/>
              <a:sym typeface="Roboto"/>
            </a:endParaRPr>
          </a:p>
        </p:txBody>
      </p:sp>
      <p:sp>
        <p:nvSpPr>
          <p:cNvPr id="366" name="Google Shape;366;p37"/>
          <p:cNvSpPr txBox="1"/>
          <p:nvPr/>
        </p:nvSpPr>
        <p:spPr>
          <a:xfrm>
            <a:off x="4514350" y="960675"/>
            <a:ext cx="1942500" cy="38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Model 2</a:t>
            </a:r>
            <a:endParaRPr>
              <a:latin typeface="Roboto"/>
              <a:ea typeface="Roboto"/>
              <a:cs typeface="Roboto"/>
              <a:sym typeface="Roboto"/>
            </a:endParaRPr>
          </a:p>
        </p:txBody>
      </p:sp>
      <p:sp>
        <p:nvSpPr>
          <p:cNvPr id="367" name="Google Shape;367;p37"/>
          <p:cNvSpPr txBox="1"/>
          <p:nvPr/>
        </p:nvSpPr>
        <p:spPr>
          <a:xfrm>
            <a:off x="6419350" y="960675"/>
            <a:ext cx="1942500" cy="38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Model 3</a:t>
            </a:r>
            <a:endParaRPr>
              <a:latin typeface="Roboto"/>
              <a:ea typeface="Roboto"/>
              <a:cs typeface="Roboto"/>
              <a:sym typeface="Roboto"/>
            </a:endParaRPr>
          </a:p>
        </p:txBody>
      </p:sp>
      <p:sp>
        <p:nvSpPr>
          <p:cNvPr id="368" name="Google Shape;368;p37"/>
          <p:cNvSpPr txBox="1"/>
          <p:nvPr/>
        </p:nvSpPr>
        <p:spPr>
          <a:xfrm>
            <a:off x="610800" y="1345225"/>
            <a:ext cx="1942500" cy="38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Feature 1</a:t>
            </a:r>
            <a:endParaRPr b="1">
              <a:latin typeface="Roboto"/>
              <a:ea typeface="Roboto"/>
              <a:cs typeface="Roboto"/>
              <a:sym typeface="Roboto"/>
            </a:endParaRPr>
          </a:p>
        </p:txBody>
      </p:sp>
      <p:sp>
        <p:nvSpPr>
          <p:cNvPr id="369" name="Google Shape;369;p37"/>
          <p:cNvSpPr txBox="1"/>
          <p:nvPr/>
        </p:nvSpPr>
        <p:spPr>
          <a:xfrm>
            <a:off x="610800" y="1774825"/>
            <a:ext cx="1942500" cy="38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Feature 2</a:t>
            </a:r>
            <a:endParaRPr b="1">
              <a:latin typeface="Roboto"/>
              <a:ea typeface="Roboto"/>
              <a:cs typeface="Roboto"/>
              <a:sym typeface="Roboto"/>
            </a:endParaRPr>
          </a:p>
        </p:txBody>
      </p:sp>
      <p:sp>
        <p:nvSpPr>
          <p:cNvPr id="370" name="Google Shape;370;p37"/>
          <p:cNvSpPr txBox="1"/>
          <p:nvPr/>
        </p:nvSpPr>
        <p:spPr>
          <a:xfrm>
            <a:off x="610800" y="2204425"/>
            <a:ext cx="1942500" cy="38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90000"/>
                </a:solidFill>
                <a:latin typeface="Roboto"/>
                <a:ea typeface="Roboto"/>
                <a:cs typeface="Roboto"/>
                <a:sym typeface="Roboto"/>
              </a:rPr>
              <a:t>Feature 3</a:t>
            </a:r>
            <a:endParaRPr>
              <a:solidFill>
                <a:srgbClr val="990000"/>
              </a:solidFill>
              <a:latin typeface="Roboto"/>
              <a:ea typeface="Roboto"/>
              <a:cs typeface="Roboto"/>
              <a:sym typeface="Roboto"/>
            </a:endParaRPr>
          </a:p>
        </p:txBody>
      </p:sp>
      <p:sp>
        <p:nvSpPr>
          <p:cNvPr id="371" name="Google Shape;371;p37"/>
          <p:cNvSpPr/>
          <p:nvPr/>
        </p:nvSpPr>
        <p:spPr>
          <a:xfrm>
            <a:off x="2553300" y="2588975"/>
            <a:ext cx="1942500" cy="41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a:t>
            </a:r>
            <a:endParaRPr>
              <a:latin typeface="Roboto Light"/>
              <a:ea typeface="Roboto Light"/>
              <a:cs typeface="Roboto Light"/>
              <a:sym typeface="Roboto Light"/>
            </a:endParaRPr>
          </a:p>
        </p:txBody>
      </p:sp>
      <p:sp>
        <p:nvSpPr>
          <p:cNvPr id="372" name="Google Shape;372;p37"/>
          <p:cNvSpPr/>
          <p:nvPr/>
        </p:nvSpPr>
        <p:spPr>
          <a:xfrm>
            <a:off x="4495800" y="2588975"/>
            <a:ext cx="1942500" cy="41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a:t>
            </a:r>
            <a:endParaRPr>
              <a:latin typeface="Roboto Light"/>
              <a:ea typeface="Roboto Light"/>
              <a:cs typeface="Roboto Light"/>
              <a:sym typeface="Roboto Light"/>
            </a:endParaRPr>
          </a:p>
        </p:txBody>
      </p:sp>
      <p:sp>
        <p:nvSpPr>
          <p:cNvPr id="373" name="Google Shape;373;p37"/>
          <p:cNvSpPr/>
          <p:nvPr/>
        </p:nvSpPr>
        <p:spPr>
          <a:xfrm>
            <a:off x="6438300" y="2588975"/>
            <a:ext cx="1942500" cy="414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Light"/>
                <a:ea typeface="Roboto Light"/>
                <a:cs typeface="Roboto Light"/>
                <a:sym typeface="Roboto Light"/>
              </a:rPr>
              <a:t>2 (Highest Score)</a:t>
            </a:r>
            <a:endParaRPr>
              <a:latin typeface="Roboto Light"/>
              <a:ea typeface="Roboto Light"/>
              <a:cs typeface="Roboto Light"/>
              <a:sym typeface="Roboto Light"/>
            </a:endParaRPr>
          </a:p>
        </p:txBody>
      </p:sp>
      <p:sp>
        <p:nvSpPr>
          <p:cNvPr id="374" name="Google Shape;374;p37"/>
          <p:cNvSpPr txBox="1"/>
          <p:nvPr/>
        </p:nvSpPr>
        <p:spPr>
          <a:xfrm>
            <a:off x="610800" y="2618975"/>
            <a:ext cx="1942500" cy="38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90000"/>
                </a:solidFill>
                <a:latin typeface="Roboto"/>
                <a:ea typeface="Roboto"/>
                <a:cs typeface="Roboto"/>
                <a:sym typeface="Roboto"/>
              </a:rPr>
              <a:t>Feature 4</a:t>
            </a:r>
            <a:endParaRPr>
              <a:solidFill>
                <a:srgbClr val="990000"/>
              </a:solidFill>
              <a:latin typeface="Roboto"/>
              <a:ea typeface="Roboto"/>
              <a:cs typeface="Roboto"/>
              <a:sym typeface="Roboto"/>
            </a:endParaRPr>
          </a:p>
        </p:txBody>
      </p:sp>
      <p:sp>
        <p:nvSpPr>
          <p:cNvPr id="375" name="Google Shape;375;p37"/>
          <p:cNvSpPr txBox="1"/>
          <p:nvPr/>
        </p:nvSpPr>
        <p:spPr>
          <a:xfrm>
            <a:off x="2868725" y="3232075"/>
            <a:ext cx="1227900" cy="3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2 Features</a:t>
            </a:r>
            <a:endParaRPr b="1">
              <a:latin typeface="Roboto"/>
              <a:ea typeface="Roboto"/>
              <a:cs typeface="Roboto"/>
              <a:sym typeface="Roboto"/>
            </a:endParaRPr>
          </a:p>
        </p:txBody>
      </p:sp>
      <p:sp>
        <p:nvSpPr>
          <p:cNvPr id="376" name="Google Shape;376;p37"/>
          <p:cNvSpPr txBox="1"/>
          <p:nvPr/>
        </p:nvSpPr>
        <p:spPr>
          <a:xfrm>
            <a:off x="4849925" y="3232075"/>
            <a:ext cx="1227900" cy="30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3 Features</a:t>
            </a:r>
            <a:endParaRPr b="1">
              <a:latin typeface="Roboto"/>
              <a:ea typeface="Roboto"/>
              <a:cs typeface="Roboto"/>
              <a:sym typeface="Roboto"/>
            </a:endParaRPr>
          </a:p>
        </p:txBody>
      </p:sp>
      <p:sp>
        <p:nvSpPr>
          <p:cNvPr id="377" name="Google Shape;377;p37"/>
          <p:cNvSpPr txBox="1"/>
          <p:nvPr/>
        </p:nvSpPr>
        <p:spPr>
          <a:xfrm>
            <a:off x="6831125" y="3232075"/>
            <a:ext cx="1227900" cy="3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4 Features</a:t>
            </a:r>
            <a:endParaRPr b="1">
              <a:latin typeface="Roboto"/>
              <a:ea typeface="Roboto"/>
              <a:cs typeface="Roboto"/>
              <a:sym typeface="Roboto"/>
            </a:endParaRPr>
          </a:p>
        </p:txBody>
      </p:sp>
      <p:sp>
        <p:nvSpPr>
          <p:cNvPr id="378" name="Google Shape;378;p37"/>
          <p:cNvSpPr txBox="1"/>
          <p:nvPr/>
        </p:nvSpPr>
        <p:spPr>
          <a:xfrm>
            <a:off x="6419225" y="3460675"/>
            <a:ext cx="1942500" cy="30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2 Duplicate Matches</a:t>
            </a:r>
            <a:endParaRPr b="1">
              <a:latin typeface="Roboto"/>
              <a:ea typeface="Roboto"/>
              <a:cs typeface="Roboto"/>
              <a:sym typeface="Roboto"/>
            </a:endParaRPr>
          </a:p>
        </p:txBody>
      </p:sp>
      <p:sp>
        <p:nvSpPr>
          <p:cNvPr id="379" name="Google Shape;379;p37"/>
          <p:cNvSpPr txBox="1"/>
          <p:nvPr/>
        </p:nvSpPr>
        <p:spPr>
          <a:xfrm>
            <a:off x="4572000" y="3460675"/>
            <a:ext cx="1847400" cy="30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1 Duplicate Match</a:t>
            </a:r>
            <a:endParaRPr b="1">
              <a:latin typeface="Roboto"/>
              <a:ea typeface="Roboto"/>
              <a:cs typeface="Roboto"/>
              <a:sym typeface="Roboto"/>
            </a:endParaRPr>
          </a:p>
        </p:txBody>
      </p:sp>
      <p:sp>
        <p:nvSpPr>
          <p:cNvPr id="380" name="Google Shape;380;p37"/>
          <p:cNvSpPr txBox="1"/>
          <p:nvPr/>
        </p:nvSpPr>
        <p:spPr>
          <a:xfrm>
            <a:off x="2533025" y="3460675"/>
            <a:ext cx="1942500" cy="3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0 Duplicate Matches</a:t>
            </a:r>
            <a:endParaRPr b="1">
              <a:latin typeface="Roboto"/>
              <a:ea typeface="Roboto"/>
              <a:cs typeface="Roboto"/>
              <a:sym typeface="Roboto"/>
            </a:endParaRPr>
          </a:p>
        </p:txBody>
      </p:sp>
      <p:sp>
        <p:nvSpPr>
          <p:cNvPr id="381" name="Google Shape;381;p37"/>
          <p:cNvSpPr/>
          <p:nvPr/>
        </p:nvSpPr>
        <p:spPr>
          <a:xfrm>
            <a:off x="829875" y="1309675"/>
            <a:ext cx="1517700" cy="849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txBox="1"/>
          <p:nvPr/>
        </p:nvSpPr>
        <p:spPr>
          <a:xfrm>
            <a:off x="690850" y="698825"/>
            <a:ext cx="18036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0000"/>
                </a:solidFill>
                <a:latin typeface="Roboto"/>
                <a:ea typeface="Roboto"/>
                <a:cs typeface="Roboto"/>
                <a:sym typeface="Roboto"/>
              </a:rPr>
              <a:t>2 Hybrid Features will be created</a:t>
            </a:r>
            <a:endParaRPr b="1">
              <a:solidFill>
                <a:srgbClr val="FF0000"/>
              </a:solidFill>
              <a:latin typeface="Roboto"/>
              <a:ea typeface="Roboto"/>
              <a:cs typeface="Roboto"/>
              <a:sym typeface="Roboto"/>
            </a:endParaRPr>
          </a:p>
        </p:txBody>
      </p:sp>
      <p:sp>
        <p:nvSpPr>
          <p:cNvPr id="383" name="Google Shape;383;p37"/>
          <p:cNvSpPr txBox="1"/>
          <p:nvPr/>
        </p:nvSpPr>
        <p:spPr>
          <a:xfrm>
            <a:off x="2555950" y="4075925"/>
            <a:ext cx="1942500" cy="8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999999"/>
                </a:solidFill>
                <a:latin typeface="Roboto Medium"/>
                <a:ea typeface="Roboto Medium"/>
                <a:cs typeface="Roboto Medium"/>
                <a:sym typeface="Roboto Medium"/>
              </a:rPr>
              <a:t>Total number hybrid features determined by model with fewest features</a:t>
            </a:r>
            <a:endParaRPr sz="1200">
              <a:solidFill>
                <a:srgbClr val="999999"/>
              </a:solidFill>
              <a:latin typeface="Roboto Medium"/>
              <a:ea typeface="Roboto Medium"/>
              <a:cs typeface="Roboto Medium"/>
              <a:sym typeface="Roboto Medium"/>
            </a:endParaRPr>
          </a:p>
        </p:txBody>
      </p:sp>
      <p:sp>
        <p:nvSpPr>
          <p:cNvPr id="384" name="Google Shape;384;p37"/>
          <p:cNvSpPr/>
          <p:nvPr/>
        </p:nvSpPr>
        <p:spPr>
          <a:xfrm>
            <a:off x="-173100" y="109150"/>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7"/>
          <p:cNvSpPr txBox="1"/>
          <p:nvPr/>
        </p:nvSpPr>
        <p:spPr>
          <a:xfrm>
            <a:off x="-17600" y="396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Sample Hybrid Table</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8"/>
          <p:cNvSpPr txBox="1">
            <a:spLocks noGrp="1"/>
          </p:cNvSpPr>
          <p:nvPr>
            <p:ph type="title"/>
          </p:nvPr>
        </p:nvSpPr>
        <p:spPr>
          <a:xfrm>
            <a:off x="-69300" y="445025"/>
            <a:ext cx="4641300" cy="572700"/>
          </a:xfrm>
          <a:prstGeom prst="rect">
            <a:avLst/>
          </a:prstGeom>
          <a:solidFill>
            <a:srgbClr val="3D85C6"/>
          </a:solidFill>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4  Build Hybrid Features</a:t>
            </a:r>
            <a:endParaRPr b="1">
              <a:solidFill>
                <a:srgbClr val="FFFFFF"/>
              </a:solidFill>
              <a:latin typeface="Roboto"/>
              <a:ea typeface="Roboto"/>
              <a:cs typeface="Roboto"/>
              <a:sym typeface="Roboto"/>
            </a:endParaRPr>
          </a:p>
        </p:txBody>
      </p:sp>
      <p:sp>
        <p:nvSpPr>
          <p:cNvPr id="391" name="Google Shape;391;p38"/>
          <p:cNvSpPr txBox="1">
            <a:spLocks noGrp="1"/>
          </p:cNvSpPr>
          <p:nvPr>
            <p:ph type="body" idx="1"/>
          </p:nvPr>
        </p:nvSpPr>
        <p:spPr>
          <a:xfrm>
            <a:off x="311700" y="1152475"/>
            <a:ext cx="8520600" cy="37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Roboto"/>
                <a:ea typeface="Roboto"/>
                <a:cs typeface="Roboto"/>
                <a:sym typeface="Roboto"/>
              </a:rPr>
              <a:t>Now that the number of Hybrid Features and their corresponding inputs have been determined, we can begin combining the features.  We do this by:</a:t>
            </a:r>
            <a:endParaRPr sz="1600">
              <a:latin typeface="Roboto"/>
              <a:ea typeface="Roboto"/>
              <a:cs typeface="Roboto"/>
              <a:sym typeface="Roboto"/>
            </a:endParaRPr>
          </a:p>
          <a:p>
            <a:pPr marL="457200" lvl="0" indent="-330200" algn="l" rtl="0">
              <a:spcBef>
                <a:spcPts val="1600"/>
              </a:spcBef>
              <a:spcAft>
                <a:spcPts val="0"/>
              </a:spcAft>
              <a:buSzPts val="1600"/>
              <a:buFont typeface="Roboto"/>
              <a:buAutoNum type="arabicPeriod"/>
            </a:pPr>
            <a:r>
              <a:rPr lang="en" sz="1600">
                <a:latin typeface="Roboto"/>
                <a:ea typeface="Roboto"/>
                <a:cs typeface="Roboto"/>
                <a:sym typeface="Roboto"/>
              </a:rPr>
              <a:t>Defining a new gridspace for each Hybrid Feature that is large enough to contain the input TC features from each model when they are stacked on the center point.</a:t>
            </a:r>
            <a:endParaRPr sz="1600">
              <a:latin typeface="Roboto"/>
              <a:ea typeface="Roboto"/>
              <a:cs typeface="Roboto"/>
              <a:sym typeface="Roboto"/>
            </a:endParaRPr>
          </a:p>
          <a:p>
            <a:pPr marL="914400" lvl="1" indent="-330200" algn="l" rtl="0">
              <a:spcBef>
                <a:spcPts val="0"/>
              </a:spcBef>
              <a:spcAft>
                <a:spcPts val="0"/>
              </a:spcAft>
              <a:buSzPts val="1600"/>
              <a:buFont typeface="Roboto"/>
              <a:buAutoNum type="alphaLcPeriod"/>
            </a:pPr>
            <a:r>
              <a:rPr lang="en" sz="1600">
                <a:latin typeface="Roboto"/>
                <a:ea typeface="Roboto"/>
                <a:cs typeface="Roboto"/>
                <a:sym typeface="Roboto"/>
              </a:rPr>
              <a:t>The Hybrid Feature grid subgrid is just a snip of the full domain grid at the same resolution.</a:t>
            </a:r>
            <a:endParaRPr sz="1600">
              <a:latin typeface="Roboto"/>
              <a:ea typeface="Roboto"/>
              <a:cs typeface="Roboto"/>
              <a:sym typeface="Roboto"/>
            </a:endParaRPr>
          </a:p>
          <a:p>
            <a:pPr marL="457200" lvl="0" indent="-330200" algn="l" rtl="0">
              <a:spcBef>
                <a:spcPts val="0"/>
              </a:spcBef>
              <a:spcAft>
                <a:spcPts val="0"/>
              </a:spcAft>
              <a:buSzPts val="1600"/>
              <a:buFont typeface="Roboto"/>
              <a:buAutoNum type="arabicPeriod"/>
            </a:pPr>
            <a:r>
              <a:rPr lang="en" sz="1600">
                <a:latin typeface="Roboto"/>
                <a:ea typeface="Roboto"/>
                <a:cs typeface="Roboto"/>
                <a:sym typeface="Roboto"/>
              </a:rPr>
              <a:t>Building a Hybrid Feature Mask to determine where and how much overlap we have between input TC features.</a:t>
            </a:r>
            <a:endParaRPr sz="1600">
              <a:latin typeface="Roboto"/>
              <a:ea typeface="Roboto"/>
              <a:cs typeface="Roboto"/>
              <a:sym typeface="Roboto"/>
            </a:endParaRPr>
          </a:p>
          <a:p>
            <a:pPr marL="457200" lvl="0" indent="-330200" algn="l" rtl="0">
              <a:spcBef>
                <a:spcPts val="0"/>
              </a:spcBef>
              <a:spcAft>
                <a:spcPts val="0"/>
              </a:spcAft>
              <a:buSzPts val="1600"/>
              <a:buFont typeface="Roboto"/>
              <a:buAutoNum type="arabicPeriod"/>
            </a:pPr>
            <a:r>
              <a:rPr lang="en" sz="1600">
                <a:latin typeface="Roboto"/>
                <a:ea typeface="Roboto"/>
                <a:cs typeface="Roboto"/>
                <a:sym typeface="Roboto"/>
              </a:rPr>
              <a:t>Calculate the final hybrid Wind Speed feature grid and location.</a:t>
            </a:r>
            <a:endParaRPr sz="1600">
              <a:latin typeface="Roboto"/>
              <a:ea typeface="Roboto"/>
              <a:cs typeface="Roboto"/>
              <a:sym typeface="Roboto"/>
            </a:endParaRPr>
          </a:p>
          <a:p>
            <a:pPr marL="457200" lvl="0" indent="0" algn="l" rtl="0">
              <a:spcBef>
                <a:spcPts val="1600"/>
              </a:spcBef>
              <a:spcAft>
                <a:spcPts val="0"/>
              </a:spcAft>
              <a:buNone/>
            </a:pPr>
            <a:endParaRPr sz="1600">
              <a:latin typeface="Roboto"/>
              <a:ea typeface="Roboto"/>
              <a:cs typeface="Roboto"/>
              <a:sym typeface="Roboto"/>
            </a:endParaRPr>
          </a:p>
        </p:txBody>
      </p:sp>
      <p:cxnSp>
        <p:nvCxnSpPr>
          <p:cNvPr id="392" name="Google Shape;392;p38"/>
          <p:cNvCxnSpPr/>
          <p:nvPr/>
        </p:nvCxnSpPr>
        <p:spPr>
          <a:xfrm>
            <a:off x="283475" y="448750"/>
            <a:ext cx="0" cy="598500"/>
          </a:xfrm>
          <a:prstGeom prst="straightConnector1">
            <a:avLst/>
          </a:prstGeom>
          <a:noFill/>
          <a:ln w="38100" cap="flat" cmpd="sng">
            <a:solidFill>
              <a:srgbClr val="FFFFFF"/>
            </a:solidFill>
            <a:prstDash val="solid"/>
            <a:round/>
            <a:headEnd type="none" w="med" len="med"/>
            <a:tailEnd type="non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397" name="Google Shape;397;p39"/>
          <p:cNvGrpSpPr/>
          <p:nvPr/>
        </p:nvGrpSpPr>
        <p:grpSpPr>
          <a:xfrm>
            <a:off x="1278850" y="879250"/>
            <a:ext cx="1989600" cy="1989600"/>
            <a:chOff x="1278850" y="1260250"/>
            <a:chExt cx="1989600" cy="1989600"/>
          </a:xfrm>
        </p:grpSpPr>
        <p:sp>
          <p:nvSpPr>
            <p:cNvPr id="398" name="Google Shape;398;p39"/>
            <p:cNvSpPr/>
            <p:nvPr/>
          </p:nvSpPr>
          <p:spPr>
            <a:xfrm>
              <a:off x="1278850" y="1260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9"/>
            <p:cNvSpPr/>
            <p:nvPr/>
          </p:nvSpPr>
          <p:spPr>
            <a:xfrm>
              <a:off x="12788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9"/>
            <p:cNvSpPr/>
            <p:nvPr/>
          </p:nvSpPr>
          <p:spPr>
            <a:xfrm>
              <a:off x="12788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9"/>
            <p:cNvSpPr/>
            <p:nvPr/>
          </p:nvSpPr>
          <p:spPr>
            <a:xfrm>
              <a:off x="1278850" y="2752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9"/>
            <p:cNvSpPr/>
            <p:nvPr/>
          </p:nvSpPr>
          <p:spPr>
            <a:xfrm>
              <a:off x="1776250" y="1260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9"/>
            <p:cNvSpPr/>
            <p:nvPr/>
          </p:nvSpPr>
          <p:spPr>
            <a:xfrm>
              <a:off x="17762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9"/>
            <p:cNvSpPr/>
            <p:nvPr/>
          </p:nvSpPr>
          <p:spPr>
            <a:xfrm>
              <a:off x="17762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9"/>
            <p:cNvSpPr/>
            <p:nvPr/>
          </p:nvSpPr>
          <p:spPr>
            <a:xfrm>
              <a:off x="1776250" y="2752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9"/>
            <p:cNvSpPr/>
            <p:nvPr/>
          </p:nvSpPr>
          <p:spPr>
            <a:xfrm>
              <a:off x="2273650" y="12602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9"/>
            <p:cNvSpPr/>
            <p:nvPr/>
          </p:nvSpPr>
          <p:spPr>
            <a:xfrm>
              <a:off x="22736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9"/>
            <p:cNvSpPr/>
            <p:nvPr/>
          </p:nvSpPr>
          <p:spPr>
            <a:xfrm>
              <a:off x="22736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9"/>
            <p:cNvSpPr/>
            <p:nvPr/>
          </p:nvSpPr>
          <p:spPr>
            <a:xfrm>
              <a:off x="2273650" y="2752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9"/>
            <p:cNvSpPr/>
            <p:nvPr/>
          </p:nvSpPr>
          <p:spPr>
            <a:xfrm>
              <a:off x="2771050" y="1260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9"/>
            <p:cNvSpPr/>
            <p:nvPr/>
          </p:nvSpPr>
          <p:spPr>
            <a:xfrm>
              <a:off x="2771050" y="17576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9"/>
            <p:cNvSpPr/>
            <p:nvPr/>
          </p:nvSpPr>
          <p:spPr>
            <a:xfrm>
              <a:off x="27710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9"/>
            <p:cNvSpPr/>
            <p:nvPr/>
          </p:nvSpPr>
          <p:spPr>
            <a:xfrm>
              <a:off x="2771050" y="2752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9"/>
            <p:cNvSpPr/>
            <p:nvPr/>
          </p:nvSpPr>
          <p:spPr>
            <a:xfrm>
              <a:off x="2307250" y="2288650"/>
              <a:ext cx="430200" cy="430200"/>
            </a:xfrm>
            <a:prstGeom prst="ellips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9"/>
          <p:cNvGrpSpPr/>
          <p:nvPr/>
        </p:nvGrpSpPr>
        <p:grpSpPr>
          <a:xfrm>
            <a:off x="6465900" y="1376650"/>
            <a:ext cx="1492200" cy="1492200"/>
            <a:chOff x="6272050" y="1376650"/>
            <a:chExt cx="1492200" cy="1492200"/>
          </a:xfrm>
        </p:grpSpPr>
        <p:sp>
          <p:nvSpPr>
            <p:cNvPr id="416" name="Google Shape;416;p39"/>
            <p:cNvSpPr/>
            <p:nvPr/>
          </p:nvSpPr>
          <p:spPr>
            <a:xfrm>
              <a:off x="6272050" y="13766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9"/>
            <p:cNvSpPr/>
            <p:nvPr/>
          </p:nvSpPr>
          <p:spPr>
            <a:xfrm>
              <a:off x="6272050" y="1874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9"/>
            <p:cNvSpPr/>
            <p:nvPr/>
          </p:nvSpPr>
          <p:spPr>
            <a:xfrm>
              <a:off x="6272050" y="2371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9"/>
            <p:cNvSpPr/>
            <p:nvPr/>
          </p:nvSpPr>
          <p:spPr>
            <a:xfrm>
              <a:off x="6769450" y="13766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9"/>
            <p:cNvSpPr/>
            <p:nvPr/>
          </p:nvSpPr>
          <p:spPr>
            <a:xfrm>
              <a:off x="6769450" y="1874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9"/>
            <p:cNvSpPr/>
            <p:nvPr/>
          </p:nvSpPr>
          <p:spPr>
            <a:xfrm>
              <a:off x="6769450" y="2371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9"/>
            <p:cNvSpPr/>
            <p:nvPr/>
          </p:nvSpPr>
          <p:spPr>
            <a:xfrm>
              <a:off x="7266850" y="1376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9"/>
            <p:cNvSpPr/>
            <p:nvPr/>
          </p:nvSpPr>
          <p:spPr>
            <a:xfrm>
              <a:off x="7266850" y="1874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9"/>
            <p:cNvSpPr/>
            <p:nvPr/>
          </p:nvSpPr>
          <p:spPr>
            <a:xfrm>
              <a:off x="7266850" y="2371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9"/>
            <p:cNvSpPr/>
            <p:nvPr/>
          </p:nvSpPr>
          <p:spPr>
            <a:xfrm>
              <a:off x="6803050" y="1907650"/>
              <a:ext cx="430200" cy="430200"/>
            </a:xfrm>
            <a:prstGeom prst="ellips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426" name="Google Shape;426;p39"/>
          <p:cNvGraphicFramePr/>
          <p:nvPr/>
        </p:nvGraphicFramePr>
        <p:xfrm>
          <a:off x="571500" y="3028950"/>
          <a:ext cx="3770150" cy="1584840"/>
        </p:xfrm>
        <a:graphic>
          <a:graphicData uri="http://schemas.openxmlformats.org/drawingml/2006/table">
            <a:tbl>
              <a:tblPr>
                <a:noFill/>
                <a:tableStyleId>{7E098711-D03F-4EB7-AF5A-704C37F05A0F}</a:tableStyleId>
              </a:tblPr>
              <a:tblGrid>
                <a:gridCol w="1885075">
                  <a:extLst>
                    <a:ext uri="{9D8B030D-6E8A-4147-A177-3AD203B41FA5}">
                      <a16:colId xmlns:a16="http://schemas.microsoft.com/office/drawing/2014/main" val="20000"/>
                    </a:ext>
                  </a:extLst>
                </a:gridCol>
                <a:gridCol w="18850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latin typeface="Roboto"/>
                          <a:ea typeface="Roboto"/>
                          <a:cs typeface="Roboto"/>
                          <a:sym typeface="Roboto"/>
                        </a:rPr>
                        <a:t>NX</a:t>
                      </a:r>
                      <a:endParaRPr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Roboto"/>
                          <a:ea typeface="Roboto"/>
                          <a:cs typeface="Roboto"/>
                          <a:sym typeface="Roboto"/>
                        </a:rPr>
                        <a:t>NY</a:t>
                      </a:r>
                      <a:endParaRPr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Roboto"/>
                          <a:ea typeface="Roboto"/>
                          <a:cs typeface="Roboto"/>
                          <a:sym typeface="Roboto"/>
                        </a:rPr>
                        <a:t>Center Location</a:t>
                      </a:r>
                      <a:endParaRPr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a:latin typeface="Roboto"/>
                          <a:ea typeface="Roboto"/>
                          <a:cs typeface="Roboto"/>
                          <a:sym typeface="Roboto"/>
                        </a:rPr>
                        <a:t>(3, 2)</a:t>
                      </a:r>
                      <a:endParaRPr>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latin typeface="Roboto"/>
                          <a:ea typeface="Roboto"/>
                          <a:cs typeface="Roboto"/>
                          <a:sym typeface="Roboto"/>
                        </a:rPr>
                        <a:t>Center on Map*</a:t>
                      </a:r>
                      <a:endParaRPr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a:latin typeface="Roboto"/>
                          <a:ea typeface="Roboto"/>
                          <a:cs typeface="Roboto"/>
                          <a:sym typeface="Roboto"/>
                        </a:rPr>
                        <a:t>(1876, 15)</a:t>
                      </a:r>
                      <a:endParaRPr>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427" name="Google Shape;427;p39"/>
          <p:cNvGraphicFramePr/>
          <p:nvPr/>
        </p:nvGraphicFramePr>
        <p:xfrm>
          <a:off x="5143500" y="3028950"/>
          <a:ext cx="3770150" cy="1584840"/>
        </p:xfrm>
        <a:graphic>
          <a:graphicData uri="http://schemas.openxmlformats.org/drawingml/2006/table">
            <a:tbl>
              <a:tblPr>
                <a:noFill/>
                <a:tableStyleId>{7E098711-D03F-4EB7-AF5A-704C37F05A0F}</a:tableStyleId>
              </a:tblPr>
              <a:tblGrid>
                <a:gridCol w="1885075">
                  <a:extLst>
                    <a:ext uri="{9D8B030D-6E8A-4147-A177-3AD203B41FA5}">
                      <a16:colId xmlns:a16="http://schemas.microsoft.com/office/drawing/2014/main" val="20000"/>
                    </a:ext>
                  </a:extLst>
                </a:gridCol>
                <a:gridCol w="18850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latin typeface="Roboto"/>
                          <a:ea typeface="Roboto"/>
                          <a:cs typeface="Roboto"/>
                          <a:sym typeface="Roboto"/>
                        </a:rPr>
                        <a:t>NX</a:t>
                      </a:r>
                      <a:endParaRPr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Roboto"/>
                          <a:ea typeface="Roboto"/>
                          <a:cs typeface="Roboto"/>
                          <a:sym typeface="Roboto"/>
                        </a:rPr>
                        <a:t>NY</a:t>
                      </a:r>
                      <a:endParaRPr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Roboto"/>
                          <a:ea typeface="Roboto"/>
                          <a:cs typeface="Roboto"/>
                          <a:sym typeface="Roboto"/>
                        </a:rPr>
                        <a:t>Center Location</a:t>
                      </a:r>
                      <a:endParaRPr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a:latin typeface="Roboto"/>
                          <a:ea typeface="Roboto"/>
                          <a:cs typeface="Roboto"/>
                          <a:sym typeface="Roboto"/>
                        </a:rPr>
                        <a:t>(2, 2)</a:t>
                      </a:r>
                      <a:endParaRPr>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latin typeface="Roboto"/>
                          <a:ea typeface="Roboto"/>
                          <a:cs typeface="Roboto"/>
                          <a:sym typeface="Roboto"/>
                        </a:rPr>
                        <a:t>Center on Map*</a:t>
                      </a:r>
                      <a:endParaRPr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a:latin typeface="Roboto"/>
                          <a:ea typeface="Roboto"/>
                          <a:cs typeface="Roboto"/>
                          <a:sym typeface="Roboto"/>
                        </a:rPr>
                        <a:t>(1822, 25)</a:t>
                      </a:r>
                      <a:endParaRPr>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bl>
          </a:graphicData>
        </a:graphic>
      </p:graphicFrame>
      <p:sp>
        <p:nvSpPr>
          <p:cNvPr id="428" name="Google Shape;428;p39"/>
          <p:cNvSpPr txBox="1"/>
          <p:nvPr/>
        </p:nvSpPr>
        <p:spPr>
          <a:xfrm>
            <a:off x="527375" y="4738050"/>
            <a:ext cx="8767200" cy="26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Roboto"/>
                <a:ea typeface="Roboto"/>
                <a:cs typeface="Roboto"/>
                <a:sym typeface="Roboto"/>
              </a:rPr>
              <a:t>* For this example these are completely fictitious coordinates on the CONUS grid</a:t>
            </a:r>
            <a:endParaRPr>
              <a:latin typeface="Roboto"/>
              <a:ea typeface="Roboto"/>
              <a:cs typeface="Roboto"/>
              <a:sym typeface="Roboto"/>
            </a:endParaRPr>
          </a:p>
        </p:txBody>
      </p:sp>
      <p:grpSp>
        <p:nvGrpSpPr>
          <p:cNvPr id="429" name="Google Shape;429;p39"/>
          <p:cNvGrpSpPr/>
          <p:nvPr/>
        </p:nvGrpSpPr>
        <p:grpSpPr>
          <a:xfrm>
            <a:off x="4032525" y="990600"/>
            <a:ext cx="1262700" cy="583425"/>
            <a:chOff x="4032525" y="609600"/>
            <a:chExt cx="1262700" cy="583425"/>
          </a:xfrm>
        </p:grpSpPr>
        <p:sp>
          <p:nvSpPr>
            <p:cNvPr id="430" name="Google Shape;430;p39"/>
            <p:cNvSpPr/>
            <p:nvPr/>
          </p:nvSpPr>
          <p:spPr>
            <a:xfrm>
              <a:off x="4409475" y="609600"/>
              <a:ext cx="508800" cy="1737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1" name="Google Shape;431;p39"/>
            <p:cNvSpPr txBox="1"/>
            <p:nvPr/>
          </p:nvSpPr>
          <p:spPr>
            <a:xfrm>
              <a:off x="4032525" y="780225"/>
              <a:ext cx="1262700" cy="41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Non-Feature Gridpoint</a:t>
              </a:r>
              <a:endParaRPr sz="1000">
                <a:latin typeface="Roboto Medium"/>
                <a:ea typeface="Roboto Medium"/>
                <a:cs typeface="Roboto Medium"/>
                <a:sym typeface="Roboto Medium"/>
              </a:endParaRPr>
            </a:p>
          </p:txBody>
        </p:sp>
      </p:grpSp>
      <p:grpSp>
        <p:nvGrpSpPr>
          <p:cNvPr id="432" name="Google Shape;432;p39"/>
          <p:cNvGrpSpPr/>
          <p:nvPr/>
        </p:nvGrpSpPr>
        <p:grpSpPr>
          <a:xfrm>
            <a:off x="3812475" y="1633300"/>
            <a:ext cx="1702800" cy="538400"/>
            <a:chOff x="3812475" y="1404700"/>
            <a:chExt cx="1702800" cy="538400"/>
          </a:xfrm>
        </p:grpSpPr>
        <p:sp>
          <p:nvSpPr>
            <p:cNvPr id="433" name="Google Shape;433;p39"/>
            <p:cNvSpPr/>
            <p:nvPr/>
          </p:nvSpPr>
          <p:spPr>
            <a:xfrm>
              <a:off x="4409475" y="1404700"/>
              <a:ext cx="508800" cy="1737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a:p>
          </p:txBody>
        </p:sp>
        <p:sp>
          <p:nvSpPr>
            <p:cNvPr id="434" name="Google Shape;434;p39"/>
            <p:cNvSpPr txBox="1"/>
            <p:nvPr/>
          </p:nvSpPr>
          <p:spPr>
            <a:xfrm>
              <a:off x="3812475" y="1530300"/>
              <a:ext cx="1702800" cy="41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Feature Gridpoint</a:t>
              </a:r>
              <a:endParaRPr sz="1000">
                <a:latin typeface="Roboto Medium"/>
                <a:ea typeface="Roboto Medium"/>
                <a:cs typeface="Roboto Medium"/>
                <a:sym typeface="Roboto Medium"/>
              </a:endParaRPr>
            </a:p>
          </p:txBody>
        </p:sp>
      </p:grpSp>
      <p:grpSp>
        <p:nvGrpSpPr>
          <p:cNvPr id="435" name="Google Shape;435;p39"/>
          <p:cNvGrpSpPr/>
          <p:nvPr/>
        </p:nvGrpSpPr>
        <p:grpSpPr>
          <a:xfrm>
            <a:off x="3812475" y="2078575"/>
            <a:ext cx="1702800" cy="753575"/>
            <a:chOff x="3888675" y="2080413"/>
            <a:chExt cx="1702800" cy="753575"/>
          </a:xfrm>
        </p:grpSpPr>
        <p:sp>
          <p:nvSpPr>
            <p:cNvPr id="436" name="Google Shape;436;p39"/>
            <p:cNvSpPr txBox="1"/>
            <p:nvPr/>
          </p:nvSpPr>
          <p:spPr>
            <a:xfrm>
              <a:off x="3888675" y="2421188"/>
              <a:ext cx="1702800" cy="41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Pressure Center</a:t>
              </a:r>
              <a:endParaRPr sz="1000">
                <a:latin typeface="Roboto Medium"/>
                <a:ea typeface="Roboto Medium"/>
                <a:cs typeface="Roboto Medium"/>
                <a:sym typeface="Roboto Medium"/>
              </a:endParaRPr>
            </a:p>
          </p:txBody>
        </p:sp>
        <p:sp>
          <p:nvSpPr>
            <p:cNvPr id="437" name="Google Shape;437;p39"/>
            <p:cNvSpPr/>
            <p:nvPr/>
          </p:nvSpPr>
          <p:spPr>
            <a:xfrm>
              <a:off x="4561875" y="2080413"/>
              <a:ext cx="356400" cy="356400"/>
            </a:xfrm>
            <a:prstGeom prst="ellipse">
              <a:avLst/>
            </a:prstGeom>
            <a:solidFill>
              <a:srgbClr val="99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38" name="Google Shape;438;p39"/>
          <p:cNvSpPr txBox="1"/>
          <p:nvPr/>
        </p:nvSpPr>
        <p:spPr>
          <a:xfrm>
            <a:off x="1182300" y="521300"/>
            <a:ext cx="19896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Feature 1</a:t>
            </a:r>
            <a:endParaRPr>
              <a:latin typeface="Roboto"/>
              <a:ea typeface="Roboto"/>
              <a:cs typeface="Roboto"/>
              <a:sym typeface="Roboto"/>
            </a:endParaRPr>
          </a:p>
        </p:txBody>
      </p:sp>
      <p:sp>
        <p:nvSpPr>
          <p:cNvPr id="439" name="Google Shape;439;p39"/>
          <p:cNvSpPr txBox="1"/>
          <p:nvPr/>
        </p:nvSpPr>
        <p:spPr>
          <a:xfrm>
            <a:off x="6350050" y="990600"/>
            <a:ext cx="19896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Feature 2</a:t>
            </a:r>
            <a:endParaRPr>
              <a:latin typeface="Roboto"/>
              <a:ea typeface="Roboto"/>
              <a:cs typeface="Roboto"/>
              <a:sym typeface="Roboto"/>
            </a:endParaRPr>
          </a:p>
        </p:txBody>
      </p:sp>
      <p:sp>
        <p:nvSpPr>
          <p:cNvPr id="440" name="Google Shape;440;p39"/>
          <p:cNvSpPr/>
          <p:nvPr/>
        </p:nvSpPr>
        <p:spPr>
          <a:xfrm>
            <a:off x="-173100" y="109150"/>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9"/>
          <p:cNvSpPr txBox="1"/>
          <p:nvPr/>
        </p:nvSpPr>
        <p:spPr>
          <a:xfrm>
            <a:off x="-17600" y="396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Building the Hybrid Grid and Mask</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Fitting input features of different extents</a:t>
            </a: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0"/>
          <p:cNvSpPr txBox="1"/>
          <p:nvPr/>
        </p:nvSpPr>
        <p:spPr>
          <a:xfrm>
            <a:off x="202175" y="670400"/>
            <a:ext cx="86583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First we need to create a hybrid grid space the covers the combined area of both features extending out from the center point:</a:t>
            </a:r>
            <a:endParaRPr sz="1800">
              <a:latin typeface="Roboto"/>
              <a:ea typeface="Roboto"/>
              <a:cs typeface="Roboto"/>
              <a:sym typeface="Roboto"/>
            </a:endParaRPr>
          </a:p>
        </p:txBody>
      </p:sp>
      <p:sp>
        <p:nvSpPr>
          <p:cNvPr id="447" name="Google Shape;447;p40"/>
          <p:cNvSpPr/>
          <p:nvPr/>
        </p:nvSpPr>
        <p:spPr>
          <a:xfrm>
            <a:off x="3558925" y="2110300"/>
            <a:ext cx="1492200" cy="7461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txBox="1"/>
          <p:nvPr/>
        </p:nvSpPr>
        <p:spPr>
          <a:xfrm>
            <a:off x="278375" y="3870800"/>
            <a:ext cx="8658300" cy="104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In this case all of Feature 2 can fit entirely on the subgrid for Feature 1, so only feature 2 needs adjustment, and Feature 1 will translate directly onto the hybrid grid space.</a:t>
            </a:r>
            <a:endParaRPr sz="1800">
              <a:latin typeface="Roboto"/>
              <a:ea typeface="Roboto"/>
              <a:cs typeface="Roboto"/>
              <a:sym typeface="Roboto"/>
            </a:endParaRPr>
          </a:p>
        </p:txBody>
      </p:sp>
      <p:grpSp>
        <p:nvGrpSpPr>
          <p:cNvPr id="449" name="Google Shape;449;p40"/>
          <p:cNvGrpSpPr/>
          <p:nvPr/>
        </p:nvGrpSpPr>
        <p:grpSpPr>
          <a:xfrm>
            <a:off x="986650" y="1910050"/>
            <a:ext cx="1878300" cy="1856825"/>
            <a:chOff x="986650" y="1681450"/>
            <a:chExt cx="1878300" cy="1856825"/>
          </a:xfrm>
        </p:grpSpPr>
        <p:grpSp>
          <p:nvGrpSpPr>
            <p:cNvPr id="450" name="Google Shape;450;p40"/>
            <p:cNvGrpSpPr/>
            <p:nvPr/>
          </p:nvGrpSpPr>
          <p:grpSpPr>
            <a:xfrm>
              <a:off x="1372750" y="1681450"/>
              <a:ext cx="1492200" cy="1492200"/>
              <a:chOff x="6272050" y="1376650"/>
              <a:chExt cx="1492200" cy="1492200"/>
            </a:xfrm>
          </p:grpSpPr>
          <p:sp>
            <p:nvSpPr>
              <p:cNvPr id="451" name="Google Shape;451;p40"/>
              <p:cNvSpPr/>
              <p:nvPr/>
            </p:nvSpPr>
            <p:spPr>
              <a:xfrm>
                <a:off x="6272050" y="13766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0"/>
              <p:cNvSpPr/>
              <p:nvPr/>
            </p:nvSpPr>
            <p:spPr>
              <a:xfrm>
                <a:off x="6272050" y="1874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0"/>
              <p:cNvSpPr/>
              <p:nvPr/>
            </p:nvSpPr>
            <p:spPr>
              <a:xfrm>
                <a:off x="6272050" y="2371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769450" y="13766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769450" y="1874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769450" y="2371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7266850" y="1376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7266850" y="1874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7266850" y="2371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6803050" y="1907650"/>
                <a:ext cx="430200" cy="430200"/>
              </a:xfrm>
              <a:prstGeom prst="ellips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40"/>
            <p:cNvSpPr txBox="1"/>
            <p:nvPr/>
          </p:nvSpPr>
          <p:spPr>
            <a:xfrm>
              <a:off x="1443850" y="32253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1</a:t>
              </a:r>
              <a:endParaRPr sz="1000">
                <a:latin typeface="Roboto Black"/>
                <a:ea typeface="Roboto Black"/>
                <a:cs typeface="Roboto Black"/>
                <a:sym typeface="Roboto Black"/>
              </a:endParaRPr>
            </a:p>
          </p:txBody>
        </p:sp>
        <p:sp>
          <p:nvSpPr>
            <p:cNvPr id="462" name="Google Shape;462;p40"/>
            <p:cNvSpPr txBox="1"/>
            <p:nvPr/>
          </p:nvSpPr>
          <p:spPr>
            <a:xfrm>
              <a:off x="986650" y="2762000"/>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1</a:t>
              </a:r>
              <a:endParaRPr sz="1000">
                <a:latin typeface="Roboto Black"/>
                <a:ea typeface="Roboto Black"/>
                <a:cs typeface="Roboto Black"/>
                <a:sym typeface="Roboto Black"/>
              </a:endParaRPr>
            </a:p>
          </p:txBody>
        </p:sp>
        <p:sp>
          <p:nvSpPr>
            <p:cNvPr id="463" name="Google Shape;463;p40"/>
            <p:cNvSpPr txBox="1"/>
            <p:nvPr/>
          </p:nvSpPr>
          <p:spPr>
            <a:xfrm>
              <a:off x="1977250" y="32253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2</a:t>
              </a:r>
              <a:endParaRPr sz="1000">
                <a:latin typeface="Roboto Black"/>
                <a:ea typeface="Roboto Black"/>
                <a:cs typeface="Roboto Black"/>
                <a:sym typeface="Roboto Black"/>
              </a:endParaRPr>
            </a:p>
          </p:txBody>
        </p:sp>
        <p:sp>
          <p:nvSpPr>
            <p:cNvPr id="464" name="Google Shape;464;p40"/>
            <p:cNvSpPr txBox="1"/>
            <p:nvPr/>
          </p:nvSpPr>
          <p:spPr>
            <a:xfrm>
              <a:off x="2510650" y="32253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3</a:t>
              </a:r>
              <a:endParaRPr sz="1000">
                <a:latin typeface="Roboto Black"/>
                <a:ea typeface="Roboto Black"/>
                <a:cs typeface="Roboto Black"/>
                <a:sym typeface="Roboto Black"/>
              </a:endParaRPr>
            </a:p>
          </p:txBody>
        </p:sp>
        <p:sp>
          <p:nvSpPr>
            <p:cNvPr id="465" name="Google Shape;465;p40"/>
            <p:cNvSpPr txBox="1"/>
            <p:nvPr/>
          </p:nvSpPr>
          <p:spPr>
            <a:xfrm>
              <a:off x="986650" y="17775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3</a:t>
              </a:r>
              <a:endParaRPr sz="1000">
                <a:latin typeface="Roboto Black"/>
                <a:ea typeface="Roboto Black"/>
                <a:cs typeface="Roboto Black"/>
                <a:sym typeface="Roboto Black"/>
              </a:endParaRPr>
            </a:p>
          </p:txBody>
        </p:sp>
        <p:sp>
          <p:nvSpPr>
            <p:cNvPr id="466" name="Google Shape;466;p40"/>
            <p:cNvSpPr txBox="1"/>
            <p:nvPr/>
          </p:nvSpPr>
          <p:spPr>
            <a:xfrm>
              <a:off x="986650" y="22347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2</a:t>
              </a:r>
              <a:endParaRPr sz="1000">
                <a:latin typeface="Roboto Black"/>
                <a:ea typeface="Roboto Black"/>
                <a:cs typeface="Roboto Black"/>
                <a:sym typeface="Roboto Black"/>
              </a:endParaRPr>
            </a:p>
          </p:txBody>
        </p:sp>
      </p:grpSp>
      <p:grpSp>
        <p:nvGrpSpPr>
          <p:cNvPr id="467" name="Google Shape;467;p40"/>
          <p:cNvGrpSpPr/>
          <p:nvPr/>
        </p:nvGrpSpPr>
        <p:grpSpPr>
          <a:xfrm>
            <a:off x="5253850" y="1412650"/>
            <a:ext cx="2323250" cy="2354225"/>
            <a:chOff x="5253850" y="1184050"/>
            <a:chExt cx="2323250" cy="2354225"/>
          </a:xfrm>
        </p:grpSpPr>
        <p:grpSp>
          <p:nvGrpSpPr>
            <p:cNvPr id="468" name="Google Shape;468;p40"/>
            <p:cNvGrpSpPr/>
            <p:nvPr/>
          </p:nvGrpSpPr>
          <p:grpSpPr>
            <a:xfrm>
              <a:off x="5587500" y="1184050"/>
              <a:ext cx="1989600" cy="1989600"/>
              <a:chOff x="1278850" y="1260250"/>
              <a:chExt cx="1989600" cy="1989600"/>
            </a:xfrm>
          </p:grpSpPr>
          <p:sp>
            <p:nvSpPr>
              <p:cNvPr id="469" name="Google Shape;469;p40"/>
              <p:cNvSpPr/>
              <p:nvPr/>
            </p:nvSpPr>
            <p:spPr>
              <a:xfrm>
                <a:off x="1278850" y="12602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1278850" y="17576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1278850" y="22550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1278850" y="27524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1776250" y="12602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1776250" y="17576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17762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1776250" y="27524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2273650" y="12602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2273650" y="17576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22736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2273650" y="2752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771050" y="12602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27710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27710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2771050" y="2752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2307250" y="2288650"/>
                <a:ext cx="430200" cy="430200"/>
              </a:xfrm>
              <a:prstGeom prst="ellips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40"/>
            <p:cNvSpPr txBox="1"/>
            <p:nvPr/>
          </p:nvSpPr>
          <p:spPr>
            <a:xfrm>
              <a:off x="5634850" y="32253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1</a:t>
              </a:r>
              <a:endParaRPr sz="1000">
                <a:latin typeface="Roboto Black"/>
                <a:ea typeface="Roboto Black"/>
                <a:cs typeface="Roboto Black"/>
                <a:sym typeface="Roboto Black"/>
              </a:endParaRPr>
            </a:p>
          </p:txBody>
        </p:sp>
        <p:sp>
          <p:nvSpPr>
            <p:cNvPr id="487" name="Google Shape;487;p40"/>
            <p:cNvSpPr txBox="1"/>
            <p:nvPr/>
          </p:nvSpPr>
          <p:spPr>
            <a:xfrm>
              <a:off x="6168250" y="32253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2</a:t>
              </a:r>
              <a:endParaRPr sz="1000">
                <a:latin typeface="Roboto Black"/>
                <a:ea typeface="Roboto Black"/>
                <a:cs typeface="Roboto Black"/>
                <a:sym typeface="Roboto Black"/>
              </a:endParaRPr>
            </a:p>
          </p:txBody>
        </p:sp>
        <p:sp>
          <p:nvSpPr>
            <p:cNvPr id="488" name="Google Shape;488;p40"/>
            <p:cNvSpPr txBox="1"/>
            <p:nvPr/>
          </p:nvSpPr>
          <p:spPr>
            <a:xfrm>
              <a:off x="6701650" y="32253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3</a:t>
              </a:r>
              <a:endParaRPr sz="1000">
                <a:latin typeface="Roboto Black"/>
                <a:ea typeface="Roboto Black"/>
                <a:cs typeface="Roboto Black"/>
                <a:sym typeface="Roboto Black"/>
              </a:endParaRPr>
            </a:p>
          </p:txBody>
        </p:sp>
        <p:sp>
          <p:nvSpPr>
            <p:cNvPr id="489" name="Google Shape;489;p40"/>
            <p:cNvSpPr txBox="1"/>
            <p:nvPr/>
          </p:nvSpPr>
          <p:spPr>
            <a:xfrm>
              <a:off x="5253850" y="2762000"/>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1</a:t>
              </a:r>
              <a:endParaRPr sz="1000">
                <a:latin typeface="Roboto Black"/>
                <a:ea typeface="Roboto Black"/>
                <a:cs typeface="Roboto Black"/>
                <a:sym typeface="Roboto Black"/>
              </a:endParaRPr>
            </a:p>
          </p:txBody>
        </p:sp>
        <p:sp>
          <p:nvSpPr>
            <p:cNvPr id="490" name="Google Shape;490;p40"/>
            <p:cNvSpPr txBox="1"/>
            <p:nvPr/>
          </p:nvSpPr>
          <p:spPr>
            <a:xfrm>
              <a:off x="5253850" y="17775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3</a:t>
              </a:r>
              <a:endParaRPr sz="1000">
                <a:latin typeface="Roboto Black"/>
                <a:ea typeface="Roboto Black"/>
                <a:cs typeface="Roboto Black"/>
                <a:sym typeface="Roboto Black"/>
              </a:endParaRPr>
            </a:p>
          </p:txBody>
        </p:sp>
        <p:sp>
          <p:nvSpPr>
            <p:cNvPr id="491" name="Google Shape;491;p40"/>
            <p:cNvSpPr txBox="1"/>
            <p:nvPr/>
          </p:nvSpPr>
          <p:spPr>
            <a:xfrm>
              <a:off x="5253850" y="22347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2</a:t>
              </a:r>
              <a:endParaRPr sz="1000">
                <a:latin typeface="Roboto Black"/>
                <a:ea typeface="Roboto Black"/>
                <a:cs typeface="Roboto Black"/>
                <a:sym typeface="Roboto Black"/>
              </a:endParaRPr>
            </a:p>
          </p:txBody>
        </p:sp>
        <p:sp>
          <p:nvSpPr>
            <p:cNvPr id="492" name="Google Shape;492;p40"/>
            <p:cNvSpPr txBox="1"/>
            <p:nvPr/>
          </p:nvSpPr>
          <p:spPr>
            <a:xfrm>
              <a:off x="5253850" y="12441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4</a:t>
              </a:r>
              <a:endParaRPr sz="1000">
                <a:latin typeface="Roboto Black"/>
                <a:ea typeface="Roboto Black"/>
                <a:cs typeface="Roboto Black"/>
                <a:sym typeface="Roboto Black"/>
              </a:endParaRPr>
            </a:p>
          </p:txBody>
        </p:sp>
        <p:sp>
          <p:nvSpPr>
            <p:cNvPr id="493" name="Google Shape;493;p40"/>
            <p:cNvSpPr txBox="1"/>
            <p:nvPr/>
          </p:nvSpPr>
          <p:spPr>
            <a:xfrm>
              <a:off x="7235050" y="3225375"/>
              <a:ext cx="266400" cy="31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Roboto Black"/>
                  <a:ea typeface="Roboto Black"/>
                  <a:cs typeface="Roboto Black"/>
                  <a:sym typeface="Roboto Black"/>
                </a:rPr>
                <a:t>4</a:t>
              </a:r>
              <a:endParaRPr sz="1000">
                <a:latin typeface="Roboto Black"/>
                <a:ea typeface="Roboto Black"/>
                <a:cs typeface="Roboto Black"/>
                <a:sym typeface="Roboto Black"/>
              </a:endParaRPr>
            </a:p>
          </p:txBody>
        </p:sp>
      </p:grpSp>
      <p:sp>
        <p:nvSpPr>
          <p:cNvPr id="494" name="Google Shape;494;p40"/>
          <p:cNvSpPr/>
          <p:nvPr/>
        </p:nvSpPr>
        <p:spPr>
          <a:xfrm>
            <a:off x="-173100" y="109150"/>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txBox="1"/>
          <p:nvPr/>
        </p:nvSpPr>
        <p:spPr>
          <a:xfrm>
            <a:off x="-17600" y="396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Building the Hybrid Grid and Mask</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Fitting input features of different extents</a:t>
            </a: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1"/>
          <p:cNvSpPr txBox="1"/>
          <p:nvPr/>
        </p:nvSpPr>
        <p:spPr>
          <a:xfrm>
            <a:off x="125975" y="594200"/>
            <a:ext cx="86583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Stacking by center location, we get a combined mask on the hybrid grid space:</a:t>
            </a:r>
            <a:endParaRPr sz="1800">
              <a:latin typeface="Roboto"/>
              <a:ea typeface="Roboto"/>
              <a:cs typeface="Roboto"/>
              <a:sym typeface="Roboto"/>
            </a:endParaRPr>
          </a:p>
        </p:txBody>
      </p:sp>
      <p:grpSp>
        <p:nvGrpSpPr>
          <p:cNvPr id="501" name="Google Shape;501;p41"/>
          <p:cNvGrpSpPr/>
          <p:nvPr/>
        </p:nvGrpSpPr>
        <p:grpSpPr>
          <a:xfrm>
            <a:off x="593050" y="1412650"/>
            <a:ext cx="1989600" cy="1989600"/>
            <a:chOff x="1278850" y="1260250"/>
            <a:chExt cx="1989600" cy="1989600"/>
          </a:xfrm>
        </p:grpSpPr>
        <p:sp>
          <p:nvSpPr>
            <p:cNvPr id="502" name="Google Shape;502;p41"/>
            <p:cNvSpPr/>
            <p:nvPr/>
          </p:nvSpPr>
          <p:spPr>
            <a:xfrm>
              <a:off x="1278850" y="1260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1"/>
            <p:cNvSpPr/>
            <p:nvPr/>
          </p:nvSpPr>
          <p:spPr>
            <a:xfrm>
              <a:off x="12788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1"/>
            <p:cNvSpPr/>
            <p:nvPr/>
          </p:nvSpPr>
          <p:spPr>
            <a:xfrm>
              <a:off x="12788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1"/>
            <p:cNvSpPr/>
            <p:nvPr/>
          </p:nvSpPr>
          <p:spPr>
            <a:xfrm>
              <a:off x="1278850" y="2752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1"/>
            <p:cNvSpPr/>
            <p:nvPr/>
          </p:nvSpPr>
          <p:spPr>
            <a:xfrm>
              <a:off x="1776250" y="1260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1"/>
            <p:cNvSpPr/>
            <p:nvPr/>
          </p:nvSpPr>
          <p:spPr>
            <a:xfrm>
              <a:off x="17762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1"/>
            <p:cNvSpPr/>
            <p:nvPr/>
          </p:nvSpPr>
          <p:spPr>
            <a:xfrm>
              <a:off x="17762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1"/>
            <p:cNvSpPr/>
            <p:nvPr/>
          </p:nvSpPr>
          <p:spPr>
            <a:xfrm>
              <a:off x="1776250" y="2752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1"/>
            <p:cNvSpPr/>
            <p:nvPr/>
          </p:nvSpPr>
          <p:spPr>
            <a:xfrm>
              <a:off x="2273650" y="12602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1"/>
            <p:cNvSpPr/>
            <p:nvPr/>
          </p:nvSpPr>
          <p:spPr>
            <a:xfrm>
              <a:off x="22736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1"/>
            <p:cNvSpPr/>
            <p:nvPr/>
          </p:nvSpPr>
          <p:spPr>
            <a:xfrm>
              <a:off x="22736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1"/>
            <p:cNvSpPr/>
            <p:nvPr/>
          </p:nvSpPr>
          <p:spPr>
            <a:xfrm>
              <a:off x="2273650" y="2752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1"/>
            <p:cNvSpPr/>
            <p:nvPr/>
          </p:nvSpPr>
          <p:spPr>
            <a:xfrm>
              <a:off x="2771050" y="1260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1"/>
            <p:cNvSpPr/>
            <p:nvPr/>
          </p:nvSpPr>
          <p:spPr>
            <a:xfrm>
              <a:off x="2771050" y="17576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1"/>
            <p:cNvSpPr/>
            <p:nvPr/>
          </p:nvSpPr>
          <p:spPr>
            <a:xfrm>
              <a:off x="27710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1"/>
            <p:cNvSpPr/>
            <p:nvPr/>
          </p:nvSpPr>
          <p:spPr>
            <a:xfrm>
              <a:off x="2771050" y="2752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1"/>
            <p:cNvSpPr/>
            <p:nvPr/>
          </p:nvSpPr>
          <p:spPr>
            <a:xfrm>
              <a:off x="2307250" y="2288650"/>
              <a:ext cx="430200" cy="430200"/>
            </a:xfrm>
            <a:prstGeom prst="ellips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41"/>
          <p:cNvGrpSpPr/>
          <p:nvPr/>
        </p:nvGrpSpPr>
        <p:grpSpPr>
          <a:xfrm>
            <a:off x="6231850" y="1412650"/>
            <a:ext cx="1989600" cy="1989600"/>
            <a:chOff x="1278850" y="1260250"/>
            <a:chExt cx="1989600" cy="1989600"/>
          </a:xfrm>
        </p:grpSpPr>
        <p:sp>
          <p:nvSpPr>
            <p:cNvPr id="520" name="Google Shape;520;p41"/>
            <p:cNvSpPr/>
            <p:nvPr/>
          </p:nvSpPr>
          <p:spPr>
            <a:xfrm>
              <a:off x="1278850" y="1260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1"/>
            <p:cNvSpPr/>
            <p:nvPr/>
          </p:nvSpPr>
          <p:spPr>
            <a:xfrm>
              <a:off x="12788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1"/>
            <p:cNvSpPr/>
            <p:nvPr/>
          </p:nvSpPr>
          <p:spPr>
            <a:xfrm>
              <a:off x="12788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1"/>
            <p:cNvSpPr/>
            <p:nvPr/>
          </p:nvSpPr>
          <p:spPr>
            <a:xfrm>
              <a:off x="1278850" y="2752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1"/>
            <p:cNvSpPr/>
            <p:nvPr/>
          </p:nvSpPr>
          <p:spPr>
            <a:xfrm>
              <a:off x="1776250" y="1260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1"/>
            <p:cNvSpPr/>
            <p:nvPr/>
          </p:nvSpPr>
          <p:spPr>
            <a:xfrm>
              <a:off x="17762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1"/>
            <p:cNvSpPr/>
            <p:nvPr/>
          </p:nvSpPr>
          <p:spPr>
            <a:xfrm>
              <a:off x="1776250" y="2255050"/>
              <a:ext cx="497400" cy="497400"/>
            </a:xfrm>
            <a:prstGeom prst="rect">
              <a:avLst/>
            </a:prstGeom>
            <a:solidFill>
              <a:srgbClr val="99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1"/>
            <p:cNvSpPr/>
            <p:nvPr/>
          </p:nvSpPr>
          <p:spPr>
            <a:xfrm>
              <a:off x="1776250" y="2752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1"/>
            <p:cNvSpPr/>
            <p:nvPr/>
          </p:nvSpPr>
          <p:spPr>
            <a:xfrm>
              <a:off x="2273650" y="12602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1"/>
            <p:cNvSpPr/>
            <p:nvPr/>
          </p:nvSpPr>
          <p:spPr>
            <a:xfrm>
              <a:off x="22736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1"/>
            <p:cNvSpPr/>
            <p:nvPr/>
          </p:nvSpPr>
          <p:spPr>
            <a:xfrm>
              <a:off x="2273650" y="2255050"/>
              <a:ext cx="497400" cy="497400"/>
            </a:xfrm>
            <a:prstGeom prst="rect">
              <a:avLst/>
            </a:prstGeom>
            <a:solidFill>
              <a:srgbClr val="99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1"/>
            <p:cNvSpPr/>
            <p:nvPr/>
          </p:nvSpPr>
          <p:spPr>
            <a:xfrm>
              <a:off x="2273650" y="2752450"/>
              <a:ext cx="497400" cy="497400"/>
            </a:xfrm>
            <a:prstGeom prst="rect">
              <a:avLst/>
            </a:prstGeom>
            <a:solidFill>
              <a:srgbClr val="99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1"/>
            <p:cNvSpPr/>
            <p:nvPr/>
          </p:nvSpPr>
          <p:spPr>
            <a:xfrm>
              <a:off x="2771050" y="1260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1"/>
            <p:cNvSpPr/>
            <p:nvPr/>
          </p:nvSpPr>
          <p:spPr>
            <a:xfrm>
              <a:off x="27710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1"/>
            <p:cNvSpPr/>
            <p:nvPr/>
          </p:nvSpPr>
          <p:spPr>
            <a:xfrm>
              <a:off x="2771050" y="2255050"/>
              <a:ext cx="497400" cy="497400"/>
            </a:xfrm>
            <a:prstGeom prst="rect">
              <a:avLst/>
            </a:prstGeom>
            <a:solidFill>
              <a:srgbClr val="99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1"/>
            <p:cNvSpPr/>
            <p:nvPr/>
          </p:nvSpPr>
          <p:spPr>
            <a:xfrm>
              <a:off x="2771050" y="2752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1"/>
            <p:cNvSpPr/>
            <p:nvPr/>
          </p:nvSpPr>
          <p:spPr>
            <a:xfrm>
              <a:off x="2307250" y="2288650"/>
              <a:ext cx="430200" cy="430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41"/>
          <p:cNvSpPr/>
          <p:nvPr/>
        </p:nvSpPr>
        <p:spPr>
          <a:xfrm>
            <a:off x="2657225" y="2351200"/>
            <a:ext cx="609900" cy="6099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1"/>
          <p:cNvSpPr/>
          <p:nvPr/>
        </p:nvSpPr>
        <p:spPr>
          <a:xfrm>
            <a:off x="5507150" y="2452225"/>
            <a:ext cx="508800" cy="508800"/>
          </a:xfrm>
          <a:prstGeom prst="mathEqual">
            <a:avLst>
              <a:gd name="adj1" fmla="val 23520"/>
              <a:gd name="adj2" fmla="val 1176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41"/>
          <p:cNvGrpSpPr/>
          <p:nvPr/>
        </p:nvGrpSpPr>
        <p:grpSpPr>
          <a:xfrm>
            <a:off x="3301638" y="1412650"/>
            <a:ext cx="1989600" cy="1989600"/>
            <a:chOff x="1278850" y="1260250"/>
            <a:chExt cx="1989600" cy="1989600"/>
          </a:xfrm>
        </p:grpSpPr>
        <p:sp>
          <p:nvSpPr>
            <p:cNvPr id="540" name="Google Shape;540;p41"/>
            <p:cNvSpPr/>
            <p:nvPr/>
          </p:nvSpPr>
          <p:spPr>
            <a:xfrm>
              <a:off x="1278850" y="12602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p:nvPr/>
          </p:nvSpPr>
          <p:spPr>
            <a:xfrm>
              <a:off x="1278850" y="17576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1"/>
            <p:cNvSpPr/>
            <p:nvPr/>
          </p:nvSpPr>
          <p:spPr>
            <a:xfrm>
              <a:off x="1278850" y="22550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1"/>
            <p:cNvSpPr/>
            <p:nvPr/>
          </p:nvSpPr>
          <p:spPr>
            <a:xfrm>
              <a:off x="1278850" y="27524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1"/>
            <p:cNvSpPr/>
            <p:nvPr/>
          </p:nvSpPr>
          <p:spPr>
            <a:xfrm>
              <a:off x="1776250" y="12602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1"/>
            <p:cNvSpPr/>
            <p:nvPr/>
          </p:nvSpPr>
          <p:spPr>
            <a:xfrm>
              <a:off x="1776250" y="17576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17762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1776250" y="27524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2273650" y="12602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1"/>
            <p:cNvSpPr/>
            <p:nvPr/>
          </p:nvSpPr>
          <p:spPr>
            <a:xfrm>
              <a:off x="2273650" y="17576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1"/>
            <p:cNvSpPr/>
            <p:nvPr/>
          </p:nvSpPr>
          <p:spPr>
            <a:xfrm>
              <a:off x="22736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1"/>
            <p:cNvSpPr/>
            <p:nvPr/>
          </p:nvSpPr>
          <p:spPr>
            <a:xfrm>
              <a:off x="2273650" y="2752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1"/>
            <p:cNvSpPr/>
            <p:nvPr/>
          </p:nvSpPr>
          <p:spPr>
            <a:xfrm>
              <a:off x="2771050" y="12602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1"/>
            <p:cNvSpPr/>
            <p:nvPr/>
          </p:nvSpPr>
          <p:spPr>
            <a:xfrm>
              <a:off x="2771050" y="1757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1"/>
            <p:cNvSpPr/>
            <p:nvPr/>
          </p:nvSpPr>
          <p:spPr>
            <a:xfrm>
              <a:off x="2771050" y="2255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1"/>
            <p:cNvSpPr/>
            <p:nvPr/>
          </p:nvSpPr>
          <p:spPr>
            <a:xfrm>
              <a:off x="2771050" y="2752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1"/>
            <p:cNvSpPr/>
            <p:nvPr/>
          </p:nvSpPr>
          <p:spPr>
            <a:xfrm>
              <a:off x="2307250" y="2288650"/>
              <a:ext cx="430200" cy="430200"/>
            </a:xfrm>
            <a:prstGeom prst="ellips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41"/>
          <p:cNvSpPr/>
          <p:nvPr/>
        </p:nvSpPr>
        <p:spPr>
          <a:xfrm>
            <a:off x="1971075" y="3962400"/>
            <a:ext cx="508800" cy="1737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1"/>
          <p:cNvSpPr/>
          <p:nvPr/>
        </p:nvSpPr>
        <p:spPr>
          <a:xfrm>
            <a:off x="4142775" y="3962400"/>
            <a:ext cx="508800" cy="1737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1"/>
          <p:cNvSpPr/>
          <p:nvPr/>
        </p:nvSpPr>
        <p:spPr>
          <a:xfrm>
            <a:off x="6314475" y="3962400"/>
            <a:ext cx="508800" cy="173700"/>
          </a:xfrm>
          <a:prstGeom prst="rect">
            <a:avLst/>
          </a:prstGeom>
          <a:solidFill>
            <a:srgbClr val="99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1"/>
          <p:cNvSpPr txBox="1"/>
          <p:nvPr/>
        </p:nvSpPr>
        <p:spPr>
          <a:xfrm>
            <a:off x="1594125" y="4240400"/>
            <a:ext cx="1262700" cy="41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edium"/>
                <a:ea typeface="Roboto Medium"/>
                <a:cs typeface="Roboto Medium"/>
                <a:sym typeface="Roboto Medium"/>
              </a:rPr>
              <a:t>No Features (0)</a:t>
            </a:r>
            <a:endParaRPr>
              <a:latin typeface="Roboto Medium"/>
              <a:ea typeface="Roboto Medium"/>
              <a:cs typeface="Roboto Medium"/>
              <a:sym typeface="Roboto Medium"/>
            </a:endParaRPr>
          </a:p>
        </p:txBody>
      </p:sp>
      <p:sp>
        <p:nvSpPr>
          <p:cNvPr id="561" name="Google Shape;561;p41"/>
          <p:cNvSpPr txBox="1"/>
          <p:nvPr/>
        </p:nvSpPr>
        <p:spPr>
          <a:xfrm>
            <a:off x="3545775" y="4240400"/>
            <a:ext cx="1702800" cy="41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edium"/>
                <a:ea typeface="Roboto Medium"/>
                <a:cs typeface="Roboto Medium"/>
                <a:sym typeface="Roboto Medium"/>
              </a:rPr>
              <a:t>One Feature Only</a:t>
            </a:r>
            <a:endParaRPr>
              <a:latin typeface="Roboto Medium"/>
              <a:ea typeface="Roboto Medium"/>
              <a:cs typeface="Roboto Medium"/>
              <a:sym typeface="Roboto Medium"/>
            </a:endParaRPr>
          </a:p>
          <a:p>
            <a:pPr marL="0" lvl="0" indent="0" algn="ctr" rtl="0">
              <a:spcBef>
                <a:spcPts val="0"/>
              </a:spcBef>
              <a:spcAft>
                <a:spcPts val="0"/>
              </a:spcAft>
              <a:buNone/>
            </a:pPr>
            <a:r>
              <a:rPr lang="en">
                <a:latin typeface="Roboto Medium"/>
                <a:ea typeface="Roboto Medium"/>
                <a:cs typeface="Roboto Medium"/>
                <a:sym typeface="Roboto Medium"/>
              </a:rPr>
              <a:t>(1)</a:t>
            </a:r>
            <a:endParaRPr>
              <a:latin typeface="Roboto Medium"/>
              <a:ea typeface="Roboto Medium"/>
              <a:cs typeface="Roboto Medium"/>
              <a:sym typeface="Roboto Medium"/>
            </a:endParaRPr>
          </a:p>
        </p:txBody>
      </p:sp>
      <p:sp>
        <p:nvSpPr>
          <p:cNvPr id="562" name="Google Shape;562;p41"/>
          <p:cNvSpPr txBox="1"/>
          <p:nvPr/>
        </p:nvSpPr>
        <p:spPr>
          <a:xfrm>
            <a:off x="5717475" y="4253850"/>
            <a:ext cx="1702800" cy="41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edium"/>
                <a:ea typeface="Roboto Medium"/>
                <a:cs typeface="Roboto Medium"/>
                <a:sym typeface="Roboto Medium"/>
              </a:rPr>
              <a:t>Both Features</a:t>
            </a:r>
            <a:endParaRPr>
              <a:latin typeface="Roboto Medium"/>
              <a:ea typeface="Roboto Medium"/>
              <a:cs typeface="Roboto Medium"/>
              <a:sym typeface="Roboto Medium"/>
            </a:endParaRPr>
          </a:p>
          <a:p>
            <a:pPr marL="0" lvl="0" indent="0" algn="ctr" rtl="0">
              <a:spcBef>
                <a:spcPts val="0"/>
              </a:spcBef>
              <a:spcAft>
                <a:spcPts val="0"/>
              </a:spcAft>
              <a:buNone/>
            </a:pPr>
            <a:r>
              <a:rPr lang="en">
                <a:latin typeface="Roboto Medium"/>
                <a:ea typeface="Roboto Medium"/>
                <a:cs typeface="Roboto Medium"/>
                <a:sym typeface="Roboto Medium"/>
              </a:rPr>
              <a:t>(2)</a:t>
            </a:r>
            <a:endParaRPr>
              <a:latin typeface="Roboto Medium"/>
              <a:ea typeface="Roboto Medium"/>
              <a:cs typeface="Roboto Medium"/>
              <a:sym typeface="Roboto Medium"/>
            </a:endParaRPr>
          </a:p>
        </p:txBody>
      </p:sp>
      <p:sp>
        <p:nvSpPr>
          <p:cNvPr id="563" name="Google Shape;563;p41"/>
          <p:cNvSpPr/>
          <p:nvPr/>
        </p:nvSpPr>
        <p:spPr>
          <a:xfrm>
            <a:off x="-173100" y="109150"/>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1"/>
          <p:cNvSpPr txBox="1"/>
          <p:nvPr/>
        </p:nvSpPr>
        <p:spPr>
          <a:xfrm>
            <a:off x="-17600" y="396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Hybrid Mask</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Combining Translated Feature Masks</a:t>
            </a: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sp>
        <p:nvSpPr>
          <p:cNvPr id="565" name="Google Shape;565;p41"/>
          <p:cNvSpPr txBox="1"/>
          <p:nvPr/>
        </p:nvSpPr>
        <p:spPr>
          <a:xfrm>
            <a:off x="6470200" y="999850"/>
            <a:ext cx="15129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oboto"/>
                <a:ea typeface="Roboto"/>
                <a:cs typeface="Roboto"/>
                <a:sym typeface="Roboto"/>
              </a:rPr>
              <a:t>Hybrid Mask</a:t>
            </a:r>
            <a:endParaRPr sz="1800" b="1">
              <a:latin typeface="Roboto"/>
              <a:ea typeface="Roboto"/>
              <a:cs typeface="Roboto"/>
              <a:sym typeface="Roboto"/>
            </a:endParaRPr>
          </a:p>
        </p:txBody>
      </p:sp>
      <p:sp>
        <p:nvSpPr>
          <p:cNvPr id="566" name="Google Shape;566;p41"/>
          <p:cNvSpPr txBox="1"/>
          <p:nvPr/>
        </p:nvSpPr>
        <p:spPr>
          <a:xfrm>
            <a:off x="540775" y="999850"/>
            <a:ext cx="19896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oboto"/>
                <a:ea typeface="Roboto"/>
                <a:cs typeface="Roboto"/>
                <a:sym typeface="Roboto"/>
              </a:rPr>
              <a:t>  Feature 1 Mask</a:t>
            </a:r>
            <a:endParaRPr sz="1800" b="1">
              <a:latin typeface="Roboto"/>
              <a:ea typeface="Roboto"/>
              <a:cs typeface="Roboto"/>
              <a:sym typeface="Roboto"/>
            </a:endParaRPr>
          </a:p>
        </p:txBody>
      </p:sp>
      <p:sp>
        <p:nvSpPr>
          <p:cNvPr id="567" name="Google Shape;567;p41"/>
          <p:cNvSpPr txBox="1"/>
          <p:nvPr/>
        </p:nvSpPr>
        <p:spPr>
          <a:xfrm>
            <a:off x="3301650" y="999850"/>
            <a:ext cx="19896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oboto"/>
                <a:ea typeface="Roboto"/>
                <a:cs typeface="Roboto"/>
                <a:sym typeface="Roboto"/>
              </a:rPr>
              <a:t>  Feature 2 Mask</a:t>
            </a:r>
            <a:endParaRPr sz="1800" b="1">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1465200" y="-78775"/>
            <a:ext cx="6213600" cy="67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Roboto"/>
                <a:ea typeface="Roboto"/>
                <a:cs typeface="Roboto"/>
                <a:sym typeface="Roboto"/>
              </a:rPr>
              <a:t>Motivation</a:t>
            </a:r>
            <a:endParaRPr sz="3600">
              <a:latin typeface="Roboto"/>
              <a:ea typeface="Roboto"/>
              <a:cs typeface="Roboto"/>
              <a:sym typeface="Roboto"/>
            </a:endParaRPr>
          </a:p>
        </p:txBody>
      </p:sp>
      <p:sp>
        <p:nvSpPr>
          <p:cNvPr id="69" name="Google Shape;69;p15"/>
          <p:cNvSpPr txBox="1"/>
          <p:nvPr/>
        </p:nvSpPr>
        <p:spPr>
          <a:xfrm>
            <a:off x="5507775" y="484525"/>
            <a:ext cx="2865300" cy="4505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Roboto Light"/>
              <a:buChar char="●"/>
            </a:pPr>
            <a:r>
              <a:rPr lang="en">
                <a:latin typeface="Roboto Light"/>
                <a:ea typeface="Roboto Light"/>
                <a:cs typeface="Roboto Light"/>
                <a:sym typeface="Roboto Light"/>
              </a:rPr>
              <a:t>Grid-based (Mean Absolute Error/Expert weighting of input forecasts) can create some odd forecasts for high magnitude forecast features such as TCs.</a:t>
            </a:r>
            <a:endParaRPr>
              <a:latin typeface="Roboto Light"/>
              <a:ea typeface="Roboto Light"/>
              <a:cs typeface="Roboto Light"/>
              <a:sym typeface="Roboto Light"/>
            </a:endParaRPr>
          </a:p>
          <a:p>
            <a:pPr marL="914400" lvl="0" indent="0" algn="l" rtl="0">
              <a:spcBef>
                <a:spcPts val="0"/>
              </a:spcBef>
              <a:spcAft>
                <a:spcPts val="0"/>
              </a:spcAft>
              <a:buNone/>
            </a:pPr>
            <a:endParaRPr>
              <a:latin typeface="Roboto Light"/>
              <a:ea typeface="Roboto Light"/>
              <a:cs typeface="Roboto Light"/>
              <a:sym typeface="Roboto Light"/>
            </a:endParaRPr>
          </a:p>
          <a:p>
            <a:pPr marL="457200" lvl="0" indent="-317500" algn="l" rtl="0">
              <a:spcBef>
                <a:spcPts val="0"/>
              </a:spcBef>
              <a:spcAft>
                <a:spcPts val="0"/>
              </a:spcAft>
              <a:buSzPts val="1400"/>
              <a:buFont typeface="Roboto Light"/>
              <a:buChar char="●"/>
            </a:pPr>
            <a:r>
              <a:rPr lang="en">
                <a:latin typeface="Roboto Light"/>
                <a:ea typeface="Roboto Light"/>
                <a:cs typeface="Roboto Light"/>
                <a:sym typeface="Roboto Light"/>
              </a:rPr>
              <a:t>Magnitudes of blended models tend to be washed out (note lower magnitude, secondary cyclone south of wTCM forecast).</a:t>
            </a:r>
            <a:endParaRPr>
              <a:latin typeface="Roboto Light"/>
              <a:ea typeface="Roboto Light"/>
              <a:cs typeface="Roboto Light"/>
              <a:sym typeface="Roboto Light"/>
            </a:endParaRPr>
          </a:p>
          <a:p>
            <a:pPr marL="914400" lvl="0" indent="0" algn="l" rtl="0">
              <a:spcBef>
                <a:spcPts val="0"/>
              </a:spcBef>
              <a:spcAft>
                <a:spcPts val="0"/>
              </a:spcAft>
              <a:buNone/>
            </a:pPr>
            <a:endParaRPr>
              <a:latin typeface="Roboto Light"/>
              <a:ea typeface="Roboto Light"/>
              <a:cs typeface="Roboto Light"/>
              <a:sym typeface="Roboto Light"/>
            </a:endParaRPr>
          </a:p>
          <a:p>
            <a:pPr marL="457200" lvl="0" indent="-317500" algn="l" rtl="0">
              <a:spcBef>
                <a:spcPts val="0"/>
              </a:spcBef>
              <a:spcAft>
                <a:spcPts val="0"/>
              </a:spcAft>
              <a:buSzPts val="1400"/>
              <a:buFont typeface="Roboto Light"/>
              <a:buChar char="●"/>
            </a:pPr>
            <a:r>
              <a:rPr lang="en">
                <a:latin typeface="Roboto Light"/>
                <a:ea typeface="Roboto Light"/>
                <a:cs typeface="Roboto Light"/>
                <a:sym typeface="Roboto Light"/>
              </a:rPr>
              <a:t>Can get multiple eyes and much broader wind field.</a:t>
            </a:r>
            <a:endParaRPr>
              <a:latin typeface="Roboto Light"/>
              <a:ea typeface="Roboto Light"/>
              <a:cs typeface="Roboto Light"/>
              <a:sym typeface="Roboto Light"/>
            </a:endParaRPr>
          </a:p>
          <a:p>
            <a:pPr marL="0" lvl="0" indent="0" algn="l" rtl="0">
              <a:spcBef>
                <a:spcPts val="0"/>
              </a:spcBef>
              <a:spcAft>
                <a:spcPts val="0"/>
              </a:spcAft>
              <a:buNone/>
            </a:pPr>
            <a:endParaRPr>
              <a:latin typeface="Roboto Light"/>
              <a:ea typeface="Roboto Light"/>
              <a:cs typeface="Roboto Light"/>
              <a:sym typeface="Roboto Light"/>
            </a:endParaRPr>
          </a:p>
          <a:p>
            <a:pPr marL="457200" lvl="0" indent="-317500" algn="l" rtl="0">
              <a:spcBef>
                <a:spcPts val="0"/>
              </a:spcBef>
              <a:spcAft>
                <a:spcPts val="0"/>
              </a:spcAft>
              <a:buClr>
                <a:schemeClr val="dk1"/>
              </a:buClr>
              <a:buSzPts val="1400"/>
              <a:buFont typeface="Roboto Light"/>
              <a:buChar char="●"/>
            </a:pPr>
            <a:r>
              <a:rPr lang="en">
                <a:solidFill>
                  <a:schemeClr val="dk1"/>
                </a:solidFill>
                <a:latin typeface="Roboto Light"/>
                <a:ea typeface="Roboto Light"/>
                <a:cs typeface="Roboto Light"/>
                <a:sym typeface="Roboto Light"/>
              </a:rPr>
              <a:t>Conversely, a weighted average of global models may not represent the cyclone at all.</a:t>
            </a:r>
            <a:endParaRPr>
              <a:latin typeface="Roboto Light"/>
              <a:ea typeface="Roboto Light"/>
              <a:cs typeface="Roboto Light"/>
              <a:sym typeface="Roboto Light"/>
            </a:endParaRPr>
          </a:p>
        </p:txBody>
      </p:sp>
      <p:sp>
        <p:nvSpPr>
          <p:cNvPr id="70" name="Google Shape;70;p15"/>
          <p:cNvSpPr/>
          <p:nvPr/>
        </p:nvSpPr>
        <p:spPr>
          <a:xfrm>
            <a:off x="-173100" y="566350"/>
            <a:ext cx="5519400" cy="6744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txBox="1"/>
          <p:nvPr/>
        </p:nvSpPr>
        <p:spPr>
          <a:xfrm>
            <a:off x="-17600" y="496850"/>
            <a:ext cx="5364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NBM 4.0 Tropical Wind Speed (Left) and 10m Wind Speed (Right)</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Tropical Storm Eta</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2020 11 09 13z Cycle - 68 hour Forecast</a:t>
            </a:r>
            <a:endParaRPr sz="1000">
              <a:solidFill>
                <a:srgbClr val="FFFFFF"/>
              </a:solidFill>
              <a:latin typeface="Roboto Medium"/>
              <a:ea typeface="Roboto Medium"/>
              <a:cs typeface="Roboto Medium"/>
              <a:sym typeface="Roboto Medium"/>
            </a:endParaRPr>
          </a:p>
        </p:txBody>
      </p:sp>
      <p:pic>
        <p:nvPicPr>
          <p:cNvPr id="72" name="Google Shape;72;p15"/>
          <p:cNvPicPr preferRelativeResize="0"/>
          <p:nvPr/>
        </p:nvPicPr>
        <p:blipFill rotWithShape="1">
          <a:blip r:embed="rId3">
            <a:alphaModFix/>
          </a:blip>
          <a:srcRect l="47298" t="38067" r="29333" b="1592"/>
          <a:stretch/>
        </p:blipFill>
        <p:spPr>
          <a:xfrm>
            <a:off x="354900" y="1338150"/>
            <a:ext cx="2235800" cy="3093651"/>
          </a:xfrm>
          <a:prstGeom prst="rect">
            <a:avLst/>
          </a:prstGeom>
          <a:noFill/>
          <a:ln>
            <a:noFill/>
          </a:ln>
        </p:spPr>
      </p:pic>
      <p:pic>
        <p:nvPicPr>
          <p:cNvPr id="73" name="Google Shape;73;p15"/>
          <p:cNvPicPr preferRelativeResize="0"/>
          <p:nvPr/>
        </p:nvPicPr>
        <p:blipFill rotWithShape="1">
          <a:blip r:embed="rId4">
            <a:alphaModFix/>
          </a:blip>
          <a:srcRect l="55754" t="47580" r="25950" b="8975"/>
          <a:stretch/>
        </p:blipFill>
        <p:spPr>
          <a:xfrm>
            <a:off x="2686475" y="1338150"/>
            <a:ext cx="2431226" cy="30936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Black"/>
                <a:ea typeface="Roboto Black"/>
                <a:cs typeface="Roboto Black"/>
                <a:sym typeface="Roboto Black"/>
              </a:rPr>
              <a:t>Creating Hybrid Wind Speed</a:t>
            </a:r>
            <a:endParaRPr>
              <a:latin typeface="Roboto Black"/>
              <a:ea typeface="Roboto Black"/>
              <a:cs typeface="Roboto Black"/>
              <a:sym typeface="Roboto Black"/>
            </a:endParaRPr>
          </a:p>
        </p:txBody>
      </p:sp>
      <p:sp>
        <p:nvSpPr>
          <p:cNvPr id="573" name="Google Shape;573;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latin typeface="Roboto Medium"/>
                <a:ea typeface="Roboto Medium"/>
                <a:cs typeface="Roboto Medium"/>
                <a:sym typeface="Roboto Medium"/>
              </a:rPr>
              <a:t>When wTCM is Present:</a:t>
            </a:r>
            <a:endParaRPr>
              <a:latin typeface="Roboto Medium"/>
              <a:ea typeface="Roboto Medium"/>
              <a:cs typeface="Roboto Medium"/>
              <a:sym typeface="Roboto Medium"/>
            </a:endParaRPr>
          </a:p>
          <a:p>
            <a:pPr marL="914400" lvl="0" indent="-336550" algn="l" rtl="0">
              <a:spcBef>
                <a:spcPts val="1600"/>
              </a:spcBef>
              <a:spcAft>
                <a:spcPts val="0"/>
              </a:spcAft>
              <a:buSzPts val="1700"/>
              <a:buFont typeface="Roboto"/>
              <a:buAutoNum type="arabicPeriod"/>
            </a:pPr>
            <a:r>
              <a:rPr lang="en" sz="1700" i="1">
                <a:latin typeface="Roboto"/>
                <a:ea typeface="Roboto"/>
                <a:cs typeface="Roboto"/>
                <a:sym typeface="Roboto"/>
              </a:rPr>
              <a:t>Mean speed calculated at each gridpoint, based on number of input models</a:t>
            </a:r>
            <a:endParaRPr sz="1700" i="1">
              <a:latin typeface="Roboto"/>
              <a:ea typeface="Roboto"/>
              <a:cs typeface="Roboto"/>
              <a:sym typeface="Roboto"/>
            </a:endParaRPr>
          </a:p>
          <a:p>
            <a:pPr marL="914400" lvl="0" indent="-336550" algn="l" rtl="0">
              <a:spcBef>
                <a:spcPts val="0"/>
              </a:spcBef>
              <a:spcAft>
                <a:spcPts val="0"/>
              </a:spcAft>
              <a:buSzPts val="1700"/>
              <a:buFont typeface="Roboto"/>
              <a:buAutoNum type="arabicPeriod"/>
            </a:pPr>
            <a:r>
              <a:rPr lang="en" sz="1700" i="1">
                <a:latin typeface="Roboto"/>
                <a:ea typeface="Roboto"/>
                <a:cs typeface="Roboto"/>
                <a:sym typeface="Roboto"/>
              </a:rPr>
              <a:t>Cap all values at a maximum of 33.9 kts and then place wTCM values &gt;33.9 kts back on top</a:t>
            </a:r>
            <a:endParaRPr sz="1700" i="1">
              <a:latin typeface="Roboto"/>
              <a:ea typeface="Roboto"/>
              <a:cs typeface="Roboto"/>
              <a:sym typeface="Roboto"/>
            </a:endParaRPr>
          </a:p>
          <a:p>
            <a:pPr marL="914400" lvl="0" indent="-336550" algn="l" rtl="0">
              <a:spcBef>
                <a:spcPts val="0"/>
              </a:spcBef>
              <a:spcAft>
                <a:spcPts val="0"/>
              </a:spcAft>
              <a:buSzPts val="1700"/>
              <a:buFont typeface="Roboto"/>
              <a:buAutoNum type="arabicPeriod"/>
            </a:pPr>
            <a:r>
              <a:rPr lang="en" sz="1700" i="1">
                <a:latin typeface="Roboto"/>
                <a:ea typeface="Roboto"/>
                <a:cs typeface="Roboto"/>
                <a:sym typeface="Roboto"/>
              </a:rPr>
              <a:t>Smooth boundaries between differing numbers of features</a:t>
            </a:r>
            <a:endParaRPr sz="1700" i="1">
              <a:latin typeface="Roboto"/>
              <a:ea typeface="Roboto"/>
              <a:cs typeface="Roboto"/>
              <a:sym typeface="Roboto"/>
            </a:endParaRPr>
          </a:p>
          <a:p>
            <a:pPr marL="914400" lvl="0" indent="-336550" algn="l" rtl="0">
              <a:spcBef>
                <a:spcPts val="0"/>
              </a:spcBef>
              <a:spcAft>
                <a:spcPts val="0"/>
              </a:spcAft>
              <a:buSzPts val="1700"/>
              <a:buFont typeface="Roboto"/>
              <a:buAutoNum type="arabicPeriod"/>
            </a:pPr>
            <a:r>
              <a:rPr lang="en" sz="1700" i="1">
                <a:latin typeface="Roboto"/>
                <a:ea typeface="Roboto"/>
                <a:cs typeface="Roboto"/>
                <a:sym typeface="Roboto"/>
              </a:rPr>
              <a:t>Run check on non-wTCM values &gt; 33.9 kts and re-assert wTCM &gt; 33.9 kts</a:t>
            </a:r>
            <a:endParaRPr sz="1700" i="1">
              <a:latin typeface="Roboto"/>
              <a:ea typeface="Roboto"/>
              <a:cs typeface="Roboto"/>
              <a:sym typeface="Roboto"/>
            </a:endParaRPr>
          </a:p>
          <a:p>
            <a:pPr marL="457200" lvl="0" indent="0" algn="l" rtl="0">
              <a:spcBef>
                <a:spcPts val="1600"/>
              </a:spcBef>
              <a:spcAft>
                <a:spcPts val="0"/>
              </a:spcAft>
              <a:buNone/>
            </a:pPr>
            <a:r>
              <a:rPr lang="en">
                <a:latin typeface="Roboto Medium"/>
                <a:ea typeface="Roboto Medium"/>
                <a:cs typeface="Roboto Medium"/>
                <a:sym typeface="Roboto Medium"/>
              </a:rPr>
              <a:t>When wTCM is Not Present:</a:t>
            </a:r>
            <a:endParaRPr>
              <a:latin typeface="Roboto Medium"/>
              <a:ea typeface="Roboto Medium"/>
              <a:cs typeface="Roboto Medium"/>
              <a:sym typeface="Roboto Medium"/>
            </a:endParaRPr>
          </a:p>
          <a:p>
            <a:pPr marL="914400" lvl="0" indent="-336550" algn="l" rtl="0">
              <a:spcBef>
                <a:spcPts val="1600"/>
              </a:spcBef>
              <a:spcAft>
                <a:spcPts val="0"/>
              </a:spcAft>
              <a:buSzPts val="1700"/>
              <a:buFont typeface="Roboto"/>
              <a:buAutoNum type="arabicPeriod"/>
            </a:pPr>
            <a:r>
              <a:rPr lang="en" sz="1700" i="1">
                <a:latin typeface="Roboto"/>
                <a:ea typeface="Roboto"/>
                <a:cs typeface="Roboto"/>
                <a:sym typeface="Roboto"/>
              </a:rPr>
              <a:t>Mean speed calculated at each gridpoint, based on number of input models</a:t>
            </a:r>
            <a:endParaRPr sz="1700" i="1">
              <a:latin typeface="Roboto"/>
              <a:ea typeface="Roboto"/>
              <a:cs typeface="Roboto"/>
              <a:sym typeface="Roboto"/>
            </a:endParaRPr>
          </a:p>
          <a:p>
            <a:pPr marL="914400" lvl="0" indent="-336550" algn="l" rtl="0">
              <a:spcBef>
                <a:spcPts val="0"/>
              </a:spcBef>
              <a:spcAft>
                <a:spcPts val="0"/>
              </a:spcAft>
              <a:buSzPts val="1700"/>
              <a:buFont typeface="Roboto"/>
              <a:buAutoNum type="arabicPeriod"/>
            </a:pPr>
            <a:r>
              <a:rPr lang="en" sz="1700" i="1">
                <a:latin typeface="Roboto"/>
                <a:ea typeface="Roboto"/>
                <a:cs typeface="Roboto"/>
                <a:sym typeface="Roboto"/>
              </a:rPr>
              <a:t>Smooth boundaries between differing numbers of features	</a:t>
            </a:r>
            <a:endParaRPr sz="1700">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3"/>
          <p:cNvSpPr/>
          <p:nvPr/>
        </p:nvSpPr>
        <p:spPr>
          <a:xfrm>
            <a:off x="2971975" y="-161100"/>
            <a:ext cx="2972700" cy="53736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Black"/>
                <a:ea typeface="Roboto Black"/>
                <a:cs typeface="Roboto Black"/>
                <a:sym typeface="Roboto Black"/>
              </a:rPr>
              <a:t>HWRF</a:t>
            </a:r>
            <a:endParaRPr>
              <a:latin typeface="Roboto Black"/>
              <a:ea typeface="Roboto Black"/>
              <a:cs typeface="Roboto Black"/>
              <a:sym typeface="Roboto Black"/>
            </a:endParaRPr>
          </a:p>
        </p:txBody>
      </p:sp>
      <p:sp>
        <p:nvSpPr>
          <p:cNvPr id="579" name="Google Shape;579;p43"/>
          <p:cNvSpPr/>
          <p:nvPr/>
        </p:nvSpPr>
        <p:spPr>
          <a:xfrm>
            <a:off x="-119250" y="-161100"/>
            <a:ext cx="3099000" cy="537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Black"/>
                <a:ea typeface="Roboto Black"/>
                <a:cs typeface="Roboto Black"/>
                <a:sym typeface="Roboto Black"/>
              </a:rPr>
              <a:t>HMON</a:t>
            </a:r>
            <a:endParaRPr>
              <a:latin typeface="Roboto Black"/>
              <a:ea typeface="Roboto Black"/>
              <a:cs typeface="Roboto Black"/>
              <a:sym typeface="Roboto Black"/>
            </a:endParaRPr>
          </a:p>
        </p:txBody>
      </p:sp>
      <p:sp>
        <p:nvSpPr>
          <p:cNvPr id="580" name="Google Shape;580;p43"/>
          <p:cNvSpPr/>
          <p:nvPr/>
        </p:nvSpPr>
        <p:spPr>
          <a:xfrm>
            <a:off x="5882500" y="-138450"/>
            <a:ext cx="3261600" cy="5328300"/>
          </a:xfrm>
          <a:prstGeom prst="rect">
            <a:avLst/>
          </a:prstGeom>
          <a:solidFill>
            <a:srgbClr val="66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Black"/>
                <a:ea typeface="Roboto Black"/>
                <a:cs typeface="Roboto Black"/>
                <a:sym typeface="Roboto Black"/>
              </a:rPr>
              <a:t>Hybrid Feature</a:t>
            </a:r>
            <a:endParaRPr>
              <a:solidFill>
                <a:srgbClr val="FFFFFF"/>
              </a:solidFill>
              <a:latin typeface="Roboto Black"/>
              <a:ea typeface="Roboto Black"/>
              <a:cs typeface="Roboto Black"/>
              <a:sym typeface="Roboto Black"/>
            </a:endParaRPr>
          </a:p>
        </p:txBody>
      </p:sp>
      <p:pic>
        <p:nvPicPr>
          <p:cNvPr id="581" name="Google Shape;581;p43"/>
          <p:cNvPicPr preferRelativeResize="0"/>
          <p:nvPr/>
        </p:nvPicPr>
        <p:blipFill rotWithShape="1">
          <a:blip r:embed="rId3">
            <a:alphaModFix/>
          </a:blip>
          <a:srcRect l="3087" r="3077"/>
          <a:stretch/>
        </p:blipFill>
        <p:spPr>
          <a:xfrm>
            <a:off x="137025" y="473900"/>
            <a:ext cx="2782111" cy="1869250"/>
          </a:xfrm>
          <a:prstGeom prst="rect">
            <a:avLst/>
          </a:prstGeom>
          <a:noFill/>
          <a:ln>
            <a:noFill/>
          </a:ln>
        </p:spPr>
      </p:pic>
      <p:pic>
        <p:nvPicPr>
          <p:cNvPr id="582" name="Google Shape;582;p43"/>
          <p:cNvPicPr preferRelativeResize="0"/>
          <p:nvPr/>
        </p:nvPicPr>
        <p:blipFill rotWithShape="1">
          <a:blip r:embed="rId4">
            <a:alphaModFix/>
          </a:blip>
          <a:srcRect l="3087" r="3077"/>
          <a:stretch/>
        </p:blipFill>
        <p:spPr>
          <a:xfrm>
            <a:off x="3040063" y="473900"/>
            <a:ext cx="2782111" cy="1869250"/>
          </a:xfrm>
          <a:prstGeom prst="rect">
            <a:avLst/>
          </a:prstGeom>
          <a:noFill/>
          <a:ln>
            <a:noFill/>
          </a:ln>
        </p:spPr>
      </p:pic>
      <p:pic>
        <p:nvPicPr>
          <p:cNvPr id="583" name="Google Shape;583;p43"/>
          <p:cNvPicPr preferRelativeResize="0"/>
          <p:nvPr/>
        </p:nvPicPr>
        <p:blipFill rotWithShape="1">
          <a:blip r:embed="rId5">
            <a:alphaModFix/>
          </a:blip>
          <a:srcRect l="3087" r="3077"/>
          <a:stretch/>
        </p:blipFill>
        <p:spPr>
          <a:xfrm>
            <a:off x="5943125" y="409875"/>
            <a:ext cx="2972700" cy="1997311"/>
          </a:xfrm>
          <a:prstGeom prst="rect">
            <a:avLst/>
          </a:prstGeom>
          <a:noFill/>
          <a:ln>
            <a:noFill/>
          </a:ln>
        </p:spPr>
      </p:pic>
      <p:pic>
        <p:nvPicPr>
          <p:cNvPr id="584" name="Google Shape;584;p43"/>
          <p:cNvPicPr preferRelativeResize="0"/>
          <p:nvPr/>
        </p:nvPicPr>
        <p:blipFill rotWithShape="1">
          <a:blip r:embed="rId6">
            <a:alphaModFix/>
          </a:blip>
          <a:srcRect l="3087" r="3077"/>
          <a:stretch/>
        </p:blipFill>
        <p:spPr>
          <a:xfrm>
            <a:off x="137013" y="2911125"/>
            <a:ext cx="2782111" cy="1869250"/>
          </a:xfrm>
          <a:prstGeom prst="rect">
            <a:avLst/>
          </a:prstGeom>
          <a:noFill/>
          <a:ln>
            <a:noFill/>
          </a:ln>
        </p:spPr>
      </p:pic>
      <p:pic>
        <p:nvPicPr>
          <p:cNvPr id="585" name="Google Shape;585;p43"/>
          <p:cNvPicPr preferRelativeResize="0"/>
          <p:nvPr/>
        </p:nvPicPr>
        <p:blipFill rotWithShape="1">
          <a:blip r:embed="rId7">
            <a:alphaModFix/>
          </a:blip>
          <a:srcRect l="3087" r="3077"/>
          <a:stretch/>
        </p:blipFill>
        <p:spPr>
          <a:xfrm>
            <a:off x="3040063" y="2911125"/>
            <a:ext cx="2782111" cy="1869250"/>
          </a:xfrm>
          <a:prstGeom prst="rect">
            <a:avLst/>
          </a:prstGeom>
          <a:noFill/>
          <a:ln>
            <a:noFill/>
          </a:ln>
        </p:spPr>
      </p:pic>
      <p:pic>
        <p:nvPicPr>
          <p:cNvPr id="586" name="Google Shape;586;p43"/>
          <p:cNvPicPr preferRelativeResize="0"/>
          <p:nvPr/>
        </p:nvPicPr>
        <p:blipFill rotWithShape="1">
          <a:blip r:embed="rId8">
            <a:alphaModFix/>
          </a:blip>
          <a:srcRect l="3087" r="3077"/>
          <a:stretch/>
        </p:blipFill>
        <p:spPr>
          <a:xfrm>
            <a:off x="5943124" y="2847100"/>
            <a:ext cx="2972700" cy="1997311"/>
          </a:xfrm>
          <a:prstGeom prst="rect">
            <a:avLst/>
          </a:prstGeom>
          <a:noFill/>
          <a:ln>
            <a:noFill/>
          </a:ln>
        </p:spPr>
      </p:pic>
      <p:sp>
        <p:nvSpPr>
          <p:cNvPr id="587" name="Google Shape;587;p43"/>
          <p:cNvSpPr txBox="1"/>
          <p:nvPr/>
        </p:nvSpPr>
        <p:spPr>
          <a:xfrm rot="5400000">
            <a:off x="8645200" y="1184875"/>
            <a:ext cx="713400" cy="44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Black"/>
                <a:ea typeface="Roboto Black"/>
                <a:cs typeface="Roboto Black"/>
                <a:sym typeface="Roboto Black"/>
              </a:rPr>
              <a:t>Data</a:t>
            </a:r>
            <a:endParaRPr>
              <a:solidFill>
                <a:srgbClr val="FFFFFF"/>
              </a:solidFill>
              <a:latin typeface="Roboto Black"/>
              <a:ea typeface="Roboto Black"/>
              <a:cs typeface="Roboto Black"/>
              <a:sym typeface="Roboto Black"/>
            </a:endParaRPr>
          </a:p>
        </p:txBody>
      </p:sp>
      <p:sp>
        <p:nvSpPr>
          <p:cNvPr id="588" name="Google Shape;588;p43"/>
          <p:cNvSpPr txBox="1"/>
          <p:nvPr/>
        </p:nvSpPr>
        <p:spPr>
          <a:xfrm rot="5400000">
            <a:off x="8645200" y="3622100"/>
            <a:ext cx="713400" cy="44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Black"/>
                <a:ea typeface="Roboto Black"/>
                <a:cs typeface="Roboto Black"/>
                <a:sym typeface="Roboto Black"/>
              </a:rPr>
              <a:t>Mask</a:t>
            </a:r>
            <a:endParaRPr>
              <a:solidFill>
                <a:srgbClr val="FFFFFF"/>
              </a:solidFill>
              <a:latin typeface="Roboto Black"/>
              <a:ea typeface="Roboto Black"/>
              <a:cs typeface="Roboto Black"/>
              <a:sym typeface="Roboto Black"/>
            </a:endParaRPr>
          </a:p>
        </p:txBody>
      </p:sp>
      <p:sp>
        <p:nvSpPr>
          <p:cNvPr id="589" name="Google Shape;589;p43"/>
          <p:cNvSpPr/>
          <p:nvPr/>
        </p:nvSpPr>
        <p:spPr>
          <a:xfrm>
            <a:off x="-96900" y="32950"/>
            <a:ext cx="37476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3"/>
          <p:cNvSpPr txBox="1"/>
          <p:nvPr/>
        </p:nvSpPr>
        <p:spPr>
          <a:xfrm>
            <a:off x="32700" y="107500"/>
            <a:ext cx="3488400" cy="27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Build Hybrid Feature: TS Flossie</a:t>
            </a: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4"/>
          <p:cNvSpPr/>
          <p:nvPr/>
        </p:nvSpPr>
        <p:spPr>
          <a:xfrm>
            <a:off x="2971975" y="-161100"/>
            <a:ext cx="2972700" cy="53736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Black"/>
                <a:ea typeface="Roboto Black"/>
                <a:cs typeface="Roboto Black"/>
                <a:sym typeface="Roboto Black"/>
              </a:rPr>
              <a:t>HWRF</a:t>
            </a:r>
            <a:endParaRPr>
              <a:latin typeface="Roboto Black"/>
              <a:ea typeface="Roboto Black"/>
              <a:cs typeface="Roboto Black"/>
              <a:sym typeface="Roboto Black"/>
            </a:endParaRPr>
          </a:p>
        </p:txBody>
      </p:sp>
      <p:sp>
        <p:nvSpPr>
          <p:cNvPr id="596" name="Google Shape;596;p44"/>
          <p:cNvSpPr/>
          <p:nvPr/>
        </p:nvSpPr>
        <p:spPr>
          <a:xfrm>
            <a:off x="-119250" y="-161100"/>
            <a:ext cx="3099000" cy="537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Black"/>
                <a:ea typeface="Roboto Black"/>
                <a:cs typeface="Roboto Black"/>
                <a:sym typeface="Roboto Black"/>
              </a:rPr>
              <a:t>HMON</a:t>
            </a:r>
            <a:endParaRPr>
              <a:latin typeface="Roboto Black"/>
              <a:ea typeface="Roboto Black"/>
              <a:cs typeface="Roboto Black"/>
              <a:sym typeface="Roboto Black"/>
            </a:endParaRPr>
          </a:p>
        </p:txBody>
      </p:sp>
      <p:sp>
        <p:nvSpPr>
          <p:cNvPr id="597" name="Google Shape;597;p44"/>
          <p:cNvSpPr/>
          <p:nvPr/>
        </p:nvSpPr>
        <p:spPr>
          <a:xfrm>
            <a:off x="5882500" y="-138450"/>
            <a:ext cx="3261600" cy="5328300"/>
          </a:xfrm>
          <a:prstGeom prst="rect">
            <a:avLst/>
          </a:prstGeom>
          <a:solidFill>
            <a:srgbClr val="66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Black"/>
                <a:ea typeface="Roboto Black"/>
                <a:cs typeface="Roboto Black"/>
                <a:sym typeface="Roboto Black"/>
              </a:rPr>
              <a:t>Hybrid Feature</a:t>
            </a:r>
            <a:endParaRPr>
              <a:solidFill>
                <a:srgbClr val="FFFFFF"/>
              </a:solidFill>
              <a:latin typeface="Roboto Black"/>
              <a:ea typeface="Roboto Black"/>
              <a:cs typeface="Roboto Black"/>
              <a:sym typeface="Roboto Black"/>
            </a:endParaRPr>
          </a:p>
        </p:txBody>
      </p:sp>
      <p:pic>
        <p:nvPicPr>
          <p:cNvPr id="598" name="Google Shape;598;p44"/>
          <p:cNvPicPr preferRelativeResize="0"/>
          <p:nvPr/>
        </p:nvPicPr>
        <p:blipFill rotWithShape="1">
          <a:blip r:embed="rId3">
            <a:alphaModFix/>
          </a:blip>
          <a:srcRect l="3087" r="3077"/>
          <a:stretch/>
        </p:blipFill>
        <p:spPr>
          <a:xfrm>
            <a:off x="137025" y="473900"/>
            <a:ext cx="2782111" cy="1869250"/>
          </a:xfrm>
          <a:prstGeom prst="rect">
            <a:avLst/>
          </a:prstGeom>
          <a:noFill/>
          <a:ln>
            <a:noFill/>
          </a:ln>
        </p:spPr>
      </p:pic>
      <p:pic>
        <p:nvPicPr>
          <p:cNvPr id="599" name="Google Shape;599;p44"/>
          <p:cNvPicPr preferRelativeResize="0"/>
          <p:nvPr/>
        </p:nvPicPr>
        <p:blipFill rotWithShape="1">
          <a:blip r:embed="rId4">
            <a:alphaModFix/>
          </a:blip>
          <a:srcRect l="3087" r="3077"/>
          <a:stretch/>
        </p:blipFill>
        <p:spPr>
          <a:xfrm>
            <a:off x="3040063" y="473900"/>
            <a:ext cx="2782111" cy="1869250"/>
          </a:xfrm>
          <a:prstGeom prst="rect">
            <a:avLst/>
          </a:prstGeom>
          <a:noFill/>
          <a:ln>
            <a:noFill/>
          </a:ln>
        </p:spPr>
      </p:pic>
      <p:pic>
        <p:nvPicPr>
          <p:cNvPr id="600" name="Google Shape;600;p44"/>
          <p:cNvPicPr preferRelativeResize="0"/>
          <p:nvPr/>
        </p:nvPicPr>
        <p:blipFill rotWithShape="1">
          <a:blip r:embed="rId5">
            <a:alphaModFix/>
          </a:blip>
          <a:srcRect l="3087" r="3077"/>
          <a:stretch/>
        </p:blipFill>
        <p:spPr>
          <a:xfrm>
            <a:off x="137013" y="2911125"/>
            <a:ext cx="2782111" cy="1869250"/>
          </a:xfrm>
          <a:prstGeom prst="rect">
            <a:avLst/>
          </a:prstGeom>
          <a:noFill/>
          <a:ln>
            <a:noFill/>
          </a:ln>
        </p:spPr>
      </p:pic>
      <p:pic>
        <p:nvPicPr>
          <p:cNvPr id="601" name="Google Shape;601;p44"/>
          <p:cNvPicPr preferRelativeResize="0"/>
          <p:nvPr/>
        </p:nvPicPr>
        <p:blipFill rotWithShape="1">
          <a:blip r:embed="rId6">
            <a:alphaModFix/>
          </a:blip>
          <a:srcRect l="3087" r="3077"/>
          <a:stretch/>
        </p:blipFill>
        <p:spPr>
          <a:xfrm>
            <a:off x="3040063" y="2911125"/>
            <a:ext cx="2782111" cy="1869250"/>
          </a:xfrm>
          <a:prstGeom prst="rect">
            <a:avLst/>
          </a:prstGeom>
          <a:noFill/>
          <a:ln>
            <a:noFill/>
          </a:ln>
        </p:spPr>
      </p:pic>
      <p:sp>
        <p:nvSpPr>
          <p:cNvPr id="602" name="Google Shape;602;p44"/>
          <p:cNvSpPr/>
          <p:nvPr/>
        </p:nvSpPr>
        <p:spPr>
          <a:xfrm>
            <a:off x="-96900" y="32950"/>
            <a:ext cx="37476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4"/>
          <p:cNvSpPr txBox="1"/>
          <p:nvPr/>
        </p:nvSpPr>
        <p:spPr>
          <a:xfrm>
            <a:off x="32700" y="107500"/>
            <a:ext cx="3488400" cy="27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Build Hybrid Feature: TS Erick</a:t>
            </a:r>
            <a:endParaRPr sz="1000">
              <a:solidFill>
                <a:srgbClr val="FFFFFF"/>
              </a:solidFill>
              <a:latin typeface="Roboto Medium"/>
              <a:ea typeface="Roboto Medium"/>
              <a:cs typeface="Roboto Medium"/>
              <a:sym typeface="Roboto Medium"/>
            </a:endParaRPr>
          </a:p>
        </p:txBody>
      </p:sp>
      <p:pic>
        <p:nvPicPr>
          <p:cNvPr id="604" name="Google Shape;604;p44"/>
          <p:cNvPicPr preferRelativeResize="0"/>
          <p:nvPr/>
        </p:nvPicPr>
        <p:blipFill rotWithShape="1">
          <a:blip r:embed="rId7">
            <a:alphaModFix/>
          </a:blip>
          <a:srcRect l="3087" r="3077"/>
          <a:stretch/>
        </p:blipFill>
        <p:spPr>
          <a:xfrm>
            <a:off x="5943125" y="409875"/>
            <a:ext cx="2972700" cy="1997311"/>
          </a:xfrm>
          <a:prstGeom prst="rect">
            <a:avLst/>
          </a:prstGeom>
          <a:noFill/>
          <a:ln>
            <a:noFill/>
          </a:ln>
        </p:spPr>
      </p:pic>
      <p:pic>
        <p:nvPicPr>
          <p:cNvPr id="605" name="Google Shape;605;p44"/>
          <p:cNvPicPr preferRelativeResize="0"/>
          <p:nvPr/>
        </p:nvPicPr>
        <p:blipFill rotWithShape="1">
          <a:blip r:embed="rId8">
            <a:alphaModFix/>
          </a:blip>
          <a:srcRect l="3087" r="3077"/>
          <a:stretch/>
        </p:blipFill>
        <p:spPr>
          <a:xfrm>
            <a:off x="5943124" y="2847100"/>
            <a:ext cx="2972700" cy="1997311"/>
          </a:xfrm>
          <a:prstGeom prst="rect">
            <a:avLst/>
          </a:prstGeom>
          <a:noFill/>
          <a:ln>
            <a:noFill/>
          </a:ln>
        </p:spPr>
      </p:pic>
      <p:sp>
        <p:nvSpPr>
          <p:cNvPr id="606" name="Google Shape;606;p44"/>
          <p:cNvSpPr txBox="1"/>
          <p:nvPr/>
        </p:nvSpPr>
        <p:spPr>
          <a:xfrm rot="5400000">
            <a:off x="8645200" y="1184875"/>
            <a:ext cx="713400" cy="44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Black"/>
                <a:ea typeface="Roboto Black"/>
                <a:cs typeface="Roboto Black"/>
                <a:sym typeface="Roboto Black"/>
              </a:rPr>
              <a:t>Data</a:t>
            </a:r>
            <a:endParaRPr>
              <a:solidFill>
                <a:srgbClr val="FFFFFF"/>
              </a:solidFill>
              <a:latin typeface="Roboto Black"/>
              <a:ea typeface="Roboto Black"/>
              <a:cs typeface="Roboto Black"/>
              <a:sym typeface="Roboto Black"/>
            </a:endParaRPr>
          </a:p>
        </p:txBody>
      </p:sp>
      <p:sp>
        <p:nvSpPr>
          <p:cNvPr id="607" name="Google Shape;607;p44"/>
          <p:cNvSpPr txBox="1"/>
          <p:nvPr/>
        </p:nvSpPr>
        <p:spPr>
          <a:xfrm rot="5400000">
            <a:off x="8645200" y="3622100"/>
            <a:ext cx="713400" cy="44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Black"/>
                <a:ea typeface="Roboto Black"/>
                <a:cs typeface="Roboto Black"/>
                <a:sym typeface="Roboto Black"/>
              </a:rPr>
              <a:t>Mask</a:t>
            </a:r>
            <a:endParaRPr>
              <a:solidFill>
                <a:srgbClr val="FFFFFF"/>
              </a:solidFill>
              <a:latin typeface="Roboto Black"/>
              <a:ea typeface="Roboto Black"/>
              <a:cs typeface="Roboto Black"/>
              <a:sym typeface="Roboto Black"/>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45"/>
          <p:cNvSpPr/>
          <p:nvPr/>
        </p:nvSpPr>
        <p:spPr>
          <a:xfrm>
            <a:off x="3960425" y="-90000"/>
            <a:ext cx="2063400" cy="5233500"/>
          </a:xfrm>
          <a:prstGeom prst="rect">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Black"/>
              <a:ea typeface="Roboto Black"/>
              <a:cs typeface="Roboto Black"/>
              <a:sym typeface="Roboto Black"/>
            </a:endParaRPr>
          </a:p>
        </p:txBody>
      </p:sp>
      <p:sp>
        <p:nvSpPr>
          <p:cNvPr id="613" name="Google Shape;613;p45"/>
          <p:cNvSpPr/>
          <p:nvPr/>
        </p:nvSpPr>
        <p:spPr>
          <a:xfrm>
            <a:off x="1944150" y="-90000"/>
            <a:ext cx="2020500" cy="52335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Black"/>
              <a:ea typeface="Roboto Black"/>
              <a:cs typeface="Roboto Black"/>
              <a:sym typeface="Roboto Black"/>
            </a:endParaRPr>
          </a:p>
        </p:txBody>
      </p:sp>
      <p:sp>
        <p:nvSpPr>
          <p:cNvPr id="614" name="Google Shape;614;p45"/>
          <p:cNvSpPr/>
          <p:nvPr/>
        </p:nvSpPr>
        <p:spPr>
          <a:xfrm>
            <a:off x="-76200" y="-90000"/>
            <a:ext cx="2020500" cy="523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Black"/>
              <a:ea typeface="Roboto Black"/>
              <a:cs typeface="Roboto Black"/>
              <a:sym typeface="Roboto Black"/>
            </a:endParaRPr>
          </a:p>
        </p:txBody>
      </p:sp>
      <p:sp>
        <p:nvSpPr>
          <p:cNvPr id="615" name="Google Shape;615;p45"/>
          <p:cNvSpPr/>
          <p:nvPr/>
        </p:nvSpPr>
        <p:spPr>
          <a:xfrm>
            <a:off x="6005150" y="-112750"/>
            <a:ext cx="3138900" cy="5256300"/>
          </a:xfrm>
          <a:prstGeom prst="rect">
            <a:avLst/>
          </a:prstGeom>
          <a:solidFill>
            <a:srgbClr val="66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Roboto Black"/>
              <a:ea typeface="Roboto Black"/>
              <a:cs typeface="Roboto Black"/>
              <a:sym typeface="Roboto Black"/>
            </a:endParaRPr>
          </a:p>
        </p:txBody>
      </p:sp>
      <p:sp>
        <p:nvSpPr>
          <p:cNvPr id="616" name="Google Shape;616;p45"/>
          <p:cNvSpPr txBox="1"/>
          <p:nvPr/>
        </p:nvSpPr>
        <p:spPr>
          <a:xfrm rot="5400000">
            <a:off x="8642300" y="1108675"/>
            <a:ext cx="713400" cy="44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Black"/>
                <a:ea typeface="Roboto Black"/>
                <a:cs typeface="Roboto Black"/>
                <a:sym typeface="Roboto Black"/>
              </a:rPr>
              <a:t>Data</a:t>
            </a:r>
            <a:endParaRPr>
              <a:solidFill>
                <a:srgbClr val="FFFFFF"/>
              </a:solidFill>
              <a:latin typeface="Roboto Black"/>
              <a:ea typeface="Roboto Black"/>
              <a:cs typeface="Roboto Black"/>
              <a:sym typeface="Roboto Black"/>
            </a:endParaRPr>
          </a:p>
        </p:txBody>
      </p:sp>
      <p:sp>
        <p:nvSpPr>
          <p:cNvPr id="617" name="Google Shape;617;p45"/>
          <p:cNvSpPr txBox="1"/>
          <p:nvPr/>
        </p:nvSpPr>
        <p:spPr>
          <a:xfrm rot="5400000">
            <a:off x="8642300" y="3622100"/>
            <a:ext cx="713400" cy="44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Black"/>
                <a:ea typeface="Roboto Black"/>
                <a:cs typeface="Roboto Black"/>
                <a:sym typeface="Roboto Black"/>
              </a:rPr>
              <a:t>Mask</a:t>
            </a:r>
            <a:endParaRPr>
              <a:solidFill>
                <a:srgbClr val="FFFFFF"/>
              </a:solidFill>
              <a:latin typeface="Roboto Black"/>
              <a:ea typeface="Roboto Black"/>
              <a:cs typeface="Roboto Black"/>
              <a:sym typeface="Roboto Black"/>
            </a:endParaRPr>
          </a:p>
        </p:txBody>
      </p:sp>
      <p:sp>
        <p:nvSpPr>
          <p:cNvPr id="618" name="Google Shape;618;p45"/>
          <p:cNvSpPr/>
          <p:nvPr/>
        </p:nvSpPr>
        <p:spPr>
          <a:xfrm>
            <a:off x="-96900" y="109150"/>
            <a:ext cx="37476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5"/>
          <p:cNvSpPr txBox="1"/>
          <p:nvPr/>
        </p:nvSpPr>
        <p:spPr>
          <a:xfrm>
            <a:off x="0" y="183700"/>
            <a:ext cx="3488400" cy="27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Build Hybrid Feature: TS Eta</a:t>
            </a:r>
            <a:endParaRPr sz="1000">
              <a:solidFill>
                <a:srgbClr val="FFFFFF"/>
              </a:solidFill>
              <a:latin typeface="Roboto Medium"/>
              <a:ea typeface="Roboto Medium"/>
              <a:cs typeface="Roboto Medium"/>
              <a:sym typeface="Roboto Medium"/>
            </a:endParaRPr>
          </a:p>
        </p:txBody>
      </p:sp>
      <p:pic>
        <p:nvPicPr>
          <p:cNvPr id="620" name="Google Shape;620;p45"/>
          <p:cNvPicPr preferRelativeResize="0"/>
          <p:nvPr/>
        </p:nvPicPr>
        <p:blipFill rotWithShape="1">
          <a:blip r:embed="rId3">
            <a:alphaModFix/>
          </a:blip>
          <a:srcRect l="5962" r="5962"/>
          <a:stretch/>
        </p:blipFill>
        <p:spPr>
          <a:xfrm>
            <a:off x="1980372" y="881450"/>
            <a:ext cx="1943995" cy="1391558"/>
          </a:xfrm>
          <a:prstGeom prst="rect">
            <a:avLst/>
          </a:prstGeom>
          <a:noFill/>
          <a:ln>
            <a:noFill/>
          </a:ln>
        </p:spPr>
      </p:pic>
      <p:pic>
        <p:nvPicPr>
          <p:cNvPr id="621" name="Google Shape;621;p45"/>
          <p:cNvPicPr preferRelativeResize="0"/>
          <p:nvPr/>
        </p:nvPicPr>
        <p:blipFill rotWithShape="1">
          <a:blip r:embed="rId4">
            <a:alphaModFix/>
          </a:blip>
          <a:srcRect l="5962" r="5962"/>
          <a:stretch/>
        </p:blipFill>
        <p:spPr>
          <a:xfrm>
            <a:off x="4012897" y="881475"/>
            <a:ext cx="1943995" cy="1391558"/>
          </a:xfrm>
          <a:prstGeom prst="rect">
            <a:avLst/>
          </a:prstGeom>
          <a:noFill/>
          <a:ln>
            <a:noFill/>
          </a:ln>
        </p:spPr>
      </p:pic>
      <p:pic>
        <p:nvPicPr>
          <p:cNvPr id="622" name="Google Shape;622;p45"/>
          <p:cNvPicPr preferRelativeResize="0"/>
          <p:nvPr/>
        </p:nvPicPr>
        <p:blipFill rotWithShape="1">
          <a:blip r:embed="rId5">
            <a:alphaModFix/>
          </a:blip>
          <a:srcRect l="3087" r="3077"/>
          <a:stretch/>
        </p:blipFill>
        <p:spPr>
          <a:xfrm>
            <a:off x="6143466" y="391650"/>
            <a:ext cx="2800108" cy="1881349"/>
          </a:xfrm>
          <a:prstGeom prst="rect">
            <a:avLst/>
          </a:prstGeom>
          <a:noFill/>
          <a:ln>
            <a:noFill/>
          </a:ln>
        </p:spPr>
      </p:pic>
      <p:pic>
        <p:nvPicPr>
          <p:cNvPr id="623" name="Google Shape;623;p45"/>
          <p:cNvPicPr preferRelativeResize="0"/>
          <p:nvPr/>
        </p:nvPicPr>
        <p:blipFill rotWithShape="1">
          <a:blip r:embed="rId6">
            <a:alphaModFix/>
          </a:blip>
          <a:srcRect l="5962" r="5962"/>
          <a:stretch/>
        </p:blipFill>
        <p:spPr>
          <a:xfrm>
            <a:off x="1980372" y="2905067"/>
            <a:ext cx="1943995" cy="1391558"/>
          </a:xfrm>
          <a:prstGeom prst="rect">
            <a:avLst/>
          </a:prstGeom>
          <a:noFill/>
          <a:ln>
            <a:noFill/>
          </a:ln>
        </p:spPr>
      </p:pic>
      <p:pic>
        <p:nvPicPr>
          <p:cNvPr id="624" name="Google Shape;624;p45"/>
          <p:cNvPicPr preferRelativeResize="0"/>
          <p:nvPr/>
        </p:nvPicPr>
        <p:blipFill rotWithShape="1">
          <a:blip r:embed="rId7">
            <a:alphaModFix/>
          </a:blip>
          <a:srcRect l="5962" r="5962"/>
          <a:stretch/>
        </p:blipFill>
        <p:spPr>
          <a:xfrm>
            <a:off x="4012905" y="2905067"/>
            <a:ext cx="1943995" cy="1391558"/>
          </a:xfrm>
          <a:prstGeom prst="rect">
            <a:avLst/>
          </a:prstGeom>
          <a:noFill/>
          <a:ln>
            <a:noFill/>
          </a:ln>
        </p:spPr>
      </p:pic>
      <p:pic>
        <p:nvPicPr>
          <p:cNvPr id="625" name="Google Shape;625;p45"/>
          <p:cNvPicPr preferRelativeResize="0"/>
          <p:nvPr/>
        </p:nvPicPr>
        <p:blipFill rotWithShape="1">
          <a:blip r:embed="rId8">
            <a:alphaModFix/>
          </a:blip>
          <a:srcRect l="3087" r="3077"/>
          <a:stretch/>
        </p:blipFill>
        <p:spPr>
          <a:xfrm>
            <a:off x="6143475" y="2905081"/>
            <a:ext cx="2800099" cy="1881344"/>
          </a:xfrm>
          <a:prstGeom prst="rect">
            <a:avLst/>
          </a:prstGeom>
          <a:noFill/>
          <a:ln>
            <a:noFill/>
          </a:ln>
        </p:spPr>
      </p:pic>
      <p:pic>
        <p:nvPicPr>
          <p:cNvPr id="626" name="Google Shape;626;p45"/>
          <p:cNvPicPr preferRelativeResize="0"/>
          <p:nvPr/>
        </p:nvPicPr>
        <p:blipFill rotWithShape="1">
          <a:blip r:embed="rId9">
            <a:alphaModFix/>
          </a:blip>
          <a:srcRect l="5962" r="5962"/>
          <a:stretch/>
        </p:blipFill>
        <p:spPr>
          <a:xfrm>
            <a:off x="-26650" y="881450"/>
            <a:ext cx="1943995" cy="1391558"/>
          </a:xfrm>
          <a:prstGeom prst="rect">
            <a:avLst/>
          </a:prstGeom>
          <a:noFill/>
          <a:ln>
            <a:noFill/>
          </a:ln>
        </p:spPr>
      </p:pic>
      <p:pic>
        <p:nvPicPr>
          <p:cNvPr id="627" name="Google Shape;627;p45"/>
          <p:cNvPicPr preferRelativeResize="0"/>
          <p:nvPr/>
        </p:nvPicPr>
        <p:blipFill rotWithShape="1">
          <a:blip r:embed="rId10">
            <a:alphaModFix/>
          </a:blip>
          <a:srcRect l="5962" r="5962"/>
          <a:stretch/>
        </p:blipFill>
        <p:spPr>
          <a:xfrm>
            <a:off x="-26650" y="2905075"/>
            <a:ext cx="1943995" cy="1391558"/>
          </a:xfrm>
          <a:prstGeom prst="rect">
            <a:avLst/>
          </a:prstGeom>
          <a:noFill/>
          <a:ln>
            <a:noFill/>
          </a:ln>
        </p:spPr>
      </p:pic>
      <p:sp>
        <p:nvSpPr>
          <p:cNvPr id="628" name="Google Shape;628;p45"/>
          <p:cNvSpPr txBox="1"/>
          <p:nvPr/>
        </p:nvSpPr>
        <p:spPr>
          <a:xfrm>
            <a:off x="141450" y="2378875"/>
            <a:ext cx="16332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WTCM</a:t>
            </a:r>
            <a:endParaRPr b="1"/>
          </a:p>
        </p:txBody>
      </p:sp>
      <p:sp>
        <p:nvSpPr>
          <p:cNvPr id="629" name="Google Shape;629;p45"/>
          <p:cNvSpPr txBox="1"/>
          <p:nvPr/>
        </p:nvSpPr>
        <p:spPr>
          <a:xfrm>
            <a:off x="2135763" y="2383238"/>
            <a:ext cx="16332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HWRF</a:t>
            </a:r>
            <a:endParaRPr b="1"/>
          </a:p>
        </p:txBody>
      </p:sp>
      <p:sp>
        <p:nvSpPr>
          <p:cNvPr id="630" name="Google Shape;630;p45"/>
          <p:cNvSpPr txBox="1"/>
          <p:nvPr/>
        </p:nvSpPr>
        <p:spPr>
          <a:xfrm>
            <a:off x="4148175" y="2383238"/>
            <a:ext cx="16332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HMON</a:t>
            </a:r>
            <a:endParaRPr b="1"/>
          </a:p>
        </p:txBody>
      </p:sp>
      <p:sp>
        <p:nvSpPr>
          <p:cNvPr id="631" name="Google Shape;631;p45"/>
          <p:cNvSpPr txBox="1"/>
          <p:nvPr/>
        </p:nvSpPr>
        <p:spPr>
          <a:xfrm>
            <a:off x="6758000" y="2383238"/>
            <a:ext cx="16332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rPr>
              <a:t>Hybrid Feature</a:t>
            </a:r>
            <a:endParaRPr sz="1600" b="1">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Black"/>
                <a:ea typeface="Roboto Black"/>
                <a:cs typeface="Roboto Black"/>
                <a:sym typeface="Roboto Black"/>
              </a:rPr>
              <a:t>Determining Feature Location</a:t>
            </a:r>
            <a:endParaRPr>
              <a:latin typeface="Roboto Black"/>
              <a:ea typeface="Roboto Black"/>
              <a:cs typeface="Roboto Black"/>
              <a:sym typeface="Roboto Black"/>
            </a:endParaRPr>
          </a:p>
        </p:txBody>
      </p:sp>
      <p:sp>
        <p:nvSpPr>
          <p:cNvPr id="637" name="Google Shape;637;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latin typeface="Roboto Medium"/>
                <a:ea typeface="Roboto Medium"/>
                <a:cs typeface="Roboto Medium"/>
                <a:sym typeface="Roboto Medium"/>
              </a:rPr>
              <a:t>When wTCM is Present:</a:t>
            </a:r>
            <a:endParaRPr>
              <a:latin typeface="Roboto Medium"/>
              <a:ea typeface="Roboto Medium"/>
              <a:cs typeface="Roboto Medium"/>
              <a:sym typeface="Roboto Medium"/>
            </a:endParaRPr>
          </a:p>
          <a:p>
            <a:pPr marL="914400" lvl="0" indent="-342900" algn="l" rtl="0">
              <a:spcBef>
                <a:spcPts val="1600"/>
              </a:spcBef>
              <a:spcAft>
                <a:spcPts val="0"/>
              </a:spcAft>
              <a:buSzPts val="1800"/>
              <a:buFont typeface="Roboto"/>
              <a:buChar char="➔"/>
            </a:pPr>
            <a:r>
              <a:rPr lang="en" i="1">
                <a:latin typeface="Roboto"/>
                <a:ea typeface="Roboto"/>
                <a:cs typeface="Roboto"/>
                <a:sym typeface="Roboto"/>
              </a:rPr>
              <a:t>Hybrid Features placed at wTCM center location</a:t>
            </a:r>
            <a:endParaRPr i="1">
              <a:latin typeface="Roboto"/>
              <a:ea typeface="Roboto"/>
              <a:cs typeface="Roboto"/>
              <a:sym typeface="Roboto"/>
            </a:endParaRPr>
          </a:p>
          <a:p>
            <a:pPr marL="914400" lvl="0" indent="0" algn="l" rtl="0">
              <a:spcBef>
                <a:spcPts val="1600"/>
              </a:spcBef>
              <a:spcAft>
                <a:spcPts val="0"/>
              </a:spcAft>
              <a:buNone/>
            </a:pPr>
            <a:endParaRPr i="1">
              <a:latin typeface="Roboto"/>
              <a:ea typeface="Roboto"/>
              <a:cs typeface="Roboto"/>
              <a:sym typeface="Roboto"/>
            </a:endParaRPr>
          </a:p>
          <a:p>
            <a:pPr marL="457200" lvl="0" indent="0" algn="l" rtl="0">
              <a:spcBef>
                <a:spcPts val="1600"/>
              </a:spcBef>
              <a:spcAft>
                <a:spcPts val="0"/>
              </a:spcAft>
              <a:buNone/>
            </a:pPr>
            <a:r>
              <a:rPr lang="en">
                <a:latin typeface="Roboto Medium"/>
                <a:ea typeface="Roboto Medium"/>
                <a:cs typeface="Roboto Medium"/>
                <a:sym typeface="Roboto Medium"/>
              </a:rPr>
              <a:t>When wTCM is Not Present:</a:t>
            </a:r>
            <a:endParaRPr>
              <a:latin typeface="Roboto Medium"/>
              <a:ea typeface="Roboto Medium"/>
              <a:cs typeface="Roboto Medium"/>
              <a:sym typeface="Roboto Medium"/>
            </a:endParaRPr>
          </a:p>
          <a:p>
            <a:pPr marL="914400" lvl="0" indent="-342900" algn="l" rtl="0">
              <a:spcBef>
                <a:spcPts val="1600"/>
              </a:spcBef>
              <a:spcAft>
                <a:spcPts val="0"/>
              </a:spcAft>
              <a:buSzPts val="1800"/>
              <a:buFont typeface="Roboto"/>
              <a:buChar char="➔"/>
            </a:pPr>
            <a:r>
              <a:rPr lang="en" i="1">
                <a:latin typeface="Roboto"/>
                <a:ea typeface="Roboto"/>
                <a:cs typeface="Roboto"/>
                <a:sym typeface="Roboto"/>
              </a:rPr>
              <a:t>Hybrid Features placed at mean center location of all inputs</a:t>
            </a:r>
            <a:endParaRPr i="1">
              <a:latin typeface="Roboto"/>
              <a:ea typeface="Roboto"/>
              <a:cs typeface="Roboto"/>
              <a:sym typeface="Roboto"/>
            </a:endParaRPr>
          </a:p>
          <a:p>
            <a:pPr marL="1828800" lvl="1" indent="-317500" algn="l" rtl="0">
              <a:spcBef>
                <a:spcPts val="0"/>
              </a:spcBef>
              <a:spcAft>
                <a:spcPts val="0"/>
              </a:spcAft>
              <a:buSzPts val="1400"/>
              <a:buFont typeface="Roboto"/>
              <a:buChar char="◆"/>
            </a:pPr>
            <a:r>
              <a:rPr lang="en">
                <a:latin typeface="Roboto"/>
                <a:ea typeface="Roboto"/>
                <a:cs typeface="Roboto"/>
                <a:sym typeface="Roboto"/>
              </a:rPr>
              <a:t>Currently equal weight, but can be weighted if desired</a:t>
            </a:r>
            <a:endParaRPr>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47"/>
          <p:cNvSpPr/>
          <p:nvPr/>
        </p:nvSpPr>
        <p:spPr>
          <a:xfrm>
            <a:off x="444575" y="7650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1</a:t>
            </a:r>
            <a:endParaRPr sz="3000" b="1">
              <a:solidFill>
                <a:srgbClr val="FFFFFF"/>
              </a:solidFill>
              <a:latin typeface="Roboto"/>
              <a:ea typeface="Roboto"/>
              <a:cs typeface="Roboto"/>
              <a:sym typeface="Roboto"/>
            </a:endParaRPr>
          </a:p>
        </p:txBody>
      </p:sp>
      <p:cxnSp>
        <p:nvCxnSpPr>
          <p:cNvPr id="643" name="Google Shape;643;p47"/>
          <p:cNvCxnSpPr/>
          <p:nvPr/>
        </p:nvCxnSpPr>
        <p:spPr>
          <a:xfrm>
            <a:off x="874675" y="723400"/>
            <a:ext cx="0" cy="805500"/>
          </a:xfrm>
          <a:prstGeom prst="straightConnector1">
            <a:avLst/>
          </a:prstGeom>
          <a:noFill/>
          <a:ln w="38100" cap="flat" cmpd="sng">
            <a:solidFill>
              <a:srgbClr val="FFFFFF"/>
            </a:solidFill>
            <a:prstDash val="solid"/>
            <a:round/>
            <a:headEnd type="none" w="med" len="med"/>
            <a:tailEnd type="none" w="med" len="med"/>
          </a:ln>
        </p:spPr>
      </p:cxnSp>
      <p:sp>
        <p:nvSpPr>
          <p:cNvPr id="644" name="Google Shape;644;p47"/>
          <p:cNvSpPr txBox="1"/>
          <p:nvPr/>
        </p:nvSpPr>
        <p:spPr>
          <a:xfrm>
            <a:off x="950875" y="838450"/>
            <a:ext cx="3417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Identify Features</a:t>
            </a:r>
            <a:endParaRPr sz="3000">
              <a:solidFill>
                <a:srgbClr val="FFFFFF"/>
              </a:solidFill>
              <a:latin typeface="Roboto Medium"/>
              <a:ea typeface="Roboto Medium"/>
              <a:cs typeface="Roboto Medium"/>
              <a:sym typeface="Roboto Medium"/>
            </a:endParaRPr>
          </a:p>
        </p:txBody>
      </p:sp>
      <p:sp>
        <p:nvSpPr>
          <p:cNvPr id="645" name="Google Shape;645;p47"/>
          <p:cNvSpPr/>
          <p:nvPr/>
        </p:nvSpPr>
        <p:spPr>
          <a:xfrm>
            <a:off x="444575" y="16032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2</a:t>
            </a:r>
            <a:endParaRPr sz="3000" b="1">
              <a:solidFill>
                <a:srgbClr val="FFFFFF"/>
              </a:solidFill>
              <a:latin typeface="Roboto"/>
              <a:ea typeface="Roboto"/>
              <a:cs typeface="Roboto"/>
              <a:sym typeface="Roboto"/>
            </a:endParaRPr>
          </a:p>
        </p:txBody>
      </p:sp>
      <p:cxnSp>
        <p:nvCxnSpPr>
          <p:cNvPr id="646" name="Google Shape;646;p47"/>
          <p:cNvCxnSpPr/>
          <p:nvPr/>
        </p:nvCxnSpPr>
        <p:spPr>
          <a:xfrm>
            <a:off x="874675" y="1561600"/>
            <a:ext cx="0" cy="805500"/>
          </a:xfrm>
          <a:prstGeom prst="straightConnector1">
            <a:avLst/>
          </a:prstGeom>
          <a:noFill/>
          <a:ln w="38100" cap="flat" cmpd="sng">
            <a:solidFill>
              <a:srgbClr val="FFFFFF"/>
            </a:solidFill>
            <a:prstDash val="solid"/>
            <a:round/>
            <a:headEnd type="none" w="med" len="med"/>
            <a:tailEnd type="none" w="med" len="med"/>
          </a:ln>
        </p:spPr>
      </p:cxnSp>
      <p:sp>
        <p:nvSpPr>
          <p:cNvPr id="647" name="Google Shape;647;p47"/>
          <p:cNvSpPr txBox="1"/>
          <p:nvPr/>
        </p:nvSpPr>
        <p:spPr>
          <a:xfrm>
            <a:off x="950875" y="1676650"/>
            <a:ext cx="39582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Feature Adjustments</a:t>
            </a:r>
            <a:endParaRPr sz="3000">
              <a:solidFill>
                <a:srgbClr val="FFFFFF"/>
              </a:solidFill>
              <a:latin typeface="Roboto Medium"/>
              <a:ea typeface="Roboto Medium"/>
              <a:cs typeface="Roboto Medium"/>
              <a:sym typeface="Roboto Medium"/>
            </a:endParaRPr>
          </a:p>
        </p:txBody>
      </p:sp>
      <p:sp>
        <p:nvSpPr>
          <p:cNvPr id="648" name="Google Shape;648;p47"/>
          <p:cNvSpPr/>
          <p:nvPr/>
        </p:nvSpPr>
        <p:spPr>
          <a:xfrm>
            <a:off x="444575" y="24414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3</a:t>
            </a:r>
            <a:endParaRPr sz="3000" b="1">
              <a:solidFill>
                <a:srgbClr val="FFFFFF"/>
              </a:solidFill>
              <a:latin typeface="Roboto"/>
              <a:ea typeface="Roboto"/>
              <a:cs typeface="Roboto"/>
              <a:sym typeface="Roboto"/>
            </a:endParaRPr>
          </a:p>
        </p:txBody>
      </p:sp>
      <p:cxnSp>
        <p:nvCxnSpPr>
          <p:cNvPr id="649" name="Google Shape;649;p47"/>
          <p:cNvCxnSpPr/>
          <p:nvPr/>
        </p:nvCxnSpPr>
        <p:spPr>
          <a:xfrm>
            <a:off x="874675" y="2399800"/>
            <a:ext cx="0" cy="805500"/>
          </a:xfrm>
          <a:prstGeom prst="straightConnector1">
            <a:avLst/>
          </a:prstGeom>
          <a:noFill/>
          <a:ln w="38100" cap="flat" cmpd="sng">
            <a:solidFill>
              <a:srgbClr val="FFFFFF"/>
            </a:solidFill>
            <a:prstDash val="solid"/>
            <a:round/>
            <a:headEnd type="none" w="med" len="med"/>
            <a:tailEnd type="none" w="med" len="med"/>
          </a:ln>
        </p:spPr>
      </p:cxnSp>
      <p:sp>
        <p:nvSpPr>
          <p:cNvPr id="650" name="Google Shape;650;p47"/>
          <p:cNvSpPr txBox="1"/>
          <p:nvPr/>
        </p:nvSpPr>
        <p:spPr>
          <a:xfrm>
            <a:off x="950875" y="2514850"/>
            <a:ext cx="38664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Match Features</a:t>
            </a:r>
            <a:endParaRPr sz="3000">
              <a:solidFill>
                <a:srgbClr val="FFFFFF"/>
              </a:solidFill>
              <a:latin typeface="Roboto Medium"/>
              <a:ea typeface="Roboto Medium"/>
              <a:cs typeface="Roboto Medium"/>
              <a:sym typeface="Roboto Medium"/>
            </a:endParaRPr>
          </a:p>
        </p:txBody>
      </p:sp>
      <p:sp>
        <p:nvSpPr>
          <p:cNvPr id="651" name="Google Shape;651;p47"/>
          <p:cNvSpPr/>
          <p:nvPr/>
        </p:nvSpPr>
        <p:spPr>
          <a:xfrm>
            <a:off x="444575" y="32796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4</a:t>
            </a:r>
            <a:endParaRPr sz="3000" b="1">
              <a:solidFill>
                <a:srgbClr val="FFFFFF"/>
              </a:solidFill>
              <a:latin typeface="Roboto"/>
              <a:ea typeface="Roboto"/>
              <a:cs typeface="Roboto"/>
              <a:sym typeface="Roboto"/>
            </a:endParaRPr>
          </a:p>
        </p:txBody>
      </p:sp>
      <p:cxnSp>
        <p:nvCxnSpPr>
          <p:cNvPr id="652" name="Google Shape;652;p47"/>
          <p:cNvCxnSpPr/>
          <p:nvPr/>
        </p:nvCxnSpPr>
        <p:spPr>
          <a:xfrm>
            <a:off x="874675" y="3238000"/>
            <a:ext cx="0" cy="805500"/>
          </a:xfrm>
          <a:prstGeom prst="straightConnector1">
            <a:avLst/>
          </a:prstGeom>
          <a:noFill/>
          <a:ln w="38100" cap="flat" cmpd="sng">
            <a:solidFill>
              <a:srgbClr val="FFFFFF"/>
            </a:solidFill>
            <a:prstDash val="solid"/>
            <a:round/>
            <a:headEnd type="none" w="med" len="med"/>
            <a:tailEnd type="none" w="med" len="med"/>
          </a:ln>
        </p:spPr>
      </p:cxnSp>
      <p:sp>
        <p:nvSpPr>
          <p:cNvPr id="653" name="Google Shape;653;p47"/>
          <p:cNvSpPr txBox="1"/>
          <p:nvPr/>
        </p:nvSpPr>
        <p:spPr>
          <a:xfrm>
            <a:off x="950875" y="3353050"/>
            <a:ext cx="41424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Build Hybrid Features</a:t>
            </a:r>
            <a:endParaRPr sz="3000">
              <a:solidFill>
                <a:srgbClr val="FFFFFF"/>
              </a:solidFill>
              <a:latin typeface="Roboto Medium"/>
              <a:ea typeface="Roboto Medium"/>
              <a:cs typeface="Roboto Medium"/>
              <a:sym typeface="Roboto Medium"/>
            </a:endParaRPr>
          </a:p>
        </p:txBody>
      </p:sp>
      <p:sp>
        <p:nvSpPr>
          <p:cNvPr id="654" name="Google Shape;654;p47"/>
          <p:cNvSpPr/>
          <p:nvPr/>
        </p:nvSpPr>
        <p:spPr>
          <a:xfrm>
            <a:off x="444575" y="4143625"/>
            <a:ext cx="8192700" cy="747900"/>
          </a:xfrm>
          <a:prstGeom prst="rect">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5</a:t>
            </a:r>
            <a:endParaRPr sz="3000" b="1">
              <a:solidFill>
                <a:srgbClr val="FFFFFF"/>
              </a:solidFill>
              <a:latin typeface="Roboto"/>
              <a:ea typeface="Roboto"/>
              <a:cs typeface="Roboto"/>
              <a:sym typeface="Roboto"/>
            </a:endParaRPr>
          </a:p>
        </p:txBody>
      </p:sp>
      <p:cxnSp>
        <p:nvCxnSpPr>
          <p:cNvPr id="655" name="Google Shape;655;p47"/>
          <p:cNvCxnSpPr/>
          <p:nvPr/>
        </p:nvCxnSpPr>
        <p:spPr>
          <a:xfrm>
            <a:off x="874675" y="4101950"/>
            <a:ext cx="0" cy="805500"/>
          </a:xfrm>
          <a:prstGeom prst="straightConnector1">
            <a:avLst/>
          </a:prstGeom>
          <a:noFill/>
          <a:ln w="38100" cap="flat" cmpd="sng">
            <a:solidFill>
              <a:srgbClr val="FFFFFF"/>
            </a:solidFill>
            <a:prstDash val="solid"/>
            <a:round/>
            <a:headEnd type="none" w="med" len="med"/>
            <a:tailEnd type="none" w="med" len="med"/>
          </a:ln>
        </p:spPr>
      </p:cxnSp>
      <p:sp>
        <p:nvSpPr>
          <p:cNvPr id="656" name="Google Shape;656;p47"/>
          <p:cNvSpPr txBox="1"/>
          <p:nvPr/>
        </p:nvSpPr>
        <p:spPr>
          <a:xfrm>
            <a:off x="950875" y="4217000"/>
            <a:ext cx="67278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Place Hybrids on Background</a:t>
            </a:r>
            <a:endParaRPr sz="3000">
              <a:solidFill>
                <a:srgbClr val="FFFFFF"/>
              </a:solidFill>
              <a:latin typeface="Roboto Medium"/>
              <a:ea typeface="Roboto Medium"/>
              <a:cs typeface="Roboto Medium"/>
              <a:sym typeface="Roboto Medium"/>
            </a:endParaRPr>
          </a:p>
        </p:txBody>
      </p:sp>
      <p:sp>
        <p:nvSpPr>
          <p:cNvPr id="657" name="Google Shape;657;p47"/>
          <p:cNvSpPr txBox="1"/>
          <p:nvPr/>
        </p:nvSpPr>
        <p:spPr>
          <a:xfrm>
            <a:off x="1465200" y="73625"/>
            <a:ext cx="6213600" cy="67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Roboto"/>
                <a:ea typeface="Roboto"/>
                <a:cs typeface="Roboto"/>
                <a:sym typeface="Roboto"/>
              </a:rPr>
              <a:t>Process Overview</a:t>
            </a:r>
            <a:endParaRPr sz="3600" b="1">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48"/>
          <p:cNvPicPr preferRelativeResize="0"/>
          <p:nvPr/>
        </p:nvPicPr>
        <p:blipFill rotWithShape="1">
          <a:blip r:embed="rId3">
            <a:alphaModFix/>
          </a:blip>
          <a:srcRect l="3087" r="3077"/>
          <a:stretch/>
        </p:blipFill>
        <p:spPr>
          <a:xfrm>
            <a:off x="971100" y="304800"/>
            <a:ext cx="7201788" cy="4838701"/>
          </a:xfrm>
          <a:prstGeom prst="rect">
            <a:avLst/>
          </a:prstGeom>
          <a:noFill/>
          <a:ln>
            <a:noFill/>
          </a:ln>
        </p:spPr>
      </p:pic>
      <p:sp>
        <p:nvSpPr>
          <p:cNvPr id="663" name="Google Shape;663;p48"/>
          <p:cNvSpPr/>
          <p:nvPr/>
        </p:nvSpPr>
        <p:spPr>
          <a:xfrm>
            <a:off x="-96900" y="109150"/>
            <a:ext cx="35853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8"/>
          <p:cNvSpPr txBox="1"/>
          <p:nvPr/>
        </p:nvSpPr>
        <p:spPr>
          <a:xfrm>
            <a:off x="0" y="183700"/>
            <a:ext cx="3488400" cy="27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NBM 50% Probability Exceedance Wind</a:t>
            </a: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49"/>
          <p:cNvPicPr preferRelativeResize="0"/>
          <p:nvPr/>
        </p:nvPicPr>
        <p:blipFill rotWithShape="1">
          <a:blip r:embed="rId3">
            <a:alphaModFix/>
          </a:blip>
          <a:srcRect l="3087" r="3077"/>
          <a:stretch/>
        </p:blipFill>
        <p:spPr>
          <a:xfrm>
            <a:off x="971100" y="304800"/>
            <a:ext cx="7201788" cy="4838701"/>
          </a:xfrm>
          <a:prstGeom prst="rect">
            <a:avLst/>
          </a:prstGeom>
          <a:noFill/>
          <a:ln>
            <a:noFill/>
          </a:ln>
        </p:spPr>
      </p:pic>
      <p:sp>
        <p:nvSpPr>
          <p:cNvPr id="670" name="Google Shape;670;p49"/>
          <p:cNvSpPr/>
          <p:nvPr/>
        </p:nvSpPr>
        <p:spPr>
          <a:xfrm>
            <a:off x="-96900" y="109150"/>
            <a:ext cx="35853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9"/>
          <p:cNvSpPr txBox="1"/>
          <p:nvPr/>
        </p:nvSpPr>
        <p:spPr>
          <a:xfrm>
            <a:off x="0" y="183700"/>
            <a:ext cx="3488400" cy="27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Hybrid Feature Mask</a:t>
            </a:r>
            <a:endParaRPr>
              <a:solidFill>
                <a:srgbClr val="FFFFFF"/>
              </a:solidFill>
              <a:latin typeface="Roboto Medium"/>
              <a:ea typeface="Roboto Medium"/>
              <a:cs typeface="Roboto Medium"/>
              <a:sym typeface="Roboto Medium"/>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50"/>
          <p:cNvPicPr preferRelativeResize="0"/>
          <p:nvPr/>
        </p:nvPicPr>
        <p:blipFill rotWithShape="1">
          <a:blip r:embed="rId3">
            <a:alphaModFix/>
          </a:blip>
          <a:srcRect l="3087" r="3077"/>
          <a:stretch/>
        </p:blipFill>
        <p:spPr>
          <a:xfrm>
            <a:off x="971100" y="304800"/>
            <a:ext cx="7201788" cy="4838701"/>
          </a:xfrm>
          <a:prstGeom prst="rect">
            <a:avLst/>
          </a:prstGeom>
          <a:noFill/>
          <a:ln>
            <a:noFill/>
          </a:ln>
        </p:spPr>
      </p:pic>
      <p:sp>
        <p:nvSpPr>
          <p:cNvPr id="677" name="Google Shape;677;p50"/>
          <p:cNvSpPr/>
          <p:nvPr/>
        </p:nvSpPr>
        <p:spPr>
          <a:xfrm>
            <a:off x="-96900" y="109150"/>
            <a:ext cx="35853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0"/>
          <p:cNvSpPr txBox="1"/>
          <p:nvPr/>
        </p:nvSpPr>
        <p:spPr>
          <a:xfrm>
            <a:off x="0" y="183700"/>
            <a:ext cx="3488400" cy="27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Combined Forecast</a:t>
            </a: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51"/>
          <p:cNvSpPr/>
          <p:nvPr/>
        </p:nvSpPr>
        <p:spPr>
          <a:xfrm>
            <a:off x="4496625" y="47950"/>
            <a:ext cx="4512600" cy="50055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1"/>
          <p:cNvSpPr/>
          <p:nvPr/>
        </p:nvSpPr>
        <p:spPr>
          <a:xfrm>
            <a:off x="2521175" y="2434375"/>
            <a:ext cx="1911900" cy="26190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1"/>
          <p:cNvSpPr/>
          <p:nvPr/>
        </p:nvSpPr>
        <p:spPr>
          <a:xfrm>
            <a:off x="188675" y="2434350"/>
            <a:ext cx="1911900" cy="26190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1"/>
          <p:cNvSpPr/>
          <p:nvPr/>
        </p:nvSpPr>
        <p:spPr>
          <a:xfrm>
            <a:off x="188675" y="90225"/>
            <a:ext cx="4244400" cy="223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7" name="Google Shape;687;p51"/>
          <p:cNvPicPr preferRelativeResize="0"/>
          <p:nvPr/>
        </p:nvPicPr>
        <p:blipFill rotWithShape="1">
          <a:blip r:embed="rId3">
            <a:alphaModFix/>
          </a:blip>
          <a:srcRect l="3087" r="3077"/>
          <a:stretch/>
        </p:blipFill>
        <p:spPr>
          <a:xfrm>
            <a:off x="4563949" y="305650"/>
            <a:ext cx="4377964" cy="2941449"/>
          </a:xfrm>
          <a:prstGeom prst="rect">
            <a:avLst/>
          </a:prstGeom>
          <a:noFill/>
          <a:ln>
            <a:noFill/>
          </a:ln>
        </p:spPr>
      </p:pic>
      <p:pic>
        <p:nvPicPr>
          <p:cNvPr id="688" name="Google Shape;688;p51"/>
          <p:cNvPicPr preferRelativeResize="0"/>
          <p:nvPr/>
        </p:nvPicPr>
        <p:blipFill rotWithShape="1">
          <a:blip r:embed="rId4">
            <a:alphaModFix/>
          </a:blip>
          <a:srcRect l="3087" r="3077"/>
          <a:stretch/>
        </p:blipFill>
        <p:spPr>
          <a:xfrm>
            <a:off x="963400" y="438300"/>
            <a:ext cx="2551826" cy="1714500"/>
          </a:xfrm>
          <a:prstGeom prst="rect">
            <a:avLst/>
          </a:prstGeom>
          <a:noFill/>
          <a:ln>
            <a:noFill/>
          </a:ln>
        </p:spPr>
      </p:pic>
      <p:pic>
        <p:nvPicPr>
          <p:cNvPr id="689" name="Google Shape;689;p51"/>
          <p:cNvPicPr preferRelativeResize="0"/>
          <p:nvPr/>
        </p:nvPicPr>
        <p:blipFill rotWithShape="1">
          <a:blip r:embed="rId5">
            <a:alphaModFix/>
          </a:blip>
          <a:srcRect/>
          <a:stretch/>
        </p:blipFill>
        <p:spPr>
          <a:xfrm>
            <a:off x="252125" y="2592225"/>
            <a:ext cx="1728399" cy="1161275"/>
          </a:xfrm>
          <a:prstGeom prst="rect">
            <a:avLst/>
          </a:prstGeom>
          <a:noFill/>
          <a:ln>
            <a:noFill/>
          </a:ln>
        </p:spPr>
      </p:pic>
      <p:pic>
        <p:nvPicPr>
          <p:cNvPr id="690" name="Google Shape;690;p51"/>
          <p:cNvPicPr preferRelativeResize="0"/>
          <p:nvPr/>
        </p:nvPicPr>
        <p:blipFill rotWithShape="1">
          <a:blip r:embed="rId6">
            <a:alphaModFix/>
          </a:blip>
          <a:srcRect/>
          <a:stretch/>
        </p:blipFill>
        <p:spPr>
          <a:xfrm>
            <a:off x="2601525" y="2592225"/>
            <a:ext cx="1728399" cy="1161275"/>
          </a:xfrm>
          <a:prstGeom prst="rect">
            <a:avLst/>
          </a:prstGeom>
          <a:noFill/>
          <a:ln>
            <a:noFill/>
          </a:ln>
        </p:spPr>
      </p:pic>
      <p:sp>
        <p:nvSpPr>
          <p:cNvPr id="691" name="Google Shape;691;p51"/>
          <p:cNvSpPr txBox="1"/>
          <p:nvPr/>
        </p:nvSpPr>
        <p:spPr>
          <a:xfrm>
            <a:off x="665650" y="116025"/>
            <a:ext cx="33648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NBM 50% Probability Exceedance Values</a:t>
            </a:r>
            <a:endParaRPr sz="1200">
              <a:latin typeface="Roboto"/>
              <a:ea typeface="Roboto"/>
              <a:cs typeface="Roboto"/>
              <a:sym typeface="Roboto"/>
            </a:endParaRPr>
          </a:p>
        </p:txBody>
      </p:sp>
      <p:sp>
        <p:nvSpPr>
          <p:cNvPr id="692" name="Google Shape;692;p51"/>
          <p:cNvSpPr txBox="1"/>
          <p:nvPr/>
        </p:nvSpPr>
        <p:spPr>
          <a:xfrm>
            <a:off x="4778938" y="-28250"/>
            <a:ext cx="38799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Combined WS Forecast (NBM + HMON + HWRF)</a:t>
            </a:r>
            <a:endParaRPr sz="1200">
              <a:solidFill>
                <a:srgbClr val="FFFFFF"/>
              </a:solidFill>
              <a:latin typeface="Roboto"/>
              <a:ea typeface="Roboto"/>
              <a:cs typeface="Roboto"/>
              <a:sym typeface="Roboto"/>
            </a:endParaRPr>
          </a:p>
        </p:txBody>
      </p:sp>
      <p:sp>
        <p:nvSpPr>
          <p:cNvPr id="693" name="Google Shape;693;p51"/>
          <p:cNvSpPr txBox="1"/>
          <p:nvPr/>
        </p:nvSpPr>
        <p:spPr>
          <a:xfrm>
            <a:off x="368125" y="2319863"/>
            <a:ext cx="14964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HMON</a:t>
            </a:r>
            <a:endParaRPr sz="1200">
              <a:latin typeface="Roboto"/>
              <a:ea typeface="Roboto"/>
              <a:cs typeface="Roboto"/>
              <a:sym typeface="Roboto"/>
            </a:endParaRPr>
          </a:p>
        </p:txBody>
      </p:sp>
      <p:sp>
        <p:nvSpPr>
          <p:cNvPr id="694" name="Google Shape;694;p51"/>
          <p:cNvSpPr txBox="1"/>
          <p:nvPr/>
        </p:nvSpPr>
        <p:spPr>
          <a:xfrm>
            <a:off x="2717525" y="2319875"/>
            <a:ext cx="14964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HWRF</a:t>
            </a:r>
            <a:endParaRPr sz="1200">
              <a:latin typeface="Roboto"/>
              <a:ea typeface="Roboto"/>
              <a:cs typeface="Roboto"/>
              <a:sym typeface="Roboto"/>
            </a:endParaRPr>
          </a:p>
        </p:txBody>
      </p:sp>
      <p:pic>
        <p:nvPicPr>
          <p:cNvPr id="695" name="Google Shape;695;p51"/>
          <p:cNvPicPr preferRelativeResize="0"/>
          <p:nvPr/>
        </p:nvPicPr>
        <p:blipFill rotWithShape="1">
          <a:blip r:embed="rId7">
            <a:alphaModFix/>
          </a:blip>
          <a:srcRect/>
          <a:stretch/>
        </p:blipFill>
        <p:spPr>
          <a:xfrm>
            <a:off x="252125" y="3811425"/>
            <a:ext cx="1728399" cy="1161275"/>
          </a:xfrm>
          <a:prstGeom prst="rect">
            <a:avLst/>
          </a:prstGeom>
          <a:noFill/>
          <a:ln>
            <a:noFill/>
          </a:ln>
        </p:spPr>
      </p:pic>
      <p:pic>
        <p:nvPicPr>
          <p:cNvPr id="696" name="Google Shape;696;p51"/>
          <p:cNvPicPr preferRelativeResize="0"/>
          <p:nvPr/>
        </p:nvPicPr>
        <p:blipFill rotWithShape="1">
          <a:blip r:embed="rId8">
            <a:alphaModFix/>
          </a:blip>
          <a:srcRect/>
          <a:stretch/>
        </p:blipFill>
        <p:spPr>
          <a:xfrm>
            <a:off x="2601525" y="3811425"/>
            <a:ext cx="1728399" cy="1161275"/>
          </a:xfrm>
          <a:prstGeom prst="rect">
            <a:avLst/>
          </a:prstGeom>
          <a:noFill/>
          <a:ln>
            <a:noFill/>
          </a:ln>
        </p:spPr>
      </p:pic>
      <p:pic>
        <p:nvPicPr>
          <p:cNvPr id="697" name="Google Shape;697;p51"/>
          <p:cNvPicPr preferRelativeResize="0"/>
          <p:nvPr/>
        </p:nvPicPr>
        <p:blipFill rotWithShape="1">
          <a:blip r:embed="rId9">
            <a:alphaModFix/>
          </a:blip>
          <a:srcRect l="3087" r="3077"/>
          <a:stretch/>
        </p:blipFill>
        <p:spPr>
          <a:xfrm>
            <a:off x="5758615" y="3323300"/>
            <a:ext cx="2297610" cy="1543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152400" y="533400"/>
            <a:ext cx="8839201" cy="4469709"/>
          </a:xfrm>
          <a:prstGeom prst="rect">
            <a:avLst/>
          </a:prstGeom>
          <a:noFill/>
          <a:ln>
            <a:noFill/>
          </a:ln>
        </p:spPr>
      </p:pic>
      <p:sp>
        <p:nvSpPr>
          <p:cNvPr id="79" name="Google Shape;79;p16"/>
          <p:cNvSpPr txBox="1"/>
          <p:nvPr/>
        </p:nvSpPr>
        <p:spPr>
          <a:xfrm>
            <a:off x="169550" y="115850"/>
            <a:ext cx="7947000" cy="48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Roboto Light"/>
                <a:ea typeface="Roboto Light"/>
                <a:cs typeface="Roboto Light"/>
                <a:sym typeface="Roboto Light"/>
              </a:rPr>
              <a:t>Diverging Forecasts can be a problem</a:t>
            </a:r>
            <a:endParaRPr sz="2200">
              <a:latin typeface="Roboto Light"/>
              <a:ea typeface="Roboto Light"/>
              <a:cs typeface="Roboto Light"/>
              <a:sym typeface="Roboto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52"/>
          <p:cNvPicPr preferRelativeResize="0"/>
          <p:nvPr/>
        </p:nvPicPr>
        <p:blipFill rotWithShape="1">
          <a:blip r:embed="rId3">
            <a:alphaModFix/>
          </a:blip>
          <a:srcRect l="3087" r="3077"/>
          <a:stretch/>
        </p:blipFill>
        <p:spPr>
          <a:xfrm>
            <a:off x="971100" y="304800"/>
            <a:ext cx="7201788" cy="4838701"/>
          </a:xfrm>
          <a:prstGeom prst="rect">
            <a:avLst/>
          </a:prstGeom>
          <a:noFill/>
          <a:ln>
            <a:noFill/>
          </a:ln>
        </p:spPr>
      </p:pic>
      <p:sp>
        <p:nvSpPr>
          <p:cNvPr id="703" name="Google Shape;703;p52"/>
          <p:cNvSpPr/>
          <p:nvPr/>
        </p:nvSpPr>
        <p:spPr>
          <a:xfrm>
            <a:off x="-96900" y="109150"/>
            <a:ext cx="34884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2"/>
          <p:cNvSpPr txBox="1"/>
          <p:nvPr/>
        </p:nvSpPr>
        <p:spPr>
          <a:xfrm>
            <a:off x="0" y="183700"/>
            <a:ext cx="3488400" cy="27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Oceanic Mean Wind Speed </a:t>
            </a: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p53"/>
          <p:cNvPicPr preferRelativeResize="0"/>
          <p:nvPr/>
        </p:nvPicPr>
        <p:blipFill rotWithShape="1">
          <a:blip r:embed="rId3">
            <a:alphaModFix/>
          </a:blip>
          <a:srcRect l="3087" r="3077"/>
          <a:stretch/>
        </p:blipFill>
        <p:spPr>
          <a:xfrm>
            <a:off x="971113" y="304800"/>
            <a:ext cx="7201788" cy="4838701"/>
          </a:xfrm>
          <a:prstGeom prst="rect">
            <a:avLst/>
          </a:prstGeom>
          <a:noFill/>
          <a:ln>
            <a:noFill/>
          </a:ln>
        </p:spPr>
      </p:pic>
      <p:sp>
        <p:nvSpPr>
          <p:cNvPr id="710" name="Google Shape;710;p53"/>
          <p:cNvSpPr/>
          <p:nvPr/>
        </p:nvSpPr>
        <p:spPr>
          <a:xfrm>
            <a:off x="-96900" y="109150"/>
            <a:ext cx="34884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3"/>
          <p:cNvSpPr txBox="1"/>
          <p:nvPr/>
        </p:nvSpPr>
        <p:spPr>
          <a:xfrm>
            <a:off x="0" y="183700"/>
            <a:ext cx="3488400" cy="27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Hybrid Feature Mask</a:t>
            </a: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54"/>
          <p:cNvPicPr preferRelativeResize="0"/>
          <p:nvPr/>
        </p:nvPicPr>
        <p:blipFill rotWithShape="1">
          <a:blip r:embed="rId3">
            <a:alphaModFix/>
          </a:blip>
          <a:srcRect l="3087" r="3077"/>
          <a:stretch/>
        </p:blipFill>
        <p:spPr>
          <a:xfrm>
            <a:off x="971113" y="304800"/>
            <a:ext cx="7201788" cy="4838701"/>
          </a:xfrm>
          <a:prstGeom prst="rect">
            <a:avLst/>
          </a:prstGeom>
          <a:noFill/>
          <a:ln>
            <a:noFill/>
          </a:ln>
        </p:spPr>
      </p:pic>
      <p:sp>
        <p:nvSpPr>
          <p:cNvPr id="717" name="Google Shape;717;p54"/>
          <p:cNvSpPr/>
          <p:nvPr/>
        </p:nvSpPr>
        <p:spPr>
          <a:xfrm>
            <a:off x="-96900" y="109150"/>
            <a:ext cx="34884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4"/>
          <p:cNvSpPr txBox="1"/>
          <p:nvPr/>
        </p:nvSpPr>
        <p:spPr>
          <a:xfrm>
            <a:off x="0" y="183700"/>
            <a:ext cx="3488400" cy="27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Combined Forecast</a:t>
            </a:r>
            <a:endParaRPr sz="1000">
              <a:solidFill>
                <a:srgbClr val="FFFFFF"/>
              </a:solidFill>
              <a:latin typeface="Roboto Medium"/>
              <a:ea typeface="Roboto Medium"/>
              <a:cs typeface="Roboto Medium"/>
              <a:sym typeface="Roboto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55"/>
          <p:cNvSpPr/>
          <p:nvPr/>
        </p:nvSpPr>
        <p:spPr>
          <a:xfrm>
            <a:off x="5489375" y="47950"/>
            <a:ext cx="3600300" cy="50055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5"/>
          <p:cNvSpPr/>
          <p:nvPr/>
        </p:nvSpPr>
        <p:spPr>
          <a:xfrm>
            <a:off x="112475" y="2434350"/>
            <a:ext cx="5376900" cy="26190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5"/>
          <p:cNvSpPr/>
          <p:nvPr/>
        </p:nvSpPr>
        <p:spPr>
          <a:xfrm>
            <a:off x="112475" y="47950"/>
            <a:ext cx="5376900" cy="232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6" name="Google Shape;726;p55"/>
          <p:cNvPicPr preferRelativeResize="0"/>
          <p:nvPr/>
        </p:nvPicPr>
        <p:blipFill rotWithShape="1">
          <a:blip r:embed="rId3">
            <a:alphaModFix/>
          </a:blip>
          <a:srcRect l="3087" r="3077"/>
          <a:stretch/>
        </p:blipFill>
        <p:spPr>
          <a:xfrm>
            <a:off x="5560875" y="259370"/>
            <a:ext cx="3457299" cy="2322909"/>
          </a:xfrm>
          <a:prstGeom prst="rect">
            <a:avLst/>
          </a:prstGeom>
          <a:noFill/>
          <a:ln>
            <a:noFill/>
          </a:ln>
        </p:spPr>
      </p:pic>
      <p:pic>
        <p:nvPicPr>
          <p:cNvPr id="727" name="Google Shape;727;p55"/>
          <p:cNvPicPr preferRelativeResize="0"/>
          <p:nvPr/>
        </p:nvPicPr>
        <p:blipFill rotWithShape="1">
          <a:blip r:embed="rId4">
            <a:alphaModFix/>
          </a:blip>
          <a:srcRect l="3087" r="3077"/>
          <a:stretch/>
        </p:blipFill>
        <p:spPr>
          <a:xfrm>
            <a:off x="1370465" y="372225"/>
            <a:ext cx="2862672" cy="1923350"/>
          </a:xfrm>
          <a:prstGeom prst="rect">
            <a:avLst/>
          </a:prstGeom>
          <a:noFill/>
          <a:ln>
            <a:noFill/>
          </a:ln>
        </p:spPr>
      </p:pic>
      <p:pic>
        <p:nvPicPr>
          <p:cNvPr id="728" name="Google Shape;728;p55"/>
          <p:cNvPicPr preferRelativeResize="0"/>
          <p:nvPr/>
        </p:nvPicPr>
        <p:blipFill rotWithShape="1">
          <a:blip r:embed="rId5">
            <a:alphaModFix/>
          </a:blip>
          <a:srcRect l="3087" r="3077"/>
          <a:stretch/>
        </p:blipFill>
        <p:spPr>
          <a:xfrm>
            <a:off x="175925" y="2592225"/>
            <a:ext cx="1728398" cy="1161275"/>
          </a:xfrm>
          <a:prstGeom prst="rect">
            <a:avLst/>
          </a:prstGeom>
          <a:noFill/>
          <a:ln>
            <a:noFill/>
          </a:ln>
        </p:spPr>
      </p:pic>
      <p:sp>
        <p:nvSpPr>
          <p:cNvPr id="729" name="Google Shape;729;p55"/>
          <p:cNvSpPr txBox="1"/>
          <p:nvPr/>
        </p:nvSpPr>
        <p:spPr>
          <a:xfrm>
            <a:off x="1118525" y="90225"/>
            <a:ext cx="3364800" cy="25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NBM Background</a:t>
            </a:r>
            <a:endParaRPr sz="1200">
              <a:latin typeface="Roboto"/>
              <a:ea typeface="Roboto"/>
              <a:cs typeface="Roboto"/>
              <a:sym typeface="Roboto"/>
            </a:endParaRPr>
          </a:p>
        </p:txBody>
      </p:sp>
      <p:sp>
        <p:nvSpPr>
          <p:cNvPr id="730" name="Google Shape;730;p55"/>
          <p:cNvSpPr txBox="1"/>
          <p:nvPr/>
        </p:nvSpPr>
        <p:spPr>
          <a:xfrm>
            <a:off x="5349575" y="47950"/>
            <a:ext cx="3879900" cy="25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Hybrid Feature placed on NBM Background Winds</a:t>
            </a:r>
            <a:endParaRPr sz="1200">
              <a:solidFill>
                <a:srgbClr val="FFFFFF"/>
              </a:solidFill>
              <a:latin typeface="Roboto"/>
              <a:ea typeface="Roboto"/>
              <a:cs typeface="Roboto"/>
              <a:sym typeface="Roboto"/>
            </a:endParaRPr>
          </a:p>
        </p:txBody>
      </p:sp>
      <p:sp>
        <p:nvSpPr>
          <p:cNvPr id="731" name="Google Shape;731;p55"/>
          <p:cNvSpPr txBox="1"/>
          <p:nvPr/>
        </p:nvSpPr>
        <p:spPr>
          <a:xfrm>
            <a:off x="291925" y="2315038"/>
            <a:ext cx="14964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HMON</a:t>
            </a:r>
            <a:endParaRPr sz="1200">
              <a:latin typeface="Roboto"/>
              <a:ea typeface="Roboto"/>
              <a:cs typeface="Roboto"/>
              <a:sym typeface="Roboto"/>
            </a:endParaRPr>
          </a:p>
        </p:txBody>
      </p:sp>
      <p:pic>
        <p:nvPicPr>
          <p:cNvPr id="732" name="Google Shape;732;p55"/>
          <p:cNvPicPr preferRelativeResize="0"/>
          <p:nvPr/>
        </p:nvPicPr>
        <p:blipFill rotWithShape="1">
          <a:blip r:embed="rId6">
            <a:alphaModFix/>
          </a:blip>
          <a:srcRect l="3087" r="3077"/>
          <a:stretch/>
        </p:blipFill>
        <p:spPr>
          <a:xfrm>
            <a:off x="175925" y="3811425"/>
            <a:ext cx="1728398" cy="1161275"/>
          </a:xfrm>
          <a:prstGeom prst="rect">
            <a:avLst/>
          </a:prstGeom>
          <a:noFill/>
          <a:ln>
            <a:noFill/>
          </a:ln>
        </p:spPr>
      </p:pic>
      <p:pic>
        <p:nvPicPr>
          <p:cNvPr id="733" name="Google Shape;733;p55"/>
          <p:cNvPicPr preferRelativeResize="0"/>
          <p:nvPr/>
        </p:nvPicPr>
        <p:blipFill rotWithShape="1">
          <a:blip r:embed="rId7">
            <a:alphaModFix/>
          </a:blip>
          <a:srcRect l="3087" r="3077"/>
          <a:stretch/>
        </p:blipFill>
        <p:spPr>
          <a:xfrm>
            <a:off x="5560882" y="2623825"/>
            <a:ext cx="3457286" cy="2322900"/>
          </a:xfrm>
          <a:prstGeom prst="rect">
            <a:avLst/>
          </a:prstGeom>
          <a:noFill/>
          <a:ln>
            <a:noFill/>
          </a:ln>
        </p:spPr>
      </p:pic>
      <p:pic>
        <p:nvPicPr>
          <p:cNvPr id="734" name="Google Shape;734;p55"/>
          <p:cNvPicPr preferRelativeResize="0"/>
          <p:nvPr/>
        </p:nvPicPr>
        <p:blipFill rotWithShape="1">
          <a:blip r:embed="rId8">
            <a:alphaModFix/>
          </a:blip>
          <a:srcRect l="3087" r="3077"/>
          <a:stretch/>
        </p:blipFill>
        <p:spPr>
          <a:xfrm>
            <a:off x="1937600" y="2613863"/>
            <a:ext cx="1728398" cy="1161275"/>
          </a:xfrm>
          <a:prstGeom prst="rect">
            <a:avLst/>
          </a:prstGeom>
          <a:noFill/>
          <a:ln>
            <a:noFill/>
          </a:ln>
        </p:spPr>
      </p:pic>
      <p:pic>
        <p:nvPicPr>
          <p:cNvPr id="735" name="Google Shape;735;p55"/>
          <p:cNvPicPr preferRelativeResize="0"/>
          <p:nvPr/>
        </p:nvPicPr>
        <p:blipFill rotWithShape="1">
          <a:blip r:embed="rId9">
            <a:alphaModFix/>
          </a:blip>
          <a:srcRect l="3087" r="3077"/>
          <a:stretch/>
        </p:blipFill>
        <p:spPr>
          <a:xfrm>
            <a:off x="1937600" y="3811425"/>
            <a:ext cx="1728398" cy="1161275"/>
          </a:xfrm>
          <a:prstGeom prst="rect">
            <a:avLst/>
          </a:prstGeom>
          <a:noFill/>
          <a:ln>
            <a:noFill/>
          </a:ln>
        </p:spPr>
      </p:pic>
      <p:pic>
        <p:nvPicPr>
          <p:cNvPr id="736" name="Google Shape;736;p55"/>
          <p:cNvPicPr preferRelativeResize="0"/>
          <p:nvPr/>
        </p:nvPicPr>
        <p:blipFill rotWithShape="1">
          <a:blip r:embed="rId10">
            <a:alphaModFix/>
          </a:blip>
          <a:srcRect l="3087" r="3077"/>
          <a:stretch/>
        </p:blipFill>
        <p:spPr>
          <a:xfrm>
            <a:off x="3699275" y="3811425"/>
            <a:ext cx="1728398" cy="1161275"/>
          </a:xfrm>
          <a:prstGeom prst="rect">
            <a:avLst/>
          </a:prstGeom>
          <a:noFill/>
          <a:ln>
            <a:noFill/>
          </a:ln>
        </p:spPr>
      </p:pic>
      <p:pic>
        <p:nvPicPr>
          <p:cNvPr id="737" name="Google Shape;737;p55"/>
          <p:cNvPicPr preferRelativeResize="0"/>
          <p:nvPr/>
        </p:nvPicPr>
        <p:blipFill rotWithShape="1">
          <a:blip r:embed="rId11">
            <a:alphaModFix/>
          </a:blip>
          <a:srcRect l="3087" r="3077"/>
          <a:stretch/>
        </p:blipFill>
        <p:spPr>
          <a:xfrm>
            <a:off x="3699275" y="2592225"/>
            <a:ext cx="1728398" cy="1161275"/>
          </a:xfrm>
          <a:prstGeom prst="rect">
            <a:avLst/>
          </a:prstGeom>
          <a:noFill/>
          <a:ln>
            <a:noFill/>
          </a:ln>
        </p:spPr>
      </p:pic>
      <p:sp>
        <p:nvSpPr>
          <p:cNvPr id="738" name="Google Shape;738;p55"/>
          <p:cNvSpPr txBox="1"/>
          <p:nvPr/>
        </p:nvSpPr>
        <p:spPr>
          <a:xfrm>
            <a:off x="3807238" y="2315038"/>
            <a:ext cx="14964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WTCM</a:t>
            </a:r>
            <a:endParaRPr sz="1200">
              <a:latin typeface="Roboto"/>
              <a:ea typeface="Roboto"/>
              <a:cs typeface="Roboto"/>
              <a:sym typeface="Roboto"/>
            </a:endParaRPr>
          </a:p>
        </p:txBody>
      </p:sp>
      <p:sp>
        <p:nvSpPr>
          <p:cNvPr id="739" name="Google Shape;739;p55"/>
          <p:cNvSpPr txBox="1"/>
          <p:nvPr/>
        </p:nvSpPr>
        <p:spPr>
          <a:xfrm>
            <a:off x="2053588" y="2325863"/>
            <a:ext cx="14964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HWRF</a:t>
            </a:r>
            <a:endParaRPr sz="1200">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56"/>
          <p:cNvPicPr preferRelativeResize="0"/>
          <p:nvPr/>
        </p:nvPicPr>
        <p:blipFill>
          <a:blip r:embed="rId3">
            <a:alphaModFix/>
          </a:blip>
          <a:stretch>
            <a:fillRect/>
          </a:stretch>
        </p:blipFill>
        <p:spPr>
          <a:xfrm>
            <a:off x="523987" y="727400"/>
            <a:ext cx="8096026" cy="4093900"/>
          </a:xfrm>
          <a:prstGeom prst="rect">
            <a:avLst/>
          </a:prstGeom>
          <a:noFill/>
          <a:ln>
            <a:noFill/>
          </a:ln>
        </p:spPr>
      </p:pic>
      <p:sp>
        <p:nvSpPr>
          <p:cNvPr id="745" name="Google Shape;745;p56"/>
          <p:cNvSpPr txBox="1"/>
          <p:nvPr/>
        </p:nvSpPr>
        <p:spPr>
          <a:xfrm>
            <a:off x="111775" y="183250"/>
            <a:ext cx="6259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Roboto Medium"/>
                <a:ea typeface="Roboto Medium"/>
                <a:cs typeface="Roboto Medium"/>
                <a:sym typeface="Roboto Medium"/>
              </a:rPr>
              <a:t>How do we fare with diverging solutions between DMO and wTCM?</a:t>
            </a:r>
            <a:endParaRPr sz="1500">
              <a:latin typeface="Roboto Medium"/>
              <a:ea typeface="Roboto Medium"/>
              <a:cs typeface="Roboto Medium"/>
              <a:sym typeface="Roboto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57"/>
          <p:cNvPicPr preferRelativeResize="0"/>
          <p:nvPr/>
        </p:nvPicPr>
        <p:blipFill>
          <a:blip r:embed="rId3">
            <a:alphaModFix/>
          </a:blip>
          <a:stretch>
            <a:fillRect/>
          </a:stretch>
        </p:blipFill>
        <p:spPr>
          <a:xfrm>
            <a:off x="521208" y="731520"/>
            <a:ext cx="8092440" cy="4096513"/>
          </a:xfrm>
          <a:prstGeom prst="rect">
            <a:avLst/>
          </a:prstGeom>
          <a:noFill/>
          <a:ln>
            <a:noFill/>
          </a:ln>
        </p:spPr>
      </p:pic>
      <p:sp>
        <p:nvSpPr>
          <p:cNvPr id="751" name="Google Shape;751;p57"/>
          <p:cNvSpPr txBox="1"/>
          <p:nvPr/>
        </p:nvSpPr>
        <p:spPr>
          <a:xfrm>
            <a:off x="111775" y="183250"/>
            <a:ext cx="6259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Roboto Medium"/>
                <a:ea typeface="Roboto Medium"/>
                <a:cs typeface="Roboto Medium"/>
                <a:sym typeface="Roboto Medium"/>
              </a:rPr>
              <a:t>How do we fare with diverging solutions between DMO and wTCM?</a:t>
            </a:r>
            <a:endParaRPr sz="1500">
              <a:latin typeface="Roboto Medium"/>
              <a:ea typeface="Roboto Medium"/>
              <a:cs typeface="Roboto Medium"/>
              <a:sym typeface="Roboto Medium"/>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58"/>
          <p:cNvPicPr preferRelativeResize="0"/>
          <p:nvPr/>
        </p:nvPicPr>
        <p:blipFill>
          <a:blip r:embed="rId3">
            <a:alphaModFix/>
          </a:blip>
          <a:stretch>
            <a:fillRect/>
          </a:stretch>
        </p:blipFill>
        <p:spPr>
          <a:xfrm>
            <a:off x="1142087" y="456300"/>
            <a:ext cx="6859825" cy="4580825"/>
          </a:xfrm>
          <a:prstGeom prst="rect">
            <a:avLst/>
          </a:prstGeom>
          <a:noFill/>
          <a:ln>
            <a:noFill/>
          </a:ln>
        </p:spPr>
      </p:pic>
      <p:sp>
        <p:nvSpPr>
          <p:cNvPr id="757" name="Google Shape;757;p58"/>
          <p:cNvSpPr txBox="1"/>
          <p:nvPr/>
        </p:nvSpPr>
        <p:spPr>
          <a:xfrm>
            <a:off x="99375" y="34525"/>
            <a:ext cx="6259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Roboto Medium"/>
                <a:ea typeface="Roboto Medium"/>
                <a:cs typeface="Roboto Medium"/>
                <a:sym typeface="Roboto Medium"/>
              </a:rPr>
              <a:t>How do we fare in a multiple TC environment?</a:t>
            </a:r>
            <a:endParaRPr sz="1500">
              <a:latin typeface="Roboto Medium"/>
              <a:ea typeface="Roboto Medium"/>
              <a:cs typeface="Roboto Medium"/>
              <a:sym typeface="Roboto Medium"/>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761"/>
        <p:cNvGrpSpPr/>
        <p:nvPr/>
      </p:nvGrpSpPr>
      <p:grpSpPr>
        <a:xfrm>
          <a:off x="0" y="0"/>
          <a:ext cx="0" cy="0"/>
          <a:chOff x="0" y="0"/>
          <a:chExt cx="0" cy="0"/>
        </a:xfrm>
      </p:grpSpPr>
      <p:pic>
        <p:nvPicPr>
          <p:cNvPr id="762" name="Google Shape;762;p59"/>
          <p:cNvPicPr preferRelativeResize="0"/>
          <p:nvPr/>
        </p:nvPicPr>
        <p:blipFill>
          <a:blip r:embed="rId3">
            <a:alphaModFix/>
          </a:blip>
          <a:stretch>
            <a:fillRect/>
          </a:stretch>
        </p:blipFill>
        <p:spPr>
          <a:xfrm>
            <a:off x="1441075" y="152400"/>
            <a:ext cx="6261848" cy="4838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60"/>
          <p:cNvPicPr preferRelativeResize="0"/>
          <p:nvPr/>
        </p:nvPicPr>
        <p:blipFill>
          <a:blip r:embed="rId3">
            <a:alphaModFix/>
          </a:blip>
          <a:stretch>
            <a:fillRect/>
          </a:stretch>
        </p:blipFill>
        <p:spPr>
          <a:xfrm>
            <a:off x="149701" y="1321525"/>
            <a:ext cx="4430900" cy="2958864"/>
          </a:xfrm>
          <a:prstGeom prst="rect">
            <a:avLst/>
          </a:prstGeom>
          <a:noFill/>
          <a:ln>
            <a:noFill/>
          </a:ln>
        </p:spPr>
      </p:pic>
      <p:pic>
        <p:nvPicPr>
          <p:cNvPr id="768" name="Google Shape;768;p60"/>
          <p:cNvPicPr preferRelativeResize="0"/>
          <p:nvPr/>
        </p:nvPicPr>
        <p:blipFill rotWithShape="1">
          <a:blip r:embed="rId4">
            <a:alphaModFix/>
          </a:blip>
          <a:srcRect t="9289" b="-16070"/>
          <a:stretch/>
        </p:blipFill>
        <p:spPr>
          <a:xfrm>
            <a:off x="4572000" y="1321525"/>
            <a:ext cx="4430899" cy="3149974"/>
          </a:xfrm>
          <a:prstGeom prst="rect">
            <a:avLst/>
          </a:prstGeom>
          <a:noFill/>
          <a:ln>
            <a:noFill/>
          </a:ln>
        </p:spPr>
      </p:pic>
      <p:sp>
        <p:nvSpPr>
          <p:cNvPr id="769" name="Google Shape;769;p60"/>
          <p:cNvSpPr/>
          <p:nvPr/>
        </p:nvSpPr>
        <p:spPr>
          <a:xfrm>
            <a:off x="760350" y="2386400"/>
            <a:ext cx="440100" cy="4401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0"/>
          <p:cNvSpPr/>
          <p:nvPr/>
        </p:nvSpPr>
        <p:spPr>
          <a:xfrm>
            <a:off x="1804750" y="2075425"/>
            <a:ext cx="440100" cy="4401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0"/>
          <p:cNvSpPr/>
          <p:nvPr/>
        </p:nvSpPr>
        <p:spPr>
          <a:xfrm>
            <a:off x="2953400" y="3108225"/>
            <a:ext cx="440100" cy="4401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0"/>
          <p:cNvSpPr/>
          <p:nvPr/>
        </p:nvSpPr>
        <p:spPr>
          <a:xfrm>
            <a:off x="3488100" y="2889925"/>
            <a:ext cx="440100" cy="4401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0"/>
          <p:cNvSpPr/>
          <p:nvPr/>
        </p:nvSpPr>
        <p:spPr>
          <a:xfrm>
            <a:off x="5146475" y="2289325"/>
            <a:ext cx="440100" cy="4401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0"/>
          <p:cNvSpPr/>
          <p:nvPr/>
        </p:nvSpPr>
        <p:spPr>
          <a:xfrm>
            <a:off x="6202450" y="2013150"/>
            <a:ext cx="440100" cy="4401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0"/>
          <p:cNvSpPr/>
          <p:nvPr/>
        </p:nvSpPr>
        <p:spPr>
          <a:xfrm>
            <a:off x="7235275" y="2964875"/>
            <a:ext cx="440100" cy="4401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0"/>
          <p:cNvSpPr/>
          <p:nvPr/>
        </p:nvSpPr>
        <p:spPr>
          <a:xfrm>
            <a:off x="7966900" y="2676463"/>
            <a:ext cx="440100" cy="4401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0"/>
          <p:cNvSpPr/>
          <p:nvPr/>
        </p:nvSpPr>
        <p:spPr>
          <a:xfrm>
            <a:off x="6912725" y="2453250"/>
            <a:ext cx="440100" cy="440100"/>
          </a:xfrm>
          <a:prstGeom prst="ellipse">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0"/>
          <p:cNvSpPr/>
          <p:nvPr/>
        </p:nvSpPr>
        <p:spPr>
          <a:xfrm>
            <a:off x="2581950" y="2453250"/>
            <a:ext cx="440100" cy="440100"/>
          </a:xfrm>
          <a:prstGeom prst="ellipse">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0"/>
          <p:cNvSpPr txBox="1"/>
          <p:nvPr/>
        </p:nvSpPr>
        <p:spPr>
          <a:xfrm>
            <a:off x="99375" y="34525"/>
            <a:ext cx="6259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Roboto Medium"/>
                <a:ea typeface="Roboto Medium"/>
                <a:cs typeface="Roboto Medium"/>
                <a:sym typeface="Roboto Medium"/>
              </a:rPr>
              <a:t>How do we fare in a multiple TC environment?</a:t>
            </a:r>
            <a:endParaRPr sz="1500">
              <a:latin typeface="Roboto Medium"/>
              <a:ea typeface="Roboto Medium"/>
              <a:cs typeface="Roboto Medium"/>
              <a:sym typeface="Roboto Medium"/>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783"/>
        <p:cNvGrpSpPr/>
        <p:nvPr/>
      </p:nvGrpSpPr>
      <p:grpSpPr>
        <a:xfrm>
          <a:off x="0" y="0"/>
          <a:ext cx="0" cy="0"/>
          <a:chOff x="0" y="0"/>
          <a:chExt cx="0" cy="0"/>
        </a:xfrm>
      </p:grpSpPr>
      <p:pic>
        <p:nvPicPr>
          <p:cNvPr id="784" name="Google Shape;784;p61"/>
          <p:cNvPicPr preferRelativeResize="0"/>
          <p:nvPr/>
        </p:nvPicPr>
        <p:blipFill>
          <a:blip r:embed="rId3">
            <a:alphaModFix/>
          </a:blip>
          <a:stretch>
            <a:fillRect/>
          </a:stretch>
        </p:blipFill>
        <p:spPr>
          <a:xfrm>
            <a:off x="1446174" y="0"/>
            <a:ext cx="6251653"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Motivation (continued)</a:t>
            </a:r>
            <a:endParaRPr>
              <a:latin typeface="Roboto"/>
              <a:ea typeface="Roboto"/>
              <a:cs typeface="Roboto"/>
              <a:sym typeface="Roboto"/>
            </a:endParaRPr>
          </a:p>
        </p:txBody>
      </p:sp>
      <p:sp>
        <p:nvSpPr>
          <p:cNvPr id="85" name="Google Shape;85;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Feature-based (alternately referred to as object-based) techniques that take individual features of interest from a whole-domain forecast are not a new concept.  Tools exist to perform tasks like verification based on these methods already (Model Evaluation Toolkit’s MODE tool, for example).</a:t>
            </a:r>
            <a:endParaRPr>
              <a:latin typeface="Roboto Light"/>
              <a:ea typeface="Roboto Light"/>
              <a:cs typeface="Roboto Light"/>
              <a:sym typeface="Roboto Light"/>
            </a:endParaRPr>
          </a:p>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By applying this concept to blending forecast inputs, we can combine the representation of the TC from various models by combining them over their respective centers, preserving magnitude.</a:t>
            </a:r>
            <a:endParaRPr>
              <a:latin typeface="Roboto Light"/>
              <a:ea typeface="Roboto Light"/>
              <a:cs typeface="Roboto Light"/>
              <a:sym typeface="Roboto Light"/>
            </a:endParaRPr>
          </a:p>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These “hybrid” features can then be placed on a background forecast (NBM Wind Speed in our case) at a specific location.</a:t>
            </a:r>
            <a:endParaRPr>
              <a:latin typeface="Roboto Light"/>
              <a:ea typeface="Roboto Light"/>
              <a:cs typeface="Roboto Light"/>
              <a:sym typeface="Roboto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Black"/>
                <a:ea typeface="Roboto Black"/>
                <a:cs typeface="Roboto Black"/>
                <a:sym typeface="Roboto Black"/>
              </a:rPr>
              <a:t>Conclusions</a:t>
            </a:r>
            <a:endParaRPr>
              <a:latin typeface="Roboto Black"/>
              <a:ea typeface="Roboto Black"/>
              <a:cs typeface="Roboto Black"/>
              <a:sym typeface="Roboto Black"/>
            </a:endParaRPr>
          </a:p>
        </p:txBody>
      </p:sp>
      <p:sp>
        <p:nvSpPr>
          <p:cNvPr id="790" name="Google Shape;790;p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a:latin typeface="Roboto"/>
                <a:ea typeface="Roboto"/>
                <a:cs typeface="Roboto"/>
                <a:sym typeface="Roboto"/>
              </a:rPr>
              <a:t>Results from the wide variety of scenarios presented during the 2020 Atlantic hurricane season have been encouraging so far. </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Specifically, we’re pleased with the consistency of the matching algorithm and the visual presentation of the hybrid TCs.</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Feedback from our collaborators at NHC and AFS has been positive.</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We plan on evaluating more conclusively after the close of the season.</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We’ve highlighted some of our positive results here, but oddities can and do pop up.</a:t>
            </a:r>
            <a:endParaRPr>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Black"/>
                <a:ea typeface="Roboto Black"/>
                <a:cs typeface="Roboto Black"/>
                <a:sym typeface="Roboto Black"/>
              </a:rPr>
              <a:t>What can go wrong?</a:t>
            </a:r>
            <a:endParaRPr>
              <a:latin typeface="Roboto Black"/>
              <a:ea typeface="Roboto Black"/>
              <a:cs typeface="Roboto Black"/>
              <a:sym typeface="Roboto Black"/>
            </a:endParaRPr>
          </a:p>
        </p:txBody>
      </p:sp>
      <p:pic>
        <p:nvPicPr>
          <p:cNvPr id="796" name="Google Shape;796;p63"/>
          <p:cNvPicPr preferRelativeResize="0"/>
          <p:nvPr/>
        </p:nvPicPr>
        <p:blipFill>
          <a:blip r:embed="rId3">
            <a:alphaModFix/>
          </a:blip>
          <a:stretch>
            <a:fillRect/>
          </a:stretch>
        </p:blipFill>
        <p:spPr>
          <a:xfrm>
            <a:off x="152400" y="152400"/>
            <a:ext cx="3371850" cy="3133725"/>
          </a:xfrm>
          <a:prstGeom prst="rect">
            <a:avLst/>
          </a:prstGeom>
          <a:noFill/>
          <a:ln>
            <a:noFill/>
          </a:ln>
        </p:spPr>
      </p:pic>
      <p:pic>
        <p:nvPicPr>
          <p:cNvPr id="797" name="Google Shape;797;p63"/>
          <p:cNvPicPr preferRelativeResize="0"/>
          <p:nvPr/>
        </p:nvPicPr>
        <p:blipFill>
          <a:blip r:embed="rId4">
            <a:alphaModFix/>
          </a:blip>
          <a:stretch>
            <a:fillRect/>
          </a:stretch>
        </p:blipFill>
        <p:spPr>
          <a:xfrm>
            <a:off x="3676650" y="152400"/>
            <a:ext cx="5314951" cy="2837335"/>
          </a:xfrm>
          <a:prstGeom prst="rect">
            <a:avLst/>
          </a:prstGeom>
          <a:noFill/>
          <a:ln>
            <a:noFill/>
          </a:ln>
        </p:spPr>
      </p:pic>
      <p:pic>
        <p:nvPicPr>
          <p:cNvPr id="798" name="Google Shape;798;p63"/>
          <p:cNvPicPr preferRelativeResize="0"/>
          <p:nvPr/>
        </p:nvPicPr>
        <p:blipFill>
          <a:blip r:embed="rId5">
            <a:alphaModFix/>
          </a:blip>
          <a:stretch>
            <a:fillRect/>
          </a:stretch>
        </p:blipFill>
        <p:spPr>
          <a:xfrm>
            <a:off x="3676650" y="3142135"/>
            <a:ext cx="3450347" cy="1848964"/>
          </a:xfrm>
          <a:prstGeom prst="rect">
            <a:avLst/>
          </a:prstGeom>
          <a:noFill/>
          <a:ln>
            <a:noFill/>
          </a:ln>
        </p:spPr>
      </p:pic>
      <p:pic>
        <p:nvPicPr>
          <p:cNvPr id="799" name="Google Shape;799;p63"/>
          <p:cNvPicPr preferRelativeResize="0"/>
          <p:nvPr/>
        </p:nvPicPr>
        <p:blipFill>
          <a:blip r:embed="rId6">
            <a:alphaModFix/>
          </a:blip>
          <a:stretch>
            <a:fillRect/>
          </a:stretch>
        </p:blipFill>
        <p:spPr>
          <a:xfrm>
            <a:off x="400925" y="2645201"/>
            <a:ext cx="4383276" cy="2238476"/>
          </a:xfrm>
          <a:prstGeom prst="rect">
            <a:avLst/>
          </a:prstGeom>
          <a:noFill/>
          <a:ln>
            <a:noFill/>
          </a:ln>
        </p:spPr>
      </p:pic>
      <p:pic>
        <p:nvPicPr>
          <p:cNvPr id="800" name="Google Shape;800;p63"/>
          <p:cNvPicPr preferRelativeResize="0"/>
          <p:nvPr/>
        </p:nvPicPr>
        <p:blipFill rotWithShape="1">
          <a:blip r:embed="rId7">
            <a:alphaModFix/>
          </a:blip>
          <a:srcRect/>
          <a:stretch/>
        </p:blipFill>
        <p:spPr>
          <a:xfrm>
            <a:off x="4419600" y="2182270"/>
            <a:ext cx="4571999" cy="2303225"/>
          </a:xfrm>
          <a:prstGeom prst="rect">
            <a:avLst/>
          </a:prstGeom>
          <a:noFill/>
          <a:ln>
            <a:noFill/>
          </a:ln>
        </p:spPr>
      </p:pic>
      <p:pic>
        <p:nvPicPr>
          <p:cNvPr id="801" name="Google Shape;801;p63"/>
          <p:cNvPicPr preferRelativeResize="0"/>
          <p:nvPr/>
        </p:nvPicPr>
        <p:blipFill>
          <a:blip r:embed="rId8">
            <a:alphaModFix/>
          </a:blip>
          <a:stretch>
            <a:fillRect/>
          </a:stretch>
        </p:blipFill>
        <p:spPr>
          <a:xfrm>
            <a:off x="2313150" y="1349375"/>
            <a:ext cx="4383274" cy="3020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1"/>
                                        </p:tgtEl>
                                        <p:attrNameLst>
                                          <p:attrName>style.visibility</p:attrName>
                                        </p:attrNameLst>
                                      </p:cBhvr>
                                      <p:to>
                                        <p:strVal val="visible"/>
                                      </p:to>
                                    </p:set>
                                    <p:animEffect transition="in" filter="fade">
                                      <p:cBhvr>
                                        <p:cTn id="27" dur="1"/>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Black"/>
                <a:ea typeface="Roboto Black"/>
                <a:cs typeface="Roboto Black"/>
                <a:sym typeface="Roboto Black"/>
              </a:rPr>
              <a:t>Feature Matching Forecasts can be found on WSUP:</a:t>
            </a:r>
            <a:endParaRPr>
              <a:latin typeface="Roboto Black"/>
              <a:ea typeface="Roboto Black"/>
              <a:cs typeface="Roboto Black"/>
              <a:sym typeface="Roboto Black"/>
            </a:endParaRPr>
          </a:p>
        </p:txBody>
      </p:sp>
      <p:sp>
        <p:nvSpPr>
          <p:cNvPr id="807" name="Google Shape;807;p64"/>
          <p:cNvSpPr txBox="1">
            <a:spLocks noGrp="1"/>
          </p:cNvSpPr>
          <p:nvPr>
            <p:ph type="body" idx="1"/>
          </p:nvPr>
        </p:nvSpPr>
        <p:spPr>
          <a:xfrm>
            <a:off x="311700" y="1152475"/>
            <a:ext cx="8520600" cy="3504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u="sng">
                <a:solidFill>
                  <a:schemeClr val="hlink"/>
                </a:solidFill>
                <a:latin typeface="Roboto"/>
                <a:ea typeface="Roboto"/>
                <a:cs typeface="Roboto"/>
                <a:sym typeface="Roboto"/>
                <a:hlinkClick r:id="rId3"/>
              </a:rPr>
              <a:t>http://wsup.mdl.nws.noaa.gov/</a:t>
            </a:r>
            <a:r>
              <a:rPr lang="en">
                <a:latin typeface="Roboto"/>
                <a:ea typeface="Roboto"/>
                <a:cs typeface="Roboto"/>
                <a:sym typeface="Roboto"/>
              </a:rPr>
              <a:t> (NOAA Login Required)</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Select ‘NBM Beta’ for Dataset</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Tropical Speed (NBM Background + HWRF + HMON + wTCM)</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Available for CONUS, Hawaii, Puerto Rico, and Oceanic domains</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Run for 01z, 07z, 13z, and 19z</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Guam domain is in the works!</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10m Wind Speed (NBM Background + HWRF + HMON)</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Available for CONUS, Hawaii, Puerto Rico, and Guam domains</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Run hourly</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Oceanic domain is in the works!</a:t>
            </a:r>
            <a:endParaRPr>
              <a:latin typeface="Roboto"/>
              <a:ea typeface="Roboto"/>
              <a:cs typeface="Roboto"/>
              <a:sym typeface="Roboto"/>
            </a:endParaRPr>
          </a:p>
          <a:p>
            <a:pPr marL="0" lvl="0" indent="0" algn="l" rtl="0">
              <a:spcBef>
                <a:spcPts val="1600"/>
              </a:spcBef>
              <a:spcAft>
                <a:spcPts val="0"/>
              </a:spcAft>
              <a:buNone/>
            </a:pPr>
            <a:endParaRPr>
              <a:latin typeface="Roboto"/>
              <a:ea typeface="Roboto"/>
              <a:cs typeface="Roboto"/>
              <a:sym typeface="Roboto"/>
            </a:endParaRPr>
          </a:p>
          <a:p>
            <a:pPr marL="0" lvl="0" indent="0" algn="l" rtl="0">
              <a:spcBef>
                <a:spcPts val="1600"/>
              </a:spcBef>
              <a:spcAft>
                <a:spcPts val="1600"/>
              </a:spcAft>
              <a:buNone/>
            </a:pPr>
            <a:endParaRPr>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Black"/>
                <a:ea typeface="Roboto Black"/>
                <a:cs typeface="Roboto Black"/>
                <a:sym typeface="Roboto Black"/>
              </a:rPr>
              <a:t>Future Plans</a:t>
            </a:r>
            <a:endParaRPr>
              <a:latin typeface="Roboto Black"/>
              <a:ea typeface="Roboto Black"/>
              <a:cs typeface="Roboto Black"/>
              <a:sym typeface="Roboto Black"/>
            </a:endParaRPr>
          </a:p>
        </p:txBody>
      </p:sp>
      <p:sp>
        <p:nvSpPr>
          <p:cNvPr id="813" name="Google Shape;813;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a:latin typeface="Roboto"/>
                <a:ea typeface="Roboto"/>
                <a:cs typeface="Roboto"/>
                <a:sym typeface="Roboto"/>
              </a:rPr>
              <a:t>This is still a Work-In-Progress; we are making improvements as we evaluate over this (unprecedented) hurricane season.</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Refinements to matching logic</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Land interaction considerations</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Time interpolation of DMO Inputs in early lead times</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Working on speeding up runtime by spreading computational load and leveraging existing compiled libraries where we can</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Matching/calculating U-, V-Wind and Wind Gust in Hybrid Features for consistency</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We plan to implement with NBM v4.1 in Q2 of FY23.</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Forecasts will continue to be viewable on WSUP.</a:t>
            </a:r>
            <a:endParaRPr>
              <a:latin typeface="Roboto"/>
              <a:ea typeface="Roboto"/>
              <a:cs typeface="Roboto"/>
              <a:sym typeface="Roboto"/>
            </a:endParaRPr>
          </a:p>
          <a:p>
            <a:pPr marL="457200" lvl="0" indent="-342900" algn="l" rtl="0">
              <a:spcBef>
                <a:spcPts val="0"/>
              </a:spcBef>
              <a:spcAft>
                <a:spcPts val="0"/>
              </a:spcAft>
              <a:buSzPts val="1800"/>
              <a:buFont typeface="Roboto"/>
              <a:buChar char="●"/>
            </a:pPr>
            <a:r>
              <a:rPr lang="en">
                <a:latin typeface="Roboto"/>
                <a:ea typeface="Roboto"/>
                <a:cs typeface="Roboto"/>
                <a:sym typeface="Roboto"/>
              </a:rPr>
              <a:t>We intend to also make GRIB2 data available for download next season.</a:t>
            </a:r>
            <a:endParaRPr>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Black"/>
                <a:ea typeface="Roboto Black"/>
                <a:cs typeface="Roboto Black"/>
                <a:sym typeface="Roboto Black"/>
              </a:rPr>
              <a:t>Thank You</a:t>
            </a:r>
            <a:endParaRPr>
              <a:latin typeface="Roboto Black"/>
              <a:ea typeface="Roboto Black"/>
              <a:cs typeface="Roboto Black"/>
              <a:sym typeface="Roboto Black"/>
            </a:endParaRPr>
          </a:p>
        </p:txBody>
      </p:sp>
      <p:sp>
        <p:nvSpPr>
          <p:cNvPr id="819" name="Google Shape;819;p66"/>
          <p:cNvSpPr txBox="1">
            <a:spLocks noGrp="1"/>
          </p:cNvSpPr>
          <p:nvPr>
            <p:ph type="body" idx="1"/>
          </p:nvPr>
        </p:nvSpPr>
        <p:spPr>
          <a:xfrm>
            <a:off x="311700" y="1152475"/>
            <a:ext cx="8520600" cy="37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We want to thank all those who have helped support this work:</a:t>
            </a:r>
            <a:endParaRPr>
              <a:latin typeface="Roboto"/>
              <a:ea typeface="Roboto"/>
              <a:cs typeface="Roboto"/>
              <a:sym typeface="Roboto"/>
            </a:endParaRPr>
          </a:p>
          <a:p>
            <a:pPr marL="457200" lvl="0" indent="-342900" algn="l" rtl="0">
              <a:spcBef>
                <a:spcPts val="1600"/>
              </a:spcBef>
              <a:spcAft>
                <a:spcPts val="0"/>
              </a:spcAft>
              <a:buSzPts val="1800"/>
              <a:buFont typeface="Roboto Light"/>
              <a:buChar char="●"/>
            </a:pPr>
            <a:r>
              <a:rPr lang="en">
                <a:latin typeface="Roboto Light"/>
                <a:ea typeface="Roboto Light"/>
                <a:cs typeface="Roboto Light"/>
                <a:sym typeface="Roboto Light"/>
              </a:rPr>
              <a:t>The MDL, CIRA and AceInfo Solutions teams, </a:t>
            </a:r>
            <a:endParaRPr>
              <a:latin typeface="Roboto Light"/>
              <a:ea typeface="Roboto Light"/>
              <a:cs typeface="Roboto Light"/>
              <a:sym typeface="Roboto Light"/>
            </a:endParaRPr>
          </a:p>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Dave Rudack for his guidance, </a:t>
            </a:r>
            <a:endParaRPr>
              <a:latin typeface="Roboto Light"/>
              <a:ea typeface="Roboto Light"/>
              <a:cs typeface="Roboto Light"/>
              <a:sym typeface="Roboto Light"/>
            </a:endParaRPr>
          </a:p>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John Crockett for his guidance and help making this VLab Forum talk happen,</a:t>
            </a:r>
            <a:endParaRPr>
              <a:latin typeface="Roboto Light"/>
              <a:ea typeface="Roboto Light"/>
              <a:cs typeface="Roboto Light"/>
              <a:sym typeface="Roboto Light"/>
            </a:endParaRPr>
          </a:p>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Our colleagues at NHC and AFS for their invaluable collaboration,</a:t>
            </a:r>
            <a:endParaRPr>
              <a:latin typeface="Roboto Light"/>
              <a:ea typeface="Roboto Light"/>
              <a:cs typeface="Roboto Light"/>
              <a:sym typeface="Roboto Light"/>
            </a:endParaRPr>
          </a:p>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Our colleagues in the Can-US-UK Statistical Post-Processing Forum for their advice, </a:t>
            </a:r>
            <a:endParaRPr>
              <a:latin typeface="Roboto Light"/>
              <a:ea typeface="Roboto Light"/>
              <a:cs typeface="Roboto Light"/>
              <a:sym typeface="Roboto Light"/>
            </a:endParaRPr>
          </a:p>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The WSUP team for making it so much easier to evaluate and share our forecasts, and</a:t>
            </a:r>
            <a:endParaRPr>
              <a:latin typeface="Roboto Light"/>
              <a:ea typeface="Roboto Light"/>
              <a:cs typeface="Roboto Light"/>
              <a:sym typeface="Roboto Light"/>
            </a:endParaRPr>
          </a:p>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Our MDL-SMD colleagues for their enthusiasm and the lively tropical discussions as we’ve shared our work.</a:t>
            </a:r>
            <a:endParaRPr>
              <a:latin typeface="Roboto Light"/>
              <a:ea typeface="Roboto Light"/>
              <a:cs typeface="Roboto Light"/>
              <a:sym typeface="Roboto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67"/>
          <p:cNvPicPr preferRelativeResize="0"/>
          <p:nvPr/>
        </p:nvPicPr>
        <p:blipFill rotWithShape="1">
          <a:blip r:embed="rId3">
            <a:alphaModFix/>
          </a:blip>
          <a:srcRect l="17389" t="13013"/>
          <a:stretch/>
        </p:blipFill>
        <p:spPr>
          <a:xfrm>
            <a:off x="0" y="-225"/>
            <a:ext cx="9205424" cy="5143500"/>
          </a:xfrm>
          <a:prstGeom prst="rect">
            <a:avLst/>
          </a:prstGeom>
          <a:noFill/>
          <a:ln>
            <a:noFill/>
          </a:ln>
        </p:spPr>
      </p:pic>
      <p:sp>
        <p:nvSpPr>
          <p:cNvPr id="825" name="Google Shape;825;p67"/>
          <p:cNvSpPr txBox="1">
            <a:spLocks noGrp="1"/>
          </p:cNvSpPr>
          <p:nvPr>
            <p:ph type="title"/>
          </p:nvPr>
        </p:nvSpPr>
        <p:spPr>
          <a:xfrm>
            <a:off x="2710750" y="538625"/>
            <a:ext cx="4538100" cy="425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Black"/>
                <a:ea typeface="Roboto Black"/>
                <a:cs typeface="Roboto Black"/>
                <a:sym typeface="Roboto Black"/>
              </a:rPr>
              <a:t>Thank you for joining us!</a:t>
            </a:r>
            <a:endParaRPr>
              <a:solidFill>
                <a:srgbClr val="FFFFFF"/>
              </a:solidFill>
              <a:latin typeface="Roboto Black"/>
              <a:ea typeface="Roboto Black"/>
              <a:cs typeface="Roboto Black"/>
              <a:sym typeface="Roboto Black"/>
            </a:endParaRPr>
          </a:p>
          <a:p>
            <a:pPr marL="0" lvl="0" indent="0" algn="l" rtl="0">
              <a:spcBef>
                <a:spcPts val="0"/>
              </a:spcBef>
              <a:spcAft>
                <a:spcPts val="0"/>
              </a:spcAft>
              <a:buNone/>
            </a:pPr>
            <a:endParaRPr>
              <a:solidFill>
                <a:srgbClr val="FFFFFF"/>
              </a:solidFill>
              <a:latin typeface="Roboto Black"/>
              <a:ea typeface="Roboto Black"/>
              <a:cs typeface="Roboto Black"/>
              <a:sym typeface="Roboto Black"/>
            </a:endParaRPr>
          </a:p>
          <a:p>
            <a:pPr marL="0" lvl="0" indent="0" algn="l" rtl="0">
              <a:spcBef>
                <a:spcPts val="0"/>
              </a:spcBef>
              <a:spcAft>
                <a:spcPts val="0"/>
              </a:spcAft>
              <a:buNone/>
            </a:pPr>
            <a:endParaRPr>
              <a:solidFill>
                <a:srgbClr val="FFFFFF"/>
              </a:solidFill>
              <a:latin typeface="Roboto Black"/>
              <a:ea typeface="Roboto Black"/>
              <a:cs typeface="Roboto Black"/>
              <a:sym typeface="Roboto Black"/>
            </a:endParaRPr>
          </a:p>
          <a:p>
            <a:pPr marL="0" lvl="0" indent="0" algn="l" rtl="0">
              <a:spcBef>
                <a:spcPts val="0"/>
              </a:spcBef>
              <a:spcAft>
                <a:spcPts val="0"/>
              </a:spcAft>
              <a:buNone/>
            </a:pPr>
            <a:endParaRPr>
              <a:solidFill>
                <a:srgbClr val="FFFFFF"/>
              </a:solidFill>
              <a:latin typeface="Roboto Black"/>
              <a:ea typeface="Roboto Black"/>
              <a:cs typeface="Roboto Black"/>
              <a:sym typeface="Roboto Black"/>
            </a:endParaRPr>
          </a:p>
          <a:p>
            <a:pPr marL="0" lvl="0" indent="0" algn="l" rtl="0">
              <a:spcBef>
                <a:spcPts val="0"/>
              </a:spcBef>
              <a:spcAft>
                <a:spcPts val="0"/>
              </a:spcAft>
              <a:buNone/>
            </a:pPr>
            <a:endParaRPr>
              <a:solidFill>
                <a:srgbClr val="FFFFFF"/>
              </a:solidFill>
              <a:latin typeface="Roboto Black"/>
              <a:ea typeface="Roboto Black"/>
              <a:cs typeface="Roboto Black"/>
              <a:sym typeface="Roboto Black"/>
            </a:endParaRPr>
          </a:p>
          <a:p>
            <a:pPr marL="0" lvl="0" indent="0" algn="l" rtl="0">
              <a:spcBef>
                <a:spcPts val="0"/>
              </a:spcBef>
              <a:spcAft>
                <a:spcPts val="0"/>
              </a:spcAft>
              <a:buNone/>
            </a:pPr>
            <a:endParaRPr>
              <a:solidFill>
                <a:srgbClr val="FFFFFF"/>
              </a:solidFill>
              <a:latin typeface="Roboto Black"/>
              <a:ea typeface="Roboto Black"/>
              <a:cs typeface="Roboto Black"/>
              <a:sym typeface="Roboto Black"/>
            </a:endParaRPr>
          </a:p>
          <a:p>
            <a:pPr marL="0" lvl="0" indent="0" algn="l" rtl="0">
              <a:spcBef>
                <a:spcPts val="0"/>
              </a:spcBef>
              <a:spcAft>
                <a:spcPts val="0"/>
              </a:spcAft>
              <a:buNone/>
            </a:pPr>
            <a:endParaRPr>
              <a:solidFill>
                <a:srgbClr val="FFFFFF"/>
              </a:solidFill>
              <a:latin typeface="Roboto Black"/>
              <a:ea typeface="Roboto Black"/>
              <a:cs typeface="Roboto Black"/>
              <a:sym typeface="Roboto Black"/>
            </a:endParaRPr>
          </a:p>
          <a:p>
            <a:pPr marL="0" lvl="0" indent="0" algn="l" rtl="0">
              <a:spcBef>
                <a:spcPts val="0"/>
              </a:spcBef>
              <a:spcAft>
                <a:spcPts val="0"/>
              </a:spcAft>
              <a:buNone/>
            </a:pPr>
            <a:endParaRPr>
              <a:solidFill>
                <a:srgbClr val="FFFFFF"/>
              </a:solidFill>
              <a:latin typeface="Roboto Black"/>
              <a:ea typeface="Roboto Black"/>
              <a:cs typeface="Roboto Black"/>
              <a:sym typeface="Roboto Black"/>
            </a:endParaRPr>
          </a:p>
          <a:p>
            <a:pPr marL="0" lvl="0" indent="0" algn="l" rtl="0">
              <a:spcBef>
                <a:spcPts val="0"/>
              </a:spcBef>
              <a:spcAft>
                <a:spcPts val="0"/>
              </a:spcAft>
              <a:buNone/>
            </a:pPr>
            <a:r>
              <a:rPr lang="en">
                <a:solidFill>
                  <a:srgbClr val="FFFFFF"/>
                </a:solidFill>
                <a:latin typeface="Roboto Black"/>
                <a:ea typeface="Roboto Black"/>
                <a:cs typeface="Roboto Black"/>
                <a:sym typeface="Roboto Black"/>
              </a:rPr>
              <a:t>Questions/Comments?</a:t>
            </a:r>
            <a:endParaRPr>
              <a:solidFill>
                <a:srgbClr val="FFFFFF"/>
              </a:solidFill>
              <a:latin typeface="Roboto Black"/>
              <a:ea typeface="Roboto Black"/>
              <a:cs typeface="Roboto Black"/>
              <a:sym typeface="Roboto Black"/>
            </a:endParaRPr>
          </a:p>
        </p:txBody>
      </p:sp>
      <p:sp>
        <p:nvSpPr>
          <p:cNvPr id="826" name="Google Shape;826;p67"/>
          <p:cNvSpPr txBox="1"/>
          <p:nvPr/>
        </p:nvSpPr>
        <p:spPr>
          <a:xfrm>
            <a:off x="284275" y="4509550"/>
            <a:ext cx="8622900" cy="41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a:ea typeface="Roboto"/>
                <a:cs typeface="Roboto"/>
                <a:sym typeface="Roboto"/>
              </a:rPr>
              <a:t>Please also feel free to email us: </a:t>
            </a:r>
            <a:r>
              <a:rPr lang="en" b="1">
                <a:solidFill>
                  <a:srgbClr val="FFFFFF"/>
                </a:solidFill>
                <a:latin typeface="Roboto"/>
                <a:ea typeface="Roboto"/>
                <a:cs typeface="Roboto"/>
                <a:sym typeface="Roboto"/>
              </a:rPr>
              <a:t>Geoff.Wagner@noaa.gov, Samantha.Camposano@noaa.gov </a:t>
            </a:r>
            <a:endParaRPr b="1">
              <a:solidFill>
                <a:srgbClr val="FFFFFF"/>
              </a:solidFill>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830"/>
        <p:cNvGrpSpPr/>
        <p:nvPr/>
      </p:nvGrpSpPr>
      <p:grpSpPr>
        <a:xfrm>
          <a:off x="0" y="0"/>
          <a:ext cx="0" cy="0"/>
          <a:chOff x="0" y="0"/>
          <a:chExt cx="0" cy="0"/>
        </a:xfrm>
      </p:grpSpPr>
      <p:cxnSp>
        <p:nvCxnSpPr>
          <p:cNvPr id="831" name="Google Shape;831;p68"/>
          <p:cNvCxnSpPr>
            <a:endCxn id="832" idx="2"/>
          </p:cNvCxnSpPr>
          <p:nvPr/>
        </p:nvCxnSpPr>
        <p:spPr>
          <a:xfrm rot="-5400000">
            <a:off x="5430900" y="1987250"/>
            <a:ext cx="3550200" cy="2085000"/>
          </a:xfrm>
          <a:prstGeom prst="bentConnector3">
            <a:avLst>
              <a:gd name="adj1" fmla="val -139"/>
            </a:avLst>
          </a:prstGeom>
          <a:noFill/>
          <a:ln w="9525" cap="flat" cmpd="sng">
            <a:solidFill>
              <a:srgbClr val="EFEFEF"/>
            </a:solidFill>
            <a:prstDash val="solid"/>
            <a:round/>
            <a:headEnd type="none" w="med" len="med"/>
            <a:tailEnd type="triangle" w="med" len="med"/>
          </a:ln>
        </p:spPr>
      </p:cxnSp>
      <p:cxnSp>
        <p:nvCxnSpPr>
          <p:cNvPr id="833" name="Google Shape;833;p68"/>
          <p:cNvCxnSpPr>
            <a:stCxn id="834" idx="3"/>
            <a:endCxn id="835" idx="2"/>
          </p:cNvCxnSpPr>
          <p:nvPr/>
        </p:nvCxnSpPr>
        <p:spPr>
          <a:xfrm rot="10800000" flipH="1">
            <a:off x="6163375" y="1254675"/>
            <a:ext cx="380100" cy="3550200"/>
          </a:xfrm>
          <a:prstGeom prst="bentConnector2">
            <a:avLst/>
          </a:prstGeom>
          <a:noFill/>
          <a:ln w="9525" cap="flat" cmpd="sng">
            <a:solidFill>
              <a:srgbClr val="B7B7B7"/>
            </a:solidFill>
            <a:prstDash val="solid"/>
            <a:round/>
            <a:headEnd type="none" w="med" len="med"/>
            <a:tailEnd type="triangle" w="med" len="med"/>
          </a:ln>
        </p:spPr>
      </p:cxnSp>
      <p:sp>
        <p:nvSpPr>
          <p:cNvPr id="836" name="Google Shape;836;p68"/>
          <p:cNvSpPr/>
          <p:nvPr/>
        </p:nvSpPr>
        <p:spPr>
          <a:xfrm>
            <a:off x="227475" y="919250"/>
            <a:ext cx="1461300" cy="3175800"/>
          </a:xfrm>
          <a:prstGeom prst="rect">
            <a:avLst/>
          </a:prstGeom>
          <a:solidFill>
            <a:srgbClr val="B7B7B7"/>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Model 1</a:t>
            </a:r>
            <a:endParaRPr>
              <a:solidFill>
                <a:srgbClr val="FFFFFF"/>
              </a:solidFill>
              <a:latin typeface="Roboto Medium"/>
              <a:ea typeface="Roboto Medium"/>
              <a:cs typeface="Roboto Medium"/>
              <a:sym typeface="Roboto Medium"/>
            </a:endParaRPr>
          </a:p>
        </p:txBody>
      </p:sp>
      <p:sp>
        <p:nvSpPr>
          <p:cNvPr id="837" name="Google Shape;837;p68"/>
          <p:cNvSpPr/>
          <p:nvPr/>
        </p:nvSpPr>
        <p:spPr>
          <a:xfrm>
            <a:off x="332850" y="1401875"/>
            <a:ext cx="1116000" cy="335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Feature 1</a:t>
            </a:r>
            <a:endParaRPr sz="1000">
              <a:latin typeface="Roboto"/>
              <a:ea typeface="Roboto"/>
              <a:cs typeface="Roboto"/>
              <a:sym typeface="Roboto"/>
            </a:endParaRPr>
          </a:p>
        </p:txBody>
      </p:sp>
      <p:sp>
        <p:nvSpPr>
          <p:cNvPr id="838" name="Google Shape;838;p68"/>
          <p:cNvSpPr/>
          <p:nvPr/>
        </p:nvSpPr>
        <p:spPr>
          <a:xfrm>
            <a:off x="332850" y="1859075"/>
            <a:ext cx="1116000" cy="335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Feature 2</a:t>
            </a:r>
            <a:endParaRPr sz="1000">
              <a:latin typeface="Roboto"/>
              <a:ea typeface="Roboto"/>
              <a:cs typeface="Roboto"/>
              <a:sym typeface="Roboto"/>
            </a:endParaRPr>
          </a:p>
        </p:txBody>
      </p:sp>
      <p:sp>
        <p:nvSpPr>
          <p:cNvPr id="839" name="Google Shape;839;p68"/>
          <p:cNvSpPr/>
          <p:nvPr/>
        </p:nvSpPr>
        <p:spPr>
          <a:xfrm>
            <a:off x="332850" y="2316275"/>
            <a:ext cx="1116000" cy="335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Feature 3</a:t>
            </a:r>
            <a:endParaRPr sz="1000">
              <a:latin typeface="Roboto"/>
              <a:ea typeface="Roboto"/>
              <a:cs typeface="Roboto"/>
              <a:sym typeface="Roboto"/>
            </a:endParaRPr>
          </a:p>
        </p:txBody>
      </p:sp>
      <p:sp>
        <p:nvSpPr>
          <p:cNvPr id="840" name="Google Shape;840;p68"/>
          <p:cNvSpPr/>
          <p:nvPr/>
        </p:nvSpPr>
        <p:spPr>
          <a:xfrm>
            <a:off x="1827675" y="919250"/>
            <a:ext cx="1461300" cy="3175800"/>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Medium"/>
                <a:ea typeface="Roboto Medium"/>
                <a:cs typeface="Roboto Medium"/>
                <a:sym typeface="Roboto Medium"/>
              </a:rPr>
              <a:t>Model 2</a:t>
            </a:r>
            <a:endParaRPr>
              <a:latin typeface="Roboto Medium"/>
              <a:ea typeface="Roboto Medium"/>
              <a:cs typeface="Roboto Medium"/>
              <a:sym typeface="Roboto Medium"/>
            </a:endParaRPr>
          </a:p>
        </p:txBody>
      </p:sp>
      <p:sp>
        <p:nvSpPr>
          <p:cNvPr id="841" name="Google Shape;841;p68"/>
          <p:cNvSpPr/>
          <p:nvPr/>
        </p:nvSpPr>
        <p:spPr>
          <a:xfrm>
            <a:off x="1933050" y="1401875"/>
            <a:ext cx="1116000" cy="3354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Feature 1</a:t>
            </a:r>
            <a:endParaRPr sz="1000">
              <a:latin typeface="Roboto"/>
              <a:ea typeface="Roboto"/>
              <a:cs typeface="Roboto"/>
              <a:sym typeface="Roboto"/>
            </a:endParaRPr>
          </a:p>
        </p:txBody>
      </p:sp>
      <p:sp>
        <p:nvSpPr>
          <p:cNvPr id="842" name="Google Shape;842;p68"/>
          <p:cNvSpPr/>
          <p:nvPr/>
        </p:nvSpPr>
        <p:spPr>
          <a:xfrm>
            <a:off x="1933050" y="1859075"/>
            <a:ext cx="1116000" cy="3354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Feature 2</a:t>
            </a:r>
            <a:endParaRPr sz="1000">
              <a:latin typeface="Roboto"/>
              <a:ea typeface="Roboto"/>
              <a:cs typeface="Roboto"/>
              <a:sym typeface="Roboto"/>
            </a:endParaRPr>
          </a:p>
        </p:txBody>
      </p:sp>
      <p:sp>
        <p:nvSpPr>
          <p:cNvPr id="843" name="Google Shape;843;p68"/>
          <p:cNvSpPr/>
          <p:nvPr/>
        </p:nvSpPr>
        <p:spPr>
          <a:xfrm>
            <a:off x="3609450" y="919250"/>
            <a:ext cx="1905600" cy="335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Model 1, Feature 1</a:t>
            </a:r>
            <a:endParaRPr sz="1000">
              <a:latin typeface="Roboto"/>
              <a:ea typeface="Roboto"/>
              <a:cs typeface="Roboto"/>
              <a:sym typeface="Roboto"/>
            </a:endParaRPr>
          </a:p>
        </p:txBody>
      </p:sp>
      <p:cxnSp>
        <p:nvCxnSpPr>
          <p:cNvPr id="844" name="Google Shape;844;p68"/>
          <p:cNvCxnSpPr>
            <a:stCxn id="843" idx="2"/>
            <a:endCxn id="845" idx="0"/>
          </p:cNvCxnSpPr>
          <p:nvPr/>
        </p:nvCxnSpPr>
        <p:spPr>
          <a:xfrm flipH="1">
            <a:off x="4257150" y="1254650"/>
            <a:ext cx="305100" cy="121800"/>
          </a:xfrm>
          <a:prstGeom prst="straightConnector1">
            <a:avLst/>
          </a:prstGeom>
          <a:noFill/>
          <a:ln w="9525" cap="flat" cmpd="sng">
            <a:solidFill>
              <a:schemeClr val="dk2"/>
            </a:solidFill>
            <a:prstDash val="solid"/>
            <a:round/>
            <a:headEnd type="none" w="med" len="med"/>
            <a:tailEnd type="triangle" w="med" len="med"/>
          </a:ln>
        </p:spPr>
      </p:cxnSp>
      <p:cxnSp>
        <p:nvCxnSpPr>
          <p:cNvPr id="846" name="Google Shape;846;p68"/>
          <p:cNvCxnSpPr>
            <a:stCxn id="843" idx="2"/>
            <a:endCxn id="847" idx="0"/>
          </p:cNvCxnSpPr>
          <p:nvPr/>
        </p:nvCxnSpPr>
        <p:spPr>
          <a:xfrm>
            <a:off x="4562250" y="1254650"/>
            <a:ext cx="1066500" cy="121800"/>
          </a:xfrm>
          <a:prstGeom prst="straightConnector1">
            <a:avLst/>
          </a:prstGeom>
          <a:noFill/>
          <a:ln w="9525" cap="flat" cmpd="sng">
            <a:solidFill>
              <a:schemeClr val="dk2"/>
            </a:solidFill>
            <a:prstDash val="solid"/>
            <a:round/>
            <a:headEnd type="none" w="med" len="med"/>
            <a:tailEnd type="triangle" w="med" len="med"/>
          </a:ln>
        </p:spPr>
      </p:cxnSp>
      <p:sp>
        <p:nvSpPr>
          <p:cNvPr id="848" name="Google Shape;848;p68"/>
          <p:cNvSpPr/>
          <p:nvPr/>
        </p:nvSpPr>
        <p:spPr>
          <a:xfrm>
            <a:off x="3609450" y="3856150"/>
            <a:ext cx="4615200" cy="735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8"/>
          <p:cNvSpPr txBox="1"/>
          <p:nvPr/>
        </p:nvSpPr>
        <p:spPr>
          <a:xfrm>
            <a:off x="6360550" y="3901525"/>
            <a:ext cx="17952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Lowest Overall Match Score Indicates Best Match</a:t>
            </a:r>
            <a:endParaRPr sz="1000">
              <a:latin typeface="Roboto"/>
              <a:ea typeface="Roboto"/>
              <a:cs typeface="Roboto"/>
              <a:sym typeface="Roboto"/>
            </a:endParaRPr>
          </a:p>
        </p:txBody>
      </p:sp>
      <p:sp>
        <p:nvSpPr>
          <p:cNvPr id="850" name="Google Shape;850;p68"/>
          <p:cNvSpPr/>
          <p:nvPr/>
        </p:nvSpPr>
        <p:spPr>
          <a:xfrm>
            <a:off x="3695700" y="3950700"/>
            <a:ext cx="1209300" cy="4965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Overall Match Score for Model 2, Feature 1</a:t>
            </a:r>
            <a:endParaRPr sz="1000">
              <a:latin typeface="Roboto"/>
              <a:ea typeface="Roboto"/>
              <a:cs typeface="Roboto"/>
              <a:sym typeface="Roboto"/>
            </a:endParaRPr>
          </a:p>
        </p:txBody>
      </p:sp>
      <p:cxnSp>
        <p:nvCxnSpPr>
          <p:cNvPr id="851" name="Google Shape;851;p68"/>
          <p:cNvCxnSpPr/>
          <p:nvPr/>
        </p:nvCxnSpPr>
        <p:spPr>
          <a:xfrm>
            <a:off x="3955650" y="1724825"/>
            <a:ext cx="0" cy="2220900"/>
          </a:xfrm>
          <a:prstGeom prst="straightConnector1">
            <a:avLst/>
          </a:prstGeom>
          <a:noFill/>
          <a:ln w="9525" cap="flat" cmpd="sng">
            <a:solidFill>
              <a:schemeClr val="dk2"/>
            </a:solidFill>
            <a:prstDash val="solid"/>
            <a:round/>
            <a:headEnd type="none" w="med" len="med"/>
            <a:tailEnd type="triangle" w="med" len="med"/>
          </a:ln>
        </p:spPr>
      </p:cxnSp>
      <p:sp>
        <p:nvSpPr>
          <p:cNvPr id="852" name="Google Shape;852;p68"/>
          <p:cNvSpPr/>
          <p:nvPr/>
        </p:nvSpPr>
        <p:spPr>
          <a:xfrm>
            <a:off x="4981050" y="3950700"/>
            <a:ext cx="1295400" cy="4965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Overall Match Score for Model 2, Feature 2</a:t>
            </a:r>
            <a:endParaRPr sz="1000">
              <a:latin typeface="Roboto"/>
              <a:ea typeface="Roboto"/>
              <a:cs typeface="Roboto"/>
              <a:sym typeface="Roboto"/>
            </a:endParaRPr>
          </a:p>
        </p:txBody>
      </p:sp>
      <p:sp>
        <p:nvSpPr>
          <p:cNvPr id="845" name="Google Shape;845;p68"/>
          <p:cNvSpPr/>
          <p:nvPr/>
        </p:nvSpPr>
        <p:spPr>
          <a:xfrm>
            <a:off x="3609450" y="1376450"/>
            <a:ext cx="1295400" cy="3354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Model 2, Feature 1</a:t>
            </a:r>
            <a:endParaRPr sz="1000">
              <a:latin typeface="Roboto"/>
              <a:ea typeface="Roboto"/>
              <a:cs typeface="Roboto"/>
              <a:sym typeface="Roboto"/>
            </a:endParaRPr>
          </a:p>
        </p:txBody>
      </p:sp>
      <p:sp>
        <p:nvSpPr>
          <p:cNvPr id="847" name="Google Shape;847;p68"/>
          <p:cNvSpPr/>
          <p:nvPr/>
        </p:nvSpPr>
        <p:spPr>
          <a:xfrm>
            <a:off x="4981050" y="1376450"/>
            <a:ext cx="1295400" cy="3354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Model 2, Feature 2</a:t>
            </a:r>
            <a:endParaRPr sz="1000">
              <a:latin typeface="Roboto"/>
              <a:ea typeface="Roboto"/>
              <a:cs typeface="Roboto"/>
              <a:sym typeface="Roboto"/>
            </a:endParaRPr>
          </a:p>
        </p:txBody>
      </p:sp>
      <p:cxnSp>
        <p:nvCxnSpPr>
          <p:cNvPr id="853" name="Google Shape;853;p68"/>
          <p:cNvCxnSpPr>
            <a:stCxn id="847" idx="2"/>
          </p:cNvCxnSpPr>
          <p:nvPr/>
        </p:nvCxnSpPr>
        <p:spPr>
          <a:xfrm>
            <a:off x="5628750" y="1711850"/>
            <a:ext cx="3300" cy="2233800"/>
          </a:xfrm>
          <a:prstGeom prst="straightConnector1">
            <a:avLst/>
          </a:prstGeom>
          <a:noFill/>
          <a:ln w="9525" cap="flat" cmpd="sng">
            <a:solidFill>
              <a:schemeClr val="dk2"/>
            </a:solidFill>
            <a:prstDash val="solid"/>
            <a:round/>
            <a:headEnd type="none" w="med" len="med"/>
            <a:tailEnd type="triangle" w="med" len="med"/>
          </a:ln>
        </p:spPr>
      </p:cxnSp>
      <p:sp>
        <p:nvSpPr>
          <p:cNvPr id="854" name="Google Shape;854;p68"/>
          <p:cNvSpPr/>
          <p:nvPr/>
        </p:nvSpPr>
        <p:spPr>
          <a:xfrm>
            <a:off x="3609450" y="1874950"/>
            <a:ext cx="4615200" cy="735900"/>
          </a:xfrm>
          <a:prstGeom prst="rect">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8"/>
          <p:cNvSpPr txBox="1"/>
          <p:nvPr/>
        </p:nvSpPr>
        <p:spPr>
          <a:xfrm>
            <a:off x="6360550" y="1920325"/>
            <a:ext cx="17952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Find greatest error across all Model 1 features for each category</a:t>
            </a:r>
            <a:endParaRPr sz="1000">
              <a:latin typeface="Roboto"/>
              <a:ea typeface="Roboto"/>
              <a:cs typeface="Roboto"/>
              <a:sym typeface="Roboto"/>
            </a:endParaRPr>
          </a:p>
        </p:txBody>
      </p:sp>
      <p:sp>
        <p:nvSpPr>
          <p:cNvPr id="856" name="Google Shape;856;p68"/>
          <p:cNvSpPr/>
          <p:nvPr/>
        </p:nvSpPr>
        <p:spPr>
          <a:xfrm>
            <a:off x="3633475" y="1920450"/>
            <a:ext cx="2643000" cy="6297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Calculate differences:</a:t>
            </a:r>
            <a:endParaRPr sz="1000">
              <a:latin typeface="Roboto"/>
              <a:ea typeface="Roboto"/>
              <a:cs typeface="Roboto"/>
              <a:sym typeface="Roboto"/>
            </a:endParaRPr>
          </a:p>
          <a:p>
            <a:pPr marL="457200" lvl="0" indent="-292100" algn="l" rtl="0">
              <a:spcBef>
                <a:spcPts val="0"/>
              </a:spcBef>
              <a:spcAft>
                <a:spcPts val="0"/>
              </a:spcAft>
              <a:buSzPts val="1000"/>
              <a:buFont typeface="Roboto"/>
              <a:buChar char="●"/>
            </a:pPr>
            <a:r>
              <a:rPr lang="en" sz="1000">
                <a:latin typeface="Roboto"/>
                <a:ea typeface="Roboto"/>
                <a:cs typeface="Roboto"/>
                <a:sym typeface="Roboto"/>
              </a:rPr>
              <a:t>Distance</a:t>
            </a:r>
            <a:endParaRPr sz="1000">
              <a:latin typeface="Roboto"/>
              <a:ea typeface="Roboto"/>
              <a:cs typeface="Roboto"/>
              <a:sym typeface="Roboto"/>
            </a:endParaRPr>
          </a:p>
          <a:p>
            <a:pPr marL="457200" lvl="0" indent="-292100" algn="l" rtl="0">
              <a:spcBef>
                <a:spcPts val="0"/>
              </a:spcBef>
              <a:spcAft>
                <a:spcPts val="0"/>
              </a:spcAft>
              <a:buSzPts val="1000"/>
              <a:buFont typeface="Roboto"/>
              <a:buChar char="●"/>
            </a:pPr>
            <a:r>
              <a:rPr lang="en" sz="1000">
                <a:latin typeface="Roboto"/>
                <a:ea typeface="Roboto"/>
                <a:cs typeface="Roboto"/>
                <a:sym typeface="Roboto"/>
              </a:rPr>
              <a:t>Mean Magnitude</a:t>
            </a:r>
            <a:endParaRPr sz="1000">
              <a:latin typeface="Roboto"/>
              <a:ea typeface="Roboto"/>
              <a:cs typeface="Roboto"/>
              <a:sym typeface="Roboto"/>
            </a:endParaRPr>
          </a:p>
          <a:p>
            <a:pPr marL="457200" lvl="0" indent="-292100" algn="l" rtl="0">
              <a:spcBef>
                <a:spcPts val="0"/>
              </a:spcBef>
              <a:spcAft>
                <a:spcPts val="0"/>
              </a:spcAft>
              <a:buSzPts val="1000"/>
              <a:buFont typeface="Roboto"/>
              <a:buChar char="●"/>
            </a:pPr>
            <a:r>
              <a:rPr lang="en" sz="1000">
                <a:latin typeface="Roboto"/>
                <a:ea typeface="Roboto"/>
                <a:cs typeface="Roboto"/>
                <a:sym typeface="Roboto"/>
              </a:rPr>
              <a:t>Total Area (“Size”)</a:t>
            </a:r>
            <a:endParaRPr sz="1000">
              <a:latin typeface="Roboto"/>
              <a:ea typeface="Roboto"/>
              <a:cs typeface="Roboto"/>
              <a:sym typeface="Roboto"/>
            </a:endParaRPr>
          </a:p>
        </p:txBody>
      </p:sp>
      <p:sp>
        <p:nvSpPr>
          <p:cNvPr id="857" name="Google Shape;857;p68"/>
          <p:cNvSpPr/>
          <p:nvPr/>
        </p:nvSpPr>
        <p:spPr>
          <a:xfrm>
            <a:off x="3633475" y="2682450"/>
            <a:ext cx="2643000" cy="4965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Divide by greatest error between Model 1, Feature 1 and any Model 2 Feature to normalize scores</a:t>
            </a:r>
            <a:endParaRPr sz="1000">
              <a:latin typeface="Roboto"/>
              <a:ea typeface="Roboto"/>
              <a:cs typeface="Roboto"/>
              <a:sym typeface="Roboto"/>
            </a:endParaRPr>
          </a:p>
        </p:txBody>
      </p:sp>
      <p:sp>
        <p:nvSpPr>
          <p:cNvPr id="858" name="Google Shape;858;p68"/>
          <p:cNvSpPr/>
          <p:nvPr/>
        </p:nvSpPr>
        <p:spPr>
          <a:xfrm>
            <a:off x="3633475" y="3292050"/>
            <a:ext cx="2643000" cy="4965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Take equal-weighted mean of Distance, Magnitude, and Size Scores for Total Match Score</a:t>
            </a:r>
            <a:endParaRPr sz="1000">
              <a:latin typeface="Roboto"/>
              <a:ea typeface="Roboto"/>
              <a:cs typeface="Roboto"/>
              <a:sym typeface="Roboto"/>
            </a:endParaRPr>
          </a:p>
        </p:txBody>
      </p:sp>
      <p:sp>
        <p:nvSpPr>
          <p:cNvPr id="835" name="Google Shape;835;p68"/>
          <p:cNvSpPr/>
          <p:nvPr/>
        </p:nvSpPr>
        <p:spPr>
          <a:xfrm>
            <a:off x="5590650" y="919250"/>
            <a:ext cx="1905600" cy="335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CCCCCC"/>
                </a:solidFill>
                <a:latin typeface="Roboto"/>
                <a:ea typeface="Roboto"/>
                <a:cs typeface="Roboto"/>
                <a:sym typeface="Roboto"/>
              </a:rPr>
              <a:t>Model 1, Feature 2</a:t>
            </a:r>
            <a:endParaRPr sz="1000">
              <a:solidFill>
                <a:srgbClr val="CCCCCC"/>
              </a:solidFill>
              <a:latin typeface="Roboto"/>
              <a:ea typeface="Roboto"/>
              <a:cs typeface="Roboto"/>
              <a:sym typeface="Roboto"/>
            </a:endParaRPr>
          </a:p>
        </p:txBody>
      </p:sp>
      <p:sp>
        <p:nvSpPr>
          <p:cNvPr id="832" name="Google Shape;832;p68"/>
          <p:cNvSpPr/>
          <p:nvPr/>
        </p:nvSpPr>
        <p:spPr>
          <a:xfrm>
            <a:off x="7571850" y="919250"/>
            <a:ext cx="1353300" cy="335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CCCCCC"/>
                </a:solidFill>
                <a:latin typeface="Roboto"/>
                <a:ea typeface="Roboto"/>
                <a:cs typeface="Roboto"/>
                <a:sym typeface="Roboto"/>
              </a:rPr>
              <a:t>Model 1, Feature 3</a:t>
            </a:r>
            <a:endParaRPr sz="1000">
              <a:solidFill>
                <a:srgbClr val="CCCCCC"/>
              </a:solidFill>
              <a:latin typeface="Roboto"/>
              <a:ea typeface="Roboto"/>
              <a:cs typeface="Roboto"/>
              <a:sym typeface="Roboto"/>
            </a:endParaRPr>
          </a:p>
        </p:txBody>
      </p:sp>
      <p:sp>
        <p:nvSpPr>
          <p:cNvPr id="834" name="Google Shape;834;p68"/>
          <p:cNvSpPr txBox="1"/>
          <p:nvPr/>
        </p:nvSpPr>
        <p:spPr>
          <a:xfrm>
            <a:off x="3633475" y="4700325"/>
            <a:ext cx="2529900" cy="209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999999"/>
                </a:solidFill>
                <a:latin typeface="Roboto"/>
                <a:ea typeface="Roboto"/>
                <a:cs typeface="Roboto"/>
                <a:sym typeface="Roboto"/>
              </a:rPr>
              <a:t>Repeat across all Model 1 Features...</a:t>
            </a:r>
            <a:endParaRPr sz="1000" b="1">
              <a:solidFill>
                <a:srgbClr val="999999"/>
              </a:solidFill>
              <a:latin typeface="Roboto"/>
              <a:ea typeface="Roboto"/>
              <a:cs typeface="Roboto"/>
              <a:sym typeface="Roboto"/>
            </a:endParaRPr>
          </a:p>
        </p:txBody>
      </p:sp>
      <p:sp>
        <p:nvSpPr>
          <p:cNvPr id="859" name="Google Shape;859;p68"/>
          <p:cNvSpPr/>
          <p:nvPr/>
        </p:nvSpPr>
        <p:spPr>
          <a:xfrm>
            <a:off x="-79494" y="217251"/>
            <a:ext cx="3073800" cy="427200"/>
          </a:xfrm>
          <a:prstGeom prst="snip1Rect">
            <a:avLst>
              <a:gd name="adj" fmla="val 16667"/>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8"/>
          <p:cNvSpPr/>
          <p:nvPr/>
        </p:nvSpPr>
        <p:spPr>
          <a:xfrm>
            <a:off x="-173100" y="109150"/>
            <a:ext cx="3073800" cy="427200"/>
          </a:xfrm>
          <a:prstGeom prst="snip1Rect">
            <a:avLst>
              <a:gd name="adj" fmla="val 16667"/>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8"/>
          <p:cNvSpPr txBox="1"/>
          <p:nvPr/>
        </p:nvSpPr>
        <p:spPr>
          <a:xfrm>
            <a:off x="-17600" y="396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Matching Score Calculation</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Overall Process</a:t>
            </a:r>
            <a:endParaRPr sz="1000">
              <a:solidFill>
                <a:srgbClr val="FFFFFF"/>
              </a:solidFill>
              <a:latin typeface="Roboto Medium"/>
              <a:ea typeface="Roboto Medium"/>
              <a:cs typeface="Roboto Medium"/>
              <a:sym typeface="Roboto Medium"/>
            </a:endParaRPr>
          </a:p>
        </p:txBody>
      </p:sp>
      <p:cxnSp>
        <p:nvCxnSpPr>
          <p:cNvPr id="862" name="Google Shape;862;p68"/>
          <p:cNvCxnSpPr>
            <a:endCxn id="857" idx="3"/>
          </p:cNvCxnSpPr>
          <p:nvPr/>
        </p:nvCxnSpPr>
        <p:spPr>
          <a:xfrm flipH="1">
            <a:off x="6276475" y="2550000"/>
            <a:ext cx="981600" cy="380700"/>
          </a:xfrm>
          <a:prstGeom prst="bentConnector3">
            <a:avLst>
              <a:gd name="adj1" fmla="val -120"/>
            </a:avLst>
          </a:prstGeom>
          <a:noFill/>
          <a:ln w="9525" cap="flat" cmpd="sng">
            <a:solidFill>
              <a:schemeClr val="dk2"/>
            </a:solidFill>
            <a:prstDash val="solid"/>
            <a:round/>
            <a:headEnd type="none" w="med" len="med"/>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866"/>
        <p:cNvGrpSpPr/>
        <p:nvPr/>
      </p:nvGrpSpPr>
      <p:grpSpPr>
        <a:xfrm>
          <a:off x="0" y="0"/>
          <a:ext cx="0" cy="0"/>
          <a:chOff x="0" y="0"/>
          <a:chExt cx="0" cy="0"/>
        </a:xfrm>
      </p:grpSpPr>
      <p:sp>
        <p:nvSpPr>
          <p:cNvPr id="867" name="Google Shape;867;p69"/>
          <p:cNvSpPr/>
          <p:nvPr/>
        </p:nvSpPr>
        <p:spPr>
          <a:xfrm>
            <a:off x="-173100" y="109150"/>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9"/>
          <p:cNvSpPr txBox="1"/>
          <p:nvPr/>
        </p:nvSpPr>
        <p:spPr>
          <a:xfrm>
            <a:off x="-17600" y="396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Scoring Example</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HMON Feature #1</a:t>
            </a: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pic>
        <p:nvPicPr>
          <p:cNvPr id="869" name="Google Shape;869;p69"/>
          <p:cNvPicPr preferRelativeResize="0"/>
          <p:nvPr/>
        </p:nvPicPr>
        <p:blipFill>
          <a:blip r:embed="rId3">
            <a:alphaModFix/>
          </a:blip>
          <a:stretch>
            <a:fillRect/>
          </a:stretch>
        </p:blipFill>
        <p:spPr>
          <a:xfrm>
            <a:off x="152400" y="796850"/>
            <a:ext cx="3547374" cy="2383401"/>
          </a:xfrm>
          <a:prstGeom prst="rect">
            <a:avLst/>
          </a:prstGeom>
          <a:noFill/>
          <a:ln w="28575" cap="flat" cmpd="sng">
            <a:solidFill>
              <a:schemeClr val="dk2"/>
            </a:solidFill>
            <a:prstDash val="solid"/>
            <a:round/>
            <a:headEnd type="none" w="sm" len="sm"/>
            <a:tailEnd type="none" w="sm" len="sm"/>
          </a:ln>
        </p:spPr>
      </p:pic>
      <p:pic>
        <p:nvPicPr>
          <p:cNvPr id="870" name="Google Shape;870;p69"/>
          <p:cNvPicPr preferRelativeResize="0"/>
          <p:nvPr/>
        </p:nvPicPr>
        <p:blipFill>
          <a:blip r:embed="rId4">
            <a:alphaModFix/>
          </a:blip>
          <a:stretch>
            <a:fillRect/>
          </a:stretch>
        </p:blipFill>
        <p:spPr>
          <a:xfrm>
            <a:off x="4186375" y="141050"/>
            <a:ext cx="1392799" cy="935794"/>
          </a:xfrm>
          <a:prstGeom prst="rect">
            <a:avLst/>
          </a:prstGeom>
          <a:noFill/>
          <a:ln w="28575" cap="flat" cmpd="sng">
            <a:solidFill>
              <a:schemeClr val="dk2"/>
            </a:solidFill>
            <a:prstDash val="solid"/>
            <a:round/>
            <a:headEnd type="none" w="sm" len="sm"/>
            <a:tailEnd type="none" w="sm" len="sm"/>
          </a:ln>
        </p:spPr>
      </p:pic>
      <p:sp>
        <p:nvSpPr>
          <p:cNvPr id="871" name="Google Shape;871;p69"/>
          <p:cNvSpPr txBox="1"/>
          <p:nvPr/>
        </p:nvSpPr>
        <p:spPr>
          <a:xfrm>
            <a:off x="1066700" y="3169775"/>
            <a:ext cx="1739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HMON Feature #1</a:t>
            </a:r>
            <a:endParaRPr>
              <a:latin typeface="Roboto"/>
              <a:ea typeface="Roboto"/>
              <a:cs typeface="Roboto"/>
              <a:sym typeface="Roboto"/>
            </a:endParaRPr>
          </a:p>
        </p:txBody>
      </p:sp>
      <p:sp>
        <p:nvSpPr>
          <p:cNvPr id="872" name="Google Shape;872;p69"/>
          <p:cNvSpPr txBox="1"/>
          <p:nvPr/>
        </p:nvSpPr>
        <p:spPr>
          <a:xfrm rot="-5400000">
            <a:off x="3505100" y="426575"/>
            <a:ext cx="992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HWRF Feature #1</a:t>
            </a:r>
            <a:endParaRPr sz="800">
              <a:latin typeface="Roboto"/>
              <a:ea typeface="Roboto"/>
              <a:cs typeface="Roboto"/>
              <a:sym typeface="Roboto"/>
            </a:endParaRPr>
          </a:p>
        </p:txBody>
      </p:sp>
      <p:pic>
        <p:nvPicPr>
          <p:cNvPr id="873" name="Google Shape;873;p69"/>
          <p:cNvPicPr preferRelativeResize="0"/>
          <p:nvPr/>
        </p:nvPicPr>
        <p:blipFill rotWithShape="1">
          <a:blip r:embed="rId5">
            <a:alphaModFix/>
          </a:blip>
          <a:srcRect/>
          <a:stretch/>
        </p:blipFill>
        <p:spPr>
          <a:xfrm>
            <a:off x="4186375" y="1117113"/>
            <a:ext cx="1392799" cy="935794"/>
          </a:xfrm>
          <a:prstGeom prst="rect">
            <a:avLst/>
          </a:prstGeom>
          <a:noFill/>
          <a:ln w="28575" cap="flat" cmpd="sng">
            <a:solidFill>
              <a:schemeClr val="dk2"/>
            </a:solidFill>
            <a:prstDash val="solid"/>
            <a:round/>
            <a:headEnd type="none" w="sm" len="sm"/>
            <a:tailEnd type="none" w="sm" len="sm"/>
          </a:ln>
        </p:spPr>
      </p:pic>
      <p:sp>
        <p:nvSpPr>
          <p:cNvPr id="874" name="Google Shape;874;p69"/>
          <p:cNvSpPr txBox="1"/>
          <p:nvPr/>
        </p:nvSpPr>
        <p:spPr>
          <a:xfrm rot="-5400000">
            <a:off x="3505100" y="1417175"/>
            <a:ext cx="992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HWRF Feature #2</a:t>
            </a:r>
            <a:endParaRPr sz="800">
              <a:latin typeface="Roboto"/>
              <a:ea typeface="Roboto"/>
              <a:cs typeface="Roboto"/>
              <a:sym typeface="Roboto"/>
            </a:endParaRPr>
          </a:p>
        </p:txBody>
      </p:sp>
      <p:pic>
        <p:nvPicPr>
          <p:cNvPr id="875" name="Google Shape;875;p69"/>
          <p:cNvPicPr preferRelativeResize="0"/>
          <p:nvPr/>
        </p:nvPicPr>
        <p:blipFill rotWithShape="1">
          <a:blip r:embed="rId6">
            <a:alphaModFix/>
          </a:blip>
          <a:srcRect/>
          <a:stretch/>
        </p:blipFill>
        <p:spPr>
          <a:xfrm>
            <a:off x="4186375" y="2120385"/>
            <a:ext cx="1392799" cy="935794"/>
          </a:xfrm>
          <a:prstGeom prst="rect">
            <a:avLst/>
          </a:prstGeom>
          <a:noFill/>
          <a:ln w="28575" cap="flat" cmpd="sng">
            <a:solidFill>
              <a:schemeClr val="dk2"/>
            </a:solidFill>
            <a:prstDash val="solid"/>
            <a:round/>
            <a:headEnd type="none" w="sm" len="sm"/>
            <a:tailEnd type="none" w="sm" len="sm"/>
          </a:ln>
        </p:spPr>
      </p:pic>
      <p:sp>
        <p:nvSpPr>
          <p:cNvPr id="876" name="Google Shape;876;p69"/>
          <p:cNvSpPr txBox="1"/>
          <p:nvPr/>
        </p:nvSpPr>
        <p:spPr>
          <a:xfrm rot="-5400000">
            <a:off x="3505100" y="2407775"/>
            <a:ext cx="992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HWRF Feature #3</a:t>
            </a:r>
            <a:endParaRPr sz="800">
              <a:latin typeface="Roboto"/>
              <a:ea typeface="Roboto"/>
              <a:cs typeface="Roboto"/>
              <a:sym typeface="Roboto"/>
            </a:endParaRPr>
          </a:p>
        </p:txBody>
      </p:sp>
      <p:pic>
        <p:nvPicPr>
          <p:cNvPr id="877" name="Google Shape;877;p69"/>
          <p:cNvPicPr preferRelativeResize="0"/>
          <p:nvPr/>
        </p:nvPicPr>
        <p:blipFill rotWithShape="1">
          <a:blip r:embed="rId7">
            <a:alphaModFix/>
          </a:blip>
          <a:srcRect/>
          <a:stretch/>
        </p:blipFill>
        <p:spPr>
          <a:xfrm>
            <a:off x="4186375" y="3123656"/>
            <a:ext cx="1392799" cy="935794"/>
          </a:xfrm>
          <a:prstGeom prst="rect">
            <a:avLst/>
          </a:prstGeom>
          <a:noFill/>
          <a:ln w="28575" cap="flat" cmpd="sng">
            <a:solidFill>
              <a:schemeClr val="dk2"/>
            </a:solidFill>
            <a:prstDash val="solid"/>
            <a:round/>
            <a:headEnd type="none" w="sm" len="sm"/>
            <a:tailEnd type="none" w="sm" len="sm"/>
          </a:ln>
        </p:spPr>
      </p:pic>
      <p:sp>
        <p:nvSpPr>
          <p:cNvPr id="878" name="Google Shape;878;p69"/>
          <p:cNvSpPr txBox="1"/>
          <p:nvPr/>
        </p:nvSpPr>
        <p:spPr>
          <a:xfrm rot="-5400000">
            <a:off x="3505100" y="3398375"/>
            <a:ext cx="992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HWRF Feature #4</a:t>
            </a:r>
            <a:endParaRPr sz="800">
              <a:latin typeface="Roboto"/>
              <a:ea typeface="Roboto"/>
              <a:cs typeface="Roboto"/>
              <a:sym typeface="Roboto"/>
            </a:endParaRPr>
          </a:p>
        </p:txBody>
      </p:sp>
      <p:pic>
        <p:nvPicPr>
          <p:cNvPr id="879" name="Google Shape;879;p69"/>
          <p:cNvPicPr preferRelativeResize="0"/>
          <p:nvPr/>
        </p:nvPicPr>
        <p:blipFill rotWithShape="1">
          <a:blip r:embed="rId8">
            <a:alphaModFix/>
          </a:blip>
          <a:srcRect/>
          <a:stretch/>
        </p:blipFill>
        <p:spPr>
          <a:xfrm>
            <a:off x="4186375" y="4114256"/>
            <a:ext cx="1392799" cy="935794"/>
          </a:xfrm>
          <a:prstGeom prst="rect">
            <a:avLst/>
          </a:prstGeom>
          <a:noFill/>
          <a:ln w="28575" cap="flat" cmpd="sng">
            <a:solidFill>
              <a:schemeClr val="dk2"/>
            </a:solidFill>
            <a:prstDash val="solid"/>
            <a:round/>
            <a:headEnd type="none" w="sm" len="sm"/>
            <a:tailEnd type="none" w="sm" len="sm"/>
          </a:ln>
        </p:spPr>
      </p:pic>
      <p:sp>
        <p:nvSpPr>
          <p:cNvPr id="880" name="Google Shape;880;p69"/>
          <p:cNvSpPr txBox="1"/>
          <p:nvPr/>
        </p:nvSpPr>
        <p:spPr>
          <a:xfrm rot="-5400000">
            <a:off x="3505100" y="4388975"/>
            <a:ext cx="992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HWRF Feature #5</a:t>
            </a:r>
            <a:endParaRPr sz="800">
              <a:latin typeface="Roboto"/>
              <a:ea typeface="Roboto"/>
              <a:cs typeface="Roboto"/>
              <a:sym typeface="Roboto"/>
            </a:endParaRPr>
          </a:p>
        </p:txBody>
      </p:sp>
      <p:graphicFrame>
        <p:nvGraphicFramePr>
          <p:cNvPr id="881" name="Google Shape;881;p69"/>
          <p:cNvGraphicFramePr/>
          <p:nvPr/>
        </p:nvGraphicFramePr>
        <p:xfrm>
          <a:off x="1381413" y="3659350"/>
          <a:ext cx="3000000" cy="3000000"/>
        </p:xfrm>
        <a:graphic>
          <a:graphicData uri="http://schemas.openxmlformats.org/drawingml/2006/table">
            <a:tbl>
              <a:tblPr>
                <a:noFill/>
                <a:tableStyleId>{7E098711-D03F-4EB7-AF5A-704C37F05A0F}</a:tableStyleId>
              </a:tblPr>
              <a:tblGrid>
                <a:gridCol w="2156125">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None/>
                      </a:pPr>
                      <a:r>
                        <a:rPr lang="en" sz="1200">
                          <a:latin typeface="Roboto"/>
                          <a:ea typeface="Roboto"/>
                          <a:cs typeface="Roboto"/>
                          <a:sym typeface="Roboto"/>
                        </a:rPr>
                        <a:t>(883, 537)</a:t>
                      </a:r>
                      <a:endParaRPr sz="1200">
                        <a:latin typeface="Roboto"/>
                        <a:ea typeface="Roboto"/>
                        <a:cs typeface="Roboto"/>
                        <a:sym typeface="Roboto"/>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200">
                          <a:latin typeface="Roboto"/>
                          <a:ea typeface="Roboto"/>
                          <a:cs typeface="Roboto"/>
                          <a:sym typeface="Roboto"/>
                        </a:rPr>
                        <a:t>17.105 mps</a:t>
                      </a:r>
                      <a:endParaRPr sz="1200">
                        <a:latin typeface="Roboto"/>
                        <a:ea typeface="Roboto"/>
                        <a:cs typeface="Roboto"/>
                        <a:sym typeface="Roboto"/>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200">
                          <a:latin typeface="Roboto"/>
                          <a:ea typeface="Roboto"/>
                          <a:cs typeface="Roboto"/>
                          <a:sym typeface="Roboto"/>
                        </a:rPr>
                        <a:t>570 gridpoints</a:t>
                      </a:r>
                      <a:endParaRPr sz="1200">
                        <a:latin typeface="Roboto"/>
                        <a:ea typeface="Roboto"/>
                        <a:cs typeface="Roboto"/>
                        <a:sym typeface="Roboto"/>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82" name="Google Shape;882;p69"/>
          <p:cNvSpPr txBox="1"/>
          <p:nvPr/>
        </p:nvSpPr>
        <p:spPr>
          <a:xfrm>
            <a:off x="99600" y="3648800"/>
            <a:ext cx="1392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Pressure Center</a:t>
            </a:r>
            <a:endParaRPr sz="1200">
              <a:latin typeface="Roboto"/>
              <a:ea typeface="Roboto"/>
              <a:cs typeface="Roboto"/>
              <a:sym typeface="Roboto"/>
            </a:endParaRPr>
          </a:p>
        </p:txBody>
      </p:sp>
      <p:sp>
        <p:nvSpPr>
          <p:cNvPr id="883" name="Google Shape;883;p69"/>
          <p:cNvSpPr txBox="1"/>
          <p:nvPr/>
        </p:nvSpPr>
        <p:spPr>
          <a:xfrm>
            <a:off x="99600" y="4029800"/>
            <a:ext cx="1392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Mean Magnitude</a:t>
            </a:r>
            <a:endParaRPr sz="1200">
              <a:latin typeface="Roboto"/>
              <a:ea typeface="Roboto"/>
              <a:cs typeface="Roboto"/>
              <a:sym typeface="Roboto"/>
            </a:endParaRPr>
          </a:p>
        </p:txBody>
      </p:sp>
      <p:sp>
        <p:nvSpPr>
          <p:cNvPr id="884" name="Google Shape;884;p69"/>
          <p:cNvSpPr txBox="1"/>
          <p:nvPr/>
        </p:nvSpPr>
        <p:spPr>
          <a:xfrm>
            <a:off x="99600" y="4410800"/>
            <a:ext cx="1392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Total Area</a:t>
            </a:r>
            <a:endParaRPr sz="1200">
              <a:latin typeface="Roboto"/>
              <a:ea typeface="Roboto"/>
              <a:cs typeface="Roboto"/>
              <a:sym typeface="Roboto"/>
            </a:endParaRPr>
          </a:p>
        </p:txBody>
      </p:sp>
      <p:graphicFrame>
        <p:nvGraphicFramePr>
          <p:cNvPr id="885" name="Google Shape;885;p69"/>
          <p:cNvGraphicFramePr/>
          <p:nvPr/>
        </p:nvGraphicFramePr>
        <p:xfrm>
          <a:off x="6511150" y="263575"/>
          <a:ext cx="3000000" cy="3000000"/>
        </p:xfrm>
        <a:graphic>
          <a:graphicData uri="http://schemas.openxmlformats.org/drawingml/2006/table">
            <a:tbl>
              <a:tblPr>
                <a:noFill/>
                <a:tableStyleId>{7E098711-D03F-4EB7-AF5A-704C37F05A0F}</a:tableStyleId>
              </a:tblPr>
              <a:tblGrid>
                <a:gridCol w="1249575">
                  <a:extLst>
                    <a:ext uri="{9D8B030D-6E8A-4147-A177-3AD203B41FA5}">
                      <a16:colId xmlns:a16="http://schemas.microsoft.com/office/drawing/2014/main" val="20000"/>
                    </a:ext>
                  </a:extLst>
                </a:gridCol>
                <a:gridCol w="1249575">
                  <a:extLst>
                    <a:ext uri="{9D8B030D-6E8A-4147-A177-3AD203B41FA5}">
                      <a16:colId xmlns:a16="http://schemas.microsoft.com/office/drawing/2014/main" val="20001"/>
                    </a:ext>
                  </a:extLst>
                </a:gridCol>
              </a:tblGrid>
              <a:tr h="230250">
                <a:tc>
                  <a:txBody>
                    <a:bodyPr/>
                    <a:lstStyle/>
                    <a:p>
                      <a:pPr marL="0" lvl="0" indent="0" algn="ctr" rtl="0">
                        <a:spcBef>
                          <a:spcPts val="0"/>
                        </a:spcBef>
                        <a:spcAft>
                          <a:spcPts val="0"/>
                        </a:spcAft>
                        <a:buNone/>
                      </a:pPr>
                      <a:r>
                        <a:rPr lang="en" sz="1000">
                          <a:latin typeface="Roboto"/>
                          <a:ea typeface="Roboto"/>
                          <a:cs typeface="Roboto"/>
                          <a:sym typeface="Roboto"/>
                        </a:rPr>
                        <a:t>(884, 532)</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5.099 gp</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0"/>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16.250 mps</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0.855 mps</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1"/>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614 gp</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44 gp</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2"/>
                  </a:ext>
                </a:extLst>
              </a:tr>
            </a:tbl>
          </a:graphicData>
        </a:graphic>
      </p:graphicFrame>
      <p:graphicFrame>
        <p:nvGraphicFramePr>
          <p:cNvPr id="886" name="Google Shape;886;p69"/>
          <p:cNvGraphicFramePr/>
          <p:nvPr/>
        </p:nvGraphicFramePr>
        <p:xfrm>
          <a:off x="6529825" y="1239638"/>
          <a:ext cx="3000000" cy="3000000"/>
        </p:xfrm>
        <a:graphic>
          <a:graphicData uri="http://schemas.openxmlformats.org/drawingml/2006/table">
            <a:tbl>
              <a:tblPr>
                <a:noFill/>
                <a:tableStyleId>{7E098711-D03F-4EB7-AF5A-704C37F05A0F}</a:tableStyleId>
              </a:tblPr>
              <a:tblGrid>
                <a:gridCol w="1249575">
                  <a:extLst>
                    <a:ext uri="{9D8B030D-6E8A-4147-A177-3AD203B41FA5}">
                      <a16:colId xmlns:a16="http://schemas.microsoft.com/office/drawing/2014/main" val="20000"/>
                    </a:ext>
                  </a:extLst>
                </a:gridCol>
                <a:gridCol w="1249575">
                  <a:extLst>
                    <a:ext uri="{9D8B030D-6E8A-4147-A177-3AD203B41FA5}">
                      <a16:colId xmlns:a16="http://schemas.microsoft.com/office/drawing/2014/main" val="20001"/>
                    </a:ext>
                  </a:extLst>
                </a:gridCol>
              </a:tblGrid>
              <a:tr h="230250">
                <a:tc>
                  <a:txBody>
                    <a:bodyPr/>
                    <a:lstStyle/>
                    <a:p>
                      <a:pPr marL="0" lvl="0" indent="0" algn="ctr" rtl="0">
                        <a:spcBef>
                          <a:spcPts val="0"/>
                        </a:spcBef>
                        <a:spcAft>
                          <a:spcPts val="0"/>
                        </a:spcAft>
                        <a:buNone/>
                      </a:pPr>
                      <a:r>
                        <a:rPr lang="en" sz="1000">
                          <a:latin typeface="Roboto"/>
                          <a:ea typeface="Roboto"/>
                          <a:cs typeface="Roboto"/>
                          <a:sym typeface="Roboto"/>
                        </a:rPr>
                        <a:t>(887, 534)</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5.0 gp</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0"/>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14.718 mps</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2.387 mps</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1"/>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11 gp</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559 gp</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2"/>
                  </a:ext>
                </a:extLst>
              </a:tr>
            </a:tbl>
          </a:graphicData>
        </a:graphic>
      </p:graphicFrame>
      <p:graphicFrame>
        <p:nvGraphicFramePr>
          <p:cNvPr id="887" name="Google Shape;887;p69"/>
          <p:cNvGraphicFramePr/>
          <p:nvPr/>
        </p:nvGraphicFramePr>
        <p:xfrm>
          <a:off x="6529825" y="2242888"/>
          <a:ext cx="3000000" cy="3000000"/>
        </p:xfrm>
        <a:graphic>
          <a:graphicData uri="http://schemas.openxmlformats.org/drawingml/2006/table">
            <a:tbl>
              <a:tblPr>
                <a:noFill/>
                <a:tableStyleId>{7E098711-D03F-4EB7-AF5A-704C37F05A0F}</a:tableStyleId>
              </a:tblPr>
              <a:tblGrid>
                <a:gridCol w="1249575">
                  <a:extLst>
                    <a:ext uri="{9D8B030D-6E8A-4147-A177-3AD203B41FA5}">
                      <a16:colId xmlns:a16="http://schemas.microsoft.com/office/drawing/2014/main" val="20000"/>
                    </a:ext>
                  </a:extLst>
                </a:gridCol>
                <a:gridCol w="1249575">
                  <a:extLst>
                    <a:ext uri="{9D8B030D-6E8A-4147-A177-3AD203B41FA5}">
                      <a16:colId xmlns:a16="http://schemas.microsoft.com/office/drawing/2014/main" val="20001"/>
                    </a:ext>
                  </a:extLst>
                </a:gridCol>
              </a:tblGrid>
              <a:tr h="230250">
                <a:tc>
                  <a:txBody>
                    <a:bodyPr/>
                    <a:lstStyle/>
                    <a:p>
                      <a:pPr marL="0" lvl="0" indent="0" algn="ctr" rtl="0">
                        <a:spcBef>
                          <a:spcPts val="0"/>
                        </a:spcBef>
                        <a:spcAft>
                          <a:spcPts val="0"/>
                        </a:spcAft>
                        <a:buNone/>
                      </a:pPr>
                      <a:r>
                        <a:rPr lang="en" sz="1000">
                          <a:latin typeface="Roboto"/>
                          <a:ea typeface="Roboto"/>
                          <a:cs typeface="Roboto"/>
                          <a:sym typeface="Roboto"/>
                        </a:rPr>
                        <a:t>(692, 535)</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191.010 gp</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0"/>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14.0 mps</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3.105 mps</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1"/>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 gp</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569 gp</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2"/>
                  </a:ext>
                </a:extLst>
              </a:tr>
            </a:tbl>
          </a:graphicData>
        </a:graphic>
      </p:graphicFrame>
      <p:graphicFrame>
        <p:nvGraphicFramePr>
          <p:cNvPr id="888" name="Google Shape;888;p69"/>
          <p:cNvGraphicFramePr/>
          <p:nvPr/>
        </p:nvGraphicFramePr>
        <p:xfrm>
          <a:off x="6511150" y="3192038"/>
          <a:ext cx="3000000" cy="3000000"/>
        </p:xfrm>
        <a:graphic>
          <a:graphicData uri="http://schemas.openxmlformats.org/drawingml/2006/table">
            <a:tbl>
              <a:tblPr>
                <a:noFill/>
                <a:tableStyleId>{7E098711-D03F-4EB7-AF5A-704C37F05A0F}</a:tableStyleId>
              </a:tblPr>
              <a:tblGrid>
                <a:gridCol w="1249575">
                  <a:extLst>
                    <a:ext uri="{9D8B030D-6E8A-4147-A177-3AD203B41FA5}">
                      <a16:colId xmlns:a16="http://schemas.microsoft.com/office/drawing/2014/main" val="20000"/>
                    </a:ext>
                  </a:extLst>
                </a:gridCol>
                <a:gridCol w="1249575">
                  <a:extLst>
                    <a:ext uri="{9D8B030D-6E8A-4147-A177-3AD203B41FA5}">
                      <a16:colId xmlns:a16="http://schemas.microsoft.com/office/drawing/2014/main" val="20001"/>
                    </a:ext>
                  </a:extLst>
                </a:gridCol>
              </a:tblGrid>
              <a:tr h="230250">
                <a:tc>
                  <a:txBody>
                    <a:bodyPr/>
                    <a:lstStyle/>
                    <a:p>
                      <a:pPr marL="0" lvl="0" indent="0" algn="ctr" rtl="0">
                        <a:spcBef>
                          <a:spcPts val="0"/>
                        </a:spcBef>
                        <a:spcAft>
                          <a:spcPts val="0"/>
                        </a:spcAft>
                        <a:buNone/>
                      </a:pPr>
                      <a:r>
                        <a:rPr lang="en" sz="1000">
                          <a:latin typeface="Roboto"/>
                          <a:ea typeface="Roboto"/>
                          <a:cs typeface="Roboto"/>
                          <a:sym typeface="Roboto"/>
                        </a:rPr>
                        <a:t>(682, 543)</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201.090 gp</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0"/>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16.792 mps</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0.313 mps</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1"/>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198 gp</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372 gp</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2"/>
                  </a:ext>
                </a:extLst>
              </a:tr>
            </a:tbl>
          </a:graphicData>
        </a:graphic>
      </p:graphicFrame>
      <p:graphicFrame>
        <p:nvGraphicFramePr>
          <p:cNvPr id="889" name="Google Shape;889;p69"/>
          <p:cNvGraphicFramePr/>
          <p:nvPr/>
        </p:nvGraphicFramePr>
        <p:xfrm>
          <a:off x="6529825" y="4222213"/>
          <a:ext cx="3000000" cy="3000000"/>
        </p:xfrm>
        <a:graphic>
          <a:graphicData uri="http://schemas.openxmlformats.org/drawingml/2006/table">
            <a:tbl>
              <a:tblPr>
                <a:noFill/>
                <a:tableStyleId>{7E098711-D03F-4EB7-AF5A-704C37F05A0F}</a:tableStyleId>
              </a:tblPr>
              <a:tblGrid>
                <a:gridCol w="1249575">
                  <a:extLst>
                    <a:ext uri="{9D8B030D-6E8A-4147-A177-3AD203B41FA5}">
                      <a16:colId xmlns:a16="http://schemas.microsoft.com/office/drawing/2014/main" val="20000"/>
                    </a:ext>
                  </a:extLst>
                </a:gridCol>
                <a:gridCol w="1249575">
                  <a:extLst>
                    <a:ext uri="{9D8B030D-6E8A-4147-A177-3AD203B41FA5}">
                      <a16:colId xmlns:a16="http://schemas.microsoft.com/office/drawing/2014/main" val="20001"/>
                    </a:ext>
                  </a:extLst>
                </a:gridCol>
              </a:tblGrid>
              <a:tr h="230250">
                <a:tc>
                  <a:txBody>
                    <a:bodyPr/>
                    <a:lstStyle/>
                    <a:p>
                      <a:pPr marL="0" lvl="0" indent="0" algn="ctr" rtl="0">
                        <a:spcBef>
                          <a:spcPts val="0"/>
                        </a:spcBef>
                        <a:spcAft>
                          <a:spcPts val="0"/>
                        </a:spcAft>
                        <a:buNone/>
                      </a:pPr>
                      <a:r>
                        <a:rPr lang="en" sz="1000">
                          <a:latin typeface="Roboto"/>
                          <a:ea typeface="Roboto"/>
                          <a:cs typeface="Roboto"/>
                          <a:sym typeface="Roboto"/>
                        </a:rPr>
                        <a:t>(697, 552)</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186.604 gp</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0"/>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14.0 mps</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3.105 mps</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1"/>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 gp</a:t>
                      </a:r>
                      <a:endParaRPr sz="1000">
                        <a:latin typeface="Roboto"/>
                        <a:ea typeface="Roboto"/>
                        <a:cs typeface="Roboto"/>
                        <a:sym typeface="Roboto"/>
                      </a:endParaRPr>
                    </a:p>
                  </a:txBody>
                  <a:tcPr marL="0" marR="0" marT="0" marB="0"/>
                </a:tc>
                <a:tc>
                  <a:txBody>
                    <a:bodyPr/>
                    <a:lstStyle/>
                    <a:p>
                      <a:pPr marL="0" lvl="0" indent="0" algn="ctr" rtl="0">
                        <a:spcBef>
                          <a:spcPts val="0"/>
                        </a:spcBef>
                        <a:spcAft>
                          <a:spcPts val="0"/>
                        </a:spcAft>
                        <a:buNone/>
                      </a:pPr>
                      <a:r>
                        <a:rPr lang="en" sz="1000">
                          <a:latin typeface="Roboto"/>
                          <a:ea typeface="Roboto"/>
                          <a:cs typeface="Roboto"/>
                          <a:sym typeface="Roboto"/>
                        </a:rPr>
                        <a:t>569 gp</a:t>
                      </a:r>
                      <a:endParaRPr sz="1000">
                        <a:latin typeface="Roboto"/>
                        <a:ea typeface="Roboto"/>
                        <a:cs typeface="Roboto"/>
                        <a:sym typeface="Roboto"/>
                      </a:endParaRPr>
                    </a:p>
                  </a:txBody>
                  <a:tcPr marL="0" marR="0" marT="0" marB="0"/>
                </a:tc>
                <a:extLst>
                  <a:ext uri="{0D108BD9-81ED-4DB2-BD59-A6C34878D82A}">
                    <a16:rowId xmlns:a16="http://schemas.microsoft.com/office/drawing/2014/main" val="10002"/>
                  </a:ext>
                </a:extLst>
              </a:tr>
            </a:tbl>
          </a:graphicData>
        </a:graphic>
      </p:graphicFrame>
      <p:sp>
        <p:nvSpPr>
          <p:cNvPr id="890" name="Google Shape;890;p69"/>
          <p:cNvSpPr txBox="1"/>
          <p:nvPr/>
        </p:nvSpPr>
        <p:spPr>
          <a:xfrm>
            <a:off x="5625050" y="2628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Press. Center</a:t>
            </a:r>
            <a:endParaRPr sz="800" b="1">
              <a:latin typeface="Roboto"/>
              <a:ea typeface="Roboto"/>
              <a:cs typeface="Roboto"/>
              <a:sym typeface="Roboto"/>
            </a:endParaRPr>
          </a:p>
        </p:txBody>
      </p:sp>
      <p:sp>
        <p:nvSpPr>
          <p:cNvPr id="891" name="Google Shape;891;p69"/>
          <p:cNvSpPr txBox="1"/>
          <p:nvPr/>
        </p:nvSpPr>
        <p:spPr>
          <a:xfrm>
            <a:off x="5625050" y="4914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Mean Mag.</a:t>
            </a:r>
            <a:endParaRPr sz="800" b="1">
              <a:latin typeface="Roboto"/>
              <a:ea typeface="Roboto"/>
              <a:cs typeface="Roboto"/>
              <a:sym typeface="Roboto"/>
            </a:endParaRPr>
          </a:p>
        </p:txBody>
      </p:sp>
      <p:sp>
        <p:nvSpPr>
          <p:cNvPr id="892" name="Google Shape;892;p69"/>
          <p:cNvSpPr txBox="1"/>
          <p:nvPr/>
        </p:nvSpPr>
        <p:spPr>
          <a:xfrm>
            <a:off x="5625050" y="7200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Total Area</a:t>
            </a:r>
            <a:endParaRPr sz="800" b="1">
              <a:latin typeface="Roboto"/>
              <a:ea typeface="Roboto"/>
              <a:cs typeface="Roboto"/>
              <a:sym typeface="Roboto"/>
            </a:endParaRPr>
          </a:p>
        </p:txBody>
      </p:sp>
      <p:sp>
        <p:nvSpPr>
          <p:cNvPr id="893" name="Google Shape;893;p69"/>
          <p:cNvSpPr txBox="1"/>
          <p:nvPr/>
        </p:nvSpPr>
        <p:spPr>
          <a:xfrm>
            <a:off x="6691850" y="342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Feature Value</a:t>
            </a:r>
            <a:endParaRPr sz="800" b="1">
              <a:latin typeface="Roboto"/>
              <a:ea typeface="Roboto"/>
              <a:cs typeface="Roboto"/>
              <a:sym typeface="Roboto"/>
            </a:endParaRPr>
          </a:p>
        </p:txBody>
      </p:sp>
      <p:sp>
        <p:nvSpPr>
          <p:cNvPr id="894" name="Google Shape;894;p69"/>
          <p:cNvSpPr txBox="1"/>
          <p:nvPr/>
        </p:nvSpPr>
        <p:spPr>
          <a:xfrm>
            <a:off x="7693800" y="34225"/>
            <a:ext cx="13929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Difference from HMON#1</a:t>
            </a:r>
            <a:endParaRPr sz="800" b="1">
              <a:latin typeface="Roboto"/>
              <a:ea typeface="Roboto"/>
              <a:cs typeface="Roboto"/>
              <a:sym typeface="Roboto"/>
            </a:endParaRPr>
          </a:p>
        </p:txBody>
      </p:sp>
      <p:sp>
        <p:nvSpPr>
          <p:cNvPr id="895" name="Google Shape;895;p69"/>
          <p:cNvSpPr txBox="1"/>
          <p:nvPr/>
        </p:nvSpPr>
        <p:spPr>
          <a:xfrm>
            <a:off x="5625050" y="12534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Press. Center</a:t>
            </a:r>
            <a:endParaRPr sz="800" b="1">
              <a:latin typeface="Roboto"/>
              <a:ea typeface="Roboto"/>
              <a:cs typeface="Roboto"/>
              <a:sym typeface="Roboto"/>
            </a:endParaRPr>
          </a:p>
        </p:txBody>
      </p:sp>
      <p:sp>
        <p:nvSpPr>
          <p:cNvPr id="896" name="Google Shape;896;p69"/>
          <p:cNvSpPr txBox="1"/>
          <p:nvPr/>
        </p:nvSpPr>
        <p:spPr>
          <a:xfrm>
            <a:off x="5625050" y="14820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Mean Mag.</a:t>
            </a:r>
            <a:endParaRPr sz="800" b="1">
              <a:latin typeface="Roboto"/>
              <a:ea typeface="Roboto"/>
              <a:cs typeface="Roboto"/>
              <a:sym typeface="Roboto"/>
            </a:endParaRPr>
          </a:p>
        </p:txBody>
      </p:sp>
      <p:sp>
        <p:nvSpPr>
          <p:cNvPr id="897" name="Google Shape;897;p69"/>
          <p:cNvSpPr txBox="1"/>
          <p:nvPr/>
        </p:nvSpPr>
        <p:spPr>
          <a:xfrm>
            <a:off x="5625050" y="17106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Total Area</a:t>
            </a:r>
            <a:endParaRPr sz="800" b="1">
              <a:latin typeface="Roboto"/>
              <a:ea typeface="Roboto"/>
              <a:cs typeface="Roboto"/>
              <a:sym typeface="Roboto"/>
            </a:endParaRPr>
          </a:p>
        </p:txBody>
      </p:sp>
      <p:sp>
        <p:nvSpPr>
          <p:cNvPr id="898" name="Google Shape;898;p69"/>
          <p:cNvSpPr txBox="1"/>
          <p:nvPr/>
        </p:nvSpPr>
        <p:spPr>
          <a:xfrm>
            <a:off x="6691850" y="10248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Feature Value</a:t>
            </a:r>
            <a:endParaRPr sz="800" b="1">
              <a:latin typeface="Roboto"/>
              <a:ea typeface="Roboto"/>
              <a:cs typeface="Roboto"/>
              <a:sym typeface="Roboto"/>
            </a:endParaRPr>
          </a:p>
        </p:txBody>
      </p:sp>
      <p:sp>
        <p:nvSpPr>
          <p:cNvPr id="899" name="Google Shape;899;p69"/>
          <p:cNvSpPr txBox="1"/>
          <p:nvPr/>
        </p:nvSpPr>
        <p:spPr>
          <a:xfrm>
            <a:off x="7693800" y="1024825"/>
            <a:ext cx="13929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Difference from HMON#1</a:t>
            </a:r>
            <a:endParaRPr sz="800" b="1">
              <a:latin typeface="Roboto"/>
              <a:ea typeface="Roboto"/>
              <a:cs typeface="Roboto"/>
              <a:sym typeface="Roboto"/>
            </a:endParaRPr>
          </a:p>
        </p:txBody>
      </p:sp>
      <p:sp>
        <p:nvSpPr>
          <p:cNvPr id="900" name="Google Shape;900;p69"/>
          <p:cNvSpPr txBox="1"/>
          <p:nvPr/>
        </p:nvSpPr>
        <p:spPr>
          <a:xfrm>
            <a:off x="5625050" y="22440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Press. Center</a:t>
            </a:r>
            <a:endParaRPr sz="800" b="1">
              <a:latin typeface="Roboto"/>
              <a:ea typeface="Roboto"/>
              <a:cs typeface="Roboto"/>
              <a:sym typeface="Roboto"/>
            </a:endParaRPr>
          </a:p>
        </p:txBody>
      </p:sp>
      <p:sp>
        <p:nvSpPr>
          <p:cNvPr id="901" name="Google Shape;901;p69"/>
          <p:cNvSpPr txBox="1"/>
          <p:nvPr/>
        </p:nvSpPr>
        <p:spPr>
          <a:xfrm>
            <a:off x="5625050" y="24726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Mean Mag.</a:t>
            </a:r>
            <a:endParaRPr sz="800" b="1">
              <a:latin typeface="Roboto"/>
              <a:ea typeface="Roboto"/>
              <a:cs typeface="Roboto"/>
              <a:sym typeface="Roboto"/>
            </a:endParaRPr>
          </a:p>
        </p:txBody>
      </p:sp>
      <p:sp>
        <p:nvSpPr>
          <p:cNvPr id="902" name="Google Shape;902;p69"/>
          <p:cNvSpPr txBox="1"/>
          <p:nvPr/>
        </p:nvSpPr>
        <p:spPr>
          <a:xfrm>
            <a:off x="5625050" y="27012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Total Area</a:t>
            </a:r>
            <a:endParaRPr sz="800" b="1">
              <a:latin typeface="Roboto"/>
              <a:ea typeface="Roboto"/>
              <a:cs typeface="Roboto"/>
              <a:sym typeface="Roboto"/>
            </a:endParaRPr>
          </a:p>
        </p:txBody>
      </p:sp>
      <p:sp>
        <p:nvSpPr>
          <p:cNvPr id="903" name="Google Shape;903;p69"/>
          <p:cNvSpPr txBox="1"/>
          <p:nvPr/>
        </p:nvSpPr>
        <p:spPr>
          <a:xfrm>
            <a:off x="6691850" y="20154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Feature Value</a:t>
            </a:r>
            <a:endParaRPr sz="800" b="1">
              <a:latin typeface="Roboto"/>
              <a:ea typeface="Roboto"/>
              <a:cs typeface="Roboto"/>
              <a:sym typeface="Roboto"/>
            </a:endParaRPr>
          </a:p>
        </p:txBody>
      </p:sp>
      <p:sp>
        <p:nvSpPr>
          <p:cNvPr id="904" name="Google Shape;904;p69"/>
          <p:cNvSpPr txBox="1"/>
          <p:nvPr/>
        </p:nvSpPr>
        <p:spPr>
          <a:xfrm>
            <a:off x="5625050" y="31584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Press. Center</a:t>
            </a:r>
            <a:endParaRPr sz="800" b="1">
              <a:latin typeface="Roboto"/>
              <a:ea typeface="Roboto"/>
              <a:cs typeface="Roboto"/>
              <a:sym typeface="Roboto"/>
            </a:endParaRPr>
          </a:p>
        </p:txBody>
      </p:sp>
      <p:sp>
        <p:nvSpPr>
          <p:cNvPr id="905" name="Google Shape;905;p69"/>
          <p:cNvSpPr txBox="1"/>
          <p:nvPr/>
        </p:nvSpPr>
        <p:spPr>
          <a:xfrm>
            <a:off x="5625050" y="33870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Mean Mag.</a:t>
            </a:r>
            <a:endParaRPr sz="800" b="1">
              <a:latin typeface="Roboto"/>
              <a:ea typeface="Roboto"/>
              <a:cs typeface="Roboto"/>
              <a:sym typeface="Roboto"/>
            </a:endParaRPr>
          </a:p>
        </p:txBody>
      </p:sp>
      <p:sp>
        <p:nvSpPr>
          <p:cNvPr id="906" name="Google Shape;906;p69"/>
          <p:cNvSpPr txBox="1"/>
          <p:nvPr/>
        </p:nvSpPr>
        <p:spPr>
          <a:xfrm>
            <a:off x="5625050" y="36156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Total Area</a:t>
            </a:r>
            <a:endParaRPr sz="800" b="1">
              <a:latin typeface="Roboto"/>
              <a:ea typeface="Roboto"/>
              <a:cs typeface="Roboto"/>
              <a:sym typeface="Roboto"/>
            </a:endParaRPr>
          </a:p>
        </p:txBody>
      </p:sp>
      <p:sp>
        <p:nvSpPr>
          <p:cNvPr id="907" name="Google Shape;907;p69"/>
          <p:cNvSpPr txBox="1"/>
          <p:nvPr/>
        </p:nvSpPr>
        <p:spPr>
          <a:xfrm>
            <a:off x="6691850" y="29298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Feature Value</a:t>
            </a:r>
            <a:endParaRPr sz="800" b="1">
              <a:latin typeface="Roboto"/>
              <a:ea typeface="Roboto"/>
              <a:cs typeface="Roboto"/>
              <a:sym typeface="Roboto"/>
            </a:endParaRPr>
          </a:p>
        </p:txBody>
      </p:sp>
      <p:sp>
        <p:nvSpPr>
          <p:cNvPr id="908" name="Google Shape;908;p69"/>
          <p:cNvSpPr txBox="1"/>
          <p:nvPr/>
        </p:nvSpPr>
        <p:spPr>
          <a:xfrm>
            <a:off x="5625050" y="42252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Press. Center</a:t>
            </a:r>
            <a:endParaRPr sz="800" b="1">
              <a:latin typeface="Roboto"/>
              <a:ea typeface="Roboto"/>
              <a:cs typeface="Roboto"/>
              <a:sym typeface="Roboto"/>
            </a:endParaRPr>
          </a:p>
        </p:txBody>
      </p:sp>
      <p:sp>
        <p:nvSpPr>
          <p:cNvPr id="909" name="Google Shape;909;p69"/>
          <p:cNvSpPr txBox="1"/>
          <p:nvPr/>
        </p:nvSpPr>
        <p:spPr>
          <a:xfrm>
            <a:off x="5625050" y="44538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Mean Mag.</a:t>
            </a:r>
            <a:endParaRPr sz="800" b="1">
              <a:latin typeface="Roboto"/>
              <a:ea typeface="Roboto"/>
              <a:cs typeface="Roboto"/>
              <a:sym typeface="Roboto"/>
            </a:endParaRPr>
          </a:p>
        </p:txBody>
      </p:sp>
      <p:sp>
        <p:nvSpPr>
          <p:cNvPr id="910" name="Google Shape;910;p69"/>
          <p:cNvSpPr txBox="1"/>
          <p:nvPr/>
        </p:nvSpPr>
        <p:spPr>
          <a:xfrm>
            <a:off x="5625050" y="46824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Total Area</a:t>
            </a:r>
            <a:endParaRPr sz="800" b="1">
              <a:latin typeface="Roboto"/>
              <a:ea typeface="Roboto"/>
              <a:cs typeface="Roboto"/>
              <a:sym typeface="Roboto"/>
            </a:endParaRPr>
          </a:p>
        </p:txBody>
      </p:sp>
      <p:sp>
        <p:nvSpPr>
          <p:cNvPr id="911" name="Google Shape;911;p69"/>
          <p:cNvSpPr txBox="1"/>
          <p:nvPr/>
        </p:nvSpPr>
        <p:spPr>
          <a:xfrm>
            <a:off x="6691850" y="39966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Feature Value</a:t>
            </a:r>
            <a:endParaRPr sz="800" b="1">
              <a:latin typeface="Roboto"/>
              <a:ea typeface="Roboto"/>
              <a:cs typeface="Roboto"/>
              <a:sym typeface="Roboto"/>
            </a:endParaRPr>
          </a:p>
        </p:txBody>
      </p:sp>
      <p:sp>
        <p:nvSpPr>
          <p:cNvPr id="912" name="Google Shape;912;p69"/>
          <p:cNvSpPr/>
          <p:nvPr/>
        </p:nvSpPr>
        <p:spPr>
          <a:xfrm>
            <a:off x="7762850" y="3185525"/>
            <a:ext cx="1230900" cy="231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9"/>
          <p:cNvSpPr/>
          <p:nvPr/>
        </p:nvSpPr>
        <p:spPr>
          <a:xfrm>
            <a:off x="7779400" y="2701225"/>
            <a:ext cx="1230900" cy="231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9"/>
          <p:cNvSpPr/>
          <p:nvPr/>
        </p:nvSpPr>
        <p:spPr>
          <a:xfrm>
            <a:off x="7779400" y="4682425"/>
            <a:ext cx="1230900" cy="231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9"/>
          <p:cNvSpPr/>
          <p:nvPr/>
        </p:nvSpPr>
        <p:spPr>
          <a:xfrm>
            <a:off x="7779400" y="4453825"/>
            <a:ext cx="1230900" cy="231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9"/>
          <p:cNvSpPr/>
          <p:nvPr/>
        </p:nvSpPr>
        <p:spPr>
          <a:xfrm>
            <a:off x="7779400" y="2472625"/>
            <a:ext cx="1230900" cy="231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9"/>
          <p:cNvSpPr txBox="1"/>
          <p:nvPr/>
        </p:nvSpPr>
        <p:spPr>
          <a:xfrm>
            <a:off x="7693800" y="2015425"/>
            <a:ext cx="13929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Difference from HMON#1</a:t>
            </a:r>
            <a:endParaRPr sz="800" b="1">
              <a:latin typeface="Roboto"/>
              <a:ea typeface="Roboto"/>
              <a:cs typeface="Roboto"/>
              <a:sym typeface="Roboto"/>
            </a:endParaRPr>
          </a:p>
        </p:txBody>
      </p:sp>
      <p:sp>
        <p:nvSpPr>
          <p:cNvPr id="918" name="Google Shape;918;p69"/>
          <p:cNvSpPr txBox="1"/>
          <p:nvPr/>
        </p:nvSpPr>
        <p:spPr>
          <a:xfrm>
            <a:off x="7693800" y="2929825"/>
            <a:ext cx="13929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Difference from HMON#1</a:t>
            </a:r>
            <a:endParaRPr sz="800" b="1">
              <a:latin typeface="Roboto"/>
              <a:ea typeface="Roboto"/>
              <a:cs typeface="Roboto"/>
              <a:sym typeface="Roboto"/>
            </a:endParaRPr>
          </a:p>
        </p:txBody>
      </p:sp>
      <p:sp>
        <p:nvSpPr>
          <p:cNvPr id="919" name="Google Shape;919;p69"/>
          <p:cNvSpPr txBox="1"/>
          <p:nvPr/>
        </p:nvSpPr>
        <p:spPr>
          <a:xfrm>
            <a:off x="7693800" y="3996625"/>
            <a:ext cx="13929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Difference from HMON#1</a:t>
            </a:r>
            <a:endParaRPr sz="800" b="1">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923"/>
        <p:cNvGrpSpPr/>
        <p:nvPr/>
      </p:nvGrpSpPr>
      <p:grpSpPr>
        <a:xfrm>
          <a:off x="0" y="0"/>
          <a:ext cx="0" cy="0"/>
          <a:chOff x="0" y="0"/>
          <a:chExt cx="0" cy="0"/>
        </a:xfrm>
      </p:grpSpPr>
      <p:sp>
        <p:nvSpPr>
          <p:cNvPr id="924" name="Google Shape;924;p70"/>
          <p:cNvSpPr/>
          <p:nvPr/>
        </p:nvSpPr>
        <p:spPr>
          <a:xfrm>
            <a:off x="3919600" y="57525"/>
            <a:ext cx="5166600" cy="10596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0"/>
          <p:cNvSpPr/>
          <p:nvPr/>
        </p:nvSpPr>
        <p:spPr>
          <a:xfrm>
            <a:off x="-173100" y="109150"/>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0"/>
          <p:cNvSpPr txBox="1"/>
          <p:nvPr/>
        </p:nvSpPr>
        <p:spPr>
          <a:xfrm>
            <a:off x="-17600" y="396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Scoring Example</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HMON Feature #1</a:t>
            </a: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pic>
        <p:nvPicPr>
          <p:cNvPr id="927" name="Google Shape;927;p70"/>
          <p:cNvPicPr preferRelativeResize="0"/>
          <p:nvPr/>
        </p:nvPicPr>
        <p:blipFill>
          <a:blip r:embed="rId3">
            <a:alphaModFix/>
          </a:blip>
          <a:stretch>
            <a:fillRect/>
          </a:stretch>
        </p:blipFill>
        <p:spPr>
          <a:xfrm>
            <a:off x="152400" y="796850"/>
            <a:ext cx="3547374" cy="2383401"/>
          </a:xfrm>
          <a:prstGeom prst="rect">
            <a:avLst/>
          </a:prstGeom>
          <a:noFill/>
          <a:ln w="28575" cap="flat" cmpd="sng">
            <a:solidFill>
              <a:schemeClr val="dk2"/>
            </a:solidFill>
            <a:prstDash val="solid"/>
            <a:round/>
            <a:headEnd type="none" w="sm" len="sm"/>
            <a:tailEnd type="none" w="sm" len="sm"/>
          </a:ln>
        </p:spPr>
      </p:pic>
      <p:pic>
        <p:nvPicPr>
          <p:cNvPr id="928" name="Google Shape;928;p70"/>
          <p:cNvPicPr preferRelativeResize="0"/>
          <p:nvPr/>
        </p:nvPicPr>
        <p:blipFill>
          <a:blip r:embed="rId4">
            <a:alphaModFix/>
          </a:blip>
          <a:stretch>
            <a:fillRect/>
          </a:stretch>
        </p:blipFill>
        <p:spPr>
          <a:xfrm>
            <a:off x="4186375" y="141050"/>
            <a:ext cx="1392799" cy="935794"/>
          </a:xfrm>
          <a:prstGeom prst="rect">
            <a:avLst/>
          </a:prstGeom>
          <a:noFill/>
          <a:ln w="28575" cap="flat" cmpd="sng">
            <a:solidFill>
              <a:schemeClr val="dk2"/>
            </a:solidFill>
            <a:prstDash val="solid"/>
            <a:round/>
            <a:headEnd type="none" w="sm" len="sm"/>
            <a:tailEnd type="none" w="sm" len="sm"/>
          </a:ln>
        </p:spPr>
      </p:pic>
      <p:sp>
        <p:nvSpPr>
          <p:cNvPr id="929" name="Google Shape;929;p70"/>
          <p:cNvSpPr txBox="1"/>
          <p:nvPr/>
        </p:nvSpPr>
        <p:spPr>
          <a:xfrm>
            <a:off x="1066700" y="3169775"/>
            <a:ext cx="1739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HMON Feature #1</a:t>
            </a:r>
            <a:endParaRPr>
              <a:latin typeface="Roboto"/>
              <a:ea typeface="Roboto"/>
              <a:cs typeface="Roboto"/>
              <a:sym typeface="Roboto"/>
            </a:endParaRPr>
          </a:p>
        </p:txBody>
      </p:sp>
      <p:sp>
        <p:nvSpPr>
          <p:cNvPr id="930" name="Google Shape;930;p70"/>
          <p:cNvSpPr txBox="1"/>
          <p:nvPr/>
        </p:nvSpPr>
        <p:spPr>
          <a:xfrm rot="-5400000">
            <a:off x="3505100" y="426575"/>
            <a:ext cx="992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HWRF Feature #1</a:t>
            </a:r>
            <a:endParaRPr sz="800">
              <a:latin typeface="Roboto"/>
              <a:ea typeface="Roboto"/>
              <a:cs typeface="Roboto"/>
              <a:sym typeface="Roboto"/>
            </a:endParaRPr>
          </a:p>
        </p:txBody>
      </p:sp>
      <p:pic>
        <p:nvPicPr>
          <p:cNvPr id="931" name="Google Shape;931;p70"/>
          <p:cNvPicPr preferRelativeResize="0"/>
          <p:nvPr/>
        </p:nvPicPr>
        <p:blipFill rotWithShape="1">
          <a:blip r:embed="rId5">
            <a:alphaModFix/>
          </a:blip>
          <a:srcRect/>
          <a:stretch/>
        </p:blipFill>
        <p:spPr>
          <a:xfrm>
            <a:off x="4186375" y="1117113"/>
            <a:ext cx="1392799" cy="935794"/>
          </a:xfrm>
          <a:prstGeom prst="rect">
            <a:avLst/>
          </a:prstGeom>
          <a:noFill/>
          <a:ln w="28575" cap="flat" cmpd="sng">
            <a:solidFill>
              <a:schemeClr val="dk2"/>
            </a:solidFill>
            <a:prstDash val="solid"/>
            <a:round/>
            <a:headEnd type="none" w="sm" len="sm"/>
            <a:tailEnd type="none" w="sm" len="sm"/>
          </a:ln>
        </p:spPr>
      </p:pic>
      <p:sp>
        <p:nvSpPr>
          <p:cNvPr id="932" name="Google Shape;932;p70"/>
          <p:cNvSpPr txBox="1"/>
          <p:nvPr/>
        </p:nvSpPr>
        <p:spPr>
          <a:xfrm rot="-5400000">
            <a:off x="3505100" y="1417175"/>
            <a:ext cx="992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HWRF Feature #2</a:t>
            </a:r>
            <a:endParaRPr sz="800">
              <a:latin typeface="Roboto"/>
              <a:ea typeface="Roboto"/>
              <a:cs typeface="Roboto"/>
              <a:sym typeface="Roboto"/>
            </a:endParaRPr>
          </a:p>
        </p:txBody>
      </p:sp>
      <p:pic>
        <p:nvPicPr>
          <p:cNvPr id="933" name="Google Shape;933;p70"/>
          <p:cNvPicPr preferRelativeResize="0"/>
          <p:nvPr/>
        </p:nvPicPr>
        <p:blipFill rotWithShape="1">
          <a:blip r:embed="rId6">
            <a:alphaModFix/>
          </a:blip>
          <a:srcRect/>
          <a:stretch/>
        </p:blipFill>
        <p:spPr>
          <a:xfrm>
            <a:off x="4186375" y="2120385"/>
            <a:ext cx="1392799" cy="935794"/>
          </a:xfrm>
          <a:prstGeom prst="rect">
            <a:avLst/>
          </a:prstGeom>
          <a:noFill/>
          <a:ln w="28575" cap="flat" cmpd="sng">
            <a:solidFill>
              <a:schemeClr val="dk2"/>
            </a:solidFill>
            <a:prstDash val="solid"/>
            <a:round/>
            <a:headEnd type="none" w="sm" len="sm"/>
            <a:tailEnd type="none" w="sm" len="sm"/>
          </a:ln>
        </p:spPr>
      </p:pic>
      <p:sp>
        <p:nvSpPr>
          <p:cNvPr id="934" name="Google Shape;934;p70"/>
          <p:cNvSpPr txBox="1"/>
          <p:nvPr/>
        </p:nvSpPr>
        <p:spPr>
          <a:xfrm rot="-5400000">
            <a:off x="3505100" y="2407775"/>
            <a:ext cx="992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HWRF Feature #3</a:t>
            </a:r>
            <a:endParaRPr sz="800">
              <a:latin typeface="Roboto"/>
              <a:ea typeface="Roboto"/>
              <a:cs typeface="Roboto"/>
              <a:sym typeface="Roboto"/>
            </a:endParaRPr>
          </a:p>
        </p:txBody>
      </p:sp>
      <p:pic>
        <p:nvPicPr>
          <p:cNvPr id="935" name="Google Shape;935;p70"/>
          <p:cNvPicPr preferRelativeResize="0"/>
          <p:nvPr/>
        </p:nvPicPr>
        <p:blipFill rotWithShape="1">
          <a:blip r:embed="rId7">
            <a:alphaModFix/>
          </a:blip>
          <a:srcRect/>
          <a:stretch/>
        </p:blipFill>
        <p:spPr>
          <a:xfrm>
            <a:off x="4186375" y="3123656"/>
            <a:ext cx="1392799" cy="935794"/>
          </a:xfrm>
          <a:prstGeom prst="rect">
            <a:avLst/>
          </a:prstGeom>
          <a:noFill/>
          <a:ln w="28575" cap="flat" cmpd="sng">
            <a:solidFill>
              <a:schemeClr val="dk2"/>
            </a:solidFill>
            <a:prstDash val="solid"/>
            <a:round/>
            <a:headEnd type="none" w="sm" len="sm"/>
            <a:tailEnd type="none" w="sm" len="sm"/>
          </a:ln>
        </p:spPr>
      </p:pic>
      <p:sp>
        <p:nvSpPr>
          <p:cNvPr id="936" name="Google Shape;936;p70"/>
          <p:cNvSpPr txBox="1"/>
          <p:nvPr/>
        </p:nvSpPr>
        <p:spPr>
          <a:xfrm rot="-5400000">
            <a:off x="3505100" y="3398375"/>
            <a:ext cx="992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HWRF Feature #4</a:t>
            </a:r>
            <a:endParaRPr sz="800">
              <a:latin typeface="Roboto"/>
              <a:ea typeface="Roboto"/>
              <a:cs typeface="Roboto"/>
              <a:sym typeface="Roboto"/>
            </a:endParaRPr>
          </a:p>
        </p:txBody>
      </p:sp>
      <p:pic>
        <p:nvPicPr>
          <p:cNvPr id="937" name="Google Shape;937;p70"/>
          <p:cNvPicPr preferRelativeResize="0"/>
          <p:nvPr/>
        </p:nvPicPr>
        <p:blipFill rotWithShape="1">
          <a:blip r:embed="rId8">
            <a:alphaModFix/>
          </a:blip>
          <a:srcRect/>
          <a:stretch/>
        </p:blipFill>
        <p:spPr>
          <a:xfrm>
            <a:off x="4186375" y="4114256"/>
            <a:ext cx="1392799" cy="935794"/>
          </a:xfrm>
          <a:prstGeom prst="rect">
            <a:avLst/>
          </a:prstGeom>
          <a:noFill/>
          <a:ln w="28575" cap="flat" cmpd="sng">
            <a:solidFill>
              <a:schemeClr val="dk2"/>
            </a:solidFill>
            <a:prstDash val="solid"/>
            <a:round/>
            <a:headEnd type="none" w="sm" len="sm"/>
            <a:tailEnd type="none" w="sm" len="sm"/>
          </a:ln>
        </p:spPr>
      </p:pic>
      <p:sp>
        <p:nvSpPr>
          <p:cNvPr id="938" name="Google Shape;938;p70"/>
          <p:cNvSpPr txBox="1"/>
          <p:nvPr/>
        </p:nvSpPr>
        <p:spPr>
          <a:xfrm rot="-5400000">
            <a:off x="3505100" y="4388975"/>
            <a:ext cx="992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HWRF Feature #5</a:t>
            </a:r>
            <a:endParaRPr sz="800">
              <a:latin typeface="Roboto"/>
              <a:ea typeface="Roboto"/>
              <a:cs typeface="Roboto"/>
              <a:sym typeface="Roboto"/>
            </a:endParaRPr>
          </a:p>
        </p:txBody>
      </p:sp>
      <p:graphicFrame>
        <p:nvGraphicFramePr>
          <p:cNvPr id="939" name="Google Shape;939;p70"/>
          <p:cNvGraphicFramePr/>
          <p:nvPr/>
        </p:nvGraphicFramePr>
        <p:xfrm>
          <a:off x="1381413" y="3659350"/>
          <a:ext cx="3000000" cy="3000000"/>
        </p:xfrm>
        <a:graphic>
          <a:graphicData uri="http://schemas.openxmlformats.org/drawingml/2006/table">
            <a:tbl>
              <a:tblPr>
                <a:noFill/>
                <a:tableStyleId>{7E098711-D03F-4EB7-AF5A-704C37F05A0F}</a:tableStyleId>
              </a:tblPr>
              <a:tblGrid>
                <a:gridCol w="2156125">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None/>
                      </a:pPr>
                      <a:r>
                        <a:rPr lang="en" sz="1200">
                          <a:latin typeface="Roboto"/>
                          <a:ea typeface="Roboto"/>
                          <a:cs typeface="Roboto"/>
                          <a:sym typeface="Roboto"/>
                        </a:rPr>
                        <a:t>(883, 537)</a:t>
                      </a:r>
                      <a:endParaRPr sz="1200">
                        <a:latin typeface="Roboto"/>
                        <a:ea typeface="Roboto"/>
                        <a:cs typeface="Roboto"/>
                        <a:sym typeface="Roboto"/>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200">
                          <a:latin typeface="Roboto"/>
                          <a:ea typeface="Roboto"/>
                          <a:cs typeface="Roboto"/>
                          <a:sym typeface="Roboto"/>
                        </a:rPr>
                        <a:t>17.105 mps</a:t>
                      </a:r>
                      <a:endParaRPr sz="1200">
                        <a:latin typeface="Roboto"/>
                        <a:ea typeface="Roboto"/>
                        <a:cs typeface="Roboto"/>
                        <a:sym typeface="Roboto"/>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200">
                          <a:latin typeface="Roboto"/>
                          <a:ea typeface="Roboto"/>
                          <a:cs typeface="Roboto"/>
                          <a:sym typeface="Roboto"/>
                        </a:rPr>
                        <a:t>570 gridpoints</a:t>
                      </a:r>
                      <a:endParaRPr sz="1200">
                        <a:latin typeface="Roboto"/>
                        <a:ea typeface="Roboto"/>
                        <a:cs typeface="Roboto"/>
                        <a:sym typeface="Roboto"/>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940" name="Google Shape;940;p70"/>
          <p:cNvSpPr txBox="1"/>
          <p:nvPr/>
        </p:nvSpPr>
        <p:spPr>
          <a:xfrm>
            <a:off x="99600" y="3648800"/>
            <a:ext cx="1392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Pressure Center</a:t>
            </a:r>
            <a:endParaRPr sz="1200">
              <a:latin typeface="Roboto"/>
              <a:ea typeface="Roboto"/>
              <a:cs typeface="Roboto"/>
              <a:sym typeface="Roboto"/>
            </a:endParaRPr>
          </a:p>
        </p:txBody>
      </p:sp>
      <p:sp>
        <p:nvSpPr>
          <p:cNvPr id="941" name="Google Shape;941;p70"/>
          <p:cNvSpPr txBox="1"/>
          <p:nvPr/>
        </p:nvSpPr>
        <p:spPr>
          <a:xfrm>
            <a:off x="99600" y="4029800"/>
            <a:ext cx="1392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Mean Magnitude</a:t>
            </a:r>
            <a:endParaRPr sz="1200">
              <a:latin typeface="Roboto"/>
              <a:ea typeface="Roboto"/>
              <a:cs typeface="Roboto"/>
              <a:sym typeface="Roboto"/>
            </a:endParaRPr>
          </a:p>
        </p:txBody>
      </p:sp>
      <p:sp>
        <p:nvSpPr>
          <p:cNvPr id="942" name="Google Shape;942;p70"/>
          <p:cNvSpPr txBox="1"/>
          <p:nvPr/>
        </p:nvSpPr>
        <p:spPr>
          <a:xfrm>
            <a:off x="99600" y="4410800"/>
            <a:ext cx="1392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Total Area</a:t>
            </a:r>
            <a:endParaRPr sz="1200">
              <a:latin typeface="Roboto"/>
              <a:ea typeface="Roboto"/>
              <a:cs typeface="Roboto"/>
              <a:sym typeface="Roboto"/>
            </a:endParaRPr>
          </a:p>
        </p:txBody>
      </p:sp>
      <p:graphicFrame>
        <p:nvGraphicFramePr>
          <p:cNvPr id="943" name="Google Shape;943;p70"/>
          <p:cNvGraphicFramePr/>
          <p:nvPr/>
        </p:nvGraphicFramePr>
        <p:xfrm>
          <a:off x="6511150" y="263575"/>
          <a:ext cx="3000000" cy="3000000"/>
        </p:xfrm>
        <a:graphic>
          <a:graphicData uri="http://schemas.openxmlformats.org/drawingml/2006/table">
            <a:tbl>
              <a:tblPr>
                <a:noFill/>
                <a:tableStyleId>{7E098711-D03F-4EB7-AF5A-704C37F05A0F}</a:tableStyleId>
              </a:tblPr>
              <a:tblGrid>
                <a:gridCol w="1249575">
                  <a:extLst>
                    <a:ext uri="{9D8B030D-6E8A-4147-A177-3AD203B41FA5}">
                      <a16:colId xmlns:a16="http://schemas.microsoft.com/office/drawing/2014/main" val="20000"/>
                    </a:ext>
                  </a:extLst>
                </a:gridCol>
                <a:gridCol w="1249575">
                  <a:extLst>
                    <a:ext uri="{9D8B030D-6E8A-4147-A177-3AD203B41FA5}">
                      <a16:colId xmlns:a16="http://schemas.microsoft.com/office/drawing/2014/main" val="20001"/>
                    </a:ext>
                  </a:extLst>
                </a:gridCol>
              </a:tblGrid>
              <a:tr h="230250">
                <a:tc>
                  <a:txBody>
                    <a:bodyPr/>
                    <a:lstStyle/>
                    <a:p>
                      <a:pPr marL="0" lvl="0" indent="0" algn="ctr" rtl="0">
                        <a:spcBef>
                          <a:spcPts val="0"/>
                        </a:spcBef>
                        <a:spcAft>
                          <a:spcPts val="0"/>
                        </a:spcAft>
                        <a:buNone/>
                      </a:pPr>
                      <a:r>
                        <a:rPr lang="en" sz="1000">
                          <a:latin typeface="Roboto"/>
                          <a:ea typeface="Roboto"/>
                          <a:cs typeface="Roboto"/>
                          <a:sym typeface="Roboto"/>
                        </a:rPr>
                        <a:t>0.0254</a:t>
                      </a:r>
                      <a:endParaRPr sz="1000">
                        <a:latin typeface="Roboto"/>
                        <a:ea typeface="Roboto"/>
                        <a:cs typeface="Roboto"/>
                        <a:sym typeface="Roboto"/>
                      </a:endParaRPr>
                    </a:p>
                  </a:txBody>
                  <a:tcPr marL="0" marR="0" marT="0" marB="0" anchor="ctr">
                    <a:solidFill>
                      <a:srgbClr val="FFFFFF"/>
                    </a:solidFill>
                  </a:tcPr>
                </a:tc>
                <a:tc rowSpan="3">
                  <a:txBody>
                    <a:bodyPr/>
                    <a:lstStyle/>
                    <a:p>
                      <a:pPr marL="0" lvl="0" indent="0" algn="ctr" rtl="0">
                        <a:spcBef>
                          <a:spcPts val="0"/>
                        </a:spcBef>
                        <a:spcAft>
                          <a:spcPts val="0"/>
                        </a:spcAft>
                        <a:buNone/>
                      </a:pPr>
                      <a:r>
                        <a:rPr lang="en" sz="3000">
                          <a:solidFill>
                            <a:srgbClr val="FFFFFF"/>
                          </a:solidFill>
                          <a:latin typeface="Roboto"/>
                          <a:ea typeface="Roboto"/>
                          <a:cs typeface="Roboto"/>
                          <a:sym typeface="Roboto"/>
                        </a:rPr>
                        <a:t>0.082</a:t>
                      </a:r>
                      <a:endParaRPr sz="3000">
                        <a:solidFill>
                          <a:srgbClr val="FFFFFF"/>
                        </a:solidFill>
                        <a:latin typeface="Roboto"/>
                        <a:ea typeface="Roboto"/>
                        <a:cs typeface="Roboto"/>
                        <a:sym typeface="Roboto"/>
                      </a:endParaRPr>
                    </a:p>
                  </a:txBody>
                  <a:tcPr marL="0" marR="0" marT="0" marB="0" anchor="ctr">
                    <a:solidFill>
                      <a:srgbClr val="FF0000"/>
                    </a:solidFill>
                  </a:tcPr>
                </a:tc>
                <a:extLst>
                  <a:ext uri="{0D108BD9-81ED-4DB2-BD59-A6C34878D82A}">
                    <a16:rowId xmlns:a16="http://schemas.microsoft.com/office/drawing/2014/main" val="10000"/>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0.2753</a:t>
                      </a:r>
                      <a:endParaRPr sz="1000">
                        <a:latin typeface="Roboto"/>
                        <a:ea typeface="Roboto"/>
                        <a:cs typeface="Roboto"/>
                        <a:sym typeface="Roboto"/>
                      </a:endParaRPr>
                    </a:p>
                  </a:txBody>
                  <a:tcPr marL="0" marR="0" marT="0" marB="0" anchor="ctr">
                    <a:solidFill>
                      <a:srgbClr val="FFFFFF"/>
                    </a:solidFill>
                  </a:tcPr>
                </a:tc>
                <a:tc vMerge="1">
                  <a:txBody>
                    <a:bodyPr/>
                    <a:lstStyle/>
                    <a:p>
                      <a:endParaRPr lang="en-US"/>
                    </a:p>
                  </a:txBody>
                  <a:tcPr/>
                </a:tc>
                <a:extLst>
                  <a:ext uri="{0D108BD9-81ED-4DB2-BD59-A6C34878D82A}">
                    <a16:rowId xmlns:a16="http://schemas.microsoft.com/office/drawing/2014/main" val="10001"/>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0.0773</a:t>
                      </a:r>
                      <a:endParaRPr sz="1000">
                        <a:latin typeface="Roboto"/>
                        <a:ea typeface="Roboto"/>
                        <a:cs typeface="Roboto"/>
                        <a:sym typeface="Roboto"/>
                      </a:endParaRPr>
                    </a:p>
                  </a:txBody>
                  <a:tcPr marL="0" marR="0" marT="0" marB="0" anchor="ctr">
                    <a:solidFill>
                      <a:srgbClr val="FFFFFF"/>
                    </a:solidFill>
                  </a:tcPr>
                </a:tc>
                <a:tc v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944" name="Google Shape;944;p70"/>
          <p:cNvGraphicFramePr/>
          <p:nvPr/>
        </p:nvGraphicFramePr>
        <p:xfrm>
          <a:off x="6529825" y="1239638"/>
          <a:ext cx="3000000" cy="3000000"/>
        </p:xfrm>
        <a:graphic>
          <a:graphicData uri="http://schemas.openxmlformats.org/drawingml/2006/table">
            <a:tbl>
              <a:tblPr>
                <a:noFill/>
                <a:tableStyleId>{7E098711-D03F-4EB7-AF5A-704C37F05A0F}</a:tableStyleId>
              </a:tblPr>
              <a:tblGrid>
                <a:gridCol w="1249575">
                  <a:extLst>
                    <a:ext uri="{9D8B030D-6E8A-4147-A177-3AD203B41FA5}">
                      <a16:colId xmlns:a16="http://schemas.microsoft.com/office/drawing/2014/main" val="20000"/>
                    </a:ext>
                  </a:extLst>
                </a:gridCol>
                <a:gridCol w="1249575">
                  <a:extLst>
                    <a:ext uri="{9D8B030D-6E8A-4147-A177-3AD203B41FA5}">
                      <a16:colId xmlns:a16="http://schemas.microsoft.com/office/drawing/2014/main" val="20001"/>
                    </a:ext>
                  </a:extLst>
                </a:gridCol>
              </a:tblGrid>
              <a:tr h="230250">
                <a:tc>
                  <a:txBody>
                    <a:bodyPr/>
                    <a:lstStyle/>
                    <a:p>
                      <a:pPr marL="0" lvl="0" indent="0" algn="ctr" rtl="0">
                        <a:spcBef>
                          <a:spcPts val="0"/>
                        </a:spcBef>
                        <a:spcAft>
                          <a:spcPts val="0"/>
                        </a:spcAft>
                        <a:buNone/>
                      </a:pPr>
                      <a:r>
                        <a:rPr lang="en" sz="1000">
                          <a:latin typeface="Roboto"/>
                          <a:ea typeface="Roboto"/>
                          <a:cs typeface="Roboto"/>
                          <a:sym typeface="Roboto"/>
                        </a:rPr>
                        <a:t>0.0249</a:t>
                      </a:r>
                      <a:endParaRPr sz="1000">
                        <a:latin typeface="Roboto"/>
                        <a:ea typeface="Roboto"/>
                        <a:cs typeface="Roboto"/>
                        <a:sym typeface="Roboto"/>
                      </a:endParaRPr>
                    </a:p>
                  </a:txBody>
                  <a:tcPr marL="0" marR="0" marT="0" marB="0" anchor="ctr"/>
                </a:tc>
                <a:tc rowSpan="3">
                  <a:txBody>
                    <a:bodyPr/>
                    <a:lstStyle/>
                    <a:p>
                      <a:pPr marL="0" lvl="0" indent="0" algn="ctr" rtl="0">
                        <a:spcBef>
                          <a:spcPts val="0"/>
                        </a:spcBef>
                        <a:spcAft>
                          <a:spcPts val="0"/>
                        </a:spcAft>
                        <a:buNone/>
                      </a:pPr>
                      <a:r>
                        <a:rPr lang="en" sz="3000">
                          <a:solidFill>
                            <a:srgbClr val="FFFFFF"/>
                          </a:solidFill>
                          <a:latin typeface="Roboto"/>
                          <a:ea typeface="Roboto"/>
                          <a:cs typeface="Roboto"/>
                          <a:sym typeface="Roboto"/>
                        </a:rPr>
                        <a:t>0.450</a:t>
                      </a:r>
                      <a:endParaRPr sz="3000">
                        <a:solidFill>
                          <a:srgbClr val="FFFFFF"/>
                        </a:solidFill>
                        <a:latin typeface="Roboto"/>
                        <a:ea typeface="Roboto"/>
                        <a:cs typeface="Roboto"/>
                        <a:sym typeface="Roboto"/>
                      </a:endParaRPr>
                    </a:p>
                  </a:txBody>
                  <a:tcPr marL="0" marR="0" marT="0" marB="0" anchor="ctr">
                    <a:solidFill>
                      <a:srgbClr val="FF0000"/>
                    </a:solidFill>
                  </a:tcPr>
                </a:tc>
                <a:extLst>
                  <a:ext uri="{0D108BD9-81ED-4DB2-BD59-A6C34878D82A}">
                    <a16:rowId xmlns:a16="http://schemas.microsoft.com/office/drawing/2014/main" val="10000"/>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0.7687</a:t>
                      </a:r>
                      <a:endParaRPr sz="1000">
                        <a:latin typeface="Roboto"/>
                        <a:ea typeface="Roboto"/>
                        <a:cs typeface="Roboto"/>
                        <a:sym typeface="Roboto"/>
                      </a:endParaRPr>
                    </a:p>
                  </a:txBody>
                  <a:tcPr marL="0" marR="0" marT="0" marB="0" anchor="ctr"/>
                </a:tc>
                <a:tc vMerge="1">
                  <a:txBody>
                    <a:bodyPr/>
                    <a:lstStyle/>
                    <a:p>
                      <a:endParaRPr lang="en-US"/>
                    </a:p>
                  </a:txBody>
                  <a:tcPr/>
                </a:tc>
                <a:extLst>
                  <a:ext uri="{0D108BD9-81ED-4DB2-BD59-A6C34878D82A}">
                    <a16:rowId xmlns:a16="http://schemas.microsoft.com/office/drawing/2014/main" val="10001"/>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0.9824</a:t>
                      </a:r>
                      <a:endParaRPr sz="1000">
                        <a:latin typeface="Roboto"/>
                        <a:ea typeface="Roboto"/>
                        <a:cs typeface="Roboto"/>
                        <a:sym typeface="Roboto"/>
                      </a:endParaRPr>
                    </a:p>
                  </a:txBody>
                  <a:tcPr marL="0" marR="0" marT="0" marB="0" anchor="ctr"/>
                </a:tc>
                <a:tc v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945" name="Google Shape;945;p70"/>
          <p:cNvGraphicFramePr/>
          <p:nvPr/>
        </p:nvGraphicFramePr>
        <p:xfrm>
          <a:off x="6529825" y="2242888"/>
          <a:ext cx="3000000" cy="3000000"/>
        </p:xfrm>
        <a:graphic>
          <a:graphicData uri="http://schemas.openxmlformats.org/drawingml/2006/table">
            <a:tbl>
              <a:tblPr>
                <a:noFill/>
                <a:tableStyleId>{7E098711-D03F-4EB7-AF5A-704C37F05A0F}</a:tableStyleId>
              </a:tblPr>
              <a:tblGrid>
                <a:gridCol w="1249575">
                  <a:extLst>
                    <a:ext uri="{9D8B030D-6E8A-4147-A177-3AD203B41FA5}">
                      <a16:colId xmlns:a16="http://schemas.microsoft.com/office/drawing/2014/main" val="20000"/>
                    </a:ext>
                  </a:extLst>
                </a:gridCol>
                <a:gridCol w="1249575">
                  <a:extLst>
                    <a:ext uri="{9D8B030D-6E8A-4147-A177-3AD203B41FA5}">
                      <a16:colId xmlns:a16="http://schemas.microsoft.com/office/drawing/2014/main" val="20001"/>
                    </a:ext>
                  </a:extLst>
                </a:gridCol>
              </a:tblGrid>
              <a:tr h="230250">
                <a:tc>
                  <a:txBody>
                    <a:bodyPr/>
                    <a:lstStyle/>
                    <a:p>
                      <a:pPr marL="0" lvl="0" indent="0" algn="ctr" rtl="0">
                        <a:spcBef>
                          <a:spcPts val="0"/>
                        </a:spcBef>
                        <a:spcAft>
                          <a:spcPts val="0"/>
                        </a:spcAft>
                        <a:buNone/>
                      </a:pPr>
                      <a:r>
                        <a:rPr lang="en" sz="1000">
                          <a:latin typeface="Roboto"/>
                          <a:ea typeface="Roboto"/>
                          <a:cs typeface="Roboto"/>
                          <a:sym typeface="Roboto"/>
                        </a:rPr>
                        <a:t>0.9499</a:t>
                      </a:r>
                      <a:endParaRPr sz="1000">
                        <a:latin typeface="Roboto"/>
                        <a:ea typeface="Roboto"/>
                        <a:cs typeface="Roboto"/>
                        <a:sym typeface="Roboto"/>
                      </a:endParaRPr>
                    </a:p>
                  </a:txBody>
                  <a:tcPr marL="0" marR="0" marT="0" marB="0" anchor="ctr"/>
                </a:tc>
                <a:tc rowSpan="3">
                  <a:txBody>
                    <a:bodyPr/>
                    <a:lstStyle/>
                    <a:p>
                      <a:pPr marL="0" lvl="0" indent="0" algn="ctr" rtl="0">
                        <a:spcBef>
                          <a:spcPts val="0"/>
                        </a:spcBef>
                        <a:spcAft>
                          <a:spcPts val="0"/>
                        </a:spcAft>
                        <a:buNone/>
                      </a:pPr>
                      <a:r>
                        <a:rPr lang="en" sz="3000">
                          <a:solidFill>
                            <a:srgbClr val="FFFFFF"/>
                          </a:solidFill>
                          <a:latin typeface="Roboto"/>
                          <a:ea typeface="Roboto"/>
                          <a:cs typeface="Roboto"/>
                          <a:sym typeface="Roboto"/>
                        </a:rPr>
                        <a:t>0.975</a:t>
                      </a:r>
                      <a:endParaRPr sz="3000">
                        <a:solidFill>
                          <a:srgbClr val="FFFFFF"/>
                        </a:solidFill>
                        <a:latin typeface="Roboto"/>
                        <a:ea typeface="Roboto"/>
                        <a:cs typeface="Roboto"/>
                        <a:sym typeface="Roboto"/>
                      </a:endParaRPr>
                    </a:p>
                  </a:txBody>
                  <a:tcPr marL="0" marR="0" marT="0" marB="0" anchor="ctr">
                    <a:solidFill>
                      <a:srgbClr val="FF0000"/>
                    </a:solidFill>
                  </a:tcPr>
                </a:tc>
                <a:extLst>
                  <a:ext uri="{0D108BD9-81ED-4DB2-BD59-A6C34878D82A}">
                    <a16:rowId xmlns:a16="http://schemas.microsoft.com/office/drawing/2014/main" val="10000"/>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1.0</a:t>
                      </a:r>
                      <a:endParaRPr sz="1000">
                        <a:latin typeface="Roboto"/>
                        <a:ea typeface="Roboto"/>
                        <a:cs typeface="Roboto"/>
                        <a:sym typeface="Roboto"/>
                      </a:endParaRPr>
                    </a:p>
                  </a:txBody>
                  <a:tcPr marL="0" marR="0" marT="0" marB="0" anchor="ctr"/>
                </a:tc>
                <a:tc vMerge="1">
                  <a:txBody>
                    <a:bodyPr/>
                    <a:lstStyle/>
                    <a:p>
                      <a:endParaRPr lang="en-US"/>
                    </a:p>
                  </a:txBody>
                  <a:tcPr/>
                </a:tc>
                <a:extLst>
                  <a:ext uri="{0D108BD9-81ED-4DB2-BD59-A6C34878D82A}">
                    <a16:rowId xmlns:a16="http://schemas.microsoft.com/office/drawing/2014/main" val="10001"/>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1.0</a:t>
                      </a:r>
                      <a:endParaRPr sz="1000">
                        <a:latin typeface="Roboto"/>
                        <a:ea typeface="Roboto"/>
                        <a:cs typeface="Roboto"/>
                        <a:sym typeface="Roboto"/>
                      </a:endParaRPr>
                    </a:p>
                  </a:txBody>
                  <a:tcPr marL="0" marR="0" marT="0" marB="0" anchor="ctr"/>
                </a:tc>
                <a:tc v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946" name="Google Shape;946;p70"/>
          <p:cNvGraphicFramePr/>
          <p:nvPr/>
        </p:nvGraphicFramePr>
        <p:xfrm>
          <a:off x="6511150" y="3192038"/>
          <a:ext cx="3000000" cy="3000000"/>
        </p:xfrm>
        <a:graphic>
          <a:graphicData uri="http://schemas.openxmlformats.org/drawingml/2006/table">
            <a:tbl>
              <a:tblPr>
                <a:noFill/>
                <a:tableStyleId>{7E098711-D03F-4EB7-AF5A-704C37F05A0F}</a:tableStyleId>
              </a:tblPr>
              <a:tblGrid>
                <a:gridCol w="1249575">
                  <a:extLst>
                    <a:ext uri="{9D8B030D-6E8A-4147-A177-3AD203B41FA5}">
                      <a16:colId xmlns:a16="http://schemas.microsoft.com/office/drawing/2014/main" val="20000"/>
                    </a:ext>
                  </a:extLst>
                </a:gridCol>
                <a:gridCol w="1249575">
                  <a:extLst>
                    <a:ext uri="{9D8B030D-6E8A-4147-A177-3AD203B41FA5}">
                      <a16:colId xmlns:a16="http://schemas.microsoft.com/office/drawing/2014/main" val="20001"/>
                    </a:ext>
                  </a:extLst>
                </a:gridCol>
              </a:tblGrid>
              <a:tr h="230250">
                <a:tc>
                  <a:txBody>
                    <a:bodyPr/>
                    <a:lstStyle/>
                    <a:p>
                      <a:pPr marL="0" lvl="0" indent="0" algn="ctr" rtl="0">
                        <a:spcBef>
                          <a:spcPts val="0"/>
                        </a:spcBef>
                        <a:spcAft>
                          <a:spcPts val="0"/>
                        </a:spcAft>
                        <a:buNone/>
                      </a:pPr>
                      <a:r>
                        <a:rPr lang="en" sz="1000">
                          <a:latin typeface="Roboto"/>
                          <a:ea typeface="Roboto"/>
                          <a:cs typeface="Roboto"/>
                          <a:sym typeface="Roboto"/>
                        </a:rPr>
                        <a:t>1.0</a:t>
                      </a:r>
                      <a:endParaRPr sz="1000">
                        <a:latin typeface="Roboto"/>
                        <a:ea typeface="Roboto"/>
                        <a:cs typeface="Roboto"/>
                        <a:sym typeface="Roboto"/>
                      </a:endParaRPr>
                    </a:p>
                  </a:txBody>
                  <a:tcPr marL="0" marR="0" marT="0" marB="0" anchor="ctr"/>
                </a:tc>
                <a:tc rowSpan="3">
                  <a:txBody>
                    <a:bodyPr/>
                    <a:lstStyle/>
                    <a:p>
                      <a:pPr marL="0" lvl="0" indent="0" algn="ctr" rtl="0">
                        <a:spcBef>
                          <a:spcPts val="0"/>
                        </a:spcBef>
                        <a:spcAft>
                          <a:spcPts val="0"/>
                        </a:spcAft>
                        <a:buNone/>
                      </a:pPr>
                      <a:r>
                        <a:rPr lang="en" sz="3000">
                          <a:solidFill>
                            <a:srgbClr val="FFFFFF"/>
                          </a:solidFill>
                          <a:latin typeface="Roboto"/>
                          <a:ea typeface="Roboto"/>
                          <a:cs typeface="Roboto"/>
                          <a:sym typeface="Roboto"/>
                        </a:rPr>
                        <a:t>0.688</a:t>
                      </a:r>
                      <a:endParaRPr sz="3000">
                        <a:solidFill>
                          <a:srgbClr val="FFFFFF"/>
                        </a:solidFill>
                        <a:latin typeface="Roboto"/>
                        <a:ea typeface="Roboto"/>
                        <a:cs typeface="Roboto"/>
                        <a:sym typeface="Roboto"/>
                      </a:endParaRPr>
                    </a:p>
                  </a:txBody>
                  <a:tcPr marL="0" marR="0" marT="0" marB="0" anchor="ctr">
                    <a:solidFill>
                      <a:srgbClr val="FF0000"/>
                    </a:solidFill>
                  </a:tcPr>
                </a:tc>
                <a:extLst>
                  <a:ext uri="{0D108BD9-81ED-4DB2-BD59-A6C34878D82A}">
                    <a16:rowId xmlns:a16="http://schemas.microsoft.com/office/drawing/2014/main" val="10000"/>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0.1007</a:t>
                      </a:r>
                      <a:endParaRPr sz="1000">
                        <a:latin typeface="Roboto"/>
                        <a:ea typeface="Roboto"/>
                        <a:cs typeface="Roboto"/>
                        <a:sym typeface="Roboto"/>
                      </a:endParaRPr>
                    </a:p>
                  </a:txBody>
                  <a:tcPr marL="0" marR="0" marT="0" marB="0" anchor="ctr"/>
                </a:tc>
                <a:tc vMerge="1">
                  <a:txBody>
                    <a:bodyPr/>
                    <a:lstStyle/>
                    <a:p>
                      <a:endParaRPr lang="en-US"/>
                    </a:p>
                  </a:txBody>
                  <a:tcPr/>
                </a:tc>
                <a:extLst>
                  <a:ext uri="{0D108BD9-81ED-4DB2-BD59-A6C34878D82A}">
                    <a16:rowId xmlns:a16="http://schemas.microsoft.com/office/drawing/2014/main" val="10001"/>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0.6538</a:t>
                      </a:r>
                      <a:endParaRPr sz="1000">
                        <a:latin typeface="Roboto"/>
                        <a:ea typeface="Roboto"/>
                        <a:cs typeface="Roboto"/>
                        <a:sym typeface="Roboto"/>
                      </a:endParaRPr>
                    </a:p>
                  </a:txBody>
                  <a:tcPr marL="0" marR="0" marT="0" marB="0" anchor="ctr"/>
                </a:tc>
                <a:tc v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947" name="Google Shape;947;p70"/>
          <p:cNvGraphicFramePr/>
          <p:nvPr/>
        </p:nvGraphicFramePr>
        <p:xfrm>
          <a:off x="6529825" y="4222213"/>
          <a:ext cx="3000000" cy="3000000"/>
        </p:xfrm>
        <a:graphic>
          <a:graphicData uri="http://schemas.openxmlformats.org/drawingml/2006/table">
            <a:tbl>
              <a:tblPr>
                <a:noFill/>
                <a:tableStyleId>{7E098711-D03F-4EB7-AF5A-704C37F05A0F}</a:tableStyleId>
              </a:tblPr>
              <a:tblGrid>
                <a:gridCol w="1249575">
                  <a:extLst>
                    <a:ext uri="{9D8B030D-6E8A-4147-A177-3AD203B41FA5}">
                      <a16:colId xmlns:a16="http://schemas.microsoft.com/office/drawing/2014/main" val="20000"/>
                    </a:ext>
                  </a:extLst>
                </a:gridCol>
                <a:gridCol w="1249575">
                  <a:extLst>
                    <a:ext uri="{9D8B030D-6E8A-4147-A177-3AD203B41FA5}">
                      <a16:colId xmlns:a16="http://schemas.microsoft.com/office/drawing/2014/main" val="20001"/>
                    </a:ext>
                  </a:extLst>
                </a:gridCol>
              </a:tblGrid>
              <a:tr h="230250">
                <a:tc>
                  <a:txBody>
                    <a:bodyPr/>
                    <a:lstStyle/>
                    <a:p>
                      <a:pPr marL="0" lvl="0" indent="0" algn="ctr" rtl="0">
                        <a:spcBef>
                          <a:spcPts val="0"/>
                        </a:spcBef>
                        <a:spcAft>
                          <a:spcPts val="0"/>
                        </a:spcAft>
                        <a:buNone/>
                      </a:pPr>
                      <a:r>
                        <a:rPr lang="en" sz="1000">
                          <a:latin typeface="Roboto"/>
                          <a:ea typeface="Roboto"/>
                          <a:cs typeface="Roboto"/>
                          <a:sym typeface="Roboto"/>
                        </a:rPr>
                        <a:t>0.9280</a:t>
                      </a:r>
                      <a:endParaRPr sz="1000">
                        <a:latin typeface="Roboto"/>
                        <a:ea typeface="Roboto"/>
                        <a:cs typeface="Roboto"/>
                        <a:sym typeface="Roboto"/>
                      </a:endParaRPr>
                    </a:p>
                  </a:txBody>
                  <a:tcPr marL="0" marR="0" marT="0" marB="0" anchor="ctr"/>
                </a:tc>
                <a:tc rowSpan="3">
                  <a:txBody>
                    <a:bodyPr/>
                    <a:lstStyle/>
                    <a:p>
                      <a:pPr marL="0" lvl="0" indent="0" algn="ctr" rtl="0">
                        <a:spcBef>
                          <a:spcPts val="0"/>
                        </a:spcBef>
                        <a:spcAft>
                          <a:spcPts val="0"/>
                        </a:spcAft>
                        <a:buNone/>
                      </a:pPr>
                      <a:r>
                        <a:rPr lang="en" sz="3000">
                          <a:solidFill>
                            <a:srgbClr val="FFFFFF"/>
                          </a:solidFill>
                          <a:latin typeface="Roboto"/>
                          <a:ea typeface="Roboto"/>
                          <a:cs typeface="Roboto"/>
                          <a:sym typeface="Roboto"/>
                        </a:rPr>
                        <a:t>0.964</a:t>
                      </a:r>
                      <a:endParaRPr sz="3000">
                        <a:solidFill>
                          <a:srgbClr val="FFFFFF"/>
                        </a:solidFill>
                        <a:latin typeface="Roboto"/>
                        <a:ea typeface="Roboto"/>
                        <a:cs typeface="Roboto"/>
                        <a:sym typeface="Roboto"/>
                      </a:endParaRPr>
                    </a:p>
                  </a:txBody>
                  <a:tcPr marL="0" marR="0" marT="0" marB="0" anchor="ctr">
                    <a:solidFill>
                      <a:srgbClr val="FF0000"/>
                    </a:solidFill>
                  </a:tcPr>
                </a:tc>
                <a:extLst>
                  <a:ext uri="{0D108BD9-81ED-4DB2-BD59-A6C34878D82A}">
                    <a16:rowId xmlns:a16="http://schemas.microsoft.com/office/drawing/2014/main" val="10000"/>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1.0</a:t>
                      </a:r>
                      <a:endParaRPr sz="1000">
                        <a:latin typeface="Roboto"/>
                        <a:ea typeface="Roboto"/>
                        <a:cs typeface="Roboto"/>
                        <a:sym typeface="Roboto"/>
                      </a:endParaRPr>
                    </a:p>
                  </a:txBody>
                  <a:tcPr marL="0" marR="0" marT="0" marB="0" anchor="ctr"/>
                </a:tc>
                <a:tc vMerge="1">
                  <a:txBody>
                    <a:bodyPr/>
                    <a:lstStyle/>
                    <a:p>
                      <a:endParaRPr lang="en-US"/>
                    </a:p>
                  </a:txBody>
                  <a:tcPr/>
                </a:tc>
                <a:extLst>
                  <a:ext uri="{0D108BD9-81ED-4DB2-BD59-A6C34878D82A}">
                    <a16:rowId xmlns:a16="http://schemas.microsoft.com/office/drawing/2014/main" val="10001"/>
                  </a:ext>
                </a:extLst>
              </a:tr>
              <a:tr h="230250">
                <a:tc>
                  <a:txBody>
                    <a:bodyPr/>
                    <a:lstStyle/>
                    <a:p>
                      <a:pPr marL="0" lvl="0" indent="0" algn="ctr" rtl="0">
                        <a:spcBef>
                          <a:spcPts val="0"/>
                        </a:spcBef>
                        <a:spcAft>
                          <a:spcPts val="0"/>
                        </a:spcAft>
                        <a:buNone/>
                      </a:pPr>
                      <a:r>
                        <a:rPr lang="en" sz="1000">
                          <a:latin typeface="Roboto"/>
                          <a:ea typeface="Roboto"/>
                          <a:cs typeface="Roboto"/>
                          <a:sym typeface="Roboto"/>
                        </a:rPr>
                        <a:t>1.0</a:t>
                      </a:r>
                      <a:endParaRPr sz="1000">
                        <a:latin typeface="Roboto"/>
                        <a:ea typeface="Roboto"/>
                        <a:cs typeface="Roboto"/>
                        <a:sym typeface="Roboto"/>
                      </a:endParaRPr>
                    </a:p>
                  </a:txBody>
                  <a:tcPr marL="0" marR="0" marT="0" marB="0" anchor="ct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948" name="Google Shape;948;p70"/>
          <p:cNvSpPr txBox="1"/>
          <p:nvPr/>
        </p:nvSpPr>
        <p:spPr>
          <a:xfrm>
            <a:off x="5625050" y="2628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Press. Center</a:t>
            </a:r>
            <a:endParaRPr sz="800" b="1">
              <a:latin typeface="Roboto"/>
              <a:ea typeface="Roboto"/>
              <a:cs typeface="Roboto"/>
              <a:sym typeface="Roboto"/>
            </a:endParaRPr>
          </a:p>
        </p:txBody>
      </p:sp>
      <p:sp>
        <p:nvSpPr>
          <p:cNvPr id="949" name="Google Shape;949;p70"/>
          <p:cNvSpPr txBox="1"/>
          <p:nvPr/>
        </p:nvSpPr>
        <p:spPr>
          <a:xfrm>
            <a:off x="5625050" y="4914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Mean Mag.</a:t>
            </a:r>
            <a:endParaRPr sz="800" b="1">
              <a:latin typeface="Roboto"/>
              <a:ea typeface="Roboto"/>
              <a:cs typeface="Roboto"/>
              <a:sym typeface="Roboto"/>
            </a:endParaRPr>
          </a:p>
        </p:txBody>
      </p:sp>
      <p:sp>
        <p:nvSpPr>
          <p:cNvPr id="950" name="Google Shape;950;p70"/>
          <p:cNvSpPr txBox="1"/>
          <p:nvPr/>
        </p:nvSpPr>
        <p:spPr>
          <a:xfrm>
            <a:off x="5625050" y="7200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Total Area</a:t>
            </a:r>
            <a:endParaRPr sz="800" b="1">
              <a:latin typeface="Roboto"/>
              <a:ea typeface="Roboto"/>
              <a:cs typeface="Roboto"/>
              <a:sym typeface="Roboto"/>
            </a:endParaRPr>
          </a:p>
        </p:txBody>
      </p:sp>
      <p:sp>
        <p:nvSpPr>
          <p:cNvPr id="951" name="Google Shape;951;p70"/>
          <p:cNvSpPr txBox="1"/>
          <p:nvPr/>
        </p:nvSpPr>
        <p:spPr>
          <a:xfrm>
            <a:off x="6575725" y="34225"/>
            <a:ext cx="1137900" cy="2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Normalized Score</a:t>
            </a:r>
            <a:endParaRPr sz="800" b="1">
              <a:latin typeface="Roboto"/>
              <a:ea typeface="Roboto"/>
              <a:cs typeface="Roboto"/>
              <a:sym typeface="Roboto"/>
            </a:endParaRPr>
          </a:p>
        </p:txBody>
      </p:sp>
      <p:sp>
        <p:nvSpPr>
          <p:cNvPr id="952" name="Google Shape;952;p70"/>
          <p:cNvSpPr txBox="1"/>
          <p:nvPr/>
        </p:nvSpPr>
        <p:spPr>
          <a:xfrm>
            <a:off x="7779400" y="34225"/>
            <a:ext cx="1230900" cy="2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Total Match Score</a:t>
            </a:r>
            <a:endParaRPr sz="800" b="1">
              <a:latin typeface="Roboto"/>
              <a:ea typeface="Roboto"/>
              <a:cs typeface="Roboto"/>
              <a:sym typeface="Roboto"/>
            </a:endParaRPr>
          </a:p>
        </p:txBody>
      </p:sp>
      <p:sp>
        <p:nvSpPr>
          <p:cNvPr id="953" name="Google Shape;953;p70"/>
          <p:cNvSpPr txBox="1"/>
          <p:nvPr/>
        </p:nvSpPr>
        <p:spPr>
          <a:xfrm>
            <a:off x="5625050" y="12534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Press. Center</a:t>
            </a:r>
            <a:endParaRPr sz="800" b="1">
              <a:latin typeface="Roboto"/>
              <a:ea typeface="Roboto"/>
              <a:cs typeface="Roboto"/>
              <a:sym typeface="Roboto"/>
            </a:endParaRPr>
          </a:p>
        </p:txBody>
      </p:sp>
      <p:sp>
        <p:nvSpPr>
          <p:cNvPr id="954" name="Google Shape;954;p70"/>
          <p:cNvSpPr txBox="1"/>
          <p:nvPr/>
        </p:nvSpPr>
        <p:spPr>
          <a:xfrm>
            <a:off x="5625050" y="14820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Mean Mag.</a:t>
            </a:r>
            <a:endParaRPr sz="800" b="1">
              <a:latin typeface="Roboto"/>
              <a:ea typeface="Roboto"/>
              <a:cs typeface="Roboto"/>
              <a:sym typeface="Roboto"/>
            </a:endParaRPr>
          </a:p>
        </p:txBody>
      </p:sp>
      <p:sp>
        <p:nvSpPr>
          <p:cNvPr id="955" name="Google Shape;955;p70"/>
          <p:cNvSpPr txBox="1"/>
          <p:nvPr/>
        </p:nvSpPr>
        <p:spPr>
          <a:xfrm>
            <a:off x="5625050" y="17106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Total Area</a:t>
            </a:r>
            <a:endParaRPr sz="800" b="1">
              <a:latin typeface="Roboto"/>
              <a:ea typeface="Roboto"/>
              <a:cs typeface="Roboto"/>
              <a:sym typeface="Roboto"/>
            </a:endParaRPr>
          </a:p>
        </p:txBody>
      </p:sp>
      <p:sp>
        <p:nvSpPr>
          <p:cNvPr id="956" name="Google Shape;956;p70"/>
          <p:cNvSpPr txBox="1"/>
          <p:nvPr/>
        </p:nvSpPr>
        <p:spPr>
          <a:xfrm>
            <a:off x="5625050" y="22440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Press. Center</a:t>
            </a:r>
            <a:endParaRPr sz="800" b="1">
              <a:latin typeface="Roboto"/>
              <a:ea typeface="Roboto"/>
              <a:cs typeface="Roboto"/>
              <a:sym typeface="Roboto"/>
            </a:endParaRPr>
          </a:p>
        </p:txBody>
      </p:sp>
      <p:sp>
        <p:nvSpPr>
          <p:cNvPr id="957" name="Google Shape;957;p70"/>
          <p:cNvSpPr txBox="1"/>
          <p:nvPr/>
        </p:nvSpPr>
        <p:spPr>
          <a:xfrm>
            <a:off x="5625050" y="24726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Mean Mag.</a:t>
            </a:r>
            <a:endParaRPr sz="800" b="1">
              <a:latin typeface="Roboto"/>
              <a:ea typeface="Roboto"/>
              <a:cs typeface="Roboto"/>
              <a:sym typeface="Roboto"/>
            </a:endParaRPr>
          </a:p>
        </p:txBody>
      </p:sp>
      <p:sp>
        <p:nvSpPr>
          <p:cNvPr id="958" name="Google Shape;958;p70"/>
          <p:cNvSpPr txBox="1"/>
          <p:nvPr/>
        </p:nvSpPr>
        <p:spPr>
          <a:xfrm>
            <a:off x="5625050" y="27012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Total Area</a:t>
            </a:r>
            <a:endParaRPr sz="800" b="1">
              <a:latin typeface="Roboto"/>
              <a:ea typeface="Roboto"/>
              <a:cs typeface="Roboto"/>
              <a:sym typeface="Roboto"/>
            </a:endParaRPr>
          </a:p>
        </p:txBody>
      </p:sp>
      <p:sp>
        <p:nvSpPr>
          <p:cNvPr id="959" name="Google Shape;959;p70"/>
          <p:cNvSpPr txBox="1"/>
          <p:nvPr/>
        </p:nvSpPr>
        <p:spPr>
          <a:xfrm>
            <a:off x="5625050" y="31584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Press. Center</a:t>
            </a:r>
            <a:endParaRPr sz="800" b="1">
              <a:latin typeface="Roboto"/>
              <a:ea typeface="Roboto"/>
              <a:cs typeface="Roboto"/>
              <a:sym typeface="Roboto"/>
            </a:endParaRPr>
          </a:p>
        </p:txBody>
      </p:sp>
      <p:sp>
        <p:nvSpPr>
          <p:cNvPr id="960" name="Google Shape;960;p70"/>
          <p:cNvSpPr txBox="1"/>
          <p:nvPr/>
        </p:nvSpPr>
        <p:spPr>
          <a:xfrm>
            <a:off x="5625050" y="33870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Mean Mag.</a:t>
            </a:r>
            <a:endParaRPr sz="800" b="1">
              <a:latin typeface="Roboto"/>
              <a:ea typeface="Roboto"/>
              <a:cs typeface="Roboto"/>
              <a:sym typeface="Roboto"/>
            </a:endParaRPr>
          </a:p>
        </p:txBody>
      </p:sp>
      <p:sp>
        <p:nvSpPr>
          <p:cNvPr id="961" name="Google Shape;961;p70"/>
          <p:cNvSpPr txBox="1"/>
          <p:nvPr/>
        </p:nvSpPr>
        <p:spPr>
          <a:xfrm>
            <a:off x="5625050" y="36156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Total Area</a:t>
            </a:r>
            <a:endParaRPr sz="800" b="1">
              <a:latin typeface="Roboto"/>
              <a:ea typeface="Roboto"/>
              <a:cs typeface="Roboto"/>
              <a:sym typeface="Roboto"/>
            </a:endParaRPr>
          </a:p>
        </p:txBody>
      </p:sp>
      <p:sp>
        <p:nvSpPr>
          <p:cNvPr id="962" name="Google Shape;962;p70"/>
          <p:cNvSpPr txBox="1"/>
          <p:nvPr/>
        </p:nvSpPr>
        <p:spPr>
          <a:xfrm>
            <a:off x="5625050" y="42252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Press. Center</a:t>
            </a:r>
            <a:endParaRPr sz="800" b="1">
              <a:latin typeface="Roboto"/>
              <a:ea typeface="Roboto"/>
              <a:cs typeface="Roboto"/>
              <a:sym typeface="Roboto"/>
            </a:endParaRPr>
          </a:p>
        </p:txBody>
      </p:sp>
      <p:sp>
        <p:nvSpPr>
          <p:cNvPr id="963" name="Google Shape;963;p70"/>
          <p:cNvSpPr txBox="1"/>
          <p:nvPr/>
        </p:nvSpPr>
        <p:spPr>
          <a:xfrm>
            <a:off x="5625050" y="44538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Mean Mag.</a:t>
            </a:r>
            <a:endParaRPr sz="800" b="1">
              <a:latin typeface="Roboto"/>
              <a:ea typeface="Roboto"/>
              <a:cs typeface="Roboto"/>
              <a:sym typeface="Roboto"/>
            </a:endParaRPr>
          </a:p>
        </p:txBody>
      </p:sp>
      <p:sp>
        <p:nvSpPr>
          <p:cNvPr id="964" name="Google Shape;964;p70"/>
          <p:cNvSpPr txBox="1"/>
          <p:nvPr/>
        </p:nvSpPr>
        <p:spPr>
          <a:xfrm>
            <a:off x="5625050" y="4682425"/>
            <a:ext cx="9048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Roboto"/>
                <a:ea typeface="Roboto"/>
                <a:cs typeface="Roboto"/>
                <a:sym typeface="Roboto"/>
              </a:rPr>
              <a:t>Total Area</a:t>
            </a:r>
            <a:endParaRPr sz="800" b="1">
              <a:latin typeface="Roboto"/>
              <a:ea typeface="Roboto"/>
              <a:cs typeface="Roboto"/>
              <a:sym typeface="Roboto"/>
            </a:endParaRPr>
          </a:p>
        </p:txBody>
      </p:sp>
      <p:sp>
        <p:nvSpPr>
          <p:cNvPr id="965" name="Google Shape;965;p70"/>
          <p:cNvSpPr txBox="1"/>
          <p:nvPr/>
        </p:nvSpPr>
        <p:spPr>
          <a:xfrm>
            <a:off x="6575725" y="1024825"/>
            <a:ext cx="1137900" cy="2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Normalized Score</a:t>
            </a:r>
            <a:endParaRPr sz="800" b="1">
              <a:latin typeface="Roboto"/>
              <a:ea typeface="Roboto"/>
              <a:cs typeface="Roboto"/>
              <a:sym typeface="Roboto"/>
            </a:endParaRPr>
          </a:p>
        </p:txBody>
      </p:sp>
      <p:sp>
        <p:nvSpPr>
          <p:cNvPr id="966" name="Google Shape;966;p70"/>
          <p:cNvSpPr txBox="1"/>
          <p:nvPr/>
        </p:nvSpPr>
        <p:spPr>
          <a:xfrm>
            <a:off x="7779400" y="1024825"/>
            <a:ext cx="1230900" cy="2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Total Match Score</a:t>
            </a:r>
            <a:endParaRPr sz="800" b="1">
              <a:latin typeface="Roboto"/>
              <a:ea typeface="Roboto"/>
              <a:cs typeface="Roboto"/>
              <a:sym typeface="Roboto"/>
            </a:endParaRPr>
          </a:p>
        </p:txBody>
      </p:sp>
      <p:sp>
        <p:nvSpPr>
          <p:cNvPr id="967" name="Google Shape;967;p70"/>
          <p:cNvSpPr txBox="1"/>
          <p:nvPr/>
        </p:nvSpPr>
        <p:spPr>
          <a:xfrm>
            <a:off x="6575725" y="2015425"/>
            <a:ext cx="1137900" cy="2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Normalized Score</a:t>
            </a:r>
            <a:endParaRPr sz="800" b="1">
              <a:latin typeface="Roboto"/>
              <a:ea typeface="Roboto"/>
              <a:cs typeface="Roboto"/>
              <a:sym typeface="Roboto"/>
            </a:endParaRPr>
          </a:p>
        </p:txBody>
      </p:sp>
      <p:sp>
        <p:nvSpPr>
          <p:cNvPr id="968" name="Google Shape;968;p70"/>
          <p:cNvSpPr txBox="1"/>
          <p:nvPr/>
        </p:nvSpPr>
        <p:spPr>
          <a:xfrm>
            <a:off x="7779400" y="2015425"/>
            <a:ext cx="1230900" cy="2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Total Match Score</a:t>
            </a:r>
            <a:endParaRPr sz="800" b="1">
              <a:latin typeface="Roboto"/>
              <a:ea typeface="Roboto"/>
              <a:cs typeface="Roboto"/>
              <a:sym typeface="Roboto"/>
            </a:endParaRPr>
          </a:p>
        </p:txBody>
      </p:sp>
      <p:sp>
        <p:nvSpPr>
          <p:cNvPr id="969" name="Google Shape;969;p70"/>
          <p:cNvSpPr txBox="1"/>
          <p:nvPr/>
        </p:nvSpPr>
        <p:spPr>
          <a:xfrm>
            <a:off x="6575725" y="2929825"/>
            <a:ext cx="1137900" cy="2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Normalized Score</a:t>
            </a:r>
            <a:endParaRPr sz="800" b="1">
              <a:latin typeface="Roboto"/>
              <a:ea typeface="Roboto"/>
              <a:cs typeface="Roboto"/>
              <a:sym typeface="Roboto"/>
            </a:endParaRPr>
          </a:p>
        </p:txBody>
      </p:sp>
      <p:sp>
        <p:nvSpPr>
          <p:cNvPr id="970" name="Google Shape;970;p70"/>
          <p:cNvSpPr txBox="1"/>
          <p:nvPr/>
        </p:nvSpPr>
        <p:spPr>
          <a:xfrm>
            <a:off x="7779400" y="2929825"/>
            <a:ext cx="1230900" cy="2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Total Match Score</a:t>
            </a:r>
            <a:endParaRPr sz="800" b="1">
              <a:latin typeface="Roboto"/>
              <a:ea typeface="Roboto"/>
              <a:cs typeface="Roboto"/>
              <a:sym typeface="Roboto"/>
            </a:endParaRPr>
          </a:p>
        </p:txBody>
      </p:sp>
      <p:sp>
        <p:nvSpPr>
          <p:cNvPr id="971" name="Google Shape;971;p70"/>
          <p:cNvSpPr txBox="1"/>
          <p:nvPr/>
        </p:nvSpPr>
        <p:spPr>
          <a:xfrm>
            <a:off x="6575725" y="3996625"/>
            <a:ext cx="1137900" cy="2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Normalized Score</a:t>
            </a:r>
            <a:endParaRPr sz="800" b="1">
              <a:latin typeface="Roboto"/>
              <a:ea typeface="Roboto"/>
              <a:cs typeface="Roboto"/>
              <a:sym typeface="Roboto"/>
            </a:endParaRPr>
          </a:p>
        </p:txBody>
      </p:sp>
      <p:sp>
        <p:nvSpPr>
          <p:cNvPr id="972" name="Google Shape;972;p70"/>
          <p:cNvSpPr txBox="1"/>
          <p:nvPr/>
        </p:nvSpPr>
        <p:spPr>
          <a:xfrm>
            <a:off x="7779400" y="3996625"/>
            <a:ext cx="1230900" cy="23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latin typeface="Roboto"/>
                <a:ea typeface="Roboto"/>
                <a:cs typeface="Roboto"/>
                <a:sym typeface="Roboto"/>
              </a:rPr>
              <a:t>Total Match Score</a:t>
            </a:r>
            <a:endParaRPr sz="800" b="1">
              <a:latin typeface="Roboto"/>
              <a:ea typeface="Roboto"/>
              <a:cs typeface="Roboto"/>
              <a:sym typeface="Roboto"/>
            </a:endParaRPr>
          </a:p>
        </p:txBody>
      </p:sp>
      <p:sp>
        <p:nvSpPr>
          <p:cNvPr id="973" name="Google Shape;973;p70"/>
          <p:cNvSpPr txBox="1"/>
          <p:nvPr/>
        </p:nvSpPr>
        <p:spPr>
          <a:xfrm rot="-5400000">
            <a:off x="3301050" y="425750"/>
            <a:ext cx="10377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155CC"/>
                </a:solidFill>
                <a:latin typeface="Roboto"/>
                <a:ea typeface="Roboto"/>
                <a:cs typeface="Roboto"/>
                <a:sym typeface="Roboto"/>
              </a:rPr>
              <a:t>Best Match</a:t>
            </a:r>
            <a:endParaRPr sz="1200">
              <a:solidFill>
                <a:srgbClr val="1155CC"/>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977"/>
        <p:cNvGrpSpPr/>
        <p:nvPr/>
      </p:nvGrpSpPr>
      <p:grpSpPr>
        <a:xfrm>
          <a:off x="0" y="0"/>
          <a:ext cx="0" cy="0"/>
          <a:chOff x="0" y="0"/>
          <a:chExt cx="0" cy="0"/>
        </a:xfrm>
      </p:grpSpPr>
      <p:grpSp>
        <p:nvGrpSpPr>
          <p:cNvPr id="978" name="Google Shape;978;p71"/>
          <p:cNvGrpSpPr/>
          <p:nvPr/>
        </p:nvGrpSpPr>
        <p:grpSpPr>
          <a:xfrm>
            <a:off x="1202650" y="879250"/>
            <a:ext cx="1989600" cy="1989600"/>
            <a:chOff x="1278850" y="879250"/>
            <a:chExt cx="1989600" cy="1989600"/>
          </a:xfrm>
        </p:grpSpPr>
        <p:sp>
          <p:nvSpPr>
            <p:cNvPr id="979" name="Google Shape;979;p71"/>
            <p:cNvSpPr/>
            <p:nvPr/>
          </p:nvSpPr>
          <p:spPr>
            <a:xfrm>
              <a:off x="12788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80" name="Google Shape;980;p71"/>
            <p:cNvSpPr/>
            <p:nvPr/>
          </p:nvSpPr>
          <p:spPr>
            <a:xfrm>
              <a:off x="1278850" y="13766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14</a:t>
              </a:r>
              <a:endParaRPr>
                <a:latin typeface="Roboto"/>
                <a:ea typeface="Roboto"/>
                <a:cs typeface="Roboto"/>
                <a:sym typeface="Roboto"/>
              </a:endParaRPr>
            </a:p>
          </p:txBody>
        </p:sp>
        <p:sp>
          <p:nvSpPr>
            <p:cNvPr id="981" name="Google Shape;981;p71"/>
            <p:cNvSpPr/>
            <p:nvPr/>
          </p:nvSpPr>
          <p:spPr>
            <a:xfrm>
              <a:off x="1278850" y="1874050"/>
              <a:ext cx="497400" cy="497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15</a:t>
              </a:r>
              <a:endParaRPr>
                <a:latin typeface="Roboto"/>
                <a:ea typeface="Roboto"/>
                <a:cs typeface="Roboto"/>
                <a:sym typeface="Roboto"/>
              </a:endParaRPr>
            </a:p>
          </p:txBody>
        </p:sp>
        <p:sp>
          <p:nvSpPr>
            <p:cNvPr id="982" name="Google Shape;982;p71"/>
            <p:cNvSpPr/>
            <p:nvPr/>
          </p:nvSpPr>
          <p:spPr>
            <a:xfrm>
              <a:off x="1278850" y="2371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83" name="Google Shape;983;p71"/>
            <p:cNvSpPr/>
            <p:nvPr/>
          </p:nvSpPr>
          <p:spPr>
            <a:xfrm>
              <a:off x="17762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84" name="Google Shape;984;p71"/>
            <p:cNvSpPr/>
            <p:nvPr/>
          </p:nvSpPr>
          <p:spPr>
            <a:xfrm>
              <a:off x="1776250" y="13766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985" name="Google Shape;985;p71"/>
            <p:cNvSpPr/>
            <p:nvPr/>
          </p:nvSpPr>
          <p:spPr>
            <a:xfrm>
              <a:off x="1776250" y="1874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17</a:t>
              </a:r>
              <a:endParaRPr>
                <a:latin typeface="Roboto"/>
                <a:ea typeface="Roboto"/>
                <a:cs typeface="Roboto"/>
                <a:sym typeface="Roboto"/>
              </a:endParaRPr>
            </a:p>
          </p:txBody>
        </p:sp>
        <p:sp>
          <p:nvSpPr>
            <p:cNvPr id="986" name="Google Shape;986;p71"/>
            <p:cNvSpPr/>
            <p:nvPr/>
          </p:nvSpPr>
          <p:spPr>
            <a:xfrm>
              <a:off x="1776250" y="23714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987" name="Google Shape;987;p71"/>
            <p:cNvSpPr/>
            <p:nvPr/>
          </p:nvSpPr>
          <p:spPr>
            <a:xfrm>
              <a:off x="2273650" y="879250"/>
              <a:ext cx="497400" cy="497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15</a:t>
              </a:r>
              <a:endParaRPr>
                <a:latin typeface="Roboto"/>
                <a:ea typeface="Roboto"/>
                <a:cs typeface="Roboto"/>
                <a:sym typeface="Roboto"/>
              </a:endParaRPr>
            </a:p>
          </p:txBody>
        </p:sp>
        <p:sp>
          <p:nvSpPr>
            <p:cNvPr id="988" name="Google Shape;988;p71"/>
            <p:cNvSpPr/>
            <p:nvPr/>
          </p:nvSpPr>
          <p:spPr>
            <a:xfrm>
              <a:off x="2273650" y="1376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17</a:t>
              </a:r>
              <a:endParaRPr>
                <a:latin typeface="Roboto"/>
                <a:ea typeface="Roboto"/>
                <a:cs typeface="Roboto"/>
                <a:sym typeface="Roboto"/>
              </a:endParaRPr>
            </a:p>
          </p:txBody>
        </p:sp>
        <p:sp>
          <p:nvSpPr>
            <p:cNvPr id="989" name="Google Shape;989;p71"/>
            <p:cNvSpPr/>
            <p:nvPr/>
          </p:nvSpPr>
          <p:spPr>
            <a:xfrm>
              <a:off x="2273650" y="1874050"/>
              <a:ext cx="497400" cy="497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15</a:t>
              </a:r>
              <a:endParaRPr>
                <a:latin typeface="Roboto"/>
                <a:ea typeface="Roboto"/>
                <a:cs typeface="Roboto"/>
                <a:sym typeface="Roboto"/>
              </a:endParaRPr>
            </a:p>
          </p:txBody>
        </p:sp>
        <p:sp>
          <p:nvSpPr>
            <p:cNvPr id="990" name="Google Shape;990;p71"/>
            <p:cNvSpPr/>
            <p:nvPr/>
          </p:nvSpPr>
          <p:spPr>
            <a:xfrm>
              <a:off x="2273650" y="2371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17</a:t>
              </a:r>
              <a:endParaRPr>
                <a:latin typeface="Roboto"/>
                <a:ea typeface="Roboto"/>
                <a:cs typeface="Roboto"/>
                <a:sym typeface="Roboto"/>
              </a:endParaRPr>
            </a:p>
          </p:txBody>
        </p:sp>
        <p:sp>
          <p:nvSpPr>
            <p:cNvPr id="991" name="Google Shape;991;p71"/>
            <p:cNvSpPr/>
            <p:nvPr/>
          </p:nvSpPr>
          <p:spPr>
            <a:xfrm>
              <a:off x="27710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92" name="Google Shape;992;p71"/>
            <p:cNvSpPr/>
            <p:nvPr/>
          </p:nvSpPr>
          <p:spPr>
            <a:xfrm>
              <a:off x="2771050" y="13766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93" name="Google Shape;993;p71"/>
            <p:cNvSpPr/>
            <p:nvPr/>
          </p:nvSpPr>
          <p:spPr>
            <a:xfrm>
              <a:off x="2771050" y="18740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994" name="Google Shape;994;p71"/>
            <p:cNvSpPr/>
            <p:nvPr/>
          </p:nvSpPr>
          <p:spPr>
            <a:xfrm>
              <a:off x="2771050" y="2371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grpSp>
      <p:sp>
        <p:nvSpPr>
          <p:cNvPr id="995" name="Google Shape;995;p71"/>
          <p:cNvSpPr txBox="1"/>
          <p:nvPr/>
        </p:nvSpPr>
        <p:spPr>
          <a:xfrm>
            <a:off x="1106100" y="521300"/>
            <a:ext cx="19896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Feature 1</a:t>
            </a:r>
            <a:endParaRPr>
              <a:latin typeface="Roboto"/>
              <a:ea typeface="Roboto"/>
              <a:cs typeface="Roboto"/>
              <a:sym typeface="Roboto"/>
            </a:endParaRPr>
          </a:p>
        </p:txBody>
      </p:sp>
      <p:grpSp>
        <p:nvGrpSpPr>
          <p:cNvPr id="996" name="Google Shape;996;p71"/>
          <p:cNvGrpSpPr/>
          <p:nvPr/>
        </p:nvGrpSpPr>
        <p:grpSpPr>
          <a:xfrm>
            <a:off x="3266475" y="3351200"/>
            <a:ext cx="1285800" cy="266400"/>
            <a:chOff x="1285275" y="3351200"/>
            <a:chExt cx="1285800" cy="266400"/>
          </a:xfrm>
        </p:grpSpPr>
        <p:sp>
          <p:nvSpPr>
            <p:cNvPr id="997" name="Google Shape;997;p71"/>
            <p:cNvSpPr/>
            <p:nvPr/>
          </p:nvSpPr>
          <p:spPr>
            <a:xfrm>
              <a:off x="1285275" y="3429000"/>
              <a:ext cx="508800" cy="1737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1"/>
            <p:cNvSpPr txBox="1"/>
            <p:nvPr/>
          </p:nvSpPr>
          <p:spPr>
            <a:xfrm>
              <a:off x="1794075" y="3351200"/>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No Data</a:t>
              </a:r>
              <a:endParaRPr sz="1000">
                <a:latin typeface="Roboto Medium"/>
                <a:ea typeface="Roboto Medium"/>
                <a:cs typeface="Roboto Medium"/>
                <a:sym typeface="Roboto Medium"/>
              </a:endParaRPr>
            </a:p>
          </p:txBody>
        </p:sp>
      </p:grpSp>
      <p:grpSp>
        <p:nvGrpSpPr>
          <p:cNvPr id="999" name="Google Shape;999;p71"/>
          <p:cNvGrpSpPr/>
          <p:nvPr/>
        </p:nvGrpSpPr>
        <p:grpSpPr>
          <a:xfrm>
            <a:off x="3266475" y="3579800"/>
            <a:ext cx="1285800" cy="266400"/>
            <a:chOff x="1285275" y="3579800"/>
            <a:chExt cx="1285800" cy="266400"/>
          </a:xfrm>
        </p:grpSpPr>
        <p:sp>
          <p:nvSpPr>
            <p:cNvPr id="1000" name="Google Shape;1000;p71"/>
            <p:cNvSpPr/>
            <p:nvPr/>
          </p:nvSpPr>
          <p:spPr>
            <a:xfrm>
              <a:off x="1285275" y="3657600"/>
              <a:ext cx="508800" cy="1737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1"/>
            <p:cNvSpPr txBox="1"/>
            <p:nvPr/>
          </p:nvSpPr>
          <p:spPr>
            <a:xfrm>
              <a:off x="1794075" y="3579800"/>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14 m/s</a:t>
              </a:r>
              <a:endParaRPr sz="1000">
                <a:latin typeface="Roboto Medium"/>
                <a:ea typeface="Roboto Medium"/>
                <a:cs typeface="Roboto Medium"/>
                <a:sym typeface="Roboto Medium"/>
              </a:endParaRPr>
            </a:p>
          </p:txBody>
        </p:sp>
      </p:grpSp>
      <p:grpSp>
        <p:nvGrpSpPr>
          <p:cNvPr id="1002" name="Google Shape;1002;p71"/>
          <p:cNvGrpSpPr/>
          <p:nvPr/>
        </p:nvGrpSpPr>
        <p:grpSpPr>
          <a:xfrm>
            <a:off x="3266475" y="3808400"/>
            <a:ext cx="1285800" cy="266400"/>
            <a:chOff x="1285275" y="3808400"/>
            <a:chExt cx="1285800" cy="266400"/>
          </a:xfrm>
        </p:grpSpPr>
        <p:sp>
          <p:nvSpPr>
            <p:cNvPr id="1003" name="Google Shape;1003;p71"/>
            <p:cNvSpPr/>
            <p:nvPr/>
          </p:nvSpPr>
          <p:spPr>
            <a:xfrm>
              <a:off x="1285275" y="3886200"/>
              <a:ext cx="508800" cy="1737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71"/>
            <p:cNvSpPr txBox="1"/>
            <p:nvPr/>
          </p:nvSpPr>
          <p:spPr>
            <a:xfrm>
              <a:off x="1794075" y="3808400"/>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15 m/s</a:t>
              </a:r>
              <a:endParaRPr sz="1000">
                <a:latin typeface="Roboto Medium"/>
                <a:ea typeface="Roboto Medium"/>
                <a:cs typeface="Roboto Medium"/>
                <a:sym typeface="Roboto Medium"/>
              </a:endParaRPr>
            </a:p>
          </p:txBody>
        </p:sp>
      </p:grpSp>
      <p:grpSp>
        <p:nvGrpSpPr>
          <p:cNvPr id="1005" name="Google Shape;1005;p71"/>
          <p:cNvGrpSpPr/>
          <p:nvPr/>
        </p:nvGrpSpPr>
        <p:grpSpPr>
          <a:xfrm>
            <a:off x="3266475" y="4037000"/>
            <a:ext cx="1285800" cy="268050"/>
            <a:chOff x="1285275" y="4037000"/>
            <a:chExt cx="1285800" cy="268050"/>
          </a:xfrm>
        </p:grpSpPr>
        <p:sp>
          <p:nvSpPr>
            <p:cNvPr id="1006" name="Google Shape;1006;p71"/>
            <p:cNvSpPr/>
            <p:nvPr/>
          </p:nvSpPr>
          <p:spPr>
            <a:xfrm>
              <a:off x="1285275" y="4131350"/>
              <a:ext cx="508800" cy="1737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1007" name="Google Shape;1007;p71"/>
            <p:cNvSpPr txBox="1"/>
            <p:nvPr/>
          </p:nvSpPr>
          <p:spPr>
            <a:xfrm>
              <a:off x="1794075" y="4037000"/>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16 m/s</a:t>
              </a:r>
              <a:endParaRPr sz="1000">
                <a:latin typeface="Roboto Medium"/>
                <a:ea typeface="Roboto Medium"/>
                <a:cs typeface="Roboto Medium"/>
                <a:sym typeface="Roboto Medium"/>
              </a:endParaRPr>
            </a:p>
          </p:txBody>
        </p:sp>
      </p:grpSp>
      <p:grpSp>
        <p:nvGrpSpPr>
          <p:cNvPr id="1008" name="Google Shape;1008;p71"/>
          <p:cNvGrpSpPr/>
          <p:nvPr/>
        </p:nvGrpSpPr>
        <p:grpSpPr>
          <a:xfrm>
            <a:off x="3266475" y="4324638"/>
            <a:ext cx="1285800" cy="266400"/>
            <a:chOff x="1285275" y="4324638"/>
            <a:chExt cx="1285800" cy="266400"/>
          </a:xfrm>
        </p:grpSpPr>
        <p:sp>
          <p:nvSpPr>
            <p:cNvPr id="1009" name="Google Shape;1009;p71"/>
            <p:cNvSpPr/>
            <p:nvPr/>
          </p:nvSpPr>
          <p:spPr>
            <a:xfrm>
              <a:off x="1285275" y="4376500"/>
              <a:ext cx="508800" cy="1737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1010" name="Google Shape;1010;p71"/>
            <p:cNvSpPr txBox="1"/>
            <p:nvPr/>
          </p:nvSpPr>
          <p:spPr>
            <a:xfrm>
              <a:off x="1794075" y="4324638"/>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17 m/s</a:t>
              </a:r>
              <a:endParaRPr sz="1000">
                <a:latin typeface="Roboto Medium"/>
                <a:ea typeface="Roboto Medium"/>
                <a:cs typeface="Roboto Medium"/>
                <a:sym typeface="Roboto Medium"/>
              </a:endParaRPr>
            </a:p>
          </p:txBody>
        </p:sp>
      </p:grpSp>
      <p:grpSp>
        <p:nvGrpSpPr>
          <p:cNvPr id="1011" name="Google Shape;1011;p71"/>
          <p:cNvGrpSpPr/>
          <p:nvPr/>
        </p:nvGrpSpPr>
        <p:grpSpPr>
          <a:xfrm>
            <a:off x="3793450" y="879250"/>
            <a:ext cx="1989600" cy="1989600"/>
            <a:chOff x="3793450" y="879250"/>
            <a:chExt cx="1989600" cy="1989600"/>
          </a:xfrm>
        </p:grpSpPr>
        <p:sp>
          <p:nvSpPr>
            <p:cNvPr id="1012" name="Google Shape;1012;p71"/>
            <p:cNvSpPr/>
            <p:nvPr/>
          </p:nvSpPr>
          <p:spPr>
            <a:xfrm>
              <a:off x="37934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13" name="Google Shape;1013;p71"/>
            <p:cNvSpPr/>
            <p:nvPr/>
          </p:nvSpPr>
          <p:spPr>
            <a:xfrm>
              <a:off x="3793450" y="13766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14" name="Google Shape;1014;p71"/>
            <p:cNvSpPr/>
            <p:nvPr/>
          </p:nvSpPr>
          <p:spPr>
            <a:xfrm>
              <a:off x="3793450" y="18740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15" name="Google Shape;1015;p71"/>
            <p:cNvSpPr/>
            <p:nvPr/>
          </p:nvSpPr>
          <p:spPr>
            <a:xfrm>
              <a:off x="3793450" y="2371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16" name="Google Shape;1016;p71"/>
            <p:cNvSpPr/>
            <p:nvPr/>
          </p:nvSpPr>
          <p:spPr>
            <a:xfrm>
              <a:off x="42908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17" name="Google Shape;1017;p71"/>
            <p:cNvSpPr/>
            <p:nvPr/>
          </p:nvSpPr>
          <p:spPr>
            <a:xfrm>
              <a:off x="4290850" y="13766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18" name="Google Shape;1018;p71"/>
            <p:cNvSpPr/>
            <p:nvPr/>
          </p:nvSpPr>
          <p:spPr>
            <a:xfrm>
              <a:off x="4290850" y="1874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17</a:t>
              </a:r>
              <a:endParaRPr>
                <a:latin typeface="Roboto"/>
                <a:ea typeface="Roboto"/>
                <a:cs typeface="Roboto"/>
                <a:sym typeface="Roboto"/>
              </a:endParaRPr>
            </a:p>
          </p:txBody>
        </p:sp>
        <p:sp>
          <p:nvSpPr>
            <p:cNvPr id="1019" name="Google Shape;1019;p71"/>
            <p:cNvSpPr/>
            <p:nvPr/>
          </p:nvSpPr>
          <p:spPr>
            <a:xfrm>
              <a:off x="4290850" y="23714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20" name="Google Shape;1020;p71"/>
            <p:cNvSpPr/>
            <p:nvPr/>
          </p:nvSpPr>
          <p:spPr>
            <a:xfrm>
              <a:off x="4788250" y="8792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21" name="Google Shape;1021;p71"/>
            <p:cNvSpPr/>
            <p:nvPr/>
          </p:nvSpPr>
          <p:spPr>
            <a:xfrm>
              <a:off x="4788250" y="1376650"/>
              <a:ext cx="497400" cy="4974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22" name="Google Shape;1022;p71"/>
            <p:cNvSpPr/>
            <p:nvPr/>
          </p:nvSpPr>
          <p:spPr>
            <a:xfrm>
              <a:off x="4788250" y="18740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14</a:t>
              </a:r>
              <a:endParaRPr>
                <a:latin typeface="Roboto"/>
                <a:ea typeface="Roboto"/>
                <a:cs typeface="Roboto"/>
                <a:sym typeface="Roboto"/>
              </a:endParaRPr>
            </a:p>
          </p:txBody>
        </p:sp>
        <p:sp>
          <p:nvSpPr>
            <p:cNvPr id="1023" name="Google Shape;1023;p71"/>
            <p:cNvSpPr/>
            <p:nvPr/>
          </p:nvSpPr>
          <p:spPr>
            <a:xfrm>
              <a:off x="4788250" y="2371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17</a:t>
              </a:r>
              <a:endParaRPr>
                <a:latin typeface="Roboto"/>
                <a:ea typeface="Roboto"/>
                <a:cs typeface="Roboto"/>
                <a:sym typeface="Roboto"/>
              </a:endParaRPr>
            </a:p>
          </p:txBody>
        </p:sp>
        <p:sp>
          <p:nvSpPr>
            <p:cNvPr id="1024" name="Google Shape;1024;p71"/>
            <p:cNvSpPr/>
            <p:nvPr/>
          </p:nvSpPr>
          <p:spPr>
            <a:xfrm>
              <a:off x="52856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25" name="Google Shape;1025;p71"/>
            <p:cNvSpPr/>
            <p:nvPr/>
          </p:nvSpPr>
          <p:spPr>
            <a:xfrm>
              <a:off x="5285650" y="13766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1026" name="Google Shape;1026;p71"/>
            <p:cNvSpPr/>
            <p:nvPr/>
          </p:nvSpPr>
          <p:spPr>
            <a:xfrm>
              <a:off x="5285650" y="1874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17</a:t>
              </a:r>
              <a:endParaRPr>
                <a:latin typeface="Roboto"/>
                <a:ea typeface="Roboto"/>
                <a:cs typeface="Roboto"/>
                <a:sym typeface="Roboto"/>
              </a:endParaRPr>
            </a:p>
          </p:txBody>
        </p:sp>
        <p:sp>
          <p:nvSpPr>
            <p:cNvPr id="1027" name="Google Shape;1027;p71"/>
            <p:cNvSpPr/>
            <p:nvPr/>
          </p:nvSpPr>
          <p:spPr>
            <a:xfrm>
              <a:off x="5285650" y="23714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grpSp>
      <p:sp>
        <p:nvSpPr>
          <p:cNvPr id="1028" name="Google Shape;1028;p71"/>
          <p:cNvSpPr txBox="1"/>
          <p:nvPr/>
        </p:nvSpPr>
        <p:spPr>
          <a:xfrm>
            <a:off x="3696900" y="521300"/>
            <a:ext cx="19896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Feature 2</a:t>
            </a:r>
            <a:endParaRPr>
              <a:latin typeface="Roboto"/>
              <a:ea typeface="Roboto"/>
              <a:cs typeface="Roboto"/>
              <a:sym typeface="Roboto"/>
            </a:endParaRPr>
          </a:p>
        </p:txBody>
      </p:sp>
      <p:grpSp>
        <p:nvGrpSpPr>
          <p:cNvPr id="1029" name="Google Shape;1029;p71"/>
          <p:cNvGrpSpPr/>
          <p:nvPr/>
        </p:nvGrpSpPr>
        <p:grpSpPr>
          <a:xfrm>
            <a:off x="6689050" y="879250"/>
            <a:ext cx="1989600" cy="1989600"/>
            <a:chOff x="6689050" y="879250"/>
            <a:chExt cx="1989600" cy="1989600"/>
          </a:xfrm>
        </p:grpSpPr>
        <p:sp>
          <p:nvSpPr>
            <p:cNvPr id="1030" name="Google Shape;1030;p71"/>
            <p:cNvSpPr/>
            <p:nvPr/>
          </p:nvSpPr>
          <p:spPr>
            <a:xfrm>
              <a:off x="66890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31" name="Google Shape;1031;p71"/>
            <p:cNvSpPr/>
            <p:nvPr/>
          </p:nvSpPr>
          <p:spPr>
            <a:xfrm>
              <a:off x="6689050" y="13766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14</a:t>
              </a:r>
              <a:endParaRPr>
                <a:latin typeface="Roboto"/>
                <a:ea typeface="Roboto"/>
                <a:cs typeface="Roboto"/>
                <a:sym typeface="Roboto"/>
              </a:endParaRPr>
            </a:p>
          </p:txBody>
        </p:sp>
        <p:sp>
          <p:nvSpPr>
            <p:cNvPr id="1032" name="Google Shape;1032;p71"/>
            <p:cNvSpPr/>
            <p:nvPr/>
          </p:nvSpPr>
          <p:spPr>
            <a:xfrm>
              <a:off x="6689050" y="1874050"/>
              <a:ext cx="497400" cy="497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15</a:t>
              </a:r>
              <a:endParaRPr>
                <a:latin typeface="Roboto"/>
                <a:ea typeface="Roboto"/>
                <a:cs typeface="Roboto"/>
                <a:sym typeface="Roboto"/>
              </a:endParaRPr>
            </a:p>
          </p:txBody>
        </p:sp>
        <p:sp>
          <p:nvSpPr>
            <p:cNvPr id="1033" name="Google Shape;1033;p71"/>
            <p:cNvSpPr/>
            <p:nvPr/>
          </p:nvSpPr>
          <p:spPr>
            <a:xfrm>
              <a:off x="6689050" y="2371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34" name="Google Shape;1034;p71"/>
            <p:cNvSpPr/>
            <p:nvPr/>
          </p:nvSpPr>
          <p:spPr>
            <a:xfrm>
              <a:off x="71864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35" name="Google Shape;1035;p71"/>
            <p:cNvSpPr/>
            <p:nvPr/>
          </p:nvSpPr>
          <p:spPr>
            <a:xfrm>
              <a:off x="7186450" y="13766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1036" name="Google Shape;1036;p71"/>
            <p:cNvSpPr/>
            <p:nvPr/>
          </p:nvSpPr>
          <p:spPr>
            <a:xfrm>
              <a:off x="7186450" y="1874050"/>
              <a:ext cx="497400" cy="497400"/>
            </a:xfrm>
            <a:prstGeom prst="rect">
              <a:avLst/>
            </a:prstGeom>
            <a:solidFill>
              <a:srgbClr val="FF00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34</a:t>
              </a:r>
              <a:endParaRPr>
                <a:latin typeface="Roboto"/>
                <a:ea typeface="Roboto"/>
                <a:cs typeface="Roboto"/>
                <a:sym typeface="Roboto"/>
              </a:endParaRPr>
            </a:p>
          </p:txBody>
        </p:sp>
        <p:sp>
          <p:nvSpPr>
            <p:cNvPr id="1037" name="Google Shape;1037;p71"/>
            <p:cNvSpPr/>
            <p:nvPr/>
          </p:nvSpPr>
          <p:spPr>
            <a:xfrm>
              <a:off x="7186450" y="23714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1038" name="Google Shape;1038;p71"/>
            <p:cNvSpPr/>
            <p:nvPr/>
          </p:nvSpPr>
          <p:spPr>
            <a:xfrm>
              <a:off x="7683850" y="879250"/>
              <a:ext cx="497400" cy="497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15</a:t>
              </a:r>
              <a:endParaRPr>
                <a:latin typeface="Roboto"/>
                <a:ea typeface="Roboto"/>
                <a:cs typeface="Roboto"/>
                <a:sym typeface="Roboto"/>
              </a:endParaRPr>
            </a:p>
          </p:txBody>
        </p:sp>
        <p:sp>
          <p:nvSpPr>
            <p:cNvPr id="1039" name="Google Shape;1039;p71"/>
            <p:cNvSpPr/>
            <p:nvPr/>
          </p:nvSpPr>
          <p:spPr>
            <a:xfrm>
              <a:off x="7683850" y="1376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17</a:t>
              </a:r>
              <a:endParaRPr>
                <a:latin typeface="Roboto"/>
                <a:ea typeface="Roboto"/>
                <a:cs typeface="Roboto"/>
                <a:sym typeface="Roboto"/>
              </a:endParaRPr>
            </a:p>
          </p:txBody>
        </p:sp>
        <p:sp>
          <p:nvSpPr>
            <p:cNvPr id="1040" name="Google Shape;1040;p71"/>
            <p:cNvSpPr/>
            <p:nvPr/>
          </p:nvSpPr>
          <p:spPr>
            <a:xfrm>
              <a:off x="7683850" y="1874050"/>
              <a:ext cx="497400" cy="497400"/>
            </a:xfrm>
            <a:prstGeom prst="rect">
              <a:avLst/>
            </a:prstGeom>
            <a:solidFill>
              <a:srgbClr val="0000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29</a:t>
              </a:r>
              <a:endParaRPr>
                <a:latin typeface="Roboto"/>
                <a:ea typeface="Roboto"/>
                <a:cs typeface="Roboto"/>
                <a:sym typeface="Roboto"/>
              </a:endParaRPr>
            </a:p>
          </p:txBody>
        </p:sp>
        <p:sp>
          <p:nvSpPr>
            <p:cNvPr id="1041" name="Google Shape;1041;p71"/>
            <p:cNvSpPr/>
            <p:nvPr/>
          </p:nvSpPr>
          <p:spPr>
            <a:xfrm>
              <a:off x="7683850" y="2371450"/>
              <a:ext cx="497400" cy="497400"/>
            </a:xfrm>
            <a:prstGeom prst="rect">
              <a:avLst/>
            </a:prstGeom>
            <a:solidFill>
              <a:srgbClr val="FF00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34</a:t>
              </a:r>
              <a:endParaRPr>
                <a:latin typeface="Roboto"/>
                <a:ea typeface="Roboto"/>
                <a:cs typeface="Roboto"/>
                <a:sym typeface="Roboto"/>
              </a:endParaRPr>
            </a:p>
          </p:txBody>
        </p:sp>
        <p:sp>
          <p:nvSpPr>
            <p:cNvPr id="1042" name="Google Shape;1042;p71"/>
            <p:cNvSpPr/>
            <p:nvPr/>
          </p:nvSpPr>
          <p:spPr>
            <a:xfrm>
              <a:off x="81812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43" name="Google Shape;1043;p71"/>
            <p:cNvSpPr/>
            <p:nvPr/>
          </p:nvSpPr>
          <p:spPr>
            <a:xfrm>
              <a:off x="8181250" y="13766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1044" name="Google Shape;1044;p71"/>
            <p:cNvSpPr/>
            <p:nvPr/>
          </p:nvSpPr>
          <p:spPr>
            <a:xfrm>
              <a:off x="8181250" y="1874050"/>
              <a:ext cx="497400" cy="497400"/>
            </a:xfrm>
            <a:prstGeom prst="rect">
              <a:avLst/>
            </a:prstGeom>
            <a:solidFill>
              <a:srgbClr val="9900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33</a:t>
              </a:r>
              <a:endParaRPr>
                <a:latin typeface="Roboto"/>
                <a:ea typeface="Roboto"/>
                <a:cs typeface="Roboto"/>
                <a:sym typeface="Roboto"/>
              </a:endParaRPr>
            </a:p>
          </p:txBody>
        </p:sp>
        <p:sp>
          <p:nvSpPr>
            <p:cNvPr id="1045" name="Google Shape;1045;p71"/>
            <p:cNvSpPr/>
            <p:nvPr/>
          </p:nvSpPr>
          <p:spPr>
            <a:xfrm>
              <a:off x="8181250" y="23714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grpSp>
      <p:sp>
        <p:nvSpPr>
          <p:cNvPr id="1046" name="Google Shape;1046;p71"/>
          <p:cNvSpPr txBox="1"/>
          <p:nvPr/>
        </p:nvSpPr>
        <p:spPr>
          <a:xfrm>
            <a:off x="6592500" y="521300"/>
            <a:ext cx="19896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Sum of Feature 1 and Feature 2</a:t>
            </a:r>
            <a:endParaRPr sz="1000">
              <a:latin typeface="Roboto"/>
              <a:ea typeface="Roboto"/>
              <a:cs typeface="Roboto"/>
              <a:sym typeface="Roboto"/>
            </a:endParaRPr>
          </a:p>
        </p:txBody>
      </p:sp>
      <p:grpSp>
        <p:nvGrpSpPr>
          <p:cNvPr id="1047" name="Google Shape;1047;p71"/>
          <p:cNvGrpSpPr/>
          <p:nvPr/>
        </p:nvGrpSpPr>
        <p:grpSpPr>
          <a:xfrm>
            <a:off x="5601900" y="3351188"/>
            <a:ext cx="1285800" cy="266400"/>
            <a:chOff x="1285275" y="4324638"/>
            <a:chExt cx="1285800" cy="266400"/>
          </a:xfrm>
        </p:grpSpPr>
        <p:sp>
          <p:nvSpPr>
            <p:cNvPr id="1048" name="Google Shape;1048;p71"/>
            <p:cNvSpPr/>
            <p:nvPr/>
          </p:nvSpPr>
          <p:spPr>
            <a:xfrm>
              <a:off x="1285275" y="4376500"/>
              <a:ext cx="508800" cy="173700"/>
            </a:xfrm>
            <a:prstGeom prst="rect">
              <a:avLst/>
            </a:prstGeom>
            <a:solidFill>
              <a:srgbClr val="0000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1049" name="Google Shape;1049;p71"/>
            <p:cNvSpPr txBox="1"/>
            <p:nvPr/>
          </p:nvSpPr>
          <p:spPr>
            <a:xfrm>
              <a:off x="1794075" y="4324638"/>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29 m/s</a:t>
              </a:r>
              <a:endParaRPr sz="1000">
                <a:latin typeface="Roboto Medium"/>
                <a:ea typeface="Roboto Medium"/>
                <a:cs typeface="Roboto Medium"/>
                <a:sym typeface="Roboto Medium"/>
              </a:endParaRPr>
            </a:p>
          </p:txBody>
        </p:sp>
      </p:grpSp>
      <p:grpSp>
        <p:nvGrpSpPr>
          <p:cNvPr id="1050" name="Google Shape;1050;p71"/>
          <p:cNvGrpSpPr/>
          <p:nvPr/>
        </p:nvGrpSpPr>
        <p:grpSpPr>
          <a:xfrm>
            <a:off x="5601900" y="3579788"/>
            <a:ext cx="1285800" cy="266400"/>
            <a:chOff x="1285275" y="4324638"/>
            <a:chExt cx="1285800" cy="266400"/>
          </a:xfrm>
        </p:grpSpPr>
        <p:sp>
          <p:nvSpPr>
            <p:cNvPr id="1051" name="Google Shape;1051;p71"/>
            <p:cNvSpPr/>
            <p:nvPr/>
          </p:nvSpPr>
          <p:spPr>
            <a:xfrm>
              <a:off x="1285275" y="4376500"/>
              <a:ext cx="508800" cy="173700"/>
            </a:xfrm>
            <a:prstGeom prst="rect">
              <a:avLst/>
            </a:prstGeom>
            <a:solidFill>
              <a:srgbClr val="9900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1052" name="Google Shape;1052;p71"/>
            <p:cNvSpPr txBox="1"/>
            <p:nvPr/>
          </p:nvSpPr>
          <p:spPr>
            <a:xfrm>
              <a:off x="1794075" y="4324638"/>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33 m/s</a:t>
              </a:r>
              <a:endParaRPr sz="1000">
                <a:latin typeface="Roboto Medium"/>
                <a:ea typeface="Roboto Medium"/>
                <a:cs typeface="Roboto Medium"/>
                <a:sym typeface="Roboto Medium"/>
              </a:endParaRPr>
            </a:p>
          </p:txBody>
        </p:sp>
      </p:grpSp>
      <p:grpSp>
        <p:nvGrpSpPr>
          <p:cNvPr id="1053" name="Google Shape;1053;p71"/>
          <p:cNvGrpSpPr/>
          <p:nvPr/>
        </p:nvGrpSpPr>
        <p:grpSpPr>
          <a:xfrm>
            <a:off x="5596200" y="3837913"/>
            <a:ext cx="1285800" cy="266400"/>
            <a:chOff x="1285275" y="4324638"/>
            <a:chExt cx="1285800" cy="266400"/>
          </a:xfrm>
        </p:grpSpPr>
        <p:sp>
          <p:nvSpPr>
            <p:cNvPr id="1054" name="Google Shape;1054;p71"/>
            <p:cNvSpPr/>
            <p:nvPr/>
          </p:nvSpPr>
          <p:spPr>
            <a:xfrm>
              <a:off x="1285275" y="4376500"/>
              <a:ext cx="508800" cy="173700"/>
            </a:xfrm>
            <a:prstGeom prst="rect">
              <a:avLst/>
            </a:prstGeom>
            <a:solidFill>
              <a:srgbClr val="FF00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1055" name="Google Shape;1055;p71"/>
            <p:cNvSpPr txBox="1"/>
            <p:nvPr/>
          </p:nvSpPr>
          <p:spPr>
            <a:xfrm>
              <a:off x="1794075" y="4324638"/>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34 m/s</a:t>
              </a:r>
              <a:endParaRPr sz="1000">
                <a:latin typeface="Roboto Medium"/>
                <a:ea typeface="Roboto Medium"/>
                <a:cs typeface="Roboto Medium"/>
                <a:sym typeface="Roboto Medium"/>
              </a:endParaRPr>
            </a:p>
          </p:txBody>
        </p:sp>
      </p:grpSp>
      <p:sp>
        <p:nvSpPr>
          <p:cNvPr id="1056" name="Google Shape;1056;p71"/>
          <p:cNvSpPr/>
          <p:nvPr/>
        </p:nvSpPr>
        <p:spPr>
          <a:xfrm>
            <a:off x="3192250" y="1837700"/>
            <a:ext cx="609900" cy="6099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1"/>
          <p:cNvSpPr/>
          <p:nvPr/>
        </p:nvSpPr>
        <p:spPr>
          <a:xfrm>
            <a:off x="5981650" y="1901363"/>
            <a:ext cx="508800" cy="508800"/>
          </a:xfrm>
          <a:prstGeom prst="mathEqual">
            <a:avLst>
              <a:gd name="adj1" fmla="val 23520"/>
              <a:gd name="adj2" fmla="val 1176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1"/>
          <p:cNvSpPr/>
          <p:nvPr/>
        </p:nvSpPr>
        <p:spPr>
          <a:xfrm>
            <a:off x="-173100" y="109150"/>
            <a:ext cx="37476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1"/>
          <p:cNvSpPr txBox="1"/>
          <p:nvPr/>
        </p:nvSpPr>
        <p:spPr>
          <a:xfrm>
            <a:off x="-17600" y="39650"/>
            <a:ext cx="34884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Calculating Hybrid Feature Wind Speed</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Using Masked Mean -- Step 1: Sum Input Features</a:t>
            </a: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p:nvPr/>
        </p:nvSpPr>
        <p:spPr>
          <a:xfrm>
            <a:off x="164075" y="149575"/>
            <a:ext cx="4361100" cy="47754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Medium"/>
                <a:ea typeface="Roboto Medium"/>
                <a:cs typeface="Roboto Medium"/>
                <a:sym typeface="Roboto Medium"/>
              </a:rPr>
              <a:t>What this technique IS:</a:t>
            </a:r>
            <a:endParaRPr sz="1800">
              <a:latin typeface="Roboto Medium"/>
              <a:ea typeface="Roboto Medium"/>
              <a:cs typeface="Roboto Medium"/>
              <a:sym typeface="Roboto Medium"/>
            </a:endParaRPr>
          </a:p>
          <a:p>
            <a:pPr marL="0" lvl="0" indent="0" algn="l" rtl="0">
              <a:spcBef>
                <a:spcPts val="0"/>
              </a:spcBef>
              <a:spcAft>
                <a:spcPts val="0"/>
              </a:spcAft>
              <a:buNone/>
            </a:pPr>
            <a:endParaRPr sz="1800">
              <a:latin typeface="Roboto Medium"/>
              <a:ea typeface="Roboto Medium"/>
              <a:cs typeface="Roboto Medium"/>
              <a:sym typeface="Roboto Medium"/>
            </a:endParaRPr>
          </a:p>
          <a:p>
            <a:pPr marL="0" lvl="0" indent="0" algn="l" rtl="0">
              <a:lnSpc>
                <a:spcPct val="115000"/>
              </a:lnSpc>
              <a:spcBef>
                <a:spcPts val="0"/>
              </a:spcBef>
              <a:spcAft>
                <a:spcPts val="0"/>
              </a:spcAft>
              <a:buNone/>
            </a:pPr>
            <a:endParaRPr sz="1800">
              <a:latin typeface="Roboto Light"/>
              <a:ea typeface="Roboto Light"/>
              <a:cs typeface="Roboto Light"/>
              <a:sym typeface="Roboto Light"/>
            </a:endParaRPr>
          </a:p>
          <a:p>
            <a:pPr marL="0" lvl="0" indent="0" algn="l" rtl="0">
              <a:spcBef>
                <a:spcPts val="0"/>
              </a:spcBef>
              <a:spcAft>
                <a:spcPts val="0"/>
              </a:spcAft>
              <a:buNone/>
            </a:pPr>
            <a:endParaRPr sz="1800">
              <a:latin typeface="Roboto Light"/>
              <a:ea typeface="Roboto Light"/>
              <a:cs typeface="Roboto Light"/>
              <a:sym typeface="Roboto Light"/>
            </a:endParaRPr>
          </a:p>
        </p:txBody>
      </p:sp>
      <p:sp>
        <p:nvSpPr>
          <p:cNvPr id="91" name="Google Shape;91;p18"/>
          <p:cNvSpPr/>
          <p:nvPr/>
        </p:nvSpPr>
        <p:spPr>
          <a:xfrm>
            <a:off x="4582650" y="149575"/>
            <a:ext cx="4361100" cy="47754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Medium"/>
                <a:ea typeface="Roboto Medium"/>
                <a:cs typeface="Roboto Medium"/>
                <a:sym typeface="Roboto Medium"/>
              </a:rPr>
              <a:t>What this technique is NOT:</a:t>
            </a:r>
            <a:endParaRPr sz="1800">
              <a:latin typeface="Roboto Medium"/>
              <a:ea typeface="Roboto Medium"/>
              <a:cs typeface="Roboto Medium"/>
              <a:sym typeface="Roboto Medium"/>
            </a:endParaRPr>
          </a:p>
          <a:p>
            <a:pPr marL="0" lvl="0" indent="0" algn="l" rtl="0">
              <a:spcBef>
                <a:spcPts val="0"/>
              </a:spcBef>
              <a:spcAft>
                <a:spcPts val="0"/>
              </a:spcAft>
              <a:buNone/>
            </a:pPr>
            <a:endParaRPr sz="1800">
              <a:latin typeface="Roboto Medium"/>
              <a:ea typeface="Roboto Medium"/>
              <a:cs typeface="Roboto Medium"/>
              <a:sym typeface="Roboto Medium"/>
            </a:endParaRPr>
          </a:p>
          <a:p>
            <a:pPr marL="457200" lvl="0" indent="0" algn="l" rtl="0">
              <a:lnSpc>
                <a:spcPct val="115000"/>
              </a:lnSpc>
              <a:spcBef>
                <a:spcPts val="0"/>
              </a:spcBef>
              <a:spcAft>
                <a:spcPts val="0"/>
              </a:spcAft>
              <a:buNone/>
            </a:pPr>
            <a:endParaRPr sz="1800">
              <a:latin typeface="Roboto Light"/>
              <a:ea typeface="Roboto Light"/>
              <a:cs typeface="Roboto Light"/>
              <a:sym typeface="Roboto Light"/>
            </a:endParaRPr>
          </a:p>
          <a:p>
            <a:pPr marL="0" lvl="0" indent="0" algn="l" rtl="0">
              <a:lnSpc>
                <a:spcPct val="115000"/>
              </a:lnSpc>
              <a:spcBef>
                <a:spcPts val="0"/>
              </a:spcBef>
              <a:spcAft>
                <a:spcPts val="0"/>
              </a:spcAft>
              <a:buNone/>
            </a:pPr>
            <a:endParaRPr sz="1800">
              <a:latin typeface="Roboto Light"/>
              <a:ea typeface="Roboto Light"/>
              <a:cs typeface="Roboto Light"/>
              <a:sym typeface="Roboto Light"/>
            </a:endParaRPr>
          </a:p>
        </p:txBody>
      </p:sp>
      <p:sp>
        <p:nvSpPr>
          <p:cNvPr id="92" name="Google Shape;92;p18"/>
          <p:cNvSpPr txBox="1"/>
          <p:nvPr/>
        </p:nvSpPr>
        <p:spPr>
          <a:xfrm>
            <a:off x="179925" y="690400"/>
            <a:ext cx="4292100" cy="1426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Roboto Light"/>
              <a:buChar char="●"/>
            </a:pPr>
            <a:r>
              <a:rPr lang="en" sz="1800">
                <a:solidFill>
                  <a:schemeClr val="dk1"/>
                </a:solidFill>
                <a:latin typeface="Roboto Light"/>
                <a:ea typeface="Roboto Light"/>
                <a:cs typeface="Roboto Light"/>
                <a:sym typeface="Roboto Light"/>
              </a:rPr>
              <a:t>A collection of simple techniques to apply feature-based concepts to Blending forecasts from multiple input models.</a:t>
            </a:r>
            <a:endParaRPr sz="1800">
              <a:latin typeface="Roboto Light"/>
              <a:ea typeface="Roboto Light"/>
              <a:cs typeface="Roboto Light"/>
              <a:sym typeface="Roboto Light"/>
            </a:endParaRPr>
          </a:p>
        </p:txBody>
      </p:sp>
      <p:sp>
        <p:nvSpPr>
          <p:cNvPr id="93" name="Google Shape;93;p18"/>
          <p:cNvSpPr txBox="1"/>
          <p:nvPr/>
        </p:nvSpPr>
        <p:spPr>
          <a:xfrm>
            <a:off x="179925" y="1964800"/>
            <a:ext cx="4292100" cy="1737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Roboto Light"/>
              <a:buChar char="●"/>
            </a:pPr>
            <a:r>
              <a:rPr lang="en" sz="1800">
                <a:solidFill>
                  <a:schemeClr val="dk1"/>
                </a:solidFill>
                <a:latin typeface="Roboto Light"/>
                <a:ea typeface="Roboto Light"/>
                <a:cs typeface="Roboto Light"/>
                <a:sym typeface="Roboto Light"/>
              </a:rPr>
              <a:t>An algorithm that makes decisions on combining features of interest based on empirically decided thresholds and fuzzy (non-binary) logic added for matching.</a:t>
            </a:r>
            <a:endParaRPr sz="1800">
              <a:latin typeface="Roboto Light"/>
              <a:ea typeface="Roboto Light"/>
              <a:cs typeface="Roboto Light"/>
              <a:sym typeface="Roboto Light"/>
            </a:endParaRPr>
          </a:p>
        </p:txBody>
      </p:sp>
      <p:sp>
        <p:nvSpPr>
          <p:cNvPr id="94" name="Google Shape;94;p18"/>
          <p:cNvSpPr txBox="1"/>
          <p:nvPr/>
        </p:nvSpPr>
        <p:spPr>
          <a:xfrm>
            <a:off x="179925" y="3591575"/>
            <a:ext cx="4292100" cy="1737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Roboto Light"/>
              <a:buChar char="●"/>
            </a:pPr>
            <a:r>
              <a:rPr lang="en" sz="1800" i="1">
                <a:solidFill>
                  <a:schemeClr val="dk1"/>
                </a:solidFill>
                <a:latin typeface="Roboto Light"/>
                <a:ea typeface="Roboto Light"/>
                <a:cs typeface="Roboto Light"/>
                <a:sym typeface="Roboto Light"/>
              </a:rPr>
              <a:t>A specialized tool to address the requirements of NBM and to apply specific rules to preserve the wTCM forecast when available.</a:t>
            </a:r>
            <a:endParaRPr sz="1800" i="1">
              <a:latin typeface="Roboto Light"/>
              <a:ea typeface="Roboto Light"/>
              <a:cs typeface="Roboto Light"/>
              <a:sym typeface="Roboto Light"/>
            </a:endParaRPr>
          </a:p>
        </p:txBody>
      </p:sp>
      <p:sp>
        <p:nvSpPr>
          <p:cNvPr id="95" name="Google Shape;95;p18"/>
          <p:cNvSpPr txBox="1"/>
          <p:nvPr/>
        </p:nvSpPr>
        <p:spPr>
          <a:xfrm>
            <a:off x="4572000" y="690400"/>
            <a:ext cx="4292100" cy="1426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Roboto Light"/>
              <a:buChar char="●"/>
            </a:pPr>
            <a:r>
              <a:rPr lang="en" sz="1800">
                <a:solidFill>
                  <a:schemeClr val="dk1"/>
                </a:solidFill>
                <a:latin typeface="Roboto Light"/>
                <a:ea typeface="Roboto Light"/>
                <a:cs typeface="Roboto Light"/>
                <a:sym typeface="Roboto Light"/>
              </a:rPr>
              <a:t>A physical, dynamical, or statistical model that considers the structure of the TCs as we combine them.</a:t>
            </a:r>
            <a:endParaRPr sz="1800">
              <a:latin typeface="Roboto Light"/>
              <a:ea typeface="Roboto Light"/>
              <a:cs typeface="Roboto Light"/>
              <a:sym typeface="Roboto Light"/>
            </a:endParaRPr>
          </a:p>
        </p:txBody>
      </p:sp>
      <p:sp>
        <p:nvSpPr>
          <p:cNvPr id="96" name="Google Shape;96;p18"/>
          <p:cNvSpPr txBox="1"/>
          <p:nvPr/>
        </p:nvSpPr>
        <p:spPr>
          <a:xfrm>
            <a:off x="4572000" y="1747675"/>
            <a:ext cx="4292100" cy="1426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Roboto Light"/>
              <a:buChar char="●"/>
            </a:pPr>
            <a:r>
              <a:rPr lang="en" sz="1800">
                <a:solidFill>
                  <a:schemeClr val="dk1"/>
                </a:solidFill>
                <a:latin typeface="Roboto Light"/>
                <a:ea typeface="Roboto Light"/>
                <a:cs typeface="Roboto Light"/>
                <a:sym typeface="Roboto Light"/>
              </a:rPr>
              <a:t>Machine learning (although there is certainly opportunity to apply this to assist with classification and matching).</a:t>
            </a:r>
            <a:endParaRPr sz="1800">
              <a:latin typeface="Roboto Light"/>
              <a:ea typeface="Roboto Light"/>
              <a:cs typeface="Roboto Light"/>
              <a:sym typeface="Robo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063"/>
        <p:cNvGrpSpPr/>
        <p:nvPr/>
      </p:nvGrpSpPr>
      <p:grpSpPr>
        <a:xfrm>
          <a:off x="0" y="0"/>
          <a:ext cx="0" cy="0"/>
          <a:chOff x="0" y="0"/>
          <a:chExt cx="0" cy="0"/>
        </a:xfrm>
      </p:grpSpPr>
      <p:sp>
        <p:nvSpPr>
          <p:cNvPr id="1064" name="Google Shape;1064;p72"/>
          <p:cNvSpPr txBox="1"/>
          <p:nvPr/>
        </p:nvSpPr>
        <p:spPr>
          <a:xfrm>
            <a:off x="1182300" y="521300"/>
            <a:ext cx="19896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Summed Values</a:t>
            </a:r>
            <a:endParaRPr>
              <a:latin typeface="Roboto"/>
              <a:ea typeface="Roboto"/>
              <a:cs typeface="Roboto"/>
              <a:sym typeface="Roboto"/>
            </a:endParaRPr>
          </a:p>
        </p:txBody>
      </p:sp>
      <p:grpSp>
        <p:nvGrpSpPr>
          <p:cNvPr id="1065" name="Google Shape;1065;p72"/>
          <p:cNvGrpSpPr/>
          <p:nvPr/>
        </p:nvGrpSpPr>
        <p:grpSpPr>
          <a:xfrm>
            <a:off x="3266475" y="3351200"/>
            <a:ext cx="1285800" cy="266400"/>
            <a:chOff x="1285275" y="3351200"/>
            <a:chExt cx="1285800" cy="266400"/>
          </a:xfrm>
        </p:grpSpPr>
        <p:sp>
          <p:nvSpPr>
            <p:cNvPr id="1066" name="Google Shape;1066;p72"/>
            <p:cNvSpPr/>
            <p:nvPr/>
          </p:nvSpPr>
          <p:spPr>
            <a:xfrm>
              <a:off x="1285275" y="3429000"/>
              <a:ext cx="508800" cy="1737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72"/>
            <p:cNvSpPr txBox="1"/>
            <p:nvPr/>
          </p:nvSpPr>
          <p:spPr>
            <a:xfrm>
              <a:off x="1794075" y="3351200"/>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No Data</a:t>
              </a:r>
              <a:endParaRPr sz="1000">
                <a:latin typeface="Roboto Medium"/>
                <a:ea typeface="Roboto Medium"/>
                <a:cs typeface="Roboto Medium"/>
                <a:sym typeface="Roboto Medium"/>
              </a:endParaRPr>
            </a:p>
          </p:txBody>
        </p:sp>
      </p:grpSp>
      <p:grpSp>
        <p:nvGrpSpPr>
          <p:cNvPr id="1068" name="Google Shape;1068;p72"/>
          <p:cNvGrpSpPr/>
          <p:nvPr/>
        </p:nvGrpSpPr>
        <p:grpSpPr>
          <a:xfrm>
            <a:off x="3266475" y="3579800"/>
            <a:ext cx="1285800" cy="266400"/>
            <a:chOff x="1285275" y="3579800"/>
            <a:chExt cx="1285800" cy="266400"/>
          </a:xfrm>
        </p:grpSpPr>
        <p:sp>
          <p:nvSpPr>
            <p:cNvPr id="1069" name="Google Shape;1069;p72"/>
            <p:cNvSpPr/>
            <p:nvPr/>
          </p:nvSpPr>
          <p:spPr>
            <a:xfrm>
              <a:off x="1285275" y="3657600"/>
              <a:ext cx="508800" cy="1737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72"/>
            <p:cNvSpPr txBox="1"/>
            <p:nvPr/>
          </p:nvSpPr>
          <p:spPr>
            <a:xfrm>
              <a:off x="1794075" y="3579800"/>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14 m/s</a:t>
              </a:r>
              <a:endParaRPr sz="1000">
                <a:latin typeface="Roboto Medium"/>
                <a:ea typeface="Roboto Medium"/>
                <a:cs typeface="Roboto Medium"/>
                <a:sym typeface="Roboto Medium"/>
              </a:endParaRPr>
            </a:p>
          </p:txBody>
        </p:sp>
      </p:grpSp>
      <p:grpSp>
        <p:nvGrpSpPr>
          <p:cNvPr id="1071" name="Google Shape;1071;p72"/>
          <p:cNvGrpSpPr/>
          <p:nvPr/>
        </p:nvGrpSpPr>
        <p:grpSpPr>
          <a:xfrm>
            <a:off x="3266475" y="3808400"/>
            <a:ext cx="1285800" cy="266400"/>
            <a:chOff x="1285275" y="3808400"/>
            <a:chExt cx="1285800" cy="266400"/>
          </a:xfrm>
        </p:grpSpPr>
        <p:sp>
          <p:nvSpPr>
            <p:cNvPr id="1072" name="Google Shape;1072;p72"/>
            <p:cNvSpPr/>
            <p:nvPr/>
          </p:nvSpPr>
          <p:spPr>
            <a:xfrm>
              <a:off x="1285275" y="3886200"/>
              <a:ext cx="508800" cy="1737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2"/>
            <p:cNvSpPr txBox="1"/>
            <p:nvPr/>
          </p:nvSpPr>
          <p:spPr>
            <a:xfrm>
              <a:off x="1794075" y="3808400"/>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15 m/s</a:t>
              </a:r>
              <a:endParaRPr sz="1000">
                <a:latin typeface="Roboto Medium"/>
                <a:ea typeface="Roboto Medium"/>
                <a:cs typeface="Roboto Medium"/>
                <a:sym typeface="Roboto Medium"/>
              </a:endParaRPr>
            </a:p>
          </p:txBody>
        </p:sp>
      </p:grpSp>
      <p:grpSp>
        <p:nvGrpSpPr>
          <p:cNvPr id="1074" name="Google Shape;1074;p72"/>
          <p:cNvGrpSpPr/>
          <p:nvPr/>
        </p:nvGrpSpPr>
        <p:grpSpPr>
          <a:xfrm>
            <a:off x="3266475" y="4037000"/>
            <a:ext cx="1285800" cy="268050"/>
            <a:chOff x="1285275" y="4037000"/>
            <a:chExt cx="1285800" cy="268050"/>
          </a:xfrm>
        </p:grpSpPr>
        <p:sp>
          <p:nvSpPr>
            <p:cNvPr id="1075" name="Google Shape;1075;p72"/>
            <p:cNvSpPr/>
            <p:nvPr/>
          </p:nvSpPr>
          <p:spPr>
            <a:xfrm>
              <a:off x="1285275" y="4131350"/>
              <a:ext cx="508800" cy="1737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1076" name="Google Shape;1076;p72"/>
            <p:cNvSpPr txBox="1"/>
            <p:nvPr/>
          </p:nvSpPr>
          <p:spPr>
            <a:xfrm>
              <a:off x="1794075" y="4037000"/>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16 m/s</a:t>
              </a:r>
              <a:endParaRPr sz="1000">
                <a:latin typeface="Roboto Medium"/>
                <a:ea typeface="Roboto Medium"/>
                <a:cs typeface="Roboto Medium"/>
                <a:sym typeface="Roboto Medium"/>
              </a:endParaRPr>
            </a:p>
          </p:txBody>
        </p:sp>
      </p:grpSp>
      <p:grpSp>
        <p:nvGrpSpPr>
          <p:cNvPr id="1077" name="Google Shape;1077;p72"/>
          <p:cNvGrpSpPr/>
          <p:nvPr/>
        </p:nvGrpSpPr>
        <p:grpSpPr>
          <a:xfrm>
            <a:off x="3266475" y="4324638"/>
            <a:ext cx="1285800" cy="266400"/>
            <a:chOff x="1285275" y="4324638"/>
            <a:chExt cx="1285800" cy="266400"/>
          </a:xfrm>
        </p:grpSpPr>
        <p:sp>
          <p:nvSpPr>
            <p:cNvPr id="1078" name="Google Shape;1078;p72"/>
            <p:cNvSpPr/>
            <p:nvPr/>
          </p:nvSpPr>
          <p:spPr>
            <a:xfrm>
              <a:off x="1285275" y="4376500"/>
              <a:ext cx="508800" cy="1737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1079" name="Google Shape;1079;p72"/>
            <p:cNvSpPr txBox="1"/>
            <p:nvPr/>
          </p:nvSpPr>
          <p:spPr>
            <a:xfrm>
              <a:off x="1794075" y="4324638"/>
              <a:ext cx="777000" cy="2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Medium"/>
                  <a:ea typeface="Roboto Medium"/>
                  <a:cs typeface="Roboto Medium"/>
                  <a:sym typeface="Roboto Medium"/>
                </a:rPr>
                <a:t>17 m/s</a:t>
              </a:r>
              <a:endParaRPr sz="1000">
                <a:latin typeface="Roboto Medium"/>
                <a:ea typeface="Roboto Medium"/>
                <a:cs typeface="Roboto Medium"/>
                <a:sym typeface="Roboto Medium"/>
              </a:endParaRPr>
            </a:p>
          </p:txBody>
        </p:sp>
      </p:grpSp>
      <p:sp>
        <p:nvSpPr>
          <p:cNvPr id="1080" name="Google Shape;1080;p72"/>
          <p:cNvSpPr txBox="1"/>
          <p:nvPr/>
        </p:nvSpPr>
        <p:spPr>
          <a:xfrm>
            <a:off x="3696900" y="521300"/>
            <a:ext cx="19896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Combined Mask</a:t>
            </a:r>
            <a:endParaRPr>
              <a:latin typeface="Roboto"/>
              <a:ea typeface="Roboto"/>
              <a:cs typeface="Roboto"/>
              <a:sym typeface="Roboto"/>
            </a:endParaRPr>
          </a:p>
        </p:txBody>
      </p:sp>
      <p:grpSp>
        <p:nvGrpSpPr>
          <p:cNvPr id="1081" name="Google Shape;1081;p72"/>
          <p:cNvGrpSpPr/>
          <p:nvPr/>
        </p:nvGrpSpPr>
        <p:grpSpPr>
          <a:xfrm>
            <a:off x="6689050" y="879250"/>
            <a:ext cx="1989600" cy="1989600"/>
            <a:chOff x="6689050" y="879250"/>
            <a:chExt cx="1989600" cy="1989600"/>
          </a:xfrm>
        </p:grpSpPr>
        <p:sp>
          <p:nvSpPr>
            <p:cNvPr id="1082" name="Google Shape;1082;p72"/>
            <p:cNvSpPr/>
            <p:nvPr/>
          </p:nvSpPr>
          <p:spPr>
            <a:xfrm>
              <a:off x="66890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83" name="Google Shape;1083;p72"/>
            <p:cNvSpPr/>
            <p:nvPr/>
          </p:nvSpPr>
          <p:spPr>
            <a:xfrm>
              <a:off x="6689050" y="13766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14</a:t>
              </a:r>
              <a:endParaRPr>
                <a:latin typeface="Roboto"/>
                <a:ea typeface="Roboto"/>
                <a:cs typeface="Roboto"/>
                <a:sym typeface="Roboto"/>
              </a:endParaRPr>
            </a:p>
          </p:txBody>
        </p:sp>
        <p:sp>
          <p:nvSpPr>
            <p:cNvPr id="1084" name="Google Shape;1084;p72"/>
            <p:cNvSpPr/>
            <p:nvPr/>
          </p:nvSpPr>
          <p:spPr>
            <a:xfrm>
              <a:off x="6689050" y="1874050"/>
              <a:ext cx="497400" cy="497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15</a:t>
              </a:r>
              <a:endParaRPr>
                <a:latin typeface="Roboto"/>
                <a:ea typeface="Roboto"/>
                <a:cs typeface="Roboto"/>
                <a:sym typeface="Roboto"/>
              </a:endParaRPr>
            </a:p>
          </p:txBody>
        </p:sp>
        <p:sp>
          <p:nvSpPr>
            <p:cNvPr id="1085" name="Google Shape;1085;p72"/>
            <p:cNvSpPr/>
            <p:nvPr/>
          </p:nvSpPr>
          <p:spPr>
            <a:xfrm>
              <a:off x="6689050" y="2371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86" name="Google Shape;1086;p72"/>
            <p:cNvSpPr/>
            <p:nvPr/>
          </p:nvSpPr>
          <p:spPr>
            <a:xfrm>
              <a:off x="71864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87" name="Google Shape;1087;p72"/>
            <p:cNvSpPr/>
            <p:nvPr/>
          </p:nvSpPr>
          <p:spPr>
            <a:xfrm>
              <a:off x="7186450" y="13766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1088" name="Google Shape;1088;p72"/>
            <p:cNvSpPr/>
            <p:nvPr/>
          </p:nvSpPr>
          <p:spPr>
            <a:xfrm>
              <a:off x="7186450" y="1874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17</a:t>
              </a:r>
              <a:endParaRPr>
                <a:latin typeface="Roboto"/>
                <a:ea typeface="Roboto"/>
                <a:cs typeface="Roboto"/>
                <a:sym typeface="Roboto"/>
              </a:endParaRPr>
            </a:p>
          </p:txBody>
        </p:sp>
        <p:sp>
          <p:nvSpPr>
            <p:cNvPr id="1089" name="Google Shape;1089;p72"/>
            <p:cNvSpPr/>
            <p:nvPr/>
          </p:nvSpPr>
          <p:spPr>
            <a:xfrm>
              <a:off x="7186450" y="23714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1090" name="Google Shape;1090;p72"/>
            <p:cNvSpPr/>
            <p:nvPr/>
          </p:nvSpPr>
          <p:spPr>
            <a:xfrm>
              <a:off x="7683850" y="879250"/>
              <a:ext cx="497400" cy="497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15</a:t>
              </a:r>
              <a:endParaRPr>
                <a:latin typeface="Roboto"/>
                <a:ea typeface="Roboto"/>
                <a:cs typeface="Roboto"/>
                <a:sym typeface="Roboto"/>
              </a:endParaRPr>
            </a:p>
          </p:txBody>
        </p:sp>
        <p:sp>
          <p:nvSpPr>
            <p:cNvPr id="1091" name="Google Shape;1091;p72"/>
            <p:cNvSpPr/>
            <p:nvPr/>
          </p:nvSpPr>
          <p:spPr>
            <a:xfrm>
              <a:off x="7683850" y="1376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17</a:t>
              </a:r>
              <a:endParaRPr>
                <a:latin typeface="Roboto"/>
                <a:ea typeface="Roboto"/>
                <a:cs typeface="Roboto"/>
                <a:sym typeface="Roboto"/>
              </a:endParaRPr>
            </a:p>
          </p:txBody>
        </p:sp>
        <p:sp>
          <p:nvSpPr>
            <p:cNvPr id="1092" name="Google Shape;1092;p72"/>
            <p:cNvSpPr/>
            <p:nvPr/>
          </p:nvSpPr>
          <p:spPr>
            <a:xfrm>
              <a:off x="7683850" y="18740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14.5</a:t>
              </a:r>
              <a:endParaRPr sz="1200">
                <a:latin typeface="Roboto"/>
                <a:ea typeface="Roboto"/>
                <a:cs typeface="Roboto"/>
                <a:sym typeface="Roboto"/>
              </a:endParaRPr>
            </a:p>
          </p:txBody>
        </p:sp>
        <p:sp>
          <p:nvSpPr>
            <p:cNvPr id="1093" name="Google Shape;1093;p72"/>
            <p:cNvSpPr/>
            <p:nvPr/>
          </p:nvSpPr>
          <p:spPr>
            <a:xfrm>
              <a:off x="7683850" y="2371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17</a:t>
              </a:r>
              <a:endParaRPr>
                <a:latin typeface="Roboto"/>
                <a:ea typeface="Roboto"/>
                <a:cs typeface="Roboto"/>
                <a:sym typeface="Roboto"/>
              </a:endParaRPr>
            </a:p>
          </p:txBody>
        </p:sp>
        <p:sp>
          <p:nvSpPr>
            <p:cNvPr id="1094" name="Google Shape;1094;p72"/>
            <p:cNvSpPr/>
            <p:nvPr/>
          </p:nvSpPr>
          <p:spPr>
            <a:xfrm>
              <a:off x="81812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95" name="Google Shape;1095;p72"/>
            <p:cNvSpPr/>
            <p:nvPr/>
          </p:nvSpPr>
          <p:spPr>
            <a:xfrm>
              <a:off x="8181250" y="13766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1096" name="Google Shape;1096;p72"/>
            <p:cNvSpPr/>
            <p:nvPr/>
          </p:nvSpPr>
          <p:spPr>
            <a:xfrm>
              <a:off x="8181250" y="18740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16.5</a:t>
              </a:r>
              <a:endParaRPr sz="1200">
                <a:latin typeface="Roboto"/>
                <a:ea typeface="Roboto"/>
                <a:cs typeface="Roboto"/>
                <a:sym typeface="Roboto"/>
              </a:endParaRPr>
            </a:p>
          </p:txBody>
        </p:sp>
        <p:sp>
          <p:nvSpPr>
            <p:cNvPr id="1097" name="Google Shape;1097;p72"/>
            <p:cNvSpPr/>
            <p:nvPr/>
          </p:nvSpPr>
          <p:spPr>
            <a:xfrm>
              <a:off x="8181250" y="23714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grpSp>
      <p:sp>
        <p:nvSpPr>
          <p:cNvPr id="1098" name="Google Shape;1098;p72"/>
          <p:cNvSpPr txBox="1"/>
          <p:nvPr/>
        </p:nvSpPr>
        <p:spPr>
          <a:xfrm>
            <a:off x="6592500" y="521300"/>
            <a:ext cx="19896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Hybrid Feature</a:t>
            </a:r>
            <a:endParaRPr>
              <a:latin typeface="Roboto"/>
              <a:ea typeface="Roboto"/>
              <a:cs typeface="Roboto"/>
              <a:sym typeface="Roboto"/>
            </a:endParaRPr>
          </a:p>
        </p:txBody>
      </p:sp>
      <p:grpSp>
        <p:nvGrpSpPr>
          <p:cNvPr id="1099" name="Google Shape;1099;p72"/>
          <p:cNvGrpSpPr/>
          <p:nvPr/>
        </p:nvGrpSpPr>
        <p:grpSpPr>
          <a:xfrm>
            <a:off x="3793450" y="879250"/>
            <a:ext cx="1989600" cy="1989600"/>
            <a:chOff x="3793450" y="879250"/>
            <a:chExt cx="1989600" cy="1989600"/>
          </a:xfrm>
        </p:grpSpPr>
        <p:sp>
          <p:nvSpPr>
            <p:cNvPr id="1100" name="Google Shape;1100;p72"/>
            <p:cNvSpPr/>
            <p:nvPr/>
          </p:nvSpPr>
          <p:spPr>
            <a:xfrm>
              <a:off x="37934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101" name="Google Shape;1101;p72"/>
            <p:cNvSpPr/>
            <p:nvPr/>
          </p:nvSpPr>
          <p:spPr>
            <a:xfrm>
              <a:off x="3793450" y="1376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1102" name="Google Shape;1102;p72"/>
            <p:cNvSpPr/>
            <p:nvPr/>
          </p:nvSpPr>
          <p:spPr>
            <a:xfrm>
              <a:off x="3793450" y="18740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1103" name="Google Shape;1103;p72"/>
            <p:cNvSpPr/>
            <p:nvPr/>
          </p:nvSpPr>
          <p:spPr>
            <a:xfrm>
              <a:off x="3793450" y="2371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104" name="Google Shape;1104;p72"/>
            <p:cNvSpPr/>
            <p:nvPr/>
          </p:nvSpPr>
          <p:spPr>
            <a:xfrm>
              <a:off x="42908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105" name="Google Shape;1105;p72"/>
            <p:cNvSpPr/>
            <p:nvPr/>
          </p:nvSpPr>
          <p:spPr>
            <a:xfrm>
              <a:off x="4290850" y="1376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1106" name="Google Shape;1106;p72"/>
            <p:cNvSpPr/>
            <p:nvPr/>
          </p:nvSpPr>
          <p:spPr>
            <a:xfrm>
              <a:off x="4290850" y="1874050"/>
              <a:ext cx="497400" cy="497400"/>
            </a:xfrm>
            <a:prstGeom prst="rect">
              <a:avLst/>
            </a:prstGeom>
            <a:solidFill>
              <a:srgbClr val="99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p:txBody>
        </p:sp>
        <p:sp>
          <p:nvSpPr>
            <p:cNvPr id="1107" name="Google Shape;1107;p72"/>
            <p:cNvSpPr/>
            <p:nvPr/>
          </p:nvSpPr>
          <p:spPr>
            <a:xfrm>
              <a:off x="4290850" y="2371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1108" name="Google Shape;1108;p72"/>
            <p:cNvSpPr/>
            <p:nvPr/>
          </p:nvSpPr>
          <p:spPr>
            <a:xfrm>
              <a:off x="4788250" y="8792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1109" name="Google Shape;1109;p72"/>
            <p:cNvSpPr/>
            <p:nvPr/>
          </p:nvSpPr>
          <p:spPr>
            <a:xfrm>
              <a:off x="4788250" y="1376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1110" name="Google Shape;1110;p72"/>
            <p:cNvSpPr/>
            <p:nvPr/>
          </p:nvSpPr>
          <p:spPr>
            <a:xfrm>
              <a:off x="4788250" y="1874050"/>
              <a:ext cx="497400" cy="497400"/>
            </a:xfrm>
            <a:prstGeom prst="rect">
              <a:avLst/>
            </a:prstGeom>
            <a:solidFill>
              <a:srgbClr val="99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p:txBody>
        </p:sp>
        <p:sp>
          <p:nvSpPr>
            <p:cNvPr id="1111" name="Google Shape;1111;p72"/>
            <p:cNvSpPr/>
            <p:nvPr/>
          </p:nvSpPr>
          <p:spPr>
            <a:xfrm>
              <a:off x="4788250" y="2371450"/>
              <a:ext cx="497400" cy="497400"/>
            </a:xfrm>
            <a:prstGeom prst="rect">
              <a:avLst/>
            </a:prstGeom>
            <a:solidFill>
              <a:srgbClr val="99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p:txBody>
        </p:sp>
        <p:sp>
          <p:nvSpPr>
            <p:cNvPr id="1112" name="Google Shape;1112;p72"/>
            <p:cNvSpPr/>
            <p:nvPr/>
          </p:nvSpPr>
          <p:spPr>
            <a:xfrm>
              <a:off x="52856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113" name="Google Shape;1113;p72"/>
            <p:cNvSpPr/>
            <p:nvPr/>
          </p:nvSpPr>
          <p:spPr>
            <a:xfrm>
              <a:off x="5285650" y="1376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1114" name="Google Shape;1114;p72"/>
            <p:cNvSpPr/>
            <p:nvPr/>
          </p:nvSpPr>
          <p:spPr>
            <a:xfrm>
              <a:off x="5285650" y="1874050"/>
              <a:ext cx="497400" cy="497400"/>
            </a:xfrm>
            <a:prstGeom prst="rect">
              <a:avLst/>
            </a:prstGeom>
            <a:solidFill>
              <a:srgbClr val="99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p:txBody>
        </p:sp>
        <p:sp>
          <p:nvSpPr>
            <p:cNvPr id="1115" name="Google Shape;1115;p72"/>
            <p:cNvSpPr/>
            <p:nvPr/>
          </p:nvSpPr>
          <p:spPr>
            <a:xfrm>
              <a:off x="5285650" y="23714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grpSp>
      <p:grpSp>
        <p:nvGrpSpPr>
          <p:cNvPr id="1116" name="Google Shape;1116;p72"/>
          <p:cNvGrpSpPr/>
          <p:nvPr/>
        </p:nvGrpSpPr>
        <p:grpSpPr>
          <a:xfrm>
            <a:off x="1278850" y="879250"/>
            <a:ext cx="1989600" cy="1989600"/>
            <a:chOff x="6689050" y="879250"/>
            <a:chExt cx="1989600" cy="1989600"/>
          </a:xfrm>
        </p:grpSpPr>
        <p:sp>
          <p:nvSpPr>
            <p:cNvPr id="1117" name="Google Shape;1117;p72"/>
            <p:cNvSpPr/>
            <p:nvPr/>
          </p:nvSpPr>
          <p:spPr>
            <a:xfrm>
              <a:off x="66890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118" name="Google Shape;1118;p72"/>
            <p:cNvSpPr/>
            <p:nvPr/>
          </p:nvSpPr>
          <p:spPr>
            <a:xfrm>
              <a:off x="6689050" y="1376650"/>
              <a:ext cx="497400" cy="497400"/>
            </a:xfrm>
            <a:prstGeom prst="rect">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14</a:t>
              </a:r>
              <a:endParaRPr>
                <a:latin typeface="Roboto"/>
                <a:ea typeface="Roboto"/>
                <a:cs typeface="Roboto"/>
                <a:sym typeface="Roboto"/>
              </a:endParaRPr>
            </a:p>
          </p:txBody>
        </p:sp>
        <p:sp>
          <p:nvSpPr>
            <p:cNvPr id="1119" name="Google Shape;1119;p72"/>
            <p:cNvSpPr/>
            <p:nvPr/>
          </p:nvSpPr>
          <p:spPr>
            <a:xfrm>
              <a:off x="6689050" y="1874050"/>
              <a:ext cx="497400" cy="497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15</a:t>
              </a:r>
              <a:endParaRPr>
                <a:latin typeface="Roboto"/>
                <a:ea typeface="Roboto"/>
                <a:cs typeface="Roboto"/>
                <a:sym typeface="Roboto"/>
              </a:endParaRPr>
            </a:p>
          </p:txBody>
        </p:sp>
        <p:sp>
          <p:nvSpPr>
            <p:cNvPr id="1120" name="Google Shape;1120;p72"/>
            <p:cNvSpPr/>
            <p:nvPr/>
          </p:nvSpPr>
          <p:spPr>
            <a:xfrm>
              <a:off x="6689050" y="23714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121" name="Google Shape;1121;p72"/>
            <p:cNvSpPr/>
            <p:nvPr/>
          </p:nvSpPr>
          <p:spPr>
            <a:xfrm>
              <a:off x="71864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122" name="Google Shape;1122;p72"/>
            <p:cNvSpPr/>
            <p:nvPr/>
          </p:nvSpPr>
          <p:spPr>
            <a:xfrm>
              <a:off x="7186450" y="13766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1123" name="Google Shape;1123;p72"/>
            <p:cNvSpPr/>
            <p:nvPr/>
          </p:nvSpPr>
          <p:spPr>
            <a:xfrm>
              <a:off x="7186450" y="1874050"/>
              <a:ext cx="497400" cy="497400"/>
            </a:xfrm>
            <a:prstGeom prst="rect">
              <a:avLst/>
            </a:prstGeom>
            <a:solidFill>
              <a:srgbClr val="FF00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34</a:t>
              </a:r>
              <a:endParaRPr>
                <a:latin typeface="Roboto"/>
                <a:ea typeface="Roboto"/>
                <a:cs typeface="Roboto"/>
                <a:sym typeface="Roboto"/>
              </a:endParaRPr>
            </a:p>
          </p:txBody>
        </p:sp>
        <p:sp>
          <p:nvSpPr>
            <p:cNvPr id="1124" name="Google Shape;1124;p72"/>
            <p:cNvSpPr/>
            <p:nvPr/>
          </p:nvSpPr>
          <p:spPr>
            <a:xfrm>
              <a:off x="7186450" y="23714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1125" name="Google Shape;1125;p72"/>
            <p:cNvSpPr/>
            <p:nvPr/>
          </p:nvSpPr>
          <p:spPr>
            <a:xfrm>
              <a:off x="7683850" y="879250"/>
              <a:ext cx="497400" cy="497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15</a:t>
              </a:r>
              <a:endParaRPr>
                <a:latin typeface="Roboto"/>
                <a:ea typeface="Roboto"/>
                <a:cs typeface="Roboto"/>
                <a:sym typeface="Roboto"/>
              </a:endParaRPr>
            </a:p>
          </p:txBody>
        </p:sp>
        <p:sp>
          <p:nvSpPr>
            <p:cNvPr id="1126" name="Google Shape;1126;p72"/>
            <p:cNvSpPr/>
            <p:nvPr/>
          </p:nvSpPr>
          <p:spPr>
            <a:xfrm>
              <a:off x="7683850" y="1376650"/>
              <a:ext cx="497400" cy="497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17</a:t>
              </a:r>
              <a:endParaRPr>
                <a:latin typeface="Roboto"/>
                <a:ea typeface="Roboto"/>
                <a:cs typeface="Roboto"/>
                <a:sym typeface="Roboto"/>
              </a:endParaRPr>
            </a:p>
          </p:txBody>
        </p:sp>
        <p:sp>
          <p:nvSpPr>
            <p:cNvPr id="1127" name="Google Shape;1127;p72"/>
            <p:cNvSpPr/>
            <p:nvPr/>
          </p:nvSpPr>
          <p:spPr>
            <a:xfrm>
              <a:off x="7683850" y="1874050"/>
              <a:ext cx="497400" cy="497400"/>
            </a:xfrm>
            <a:prstGeom prst="rect">
              <a:avLst/>
            </a:prstGeom>
            <a:solidFill>
              <a:srgbClr val="0000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29</a:t>
              </a:r>
              <a:endParaRPr>
                <a:latin typeface="Roboto"/>
                <a:ea typeface="Roboto"/>
                <a:cs typeface="Roboto"/>
                <a:sym typeface="Roboto"/>
              </a:endParaRPr>
            </a:p>
          </p:txBody>
        </p:sp>
        <p:sp>
          <p:nvSpPr>
            <p:cNvPr id="1128" name="Google Shape;1128;p72"/>
            <p:cNvSpPr/>
            <p:nvPr/>
          </p:nvSpPr>
          <p:spPr>
            <a:xfrm>
              <a:off x="7683850" y="2371450"/>
              <a:ext cx="497400" cy="497400"/>
            </a:xfrm>
            <a:prstGeom prst="rect">
              <a:avLst/>
            </a:prstGeom>
            <a:solidFill>
              <a:srgbClr val="FF00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34</a:t>
              </a:r>
              <a:endParaRPr>
                <a:latin typeface="Roboto"/>
                <a:ea typeface="Roboto"/>
                <a:cs typeface="Roboto"/>
                <a:sym typeface="Roboto"/>
              </a:endParaRPr>
            </a:p>
          </p:txBody>
        </p:sp>
        <p:sp>
          <p:nvSpPr>
            <p:cNvPr id="1129" name="Google Shape;1129;p72"/>
            <p:cNvSpPr/>
            <p:nvPr/>
          </p:nvSpPr>
          <p:spPr>
            <a:xfrm>
              <a:off x="8181250" y="879250"/>
              <a:ext cx="497400" cy="497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130" name="Google Shape;1130;p72"/>
            <p:cNvSpPr/>
            <p:nvPr/>
          </p:nvSpPr>
          <p:spPr>
            <a:xfrm>
              <a:off x="8181250" y="13766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sp>
          <p:nvSpPr>
            <p:cNvPr id="1131" name="Google Shape;1131;p72"/>
            <p:cNvSpPr/>
            <p:nvPr/>
          </p:nvSpPr>
          <p:spPr>
            <a:xfrm>
              <a:off x="8181250" y="1874050"/>
              <a:ext cx="497400" cy="497400"/>
            </a:xfrm>
            <a:prstGeom prst="rect">
              <a:avLst/>
            </a:prstGeom>
            <a:solidFill>
              <a:srgbClr val="9900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33</a:t>
              </a:r>
              <a:endParaRPr>
                <a:latin typeface="Roboto"/>
                <a:ea typeface="Roboto"/>
                <a:cs typeface="Roboto"/>
                <a:sym typeface="Roboto"/>
              </a:endParaRPr>
            </a:p>
          </p:txBody>
        </p:sp>
        <p:sp>
          <p:nvSpPr>
            <p:cNvPr id="1132" name="Google Shape;1132;p72"/>
            <p:cNvSpPr/>
            <p:nvPr/>
          </p:nvSpPr>
          <p:spPr>
            <a:xfrm>
              <a:off x="8181250" y="2371450"/>
              <a:ext cx="497400" cy="497400"/>
            </a:xfrm>
            <a:prstGeom prst="rect">
              <a:avLst/>
            </a:prstGeom>
            <a:solidFill>
              <a:srgbClr val="FF9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16</a:t>
              </a:r>
              <a:endParaRPr>
                <a:latin typeface="Roboto"/>
                <a:ea typeface="Roboto"/>
                <a:cs typeface="Roboto"/>
                <a:sym typeface="Roboto"/>
              </a:endParaRPr>
            </a:p>
          </p:txBody>
        </p:sp>
      </p:grpSp>
      <p:sp>
        <p:nvSpPr>
          <p:cNvPr id="1133" name="Google Shape;1133;p72"/>
          <p:cNvSpPr/>
          <p:nvPr/>
        </p:nvSpPr>
        <p:spPr>
          <a:xfrm>
            <a:off x="5981650" y="1901363"/>
            <a:ext cx="508800" cy="508800"/>
          </a:xfrm>
          <a:prstGeom prst="mathEqual">
            <a:avLst>
              <a:gd name="adj1" fmla="val 23520"/>
              <a:gd name="adj2" fmla="val 1176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72"/>
          <p:cNvSpPr/>
          <p:nvPr/>
        </p:nvSpPr>
        <p:spPr>
          <a:xfrm>
            <a:off x="3286475" y="1938700"/>
            <a:ext cx="486600" cy="486600"/>
          </a:xfrm>
          <a:prstGeom prst="mathDivide">
            <a:avLst>
              <a:gd name="adj1" fmla="val 23520"/>
              <a:gd name="adj2" fmla="val 5880"/>
              <a:gd name="adj3" fmla="val 1176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72"/>
          <p:cNvSpPr/>
          <p:nvPr/>
        </p:nvSpPr>
        <p:spPr>
          <a:xfrm>
            <a:off x="-173100" y="109150"/>
            <a:ext cx="37476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72"/>
          <p:cNvSpPr txBox="1"/>
          <p:nvPr/>
        </p:nvSpPr>
        <p:spPr>
          <a:xfrm>
            <a:off x="-17600" y="39650"/>
            <a:ext cx="34884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Calculating Hybrid Feature Wind Speed</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Using Masked Mean -- Step 2: Divide by Hybrid Mask</a:t>
            </a: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1140"/>
        <p:cNvGrpSpPr/>
        <p:nvPr/>
      </p:nvGrpSpPr>
      <p:grpSpPr>
        <a:xfrm>
          <a:off x="0" y="0"/>
          <a:ext cx="0" cy="0"/>
          <a:chOff x="0" y="0"/>
          <a:chExt cx="0" cy="0"/>
        </a:xfrm>
      </p:grpSpPr>
      <p:pic>
        <p:nvPicPr>
          <p:cNvPr id="1141" name="Google Shape;1141;p73"/>
          <p:cNvPicPr preferRelativeResize="0"/>
          <p:nvPr/>
        </p:nvPicPr>
        <p:blipFill>
          <a:blip r:embed="rId3">
            <a:alphaModFix/>
          </a:blip>
          <a:stretch>
            <a:fillRect/>
          </a:stretch>
        </p:blipFill>
        <p:spPr>
          <a:xfrm>
            <a:off x="1066800" y="361950"/>
            <a:ext cx="7010400" cy="441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1145"/>
        <p:cNvGrpSpPr/>
        <p:nvPr/>
      </p:nvGrpSpPr>
      <p:grpSpPr>
        <a:xfrm>
          <a:off x="0" y="0"/>
          <a:ext cx="0" cy="0"/>
          <a:chOff x="0" y="0"/>
          <a:chExt cx="0" cy="0"/>
        </a:xfrm>
      </p:grpSpPr>
      <p:pic>
        <p:nvPicPr>
          <p:cNvPr id="1146" name="Google Shape;1146;p74"/>
          <p:cNvPicPr preferRelativeResize="0"/>
          <p:nvPr/>
        </p:nvPicPr>
        <p:blipFill>
          <a:blip r:embed="rId3">
            <a:alphaModFix/>
          </a:blip>
          <a:stretch>
            <a:fillRect/>
          </a:stretch>
        </p:blipFill>
        <p:spPr>
          <a:xfrm>
            <a:off x="971118" y="304800"/>
            <a:ext cx="3421875" cy="2299076"/>
          </a:xfrm>
          <a:prstGeom prst="rect">
            <a:avLst/>
          </a:prstGeom>
          <a:noFill/>
          <a:ln>
            <a:noFill/>
          </a:ln>
        </p:spPr>
      </p:pic>
      <p:pic>
        <p:nvPicPr>
          <p:cNvPr id="1147" name="Google Shape;1147;p74"/>
          <p:cNvPicPr preferRelativeResize="0"/>
          <p:nvPr/>
        </p:nvPicPr>
        <p:blipFill rotWithShape="1">
          <a:blip r:embed="rId4">
            <a:alphaModFix/>
          </a:blip>
          <a:srcRect/>
          <a:stretch/>
        </p:blipFill>
        <p:spPr>
          <a:xfrm>
            <a:off x="971124" y="2724150"/>
            <a:ext cx="3421875" cy="2299076"/>
          </a:xfrm>
          <a:prstGeom prst="rect">
            <a:avLst/>
          </a:prstGeom>
          <a:noFill/>
          <a:ln>
            <a:noFill/>
          </a:ln>
        </p:spPr>
      </p:pic>
      <p:pic>
        <p:nvPicPr>
          <p:cNvPr id="1148" name="Google Shape;1148;p74"/>
          <p:cNvPicPr preferRelativeResize="0"/>
          <p:nvPr/>
        </p:nvPicPr>
        <p:blipFill rotWithShape="1">
          <a:blip r:embed="rId5">
            <a:alphaModFix/>
          </a:blip>
          <a:srcRect/>
          <a:stretch/>
        </p:blipFill>
        <p:spPr>
          <a:xfrm>
            <a:off x="4751025" y="2724149"/>
            <a:ext cx="3421875" cy="2299076"/>
          </a:xfrm>
          <a:prstGeom prst="rect">
            <a:avLst/>
          </a:prstGeom>
          <a:noFill/>
          <a:ln>
            <a:noFill/>
          </a:ln>
        </p:spPr>
      </p:pic>
      <p:pic>
        <p:nvPicPr>
          <p:cNvPr id="1149" name="Google Shape;1149;p74"/>
          <p:cNvPicPr preferRelativeResize="0"/>
          <p:nvPr/>
        </p:nvPicPr>
        <p:blipFill rotWithShape="1">
          <a:blip r:embed="rId6">
            <a:alphaModFix/>
          </a:blip>
          <a:srcRect/>
          <a:stretch/>
        </p:blipFill>
        <p:spPr>
          <a:xfrm>
            <a:off x="4751025" y="304800"/>
            <a:ext cx="3421875" cy="2299076"/>
          </a:xfrm>
          <a:prstGeom prst="rect">
            <a:avLst/>
          </a:prstGeom>
          <a:noFill/>
          <a:ln>
            <a:noFill/>
          </a:ln>
        </p:spPr>
      </p:pic>
      <p:sp>
        <p:nvSpPr>
          <p:cNvPr id="1150" name="Google Shape;1150;p74"/>
          <p:cNvSpPr/>
          <p:nvPr/>
        </p:nvSpPr>
        <p:spPr>
          <a:xfrm>
            <a:off x="1098313" y="31125"/>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74"/>
          <p:cNvSpPr txBox="1"/>
          <p:nvPr/>
        </p:nvSpPr>
        <p:spPr>
          <a:xfrm>
            <a:off x="1253813" y="-38375"/>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Background Forecast</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No Feature Removal</a:t>
            </a: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sp>
        <p:nvSpPr>
          <p:cNvPr id="1152" name="Google Shape;1152;p74"/>
          <p:cNvSpPr/>
          <p:nvPr/>
        </p:nvSpPr>
        <p:spPr>
          <a:xfrm>
            <a:off x="4939363" y="65875"/>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4"/>
          <p:cNvSpPr txBox="1"/>
          <p:nvPr/>
        </p:nvSpPr>
        <p:spPr>
          <a:xfrm>
            <a:off x="5094863" y="-3625"/>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Combined Forecast</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No Feature Removal</a:t>
            </a: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sp>
        <p:nvSpPr>
          <p:cNvPr id="1154" name="Google Shape;1154;p74"/>
          <p:cNvSpPr/>
          <p:nvPr/>
        </p:nvSpPr>
        <p:spPr>
          <a:xfrm>
            <a:off x="1176063" y="2413350"/>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74"/>
          <p:cNvSpPr txBox="1"/>
          <p:nvPr/>
        </p:nvSpPr>
        <p:spPr>
          <a:xfrm>
            <a:off x="1331563" y="234385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Background Forecast</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Feature Removal</a:t>
            </a: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sp>
        <p:nvSpPr>
          <p:cNvPr id="1156" name="Google Shape;1156;p74"/>
          <p:cNvSpPr/>
          <p:nvPr/>
        </p:nvSpPr>
        <p:spPr>
          <a:xfrm>
            <a:off x="4892513" y="2448100"/>
            <a:ext cx="3073800" cy="427200"/>
          </a:xfrm>
          <a:prstGeom prst="snip1Rect">
            <a:avLst>
              <a:gd name="adj" fmla="val 16667"/>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74"/>
          <p:cNvSpPr txBox="1"/>
          <p:nvPr/>
        </p:nvSpPr>
        <p:spPr>
          <a:xfrm>
            <a:off x="5048013" y="2378600"/>
            <a:ext cx="30120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Medium"/>
                <a:ea typeface="Roboto Medium"/>
                <a:cs typeface="Roboto Medium"/>
                <a:sym typeface="Roboto Medium"/>
              </a:rPr>
              <a:t>Combined Forecast</a:t>
            </a:r>
            <a:endParaRPr>
              <a:solidFill>
                <a:srgbClr val="FFFFFF"/>
              </a:solidFill>
              <a:latin typeface="Roboto Medium"/>
              <a:ea typeface="Roboto Medium"/>
              <a:cs typeface="Roboto Medium"/>
              <a:sym typeface="Roboto Medium"/>
            </a:endParaRPr>
          </a:p>
          <a:p>
            <a:pPr marL="0" lvl="0" indent="0" algn="l" rtl="0">
              <a:spcBef>
                <a:spcPts val="0"/>
              </a:spcBef>
              <a:spcAft>
                <a:spcPts val="0"/>
              </a:spcAft>
              <a:buNone/>
            </a:pPr>
            <a:r>
              <a:rPr lang="en" sz="1000">
                <a:solidFill>
                  <a:srgbClr val="FFFFFF"/>
                </a:solidFill>
                <a:latin typeface="Roboto Medium"/>
                <a:ea typeface="Roboto Medium"/>
                <a:cs typeface="Roboto Medium"/>
                <a:sym typeface="Roboto Medium"/>
              </a:rPr>
              <a:t>Feature Removal</a:t>
            </a:r>
            <a:endParaRPr sz="1000">
              <a:solidFill>
                <a:srgbClr val="FFFFFF"/>
              </a:solidFill>
              <a:latin typeface="Roboto Medium"/>
              <a:ea typeface="Roboto Medium"/>
              <a:cs typeface="Roboto Medium"/>
              <a:sym typeface="Roboto Medium"/>
            </a:endParaRPr>
          </a:p>
          <a:p>
            <a:pPr marL="0" lvl="0" indent="0" algn="l" rtl="0">
              <a:spcBef>
                <a:spcPts val="0"/>
              </a:spcBef>
              <a:spcAft>
                <a:spcPts val="0"/>
              </a:spcAft>
              <a:buNone/>
            </a:pPr>
            <a:endParaRPr sz="1000">
              <a:solidFill>
                <a:srgbClr val="FFFFFF"/>
              </a:solidFill>
              <a:latin typeface="Roboto Medium"/>
              <a:ea typeface="Roboto Medium"/>
              <a:cs typeface="Roboto Medium"/>
              <a:sym typeface="Roboto Medium"/>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p:nvPr/>
        </p:nvSpPr>
        <p:spPr>
          <a:xfrm>
            <a:off x="6039200" y="909025"/>
            <a:ext cx="2876700" cy="4119300"/>
          </a:xfrm>
          <a:prstGeom prst="rect">
            <a:avLst/>
          </a:prstGeom>
          <a:solidFill>
            <a:srgbClr val="99999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Roboto"/>
                <a:ea typeface="Roboto"/>
                <a:cs typeface="Roboto"/>
                <a:sym typeface="Roboto"/>
              </a:rPr>
              <a:t>Place</a:t>
            </a:r>
            <a:endParaRPr sz="1600" b="1">
              <a:latin typeface="Roboto"/>
              <a:ea typeface="Roboto"/>
              <a:cs typeface="Roboto"/>
              <a:sym typeface="Roboto"/>
            </a:endParaRPr>
          </a:p>
        </p:txBody>
      </p:sp>
      <p:sp>
        <p:nvSpPr>
          <p:cNvPr id="102" name="Google Shape;102;p19"/>
          <p:cNvSpPr/>
          <p:nvPr/>
        </p:nvSpPr>
        <p:spPr>
          <a:xfrm>
            <a:off x="3133650" y="909025"/>
            <a:ext cx="2876700" cy="41193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Roboto"/>
                <a:ea typeface="Roboto"/>
                <a:cs typeface="Roboto"/>
                <a:sym typeface="Roboto"/>
              </a:rPr>
              <a:t>Combine</a:t>
            </a:r>
            <a:endParaRPr sz="1600" b="1">
              <a:latin typeface="Roboto"/>
              <a:ea typeface="Roboto"/>
              <a:cs typeface="Roboto"/>
              <a:sym typeface="Roboto"/>
            </a:endParaRPr>
          </a:p>
        </p:txBody>
      </p:sp>
      <p:sp>
        <p:nvSpPr>
          <p:cNvPr id="103" name="Google Shape;103;p19"/>
          <p:cNvSpPr/>
          <p:nvPr/>
        </p:nvSpPr>
        <p:spPr>
          <a:xfrm>
            <a:off x="228100" y="909025"/>
            <a:ext cx="2876700" cy="41193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Roboto"/>
                <a:ea typeface="Roboto"/>
                <a:cs typeface="Roboto"/>
                <a:sym typeface="Roboto"/>
              </a:rPr>
              <a:t>Identify</a:t>
            </a:r>
            <a:endParaRPr sz="1600" b="1">
              <a:latin typeface="Roboto"/>
              <a:ea typeface="Roboto"/>
              <a:cs typeface="Roboto"/>
              <a:sym typeface="Roboto"/>
            </a:endParaRPr>
          </a:p>
        </p:txBody>
      </p:sp>
      <p:sp>
        <p:nvSpPr>
          <p:cNvPr id="104" name="Google Shape;104;p19"/>
          <p:cNvSpPr txBox="1"/>
          <p:nvPr/>
        </p:nvSpPr>
        <p:spPr>
          <a:xfrm>
            <a:off x="1465200" y="73625"/>
            <a:ext cx="6213600" cy="67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Roboto"/>
                <a:ea typeface="Roboto"/>
                <a:cs typeface="Roboto"/>
                <a:sym typeface="Roboto"/>
              </a:rPr>
              <a:t>Process Overview (Rough)</a:t>
            </a:r>
            <a:endParaRPr sz="3600" b="1">
              <a:latin typeface="Roboto"/>
              <a:ea typeface="Roboto"/>
              <a:cs typeface="Roboto"/>
              <a:sym typeface="Roboto"/>
            </a:endParaRPr>
          </a:p>
        </p:txBody>
      </p:sp>
      <p:pic>
        <p:nvPicPr>
          <p:cNvPr id="105" name="Google Shape;105;p19"/>
          <p:cNvPicPr preferRelativeResize="0"/>
          <p:nvPr/>
        </p:nvPicPr>
        <p:blipFill rotWithShape="1">
          <a:blip r:embed="rId3">
            <a:alphaModFix/>
          </a:blip>
          <a:srcRect l="3087" r="3077"/>
          <a:stretch/>
        </p:blipFill>
        <p:spPr>
          <a:xfrm>
            <a:off x="507425" y="1677450"/>
            <a:ext cx="1331045" cy="894300"/>
          </a:xfrm>
          <a:prstGeom prst="rect">
            <a:avLst/>
          </a:prstGeom>
          <a:noFill/>
          <a:ln w="19050" cap="flat" cmpd="sng">
            <a:solidFill>
              <a:srgbClr val="FFFFFF"/>
            </a:solidFill>
            <a:prstDash val="solid"/>
            <a:round/>
            <a:headEnd type="none" w="sm" len="sm"/>
            <a:tailEnd type="none" w="sm" len="sm"/>
          </a:ln>
        </p:spPr>
      </p:pic>
      <p:pic>
        <p:nvPicPr>
          <p:cNvPr id="106" name="Google Shape;106;p19"/>
          <p:cNvPicPr preferRelativeResize="0"/>
          <p:nvPr/>
        </p:nvPicPr>
        <p:blipFill rotWithShape="1">
          <a:blip r:embed="rId4">
            <a:alphaModFix/>
          </a:blip>
          <a:srcRect l="3087" r="3077"/>
          <a:stretch/>
        </p:blipFill>
        <p:spPr>
          <a:xfrm>
            <a:off x="1614805" y="2124600"/>
            <a:ext cx="1331045" cy="894300"/>
          </a:xfrm>
          <a:prstGeom prst="rect">
            <a:avLst/>
          </a:prstGeom>
          <a:noFill/>
          <a:ln w="19050" cap="flat" cmpd="sng">
            <a:solidFill>
              <a:srgbClr val="FFFFFF"/>
            </a:solidFill>
            <a:prstDash val="solid"/>
            <a:round/>
            <a:headEnd type="none" w="sm" len="sm"/>
            <a:tailEnd type="none" w="sm" len="sm"/>
          </a:ln>
        </p:spPr>
      </p:pic>
      <p:pic>
        <p:nvPicPr>
          <p:cNvPr id="107" name="Google Shape;107;p19"/>
          <p:cNvPicPr preferRelativeResize="0"/>
          <p:nvPr/>
        </p:nvPicPr>
        <p:blipFill rotWithShape="1">
          <a:blip r:embed="rId5">
            <a:alphaModFix/>
          </a:blip>
          <a:srcRect l="3087" r="3077"/>
          <a:stretch/>
        </p:blipFill>
        <p:spPr>
          <a:xfrm>
            <a:off x="507425" y="3501175"/>
            <a:ext cx="1331050" cy="894304"/>
          </a:xfrm>
          <a:prstGeom prst="rect">
            <a:avLst/>
          </a:prstGeom>
          <a:noFill/>
          <a:ln w="19050" cap="flat" cmpd="sng">
            <a:solidFill>
              <a:srgbClr val="FFFFFF"/>
            </a:solidFill>
            <a:prstDash val="solid"/>
            <a:round/>
            <a:headEnd type="none" w="sm" len="sm"/>
            <a:tailEnd type="none" w="sm" len="sm"/>
          </a:ln>
        </p:spPr>
      </p:pic>
      <p:pic>
        <p:nvPicPr>
          <p:cNvPr id="108" name="Google Shape;108;p19"/>
          <p:cNvPicPr preferRelativeResize="0"/>
          <p:nvPr/>
        </p:nvPicPr>
        <p:blipFill rotWithShape="1">
          <a:blip r:embed="rId6">
            <a:alphaModFix/>
          </a:blip>
          <a:srcRect l="3087" r="3077"/>
          <a:stretch/>
        </p:blipFill>
        <p:spPr>
          <a:xfrm>
            <a:off x="1614800" y="3886825"/>
            <a:ext cx="1331050" cy="894304"/>
          </a:xfrm>
          <a:prstGeom prst="rect">
            <a:avLst/>
          </a:prstGeom>
          <a:noFill/>
          <a:ln w="19050" cap="flat" cmpd="sng">
            <a:solidFill>
              <a:srgbClr val="FFFFFF"/>
            </a:solidFill>
            <a:prstDash val="solid"/>
            <a:round/>
            <a:headEnd type="none" w="sm" len="sm"/>
            <a:tailEnd type="none" w="sm" len="sm"/>
          </a:ln>
        </p:spPr>
      </p:pic>
      <p:pic>
        <p:nvPicPr>
          <p:cNvPr id="109" name="Google Shape;109;p19"/>
          <p:cNvPicPr preferRelativeResize="0"/>
          <p:nvPr/>
        </p:nvPicPr>
        <p:blipFill rotWithShape="1">
          <a:blip r:embed="rId7">
            <a:alphaModFix/>
          </a:blip>
          <a:srcRect l="3087" r="3077"/>
          <a:stretch/>
        </p:blipFill>
        <p:spPr>
          <a:xfrm>
            <a:off x="3573750" y="3501175"/>
            <a:ext cx="1954700" cy="1313325"/>
          </a:xfrm>
          <a:prstGeom prst="rect">
            <a:avLst/>
          </a:prstGeom>
          <a:noFill/>
          <a:ln>
            <a:noFill/>
          </a:ln>
        </p:spPr>
      </p:pic>
      <p:pic>
        <p:nvPicPr>
          <p:cNvPr id="110" name="Google Shape;110;p19"/>
          <p:cNvPicPr preferRelativeResize="0"/>
          <p:nvPr/>
        </p:nvPicPr>
        <p:blipFill rotWithShape="1">
          <a:blip r:embed="rId5">
            <a:alphaModFix/>
          </a:blip>
          <a:srcRect l="3087" r="3077"/>
          <a:stretch/>
        </p:blipFill>
        <p:spPr>
          <a:xfrm>
            <a:off x="3331887" y="1738950"/>
            <a:ext cx="1331050" cy="894304"/>
          </a:xfrm>
          <a:prstGeom prst="rect">
            <a:avLst/>
          </a:prstGeom>
          <a:noFill/>
          <a:ln w="19050" cap="flat" cmpd="sng">
            <a:solidFill>
              <a:srgbClr val="FFFFFF"/>
            </a:solidFill>
            <a:prstDash val="solid"/>
            <a:round/>
            <a:headEnd type="none" w="sm" len="sm"/>
            <a:tailEnd type="none" w="sm" len="sm"/>
          </a:ln>
        </p:spPr>
      </p:pic>
      <p:pic>
        <p:nvPicPr>
          <p:cNvPr id="111" name="Google Shape;111;p19"/>
          <p:cNvPicPr preferRelativeResize="0"/>
          <p:nvPr/>
        </p:nvPicPr>
        <p:blipFill rotWithShape="1">
          <a:blip r:embed="rId6">
            <a:alphaModFix/>
          </a:blip>
          <a:srcRect l="3087" r="3077"/>
          <a:stretch/>
        </p:blipFill>
        <p:spPr>
          <a:xfrm>
            <a:off x="4439262" y="2124600"/>
            <a:ext cx="1331050" cy="894304"/>
          </a:xfrm>
          <a:prstGeom prst="rect">
            <a:avLst/>
          </a:prstGeom>
          <a:noFill/>
          <a:ln w="19050" cap="flat" cmpd="sng">
            <a:solidFill>
              <a:srgbClr val="FFFFFF"/>
            </a:solidFill>
            <a:prstDash val="solid"/>
            <a:round/>
            <a:headEnd type="none" w="sm" len="sm"/>
            <a:tailEnd type="none" w="sm" len="sm"/>
          </a:ln>
        </p:spPr>
      </p:pic>
      <p:pic>
        <p:nvPicPr>
          <p:cNvPr id="112" name="Google Shape;112;p19"/>
          <p:cNvPicPr preferRelativeResize="0"/>
          <p:nvPr/>
        </p:nvPicPr>
        <p:blipFill rotWithShape="1">
          <a:blip r:embed="rId7">
            <a:alphaModFix/>
          </a:blip>
          <a:srcRect l="3087" r="3077"/>
          <a:stretch/>
        </p:blipFill>
        <p:spPr>
          <a:xfrm>
            <a:off x="6115400" y="1684588"/>
            <a:ext cx="1331074" cy="894324"/>
          </a:xfrm>
          <a:prstGeom prst="rect">
            <a:avLst/>
          </a:prstGeom>
          <a:noFill/>
          <a:ln>
            <a:noFill/>
          </a:ln>
        </p:spPr>
      </p:pic>
      <p:pic>
        <p:nvPicPr>
          <p:cNvPr id="113" name="Google Shape;113;p19"/>
          <p:cNvPicPr preferRelativeResize="0"/>
          <p:nvPr/>
        </p:nvPicPr>
        <p:blipFill rotWithShape="1">
          <a:blip r:embed="rId8">
            <a:alphaModFix/>
          </a:blip>
          <a:srcRect l="3087" r="3077"/>
          <a:stretch/>
        </p:blipFill>
        <p:spPr>
          <a:xfrm>
            <a:off x="7302134" y="2034800"/>
            <a:ext cx="1489296" cy="1000625"/>
          </a:xfrm>
          <a:prstGeom prst="rect">
            <a:avLst/>
          </a:prstGeom>
          <a:noFill/>
          <a:ln>
            <a:noFill/>
          </a:ln>
        </p:spPr>
      </p:pic>
      <p:pic>
        <p:nvPicPr>
          <p:cNvPr id="114" name="Google Shape;114;p19"/>
          <p:cNvPicPr preferRelativeResize="0"/>
          <p:nvPr/>
        </p:nvPicPr>
        <p:blipFill rotWithShape="1">
          <a:blip r:embed="rId9">
            <a:alphaModFix/>
          </a:blip>
          <a:srcRect l="3087" r="3077"/>
          <a:stretch/>
        </p:blipFill>
        <p:spPr>
          <a:xfrm>
            <a:off x="6353224" y="3306320"/>
            <a:ext cx="2137925" cy="1436405"/>
          </a:xfrm>
          <a:prstGeom prst="rect">
            <a:avLst/>
          </a:prstGeom>
          <a:noFill/>
          <a:ln>
            <a:noFill/>
          </a:ln>
        </p:spPr>
      </p:pic>
      <p:cxnSp>
        <p:nvCxnSpPr>
          <p:cNvPr id="115" name="Google Shape;115;p19"/>
          <p:cNvCxnSpPr>
            <a:stCxn id="105" idx="2"/>
            <a:endCxn id="107" idx="0"/>
          </p:cNvCxnSpPr>
          <p:nvPr/>
        </p:nvCxnSpPr>
        <p:spPr>
          <a:xfrm>
            <a:off x="1172947" y="2571750"/>
            <a:ext cx="0" cy="929400"/>
          </a:xfrm>
          <a:prstGeom prst="straightConnector1">
            <a:avLst/>
          </a:prstGeom>
          <a:noFill/>
          <a:ln w="19050" cap="flat" cmpd="sng">
            <a:solidFill>
              <a:srgbClr val="000000"/>
            </a:solidFill>
            <a:prstDash val="solid"/>
            <a:round/>
            <a:headEnd type="none" w="med" len="med"/>
            <a:tailEnd type="triangle" w="med" len="med"/>
          </a:ln>
        </p:spPr>
      </p:cxnSp>
      <p:cxnSp>
        <p:nvCxnSpPr>
          <p:cNvPr id="116" name="Google Shape;116;p19"/>
          <p:cNvCxnSpPr>
            <a:stCxn id="106" idx="2"/>
            <a:endCxn id="108" idx="0"/>
          </p:cNvCxnSpPr>
          <p:nvPr/>
        </p:nvCxnSpPr>
        <p:spPr>
          <a:xfrm>
            <a:off x="2280328" y="3018900"/>
            <a:ext cx="0" cy="867900"/>
          </a:xfrm>
          <a:prstGeom prst="straightConnector1">
            <a:avLst/>
          </a:prstGeom>
          <a:noFill/>
          <a:ln w="19050" cap="flat" cmpd="sng">
            <a:solidFill>
              <a:srgbClr val="000000"/>
            </a:solidFill>
            <a:prstDash val="solid"/>
            <a:round/>
            <a:headEnd type="none" w="med" len="med"/>
            <a:tailEnd type="triangle" w="med" len="med"/>
          </a:ln>
        </p:spPr>
      </p:cxnSp>
      <p:cxnSp>
        <p:nvCxnSpPr>
          <p:cNvPr id="117" name="Google Shape;117;p19"/>
          <p:cNvCxnSpPr>
            <a:stCxn id="110" idx="2"/>
            <a:endCxn id="109" idx="0"/>
          </p:cNvCxnSpPr>
          <p:nvPr/>
        </p:nvCxnSpPr>
        <p:spPr>
          <a:xfrm>
            <a:off x="3997413" y="2633254"/>
            <a:ext cx="553800" cy="867900"/>
          </a:xfrm>
          <a:prstGeom prst="straightConnector1">
            <a:avLst/>
          </a:prstGeom>
          <a:noFill/>
          <a:ln w="19050" cap="flat" cmpd="sng">
            <a:solidFill>
              <a:srgbClr val="000000"/>
            </a:solidFill>
            <a:prstDash val="solid"/>
            <a:round/>
            <a:headEnd type="none" w="med" len="med"/>
            <a:tailEnd type="triangle" w="med" len="med"/>
          </a:ln>
        </p:spPr>
      </p:cxnSp>
      <p:cxnSp>
        <p:nvCxnSpPr>
          <p:cNvPr id="118" name="Google Shape;118;p19"/>
          <p:cNvCxnSpPr>
            <a:stCxn id="111" idx="2"/>
            <a:endCxn id="109" idx="0"/>
          </p:cNvCxnSpPr>
          <p:nvPr/>
        </p:nvCxnSpPr>
        <p:spPr>
          <a:xfrm flipH="1">
            <a:off x="4550988" y="3018904"/>
            <a:ext cx="553800" cy="482400"/>
          </a:xfrm>
          <a:prstGeom prst="straightConnector1">
            <a:avLst/>
          </a:prstGeom>
          <a:noFill/>
          <a:ln w="19050" cap="flat" cmpd="sng">
            <a:solidFill>
              <a:srgbClr val="000000"/>
            </a:solidFill>
            <a:prstDash val="solid"/>
            <a:round/>
            <a:headEnd type="none" w="med" len="med"/>
            <a:tailEnd type="triangle" w="med" len="med"/>
          </a:ln>
        </p:spPr>
      </p:cxnSp>
      <p:cxnSp>
        <p:nvCxnSpPr>
          <p:cNvPr id="119" name="Google Shape;119;p19"/>
          <p:cNvCxnSpPr>
            <a:stCxn id="112" idx="2"/>
            <a:endCxn id="114" idx="0"/>
          </p:cNvCxnSpPr>
          <p:nvPr/>
        </p:nvCxnSpPr>
        <p:spPr>
          <a:xfrm>
            <a:off x="6780937" y="2578912"/>
            <a:ext cx="641100" cy="727500"/>
          </a:xfrm>
          <a:prstGeom prst="straightConnector1">
            <a:avLst/>
          </a:prstGeom>
          <a:noFill/>
          <a:ln w="19050" cap="flat" cmpd="sng">
            <a:solidFill>
              <a:srgbClr val="000000"/>
            </a:solidFill>
            <a:prstDash val="solid"/>
            <a:round/>
            <a:headEnd type="none" w="med" len="med"/>
            <a:tailEnd type="triangle" w="med" len="med"/>
          </a:ln>
        </p:spPr>
      </p:cxnSp>
      <p:cxnSp>
        <p:nvCxnSpPr>
          <p:cNvPr id="120" name="Google Shape;120;p19"/>
          <p:cNvCxnSpPr>
            <a:stCxn id="113" idx="2"/>
            <a:endCxn id="114" idx="0"/>
          </p:cNvCxnSpPr>
          <p:nvPr/>
        </p:nvCxnSpPr>
        <p:spPr>
          <a:xfrm flipH="1">
            <a:off x="7422182" y="3035425"/>
            <a:ext cx="624600" cy="27090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p:nvPr/>
        </p:nvSpPr>
        <p:spPr>
          <a:xfrm>
            <a:off x="444575" y="765075"/>
            <a:ext cx="8192700" cy="747900"/>
          </a:xfrm>
          <a:prstGeom prst="rect">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1</a:t>
            </a:r>
            <a:endParaRPr sz="3000" b="1">
              <a:solidFill>
                <a:srgbClr val="FFFFFF"/>
              </a:solidFill>
              <a:latin typeface="Roboto"/>
              <a:ea typeface="Roboto"/>
              <a:cs typeface="Roboto"/>
              <a:sym typeface="Roboto"/>
            </a:endParaRPr>
          </a:p>
        </p:txBody>
      </p:sp>
      <p:cxnSp>
        <p:nvCxnSpPr>
          <p:cNvPr id="126" name="Google Shape;126;p20"/>
          <p:cNvCxnSpPr/>
          <p:nvPr/>
        </p:nvCxnSpPr>
        <p:spPr>
          <a:xfrm>
            <a:off x="874675" y="723400"/>
            <a:ext cx="0" cy="805500"/>
          </a:xfrm>
          <a:prstGeom prst="straightConnector1">
            <a:avLst/>
          </a:prstGeom>
          <a:noFill/>
          <a:ln w="38100" cap="flat" cmpd="sng">
            <a:solidFill>
              <a:srgbClr val="FFFFFF"/>
            </a:solidFill>
            <a:prstDash val="solid"/>
            <a:round/>
            <a:headEnd type="none" w="med" len="med"/>
            <a:tailEnd type="none" w="med" len="med"/>
          </a:ln>
        </p:spPr>
      </p:cxnSp>
      <p:sp>
        <p:nvSpPr>
          <p:cNvPr id="127" name="Google Shape;127;p20"/>
          <p:cNvSpPr txBox="1"/>
          <p:nvPr/>
        </p:nvSpPr>
        <p:spPr>
          <a:xfrm>
            <a:off x="950875" y="838450"/>
            <a:ext cx="3417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Identify Features</a:t>
            </a:r>
            <a:endParaRPr sz="3000">
              <a:solidFill>
                <a:srgbClr val="FFFFFF"/>
              </a:solidFill>
              <a:latin typeface="Roboto Medium"/>
              <a:ea typeface="Roboto Medium"/>
              <a:cs typeface="Roboto Medium"/>
              <a:sym typeface="Roboto Medium"/>
            </a:endParaRPr>
          </a:p>
        </p:txBody>
      </p:sp>
      <p:sp>
        <p:nvSpPr>
          <p:cNvPr id="128" name="Google Shape;128;p20"/>
          <p:cNvSpPr/>
          <p:nvPr/>
        </p:nvSpPr>
        <p:spPr>
          <a:xfrm>
            <a:off x="444575" y="16032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2</a:t>
            </a:r>
            <a:endParaRPr sz="3000" b="1">
              <a:solidFill>
                <a:srgbClr val="FFFFFF"/>
              </a:solidFill>
              <a:latin typeface="Roboto"/>
              <a:ea typeface="Roboto"/>
              <a:cs typeface="Roboto"/>
              <a:sym typeface="Roboto"/>
            </a:endParaRPr>
          </a:p>
        </p:txBody>
      </p:sp>
      <p:cxnSp>
        <p:nvCxnSpPr>
          <p:cNvPr id="129" name="Google Shape;129;p20"/>
          <p:cNvCxnSpPr/>
          <p:nvPr/>
        </p:nvCxnSpPr>
        <p:spPr>
          <a:xfrm>
            <a:off x="874675" y="1561600"/>
            <a:ext cx="0" cy="805500"/>
          </a:xfrm>
          <a:prstGeom prst="straightConnector1">
            <a:avLst/>
          </a:prstGeom>
          <a:noFill/>
          <a:ln w="38100" cap="flat" cmpd="sng">
            <a:solidFill>
              <a:srgbClr val="FFFFFF"/>
            </a:solidFill>
            <a:prstDash val="solid"/>
            <a:round/>
            <a:headEnd type="none" w="med" len="med"/>
            <a:tailEnd type="none" w="med" len="med"/>
          </a:ln>
        </p:spPr>
      </p:cxnSp>
      <p:sp>
        <p:nvSpPr>
          <p:cNvPr id="130" name="Google Shape;130;p20"/>
          <p:cNvSpPr txBox="1"/>
          <p:nvPr/>
        </p:nvSpPr>
        <p:spPr>
          <a:xfrm>
            <a:off x="950875" y="1676650"/>
            <a:ext cx="39582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Feature Adjustments</a:t>
            </a:r>
            <a:endParaRPr sz="3000">
              <a:solidFill>
                <a:srgbClr val="FFFFFF"/>
              </a:solidFill>
              <a:latin typeface="Roboto Medium"/>
              <a:ea typeface="Roboto Medium"/>
              <a:cs typeface="Roboto Medium"/>
              <a:sym typeface="Roboto Medium"/>
            </a:endParaRPr>
          </a:p>
        </p:txBody>
      </p:sp>
      <p:sp>
        <p:nvSpPr>
          <p:cNvPr id="131" name="Google Shape;131;p20"/>
          <p:cNvSpPr/>
          <p:nvPr/>
        </p:nvSpPr>
        <p:spPr>
          <a:xfrm>
            <a:off x="444575" y="24414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3</a:t>
            </a:r>
            <a:endParaRPr sz="3000" b="1">
              <a:solidFill>
                <a:srgbClr val="FFFFFF"/>
              </a:solidFill>
              <a:latin typeface="Roboto"/>
              <a:ea typeface="Roboto"/>
              <a:cs typeface="Roboto"/>
              <a:sym typeface="Roboto"/>
            </a:endParaRPr>
          </a:p>
        </p:txBody>
      </p:sp>
      <p:cxnSp>
        <p:nvCxnSpPr>
          <p:cNvPr id="132" name="Google Shape;132;p20"/>
          <p:cNvCxnSpPr/>
          <p:nvPr/>
        </p:nvCxnSpPr>
        <p:spPr>
          <a:xfrm>
            <a:off x="874675" y="2399800"/>
            <a:ext cx="0" cy="805500"/>
          </a:xfrm>
          <a:prstGeom prst="straightConnector1">
            <a:avLst/>
          </a:prstGeom>
          <a:noFill/>
          <a:ln w="38100" cap="flat" cmpd="sng">
            <a:solidFill>
              <a:srgbClr val="FFFFFF"/>
            </a:solidFill>
            <a:prstDash val="solid"/>
            <a:round/>
            <a:headEnd type="none" w="med" len="med"/>
            <a:tailEnd type="none" w="med" len="med"/>
          </a:ln>
        </p:spPr>
      </p:cxnSp>
      <p:sp>
        <p:nvSpPr>
          <p:cNvPr id="133" name="Google Shape;133;p20"/>
          <p:cNvSpPr txBox="1"/>
          <p:nvPr/>
        </p:nvSpPr>
        <p:spPr>
          <a:xfrm>
            <a:off x="950875" y="2514850"/>
            <a:ext cx="38664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Match Features</a:t>
            </a:r>
            <a:endParaRPr sz="3000">
              <a:solidFill>
                <a:srgbClr val="FFFFFF"/>
              </a:solidFill>
              <a:latin typeface="Roboto Medium"/>
              <a:ea typeface="Roboto Medium"/>
              <a:cs typeface="Roboto Medium"/>
              <a:sym typeface="Roboto Medium"/>
            </a:endParaRPr>
          </a:p>
        </p:txBody>
      </p:sp>
      <p:sp>
        <p:nvSpPr>
          <p:cNvPr id="134" name="Google Shape;134;p20"/>
          <p:cNvSpPr/>
          <p:nvPr/>
        </p:nvSpPr>
        <p:spPr>
          <a:xfrm>
            <a:off x="444575" y="327967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4</a:t>
            </a:r>
            <a:endParaRPr sz="3000" b="1">
              <a:solidFill>
                <a:srgbClr val="FFFFFF"/>
              </a:solidFill>
              <a:latin typeface="Roboto"/>
              <a:ea typeface="Roboto"/>
              <a:cs typeface="Roboto"/>
              <a:sym typeface="Roboto"/>
            </a:endParaRPr>
          </a:p>
        </p:txBody>
      </p:sp>
      <p:cxnSp>
        <p:nvCxnSpPr>
          <p:cNvPr id="135" name="Google Shape;135;p20"/>
          <p:cNvCxnSpPr/>
          <p:nvPr/>
        </p:nvCxnSpPr>
        <p:spPr>
          <a:xfrm>
            <a:off x="874675" y="3238000"/>
            <a:ext cx="0" cy="805500"/>
          </a:xfrm>
          <a:prstGeom prst="straightConnector1">
            <a:avLst/>
          </a:prstGeom>
          <a:noFill/>
          <a:ln w="38100" cap="flat" cmpd="sng">
            <a:solidFill>
              <a:srgbClr val="FFFFFF"/>
            </a:solidFill>
            <a:prstDash val="solid"/>
            <a:round/>
            <a:headEnd type="none" w="med" len="med"/>
            <a:tailEnd type="none" w="med" len="med"/>
          </a:ln>
        </p:spPr>
      </p:cxnSp>
      <p:sp>
        <p:nvSpPr>
          <p:cNvPr id="136" name="Google Shape;136;p20"/>
          <p:cNvSpPr txBox="1"/>
          <p:nvPr/>
        </p:nvSpPr>
        <p:spPr>
          <a:xfrm>
            <a:off x="950875" y="3353050"/>
            <a:ext cx="41424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Build Hybrid Features</a:t>
            </a:r>
            <a:endParaRPr sz="3000">
              <a:solidFill>
                <a:srgbClr val="FFFFFF"/>
              </a:solidFill>
              <a:latin typeface="Roboto Medium"/>
              <a:ea typeface="Roboto Medium"/>
              <a:cs typeface="Roboto Medium"/>
              <a:sym typeface="Roboto Medium"/>
            </a:endParaRPr>
          </a:p>
        </p:txBody>
      </p:sp>
      <p:sp>
        <p:nvSpPr>
          <p:cNvPr id="137" name="Google Shape;137;p20"/>
          <p:cNvSpPr/>
          <p:nvPr/>
        </p:nvSpPr>
        <p:spPr>
          <a:xfrm>
            <a:off x="444575" y="4143625"/>
            <a:ext cx="8192700" cy="7479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5</a:t>
            </a:r>
            <a:endParaRPr sz="3000" b="1">
              <a:solidFill>
                <a:srgbClr val="FFFFFF"/>
              </a:solidFill>
              <a:latin typeface="Roboto"/>
              <a:ea typeface="Roboto"/>
              <a:cs typeface="Roboto"/>
              <a:sym typeface="Roboto"/>
            </a:endParaRPr>
          </a:p>
        </p:txBody>
      </p:sp>
      <p:cxnSp>
        <p:nvCxnSpPr>
          <p:cNvPr id="138" name="Google Shape;138;p20"/>
          <p:cNvCxnSpPr/>
          <p:nvPr/>
        </p:nvCxnSpPr>
        <p:spPr>
          <a:xfrm>
            <a:off x="874675" y="4101950"/>
            <a:ext cx="0" cy="805500"/>
          </a:xfrm>
          <a:prstGeom prst="straightConnector1">
            <a:avLst/>
          </a:prstGeom>
          <a:noFill/>
          <a:ln w="38100" cap="flat" cmpd="sng">
            <a:solidFill>
              <a:srgbClr val="FFFFFF"/>
            </a:solidFill>
            <a:prstDash val="solid"/>
            <a:round/>
            <a:headEnd type="none" w="med" len="med"/>
            <a:tailEnd type="none" w="med" len="med"/>
          </a:ln>
        </p:spPr>
      </p:cxnSp>
      <p:sp>
        <p:nvSpPr>
          <p:cNvPr id="139" name="Google Shape;139;p20"/>
          <p:cNvSpPr txBox="1"/>
          <p:nvPr/>
        </p:nvSpPr>
        <p:spPr>
          <a:xfrm>
            <a:off x="950875" y="4217000"/>
            <a:ext cx="67278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oboto Medium"/>
                <a:ea typeface="Roboto Medium"/>
                <a:cs typeface="Roboto Medium"/>
                <a:sym typeface="Roboto Medium"/>
              </a:rPr>
              <a:t>Place Hybrids on Background</a:t>
            </a:r>
            <a:endParaRPr sz="3000">
              <a:solidFill>
                <a:srgbClr val="FFFFFF"/>
              </a:solidFill>
              <a:latin typeface="Roboto Medium"/>
              <a:ea typeface="Roboto Medium"/>
              <a:cs typeface="Roboto Medium"/>
              <a:sym typeface="Roboto Medium"/>
            </a:endParaRPr>
          </a:p>
        </p:txBody>
      </p:sp>
      <p:sp>
        <p:nvSpPr>
          <p:cNvPr id="140" name="Google Shape;140;p20"/>
          <p:cNvSpPr txBox="1"/>
          <p:nvPr/>
        </p:nvSpPr>
        <p:spPr>
          <a:xfrm>
            <a:off x="1465200" y="73625"/>
            <a:ext cx="6213600" cy="67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Roboto"/>
                <a:ea typeface="Roboto"/>
                <a:cs typeface="Roboto"/>
                <a:sym typeface="Roboto"/>
              </a:rPr>
              <a:t>Process Overview</a:t>
            </a:r>
            <a:endParaRPr sz="3600" b="1">
              <a:latin typeface="Roboto"/>
              <a:ea typeface="Roboto"/>
              <a:cs typeface="Roboto"/>
              <a:sym typeface="Roboto"/>
            </a:endParaRPr>
          </a:p>
        </p:txBody>
      </p:sp>
      <p:sp>
        <p:nvSpPr>
          <p:cNvPr id="141" name="Google Shape;141;p20"/>
          <p:cNvSpPr txBox="1"/>
          <p:nvPr/>
        </p:nvSpPr>
        <p:spPr>
          <a:xfrm>
            <a:off x="2918525" y="483275"/>
            <a:ext cx="6627900" cy="77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Black"/>
                <a:ea typeface="Roboto Black"/>
                <a:cs typeface="Roboto Black"/>
                <a:sym typeface="Roboto Black"/>
              </a:rPr>
              <a:t>“Is This a Feature?” Thresholds</a:t>
            </a:r>
            <a:endParaRPr>
              <a:latin typeface="Roboto Black"/>
              <a:ea typeface="Roboto Black"/>
              <a:cs typeface="Roboto Black"/>
              <a:sym typeface="Roboto Black"/>
            </a:endParaRPr>
          </a:p>
        </p:txBody>
      </p:sp>
      <p:sp>
        <p:nvSpPr>
          <p:cNvPr id="147" name="Google Shape;147;p21"/>
          <p:cNvSpPr/>
          <p:nvPr/>
        </p:nvSpPr>
        <p:spPr>
          <a:xfrm>
            <a:off x="1606750" y="2571750"/>
            <a:ext cx="2409000" cy="967800"/>
          </a:xfrm>
          <a:prstGeom prst="rect">
            <a:avLst/>
          </a:prstGeom>
          <a:solidFill>
            <a:schemeClr val="l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Roboto"/>
                <a:ea typeface="Roboto"/>
                <a:cs typeface="Roboto"/>
                <a:sym typeface="Roboto"/>
              </a:rPr>
              <a:t>DMO (HWRF/HMON)</a:t>
            </a:r>
            <a:endParaRPr sz="1900" b="1">
              <a:latin typeface="Roboto"/>
              <a:ea typeface="Roboto"/>
              <a:cs typeface="Roboto"/>
              <a:sym typeface="Roboto"/>
            </a:endParaRPr>
          </a:p>
        </p:txBody>
      </p:sp>
      <p:sp>
        <p:nvSpPr>
          <p:cNvPr id="148" name="Google Shape;148;p21"/>
          <p:cNvSpPr/>
          <p:nvPr/>
        </p:nvSpPr>
        <p:spPr>
          <a:xfrm>
            <a:off x="1606750" y="3591550"/>
            <a:ext cx="2409000" cy="1031700"/>
          </a:xfrm>
          <a:prstGeom prst="rect">
            <a:avLst/>
          </a:prstGeom>
          <a:solidFill>
            <a:schemeClr val="l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Roboto"/>
                <a:ea typeface="Roboto"/>
                <a:cs typeface="Roboto"/>
                <a:sym typeface="Roboto"/>
              </a:rPr>
              <a:t>wTCM</a:t>
            </a:r>
            <a:endParaRPr sz="1900" b="1">
              <a:latin typeface="Roboto"/>
              <a:ea typeface="Roboto"/>
              <a:cs typeface="Roboto"/>
              <a:sym typeface="Roboto"/>
            </a:endParaRPr>
          </a:p>
        </p:txBody>
      </p:sp>
      <p:sp>
        <p:nvSpPr>
          <p:cNvPr id="149" name="Google Shape;149;p21"/>
          <p:cNvSpPr/>
          <p:nvPr/>
        </p:nvSpPr>
        <p:spPr>
          <a:xfrm>
            <a:off x="4073025" y="1528025"/>
            <a:ext cx="2746200" cy="1031700"/>
          </a:xfrm>
          <a:prstGeom prst="rect">
            <a:avLst/>
          </a:prstGeom>
          <a:solidFill>
            <a:srgbClr val="66666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latin typeface="Roboto"/>
                <a:ea typeface="Roboto"/>
                <a:cs typeface="Roboto"/>
                <a:sym typeface="Roboto"/>
              </a:rPr>
              <a:t>Threshold</a:t>
            </a:r>
            <a:endParaRPr sz="1900" b="1">
              <a:solidFill>
                <a:srgbClr val="FFFFFF"/>
              </a:solidFill>
              <a:latin typeface="Roboto"/>
              <a:ea typeface="Roboto"/>
              <a:cs typeface="Roboto"/>
              <a:sym typeface="Roboto"/>
            </a:endParaRPr>
          </a:p>
        </p:txBody>
      </p:sp>
      <p:sp>
        <p:nvSpPr>
          <p:cNvPr id="150" name="Google Shape;150;p21"/>
          <p:cNvSpPr/>
          <p:nvPr/>
        </p:nvSpPr>
        <p:spPr>
          <a:xfrm>
            <a:off x="4073025" y="2559792"/>
            <a:ext cx="2746200" cy="1031700"/>
          </a:xfrm>
          <a:prstGeom prst="rect">
            <a:avLst/>
          </a:prstGeom>
          <a:solidFill>
            <a:srgbClr val="66666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FFFF"/>
                </a:solidFill>
                <a:latin typeface="Roboto Thin"/>
                <a:ea typeface="Roboto Thin"/>
                <a:cs typeface="Roboto Thin"/>
                <a:sym typeface="Roboto Thin"/>
              </a:rPr>
              <a:t>&gt;= 14.0 m/s</a:t>
            </a:r>
            <a:endParaRPr sz="1900">
              <a:solidFill>
                <a:srgbClr val="FFFFFF"/>
              </a:solidFill>
              <a:latin typeface="Roboto Thin"/>
              <a:ea typeface="Roboto Thin"/>
              <a:cs typeface="Roboto Thin"/>
              <a:sym typeface="Roboto Thin"/>
            </a:endParaRPr>
          </a:p>
        </p:txBody>
      </p:sp>
      <p:sp>
        <p:nvSpPr>
          <p:cNvPr id="151" name="Google Shape;151;p21"/>
          <p:cNvSpPr/>
          <p:nvPr/>
        </p:nvSpPr>
        <p:spPr>
          <a:xfrm>
            <a:off x="4073025" y="3591558"/>
            <a:ext cx="2746200" cy="1031700"/>
          </a:xfrm>
          <a:prstGeom prst="rect">
            <a:avLst/>
          </a:prstGeom>
          <a:solidFill>
            <a:srgbClr val="66666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FFFF"/>
                </a:solidFill>
                <a:latin typeface="Roboto Thin"/>
                <a:ea typeface="Roboto Thin"/>
                <a:cs typeface="Roboto Thin"/>
                <a:sym typeface="Roboto Thin"/>
              </a:rPr>
              <a:t>&gt;= 14.0 m/s</a:t>
            </a:r>
            <a:br>
              <a:rPr lang="en" sz="1900">
                <a:solidFill>
                  <a:srgbClr val="FFFFFF"/>
                </a:solidFill>
                <a:latin typeface="Roboto Thin"/>
                <a:ea typeface="Roboto Thin"/>
                <a:cs typeface="Roboto Thin"/>
                <a:sym typeface="Roboto Thin"/>
              </a:rPr>
            </a:br>
            <a:r>
              <a:rPr lang="en" sz="1700">
                <a:solidFill>
                  <a:srgbClr val="FFFFFF"/>
                </a:solidFill>
                <a:latin typeface="Roboto Thin"/>
                <a:ea typeface="Roboto Thin"/>
                <a:cs typeface="Roboto Thin"/>
                <a:sym typeface="Roboto Thin"/>
              </a:rPr>
              <a:t>*preserved at &gt;= 17.49 m/s</a:t>
            </a:r>
            <a:endParaRPr sz="1700">
              <a:solidFill>
                <a:srgbClr val="FFFFFF"/>
              </a:solidFill>
              <a:latin typeface="Roboto Thin"/>
              <a:ea typeface="Roboto Thin"/>
              <a:cs typeface="Roboto Thin"/>
              <a:sym typeface="Roboto Thin"/>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3783</Words>
  <Application>Microsoft Office PowerPoint</Application>
  <PresentationFormat>On-screen Show (16:9)</PresentationFormat>
  <Paragraphs>657</Paragraphs>
  <Slides>62</Slides>
  <Notes>62</Notes>
  <HiddenSlides>9</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Roboto Black</vt:lpstr>
      <vt:lpstr>Roboto Medium</vt:lpstr>
      <vt:lpstr>Roboto Light</vt:lpstr>
      <vt:lpstr>Roboto</vt:lpstr>
      <vt:lpstr>Arial</vt:lpstr>
      <vt:lpstr>Roboto Thin</vt:lpstr>
      <vt:lpstr>Simple Light</vt:lpstr>
      <vt:lpstr>Using Feature-Based Methods to Improve Tropical Cyclone Forecasts</vt:lpstr>
      <vt:lpstr>PowerPoint Presentation</vt:lpstr>
      <vt:lpstr>PowerPoint Presentation</vt:lpstr>
      <vt:lpstr>PowerPoint Presentation</vt:lpstr>
      <vt:lpstr>Motivation (continued)</vt:lpstr>
      <vt:lpstr>PowerPoint Presentation</vt:lpstr>
      <vt:lpstr>PowerPoint Presentation</vt:lpstr>
      <vt:lpstr>PowerPoint Presentation</vt:lpstr>
      <vt:lpstr>“Is This a Feature?” Thresholds</vt:lpstr>
      <vt:lpstr>PowerPoint Presentation</vt:lpstr>
      <vt:lpstr>PowerPoint Presentation</vt:lpstr>
      <vt:lpstr>PowerPoint Presentation</vt:lpstr>
      <vt:lpstr>PowerPoint Presentation</vt:lpstr>
      <vt:lpstr>PowerPoint Presentation</vt:lpstr>
      <vt:lpstr>2  Feature Adjustments</vt:lpstr>
      <vt:lpstr>PowerPoint Presentation</vt:lpstr>
      <vt:lpstr>PowerPoint Presentation</vt:lpstr>
      <vt:lpstr>PowerPoint Presentation</vt:lpstr>
      <vt:lpstr>PowerPoint Presentation</vt:lpstr>
      <vt:lpstr>PowerPoint Presentation</vt:lpstr>
      <vt:lpstr>3  Match Features</vt:lpstr>
      <vt:lpstr>PowerPoint Presentation</vt:lpstr>
      <vt:lpstr>PowerPoint Presentation</vt:lpstr>
      <vt:lpstr>4  Build Hybrid Features</vt:lpstr>
      <vt:lpstr>PowerPoint Presentation</vt:lpstr>
      <vt:lpstr>4  Build Hybrid Features</vt:lpstr>
      <vt:lpstr>PowerPoint Presentation</vt:lpstr>
      <vt:lpstr>PowerPoint Presentation</vt:lpstr>
      <vt:lpstr>PowerPoint Presentation</vt:lpstr>
      <vt:lpstr>Creating Hybrid Wind Speed</vt:lpstr>
      <vt:lpstr>PowerPoint Presentation</vt:lpstr>
      <vt:lpstr>PowerPoint Presentation</vt:lpstr>
      <vt:lpstr>PowerPoint Presentation</vt:lpstr>
      <vt:lpstr>Determining Feature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What can go wrong?</vt:lpstr>
      <vt:lpstr>Feature Matching Forecasts can be found on WSUP:</vt:lpstr>
      <vt:lpstr>Future Plans</vt:lpstr>
      <vt:lpstr>Thank You</vt:lpstr>
      <vt:lpstr>Thank you for joining us!        Questions/Comments?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Feature-Based Methods to Improve Tropical Cyclone Forecasts</dc:title>
  <cp:lastModifiedBy>Me</cp:lastModifiedBy>
  <cp:revision>2</cp:revision>
  <dcterms:modified xsi:type="dcterms:W3CDTF">2020-11-19T16:57:44Z</dcterms:modified>
</cp:coreProperties>
</file>