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82182bd596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82182bd59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82182bd596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82182bd596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82182bd596_0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82182bd596_0_10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82182bd596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82182bd596_0_9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82182bd596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2182bd596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82182bd596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82182bd596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82182bd596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82182bd596_0_6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82182bd596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2182bd596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82182bd59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82182bd59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82182bd59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82182bd59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82182bd59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2182bd59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82182bd596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82182bd59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82182bd596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82182bd596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82182bd59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82182bd59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82182bd596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82182bd596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82182bd59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82182bd59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82182bd59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82182bd59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82182bd596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82182bd596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82182bd596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82182bd596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82182bd596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82182bd596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82182bd596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2182bd596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82182bd59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2182bd59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82182bd596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82182bd596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82182bd596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82182bd596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Snow Amount: Prior to making calculations based upon the amount or rate of snow, climatology based factors are determined.  Climatology is an important aspect to the level of impacts a winter storm brings. Those areas of the country less accustomed to snowfall will be less prepared to deal with snow, resulting in higher level of impacts compared to the same amount of snow in a snowier part of the country.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82182bd596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82182bd596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82182bd596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2182bd596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82182bd59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82182bd59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400">
                <a:solidFill>
                  <a:schemeClr val="dk1"/>
                </a:solidFill>
                <a:latin typeface="Calibri"/>
                <a:ea typeface="Calibri"/>
                <a:cs typeface="Calibri"/>
                <a:sym typeface="Calibri"/>
              </a:rPr>
              <a:t>Top Left: WSSI depiction of all threats.</a:t>
            </a:r>
            <a:endParaRPr sz="1400">
              <a:solidFill>
                <a:schemeClr val="dk1"/>
              </a:solidFill>
              <a:latin typeface="Calibri"/>
              <a:ea typeface="Calibri"/>
              <a:cs typeface="Calibri"/>
              <a:sym typeface="Calibri"/>
            </a:endParaRPr>
          </a:p>
          <a:p>
            <a:pPr indent="0" lvl="0" marL="0" rtl="0" algn="l">
              <a:lnSpc>
                <a:spcPct val="115000"/>
              </a:lnSpc>
              <a:spcBef>
                <a:spcPts val="300"/>
              </a:spcBef>
              <a:spcAft>
                <a:spcPts val="0"/>
              </a:spcAft>
              <a:buClr>
                <a:schemeClr val="dk1"/>
              </a:buClr>
              <a:buSzPts val="1100"/>
              <a:buFont typeface="Arial"/>
              <a:buNone/>
            </a:pPr>
            <a:r>
              <a:rPr lang="en" sz="1400">
                <a:solidFill>
                  <a:schemeClr val="dk1"/>
                </a:solidFill>
                <a:latin typeface="Calibri"/>
                <a:ea typeface="Calibri"/>
                <a:cs typeface="Calibri"/>
                <a:sym typeface="Calibri"/>
              </a:rPr>
              <a:t>Top Right:  The snow amount component matches the total WSSI around southern VT, western MA and  NY.</a:t>
            </a:r>
            <a:endParaRPr sz="1400">
              <a:solidFill>
                <a:schemeClr val="dk1"/>
              </a:solidFill>
              <a:latin typeface="Calibri"/>
              <a:ea typeface="Calibri"/>
              <a:cs typeface="Calibri"/>
              <a:sym typeface="Calibri"/>
            </a:endParaRPr>
          </a:p>
          <a:p>
            <a:pPr indent="0" lvl="0" marL="0" rtl="0" algn="l">
              <a:lnSpc>
                <a:spcPct val="115000"/>
              </a:lnSpc>
              <a:spcBef>
                <a:spcPts val="300"/>
              </a:spcBef>
              <a:spcAft>
                <a:spcPts val="0"/>
              </a:spcAft>
              <a:buClr>
                <a:schemeClr val="dk1"/>
              </a:buClr>
              <a:buSzPts val="1100"/>
              <a:buFont typeface="Arial"/>
              <a:buNone/>
            </a:pPr>
            <a:r>
              <a:rPr lang="en" sz="1400">
                <a:solidFill>
                  <a:schemeClr val="dk1"/>
                </a:solidFill>
                <a:latin typeface="Calibri"/>
                <a:ea typeface="Calibri"/>
                <a:cs typeface="Calibri"/>
                <a:sym typeface="Calibri"/>
              </a:rPr>
              <a:t>Bottom Right: The ice accumulation component matches the WSSI  for southeastern MA and northern RI.</a:t>
            </a:r>
            <a:endParaRPr sz="1400">
              <a:solidFill>
                <a:schemeClr val="dk1"/>
              </a:solidFill>
              <a:latin typeface="Calibri"/>
              <a:ea typeface="Calibri"/>
              <a:cs typeface="Calibri"/>
              <a:sym typeface="Calibri"/>
            </a:endParaRPr>
          </a:p>
          <a:p>
            <a:pPr indent="0" lvl="0" marL="0" rtl="0" algn="l">
              <a:lnSpc>
                <a:spcPct val="115000"/>
              </a:lnSpc>
              <a:spcBef>
                <a:spcPts val="300"/>
              </a:spcBef>
              <a:spcAft>
                <a:spcPts val="0"/>
              </a:spcAft>
              <a:buClr>
                <a:schemeClr val="dk1"/>
              </a:buClr>
              <a:buSzPts val="1100"/>
              <a:buFont typeface="Arial"/>
              <a:buNone/>
            </a:pPr>
            <a:r>
              <a:rPr lang="en" sz="1400">
                <a:solidFill>
                  <a:schemeClr val="dk1"/>
                </a:solidFill>
                <a:latin typeface="Calibri"/>
                <a:ea typeface="Calibri"/>
                <a:cs typeface="Calibri"/>
                <a:sym typeface="Calibri"/>
              </a:rPr>
              <a:t>Bottom Left: The snow load component matches the WSSI for central MA and southeast NH.</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82182bd59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82182bd59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82182bd59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82182bd59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65" name="Google Shape;65;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8" name="Shape 68"/>
        <p:cNvGrpSpPr/>
        <p:nvPr/>
      </p:nvGrpSpPr>
      <p:grpSpPr>
        <a:xfrm>
          <a:off x="0" y="0"/>
          <a:ext cx="0" cy="0"/>
          <a:chOff x="0" y="0"/>
          <a:chExt cx="0" cy="0"/>
        </a:xfrm>
      </p:grpSpPr>
      <p:sp>
        <p:nvSpPr>
          <p:cNvPr id="69" name="Google Shape;69;p1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p1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71" name="Google Shape;71;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4" name="Shape 74"/>
        <p:cNvGrpSpPr/>
        <p:nvPr/>
      </p:nvGrpSpPr>
      <p:grpSpPr>
        <a:xfrm>
          <a:off x="0" y="0"/>
          <a:ext cx="0" cy="0"/>
          <a:chOff x="0" y="0"/>
          <a:chExt cx="0" cy="0"/>
        </a:xfrm>
      </p:grpSpPr>
      <p:sp>
        <p:nvSpPr>
          <p:cNvPr id="75" name="Google Shape;75;p17"/>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7"/>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77" name="Google Shape;77;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0" name="Shape 80"/>
        <p:cNvGrpSpPr/>
        <p:nvPr/>
      </p:nvGrpSpPr>
      <p:grpSpPr>
        <a:xfrm>
          <a:off x="0" y="0"/>
          <a:ext cx="0" cy="0"/>
          <a:chOff x="0" y="0"/>
          <a:chExt cx="0" cy="0"/>
        </a:xfrm>
      </p:grpSpPr>
      <p:sp>
        <p:nvSpPr>
          <p:cNvPr id="81" name="Google Shape;81;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8"/>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83" name="Google Shape;83;p18"/>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84" name="Google Shape;84;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 name="Google Shape;85;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7" name="Shape 87"/>
        <p:cNvGrpSpPr/>
        <p:nvPr/>
      </p:nvGrpSpPr>
      <p:grpSpPr>
        <a:xfrm>
          <a:off x="0" y="0"/>
          <a:ext cx="0" cy="0"/>
          <a:chOff x="0" y="0"/>
          <a:chExt cx="0" cy="0"/>
        </a:xfrm>
      </p:grpSpPr>
      <p:sp>
        <p:nvSpPr>
          <p:cNvPr id="88" name="Google Shape;88;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 name="Google Shape;89;p19"/>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90" name="Google Shape;90;p19"/>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91" name="Google Shape;91;p19"/>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92" name="Google Shape;92;p19"/>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93" name="Google Shape;93;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6" name="Shape 96"/>
        <p:cNvGrpSpPr/>
        <p:nvPr/>
      </p:nvGrpSpPr>
      <p:grpSpPr>
        <a:xfrm>
          <a:off x="0" y="0"/>
          <a:ext cx="0" cy="0"/>
          <a:chOff x="0" y="0"/>
          <a:chExt cx="0" cy="0"/>
        </a:xfrm>
      </p:grpSpPr>
      <p:sp>
        <p:nvSpPr>
          <p:cNvPr id="97" name="Google Shape;97;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 name="Google Shape;99;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1" name="Shape 101"/>
        <p:cNvGrpSpPr/>
        <p:nvPr/>
      </p:nvGrpSpPr>
      <p:grpSpPr>
        <a:xfrm>
          <a:off x="0" y="0"/>
          <a:ext cx="0" cy="0"/>
          <a:chOff x="0" y="0"/>
          <a:chExt cx="0" cy="0"/>
        </a:xfrm>
      </p:grpSpPr>
      <p:sp>
        <p:nvSpPr>
          <p:cNvPr id="102" name="Google Shape;102;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22"/>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22"/>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08" name="Google Shape;108;p22"/>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09" name="Google Shape;109;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23"/>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23"/>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15" name="Google Shape;115;p23"/>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16" name="Google Shape;116;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24"/>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2" name="Google Shape;122;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25"/>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7" name="Google Shape;127;p25"/>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8" name="Google Shape;128;p2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 name="Google Shape;58;p1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gi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washingtonpost.com/weather/2020/01/30/category-5-winter-storm-weather-services-new-rating-scale-is-promising-new-communication-tool/" TargetMode="External"/><Relationship Id="rId4" Type="http://schemas.openxmlformats.org/officeDocument/2006/relationships/hyperlink" Target="https://weather.com/safety/winter/news/2019-12-19-winter-storm-severity-index-nws-test-forecast-impacts" TargetMode="External"/><Relationship Id="rId5" Type="http://schemas.openxmlformats.org/officeDocument/2006/relationships/hyperlink" Target="https://www.pivotalweather.com/maps.php?data_type=forecasts&amp;r=conus&amp;p=wpc_wssi_1_3&amp;ds=wpc" TargetMode="External"/><Relationship Id="rId6" Type="http://schemas.openxmlformats.org/officeDocument/2006/relationships/image" Target="../media/image18.png"/><Relationship Id="rId7"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vm-bldr-gisapp-dev2.ncep.noaa.gov:6443/arcgis/rest/services/NWS_Forecasts_Guidance_Warnings/wpc_wssi/MapServer"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hyperlink" Target="https://origin.wpc.ncep.noaa.gov/wwd/internal/wssi/wssi_pwpf.php" TargetMode="External"/><Relationship Id="rId5"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Winter Storm Severity Index in 2020</a:t>
            </a:r>
            <a:endParaRPr/>
          </a:p>
        </p:txBody>
      </p:sp>
      <p:sp>
        <p:nvSpPr>
          <p:cNvPr id="136" name="Google Shape;136;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Joshua Kastman</a:t>
            </a:r>
            <a:endParaRPr/>
          </a:p>
          <a:p>
            <a:pPr indent="0" lvl="0" marL="0" rtl="0" algn="ctr">
              <a:spcBef>
                <a:spcPts val="0"/>
              </a:spcBef>
              <a:spcAft>
                <a:spcPts val="0"/>
              </a:spcAft>
              <a:buNone/>
            </a:pPr>
            <a:r>
              <a:rPr lang="en"/>
              <a:t>Jim Nelson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 VLAB Image Viewer Page</a:t>
            </a:r>
            <a:endParaRPr/>
          </a:p>
        </p:txBody>
      </p:sp>
      <p:sp>
        <p:nvSpPr>
          <p:cNvPr id="216" name="Google Shape;216;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7" name="Google Shape;217;p35"/>
          <p:cNvPicPr preferRelativeResize="0"/>
          <p:nvPr/>
        </p:nvPicPr>
        <p:blipFill>
          <a:blip r:embed="rId3">
            <a:alphaModFix/>
          </a:blip>
          <a:stretch>
            <a:fillRect/>
          </a:stretch>
        </p:blipFill>
        <p:spPr>
          <a:xfrm>
            <a:off x="227025" y="572700"/>
            <a:ext cx="8362250" cy="4311626"/>
          </a:xfrm>
          <a:prstGeom prst="rect">
            <a:avLst/>
          </a:prstGeom>
          <a:noFill/>
          <a:ln>
            <a:noFill/>
          </a:ln>
        </p:spPr>
      </p:pic>
      <p:sp>
        <p:nvSpPr>
          <p:cNvPr id="218" name="Google Shape;218;p35"/>
          <p:cNvSpPr/>
          <p:nvPr/>
        </p:nvSpPr>
        <p:spPr>
          <a:xfrm>
            <a:off x="5773925" y="2194100"/>
            <a:ext cx="722700" cy="377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5"/>
          <p:cNvSpPr txBox="1"/>
          <p:nvPr/>
        </p:nvSpPr>
        <p:spPr>
          <a:xfrm>
            <a:off x="5773925" y="2571800"/>
            <a:ext cx="1790100" cy="8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This button will take you to the WFO WSSI page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311700" y="58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WSSI - VLAB Page</a:t>
            </a:r>
            <a:endParaRPr/>
          </a:p>
          <a:p>
            <a:pPr indent="0" lvl="0" marL="0" rtl="0" algn="l">
              <a:spcBef>
                <a:spcPts val="0"/>
              </a:spcBef>
              <a:spcAft>
                <a:spcPts val="0"/>
              </a:spcAft>
              <a:buNone/>
            </a:pPr>
            <a:r>
              <a:t/>
            </a:r>
            <a:endParaRPr/>
          </a:p>
        </p:txBody>
      </p:sp>
      <p:sp>
        <p:nvSpPr>
          <p:cNvPr id="225" name="Google Shape;225;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6" name="Google Shape;226;p36"/>
          <p:cNvPicPr preferRelativeResize="0"/>
          <p:nvPr/>
        </p:nvPicPr>
        <p:blipFill>
          <a:blip r:embed="rId3">
            <a:alphaModFix/>
          </a:blip>
          <a:stretch>
            <a:fillRect/>
          </a:stretch>
        </p:blipFill>
        <p:spPr>
          <a:xfrm>
            <a:off x="311700" y="1152475"/>
            <a:ext cx="8520601" cy="3524325"/>
          </a:xfrm>
          <a:prstGeom prst="rect">
            <a:avLst/>
          </a:prstGeom>
          <a:noFill/>
          <a:ln>
            <a:noFill/>
          </a:ln>
        </p:spPr>
      </p:pic>
      <p:sp>
        <p:nvSpPr>
          <p:cNvPr id="227" name="Google Shape;227;p36"/>
          <p:cNvSpPr txBox="1"/>
          <p:nvPr/>
        </p:nvSpPr>
        <p:spPr>
          <a:xfrm>
            <a:off x="2639050" y="3158225"/>
            <a:ext cx="3672900" cy="12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This page will lead you the WSSI archive and to the links for the current KMZ &amp; SHP files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pic>
        <p:nvPicPr>
          <p:cNvPr id="232" name="Google Shape;232;p37"/>
          <p:cNvPicPr preferRelativeResize="0"/>
          <p:nvPr/>
        </p:nvPicPr>
        <p:blipFill rotWithShape="1">
          <a:blip r:embed="rId3">
            <a:alphaModFix/>
          </a:blip>
          <a:srcRect b="0" l="0" r="0" t="0"/>
          <a:stretch/>
        </p:blipFill>
        <p:spPr>
          <a:xfrm>
            <a:off x="3886200" y="685800"/>
            <a:ext cx="3857626" cy="4123131"/>
          </a:xfrm>
          <a:prstGeom prst="rect">
            <a:avLst/>
          </a:prstGeom>
          <a:noFill/>
          <a:ln>
            <a:noFill/>
          </a:ln>
        </p:spPr>
      </p:pic>
      <p:sp>
        <p:nvSpPr>
          <p:cNvPr id="233" name="Google Shape;233;p37"/>
          <p:cNvSpPr txBox="1"/>
          <p:nvPr>
            <p:ph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a:t>WSSI – Website  </a:t>
            </a:r>
            <a:endParaRPr/>
          </a:p>
        </p:txBody>
      </p:sp>
      <p:sp>
        <p:nvSpPr>
          <p:cNvPr id="234" name="Google Shape;234;p37"/>
          <p:cNvSpPr txBox="1"/>
          <p:nvPr>
            <p:ph idx="1" type="body"/>
          </p:nvPr>
        </p:nvSpPr>
        <p:spPr>
          <a:xfrm>
            <a:off x="457200" y="1265625"/>
            <a:ext cx="3492900" cy="3543300"/>
          </a:xfrm>
          <a:prstGeom prst="rect">
            <a:avLst/>
          </a:prstGeom>
          <a:noFill/>
          <a:ln>
            <a:noFill/>
          </a:ln>
        </p:spPr>
        <p:txBody>
          <a:bodyPr anchorCtr="0" anchor="t" bIns="45700" lIns="91425" spcFirstLastPara="1" rIns="91425" wrap="square" tIns="45700">
            <a:noAutofit/>
          </a:bodyPr>
          <a:lstStyle/>
          <a:p>
            <a:pPr indent="-330200" lvl="0" marL="342900" rtl="0" algn="l">
              <a:lnSpc>
                <a:spcPct val="80000"/>
              </a:lnSpc>
              <a:spcBef>
                <a:spcPts val="0"/>
              </a:spcBef>
              <a:spcAft>
                <a:spcPts val="0"/>
              </a:spcAft>
              <a:buClr>
                <a:schemeClr val="dk1"/>
              </a:buClr>
              <a:buSzPts val="1925"/>
              <a:buChar char="•"/>
            </a:pPr>
            <a:r>
              <a:rPr lang="en" sz="1925"/>
              <a:t>Clickable tabs</a:t>
            </a:r>
            <a:endParaRPr sz="3000"/>
          </a:p>
          <a:p>
            <a:pPr indent="-273050" lvl="1" marL="742950" rtl="0" algn="l">
              <a:lnSpc>
                <a:spcPct val="80000"/>
              </a:lnSpc>
              <a:spcBef>
                <a:spcPts val="425"/>
              </a:spcBef>
              <a:spcAft>
                <a:spcPts val="0"/>
              </a:spcAft>
              <a:buClr>
                <a:schemeClr val="dk1"/>
              </a:buClr>
              <a:buSzPts val="1925"/>
              <a:buChar char="–"/>
            </a:pPr>
            <a:r>
              <a:rPr lang="en" sz="1925"/>
              <a:t>Loads WSSI components upon click</a:t>
            </a:r>
            <a:endParaRPr sz="2600"/>
          </a:p>
          <a:p>
            <a:pPr indent="-273050" lvl="1" marL="742950" rtl="0" algn="l">
              <a:lnSpc>
                <a:spcPct val="80000"/>
              </a:lnSpc>
              <a:spcBef>
                <a:spcPts val="425"/>
              </a:spcBef>
              <a:spcAft>
                <a:spcPts val="0"/>
              </a:spcAft>
              <a:buClr>
                <a:schemeClr val="dk1"/>
              </a:buClr>
              <a:buSzPts val="1925"/>
              <a:buChar char="–"/>
            </a:pPr>
            <a:r>
              <a:rPr lang="en" sz="1925"/>
              <a:t>Day Period tabs</a:t>
            </a:r>
            <a:endParaRPr sz="2600"/>
          </a:p>
          <a:p>
            <a:pPr indent="-330200" lvl="0" marL="342900" rtl="0" algn="l">
              <a:lnSpc>
                <a:spcPct val="80000"/>
              </a:lnSpc>
              <a:spcBef>
                <a:spcPts val="425"/>
              </a:spcBef>
              <a:spcAft>
                <a:spcPts val="0"/>
              </a:spcAft>
              <a:buClr>
                <a:schemeClr val="dk1"/>
              </a:buClr>
              <a:buSzPts val="1925"/>
              <a:buChar char="•"/>
            </a:pPr>
            <a:r>
              <a:rPr lang="en" sz="1925"/>
              <a:t>Revised definitions</a:t>
            </a:r>
            <a:endParaRPr sz="3000"/>
          </a:p>
          <a:p>
            <a:pPr indent="-330200" lvl="0" marL="342900" rtl="0" algn="l">
              <a:lnSpc>
                <a:spcPct val="80000"/>
              </a:lnSpc>
              <a:spcBef>
                <a:spcPts val="425"/>
              </a:spcBef>
              <a:spcAft>
                <a:spcPts val="0"/>
              </a:spcAft>
              <a:buClr>
                <a:schemeClr val="dk1"/>
              </a:buClr>
              <a:buSzPts val="1925"/>
              <a:buChar char="•"/>
            </a:pPr>
            <a:r>
              <a:rPr lang="en" sz="1925"/>
              <a:t>Zoom to WFO</a:t>
            </a:r>
            <a:endParaRPr sz="3000"/>
          </a:p>
          <a:p>
            <a:pPr indent="-273050" lvl="1" marL="742950" rtl="0" algn="l">
              <a:lnSpc>
                <a:spcPct val="80000"/>
              </a:lnSpc>
              <a:spcBef>
                <a:spcPts val="375"/>
              </a:spcBef>
              <a:spcAft>
                <a:spcPts val="0"/>
              </a:spcAft>
              <a:buClr>
                <a:schemeClr val="dk1"/>
              </a:buClr>
              <a:buSzPts val="1675"/>
              <a:buChar char="–"/>
            </a:pPr>
            <a:r>
              <a:rPr lang="en" sz="1675"/>
              <a:t>Dropdown Box</a:t>
            </a:r>
            <a:endParaRPr sz="1675"/>
          </a:p>
          <a:p>
            <a:pPr indent="-330200" lvl="0" marL="342900" rtl="0" algn="l">
              <a:lnSpc>
                <a:spcPct val="80000"/>
              </a:lnSpc>
              <a:spcBef>
                <a:spcPts val="425"/>
              </a:spcBef>
              <a:spcAft>
                <a:spcPts val="0"/>
              </a:spcAft>
              <a:buClr>
                <a:schemeClr val="dk1"/>
              </a:buClr>
              <a:buSzPts val="1925"/>
              <a:buChar char="•"/>
            </a:pPr>
            <a:r>
              <a:rPr lang="en" sz="1925"/>
              <a:t>Print Image button</a:t>
            </a:r>
            <a:endParaRPr sz="3000"/>
          </a:p>
          <a:p>
            <a:pPr indent="-273050" lvl="1" marL="742950" rtl="0" algn="l">
              <a:lnSpc>
                <a:spcPct val="80000"/>
              </a:lnSpc>
              <a:spcBef>
                <a:spcPts val="425"/>
              </a:spcBef>
              <a:spcAft>
                <a:spcPts val="0"/>
              </a:spcAft>
              <a:buClr>
                <a:schemeClr val="dk1"/>
              </a:buClr>
              <a:buSzPts val="1925"/>
              <a:buChar char="–"/>
            </a:pPr>
            <a:r>
              <a:rPr lang="en" sz="1925"/>
              <a:t>Creates a PDF of the map with your specifications</a:t>
            </a:r>
            <a:endParaRPr sz="2600"/>
          </a:p>
          <a:p>
            <a:pPr indent="-330200" lvl="0" marL="342900" rtl="0" algn="l">
              <a:lnSpc>
                <a:spcPct val="80000"/>
              </a:lnSpc>
              <a:spcBef>
                <a:spcPts val="425"/>
              </a:spcBef>
              <a:spcAft>
                <a:spcPts val="0"/>
              </a:spcAft>
              <a:buClr>
                <a:schemeClr val="dk1"/>
              </a:buClr>
              <a:buSzPts val="1925"/>
              <a:buChar char="•"/>
            </a:pPr>
            <a:r>
              <a:rPr lang="en" sz="1925"/>
              <a:t>Variety of basemaps</a:t>
            </a:r>
            <a:endParaRPr sz="1925"/>
          </a:p>
          <a:p>
            <a:pPr indent="-273050" lvl="1" marL="742950" rtl="0" algn="l">
              <a:lnSpc>
                <a:spcPct val="80000"/>
              </a:lnSpc>
              <a:spcBef>
                <a:spcPts val="425"/>
              </a:spcBef>
              <a:spcAft>
                <a:spcPts val="0"/>
              </a:spcAft>
              <a:buClr>
                <a:schemeClr val="dk1"/>
              </a:buClr>
              <a:buSzPts val="1925"/>
              <a:buChar char="–"/>
            </a:pPr>
            <a:r>
              <a:rPr lang="en" sz="1925"/>
              <a:t>Switch Basemap dropdown button</a:t>
            </a:r>
            <a:endParaRPr sz="2600"/>
          </a:p>
          <a:p>
            <a:pPr indent="-330200" lvl="0" marL="342900" rtl="0" algn="l">
              <a:lnSpc>
                <a:spcPct val="80000"/>
              </a:lnSpc>
              <a:spcBef>
                <a:spcPts val="425"/>
              </a:spcBef>
              <a:spcAft>
                <a:spcPts val="0"/>
              </a:spcAft>
              <a:buClr>
                <a:schemeClr val="dk1"/>
              </a:buClr>
              <a:buSzPts val="1925"/>
              <a:buChar char="•"/>
            </a:pPr>
            <a:r>
              <a:rPr lang="en" sz="1925"/>
              <a:t>Links to GIS Data </a:t>
            </a:r>
            <a:endParaRPr sz="3000"/>
          </a:p>
          <a:p>
            <a:pPr indent="-215900" lvl="0" marL="342900" rtl="0" algn="l">
              <a:lnSpc>
                <a:spcPct val="80000"/>
              </a:lnSpc>
              <a:spcBef>
                <a:spcPts val="400"/>
              </a:spcBef>
              <a:spcAft>
                <a:spcPts val="0"/>
              </a:spcAft>
              <a:buClr>
                <a:schemeClr val="dk1"/>
              </a:buClr>
              <a:buSzPts val="2000"/>
              <a:buNone/>
            </a:pPr>
            <a:r>
              <a:t/>
            </a:r>
            <a:endParaRPr sz="2000"/>
          </a:p>
        </p:txBody>
      </p:sp>
      <p:sp>
        <p:nvSpPr>
          <p:cNvPr id="235" name="Google Shape;235;p37"/>
          <p:cNvSpPr/>
          <p:nvPr/>
        </p:nvSpPr>
        <p:spPr>
          <a:xfrm>
            <a:off x="761425" y="3202075"/>
            <a:ext cx="2743200" cy="800100"/>
          </a:xfrm>
          <a:prstGeom prst="rect">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37"/>
          <p:cNvSpPr/>
          <p:nvPr/>
        </p:nvSpPr>
        <p:spPr>
          <a:xfrm>
            <a:off x="6810375" y="2114481"/>
            <a:ext cx="609600" cy="228600"/>
          </a:xfrm>
          <a:prstGeom prst="rect">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37"/>
          <p:cNvSpPr/>
          <p:nvPr/>
        </p:nvSpPr>
        <p:spPr>
          <a:xfrm>
            <a:off x="702600" y="4053148"/>
            <a:ext cx="2590800" cy="508800"/>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37"/>
          <p:cNvSpPr/>
          <p:nvPr/>
        </p:nvSpPr>
        <p:spPr>
          <a:xfrm>
            <a:off x="5972175" y="2398250"/>
            <a:ext cx="762000" cy="228600"/>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37"/>
          <p:cNvSpPr/>
          <p:nvPr/>
        </p:nvSpPr>
        <p:spPr>
          <a:xfrm>
            <a:off x="838200" y="4860681"/>
            <a:ext cx="2057400" cy="228600"/>
          </a:xfrm>
          <a:prstGeom prst="rect">
            <a:avLst/>
          </a:prstGeom>
          <a:noFill/>
          <a:ln cap="flat" cmpd="sng" w="25400">
            <a:solidFill>
              <a:srgbClr val="B653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37"/>
          <p:cNvSpPr/>
          <p:nvPr/>
        </p:nvSpPr>
        <p:spPr>
          <a:xfrm>
            <a:off x="6486525" y="4417350"/>
            <a:ext cx="1257300" cy="228600"/>
          </a:xfrm>
          <a:prstGeom prst="rect">
            <a:avLst/>
          </a:prstGeom>
          <a:noFill/>
          <a:ln cap="flat" cmpd="sng" w="25400">
            <a:solidFill>
              <a:srgbClr val="B653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37"/>
          <p:cNvSpPr/>
          <p:nvPr/>
        </p:nvSpPr>
        <p:spPr>
          <a:xfrm>
            <a:off x="796175" y="2641099"/>
            <a:ext cx="1905000" cy="340800"/>
          </a:xfrm>
          <a:prstGeom prst="rect">
            <a:avLst/>
          </a:prstGeom>
          <a:no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37"/>
          <p:cNvSpPr/>
          <p:nvPr/>
        </p:nvSpPr>
        <p:spPr>
          <a:xfrm>
            <a:off x="3886200" y="2160985"/>
            <a:ext cx="1676400" cy="182100"/>
          </a:xfrm>
          <a:prstGeom prst="rect">
            <a:avLst/>
          </a:prstGeom>
          <a:no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Google Shape;247;p38"/>
          <p:cNvPicPr preferRelativeResize="0"/>
          <p:nvPr/>
        </p:nvPicPr>
        <p:blipFill rotWithShape="1">
          <a:blip r:embed="rId3">
            <a:alphaModFix/>
          </a:blip>
          <a:srcRect b="0" l="0" r="0" t="0"/>
          <a:stretch/>
        </p:blipFill>
        <p:spPr>
          <a:xfrm>
            <a:off x="3762374" y="769492"/>
            <a:ext cx="3979070" cy="4248360"/>
          </a:xfrm>
          <a:prstGeom prst="rect">
            <a:avLst/>
          </a:prstGeom>
          <a:noFill/>
          <a:ln>
            <a:noFill/>
          </a:ln>
        </p:spPr>
      </p:pic>
      <p:sp>
        <p:nvSpPr>
          <p:cNvPr id="248" name="Google Shape;248;p38"/>
          <p:cNvSpPr txBox="1"/>
          <p:nvPr>
            <p:ph type="title"/>
          </p:nvPr>
        </p:nvSpPr>
        <p:spPr>
          <a:xfrm>
            <a:off x="457200" y="28575"/>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a:t>WSSI – Website  </a:t>
            </a:r>
            <a:endParaRPr/>
          </a:p>
        </p:txBody>
      </p:sp>
      <p:sp>
        <p:nvSpPr>
          <p:cNvPr id="249" name="Google Shape;249;p38"/>
          <p:cNvSpPr txBox="1"/>
          <p:nvPr>
            <p:ph idx="1" type="body"/>
          </p:nvPr>
        </p:nvSpPr>
        <p:spPr>
          <a:xfrm>
            <a:off x="28575" y="1979756"/>
            <a:ext cx="3886200" cy="1485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Char char="•"/>
            </a:pPr>
            <a:r>
              <a:rPr lang="en" sz="2000"/>
              <a:t>CWA</a:t>
            </a:r>
            <a:endParaRPr/>
          </a:p>
          <a:p>
            <a:pPr indent="-342900" lvl="0" marL="342900" rtl="0" algn="l">
              <a:spcBef>
                <a:spcPts val="400"/>
              </a:spcBef>
              <a:spcAft>
                <a:spcPts val="0"/>
              </a:spcAft>
              <a:buClr>
                <a:schemeClr val="dk1"/>
              </a:buClr>
              <a:buSzPts val="2000"/>
              <a:buChar char="•"/>
            </a:pPr>
            <a:r>
              <a:rPr lang="en" sz="2000"/>
              <a:t>FEMA</a:t>
            </a:r>
            <a:endParaRPr/>
          </a:p>
          <a:p>
            <a:pPr indent="-342900" lvl="0" marL="342900" rtl="0" algn="l">
              <a:spcBef>
                <a:spcPts val="400"/>
              </a:spcBef>
              <a:spcAft>
                <a:spcPts val="0"/>
              </a:spcAft>
              <a:buClr>
                <a:schemeClr val="dk1"/>
              </a:buClr>
              <a:buSzPts val="2000"/>
              <a:buChar char="•"/>
            </a:pPr>
            <a:r>
              <a:rPr lang="en" sz="2000"/>
              <a:t>State</a:t>
            </a:r>
            <a:endParaRPr/>
          </a:p>
          <a:p>
            <a:pPr indent="-342900" lvl="0" marL="342900" rtl="0" algn="l">
              <a:spcBef>
                <a:spcPts val="400"/>
              </a:spcBef>
              <a:spcAft>
                <a:spcPts val="0"/>
              </a:spcAft>
              <a:buClr>
                <a:schemeClr val="dk1"/>
              </a:buClr>
              <a:buSzPts val="2000"/>
              <a:buChar char="•"/>
            </a:pPr>
            <a:r>
              <a:rPr lang="en" sz="2000"/>
              <a:t>RFC</a:t>
            </a:r>
            <a:endParaRPr/>
          </a:p>
          <a:p>
            <a:pPr indent="-342900" lvl="0" marL="342900" rtl="0" algn="l">
              <a:spcBef>
                <a:spcPts val="400"/>
              </a:spcBef>
              <a:spcAft>
                <a:spcPts val="0"/>
              </a:spcAft>
              <a:buClr>
                <a:schemeClr val="dk1"/>
              </a:buClr>
              <a:buSzPts val="2000"/>
              <a:buChar char="•"/>
            </a:pPr>
            <a:r>
              <a:rPr lang="en" sz="2000"/>
              <a:t>Counties </a:t>
            </a:r>
            <a:endParaRPr sz="2000"/>
          </a:p>
          <a:p>
            <a:pPr indent="-215900" lvl="0" marL="342900" rtl="0" algn="l">
              <a:spcBef>
                <a:spcPts val="400"/>
              </a:spcBef>
              <a:spcAft>
                <a:spcPts val="0"/>
              </a:spcAft>
              <a:buClr>
                <a:schemeClr val="dk1"/>
              </a:buClr>
              <a:buSzPts val="2000"/>
              <a:buNone/>
            </a:pPr>
            <a:r>
              <a:t/>
            </a:r>
            <a:endParaRPr sz="2000"/>
          </a:p>
          <a:p>
            <a:pPr indent="-342900" lvl="0" marL="342900" rtl="0" algn="l">
              <a:spcBef>
                <a:spcPts val="400"/>
              </a:spcBef>
              <a:spcAft>
                <a:spcPts val="0"/>
              </a:spcAft>
              <a:buClr>
                <a:schemeClr val="dk1"/>
              </a:buClr>
              <a:buSzPts val="2000"/>
              <a:buChar char="•"/>
            </a:pPr>
            <a:r>
              <a:rPr lang="en" sz="2000"/>
              <a:t>Public Forecast Zones</a:t>
            </a:r>
            <a:endParaRPr sz="2000"/>
          </a:p>
          <a:p>
            <a:pPr indent="-342900" lvl="0" marL="342900" rtl="0" algn="l">
              <a:spcBef>
                <a:spcPts val="400"/>
              </a:spcBef>
              <a:spcAft>
                <a:spcPts val="0"/>
              </a:spcAft>
              <a:buClr>
                <a:schemeClr val="dk1"/>
              </a:buClr>
              <a:buSzPts val="2000"/>
              <a:buChar char="•"/>
            </a:pPr>
            <a:r>
              <a:rPr lang="en" sz="2000"/>
              <a:t>ARTCC</a:t>
            </a:r>
            <a:endParaRPr/>
          </a:p>
          <a:p>
            <a:pPr indent="-342900" lvl="0" marL="342900" rtl="0" algn="l">
              <a:spcBef>
                <a:spcPts val="400"/>
              </a:spcBef>
              <a:spcAft>
                <a:spcPts val="0"/>
              </a:spcAft>
              <a:buClr>
                <a:schemeClr val="dk1"/>
              </a:buClr>
              <a:buSzPts val="2000"/>
              <a:buChar char="•"/>
            </a:pPr>
            <a:r>
              <a:rPr lang="en" sz="2000"/>
              <a:t>Metro Areas  </a:t>
            </a:r>
            <a:endParaRPr/>
          </a:p>
          <a:p>
            <a:pPr indent="-215900" lvl="0" marL="342900" rtl="0" algn="l">
              <a:spcBef>
                <a:spcPts val="400"/>
              </a:spcBef>
              <a:spcAft>
                <a:spcPts val="0"/>
              </a:spcAft>
              <a:buClr>
                <a:schemeClr val="dk1"/>
              </a:buClr>
              <a:buSzPts val="2000"/>
              <a:buNone/>
            </a:pPr>
            <a:r>
              <a:t/>
            </a:r>
            <a:endParaRPr sz="2000"/>
          </a:p>
        </p:txBody>
      </p:sp>
      <p:sp>
        <p:nvSpPr>
          <p:cNvPr id="250" name="Google Shape;250;p38"/>
          <p:cNvSpPr txBox="1"/>
          <p:nvPr/>
        </p:nvSpPr>
        <p:spPr>
          <a:xfrm>
            <a:off x="28575" y="919579"/>
            <a:ext cx="3733800" cy="103890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800"/>
              <a:buFont typeface="Arial"/>
              <a:buChar char="•"/>
            </a:pPr>
            <a:r>
              <a:rPr lang="en" sz="2800">
                <a:solidFill>
                  <a:schemeClr val="dk1"/>
                </a:solidFill>
                <a:latin typeface="Calibri"/>
                <a:ea typeface="Calibri"/>
                <a:cs typeface="Calibri"/>
                <a:sym typeface="Calibri"/>
              </a:rPr>
              <a:t>Map overlay options</a:t>
            </a:r>
            <a:endParaRPr/>
          </a:p>
          <a:p>
            <a:pPr indent="-457200" lvl="1" marL="914400" marR="0" rtl="0" algn="l">
              <a:spcBef>
                <a:spcPts val="0"/>
              </a:spcBef>
              <a:spcAft>
                <a:spcPts val="0"/>
              </a:spcAft>
              <a:buClr>
                <a:schemeClr val="dk1"/>
              </a:buClr>
              <a:buSzPts val="2800"/>
              <a:buFont typeface="Arial"/>
              <a:buChar char="•"/>
            </a:pPr>
            <a:r>
              <a:rPr b="0" i="0" lang="en" sz="2800" u="none" cap="none" strike="noStrike">
                <a:solidFill>
                  <a:schemeClr val="dk1"/>
                </a:solidFill>
                <a:latin typeface="Calibri"/>
                <a:ea typeface="Calibri"/>
                <a:cs typeface="Calibri"/>
                <a:sym typeface="Calibri"/>
              </a:rPr>
              <a:t>Toggled via checkbox</a:t>
            </a:r>
            <a:endParaRPr/>
          </a:p>
        </p:txBody>
      </p:sp>
      <p:sp>
        <p:nvSpPr>
          <p:cNvPr id="251" name="Google Shape;251;p38"/>
          <p:cNvSpPr/>
          <p:nvPr/>
        </p:nvSpPr>
        <p:spPr>
          <a:xfrm>
            <a:off x="28575" y="1958325"/>
            <a:ext cx="3733800" cy="1442400"/>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38"/>
          <p:cNvSpPr/>
          <p:nvPr/>
        </p:nvSpPr>
        <p:spPr>
          <a:xfrm>
            <a:off x="3819524" y="4559801"/>
            <a:ext cx="2743200" cy="465300"/>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9"/>
          <p:cNvSpPr txBox="1"/>
          <p:nvPr>
            <p:ph type="title"/>
          </p:nvPr>
        </p:nvSpPr>
        <p:spPr>
          <a:xfrm>
            <a:off x="311700" y="339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Changes for 2019 - Snow Climatology Update</a:t>
            </a:r>
            <a:endParaRPr/>
          </a:p>
        </p:txBody>
      </p:sp>
      <p:sp>
        <p:nvSpPr>
          <p:cNvPr id="258" name="Google Shape;258;p39"/>
          <p:cNvSpPr txBox="1"/>
          <p:nvPr>
            <p:ph idx="1" type="body"/>
          </p:nvPr>
        </p:nvSpPr>
        <p:spPr>
          <a:xfrm>
            <a:off x="311700" y="10466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More quality control</a:t>
            </a:r>
            <a:endParaRPr/>
          </a:p>
          <a:p>
            <a:pPr indent="-317500" lvl="1" marL="914400" rtl="0" algn="l">
              <a:spcBef>
                <a:spcPts val="0"/>
              </a:spcBef>
              <a:spcAft>
                <a:spcPts val="0"/>
              </a:spcAft>
              <a:buSzPts val="1400"/>
              <a:buChar char="○"/>
            </a:pPr>
            <a:r>
              <a:rPr lang="en"/>
              <a:t>Station must have at least 30 years of data</a:t>
            </a:r>
            <a:endParaRPr/>
          </a:p>
          <a:p>
            <a:pPr indent="-317500" lvl="1" marL="914400" rtl="0" algn="l">
              <a:spcBef>
                <a:spcPts val="0"/>
              </a:spcBef>
              <a:spcAft>
                <a:spcPts val="0"/>
              </a:spcAft>
              <a:buSzPts val="1400"/>
              <a:buChar char="○"/>
            </a:pPr>
            <a:r>
              <a:rPr lang="en"/>
              <a:t>This reduced number of stations and increased influence of 1st order stations</a:t>
            </a:r>
            <a:endParaRPr/>
          </a:p>
          <a:p>
            <a:pPr indent="-317500" lvl="2" marL="1371600" rtl="0" algn="l">
              <a:spcBef>
                <a:spcPts val="0"/>
              </a:spcBef>
              <a:spcAft>
                <a:spcPts val="0"/>
              </a:spcAft>
              <a:buSzPts val="1400"/>
              <a:buChar char="■"/>
            </a:pPr>
            <a:r>
              <a:rPr lang="en"/>
              <a:t>~ 3900 Stations</a:t>
            </a:r>
            <a:endParaRPr/>
          </a:p>
          <a:p>
            <a:pPr indent="-342900" lvl="0" marL="457200" rtl="0" algn="l">
              <a:spcBef>
                <a:spcPts val="0"/>
              </a:spcBef>
              <a:spcAft>
                <a:spcPts val="0"/>
              </a:spcAft>
              <a:buSzPts val="1800"/>
              <a:buChar char="●"/>
            </a:pPr>
            <a:r>
              <a:rPr lang="en"/>
              <a:t>Average of Max plus Mean 2-Day snowfall</a:t>
            </a:r>
            <a:endParaRPr/>
          </a:p>
          <a:p>
            <a:pPr indent="-317500" lvl="1" marL="914400" rtl="0" algn="l">
              <a:spcBef>
                <a:spcPts val="0"/>
              </a:spcBef>
              <a:spcAft>
                <a:spcPts val="0"/>
              </a:spcAft>
              <a:buSzPts val="1400"/>
              <a:buChar char="○"/>
            </a:pPr>
            <a:r>
              <a:rPr lang="en"/>
              <a:t>Increased correlation to moderate and minor thresholds</a:t>
            </a:r>
            <a:endParaRPr/>
          </a:p>
          <a:p>
            <a:pPr indent="-317500" lvl="1" marL="914400" rtl="0" algn="l">
              <a:spcBef>
                <a:spcPts val="0"/>
              </a:spcBef>
              <a:spcAft>
                <a:spcPts val="0"/>
              </a:spcAft>
              <a:buSzPts val="1400"/>
              <a:buChar char="○"/>
            </a:pPr>
            <a:r>
              <a:rPr lang="en"/>
              <a:t>Reduced minor threshold particularly in snowy regions</a:t>
            </a:r>
            <a:endParaRPr/>
          </a:p>
          <a:p>
            <a:pPr indent="-317500" lvl="2" marL="1371600" rtl="0" algn="l">
              <a:spcBef>
                <a:spcPts val="0"/>
              </a:spcBef>
              <a:spcAft>
                <a:spcPts val="0"/>
              </a:spcAft>
              <a:buSzPts val="1400"/>
              <a:buChar char="■"/>
            </a:pPr>
            <a:r>
              <a:rPr lang="en"/>
              <a:t>Response to feedback from NWS WFOs of minor being too hard to achieve </a:t>
            </a:r>
            <a:endParaRPr/>
          </a:p>
          <a:p>
            <a:pPr indent="-342900" lvl="0" marL="457200" rtl="0" algn="l">
              <a:spcBef>
                <a:spcPts val="0"/>
              </a:spcBef>
              <a:spcAft>
                <a:spcPts val="0"/>
              </a:spcAft>
              <a:buSzPts val="1800"/>
              <a:buChar char="●"/>
            </a:pPr>
            <a:r>
              <a:rPr lang="en"/>
              <a:t>Empirical Bayesian Kriging Regression (EBKR) included River Forecast Center (RFC) boundaries</a:t>
            </a:r>
            <a:endParaRPr/>
          </a:p>
          <a:p>
            <a:pPr indent="-317500" lvl="1" marL="914400" rtl="0" algn="l">
              <a:spcBef>
                <a:spcPts val="0"/>
              </a:spcBef>
              <a:spcAft>
                <a:spcPts val="0"/>
              </a:spcAft>
              <a:buSzPts val="1400"/>
              <a:buChar char="○"/>
            </a:pPr>
            <a:r>
              <a:rPr lang="en"/>
              <a:t>Same regression variables used (Annual Snow, Elevation &amp; Latitude)</a:t>
            </a:r>
            <a:endParaRPr/>
          </a:p>
          <a:p>
            <a:pPr indent="-342900" lvl="0" marL="457200" rtl="0" algn="l">
              <a:spcBef>
                <a:spcPts val="0"/>
              </a:spcBef>
              <a:spcAft>
                <a:spcPts val="0"/>
              </a:spcAft>
              <a:buSzPts val="1800"/>
              <a:buChar char="●"/>
            </a:pPr>
            <a:r>
              <a:rPr lang="en"/>
              <a:t>Improved EBKR results by grouping stations by RFC </a:t>
            </a:r>
            <a:endParaRPr/>
          </a:p>
          <a:p>
            <a:pPr indent="-317500" lvl="1" marL="914400" rtl="0" algn="l">
              <a:spcBef>
                <a:spcPts val="0"/>
              </a:spcBef>
              <a:spcAft>
                <a:spcPts val="0"/>
              </a:spcAft>
              <a:buSzPts val="1400"/>
              <a:buChar char="○"/>
            </a:pPr>
            <a:r>
              <a:rPr lang="en"/>
              <a:t>Model weighted stations more within the same RFC</a:t>
            </a:r>
            <a:endParaRPr/>
          </a:p>
          <a:p>
            <a:pPr indent="-317500" lvl="1" marL="914400" rtl="0" algn="l">
              <a:spcBef>
                <a:spcPts val="0"/>
              </a:spcBef>
              <a:spcAft>
                <a:spcPts val="0"/>
              </a:spcAft>
              <a:buSzPts val="1400"/>
              <a:buChar char="○"/>
            </a:pPr>
            <a:r>
              <a:rPr lang="en"/>
              <a:t>Improved results where different regions had similar statistics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animEffect filter="fade" transition="in">
                                      <p:cBhvr>
                                        <p:cTn dur="1000"/>
                                        <p:tgtEl>
                                          <p:spTgt spid="2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 st="1"/>
                                            </p:txEl>
                                          </p:spTgt>
                                        </p:tgtEl>
                                        <p:attrNameLst>
                                          <p:attrName>style.visibility</p:attrName>
                                        </p:attrNameLst>
                                      </p:cBhvr>
                                      <p:to>
                                        <p:strVal val="visible"/>
                                      </p:to>
                                    </p:set>
                                    <p:animEffect filter="fade" transition="in">
                                      <p:cBhvr>
                                        <p:cTn dur="1000"/>
                                        <p:tgtEl>
                                          <p:spTgt spid="2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2" st="2"/>
                                            </p:txEl>
                                          </p:spTgt>
                                        </p:tgtEl>
                                        <p:attrNameLst>
                                          <p:attrName>style.visibility</p:attrName>
                                        </p:attrNameLst>
                                      </p:cBhvr>
                                      <p:to>
                                        <p:strVal val="visible"/>
                                      </p:to>
                                    </p:set>
                                    <p:animEffect filter="fade" transition="in">
                                      <p:cBhvr>
                                        <p:cTn dur="1000"/>
                                        <p:tgtEl>
                                          <p:spTgt spid="2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3" st="3"/>
                                            </p:txEl>
                                          </p:spTgt>
                                        </p:tgtEl>
                                        <p:attrNameLst>
                                          <p:attrName>style.visibility</p:attrName>
                                        </p:attrNameLst>
                                      </p:cBhvr>
                                      <p:to>
                                        <p:strVal val="visible"/>
                                      </p:to>
                                    </p:set>
                                    <p:animEffect filter="fade" transition="in">
                                      <p:cBhvr>
                                        <p:cTn dur="1000"/>
                                        <p:tgtEl>
                                          <p:spTgt spid="2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4" st="4"/>
                                            </p:txEl>
                                          </p:spTgt>
                                        </p:tgtEl>
                                        <p:attrNameLst>
                                          <p:attrName>style.visibility</p:attrName>
                                        </p:attrNameLst>
                                      </p:cBhvr>
                                      <p:to>
                                        <p:strVal val="visible"/>
                                      </p:to>
                                    </p:set>
                                    <p:animEffect filter="fade" transition="in">
                                      <p:cBhvr>
                                        <p:cTn dur="1000"/>
                                        <p:tgtEl>
                                          <p:spTgt spid="2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5" st="5"/>
                                            </p:txEl>
                                          </p:spTgt>
                                        </p:tgtEl>
                                        <p:attrNameLst>
                                          <p:attrName>style.visibility</p:attrName>
                                        </p:attrNameLst>
                                      </p:cBhvr>
                                      <p:to>
                                        <p:strVal val="visible"/>
                                      </p:to>
                                    </p:set>
                                    <p:animEffect filter="fade" transition="in">
                                      <p:cBhvr>
                                        <p:cTn dur="1000"/>
                                        <p:tgtEl>
                                          <p:spTgt spid="2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6" st="6"/>
                                            </p:txEl>
                                          </p:spTgt>
                                        </p:tgtEl>
                                        <p:attrNameLst>
                                          <p:attrName>style.visibility</p:attrName>
                                        </p:attrNameLst>
                                      </p:cBhvr>
                                      <p:to>
                                        <p:strVal val="visible"/>
                                      </p:to>
                                    </p:set>
                                    <p:animEffect filter="fade" transition="in">
                                      <p:cBhvr>
                                        <p:cTn dur="1000"/>
                                        <p:tgtEl>
                                          <p:spTgt spid="2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7" st="7"/>
                                            </p:txEl>
                                          </p:spTgt>
                                        </p:tgtEl>
                                        <p:attrNameLst>
                                          <p:attrName>style.visibility</p:attrName>
                                        </p:attrNameLst>
                                      </p:cBhvr>
                                      <p:to>
                                        <p:strVal val="visible"/>
                                      </p:to>
                                    </p:set>
                                    <p:animEffect filter="fade" transition="in">
                                      <p:cBhvr>
                                        <p:cTn dur="1000"/>
                                        <p:tgtEl>
                                          <p:spTgt spid="2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8" st="8"/>
                                            </p:txEl>
                                          </p:spTgt>
                                        </p:tgtEl>
                                        <p:attrNameLst>
                                          <p:attrName>style.visibility</p:attrName>
                                        </p:attrNameLst>
                                      </p:cBhvr>
                                      <p:to>
                                        <p:strVal val="visible"/>
                                      </p:to>
                                    </p:set>
                                    <p:animEffect filter="fade" transition="in">
                                      <p:cBhvr>
                                        <p:cTn dur="1000"/>
                                        <p:tgtEl>
                                          <p:spTgt spid="25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9" st="9"/>
                                            </p:txEl>
                                          </p:spTgt>
                                        </p:tgtEl>
                                        <p:attrNameLst>
                                          <p:attrName>style.visibility</p:attrName>
                                        </p:attrNameLst>
                                      </p:cBhvr>
                                      <p:to>
                                        <p:strVal val="visible"/>
                                      </p:to>
                                    </p:set>
                                    <p:animEffect filter="fade" transition="in">
                                      <p:cBhvr>
                                        <p:cTn dur="1000"/>
                                        <p:tgtEl>
                                          <p:spTgt spid="25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0" st="10"/>
                                            </p:txEl>
                                          </p:spTgt>
                                        </p:tgtEl>
                                        <p:attrNameLst>
                                          <p:attrName>style.visibility</p:attrName>
                                        </p:attrNameLst>
                                      </p:cBhvr>
                                      <p:to>
                                        <p:strVal val="visible"/>
                                      </p:to>
                                    </p:set>
                                    <p:animEffect filter="fade" transition="in">
                                      <p:cBhvr>
                                        <p:cTn dur="1000"/>
                                        <p:tgtEl>
                                          <p:spTgt spid="25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1" st="11"/>
                                            </p:txEl>
                                          </p:spTgt>
                                        </p:tgtEl>
                                        <p:attrNameLst>
                                          <p:attrName>style.visibility</p:attrName>
                                        </p:attrNameLst>
                                      </p:cBhvr>
                                      <p:to>
                                        <p:strVal val="visible"/>
                                      </p:to>
                                    </p:set>
                                    <p:animEffect filter="fade" transition="in">
                                      <p:cBhvr>
                                        <p:cTn dur="1000"/>
                                        <p:tgtEl>
                                          <p:spTgt spid="258">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2" st="12"/>
                                            </p:txEl>
                                          </p:spTgt>
                                        </p:tgtEl>
                                        <p:attrNameLst>
                                          <p:attrName>style.visibility</p:attrName>
                                        </p:attrNameLst>
                                      </p:cBhvr>
                                      <p:to>
                                        <p:strVal val="visible"/>
                                      </p:to>
                                    </p:set>
                                    <p:animEffect filter="fade" transition="in">
                                      <p:cBhvr>
                                        <p:cTn dur="1000"/>
                                        <p:tgtEl>
                                          <p:spTgt spid="258">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3" st="13"/>
                                            </p:txEl>
                                          </p:spTgt>
                                        </p:tgtEl>
                                        <p:attrNameLst>
                                          <p:attrName>style.visibility</p:attrName>
                                        </p:attrNameLst>
                                      </p:cBhvr>
                                      <p:to>
                                        <p:strVal val="visible"/>
                                      </p:to>
                                    </p:set>
                                    <p:animEffect filter="fade" transition="in">
                                      <p:cBhvr>
                                        <p:cTn dur="1000"/>
                                        <p:tgtEl>
                                          <p:spTgt spid="258">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4" st="14"/>
                                            </p:txEl>
                                          </p:spTgt>
                                        </p:tgtEl>
                                        <p:attrNameLst>
                                          <p:attrName>style.visibility</p:attrName>
                                        </p:attrNameLst>
                                      </p:cBhvr>
                                      <p:to>
                                        <p:strVal val="visible"/>
                                      </p:to>
                                    </p:set>
                                    <p:animEffect filter="fade" transition="in">
                                      <p:cBhvr>
                                        <p:cTn dur="1000"/>
                                        <p:tgtEl>
                                          <p:spTgt spid="258">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51075" y="445025"/>
            <a:ext cx="9045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WSSI Moderate Criteria Vs 24 HR NWS Winter Warning Criteria</a:t>
            </a:r>
            <a:endParaRPr sz="2400"/>
          </a:p>
        </p:txBody>
      </p:sp>
      <p:sp>
        <p:nvSpPr>
          <p:cNvPr id="264" name="Google Shape;264;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5" name="Google Shape;265;p40"/>
          <p:cNvPicPr preferRelativeResize="0"/>
          <p:nvPr/>
        </p:nvPicPr>
        <p:blipFill>
          <a:blip r:embed="rId3">
            <a:alphaModFix/>
          </a:blip>
          <a:stretch>
            <a:fillRect/>
          </a:stretch>
        </p:blipFill>
        <p:spPr>
          <a:xfrm>
            <a:off x="97101" y="1251425"/>
            <a:ext cx="4709299" cy="3531974"/>
          </a:xfrm>
          <a:prstGeom prst="rect">
            <a:avLst/>
          </a:prstGeom>
          <a:noFill/>
          <a:ln>
            <a:noFill/>
          </a:ln>
        </p:spPr>
      </p:pic>
      <p:pic>
        <p:nvPicPr>
          <p:cNvPr id="266" name="Google Shape;266;p40"/>
          <p:cNvPicPr preferRelativeResize="0"/>
          <p:nvPr/>
        </p:nvPicPr>
        <p:blipFill rotWithShape="1">
          <a:blip r:embed="rId4">
            <a:alphaModFix/>
          </a:blip>
          <a:srcRect b="0" l="9" r="19" t="0"/>
          <a:stretch/>
        </p:blipFill>
        <p:spPr>
          <a:xfrm>
            <a:off x="4402875" y="644075"/>
            <a:ext cx="4673603" cy="4343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b="1" lang="en" sz="2800">
                <a:latin typeface="Arial"/>
                <a:ea typeface="Arial"/>
                <a:cs typeface="Arial"/>
                <a:sym typeface="Arial"/>
              </a:rPr>
              <a:t>Modified </a:t>
            </a:r>
            <a:r>
              <a:rPr b="1" lang="en" sz="2800">
                <a:latin typeface="Arial"/>
                <a:ea typeface="Arial"/>
                <a:cs typeface="Arial"/>
                <a:sym typeface="Arial"/>
              </a:rPr>
              <a:t>WSSI</a:t>
            </a:r>
            <a:r>
              <a:rPr b="1" lang="en" sz="2800">
                <a:latin typeface="Arial"/>
                <a:ea typeface="Arial"/>
                <a:cs typeface="Arial"/>
                <a:sym typeface="Arial"/>
              </a:rPr>
              <a:t> Flash Freeze Component</a:t>
            </a:r>
            <a:endParaRPr b="1" sz="2800">
              <a:latin typeface="Arial"/>
              <a:ea typeface="Arial"/>
              <a:cs typeface="Arial"/>
              <a:sym typeface="Arial"/>
            </a:endParaRPr>
          </a:p>
        </p:txBody>
      </p:sp>
      <p:sp>
        <p:nvSpPr>
          <p:cNvPr id="272" name="Google Shape;272;p41"/>
          <p:cNvSpPr txBox="1"/>
          <p:nvPr>
            <p:ph idx="1" type="body"/>
          </p:nvPr>
        </p:nvSpPr>
        <p:spPr>
          <a:xfrm>
            <a:off x="457200" y="1439975"/>
            <a:ext cx="8229600" cy="24918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592"/>
              </a:spcBef>
              <a:spcAft>
                <a:spcPts val="0"/>
              </a:spcAft>
              <a:buClr>
                <a:srgbClr val="3F3F3F"/>
              </a:buClr>
              <a:buSzPts val="1800"/>
              <a:buChar char="●"/>
            </a:pPr>
            <a:r>
              <a:rPr lang="en" sz="1800">
                <a:solidFill>
                  <a:srgbClr val="3F3F3F"/>
                </a:solidFill>
                <a:latin typeface="Arial"/>
                <a:ea typeface="Arial"/>
                <a:cs typeface="Arial"/>
                <a:sym typeface="Arial"/>
              </a:rPr>
              <a:t>A </a:t>
            </a:r>
            <a:r>
              <a:rPr lang="en">
                <a:solidFill>
                  <a:srgbClr val="3F3F3F"/>
                </a:solidFill>
              </a:rPr>
              <a:t>three</a:t>
            </a:r>
            <a:r>
              <a:rPr lang="en" sz="1800">
                <a:solidFill>
                  <a:srgbClr val="3F3F3F"/>
                </a:solidFill>
                <a:latin typeface="Arial"/>
                <a:ea typeface="Arial"/>
                <a:cs typeface="Arial"/>
                <a:sym typeface="Arial"/>
              </a:rPr>
              <a:t> hour average temperature change will be used this upcoming season as opposed to hourly temperature changes.</a:t>
            </a:r>
            <a:endParaRPr sz="1800">
              <a:solidFill>
                <a:srgbClr val="3F3F3F"/>
              </a:solidFill>
              <a:latin typeface="Arial"/>
              <a:ea typeface="Arial"/>
              <a:cs typeface="Arial"/>
              <a:sym typeface="Arial"/>
            </a:endParaRPr>
          </a:p>
          <a:p>
            <a:pPr indent="-342900" lvl="0" marL="342900" rtl="0" algn="l">
              <a:lnSpc>
                <a:spcPct val="90000"/>
              </a:lnSpc>
              <a:spcBef>
                <a:spcPts val="1600"/>
              </a:spcBef>
              <a:spcAft>
                <a:spcPts val="0"/>
              </a:spcAft>
              <a:buClr>
                <a:srgbClr val="3F3F3F"/>
              </a:buClr>
              <a:buSzPts val="1800"/>
              <a:buChar char="●"/>
            </a:pPr>
            <a:r>
              <a:rPr lang="en" sz="1800">
                <a:solidFill>
                  <a:srgbClr val="3F3F3F"/>
                </a:solidFill>
                <a:latin typeface="Arial"/>
                <a:ea typeface="Arial"/>
                <a:cs typeface="Arial"/>
                <a:sym typeface="Arial"/>
              </a:rPr>
              <a:t>This </a:t>
            </a:r>
            <a:r>
              <a:rPr lang="en" sz="1800">
                <a:solidFill>
                  <a:srgbClr val="3F3F3F"/>
                </a:solidFill>
                <a:latin typeface="Arial"/>
                <a:ea typeface="Arial"/>
                <a:cs typeface="Arial"/>
                <a:sym typeface="Arial"/>
              </a:rPr>
              <a:t>will</a:t>
            </a:r>
            <a:r>
              <a:rPr lang="en" sz="1800">
                <a:solidFill>
                  <a:srgbClr val="3F3F3F"/>
                </a:solidFill>
                <a:latin typeface="Arial"/>
                <a:ea typeface="Arial"/>
                <a:cs typeface="Arial"/>
                <a:sym typeface="Arial"/>
              </a:rPr>
              <a:t> effectively cap the Flash Freeze impact. While extreme will be possible, it will take a highly unusual scenario to generate an extreme Flash Freeze.</a:t>
            </a:r>
            <a:endParaRPr sz="1800">
              <a:solidFill>
                <a:srgbClr val="3F3F3F"/>
              </a:solidFill>
              <a:latin typeface="Arial"/>
              <a:ea typeface="Arial"/>
              <a:cs typeface="Arial"/>
              <a:sym typeface="Arial"/>
            </a:endParaRPr>
          </a:p>
          <a:p>
            <a:pPr indent="-269240" lvl="0" marL="342900" rtl="0" algn="l">
              <a:lnSpc>
                <a:spcPct val="90000"/>
              </a:lnSpc>
              <a:spcBef>
                <a:spcPts val="1600"/>
              </a:spcBef>
              <a:spcAft>
                <a:spcPts val="0"/>
              </a:spcAft>
              <a:buClr>
                <a:srgbClr val="3F3F3F"/>
              </a:buClr>
              <a:buSzPts val="1800"/>
              <a:buChar char="●"/>
            </a:pPr>
            <a:r>
              <a:rPr lang="en" sz="1800">
                <a:solidFill>
                  <a:srgbClr val="3F3F3F"/>
                </a:solidFill>
                <a:latin typeface="Arial"/>
                <a:ea typeface="Arial"/>
                <a:cs typeface="Arial"/>
                <a:sym typeface="Arial"/>
              </a:rPr>
              <a:t>This</a:t>
            </a:r>
            <a:r>
              <a:rPr lang="en" sz="1800">
                <a:solidFill>
                  <a:srgbClr val="3F3F3F"/>
                </a:solidFill>
                <a:latin typeface="Arial"/>
                <a:ea typeface="Arial"/>
                <a:cs typeface="Arial"/>
                <a:sym typeface="Arial"/>
              </a:rPr>
              <a:t> will mitigate problems when rapidly rising temperatures are followed by a quick, steep drop of temperatures within a six hour </a:t>
            </a:r>
            <a:r>
              <a:rPr lang="en" sz="1800">
                <a:solidFill>
                  <a:srgbClr val="3F3F3F"/>
                </a:solidFill>
                <a:latin typeface="Arial"/>
                <a:ea typeface="Arial"/>
                <a:cs typeface="Arial"/>
                <a:sym typeface="Arial"/>
              </a:rPr>
              <a:t>QPF</a:t>
            </a:r>
            <a:r>
              <a:rPr lang="en" sz="1800">
                <a:solidFill>
                  <a:srgbClr val="3F3F3F"/>
                </a:solidFill>
                <a:latin typeface="Arial"/>
                <a:ea typeface="Arial"/>
                <a:cs typeface="Arial"/>
                <a:sym typeface="Arial"/>
              </a:rPr>
              <a:t> block.</a:t>
            </a:r>
            <a:endParaRPr sz="1800">
              <a:solidFill>
                <a:srgbClr val="3F3F3F"/>
              </a:solidFill>
              <a:latin typeface="Arial"/>
              <a:ea typeface="Arial"/>
              <a:cs typeface="Arial"/>
              <a:sym typeface="Arial"/>
            </a:endParaRPr>
          </a:p>
          <a:p>
            <a:pPr indent="-269240" lvl="0" marL="342900" rtl="0" algn="l">
              <a:lnSpc>
                <a:spcPct val="90000"/>
              </a:lnSpc>
              <a:spcBef>
                <a:spcPts val="592"/>
              </a:spcBef>
              <a:spcAft>
                <a:spcPts val="1600"/>
              </a:spcAft>
              <a:buClr>
                <a:srgbClr val="3F3F3F"/>
              </a:buClr>
              <a:buSzPts val="1800"/>
              <a:buChar char="●"/>
            </a:pPr>
            <a:r>
              <a:rPr lang="en" sz="1800">
                <a:solidFill>
                  <a:srgbClr val="3F3F3F"/>
                </a:solidFill>
                <a:latin typeface="Arial"/>
                <a:ea typeface="Arial"/>
                <a:cs typeface="Arial"/>
                <a:sym typeface="Arial"/>
              </a:rPr>
              <a:t>The proposed modification will not fix QPF temporal resolution issues.  </a:t>
            </a:r>
            <a:endParaRPr sz="1800">
              <a:solidFill>
                <a:srgbClr val="3F3F3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WSSI Changes for 2019 - Flash Freeze</a:t>
            </a:r>
            <a:endParaRPr/>
          </a:p>
          <a:p>
            <a:pPr indent="0" lvl="0" marL="0" rtl="0" algn="l">
              <a:spcBef>
                <a:spcPts val="0"/>
              </a:spcBef>
              <a:spcAft>
                <a:spcPts val="0"/>
              </a:spcAft>
              <a:buNone/>
            </a:pPr>
            <a:r>
              <a:t/>
            </a:r>
            <a:endParaRPr/>
          </a:p>
        </p:txBody>
      </p:sp>
      <p:sp>
        <p:nvSpPr>
          <p:cNvPr id="278" name="Google Shape;278;p42"/>
          <p:cNvSpPr txBox="1"/>
          <p:nvPr>
            <p:ph idx="1" type="body"/>
          </p:nvPr>
        </p:nvSpPr>
        <p:spPr>
          <a:xfrm>
            <a:off x="782475" y="680200"/>
            <a:ext cx="3057600" cy="426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30 December 2018 Original Method </a:t>
            </a:r>
            <a:endParaRPr/>
          </a:p>
        </p:txBody>
      </p:sp>
      <p:sp>
        <p:nvSpPr>
          <p:cNvPr id="279" name="Google Shape;279;p42"/>
          <p:cNvSpPr txBox="1"/>
          <p:nvPr>
            <p:ph idx="2" type="body"/>
          </p:nvPr>
        </p:nvSpPr>
        <p:spPr>
          <a:xfrm>
            <a:off x="5258900" y="680200"/>
            <a:ext cx="3171900" cy="42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30 December </a:t>
            </a:r>
            <a:r>
              <a:rPr lang="en"/>
              <a:t>2018</a:t>
            </a:r>
            <a:r>
              <a:rPr lang="en"/>
              <a:t> Proposed Method</a:t>
            </a:r>
            <a:endParaRPr/>
          </a:p>
          <a:p>
            <a:pPr indent="0" lvl="0" marL="0" rtl="0" algn="l">
              <a:spcBef>
                <a:spcPts val="1600"/>
              </a:spcBef>
              <a:spcAft>
                <a:spcPts val="1600"/>
              </a:spcAft>
              <a:buNone/>
            </a:pPr>
            <a:r>
              <a:t/>
            </a:r>
            <a:endParaRPr/>
          </a:p>
        </p:txBody>
      </p:sp>
      <p:grpSp>
        <p:nvGrpSpPr>
          <p:cNvPr id="280" name="Google Shape;280;p42"/>
          <p:cNvGrpSpPr/>
          <p:nvPr/>
        </p:nvGrpSpPr>
        <p:grpSpPr>
          <a:xfrm>
            <a:off x="50550" y="1106200"/>
            <a:ext cx="9034587" cy="3749040"/>
            <a:chOff x="50550" y="1106200"/>
            <a:chExt cx="9034587" cy="3749040"/>
          </a:xfrm>
        </p:grpSpPr>
        <p:pic>
          <p:nvPicPr>
            <p:cNvPr id="281" name="Google Shape;281;p42"/>
            <p:cNvPicPr preferRelativeResize="0"/>
            <p:nvPr/>
          </p:nvPicPr>
          <p:blipFill rotWithShape="1">
            <a:blip r:embed="rId3">
              <a:alphaModFix/>
            </a:blip>
            <a:srcRect b="0" l="268" r="258" t="0"/>
            <a:stretch/>
          </p:blipFill>
          <p:spPr>
            <a:xfrm>
              <a:off x="50550" y="1106201"/>
              <a:ext cx="4480563" cy="3749039"/>
            </a:xfrm>
            <a:prstGeom prst="rect">
              <a:avLst/>
            </a:prstGeom>
            <a:noFill/>
            <a:ln>
              <a:noFill/>
            </a:ln>
          </p:spPr>
        </p:pic>
        <p:pic>
          <p:nvPicPr>
            <p:cNvPr id="282" name="Google Shape;282;p42"/>
            <p:cNvPicPr preferRelativeResize="0"/>
            <p:nvPr/>
          </p:nvPicPr>
          <p:blipFill rotWithShape="1">
            <a:blip r:embed="rId4">
              <a:alphaModFix/>
            </a:blip>
            <a:srcRect b="0" l="268" r="258" t="0"/>
            <a:stretch/>
          </p:blipFill>
          <p:spPr>
            <a:xfrm>
              <a:off x="4604574" y="1106200"/>
              <a:ext cx="4480563" cy="3749039"/>
            </a:xfrm>
            <a:prstGeom prst="rect">
              <a:avLst/>
            </a:prstGeom>
            <a:noFill/>
            <a:ln>
              <a:noFill/>
            </a:ln>
          </p:spPr>
        </p:pic>
      </p:grpSp>
      <p:sp>
        <p:nvSpPr>
          <p:cNvPr id="283" name="Google Shape;283;p42"/>
          <p:cNvSpPr/>
          <p:nvPr/>
        </p:nvSpPr>
        <p:spPr>
          <a:xfrm>
            <a:off x="3915825" y="3048000"/>
            <a:ext cx="684300" cy="8043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2"/>
          <p:cNvSpPr/>
          <p:nvPr/>
        </p:nvSpPr>
        <p:spPr>
          <a:xfrm>
            <a:off x="8430800" y="3048000"/>
            <a:ext cx="684300" cy="8043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2"/>
          <p:cNvSpPr txBox="1"/>
          <p:nvPr/>
        </p:nvSpPr>
        <p:spPr>
          <a:xfrm>
            <a:off x="5319900" y="3715200"/>
            <a:ext cx="2159100" cy="4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highlight>
                  <a:srgbClr val="FFFFFF"/>
                </a:highlight>
              </a:rPr>
              <a:t>Reduction in coverage</a:t>
            </a:r>
            <a:endParaRPr b="1">
              <a:solidFill>
                <a:srgbClr val="0000FF"/>
              </a:solidFill>
              <a:highlight>
                <a:srgbClr val="FFFFFF"/>
              </a:highlight>
            </a:endParaRPr>
          </a:p>
        </p:txBody>
      </p:sp>
      <p:sp>
        <p:nvSpPr>
          <p:cNvPr id="286" name="Google Shape;286;p42"/>
          <p:cNvSpPr/>
          <p:nvPr/>
        </p:nvSpPr>
        <p:spPr>
          <a:xfrm>
            <a:off x="1552225" y="2053175"/>
            <a:ext cx="1622700" cy="914400"/>
          </a:xfrm>
          <a:prstGeom prst="roundRect">
            <a:avLst>
              <a:gd fmla="val 16667" name="adj"/>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2"/>
          <p:cNvSpPr/>
          <p:nvPr/>
        </p:nvSpPr>
        <p:spPr>
          <a:xfrm>
            <a:off x="6114350" y="2053175"/>
            <a:ext cx="1622700" cy="914400"/>
          </a:xfrm>
          <a:prstGeom prst="roundRect">
            <a:avLst>
              <a:gd fmla="val 16667" name="adj"/>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2"/>
          <p:cNvSpPr txBox="1"/>
          <p:nvPr/>
        </p:nvSpPr>
        <p:spPr>
          <a:xfrm>
            <a:off x="3565088" y="1489350"/>
            <a:ext cx="21591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FF"/>
                </a:solidFill>
                <a:highlight>
                  <a:srgbClr val="FFFFFF"/>
                </a:highlight>
              </a:rPr>
              <a:t>Reduction in intensity</a:t>
            </a:r>
            <a:endParaRPr b="1">
              <a:solidFill>
                <a:srgbClr val="FF00FF"/>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2019-20 Survey Results</a:t>
            </a:r>
            <a:endParaRPr/>
          </a:p>
          <a:p>
            <a:pPr indent="0" lvl="0" marL="0" rtl="0" algn="l">
              <a:spcBef>
                <a:spcPts val="0"/>
              </a:spcBef>
              <a:spcAft>
                <a:spcPts val="0"/>
              </a:spcAft>
              <a:buNone/>
            </a:pPr>
            <a:r>
              <a:t/>
            </a:r>
            <a:endParaRPr/>
          </a:p>
        </p:txBody>
      </p:sp>
      <p:sp>
        <p:nvSpPr>
          <p:cNvPr id="294" name="Google Shape;294;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Public Survey 76 Responses</a:t>
            </a:r>
            <a:endParaRPr/>
          </a:p>
          <a:p>
            <a:pPr indent="-317500" lvl="1" marL="914400" rtl="0" algn="l">
              <a:spcBef>
                <a:spcPts val="0"/>
              </a:spcBef>
              <a:spcAft>
                <a:spcPts val="0"/>
              </a:spcAft>
              <a:buSzPts val="1400"/>
              <a:buChar char="○"/>
            </a:pPr>
            <a:r>
              <a:rPr lang="en"/>
              <a:t>Less than last year (150)</a:t>
            </a:r>
            <a:endParaRPr/>
          </a:p>
          <a:p>
            <a:pPr indent="-317500" lvl="1" marL="914400" rtl="0" algn="l">
              <a:spcBef>
                <a:spcPts val="0"/>
              </a:spcBef>
              <a:spcAft>
                <a:spcPts val="0"/>
              </a:spcAft>
              <a:buSzPts val="1400"/>
              <a:buChar char="○"/>
            </a:pPr>
            <a:r>
              <a:rPr lang="en"/>
              <a:t>Less snow in the east</a:t>
            </a:r>
            <a:endParaRPr/>
          </a:p>
          <a:p>
            <a:pPr indent="-317500" lvl="1" marL="914400" rtl="0" algn="l">
              <a:spcBef>
                <a:spcPts val="0"/>
              </a:spcBef>
              <a:spcAft>
                <a:spcPts val="0"/>
              </a:spcAft>
              <a:buSzPts val="1400"/>
              <a:buChar char="○"/>
            </a:pPr>
            <a:r>
              <a:rPr lang="en"/>
              <a:t>Pandemic could have eaten into March/April responses</a:t>
            </a:r>
            <a:endParaRPr/>
          </a:p>
          <a:p>
            <a:pPr indent="-317500" lvl="1" marL="914400" rtl="0" algn="l">
              <a:spcBef>
                <a:spcPts val="0"/>
              </a:spcBef>
              <a:spcAft>
                <a:spcPts val="0"/>
              </a:spcAft>
              <a:buSzPts val="1400"/>
              <a:buChar char="○"/>
            </a:pPr>
            <a:r>
              <a:rPr lang="en"/>
              <a:t>Generally very positive (81% favorable)</a:t>
            </a:r>
            <a:endParaRPr/>
          </a:p>
          <a:p>
            <a:pPr indent="-342900" lvl="0" marL="457200" rtl="0" algn="l">
              <a:spcBef>
                <a:spcPts val="0"/>
              </a:spcBef>
              <a:spcAft>
                <a:spcPts val="0"/>
              </a:spcAft>
              <a:buSzPts val="1800"/>
              <a:buChar char="●"/>
            </a:pPr>
            <a:r>
              <a:rPr lang="en"/>
              <a:t>NWS Internal Survey 29 Responses</a:t>
            </a:r>
            <a:endParaRPr/>
          </a:p>
          <a:p>
            <a:pPr indent="-317500" lvl="1" marL="914400" rtl="0" algn="l">
              <a:spcBef>
                <a:spcPts val="0"/>
              </a:spcBef>
              <a:spcAft>
                <a:spcPts val="0"/>
              </a:spcAft>
              <a:buSzPts val="1400"/>
              <a:buChar char="○"/>
            </a:pPr>
            <a:r>
              <a:rPr lang="en"/>
              <a:t>Event Specific</a:t>
            </a:r>
            <a:endParaRPr/>
          </a:p>
          <a:p>
            <a:pPr indent="-317500" lvl="1" marL="914400" rtl="0" algn="l">
              <a:spcBef>
                <a:spcPts val="0"/>
              </a:spcBef>
              <a:spcAft>
                <a:spcPts val="0"/>
              </a:spcAft>
              <a:buSzPts val="1400"/>
              <a:buChar char="○"/>
            </a:pPr>
            <a:r>
              <a:rPr lang="en"/>
              <a:t>Focused on time of day / commutes </a:t>
            </a:r>
            <a:endParaRPr/>
          </a:p>
          <a:p>
            <a:pPr indent="-317500" lvl="1" marL="914400" rtl="0" algn="l">
              <a:spcBef>
                <a:spcPts val="0"/>
              </a:spcBef>
              <a:spcAft>
                <a:spcPts val="0"/>
              </a:spcAft>
              <a:buSzPts val="1400"/>
              <a:buChar char="○"/>
            </a:pPr>
            <a:r>
              <a:rPr lang="en"/>
              <a:t>Lots of model discussion in responses</a:t>
            </a:r>
            <a:endParaRPr/>
          </a:p>
        </p:txBody>
      </p:sp>
      <p:pic>
        <p:nvPicPr>
          <p:cNvPr id="295" name="Google Shape;295;p43"/>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44"/>
          <p:cNvSpPr txBox="1"/>
          <p:nvPr>
            <p:ph type="title"/>
          </p:nvPr>
        </p:nvSpPr>
        <p:spPr>
          <a:xfrm>
            <a:off x="311700" y="163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2019-20 Survey Results - NWS Survey Word Cloud</a:t>
            </a:r>
            <a:endParaRPr/>
          </a:p>
          <a:p>
            <a:pPr indent="0" lvl="0" marL="0" rtl="0" algn="l">
              <a:spcBef>
                <a:spcPts val="0"/>
              </a:spcBef>
              <a:spcAft>
                <a:spcPts val="0"/>
              </a:spcAft>
              <a:buClr>
                <a:schemeClr val="dk1"/>
              </a:buClr>
              <a:buSzPts val="1100"/>
              <a:buFont typeface="Arial"/>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1" name="Google Shape;301;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2" name="Google Shape;302;p44"/>
          <p:cNvPicPr preferRelativeResize="0"/>
          <p:nvPr/>
        </p:nvPicPr>
        <p:blipFill rotWithShape="1">
          <a:blip r:embed="rId3">
            <a:alphaModFix/>
          </a:blip>
          <a:srcRect b="15823" l="12163" r="9911" t="13057"/>
          <a:stretch/>
        </p:blipFill>
        <p:spPr>
          <a:xfrm>
            <a:off x="1005625" y="727238"/>
            <a:ext cx="7132725" cy="3689024"/>
          </a:xfrm>
          <a:prstGeom prst="rect">
            <a:avLst/>
          </a:prstGeom>
          <a:noFill/>
          <a:ln>
            <a:noFill/>
          </a:ln>
        </p:spPr>
      </p:pic>
      <p:pic>
        <p:nvPicPr>
          <p:cNvPr id="303" name="Google Shape;303;p44"/>
          <p:cNvPicPr preferRelativeResize="0"/>
          <p:nvPr/>
        </p:nvPicPr>
        <p:blipFill>
          <a:blip r:embed="rId4">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Acknowledgments	</a:t>
            </a:r>
            <a:endParaRPr/>
          </a:p>
        </p:txBody>
      </p:sp>
      <p:sp>
        <p:nvSpPr>
          <p:cNvPr id="142" name="Google Shape;142;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no WSSI without Andy Nash. He is the original creator and developer. </a:t>
            </a:r>
            <a:endParaRPr/>
          </a:p>
          <a:p>
            <a:pPr indent="0" lvl="0" marL="0" rtl="0" algn="l">
              <a:spcBef>
                <a:spcPts val="1600"/>
              </a:spcBef>
              <a:spcAft>
                <a:spcPts val="0"/>
              </a:spcAft>
              <a:buNone/>
            </a:pPr>
            <a:r>
              <a:rPr lang="en"/>
              <a:t>Thank you Andy for your hard work and continued support! </a:t>
            </a:r>
            <a:endParaRPr/>
          </a:p>
          <a:p>
            <a:pPr indent="0" lvl="0" marL="0" rtl="0" algn="l">
              <a:spcBef>
                <a:spcPts val="1600"/>
              </a:spcBef>
              <a:spcAft>
                <a:spcPts val="0"/>
              </a:spcAft>
              <a:buNone/>
            </a:pPr>
            <a:r>
              <a:rPr lang="en"/>
              <a:t>Thank you also to Dan Cobb, Mike Muccilli and the other original developers who laid the foundation for the WSSI. </a:t>
            </a:r>
            <a:endParaRPr/>
          </a:p>
          <a:p>
            <a:pPr indent="0" lvl="0" marL="0" rtl="0" algn="l">
              <a:spcBef>
                <a:spcPts val="1600"/>
              </a:spcBef>
              <a:spcAft>
                <a:spcPts val="1600"/>
              </a:spcAft>
              <a:buNone/>
            </a:pPr>
            <a:r>
              <a:rPr lang="en"/>
              <a:t>Thank you to Ian Lee who set up the WSSI VLAB page</a:t>
            </a:r>
            <a:endParaRPr/>
          </a:p>
        </p:txBody>
      </p:sp>
      <p:pic>
        <p:nvPicPr>
          <p:cNvPr id="143" name="Google Shape;143;p27"/>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animEffect filter="fade" transition="in">
                                      <p:cBhvr>
                                        <p:cTn dur="1000"/>
                                        <p:tgtEl>
                                          <p:spTgt spid="1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xEl>
                                              <p:pRg end="1" st="1"/>
                                            </p:txEl>
                                          </p:spTgt>
                                        </p:tgtEl>
                                        <p:attrNameLst>
                                          <p:attrName>style.visibility</p:attrName>
                                        </p:attrNameLst>
                                      </p:cBhvr>
                                      <p:to>
                                        <p:strVal val="visible"/>
                                      </p:to>
                                    </p:set>
                                    <p:animEffect filter="fade" transition="in">
                                      <p:cBhvr>
                                        <p:cTn dur="1000"/>
                                        <p:tgtEl>
                                          <p:spTgt spid="1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xEl>
                                              <p:pRg end="2" st="2"/>
                                            </p:txEl>
                                          </p:spTgt>
                                        </p:tgtEl>
                                        <p:attrNameLst>
                                          <p:attrName>style.visibility</p:attrName>
                                        </p:attrNameLst>
                                      </p:cBhvr>
                                      <p:to>
                                        <p:strVal val="visible"/>
                                      </p:to>
                                    </p:set>
                                    <p:animEffect filter="fade" transition="in">
                                      <p:cBhvr>
                                        <p:cTn dur="1000"/>
                                        <p:tgtEl>
                                          <p:spTgt spid="1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xEl>
                                              <p:pRg end="3" st="3"/>
                                            </p:txEl>
                                          </p:spTgt>
                                        </p:tgtEl>
                                        <p:attrNameLst>
                                          <p:attrName>style.visibility</p:attrName>
                                        </p:attrNameLst>
                                      </p:cBhvr>
                                      <p:to>
                                        <p:strVal val="visible"/>
                                      </p:to>
                                    </p:set>
                                    <p:animEffect filter="fade" transition="in">
                                      <p:cBhvr>
                                        <p:cTn dur="1000"/>
                                        <p:tgtEl>
                                          <p:spTgt spid="14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5"/>
          <p:cNvSpPr txBox="1"/>
          <p:nvPr>
            <p:ph type="title"/>
          </p:nvPr>
        </p:nvSpPr>
        <p:spPr>
          <a:xfrm>
            <a:off x="311700" y="200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2019-20 Survey Results - Public Survey Word Cloud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9" name="Google Shape;309;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0" name="Google Shape;310;p45"/>
          <p:cNvPicPr preferRelativeResize="0"/>
          <p:nvPr/>
        </p:nvPicPr>
        <p:blipFill rotWithShape="1">
          <a:blip r:embed="rId3">
            <a:alphaModFix/>
          </a:blip>
          <a:srcRect b="15433" l="11114" r="9438" t="12478"/>
          <a:stretch/>
        </p:blipFill>
        <p:spPr>
          <a:xfrm>
            <a:off x="950025" y="843900"/>
            <a:ext cx="7243949" cy="3724975"/>
          </a:xfrm>
          <a:prstGeom prst="rect">
            <a:avLst/>
          </a:prstGeom>
          <a:noFill/>
          <a:ln>
            <a:noFill/>
          </a:ln>
        </p:spPr>
      </p:pic>
      <p:pic>
        <p:nvPicPr>
          <p:cNvPr id="311" name="Google Shape;311;p45"/>
          <p:cNvPicPr preferRelativeResize="0"/>
          <p:nvPr/>
        </p:nvPicPr>
        <p:blipFill>
          <a:blip r:embed="rId4">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2019-20 Use &amp; Visibility</a:t>
            </a:r>
            <a:endParaRPr/>
          </a:p>
          <a:p>
            <a:pPr indent="0" lvl="0" marL="0" rtl="0" algn="l">
              <a:lnSpc>
                <a:spcPct val="115000"/>
              </a:lnSpc>
              <a:spcBef>
                <a:spcPts val="0"/>
              </a:spcBef>
              <a:spcAft>
                <a:spcPts val="0"/>
              </a:spcAft>
              <a:buNone/>
            </a:pPr>
            <a:r>
              <a:t/>
            </a:r>
            <a:endParaRPr/>
          </a:p>
        </p:txBody>
      </p:sp>
      <p:sp>
        <p:nvSpPr>
          <p:cNvPr id="317" name="Google Shape;317;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Amazon Use</a:t>
            </a:r>
            <a:endParaRPr/>
          </a:p>
          <a:p>
            <a:pPr indent="-317500" lvl="1" marL="914400" rtl="0" algn="l">
              <a:spcBef>
                <a:spcPts val="0"/>
              </a:spcBef>
              <a:spcAft>
                <a:spcPts val="0"/>
              </a:spcAft>
              <a:buSzPts val="1400"/>
              <a:buChar char="○"/>
            </a:pPr>
            <a:r>
              <a:rPr lang="en"/>
              <a:t>Lead intelligence Analyst reached out for an explainer</a:t>
            </a:r>
            <a:endParaRPr/>
          </a:p>
          <a:p>
            <a:pPr indent="-317500" lvl="1" marL="914400" rtl="0" algn="l">
              <a:spcBef>
                <a:spcPts val="0"/>
              </a:spcBef>
              <a:spcAft>
                <a:spcPts val="0"/>
              </a:spcAft>
              <a:buSzPts val="1400"/>
              <a:buChar char="○"/>
            </a:pPr>
            <a:r>
              <a:rPr lang="en"/>
              <a:t>Reported they use it daily for decision making at shipping and distributions centers</a:t>
            </a:r>
            <a:endParaRPr/>
          </a:p>
          <a:p>
            <a:pPr indent="-342900" lvl="0" marL="457200" rtl="0" algn="l">
              <a:spcBef>
                <a:spcPts val="0"/>
              </a:spcBef>
              <a:spcAft>
                <a:spcPts val="0"/>
              </a:spcAft>
              <a:buSzPts val="1800"/>
              <a:buChar char="●"/>
            </a:pPr>
            <a:r>
              <a:rPr lang="en"/>
              <a:t>Washington Post’s Capital Weather Gang wrote a </a:t>
            </a:r>
            <a:r>
              <a:rPr lang="en" u="sng">
                <a:solidFill>
                  <a:schemeClr val="hlink"/>
                </a:solidFill>
                <a:hlinkClick r:id="rId3"/>
              </a:rPr>
              <a:t>positive article</a:t>
            </a:r>
            <a:r>
              <a:rPr lang="en"/>
              <a:t> on the WSSI</a:t>
            </a:r>
            <a:endParaRPr/>
          </a:p>
          <a:p>
            <a:pPr indent="-342900" lvl="0" marL="457200" rtl="0" algn="l">
              <a:spcBef>
                <a:spcPts val="0"/>
              </a:spcBef>
              <a:spcAft>
                <a:spcPts val="0"/>
              </a:spcAft>
              <a:buSzPts val="1800"/>
              <a:buChar char="●"/>
            </a:pPr>
            <a:r>
              <a:rPr lang="en"/>
              <a:t>Weather Channel also wrote an </a:t>
            </a:r>
            <a:r>
              <a:rPr lang="en" u="sng">
                <a:solidFill>
                  <a:schemeClr val="hlink"/>
                </a:solidFill>
                <a:hlinkClick r:id="rId4"/>
              </a:rPr>
              <a:t>article</a:t>
            </a:r>
            <a:r>
              <a:rPr lang="en"/>
              <a:t> on the WSSI</a:t>
            </a:r>
            <a:endParaRPr/>
          </a:p>
          <a:p>
            <a:pPr indent="-342900" lvl="0" marL="457200" rtl="0" algn="l">
              <a:spcBef>
                <a:spcPts val="0"/>
              </a:spcBef>
              <a:spcAft>
                <a:spcPts val="0"/>
              </a:spcAft>
              <a:buSzPts val="1800"/>
              <a:buChar char="●"/>
            </a:pPr>
            <a:r>
              <a:rPr lang="en"/>
              <a:t>Pivotal Weather now has the tool on its </a:t>
            </a:r>
            <a:r>
              <a:rPr lang="en" u="sng">
                <a:solidFill>
                  <a:schemeClr val="hlink"/>
                </a:solidFill>
                <a:hlinkClick r:id="rId5"/>
              </a:rPr>
              <a:t>website</a:t>
            </a:r>
            <a:r>
              <a:rPr lang="en"/>
              <a:t> </a:t>
            </a:r>
            <a:endParaRPr/>
          </a:p>
          <a:p>
            <a:pPr indent="-342900" lvl="0" marL="457200" rtl="0" algn="l">
              <a:spcBef>
                <a:spcPts val="0"/>
              </a:spcBef>
              <a:spcAft>
                <a:spcPts val="0"/>
              </a:spcAft>
              <a:buSzPts val="1800"/>
              <a:buChar char="●"/>
            </a:pPr>
            <a:r>
              <a:rPr lang="en"/>
              <a:t>TV station use</a:t>
            </a:r>
            <a:endParaRPr/>
          </a:p>
          <a:p>
            <a:pPr indent="-317500" lvl="1" marL="914400" rtl="0" algn="l">
              <a:spcBef>
                <a:spcPts val="0"/>
              </a:spcBef>
              <a:spcAft>
                <a:spcPts val="0"/>
              </a:spcAft>
              <a:buSzPts val="1400"/>
              <a:buChar char="○"/>
            </a:pPr>
            <a:r>
              <a:rPr lang="en"/>
              <a:t>KMLs are being use to create graphics</a:t>
            </a:r>
            <a:endParaRPr/>
          </a:p>
          <a:p>
            <a:pPr indent="0" lvl="0" marL="457200" rtl="0" algn="l">
              <a:spcBef>
                <a:spcPts val="1600"/>
              </a:spcBef>
              <a:spcAft>
                <a:spcPts val="1600"/>
              </a:spcAft>
              <a:buNone/>
            </a:pPr>
            <a:r>
              <a:t/>
            </a:r>
            <a:endParaRPr/>
          </a:p>
        </p:txBody>
      </p:sp>
      <p:pic>
        <p:nvPicPr>
          <p:cNvPr id="318" name="Google Shape;318;p46"/>
          <p:cNvPicPr preferRelativeResize="0"/>
          <p:nvPr/>
        </p:nvPicPr>
        <p:blipFill rotWithShape="1">
          <a:blip r:embed="rId6">
            <a:alphaModFix/>
          </a:blip>
          <a:srcRect b="34934" l="0" r="0" t="32646"/>
          <a:stretch/>
        </p:blipFill>
        <p:spPr>
          <a:xfrm>
            <a:off x="5720425" y="2659700"/>
            <a:ext cx="3111875" cy="1798525"/>
          </a:xfrm>
          <a:prstGeom prst="rect">
            <a:avLst/>
          </a:prstGeom>
          <a:noFill/>
          <a:ln>
            <a:noFill/>
          </a:ln>
        </p:spPr>
      </p:pic>
      <p:pic>
        <p:nvPicPr>
          <p:cNvPr id="319" name="Google Shape;319;p46"/>
          <p:cNvPicPr preferRelativeResize="0"/>
          <p:nvPr/>
        </p:nvPicPr>
        <p:blipFill>
          <a:blip r:embed="rId7">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 Overview Version 2.0</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 </a:t>
            </a:r>
            <a:endParaRPr/>
          </a:p>
        </p:txBody>
      </p:sp>
      <p:sp>
        <p:nvSpPr>
          <p:cNvPr id="325" name="Google Shape;325;p47"/>
          <p:cNvSpPr txBox="1"/>
          <p:nvPr>
            <p:ph idx="1" type="body"/>
          </p:nvPr>
        </p:nvSpPr>
        <p:spPr>
          <a:xfrm>
            <a:off x="311700" y="1152475"/>
            <a:ext cx="6871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F3F3F"/>
              </a:buClr>
              <a:buSzPts val="1800"/>
              <a:buChar char="●"/>
            </a:pPr>
            <a:r>
              <a:rPr lang="en">
                <a:solidFill>
                  <a:srgbClr val="3F3F3F"/>
                </a:solidFill>
              </a:rPr>
              <a:t>Implemented October 4th, 2019</a:t>
            </a:r>
            <a:endParaRPr>
              <a:solidFill>
                <a:srgbClr val="3F3F3F"/>
              </a:solidFill>
            </a:endParaRPr>
          </a:p>
          <a:p>
            <a:pPr indent="-342900" lvl="0" marL="457200" rtl="0" algn="l">
              <a:spcBef>
                <a:spcPts val="0"/>
              </a:spcBef>
              <a:spcAft>
                <a:spcPts val="0"/>
              </a:spcAft>
              <a:buClr>
                <a:srgbClr val="3F3F3F"/>
              </a:buClr>
              <a:buSzPts val="1800"/>
              <a:buChar char="●"/>
            </a:pPr>
            <a:r>
              <a:rPr lang="en">
                <a:solidFill>
                  <a:srgbClr val="3F3F3F"/>
                </a:solidFill>
              </a:rPr>
              <a:t>72hr Summary and Components Graphics</a:t>
            </a:r>
            <a:endParaRPr>
              <a:solidFill>
                <a:srgbClr val="3F3F3F"/>
              </a:solidFill>
            </a:endParaRPr>
          </a:p>
          <a:p>
            <a:pPr indent="-342900" lvl="0" marL="457200" rtl="0" algn="l">
              <a:spcBef>
                <a:spcPts val="0"/>
              </a:spcBef>
              <a:spcAft>
                <a:spcPts val="0"/>
              </a:spcAft>
              <a:buClr>
                <a:srgbClr val="3F3F3F"/>
              </a:buClr>
              <a:buSzPts val="1800"/>
              <a:buChar char="●"/>
            </a:pPr>
            <a:r>
              <a:rPr lang="en">
                <a:solidFill>
                  <a:srgbClr val="3F3F3F"/>
                </a:solidFill>
              </a:rPr>
              <a:t>CONUS, FEMA, States, and CWA </a:t>
            </a:r>
            <a:r>
              <a:rPr lang="en">
                <a:solidFill>
                  <a:srgbClr val="3F3F3F"/>
                </a:solidFill>
              </a:rPr>
              <a:t>Basemaps</a:t>
            </a:r>
            <a:endParaRPr>
              <a:solidFill>
                <a:srgbClr val="3F3F3F"/>
              </a:solidFill>
            </a:endParaRPr>
          </a:p>
          <a:p>
            <a:pPr indent="-342900" lvl="0" marL="457200" rtl="0" algn="l">
              <a:spcBef>
                <a:spcPts val="0"/>
              </a:spcBef>
              <a:spcAft>
                <a:spcPts val="0"/>
              </a:spcAft>
              <a:buClr>
                <a:srgbClr val="3F3F3F"/>
              </a:buClr>
              <a:buSzPts val="1800"/>
              <a:buChar char="●"/>
            </a:pPr>
            <a:r>
              <a:rPr b="1" lang="en" u="sng">
                <a:solidFill>
                  <a:srgbClr val="3F3F3F"/>
                </a:solidFill>
              </a:rPr>
              <a:t>24hr Breakout Summary and Components Graphics</a:t>
            </a:r>
            <a:endParaRPr b="1" u="sng">
              <a:solidFill>
                <a:srgbClr val="3F3F3F"/>
              </a:solidFill>
            </a:endParaRPr>
          </a:p>
          <a:p>
            <a:pPr indent="-342900" lvl="0" marL="457200" rtl="0" algn="l">
              <a:spcBef>
                <a:spcPts val="0"/>
              </a:spcBef>
              <a:spcAft>
                <a:spcPts val="0"/>
              </a:spcAft>
              <a:buClr>
                <a:srgbClr val="3F3F3F"/>
              </a:buClr>
              <a:buSzPts val="1800"/>
              <a:buChar char="●"/>
            </a:pPr>
            <a:r>
              <a:rPr lang="en">
                <a:solidFill>
                  <a:srgbClr val="3F3F3F"/>
                </a:solidFill>
              </a:rPr>
              <a:t>KML and Shapefiles (CONUS)</a:t>
            </a:r>
            <a:endParaRPr>
              <a:solidFill>
                <a:srgbClr val="3F3F3F"/>
              </a:solidFill>
            </a:endParaRPr>
          </a:p>
          <a:p>
            <a:pPr indent="-342900" lvl="0" marL="457200" rtl="0" algn="l">
              <a:spcBef>
                <a:spcPts val="0"/>
              </a:spcBef>
              <a:spcAft>
                <a:spcPts val="0"/>
              </a:spcAft>
              <a:buClr>
                <a:srgbClr val="3F3F3F"/>
              </a:buClr>
              <a:buSzPts val="1800"/>
              <a:buChar char="●"/>
            </a:pPr>
            <a:r>
              <a:rPr lang="en">
                <a:solidFill>
                  <a:srgbClr val="3F3F3F"/>
                </a:solidFill>
              </a:rPr>
              <a:t>Flash Freeze Update</a:t>
            </a:r>
            <a:endParaRPr>
              <a:solidFill>
                <a:srgbClr val="3F3F3F"/>
              </a:solidFill>
            </a:endParaRPr>
          </a:p>
          <a:p>
            <a:pPr indent="-342900" lvl="0" marL="457200" rtl="0" algn="l">
              <a:spcBef>
                <a:spcPts val="0"/>
              </a:spcBef>
              <a:spcAft>
                <a:spcPts val="0"/>
              </a:spcAft>
              <a:buClr>
                <a:srgbClr val="3F3F3F"/>
              </a:buClr>
              <a:buSzPts val="1800"/>
              <a:buChar char="●"/>
            </a:pPr>
            <a:r>
              <a:rPr lang="en">
                <a:solidFill>
                  <a:srgbClr val="3F3F3F"/>
                </a:solidFill>
              </a:rPr>
              <a:t>Updated Snow Climatology from WSSI Prototype</a:t>
            </a:r>
            <a:endParaRPr>
              <a:solidFill>
                <a:srgbClr val="3F3F3F"/>
              </a:solidFill>
            </a:endParaRPr>
          </a:p>
          <a:p>
            <a:pPr indent="0" lvl="0" marL="457200" rtl="0" algn="l">
              <a:spcBef>
                <a:spcPts val="1600"/>
              </a:spcBef>
              <a:spcAft>
                <a:spcPts val="1600"/>
              </a:spcAft>
              <a:buNone/>
            </a:pPr>
            <a:r>
              <a:t/>
            </a:r>
            <a:endParaRPr>
              <a:solidFill>
                <a:srgbClr val="3F3F3F"/>
              </a:solidFill>
            </a:endParaRPr>
          </a:p>
        </p:txBody>
      </p:sp>
      <p:sp>
        <p:nvSpPr>
          <p:cNvPr id="326" name="Google Shape;326;p47"/>
          <p:cNvSpPr txBox="1"/>
          <p:nvPr/>
        </p:nvSpPr>
        <p:spPr>
          <a:xfrm>
            <a:off x="5403600" y="2571750"/>
            <a:ext cx="3740400" cy="1687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2"/>
              </a:buClr>
              <a:buSzPts val="1400"/>
              <a:buChar char="●"/>
            </a:pPr>
            <a:r>
              <a:rPr lang="en">
                <a:solidFill>
                  <a:schemeClr val="dk2"/>
                </a:solidFill>
              </a:rPr>
              <a:t>Average of Max plus Mean 2-Day snowfall</a:t>
            </a:r>
            <a:endParaRPr>
              <a:solidFill>
                <a:schemeClr val="dk2"/>
              </a:solidFill>
            </a:endParaRPr>
          </a:p>
          <a:p>
            <a:pPr indent="-317500" lvl="1" marL="914400" rtl="0" algn="l">
              <a:lnSpc>
                <a:spcPct val="100000"/>
              </a:lnSpc>
              <a:spcBef>
                <a:spcPts val="0"/>
              </a:spcBef>
              <a:spcAft>
                <a:spcPts val="0"/>
              </a:spcAft>
              <a:buClr>
                <a:schemeClr val="dk2"/>
              </a:buClr>
              <a:buSzPts val="1400"/>
              <a:buChar char="○"/>
            </a:pPr>
            <a:r>
              <a:rPr lang="en">
                <a:solidFill>
                  <a:schemeClr val="dk2"/>
                </a:solidFill>
              </a:rPr>
              <a:t>Increased correlation to moderate and minor thresholds</a:t>
            </a:r>
            <a:endParaRPr>
              <a:solidFill>
                <a:schemeClr val="dk2"/>
              </a:solidFill>
            </a:endParaRPr>
          </a:p>
          <a:p>
            <a:pPr indent="-317500" lvl="1" marL="914400" rtl="0" algn="l">
              <a:lnSpc>
                <a:spcPct val="100000"/>
              </a:lnSpc>
              <a:spcBef>
                <a:spcPts val="0"/>
              </a:spcBef>
              <a:spcAft>
                <a:spcPts val="0"/>
              </a:spcAft>
              <a:buClr>
                <a:schemeClr val="dk2"/>
              </a:buClr>
              <a:buSzPts val="1400"/>
              <a:buChar char="○"/>
            </a:pPr>
            <a:r>
              <a:rPr lang="en">
                <a:solidFill>
                  <a:schemeClr val="dk2"/>
                </a:solidFill>
              </a:rPr>
              <a:t>Reduced minor threshold particularly in snowy regions</a:t>
            </a:r>
            <a:endParaRPr>
              <a:solidFill>
                <a:schemeClr val="dk2"/>
              </a:solidFill>
            </a:endParaRPr>
          </a:p>
          <a:p>
            <a:pPr indent="-317500" lvl="2" marL="1371600" rtl="0" algn="l">
              <a:lnSpc>
                <a:spcPct val="100000"/>
              </a:lnSpc>
              <a:spcBef>
                <a:spcPts val="0"/>
              </a:spcBef>
              <a:spcAft>
                <a:spcPts val="0"/>
              </a:spcAft>
              <a:buClr>
                <a:schemeClr val="dk2"/>
              </a:buClr>
              <a:buSzPts val="1400"/>
              <a:buChar char="■"/>
            </a:pPr>
            <a:r>
              <a:rPr lang="en">
                <a:solidFill>
                  <a:schemeClr val="dk2"/>
                </a:solidFill>
              </a:rPr>
              <a:t>Response to feedback from NWS WFOS of minor being too hard to achieve </a:t>
            </a:r>
            <a:endParaRPr>
              <a:solidFill>
                <a:schemeClr val="dk2"/>
              </a:solidFill>
            </a:endParaRPr>
          </a:p>
          <a:p>
            <a:pPr indent="0" lvl="0" marL="457200" rtl="0" algn="l">
              <a:spcBef>
                <a:spcPts val="1600"/>
              </a:spcBef>
              <a:spcAft>
                <a:spcPts val="0"/>
              </a:spcAft>
              <a:buNone/>
            </a:pPr>
            <a:r>
              <a:t/>
            </a:r>
            <a:endParaRPr/>
          </a:p>
        </p:txBody>
      </p:sp>
      <p:pic>
        <p:nvPicPr>
          <p:cNvPr id="327" name="Google Shape;327;p47"/>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 Collaboration	</a:t>
            </a:r>
            <a:endParaRPr/>
          </a:p>
        </p:txBody>
      </p:sp>
      <p:sp>
        <p:nvSpPr>
          <p:cNvPr id="333" name="Google Shape;333;p48"/>
          <p:cNvSpPr txBox="1"/>
          <p:nvPr>
            <p:ph idx="1" type="body"/>
          </p:nvPr>
        </p:nvSpPr>
        <p:spPr>
          <a:xfrm>
            <a:off x="311700" y="11887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Active NWS WSSI Team</a:t>
            </a:r>
            <a:endParaRPr/>
          </a:p>
          <a:p>
            <a:pPr indent="-317500" lvl="1" marL="914400" rtl="0" algn="l">
              <a:lnSpc>
                <a:spcPct val="150000"/>
              </a:lnSpc>
              <a:spcBef>
                <a:spcPts val="0"/>
              </a:spcBef>
              <a:spcAft>
                <a:spcPts val="0"/>
              </a:spcAft>
              <a:buSzPts val="1400"/>
              <a:buChar char="○"/>
            </a:pPr>
            <a:r>
              <a:rPr lang="en"/>
              <a:t>WFO and regional representation </a:t>
            </a:r>
            <a:endParaRPr/>
          </a:p>
          <a:p>
            <a:pPr indent="-342900" lvl="0" marL="457200" rtl="0" algn="l">
              <a:lnSpc>
                <a:spcPct val="150000"/>
              </a:lnSpc>
              <a:spcBef>
                <a:spcPts val="0"/>
              </a:spcBef>
              <a:spcAft>
                <a:spcPts val="0"/>
              </a:spcAft>
              <a:buSzPts val="1800"/>
              <a:buChar char="●"/>
            </a:pPr>
            <a:r>
              <a:rPr lang="en"/>
              <a:t>Great  Feedback from NWS Offices and Regions in the Last Year</a:t>
            </a:r>
            <a:endParaRPr/>
          </a:p>
          <a:p>
            <a:pPr indent="-317500" lvl="1" marL="914400" rtl="0" algn="l">
              <a:lnSpc>
                <a:spcPct val="150000"/>
              </a:lnSpc>
              <a:spcBef>
                <a:spcPts val="0"/>
              </a:spcBef>
              <a:spcAft>
                <a:spcPts val="0"/>
              </a:spcAft>
              <a:buSzPts val="1400"/>
              <a:buChar char="○"/>
            </a:pPr>
            <a:r>
              <a:rPr lang="en"/>
              <a:t>Lead directly to improvements</a:t>
            </a:r>
            <a:endParaRPr/>
          </a:p>
          <a:p>
            <a:pPr indent="-342900" lvl="0" marL="457200" rtl="0" algn="l">
              <a:lnSpc>
                <a:spcPct val="150000"/>
              </a:lnSpc>
              <a:spcBef>
                <a:spcPts val="0"/>
              </a:spcBef>
              <a:spcAft>
                <a:spcPts val="0"/>
              </a:spcAft>
              <a:buSzPts val="1800"/>
              <a:buChar char="●"/>
            </a:pPr>
            <a:r>
              <a:rPr lang="en"/>
              <a:t>Training Materials </a:t>
            </a:r>
            <a:endParaRPr/>
          </a:p>
          <a:p>
            <a:pPr indent="-317500" lvl="1" marL="914400" rtl="0" algn="l">
              <a:lnSpc>
                <a:spcPct val="150000"/>
              </a:lnSpc>
              <a:spcBef>
                <a:spcPts val="0"/>
              </a:spcBef>
              <a:spcAft>
                <a:spcPts val="0"/>
              </a:spcAft>
              <a:buSzPts val="1400"/>
              <a:buChar char="○"/>
            </a:pPr>
            <a:r>
              <a:rPr lang="en"/>
              <a:t>Training development planned with WDTD this summer</a:t>
            </a:r>
            <a:endParaRPr/>
          </a:p>
        </p:txBody>
      </p:sp>
      <p:pic>
        <p:nvPicPr>
          <p:cNvPr id="334" name="Google Shape;334;p48"/>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9"/>
          <p:cNvSpPr txBox="1"/>
          <p:nvPr>
            <p:ph type="title"/>
          </p:nvPr>
        </p:nvSpPr>
        <p:spPr>
          <a:xfrm>
            <a:off x="311700" y="2363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WSSI Version 3.0</a:t>
            </a:r>
            <a:endParaRPr/>
          </a:p>
        </p:txBody>
      </p:sp>
      <p:sp>
        <p:nvSpPr>
          <p:cNvPr id="340" name="Google Shape;340;p49"/>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B7B7B7"/>
              </a:buClr>
              <a:buSzPts val="1800"/>
              <a:buChar char="●"/>
            </a:pPr>
            <a:r>
              <a:rPr lang="en">
                <a:solidFill>
                  <a:srgbClr val="B7B7B7"/>
                </a:solidFill>
              </a:rPr>
              <a:t>72hr Summary and Components Graphics</a:t>
            </a:r>
            <a:endParaRPr>
              <a:solidFill>
                <a:srgbClr val="B7B7B7"/>
              </a:solidFill>
            </a:endParaRPr>
          </a:p>
          <a:p>
            <a:pPr indent="-342900" lvl="0" marL="457200" rtl="0" algn="l">
              <a:spcBef>
                <a:spcPts val="0"/>
              </a:spcBef>
              <a:spcAft>
                <a:spcPts val="0"/>
              </a:spcAft>
              <a:buClr>
                <a:srgbClr val="B7B7B7"/>
              </a:buClr>
              <a:buSzPts val="1800"/>
              <a:buChar char="●"/>
            </a:pPr>
            <a:r>
              <a:rPr lang="en">
                <a:solidFill>
                  <a:srgbClr val="B7B7B7"/>
                </a:solidFill>
              </a:rPr>
              <a:t>CONUS, FEMA, States, and CWA Basemaps</a:t>
            </a:r>
            <a:endParaRPr>
              <a:solidFill>
                <a:srgbClr val="B7B7B7"/>
              </a:solidFill>
            </a:endParaRPr>
          </a:p>
          <a:p>
            <a:pPr indent="-342900" lvl="0" marL="457200" rtl="0" algn="l">
              <a:spcBef>
                <a:spcPts val="0"/>
              </a:spcBef>
              <a:spcAft>
                <a:spcPts val="0"/>
              </a:spcAft>
              <a:buClr>
                <a:srgbClr val="B7B7B7"/>
              </a:buClr>
              <a:buSzPts val="1800"/>
              <a:buChar char="●"/>
            </a:pPr>
            <a:r>
              <a:rPr lang="en">
                <a:solidFill>
                  <a:srgbClr val="B7B7B7"/>
                </a:solidFill>
              </a:rPr>
              <a:t>24hr Breakout Summary and Components Graphics</a:t>
            </a:r>
            <a:endParaRPr>
              <a:solidFill>
                <a:srgbClr val="B7B7B7"/>
              </a:solidFill>
            </a:endParaRPr>
          </a:p>
          <a:p>
            <a:pPr indent="-342900" lvl="0" marL="457200" rtl="0" algn="l">
              <a:spcBef>
                <a:spcPts val="0"/>
              </a:spcBef>
              <a:spcAft>
                <a:spcPts val="0"/>
              </a:spcAft>
              <a:buClr>
                <a:srgbClr val="B7B7B7"/>
              </a:buClr>
              <a:buSzPts val="1800"/>
              <a:buChar char="●"/>
            </a:pPr>
            <a:r>
              <a:rPr lang="en">
                <a:solidFill>
                  <a:srgbClr val="B7B7B7"/>
                </a:solidFill>
              </a:rPr>
              <a:t>KML and Shapefiles (CONUS)</a:t>
            </a:r>
            <a:endParaRPr>
              <a:solidFill>
                <a:srgbClr val="B7B7B7"/>
              </a:solidFill>
            </a:endParaRPr>
          </a:p>
          <a:p>
            <a:pPr indent="-342900" lvl="0" marL="457200" rtl="0" algn="l">
              <a:spcBef>
                <a:spcPts val="0"/>
              </a:spcBef>
              <a:spcAft>
                <a:spcPts val="0"/>
              </a:spcAft>
              <a:buClr>
                <a:srgbClr val="B7B7B7"/>
              </a:buClr>
              <a:buSzPts val="1800"/>
              <a:buChar char="●"/>
            </a:pPr>
            <a:r>
              <a:rPr lang="en">
                <a:solidFill>
                  <a:srgbClr val="B7B7B7"/>
                </a:solidFill>
              </a:rPr>
              <a:t>Updated Snow Climatology from WSSI Prototype</a:t>
            </a:r>
            <a:endParaRPr>
              <a:solidFill>
                <a:srgbClr val="B7B7B7"/>
              </a:solidFill>
            </a:endParaRPr>
          </a:p>
          <a:p>
            <a:pPr indent="-342900" lvl="0" marL="457200" rtl="0" algn="l">
              <a:spcBef>
                <a:spcPts val="0"/>
              </a:spcBef>
              <a:spcAft>
                <a:spcPts val="0"/>
              </a:spcAft>
              <a:buClr>
                <a:srgbClr val="B7B7B7"/>
              </a:buClr>
              <a:buSzPts val="1800"/>
              <a:buChar char="●"/>
            </a:pPr>
            <a:r>
              <a:rPr lang="en">
                <a:solidFill>
                  <a:srgbClr val="B7B7B7"/>
                </a:solidFill>
              </a:rPr>
              <a:t>Flash Freeze Update</a:t>
            </a:r>
            <a:endParaRPr>
              <a:solidFill>
                <a:srgbClr val="B7B7B7"/>
              </a:solidFill>
            </a:endParaRPr>
          </a:p>
          <a:p>
            <a:pPr indent="-342900" lvl="0" marL="457200" rtl="0" algn="l">
              <a:spcBef>
                <a:spcPts val="0"/>
              </a:spcBef>
              <a:spcAft>
                <a:spcPts val="0"/>
              </a:spcAft>
              <a:buClr>
                <a:srgbClr val="000000"/>
              </a:buClr>
              <a:buSzPts val="1800"/>
              <a:buChar char="●"/>
            </a:pPr>
            <a:r>
              <a:rPr lang="en">
                <a:solidFill>
                  <a:srgbClr val="000000"/>
                </a:solidFill>
              </a:rPr>
              <a:t>Rolling 24hr Summary and Components Graphics (6hr cadence)</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In development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Extend WSSI to Day 5</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In development using NBM deterministic forecast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ArcGIS Online Service</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Internal services created by IDP in April (</a:t>
            </a:r>
            <a:r>
              <a:rPr lang="en" u="sng">
                <a:solidFill>
                  <a:schemeClr val="hlink"/>
                </a:solidFill>
                <a:hlinkClick r:id="rId3"/>
              </a:rPr>
              <a:t>link</a:t>
            </a:r>
            <a:r>
              <a:rPr lang="en">
                <a:solidFill>
                  <a:srgbClr val="000000"/>
                </a:solidFill>
              </a:rPr>
              <a:t>)</a:t>
            </a:r>
            <a:endParaRPr>
              <a:solidFill>
                <a:srgbClr val="000000"/>
              </a:solidFill>
            </a:endParaRPr>
          </a:p>
        </p:txBody>
      </p:sp>
      <p:pic>
        <p:nvPicPr>
          <p:cNvPr id="341" name="Google Shape;341;p49"/>
          <p:cNvPicPr preferRelativeResize="0"/>
          <p:nvPr/>
        </p:nvPicPr>
        <p:blipFill>
          <a:blip r:embed="rId4">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pic>
        <p:nvPicPr>
          <p:cNvPr id="346" name="Google Shape;346;p50"/>
          <p:cNvPicPr preferRelativeResize="0"/>
          <p:nvPr/>
        </p:nvPicPr>
        <p:blipFill>
          <a:blip r:embed="rId3">
            <a:alphaModFix/>
          </a:blip>
          <a:stretch>
            <a:fillRect/>
          </a:stretch>
        </p:blipFill>
        <p:spPr>
          <a:xfrm>
            <a:off x="805754" y="4568875"/>
            <a:ext cx="7532497" cy="572700"/>
          </a:xfrm>
          <a:prstGeom prst="rect">
            <a:avLst/>
          </a:prstGeom>
          <a:noFill/>
          <a:ln>
            <a:noFill/>
          </a:ln>
        </p:spPr>
      </p:pic>
      <p:sp>
        <p:nvSpPr>
          <p:cNvPr id="347" name="Google Shape;347;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Probabilistic WSSI</a:t>
            </a:r>
            <a:endParaRPr/>
          </a:p>
          <a:p>
            <a:pPr indent="0" lvl="0" marL="0" rtl="0" algn="l">
              <a:spcBef>
                <a:spcPts val="0"/>
              </a:spcBef>
              <a:spcAft>
                <a:spcPts val="0"/>
              </a:spcAft>
              <a:buNone/>
            </a:pPr>
            <a:r>
              <a:t/>
            </a:r>
            <a:endParaRPr/>
          </a:p>
        </p:txBody>
      </p:sp>
      <p:sp>
        <p:nvSpPr>
          <p:cNvPr id="348" name="Google Shape;348;p50"/>
          <p:cNvSpPr txBox="1"/>
          <p:nvPr>
            <p:ph idx="1" type="body"/>
          </p:nvPr>
        </p:nvSpPr>
        <p:spPr>
          <a:xfrm>
            <a:off x="311700" y="1152475"/>
            <a:ext cx="4719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Probability of Exceeding WSSI Snow Amount Criteria </a:t>
            </a:r>
            <a:endParaRPr/>
          </a:p>
          <a:p>
            <a:pPr indent="-317500" lvl="2" marL="1371600" rtl="0" algn="l">
              <a:spcBef>
                <a:spcPts val="0"/>
              </a:spcBef>
              <a:spcAft>
                <a:spcPts val="0"/>
              </a:spcAft>
              <a:buSzPts val="1400"/>
              <a:buChar char="■"/>
            </a:pPr>
            <a:r>
              <a:rPr lang="en" u="sng">
                <a:solidFill>
                  <a:schemeClr val="hlink"/>
                </a:solidFill>
                <a:hlinkClick r:id="rId4"/>
              </a:rPr>
              <a:t>Web page</a:t>
            </a:r>
            <a:r>
              <a:rPr lang="en"/>
              <a:t> launched Feb. 2020.</a:t>
            </a:r>
            <a:endParaRPr/>
          </a:p>
          <a:p>
            <a:pPr indent="-317500" lvl="2" marL="1371600" rtl="0" algn="l">
              <a:spcBef>
                <a:spcPts val="0"/>
              </a:spcBef>
              <a:spcAft>
                <a:spcPts val="0"/>
              </a:spcAft>
              <a:buSzPts val="1400"/>
              <a:buChar char="■"/>
            </a:pPr>
            <a:r>
              <a:rPr lang="en"/>
              <a:t>Used WSSI Snow Climatology Thresholds &amp; WPC PWPF </a:t>
            </a:r>
            <a:endParaRPr/>
          </a:p>
          <a:p>
            <a:pPr indent="-342900" lvl="0" marL="457200" rtl="0" algn="l">
              <a:spcBef>
                <a:spcPts val="0"/>
              </a:spcBef>
              <a:spcAft>
                <a:spcPts val="0"/>
              </a:spcAft>
              <a:buSzPts val="1800"/>
              <a:buChar char="●"/>
            </a:pPr>
            <a:r>
              <a:rPr lang="en"/>
              <a:t>More Probabilistic Components will be developed</a:t>
            </a:r>
            <a:endParaRPr/>
          </a:p>
        </p:txBody>
      </p:sp>
      <p:pic>
        <p:nvPicPr>
          <p:cNvPr id="349" name="Google Shape;349;p50"/>
          <p:cNvPicPr preferRelativeResize="0"/>
          <p:nvPr/>
        </p:nvPicPr>
        <p:blipFill>
          <a:blip r:embed="rId5">
            <a:alphaModFix/>
          </a:blip>
          <a:stretch>
            <a:fillRect/>
          </a:stretch>
        </p:blipFill>
        <p:spPr>
          <a:xfrm>
            <a:off x="5005032" y="0"/>
            <a:ext cx="4093386"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1"/>
          <p:cNvSpPr txBox="1"/>
          <p:nvPr>
            <p:ph type="title"/>
          </p:nvPr>
        </p:nvSpPr>
        <p:spPr>
          <a:xfrm>
            <a:off x="311700" y="245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Probabilistic WSSI - All Component	</a:t>
            </a:r>
            <a:endParaRPr/>
          </a:p>
        </p:txBody>
      </p:sp>
      <p:sp>
        <p:nvSpPr>
          <p:cNvPr id="355" name="Google Shape;355;p51"/>
          <p:cNvSpPr txBox="1"/>
          <p:nvPr>
            <p:ph idx="1" type="body"/>
          </p:nvPr>
        </p:nvSpPr>
        <p:spPr>
          <a:xfrm>
            <a:off x="311700" y="9347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Fully probabilistic WSSI using PWPF model members in development</a:t>
            </a:r>
            <a:endParaRPr/>
          </a:p>
          <a:p>
            <a:pPr indent="-317500" lvl="1" marL="914400" rtl="0" algn="l">
              <a:lnSpc>
                <a:spcPct val="150000"/>
              </a:lnSpc>
              <a:spcBef>
                <a:spcPts val="0"/>
              </a:spcBef>
              <a:spcAft>
                <a:spcPts val="0"/>
              </a:spcAft>
              <a:buSzPts val="1400"/>
              <a:buChar char="○"/>
            </a:pPr>
            <a:r>
              <a:rPr lang="en"/>
              <a:t>Method 1:</a:t>
            </a:r>
            <a:endParaRPr/>
          </a:p>
          <a:p>
            <a:pPr indent="-317500" lvl="2" marL="1371600" rtl="0" algn="l">
              <a:lnSpc>
                <a:spcPct val="150000"/>
              </a:lnSpc>
              <a:spcBef>
                <a:spcPts val="0"/>
              </a:spcBef>
              <a:spcAft>
                <a:spcPts val="0"/>
              </a:spcAft>
              <a:buSzPts val="1400"/>
              <a:buChar char="■"/>
            </a:pPr>
            <a:r>
              <a:rPr lang="en"/>
              <a:t>Each member will have its own WSSI forecast</a:t>
            </a:r>
            <a:endParaRPr/>
          </a:p>
          <a:p>
            <a:pPr indent="-317500" lvl="2" marL="1371600" rtl="0" algn="l">
              <a:lnSpc>
                <a:spcPct val="150000"/>
              </a:lnSpc>
              <a:spcBef>
                <a:spcPts val="0"/>
              </a:spcBef>
              <a:spcAft>
                <a:spcPts val="0"/>
              </a:spcAft>
              <a:buSzPts val="1400"/>
              <a:buChar char="■"/>
            </a:pPr>
            <a:r>
              <a:rPr lang="en"/>
              <a:t>Probabilistic output for each component  </a:t>
            </a:r>
            <a:endParaRPr/>
          </a:p>
          <a:p>
            <a:pPr indent="-317500" lvl="2" marL="1371600" rtl="0" algn="l">
              <a:lnSpc>
                <a:spcPct val="150000"/>
              </a:lnSpc>
              <a:spcBef>
                <a:spcPts val="0"/>
              </a:spcBef>
              <a:spcAft>
                <a:spcPts val="0"/>
              </a:spcAft>
              <a:buSzPts val="1400"/>
              <a:buChar char="■"/>
            </a:pPr>
            <a:r>
              <a:rPr lang="en"/>
              <a:t>Forecast out to day 3.5</a:t>
            </a:r>
            <a:endParaRPr/>
          </a:p>
          <a:p>
            <a:pPr indent="-317500" lvl="1" marL="914400" rtl="0" algn="l">
              <a:lnSpc>
                <a:spcPct val="150000"/>
              </a:lnSpc>
              <a:spcBef>
                <a:spcPts val="0"/>
              </a:spcBef>
              <a:spcAft>
                <a:spcPts val="0"/>
              </a:spcAft>
              <a:buSzPts val="1400"/>
              <a:buChar char="○"/>
            </a:pPr>
            <a:r>
              <a:rPr lang="en"/>
              <a:t>Method 2: </a:t>
            </a:r>
            <a:endParaRPr/>
          </a:p>
          <a:p>
            <a:pPr indent="-317500" lvl="2" marL="1371600" rtl="0" algn="l">
              <a:lnSpc>
                <a:spcPct val="150000"/>
              </a:lnSpc>
              <a:spcBef>
                <a:spcPts val="0"/>
              </a:spcBef>
              <a:spcAft>
                <a:spcPts val="0"/>
              </a:spcAft>
              <a:buSzPts val="1400"/>
              <a:buChar char="■"/>
            </a:pPr>
            <a:r>
              <a:rPr lang="en"/>
              <a:t>Joint probability method </a:t>
            </a:r>
            <a:endParaRPr/>
          </a:p>
          <a:p>
            <a:pPr indent="-317500" lvl="2" marL="1371600" rtl="0" algn="l">
              <a:lnSpc>
                <a:spcPct val="150000"/>
              </a:lnSpc>
              <a:spcBef>
                <a:spcPts val="0"/>
              </a:spcBef>
              <a:spcAft>
                <a:spcPts val="0"/>
              </a:spcAft>
              <a:buSzPts val="1400"/>
              <a:buChar char="■"/>
            </a:pPr>
            <a:r>
              <a:rPr lang="en"/>
              <a:t>Probability of raw components calculated</a:t>
            </a:r>
            <a:endParaRPr/>
          </a:p>
          <a:p>
            <a:pPr indent="-317500" lvl="3" marL="1828800" rtl="0" algn="l">
              <a:lnSpc>
                <a:spcPct val="150000"/>
              </a:lnSpc>
              <a:spcBef>
                <a:spcPts val="0"/>
              </a:spcBef>
              <a:spcAft>
                <a:spcPts val="0"/>
              </a:spcAft>
              <a:buSzPts val="1400"/>
              <a:buChar char="●"/>
            </a:pPr>
            <a:r>
              <a:rPr lang="en"/>
              <a:t>Snow Amount, Ice amount, QPF amount, Wind Speed, Temperature</a:t>
            </a:r>
            <a:endParaRPr/>
          </a:p>
          <a:p>
            <a:pPr indent="-342900" lvl="0" marL="457200" rtl="0" algn="l">
              <a:lnSpc>
                <a:spcPct val="150000"/>
              </a:lnSpc>
              <a:spcBef>
                <a:spcPts val="0"/>
              </a:spcBef>
              <a:spcAft>
                <a:spcPts val="0"/>
              </a:spcAft>
              <a:buSzPts val="1800"/>
              <a:buChar char="●"/>
            </a:pPr>
            <a:r>
              <a:rPr lang="en"/>
              <a:t>Currently Developing Method 1</a:t>
            </a:r>
            <a:endParaRPr/>
          </a:p>
        </p:txBody>
      </p:sp>
      <p:pic>
        <p:nvPicPr>
          <p:cNvPr id="356" name="Google Shape;356;p51"/>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2"/>
          <p:cNvSpPr txBox="1"/>
          <p:nvPr>
            <p:ph type="title"/>
          </p:nvPr>
        </p:nvSpPr>
        <p:spPr>
          <a:xfrm>
            <a:off x="0" y="83025"/>
            <a:ext cx="481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30 M Land Use </a:t>
            </a:r>
            <a:endParaRPr/>
          </a:p>
          <a:p>
            <a:pPr indent="0" lvl="0" marL="0" rtl="0" algn="l">
              <a:spcBef>
                <a:spcPts val="0"/>
              </a:spcBef>
              <a:spcAft>
                <a:spcPts val="0"/>
              </a:spcAft>
              <a:buNone/>
            </a:pPr>
            <a:r>
              <a:rPr lang="en"/>
              <a:t>Classification</a:t>
            </a:r>
            <a:endParaRPr/>
          </a:p>
        </p:txBody>
      </p:sp>
      <p:sp>
        <p:nvSpPr>
          <p:cNvPr id="362" name="Google Shape;362;p52"/>
          <p:cNvSpPr txBox="1"/>
          <p:nvPr>
            <p:ph idx="1" type="body"/>
          </p:nvPr>
        </p:nvSpPr>
        <p:spPr>
          <a:xfrm>
            <a:off x="311700" y="10695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3" name="Google Shape;363;p52"/>
          <p:cNvPicPr preferRelativeResize="0"/>
          <p:nvPr/>
        </p:nvPicPr>
        <p:blipFill>
          <a:blip r:embed="rId3">
            <a:alphaModFix/>
          </a:blip>
          <a:stretch>
            <a:fillRect/>
          </a:stretch>
        </p:blipFill>
        <p:spPr>
          <a:xfrm>
            <a:off x="2584100" y="83025"/>
            <a:ext cx="6457448" cy="4480301"/>
          </a:xfrm>
          <a:prstGeom prst="rect">
            <a:avLst/>
          </a:prstGeom>
          <a:noFill/>
          <a:ln>
            <a:noFill/>
          </a:ln>
        </p:spPr>
      </p:pic>
      <p:pic>
        <p:nvPicPr>
          <p:cNvPr id="364" name="Google Shape;364;p52"/>
          <p:cNvPicPr preferRelativeResize="0"/>
          <p:nvPr/>
        </p:nvPicPr>
        <p:blipFill>
          <a:blip r:embed="rId4">
            <a:alphaModFix/>
          </a:blip>
          <a:stretch>
            <a:fillRect/>
          </a:stretch>
        </p:blipFill>
        <p:spPr>
          <a:xfrm>
            <a:off x="51000" y="1010675"/>
            <a:ext cx="6691625" cy="4064624"/>
          </a:xfrm>
          <a:prstGeom prst="rect">
            <a:avLst/>
          </a:prstGeom>
          <a:noFill/>
          <a:ln>
            <a:noFill/>
          </a:ln>
        </p:spPr>
      </p:pic>
      <p:sp>
        <p:nvSpPr>
          <p:cNvPr id="365" name="Google Shape;365;p52"/>
          <p:cNvSpPr txBox="1"/>
          <p:nvPr/>
        </p:nvSpPr>
        <p:spPr>
          <a:xfrm>
            <a:off x="6805175" y="4563325"/>
            <a:ext cx="2236500" cy="572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500"/>
              </a:spcAft>
              <a:buNone/>
            </a:pPr>
            <a:r>
              <a:rPr lang="en" sz="1000">
                <a:solidFill>
                  <a:srgbClr val="333333"/>
                </a:solidFill>
                <a:highlight>
                  <a:srgbClr val="FFFFFF"/>
                </a:highlight>
              </a:rPr>
              <a:t>Date Source: Multi-Resolution Land Characteristics (MRLC) Consortium</a:t>
            </a:r>
            <a:endParaRPr sz="1000">
              <a:solidFill>
                <a:srgbClr val="333333"/>
              </a:solidFill>
              <a:highlight>
                <a:srgbClr val="FFFFFF"/>
              </a:highlight>
            </a:endParaRPr>
          </a:p>
        </p:txBody>
      </p:sp>
      <p:grpSp>
        <p:nvGrpSpPr>
          <p:cNvPr id="366" name="Google Shape;366;p52"/>
          <p:cNvGrpSpPr/>
          <p:nvPr/>
        </p:nvGrpSpPr>
        <p:grpSpPr>
          <a:xfrm>
            <a:off x="3387075" y="2925275"/>
            <a:ext cx="2319725" cy="1560700"/>
            <a:chOff x="3387075" y="2925275"/>
            <a:chExt cx="2319725" cy="1560700"/>
          </a:xfrm>
        </p:grpSpPr>
        <p:grpSp>
          <p:nvGrpSpPr>
            <p:cNvPr id="367" name="Google Shape;367;p52"/>
            <p:cNvGrpSpPr/>
            <p:nvPr/>
          </p:nvGrpSpPr>
          <p:grpSpPr>
            <a:xfrm>
              <a:off x="3387075" y="2925275"/>
              <a:ext cx="1184925" cy="1560700"/>
              <a:chOff x="3387075" y="2925275"/>
              <a:chExt cx="1184925" cy="1560700"/>
            </a:xfrm>
          </p:grpSpPr>
          <p:sp>
            <p:nvSpPr>
              <p:cNvPr id="368" name="Google Shape;368;p52"/>
              <p:cNvSpPr/>
              <p:nvPr/>
            </p:nvSpPr>
            <p:spPr>
              <a:xfrm>
                <a:off x="3387075" y="2925275"/>
                <a:ext cx="319500" cy="3615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2"/>
              <p:cNvSpPr/>
              <p:nvPr/>
            </p:nvSpPr>
            <p:spPr>
              <a:xfrm>
                <a:off x="4252500" y="4124475"/>
                <a:ext cx="319500" cy="3615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 name="Google Shape;370;p52"/>
            <p:cNvSpPr txBox="1"/>
            <p:nvPr/>
          </p:nvSpPr>
          <p:spPr>
            <a:xfrm>
              <a:off x="4185500" y="2958900"/>
              <a:ext cx="1521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Areas above the treeline</a:t>
              </a:r>
              <a:endParaRPr b="1" sz="16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3"/>
          <p:cNvSpPr txBox="1"/>
          <p:nvPr>
            <p:ph type="title"/>
          </p:nvPr>
        </p:nvSpPr>
        <p:spPr>
          <a:xfrm>
            <a:off x="311700" y="154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 Model Generated Output</a:t>
            </a:r>
            <a:endParaRPr/>
          </a:p>
        </p:txBody>
      </p:sp>
      <p:sp>
        <p:nvSpPr>
          <p:cNvPr id="376" name="Google Shape;376;p53"/>
          <p:cNvSpPr txBox="1"/>
          <p:nvPr>
            <p:ph idx="1" type="body"/>
          </p:nvPr>
        </p:nvSpPr>
        <p:spPr>
          <a:xfrm>
            <a:off x="91200" y="863550"/>
            <a:ext cx="34872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Deterministic NBM WSSI</a:t>
            </a:r>
            <a:endParaRPr/>
          </a:p>
          <a:p>
            <a:pPr indent="-317500" lvl="1" marL="914400" rtl="0" algn="l">
              <a:lnSpc>
                <a:spcPct val="150000"/>
              </a:lnSpc>
              <a:spcBef>
                <a:spcPts val="0"/>
              </a:spcBef>
              <a:spcAft>
                <a:spcPts val="0"/>
              </a:spcAft>
              <a:buSzPts val="1400"/>
              <a:buChar char="○"/>
            </a:pPr>
            <a:r>
              <a:rPr lang="en"/>
              <a:t>Proof of concept</a:t>
            </a:r>
            <a:endParaRPr/>
          </a:p>
          <a:p>
            <a:pPr indent="-342900" lvl="0" marL="457200" rtl="0" algn="l">
              <a:lnSpc>
                <a:spcPct val="150000"/>
              </a:lnSpc>
              <a:spcBef>
                <a:spcPts val="0"/>
              </a:spcBef>
              <a:spcAft>
                <a:spcPts val="0"/>
              </a:spcAft>
              <a:buSzPts val="1800"/>
              <a:buChar char="●"/>
            </a:pPr>
            <a:r>
              <a:rPr lang="en"/>
              <a:t>Higher Temporal Resolution</a:t>
            </a:r>
            <a:endParaRPr/>
          </a:p>
          <a:p>
            <a:pPr indent="-317500" lvl="1" marL="914400" rtl="0" algn="l">
              <a:lnSpc>
                <a:spcPct val="150000"/>
              </a:lnSpc>
              <a:spcBef>
                <a:spcPts val="0"/>
              </a:spcBef>
              <a:spcAft>
                <a:spcPts val="0"/>
              </a:spcAft>
              <a:buSzPts val="1400"/>
              <a:buChar char="○"/>
            </a:pPr>
            <a:r>
              <a:rPr lang="en"/>
              <a:t>Time of day impacts</a:t>
            </a:r>
            <a:endParaRPr/>
          </a:p>
          <a:p>
            <a:pPr indent="-317500" lvl="1" marL="914400" rtl="0" algn="l">
              <a:lnSpc>
                <a:spcPct val="150000"/>
              </a:lnSpc>
              <a:spcBef>
                <a:spcPts val="0"/>
              </a:spcBef>
              <a:spcAft>
                <a:spcPts val="0"/>
              </a:spcAft>
              <a:buSzPts val="1400"/>
              <a:buChar char="○"/>
            </a:pPr>
            <a:r>
              <a:rPr lang="en"/>
              <a:t>Hourly Snow Rates</a:t>
            </a:r>
            <a:endParaRPr/>
          </a:p>
          <a:p>
            <a:pPr indent="-342900" lvl="0" marL="457200" rtl="0" algn="l">
              <a:lnSpc>
                <a:spcPct val="150000"/>
              </a:lnSpc>
              <a:spcBef>
                <a:spcPts val="0"/>
              </a:spcBef>
              <a:spcAft>
                <a:spcPts val="0"/>
              </a:spcAft>
              <a:buSzPts val="1800"/>
              <a:buChar char="●"/>
            </a:pPr>
            <a:r>
              <a:rPr lang="en"/>
              <a:t>Collaboration Opportunities </a:t>
            </a:r>
            <a:endParaRPr/>
          </a:p>
          <a:p>
            <a:pPr indent="-342900" lvl="0" marL="457200" rtl="0" algn="l">
              <a:lnSpc>
                <a:spcPct val="150000"/>
              </a:lnSpc>
              <a:spcBef>
                <a:spcPts val="0"/>
              </a:spcBef>
              <a:spcAft>
                <a:spcPts val="0"/>
              </a:spcAft>
              <a:buSzPts val="1800"/>
              <a:buChar char="●"/>
            </a:pPr>
            <a:r>
              <a:rPr lang="en"/>
              <a:t>Possible to expand out to day 7</a:t>
            </a:r>
            <a:endParaRPr/>
          </a:p>
          <a:p>
            <a:pPr indent="-342900" lvl="0" marL="457200" rtl="0" algn="l">
              <a:lnSpc>
                <a:spcPct val="150000"/>
              </a:lnSpc>
              <a:spcBef>
                <a:spcPts val="0"/>
              </a:spcBef>
              <a:spcAft>
                <a:spcPts val="0"/>
              </a:spcAft>
              <a:buSzPts val="1800"/>
              <a:buChar char="●"/>
            </a:pPr>
            <a:r>
              <a:rPr lang="en"/>
              <a:t>Could pair with GWHO </a:t>
            </a:r>
            <a:endParaRPr/>
          </a:p>
          <a:p>
            <a:pPr indent="0" lvl="0" marL="457200" rtl="0" algn="l">
              <a:lnSpc>
                <a:spcPct val="150000"/>
              </a:lnSpc>
              <a:spcBef>
                <a:spcPts val="1600"/>
              </a:spcBef>
              <a:spcAft>
                <a:spcPts val="0"/>
              </a:spcAft>
              <a:buNone/>
            </a:pPr>
            <a:r>
              <a:t/>
            </a:r>
            <a:endParaRPr/>
          </a:p>
          <a:p>
            <a:pPr indent="0" lvl="0" marL="457200" rtl="0" algn="l">
              <a:lnSpc>
                <a:spcPct val="150000"/>
              </a:lnSpc>
              <a:spcBef>
                <a:spcPts val="1600"/>
              </a:spcBef>
              <a:spcAft>
                <a:spcPts val="0"/>
              </a:spcAft>
              <a:buNone/>
            </a:pPr>
            <a:r>
              <a:t/>
            </a:r>
            <a:endParaRPr/>
          </a:p>
          <a:p>
            <a:pPr indent="0" lvl="0" marL="914400" rtl="0" algn="l">
              <a:spcBef>
                <a:spcPts val="1600"/>
              </a:spcBef>
              <a:spcAft>
                <a:spcPts val="1600"/>
              </a:spcAft>
              <a:buNone/>
            </a:pPr>
            <a:r>
              <a:rPr lang="en" sz="1400"/>
              <a:t>	</a:t>
            </a:r>
            <a:endParaRPr/>
          </a:p>
        </p:txBody>
      </p:sp>
      <p:grpSp>
        <p:nvGrpSpPr>
          <p:cNvPr id="377" name="Google Shape;377;p53"/>
          <p:cNvGrpSpPr/>
          <p:nvPr/>
        </p:nvGrpSpPr>
        <p:grpSpPr>
          <a:xfrm>
            <a:off x="3445150" y="902400"/>
            <a:ext cx="5561950" cy="3250300"/>
            <a:chOff x="3463300" y="1328775"/>
            <a:chExt cx="5561950" cy="3250300"/>
          </a:xfrm>
        </p:grpSpPr>
        <p:pic>
          <p:nvPicPr>
            <p:cNvPr id="378" name="Google Shape;378;p53"/>
            <p:cNvPicPr preferRelativeResize="0"/>
            <p:nvPr/>
          </p:nvPicPr>
          <p:blipFill>
            <a:blip r:embed="rId3">
              <a:alphaModFix/>
            </a:blip>
            <a:stretch>
              <a:fillRect/>
            </a:stretch>
          </p:blipFill>
          <p:spPr>
            <a:xfrm>
              <a:off x="3463300" y="1328775"/>
              <a:ext cx="5561950" cy="3250300"/>
            </a:xfrm>
            <a:prstGeom prst="rect">
              <a:avLst/>
            </a:prstGeom>
            <a:noFill/>
            <a:ln>
              <a:noFill/>
            </a:ln>
          </p:spPr>
        </p:pic>
        <p:sp>
          <p:nvSpPr>
            <p:cNvPr id="379" name="Google Shape;379;p53"/>
            <p:cNvSpPr txBox="1"/>
            <p:nvPr/>
          </p:nvSpPr>
          <p:spPr>
            <a:xfrm>
              <a:off x="4500675" y="1328775"/>
              <a:ext cx="34872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WSSI - NBM Snow Amt 72 HR Forecast</a:t>
              </a:r>
              <a:endParaRPr b="1"/>
            </a:p>
          </p:txBody>
        </p:sp>
      </p:grpSp>
      <p:pic>
        <p:nvPicPr>
          <p:cNvPr id="380" name="Google Shape;380;p53"/>
          <p:cNvPicPr preferRelativeResize="0"/>
          <p:nvPr/>
        </p:nvPicPr>
        <p:blipFill>
          <a:blip r:embed="rId4">
            <a:alphaModFix/>
          </a:blip>
          <a:stretch>
            <a:fillRect/>
          </a:stretch>
        </p:blipFill>
        <p:spPr>
          <a:xfrm>
            <a:off x="805754" y="4568875"/>
            <a:ext cx="7532497" cy="5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54"/>
          <p:cNvSpPr txBox="1"/>
          <p:nvPr>
            <p:ph type="title"/>
          </p:nvPr>
        </p:nvSpPr>
        <p:spPr>
          <a:xfrm>
            <a:off x="311700" y="281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NCEP Summer Intern and Summer Projects 	</a:t>
            </a:r>
            <a:endParaRPr/>
          </a:p>
        </p:txBody>
      </p:sp>
      <p:sp>
        <p:nvSpPr>
          <p:cNvPr id="386" name="Google Shape;386;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One summer student (Chris Long of Penn State)</a:t>
            </a:r>
            <a:endParaRPr/>
          </a:p>
          <a:p>
            <a:pPr indent="-342900" lvl="0" marL="457200" rtl="0" algn="l">
              <a:spcBef>
                <a:spcPts val="0"/>
              </a:spcBef>
              <a:spcAft>
                <a:spcPts val="0"/>
              </a:spcAft>
              <a:buSzPts val="1800"/>
              <a:buChar char="●"/>
            </a:pPr>
            <a:r>
              <a:rPr lang="en"/>
              <a:t>Projects</a:t>
            </a:r>
            <a:endParaRPr/>
          </a:p>
          <a:p>
            <a:pPr indent="-317500" lvl="1" marL="914400" rtl="0" algn="l">
              <a:spcBef>
                <a:spcPts val="0"/>
              </a:spcBef>
              <a:spcAft>
                <a:spcPts val="0"/>
              </a:spcAft>
              <a:buSzPts val="1400"/>
              <a:buChar char="○"/>
            </a:pPr>
            <a:r>
              <a:rPr lang="en"/>
              <a:t>URMA/RTMA Reanalysis of key cases from last two seasons</a:t>
            </a:r>
            <a:endParaRPr/>
          </a:p>
          <a:p>
            <a:pPr indent="-317500" lvl="1" marL="914400" rtl="0" algn="l">
              <a:spcBef>
                <a:spcPts val="0"/>
              </a:spcBef>
              <a:spcAft>
                <a:spcPts val="0"/>
              </a:spcAft>
              <a:buSzPts val="1400"/>
              <a:buChar char="○"/>
            </a:pPr>
            <a:r>
              <a:rPr lang="en"/>
              <a:t>Yearly Counting Stats</a:t>
            </a:r>
            <a:endParaRPr/>
          </a:p>
          <a:p>
            <a:pPr indent="-317500" lvl="1" marL="914400" rtl="0" algn="l">
              <a:spcBef>
                <a:spcPts val="0"/>
              </a:spcBef>
              <a:spcAft>
                <a:spcPts val="0"/>
              </a:spcAft>
              <a:buSzPts val="1400"/>
              <a:buChar char="○"/>
            </a:pPr>
            <a:r>
              <a:rPr lang="en"/>
              <a:t>Improvements to WSSI website</a:t>
            </a:r>
            <a:endParaRPr/>
          </a:p>
          <a:p>
            <a:pPr indent="-317500" lvl="2" marL="1371600" rtl="0" algn="l">
              <a:spcBef>
                <a:spcPts val="0"/>
              </a:spcBef>
              <a:spcAft>
                <a:spcPts val="0"/>
              </a:spcAft>
              <a:buSzPts val="1400"/>
              <a:buChar char="■"/>
            </a:pPr>
            <a:r>
              <a:rPr lang="en"/>
              <a:t>Static Images</a:t>
            </a:r>
            <a:endParaRPr/>
          </a:p>
          <a:p>
            <a:pPr indent="-317500" lvl="2" marL="1371600" rtl="0" algn="l">
              <a:spcBef>
                <a:spcPts val="0"/>
              </a:spcBef>
              <a:spcAft>
                <a:spcPts val="0"/>
              </a:spcAft>
              <a:buSzPts val="1400"/>
              <a:buChar char="■"/>
            </a:pPr>
            <a:r>
              <a:rPr lang="en"/>
              <a:t>Improved Archive</a:t>
            </a:r>
            <a:endParaRPr/>
          </a:p>
          <a:p>
            <a:pPr indent="-317500" lvl="2" marL="1371600" rtl="0" algn="l">
              <a:spcBef>
                <a:spcPts val="0"/>
              </a:spcBef>
              <a:spcAft>
                <a:spcPts val="0"/>
              </a:spcAft>
              <a:buSzPts val="1400"/>
              <a:buChar char="■"/>
            </a:pPr>
            <a:r>
              <a:rPr lang="en"/>
              <a:t>CWA tracker (number of each component and severity)</a:t>
            </a:r>
            <a:endParaRPr/>
          </a:p>
          <a:p>
            <a:pPr indent="0" lvl="0" marL="457200" rtl="0" algn="l">
              <a:spcBef>
                <a:spcPts val="1600"/>
              </a:spcBef>
              <a:spcAft>
                <a:spcPts val="1600"/>
              </a:spcAft>
              <a:buNone/>
            </a:pPr>
            <a:r>
              <a:t/>
            </a:r>
            <a:endParaRPr/>
          </a:p>
        </p:txBody>
      </p:sp>
      <p:pic>
        <p:nvPicPr>
          <p:cNvPr id="387" name="Google Shape;387;p54"/>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b="1"/>
          </a:p>
        </p:txBody>
      </p:sp>
      <p:sp>
        <p:nvSpPr>
          <p:cNvPr id="149" name="Google Shape;149;p28"/>
          <p:cNvSpPr txBox="1"/>
          <p:nvPr>
            <p:ph idx="1" type="body"/>
          </p:nvPr>
        </p:nvSpPr>
        <p:spPr>
          <a:xfrm>
            <a:off x="311700" y="937900"/>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Goal of the Product</a:t>
            </a:r>
            <a:endParaRPr/>
          </a:p>
          <a:p>
            <a:pPr indent="-317500" lvl="1" marL="914400" rtl="0" algn="l">
              <a:spcBef>
                <a:spcPts val="0"/>
              </a:spcBef>
              <a:spcAft>
                <a:spcPts val="0"/>
              </a:spcAft>
              <a:buSzPts val="1400"/>
              <a:buChar char="○"/>
            </a:pPr>
            <a:r>
              <a:rPr lang="en"/>
              <a:t>Summarize multiple winter weather impacts from a storm into an easily consumable graphic</a:t>
            </a:r>
            <a:endParaRPr/>
          </a:p>
          <a:p>
            <a:pPr indent="-317500" lvl="1" marL="914400" rtl="0" algn="l">
              <a:spcBef>
                <a:spcPts val="0"/>
              </a:spcBef>
              <a:spcAft>
                <a:spcPts val="0"/>
              </a:spcAft>
              <a:buSzPts val="1400"/>
              <a:buChar char="○"/>
            </a:pPr>
            <a:r>
              <a:rPr lang="en"/>
              <a:t>72 Hour forecast </a:t>
            </a:r>
            <a:endParaRPr/>
          </a:p>
          <a:p>
            <a:pPr indent="-317500" lvl="2" marL="1371600" rtl="0" algn="l">
              <a:spcBef>
                <a:spcPts val="0"/>
              </a:spcBef>
              <a:spcAft>
                <a:spcPts val="0"/>
              </a:spcAft>
              <a:buSzPts val="1400"/>
              <a:buChar char="■"/>
            </a:pPr>
            <a:r>
              <a:rPr lang="en"/>
              <a:t>24 HR breakouts</a:t>
            </a:r>
            <a:endParaRPr/>
          </a:p>
          <a:p>
            <a:pPr indent="-317500" lvl="2" marL="1371600" rtl="0" algn="l">
              <a:spcBef>
                <a:spcPts val="0"/>
              </a:spcBef>
              <a:spcAft>
                <a:spcPts val="0"/>
              </a:spcAft>
              <a:buSzPts val="1400"/>
              <a:buChar char="■"/>
            </a:pPr>
            <a:r>
              <a:rPr lang="en"/>
              <a:t>Data comes from the NWS National Digital Forecast Database (NDFD)</a:t>
            </a:r>
            <a:endParaRPr/>
          </a:p>
          <a:p>
            <a:pPr indent="-317500" lvl="2" marL="1371600" rtl="0" algn="l">
              <a:spcBef>
                <a:spcPts val="0"/>
              </a:spcBef>
              <a:spcAft>
                <a:spcPts val="0"/>
              </a:spcAft>
              <a:buSzPts val="1400"/>
              <a:buChar char="■"/>
            </a:pPr>
            <a:r>
              <a:rPr lang="en"/>
              <a:t>Updates every 2 hours </a:t>
            </a:r>
            <a:endParaRPr/>
          </a:p>
          <a:p>
            <a:pPr indent="-342900" lvl="0" marL="457200" rtl="0" algn="l">
              <a:spcBef>
                <a:spcPts val="0"/>
              </a:spcBef>
              <a:spcAft>
                <a:spcPts val="0"/>
              </a:spcAft>
              <a:buSzPts val="1800"/>
              <a:buChar char="●"/>
            </a:pPr>
            <a:r>
              <a:rPr lang="en"/>
              <a:t>Summary graphic is a composite of the maximum impact from any of the six components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	</a:t>
            </a:r>
            <a:endParaRPr/>
          </a:p>
        </p:txBody>
      </p:sp>
      <p:pic>
        <p:nvPicPr>
          <p:cNvPr id="150" name="Google Shape;150;p28"/>
          <p:cNvPicPr preferRelativeResize="0"/>
          <p:nvPr/>
        </p:nvPicPr>
        <p:blipFill>
          <a:blip r:embed="rId3">
            <a:alphaModFix/>
          </a:blip>
          <a:stretch>
            <a:fillRect/>
          </a:stretch>
        </p:blipFill>
        <p:spPr>
          <a:xfrm>
            <a:off x="1397979" y="4568875"/>
            <a:ext cx="7532497" cy="572700"/>
          </a:xfrm>
          <a:prstGeom prst="rect">
            <a:avLst/>
          </a:prstGeom>
          <a:noFill/>
          <a:ln>
            <a:noFill/>
          </a:ln>
        </p:spPr>
      </p:pic>
      <p:sp>
        <p:nvSpPr>
          <p:cNvPr id="151" name="Google Shape;151;p28"/>
          <p:cNvSpPr txBox="1"/>
          <p:nvPr/>
        </p:nvSpPr>
        <p:spPr>
          <a:xfrm>
            <a:off x="4670175" y="3641475"/>
            <a:ext cx="4260300" cy="7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t>Components:</a:t>
            </a:r>
            <a:endParaRPr u="sng"/>
          </a:p>
          <a:p>
            <a:pPr indent="0" lvl="0" marL="0" rtl="0" algn="l">
              <a:spcBef>
                <a:spcPts val="0"/>
              </a:spcBef>
              <a:spcAft>
                <a:spcPts val="0"/>
              </a:spcAft>
              <a:buNone/>
            </a:pPr>
            <a:r>
              <a:rPr lang="en"/>
              <a:t>Snow Amount - Snow Load - Ice Accumulation - Blowing Snow - Ground Blizzard - Flash Freeze</a:t>
            </a:r>
            <a:endParaRPr/>
          </a:p>
        </p:txBody>
      </p:sp>
      <p:pic>
        <p:nvPicPr>
          <p:cNvPr id="152" name="Google Shape;152;p28"/>
          <p:cNvPicPr preferRelativeResize="0"/>
          <p:nvPr/>
        </p:nvPicPr>
        <p:blipFill rotWithShape="1">
          <a:blip r:embed="rId4">
            <a:alphaModFix/>
          </a:blip>
          <a:srcRect b="0" l="7481" r="26192" t="1224"/>
          <a:stretch/>
        </p:blipFill>
        <p:spPr>
          <a:xfrm>
            <a:off x="4572000" y="533538"/>
            <a:ext cx="4033699" cy="2950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t>
            </a:r>
            <a:endParaRPr/>
          </a:p>
        </p:txBody>
      </p:sp>
      <p:sp>
        <p:nvSpPr>
          <p:cNvPr id="393" name="Google Shape;393;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Comments or Questions?</a:t>
            </a:r>
            <a:endParaRPr/>
          </a:p>
        </p:txBody>
      </p:sp>
      <p:pic>
        <p:nvPicPr>
          <p:cNvPr id="394" name="Google Shape;394;p55"/>
          <p:cNvPicPr preferRelativeResize="0"/>
          <p:nvPr/>
        </p:nvPicPr>
        <p:blipFill>
          <a:blip r:embed="rId3">
            <a:alphaModFix/>
          </a:blip>
          <a:stretch>
            <a:fillRect/>
          </a:stretch>
        </p:blipFill>
        <p:spPr>
          <a:xfrm>
            <a:off x="805754" y="4568875"/>
            <a:ext cx="7532497" cy="572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311688" y="83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Overview - Components</a:t>
            </a:r>
            <a:endParaRPr/>
          </a:p>
          <a:p>
            <a:pPr indent="0" lvl="0" marL="0" rtl="0" algn="l">
              <a:spcBef>
                <a:spcPts val="0"/>
              </a:spcBef>
              <a:spcAft>
                <a:spcPts val="0"/>
              </a:spcAft>
              <a:buNone/>
            </a:pPr>
            <a:r>
              <a:t/>
            </a:r>
            <a:endParaRPr/>
          </a:p>
        </p:txBody>
      </p:sp>
      <p:sp>
        <p:nvSpPr>
          <p:cNvPr id="158" name="Google Shape;158;p29"/>
          <p:cNvSpPr txBox="1"/>
          <p:nvPr>
            <p:ph idx="1" type="body"/>
          </p:nvPr>
        </p:nvSpPr>
        <p:spPr>
          <a:xfrm>
            <a:off x="345325" y="7406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Snow Amount Index:</a:t>
            </a:r>
            <a:endParaRPr b="1" sz="1800" u="sng">
              <a:solidFill>
                <a:schemeClr val="dk1"/>
              </a:solidFill>
            </a:endParaRPr>
          </a:p>
          <a:p>
            <a:pPr indent="0" lvl="0" marL="0" rtl="0" algn="l">
              <a:spcBef>
                <a:spcPts val="1600"/>
              </a:spcBef>
              <a:spcAft>
                <a:spcPts val="0"/>
              </a:spcAft>
              <a:buNone/>
            </a:pPr>
            <a:r>
              <a:rPr i="1" lang="en"/>
              <a:t>PURPOSE:</a:t>
            </a:r>
            <a:r>
              <a:rPr lang="en"/>
              <a:t> This component is designed to highlight areas in which impacts, especially transportation, could become overwhelmed due to either:</a:t>
            </a:r>
            <a:endParaRPr/>
          </a:p>
          <a:p>
            <a:pPr indent="-317500" lvl="0" marL="457200" rtl="0" algn="l">
              <a:spcBef>
                <a:spcPts val="1600"/>
              </a:spcBef>
              <a:spcAft>
                <a:spcPts val="0"/>
              </a:spcAft>
              <a:buSzPts val="1400"/>
              <a:buChar char="●"/>
            </a:pPr>
            <a:r>
              <a:rPr lang="en" sz="1400"/>
              <a:t>The total amount of snow. </a:t>
            </a:r>
            <a:endParaRPr sz="1400"/>
          </a:p>
          <a:p>
            <a:pPr indent="-304800" lvl="1" marL="1371600" rtl="0" algn="l">
              <a:spcBef>
                <a:spcPts val="0"/>
              </a:spcBef>
              <a:spcAft>
                <a:spcPts val="0"/>
              </a:spcAft>
              <a:buSzPts val="1200"/>
              <a:buChar char="○"/>
            </a:pPr>
            <a:r>
              <a:rPr lang="en"/>
              <a:t>2-Day climatology taken into account</a:t>
            </a:r>
            <a:endParaRPr/>
          </a:p>
          <a:p>
            <a:pPr indent="-317500" lvl="0" marL="457200" rtl="0" algn="l">
              <a:spcBef>
                <a:spcPts val="0"/>
              </a:spcBef>
              <a:spcAft>
                <a:spcPts val="0"/>
              </a:spcAft>
              <a:buSzPts val="1400"/>
              <a:buChar char="●"/>
            </a:pPr>
            <a:r>
              <a:rPr lang="en" sz="1400"/>
              <a:t>The rate at which the snow is falling.</a:t>
            </a:r>
            <a:endParaRPr sz="1400"/>
          </a:p>
          <a:p>
            <a:pPr indent="-317500" lvl="0" marL="457200" rtl="0" algn="l">
              <a:spcBef>
                <a:spcPts val="0"/>
              </a:spcBef>
              <a:spcAft>
                <a:spcPts val="0"/>
              </a:spcAft>
              <a:buSzPts val="1400"/>
              <a:buChar char="●"/>
            </a:pPr>
            <a:r>
              <a:rPr lang="en"/>
              <a:t>Because we are using 6-hour data impacts from snow amount are much more common</a:t>
            </a:r>
            <a:br>
              <a:rPr lang="en"/>
            </a:br>
            <a:endParaRPr/>
          </a:p>
        </p:txBody>
      </p:sp>
      <p:sp>
        <p:nvSpPr>
          <p:cNvPr id="159" name="Google Shape;159;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Snow Load Index:</a:t>
            </a:r>
            <a:endParaRPr b="1" sz="1800">
              <a:solidFill>
                <a:schemeClr val="dk1"/>
              </a:solidFill>
            </a:endParaRPr>
          </a:p>
          <a:p>
            <a:pPr indent="0" lvl="0" marL="0" rtl="0" algn="l">
              <a:spcBef>
                <a:spcPts val="1600"/>
              </a:spcBef>
              <a:spcAft>
                <a:spcPts val="0"/>
              </a:spcAft>
              <a:buNone/>
            </a:pPr>
            <a:r>
              <a:rPr i="1" lang="en"/>
              <a:t>PURPOSE:</a:t>
            </a:r>
            <a:r>
              <a:rPr lang="en"/>
              <a:t> This component is to highlight areas where the weight of the snow could result in damage to trees and powerlines. In general, the lower the snow-liquid ratio (SLR) is and the greater the total snow accumulation, the higher the index.</a:t>
            </a:r>
            <a:endParaRPr/>
          </a:p>
          <a:p>
            <a:pPr indent="0" lvl="0" marL="0" rtl="0" algn="l">
              <a:spcBef>
                <a:spcPts val="1600"/>
              </a:spcBef>
              <a:spcAft>
                <a:spcPts val="1600"/>
              </a:spcAft>
              <a:buNone/>
            </a:pPr>
            <a:r>
              <a:rPr lang="en"/>
              <a:t>Forest type is taken into account (more on that later)</a:t>
            </a:r>
            <a:br>
              <a:rPr lang="en"/>
            </a:br>
            <a:endParaRPr/>
          </a:p>
        </p:txBody>
      </p:sp>
      <p:pic>
        <p:nvPicPr>
          <p:cNvPr id="160" name="Google Shape;160;p29"/>
          <p:cNvPicPr preferRelativeResize="0"/>
          <p:nvPr/>
        </p:nvPicPr>
        <p:blipFill>
          <a:blip r:embed="rId3">
            <a:alphaModFix/>
          </a:blip>
          <a:stretch>
            <a:fillRect/>
          </a:stretch>
        </p:blipFill>
        <p:spPr>
          <a:xfrm>
            <a:off x="61913" y="4369000"/>
            <a:ext cx="9020175" cy="68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 Components</a:t>
            </a:r>
            <a:endParaRPr/>
          </a:p>
          <a:p>
            <a:pPr indent="0" lvl="0" marL="0" rtl="0" algn="l">
              <a:spcBef>
                <a:spcPts val="0"/>
              </a:spcBef>
              <a:spcAft>
                <a:spcPts val="0"/>
              </a:spcAft>
              <a:buNone/>
            </a:pPr>
            <a:r>
              <a:t/>
            </a:r>
            <a:endParaRPr/>
          </a:p>
        </p:txBody>
      </p:sp>
      <p:sp>
        <p:nvSpPr>
          <p:cNvPr id="166" name="Google Shape;166;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Blowing Snow Index:</a:t>
            </a:r>
            <a:endParaRPr b="1" sz="1800" u="sng"/>
          </a:p>
          <a:p>
            <a:pPr indent="0" lvl="0" marL="0" rtl="0" algn="l">
              <a:spcBef>
                <a:spcPts val="1600"/>
              </a:spcBef>
              <a:spcAft>
                <a:spcPts val="1600"/>
              </a:spcAft>
              <a:buNone/>
            </a:pPr>
            <a:r>
              <a:rPr i="1" lang="en"/>
              <a:t>PURPOSE:</a:t>
            </a:r>
            <a:r>
              <a:rPr lang="en"/>
              <a:t> This component highlights areas where blowing/drifting snow is expected to occur and result in transportation related problems. In general, the blowing snow significance increases as the SLR and winds both increase. Prior blowing snow research indicates that in general it takes just under 20 mph of wind to start to move snow around. </a:t>
            </a:r>
            <a:br>
              <a:rPr lang="en"/>
            </a:br>
            <a:endParaRPr/>
          </a:p>
        </p:txBody>
      </p:sp>
      <p:sp>
        <p:nvSpPr>
          <p:cNvPr id="167" name="Google Shape;167;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Ground Blizzard Index:</a:t>
            </a:r>
            <a:endParaRPr b="1" sz="1800" u="sng">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u="sng">
              <a:solidFill>
                <a:schemeClr val="dk1"/>
              </a:solidFill>
              <a:latin typeface="Calibri"/>
              <a:ea typeface="Calibri"/>
              <a:cs typeface="Calibri"/>
              <a:sym typeface="Calibri"/>
            </a:endParaRPr>
          </a:p>
          <a:p>
            <a:pPr indent="0" lvl="0" marL="0" rtl="0" algn="l">
              <a:spcBef>
                <a:spcPts val="0"/>
              </a:spcBef>
              <a:spcAft>
                <a:spcPts val="0"/>
              </a:spcAft>
              <a:buNone/>
            </a:pPr>
            <a:r>
              <a:rPr i="1" lang="en" sz="1700">
                <a:latin typeface="Calibri"/>
                <a:ea typeface="Calibri"/>
                <a:cs typeface="Calibri"/>
                <a:sym typeface="Calibri"/>
              </a:rPr>
              <a:t>PURPOSE:</a:t>
            </a:r>
            <a:r>
              <a:rPr lang="en" sz="1700">
                <a:latin typeface="Calibri"/>
                <a:ea typeface="Calibri"/>
                <a:cs typeface="Calibri"/>
                <a:sym typeface="Calibri"/>
              </a:rPr>
              <a:t> This component is to highlight areas where pre-existing snow combined with very strong winds results in ground blizzard conditions, which result in a significant impact to transportation. </a:t>
            </a:r>
            <a:endParaRPr/>
          </a:p>
        </p:txBody>
      </p:sp>
      <p:pic>
        <p:nvPicPr>
          <p:cNvPr id="168" name="Google Shape;168;p30"/>
          <p:cNvPicPr preferRelativeResize="0"/>
          <p:nvPr/>
        </p:nvPicPr>
        <p:blipFill>
          <a:blip r:embed="rId3">
            <a:alphaModFix/>
          </a:blip>
          <a:stretch>
            <a:fillRect/>
          </a:stretch>
        </p:blipFill>
        <p:spPr>
          <a:xfrm>
            <a:off x="61900" y="4411025"/>
            <a:ext cx="9020175" cy="685800"/>
          </a:xfrm>
          <a:prstGeom prst="rect">
            <a:avLst/>
          </a:prstGeom>
          <a:noFill/>
          <a:ln>
            <a:noFill/>
          </a:ln>
        </p:spPr>
      </p:pic>
      <p:sp>
        <p:nvSpPr>
          <p:cNvPr id="169" name="Google Shape;169;p30"/>
          <p:cNvSpPr txBox="1"/>
          <p:nvPr/>
        </p:nvSpPr>
        <p:spPr>
          <a:xfrm>
            <a:off x="2933225" y="3572425"/>
            <a:ext cx="38913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Land use is taken into account for both of these parameters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 Components</a:t>
            </a:r>
            <a:endParaRPr/>
          </a:p>
          <a:p>
            <a:pPr indent="0" lvl="0" marL="0" rtl="0" algn="l">
              <a:spcBef>
                <a:spcPts val="0"/>
              </a:spcBef>
              <a:spcAft>
                <a:spcPts val="0"/>
              </a:spcAft>
              <a:buNone/>
            </a:pPr>
            <a:r>
              <a:t/>
            </a:r>
            <a:endParaRPr/>
          </a:p>
        </p:txBody>
      </p:sp>
      <p:sp>
        <p:nvSpPr>
          <p:cNvPr id="175" name="Google Shape;175;p3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Flash Freeze Index:</a:t>
            </a:r>
            <a:endParaRPr b="1" sz="1800" u="sng">
              <a:solidFill>
                <a:schemeClr val="dk1"/>
              </a:solidFill>
              <a:latin typeface="Calibri"/>
              <a:ea typeface="Calibri"/>
              <a:cs typeface="Calibri"/>
              <a:sym typeface="Calibri"/>
            </a:endParaRPr>
          </a:p>
          <a:p>
            <a:pPr indent="0" lvl="0" marL="0" rtl="0" algn="l">
              <a:spcBef>
                <a:spcPts val="0"/>
              </a:spcBef>
              <a:spcAft>
                <a:spcPts val="0"/>
              </a:spcAft>
              <a:buNone/>
            </a:pPr>
            <a:r>
              <a:t/>
            </a:r>
            <a:endParaRPr b="1" i="1" sz="1700">
              <a:solidFill>
                <a:schemeClr val="dk1"/>
              </a:solidFill>
              <a:latin typeface="Calibri"/>
              <a:ea typeface="Calibri"/>
              <a:cs typeface="Calibri"/>
              <a:sym typeface="Calibri"/>
            </a:endParaRPr>
          </a:p>
          <a:p>
            <a:pPr indent="0" lvl="0" marL="0" rtl="0" algn="l">
              <a:spcBef>
                <a:spcPts val="0"/>
              </a:spcBef>
              <a:spcAft>
                <a:spcPts val="0"/>
              </a:spcAft>
              <a:buNone/>
            </a:pPr>
            <a:r>
              <a:rPr i="1" lang="en">
                <a:latin typeface="Calibri"/>
                <a:ea typeface="Calibri"/>
                <a:cs typeface="Calibri"/>
                <a:sym typeface="Calibri"/>
              </a:rPr>
              <a:t>PURPOSE:</a:t>
            </a:r>
            <a:r>
              <a:rPr lang="en">
                <a:latin typeface="Calibri"/>
                <a:ea typeface="Calibri"/>
                <a:cs typeface="Calibri"/>
                <a:sym typeface="Calibri"/>
              </a:rPr>
              <a:t> The component depicts severity primarily to transportation of situations where temperatures rapidly fall below freezing during or just after precipitation.</a:t>
            </a:r>
            <a:endParaRPr>
              <a:latin typeface="Calibri"/>
              <a:ea typeface="Calibri"/>
              <a:cs typeface="Calibri"/>
              <a:sym typeface="Calibri"/>
            </a:endParaRPr>
          </a:p>
          <a:p>
            <a:pPr indent="0" lvl="0" marL="457200" rtl="0" algn="l">
              <a:spcBef>
                <a:spcPts val="0"/>
              </a:spcBef>
              <a:spcAft>
                <a:spcPts val="1600"/>
              </a:spcAft>
              <a:buNone/>
            </a:pPr>
            <a:br>
              <a:rPr lang="en"/>
            </a:br>
            <a:endParaRPr/>
          </a:p>
        </p:txBody>
      </p:sp>
      <p:sp>
        <p:nvSpPr>
          <p:cNvPr id="176" name="Google Shape;176;p3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400"/>
              </a:spcBef>
              <a:spcAft>
                <a:spcPts val="0"/>
              </a:spcAft>
              <a:buNone/>
            </a:pPr>
            <a:r>
              <a:rPr b="1" lang="en" sz="1800" u="sng">
                <a:solidFill>
                  <a:schemeClr val="dk1"/>
                </a:solidFill>
                <a:latin typeface="Calibri"/>
                <a:ea typeface="Calibri"/>
                <a:cs typeface="Calibri"/>
                <a:sym typeface="Calibri"/>
              </a:rPr>
              <a:t>Ice Accumulation Index:</a:t>
            </a:r>
            <a:endParaRPr b="1" sz="1800" u="sng">
              <a:solidFill>
                <a:schemeClr val="dk1"/>
              </a:solidFill>
              <a:latin typeface="Calibri"/>
              <a:ea typeface="Calibri"/>
              <a:cs typeface="Calibri"/>
              <a:sym typeface="Calibri"/>
            </a:endParaRPr>
          </a:p>
          <a:p>
            <a:pPr indent="0" lvl="0" marL="0" rtl="0" algn="l">
              <a:spcBef>
                <a:spcPts val="400"/>
              </a:spcBef>
              <a:spcAft>
                <a:spcPts val="0"/>
              </a:spcAft>
              <a:buNone/>
            </a:pPr>
            <a:r>
              <a:t/>
            </a:r>
            <a:endParaRPr b="1" i="1" sz="1700">
              <a:solidFill>
                <a:schemeClr val="dk1"/>
              </a:solidFill>
              <a:latin typeface="Calibri"/>
              <a:ea typeface="Calibri"/>
              <a:cs typeface="Calibri"/>
              <a:sym typeface="Calibri"/>
            </a:endParaRPr>
          </a:p>
          <a:p>
            <a:pPr indent="0" lvl="0" marL="0" rtl="0" algn="l">
              <a:spcBef>
                <a:spcPts val="400"/>
              </a:spcBef>
              <a:spcAft>
                <a:spcPts val="0"/>
              </a:spcAft>
              <a:buNone/>
            </a:pPr>
            <a:r>
              <a:rPr i="1" lang="en">
                <a:latin typeface="Calibri"/>
                <a:ea typeface="Calibri"/>
                <a:cs typeface="Calibri"/>
                <a:sym typeface="Calibri"/>
              </a:rPr>
              <a:t>PURPOSE</a:t>
            </a:r>
            <a:r>
              <a:rPr lang="en">
                <a:latin typeface="Calibri"/>
                <a:ea typeface="Calibri"/>
                <a:cs typeface="Calibri"/>
                <a:sym typeface="Calibri"/>
              </a:rPr>
              <a:t>: This component was developed to account for the combined effects of ice accumulation and wind which can produce widespread tree damage, transportation shutdowns and other impacts. </a:t>
            </a:r>
            <a:endParaRPr>
              <a:latin typeface="Calibri"/>
              <a:ea typeface="Calibri"/>
              <a:cs typeface="Calibri"/>
              <a:sym typeface="Calibri"/>
            </a:endParaRPr>
          </a:p>
          <a:p>
            <a:pPr indent="0" lvl="0" marL="457200" rtl="0" algn="l">
              <a:spcBef>
                <a:spcPts val="0"/>
              </a:spcBef>
              <a:spcAft>
                <a:spcPts val="0"/>
              </a:spcAft>
              <a:buNone/>
            </a:pPr>
            <a:r>
              <a:t/>
            </a:r>
            <a:endParaRPr b="1" sz="1800" u="sng">
              <a:solidFill>
                <a:schemeClr val="dk1"/>
              </a:solidFill>
              <a:latin typeface="Calibri"/>
              <a:ea typeface="Calibri"/>
              <a:cs typeface="Calibri"/>
              <a:sym typeface="Calibri"/>
            </a:endParaRPr>
          </a:p>
        </p:txBody>
      </p:sp>
      <p:pic>
        <p:nvPicPr>
          <p:cNvPr id="177" name="Google Shape;177;p31"/>
          <p:cNvPicPr preferRelativeResize="0"/>
          <p:nvPr/>
        </p:nvPicPr>
        <p:blipFill>
          <a:blip r:embed="rId3">
            <a:alphaModFix/>
          </a:blip>
          <a:stretch>
            <a:fillRect/>
          </a:stretch>
        </p:blipFill>
        <p:spPr>
          <a:xfrm>
            <a:off x="61900" y="4411025"/>
            <a:ext cx="9020175" cy="685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100000" y="75750"/>
            <a:ext cx="4074600" cy="95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Overview - WSSI Interpretation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83" name="Google Shape;183;p32"/>
          <p:cNvSpPr txBox="1"/>
          <p:nvPr>
            <p:ph idx="1" type="body"/>
          </p:nvPr>
        </p:nvSpPr>
        <p:spPr>
          <a:xfrm>
            <a:off x="222125" y="1136200"/>
            <a:ext cx="2847600" cy="34164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Clr>
                <a:schemeClr val="dk1"/>
              </a:buClr>
              <a:buSzPts val="1100"/>
              <a:buFont typeface="Arial"/>
              <a:buNone/>
            </a:pPr>
            <a:r>
              <a:rPr lang="en" sz="1400">
                <a:solidFill>
                  <a:schemeClr val="dk1"/>
                </a:solidFill>
              </a:rPr>
              <a:t>Final interpretation: Expect  the primary impacts to come from ice accumulations across northern RI northeastward toward Boston, MA. Expect impacts to come from heavy snowfall for VT and NY. There is a major threat for impacts from snow load across central MA through southeast NH.</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pic>
        <p:nvPicPr>
          <p:cNvPr id="184" name="Google Shape;184;p32"/>
          <p:cNvPicPr preferRelativeResize="0"/>
          <p:nvPr/>
        </p:nvPicPr>
        <p:blipFill rotWithShape="1">
          <a:blip r:embed="rId3">
            <a:alphaModFix/>
          </a:blip>
          <a:srcRect b="298" l="0" r="0" t="288"/>
          <a:stretch/>
        </p:blipFill>
        <p:spPr>
          <a:xfrm>
            <a:off x="3110450" y="75750"/>
            <a:ext cx="3729501" cy="2773825"/>
          </a:xfrm>
          <a:prstGeom prst="rect">
            <a:avLst/>
          </a:prstGeom>
          <a:noFill/>
          <a:ln>
            <a:noFill/>
          </a:ln>
        </p:spPr>
      </p:pic>
      <p:pic>
        <p:nvPicPr>
          <p:cNvPr id="185" name="Google Shape;185;p32"/>
          <p:cNvPicPr preferRelativeResize="0"/>
          <p:nvPr/>
        </p:nvPicPr>
        <p:blipFill rotWithShape="1">
          <a:blip r:embed="rId4">
            <a:alphaModFix/>
          </a:blip>
          <a:srcRect b="169" l="0" r="0" t="169"/>
          <a:stretch/>
        </p:blipFill>
        <p:spPr>
          <a:xfrm>
            <a:off x="6240649" y="614875"/>
            <a:ext cx="2684850" cy="1996850"/>
          </a:xfrm>
          <a:prstGeom prst="rect">
            <a:avLst/>
          </a:prstGeom>
          <a:noFill/>
          <a:ln>
            <a:noFill/>
          </a:ln>
        </p:spPr>
      </p:pic>
      <p:pic>
        <p:nvPicPr>
          <p:cNvPr id="186" name="Google Shape;186;p32"/>
          <p:cNvPicPr preferRelativeResize="0"/>
          <p:nvPr/>
        </p:nvPicPr>
        <p:blipFill rotWithShape="1">
          <a:blip r:embed="rId5">
            <a:alphaModFix/>
          </a:blip>
          <a:srcRect b="317" l="0" r="0" t="317"/>
          <a:stretch/>
        </p:blipFill>
        <p:spPr>
          <a:xfrm>
            <a:off x="3110450" y="3043626"/>
            <a:ext cx="2688336" cy="1993392"/>
          </a:xfrm>
          <a:prstGeom prst="rect">
            <a:avLst/>
          </a:prstGeom>
          <a:noFill/>
          <a:ln>
            <a:noFill/>
          </a:ln>
        </p:spPr>
      </p:pic>
      <p:pic>
        <p:nvPicPr>
          <p:cNvPr id="187" name="Google Shape;187;p32"/>
          <p:cNvPicPr preferRelativeResize="0"/>
          <p:nvPr/>
        </p:nvPicPr>
        <p:blipFill rotWithShape="1">
          <a:blip r:embed="rId6">
            <a:alphaModFix/>
          </a:blip>
          <a:srcRect b="317" l="0" r="0" t="317"/>
          <a:stretch/>
        </p:blipFill>
        <p:spPr>
          <a:xfrm>
            <a:off x="6238911" y="3043626"/>
            <a:ext cx="2688336" cy="1993392"/>
          </a:xfrm>
          <a:prstGeom prst="rect">
            <a:avLst/>
          </a:prstGeom>
          <a:noFill/>
          <a:ln>
            <a:noFill/>
          </a:ln>
        </p:spPr>
      </p:pic>
      <p:sp>
        <p:nvSpPr>
          <p:cNvPr id="188" name="Google Shape;188;p32"/>
          <p:cNvSpPr/>
          <p:nvPr/>
        </p:nvSpPr>
        <p:spPr>
          <a:xfrm>
            <a:off x="6180250" y="821350"/>
            <a:ext cx="1017900" cy="8304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2"/>
          <p:cNvSpPr/>
          <p:nvPr/>
        </p:nvSpPr>
        <p:spPr>
          <a:xfrm>
            <a:off x="3015425" y="376425"/>
            <a:ext cx="1486500" cy="12144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2"/>
          <p:cNvSpPr/>
          <p:nvPr/>
        </p:nvSpPr>
        <p:spPr>
          <a:xfrm>
            <a:off x="3997100" y="3604575"/>
            <a:ext cx="795350" cy="538175"/>
          </a:xfrm>
          <a:custGeom>
            <a:rect b="b" l="l" r="r" t="t"/>
            <a:pathLst>
              <a:path extrusionOk="0" h="21527" w="31814">
                <a:moveTo>
                  <a:pt x="0" y="21527"/>
                </a:moveTo>
                <a:lnTo>
                  <a:pt x="191" y="17717"/>
                </a:lnTo>
                <a:lnTo>
                  <a:pt x="572" y="12383"/>
                </a:lnTo>
                <a:lnTo>
                  <a:pt x="3810" y="9906"/>
                </a:lnTo>
                <a:lnTo>
                  <a:pt x="12383" y="5715"/>
                </a:lnTo>
                <a:lnTo>
                  <a:pt x="21527" y="2096"/>
                </a:lnTo>
                <a:lnTo>
                  <a:pt x="27432" y="0"/>
                </a:lnTo>
                <a:lnTo>
                  <a:pt x="31433" y="1334"/>
                </a:lnTo>
                <a:lnTo>
                  <a:pt x="31814" y="4382"/>
                </a:lnTo>
                <a:lnTo>
                  <a:pt x="30861" y="6096"/>
                </a:lnTo>
                <a:lnTo>
                  <a:pt x="27813" y="7049"/>
                </a:lnTo>
                <a:lnTo>
                  <a:pt x="24003" y="10287"/>
                </a:lnTo>
                <a:lnTo>
                  <a:pt x="19622" y="12954"/>
                </a:lnTo>
                <a:lnTo>
                  <a:pt x="16764" y="13907"/>
                </a:lnTo>
                <a:lnTo>
                  <a:pt x="11430" y="16955"/>
                </a:lnTo>
                <a:lnTo>
                  <a:pt x="7239" y="19812"/>
                </a:lnTo>
                <a:lnTo>
                  <a:pt x="2477" y="21146"/>
                </a:lnTo>
                <a:close/>
              </a:path>
            </a:pathLst>
          </a:custGeom>
          <a:noFill/>
          <a:ln cap="flat" cmpd="sng" w="28575">
            <a:solidFill>
              <a:srgbClr val="351C75"/>
            </a:solidFill>
            <a:prstDash val="solid"/>
            <a:round/>
            <a:headEnd len="med" w="med" type="none"/>
            <a:tailEnd len="med" w="med" type="none"/>
          </a:ln>
        </p:spPr>
      </p:sp>
      <p:sp>
        <p:nvSpPr>
          <p:cNvPr id="191" name="Google Shape;191;p32"/>
          <p:cNvSpPr/>
          <p:nvPr/>
        </p:nvSpPr>
        <p:spPr>
          <a:xfrm>
            <a:off x="4336963" y="821350"/>
            <a:ext cx="1186583" cy="789180"/>
          </a:xfrm>
          <a:custGeom>
            <a:rect b="b" l="l" r="r" t="t"/>
            <a:pathLst>
              <a:path extrusionOk="0" h="21527" w="31814">
                <a:moveTo>
                  <a:pt x="0" y="21527"/>
                </a:moveTo>
                <a:lnTo>
                  <a:pt x="191" y="17717"/>
                </a:lnTo>
                <a:lnTo>
                  <a:pt x="572" y="12383"/>
                </a:lnTo>
                <a:lnTo>
                  <a:pt x="3810" y="9906"/>
                </a:lnTo>
                <a:lnTo>
                  <a:pt x="12383" y="5715"/>
                </a:lnTo>
                <a:lnTo>
                  <a:pt x="21527" y="2096"/>
                </a:lnTo>
                <a:lnTo>
                  <a:pt x="27432" y="0"/>
                </a:lnTo>
                <a:lnTo>
                  <a:pt x="31433" y="1334"/>
                </a:lnTo>
                <a:lnTo>
                  <a:pt x="31814" y="4382"/>
                </a:lnTo>
                <a:lnTo>
                  <a:pt x="30861" y="6096"/>
                </a:lnTo>
                <a:lnTo>
                  <a:pt x="27813" y="7049"/>
                </a:lnTo>
                <a:lnTo>
                  <a:pt x="24003" y="10287"/>
                </a:lnTo>
                <a:lnTo>
                  <a:pt x="19622" y="12954"/>
                </a:lnTo>
                <a:lnTo>
                  <a:pt x="16764" y="13907"/>
                </a:lnTo>
                <a:lnTo>
                  <a:pt x="11430" y="16955"/>
                </a:lnTo>
                <a:lnTo>
                  <a:pt x="7239" y="19812"/>
                </a:lnTo>
                <a:lnTo>
                  <a:pt x="2477" y="21146"/>
                </a:lnTo>
                <a:close/>
              </a:path>
            </a:pathLst>
          </a:custGeom>
          <a:noFill/>
          <a:ln cap="flat" cmpd="sng" w="28575">
            <a:solidFill>
              <a:srgbClr val="351C75"/>
            </a:solidFill>
            <a:prstDash val="solid"/>
            <a:round/>
            <a:headEnd len="med" w="med" type="none"/>
            <a:tailEnd len="med" w="med" type="none"/>
          </a:ln>
        </p:spPr>
      </p:sp>
      <p:sp>
        <p:nvSpPr>
          <p:cNvPr id="192" name="Google Shape;192;p32"/>
          <p:cNvSpPr/>
          <p:nvPr/>
        </p:nvSpPr>
        <p:spPr>
          <a:xfrm>
            <a:off x="6936875" y="3776025"/>
            <a:ext cx="1038225" cy="676275"/>
          </a:xfrm>
          <a:custGeom>
            <a:rect b="b" l="l" r="r" t="t"/>
            <a:pathLst>
              <a:path extrusionOk="0" h="27051" w="41529">
                <a:moveTo>
                  <a:pt x="0" y="22771"/>
                </a:moveTo>
                <a:lnTo>
                  <a:pt x="6477" y="21247"/>
                </a:lnTo>
                <a:lnTo>
                  <a:pt x="16764" y="17628"/>
                </a:lnTo>
                <a:lnTo>
                  <a:pt x="22669" y="12865"/>
                </a:lnTo>
                <a:lnTo>
                  <a:pt x="28194" y="10198"/>
                </a:lnTo>
                <a:lnTo>
                  <a:pt x="31242" y="5626"/>
                </a:lnTo>
                <a:lnTo>
                  <a:pt x="34671" y="1334"/>
                </a:lnTo>
                <a:lnTo>
                  <a:pt x="37338" y="953"/>
                </a:lnTo>
                <a:lnTo>
                  <a:pt x="40576" y="0"/>
                </a:lnTo>
                <a:lnTo>
                  <a:pt x="41529" y="4674"/>
                </a:lnTo>
                <a:lnTo>
                  <a:pt x="37719" y="12865"/>
                </a:lnTo>
                <a:lnTo>
                  <a:pt x="32575" y="17247"/>
                </a:lnTo>
                <a:lnTo>
                  <a:pt x="28003" y="20866"/>
                </a:lnTo>
                <a:lnTo>
                  <a:pt x="24574" y="24676"/>
                </a:lnTo>
                <a:lnTo>
                  <a:pt x="13716" y="24384"/>
                </a:lnTo>
                <a:lnTo>
                  <a:pt x="9334" y="25908"/>
                </a:lnTo>
                <a:lnTo>
                  <a:pt x="3810" y="27051"/>
                </a:lnTo>
                <a:lnTo>
                  <a:pt x="190" y="25819"/>
                </a:lnTo>
                <a:close/>
              </a:path>
            </a:pathLst>
          </a:custGeom>
          <a:noFill/>
          <a:ln cap="flat" cmpd="sng" w="28575">
            <a:solidFill>
              <a:srgbClr val="FF00FF"/>
            </a:solidFill>
            <a:prstDash val="solid"/>
            <a:round/>
            <a:headEnd len="med" w="med" type="none"/>
            <a:tailEnd len="med" w="med" type="none"/>
          </a:ln>
        </p:spPr>
      </p:sp>
      <p:sp>
        <p:nvSpPr>
          <p:cNvPr id="193" name="Google Shape;193;p32"/>
          <p:cNvSpPr/>
          <p:nvPr/>
        </p:nvSpPr>
        <p:spPr>
          <a:xfrm>
            <a:off x="4174602" y="1081978"/>
            <a:ext cx="1444586" cy="955779"/>
          </a:xfrm>
          <a:custGeom>
            <a:rect b="b" l="l" r="r" t="t"/>
            <a:pathLst>
              <a:path extrusionOk="0" h="27051" w="41529">
                <a:moveTo>
                  <a:pt x="0" y="22771"/>
                </a:moveTo>
                <a:lnTo>
                  <a:pt x="6477" y="21247"/>
                </a:lnTo>
                <a:lnTo>
                  <a:pt x="16764" y="17628"/>
                </a:lnTo>
                <a:lnTo>
                  <a:pt x="22669" y="12865"/>
                </a:lnTo>
                <a:lnTo>
                  <a:pt x="28194" y="10198"/>
                </a:lnTo>
                <a:lnTo>
                  <a:pt x="31242" y="5626"/>
                </a:lnTo>
                <a:lnTo>
                  <a:pt x="34671" y="1334"/>
                </a:lnTo>
                <a:lnTo>
                  <a:pt x="37338" y="953"/>
                </a:lnTo>
                <a:lnTo>
                  <a:pt x="40576" y="0"/>
                </a:lnTo>
                <a:lnTo>
                  <a:pt x="41529" y="4674"/>
                </a:lnTo>
                <a:lnTo>
                  <a:pt x="37719" y="12865"/>
                </a:lnTo>
                <a:lnTo>
                  <a:pt x="32575" y="17247"/>
                </a:lnTo>
                <a:lnTo>
                  <a:pt x="28003" y="20866"/>
                </a:lnTo>
                <a:lnTo>
                  <a:pt x="24574" y="24676"/>
                </a:lnTo>
                <a:lnTo>
                  <a:pt x="13716" y="24384"/>
                </a:lnTo>
                <a:lnTo>
                  <a:pt x="9334" y="25908"/>
                </a:lnTo>
                <a:lnTo>
                  <a:pt x="3810" y="27051"/>
                </a:lnTo>
                <a:lnTo>
                  <a:pt x="190" y="25819"/>
                </a:lnTo>
                <a:close/>
              </a:path>
            </a:pathLst>
          </a:custGeom>
          <a:noFill/>
          <a:ln cap="flat" cmpd="sng" w="28575">
            <a:solidFill>
              <a:srgbClr val="FF00FF"/>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191"/>
                                        </p:tgtEl>
                                      </p:cBhvr>
                                    </p:animEffect>
                                    <p:set>
                                      <p:cBhvr>
                                        <p:cTn dur="1" fill="hold">
                                          <p:stCondLst>
                                            <p:cond delay="300"/>
                                          </p:stCondLst>
                                        </p:cTn>
                                        <p:tgtEl>
                                          <p:spTgt spid="1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300"/>
                                        <p:tgtEl>
                                          <p:spTgt spid="193"/>
                                        </p:tgtEl>
                                      </p:cBhvr>
                                    </p:animEffect>
                                    <p:set>
                                      <p:cBhvr>
                                        <p:cTn dur="1" fill="hold">
                                          <p:stCondLst>
                                            <p:cond delay="300"/>
                                          </p:stCondLst>
                                        </p:cTn>
                                        <p:tgtEl>
                                          <p:spTgt spid="19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300"/>
                                        <p:tgtEl>
                                          <p:spTgt spid="189"/>
                                        </p:tgtEl>
                                      </p:cBhvr>
                                    </p:animEffect>
                                    <p:set>
                                      <p:cBhvr>
                                        <p:cTn dur="1" fill="hold">
                                          <p:stCondLst>
                                            <p:cond delay="300"/>
                                          </p:stCondLst>
                                        </p:cTn>
                                        <p:tgtEl>
                                          <p:spTgt spid="18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311700" y="186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Colors and Definitions</a:t>
            </a:r>
            <a:endParaRPr/>
          </a:p>
        </p:txBody>
      </p:sp>
      <p:sp>
        <p:nvSpPr>
          <p:cNvPr id="199" name="Google Shape;199;p33"/>
          <p:cNvSpPr txBox="1"/>
          <p:nvPr>
            <p:ph idx="1" type="body"/>
          </p:nvPr>
        </p:nvSpPr>
        <p:spPr>
          <a:xfrm>
            <a:off x="232264" y="7337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000000"/>
                </a:solidFill>
              </a:rPr>
              <a:t>FROM:		  	    </a:t>
            </a:r>
            <a:r>
              <a:rPr b="1" lang="en" sz="3600">
                <a:solidFill>
                  <a:srgbClr val="000000"/>
                </a:solidFill>
              </a:rPr>
              <a:t>→			    </a:t>
            </a:r>
            <a:r>
              <a:rPr b="1" lang="en">
                <a:solidFill>
                  <a:srgbClr val="000000"/>
                </a:solidFill>
              </a:rPr>
              <a:t>TO:</a:t>
            </a:r>
            <a:endParaRPr b="1">
              <a:solidFill>
                <a:srgbClr val="000000"/>
              </a:solidFill>
            </a:endParaRPr>
          </a:p>
        </p:txBody>
      </p:sp>
      <p:pic>
        <p:nvPicPr>
          <p:cNvPr id="200" name="Google Shape;200;p33"/>
          <p:cNvPicPr preferRelativeResize="0"/>
          <p:nvPr/>
        </p:nvPicPr>
        <p:blipFill rotWithShape="1">
          <a:blip r:embed="rId3">
            <a:alphaModFix/>
          </a:blip>
          <a:srcRect b="0" l="0" r="0" t="0"/>
          <a:stretch/>
        </p:blipFill>
        <p:spPr>
          <a:xfrm>
            <a:off x="232275" y="1272500"/>
            <a:ext cx="4192450" cy="3378901"/>
          </a:xfrm>
          <a:prstGeom prst="rect">
            <a:avLst/>
          </a:prstGeom>
          <a:noFill/>
          <a:ln>
            <a:noFill/>
          </a:ln>
        </p:spPr>
      </p:pic>
      <p:pic>
        <p:nvPicPr>
          <p:cNvPr id="201" name="Google Shape;201;p33"/>
          <p:cNvPicPr preferRelativeResize="0"/>
          <p:nvPr/>
        </p:nvPicPr>
        <p:blipFill rotWithShape="1">
          <a:blip r:embed="rId4">
            <a:alphaModFix/>
          </a:blip>
          <a:srcRect b="0" l="7481" r="26192" t="1224"/>
          <a:stretch/>
        </p:blipFill>
        <p:spPr>
          <a:xfrm>
            <a:off x="4719175" y="1486925"/>
            <a:ext cx="4033699" cy="2950025"/>
          </a:xfrm>
          <a:prstGeom prst="rect">
            <a:avLst/>
          </a:prstGeom>
          <a:noFill/>
          <a:ln>
            <a:noFill/>
          </a:ln>
        </p:spPr>
      </p:pic>
      <p:pic>
        <p:nvPicPr>
          <p:cNvPr id="202" name="Google Shape;202;p33"/>
          <p:cNvPicPr preferRelativeResize="0"/>
          <p:nvPr/>
        </p:nvPicPr>
        <p:blipFill>
          <a:blip r:embed="rId5">
            <a:alphaModFix/>
          </a:blip>
          <a:stretch>
            <a:fillRect/>
          </a:stretch>
        </p:blipFill>
        <p:spPr>
          <a:xfrm>
            <a:off x="805754" y="4570800"/>
            <a:ext cx="7532497" cy="57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805754" y="4568875"/>
            <a:ext cx="7532497" cy="572700"/>
          </a:xfrm>
          <a:prstGeom prst="rect">
            <a:avLst/>
          </a:prstGeom>
          <a:noFill/>
          <a:ln>
            <a:noFill/>
          </a:ln>
        </p:spPr>
      </p:pic>
      <p:sp>
        <p:nvSpPr>
          <p:cNvPr id="208" name="Google Shape;208;p34"/>
          <p:cNvSpPr txBox="1"/>
          <p:nvPr>
            <p:ph type="title"/>
          </p:nvPr>
        </p:nvSpPr>
        <p:spPr>
          <a:xfrm>
            <a:off x="311700" y="172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Changes for 2019 - Definitions and Colors</a:t>
            </a:r>
            <a:endParaRPr/>
          </a:p>
        </p:txBody>
      </p:sp>
      <p:sp>
        <p:nvSpPr>
          <p:cNvPr id="209" name="Google Shape;209;p34"/>
          <p:cNvSpPr txBox="1"/>
          <p:nvPr>
            <p:ph idx="1" type="body"/>
          </p:nvPr>
        </p:nvSpPr>
        <p:spPr>
          <a:xfrm>
            <a:off x="311700" y="745600"/>
            <a:ext cx="4711800" cy="34164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Improvements based upon input from Social Science engagements</a:t>
            </a:r>
            <a:endParaRPr sz="1400"/>
          </a:p>
          <a:p>
            <a:pPr indent="-304800" lvl="1" marL="914400" rtl="0" algn="l">
              <a:lnSpc>
                <a:spcPct val="150000"/>
              </a:lnSpc>
              <a:spcBef>
                <a:spcPts val="0"/>
              </a:spcBef>
              <a:spcAft>
                <a:spcPts val="0"/>
              </a:spcAft>
              <a:buSzPts val="1200"/>
              <a:buChar char="○"/>
            </a:pPr>
            <a:r>
              <a:rPr lang="en" sz="1200"/>
              <a:t>Participants: Jennifer Sprague (NWS, OPPSD), Danielle Nagele (NWS, OPPSD), Greg Schoor (NWS, AFS), James Nelson (WPC), Joshua Kastman (WPC), Alyssa Cannistraci (WPC), Amanda Wagner (WPC)</a:t>
            </a:r>
            <a:endParaRPr sz="1200"/>
          </a:p>
          <a:p>
            <a:pPr indent="-317500" lvl="0" marL="457200" rtl="0" algn="l">
              <a:lnSpc>
                <a:spcPct val="150000"/>
              </a:lnSpc>
              <a:spcBef>
                <a:spcPts val="0"/>
              </a:spcBef>
              <a:spcAft>
                <a:spcPts val="0"/>
              </a:spcAft>
              <a:buSzPts val="1400"/>
              <a:buChar char="●"/>
            </a:pPr>
            <a:r>
              <a:rPr lang="en" sz="1400"/>
              <a:t>Matched color curve to other NWS Hazards efforts</a:t>
            </a:r>
            <a:endParaRPr sz="1200"/>
          </a:p>
          <a:p>
            <a:pPr indent="-317500" lvl="0" marL="457200" rtl="0" algn="l">
              <a:lnSpc>
                <a:spcPct val="150000"/>
              </a:lnSpc>
              <a:spcBef>
                <a:spcPts val="0"/>
              </a:spcBef>
              <a:spcAft>
                <a:spcPts val="0"/>
              </a:spcAft>
              <a:buSzPts val="1400"/>
              <a:buChar char="●"/>
            </a:pPr>
            <a:r>
              <a:rPr lang="en" sz="1400"/>
              <a:t>Reworked definitions of impacts</a:t>
            </a:r>
            <a:endParaRPr sz="1400"/>
          </a:p>
          <a:p>
            <a:pPr indent="-304800" lvl="1" marL="914400" rtl="0" algn="l">
              <a:lnSpc>
                <a:spcPct val="150000"/>
              </a:lnSpc>
              <a:spcBef>
                <a:spcPts val="0"/>
              </a:spcBef>
              <a:spcAft>
                <a:spcPts val="0"/>
              </a:spcAft>
              <a:buSzPts val="1200"/>
              <a:buChar char="○"/>
            </a:pPr>
            <a:r>
              <a:rPr lang="en" sz="1200"/>
              <a:t>Removed mentions of watch/warning criteria; focused on impacts to daily life and threat to life and property</a:t>
            </a:r>
            <a:endParaRPr sz="1200"/>
          </a:p>
          <a:p>
            <a:pPr indent="0" lvl="0" marL="0" rtl="0" algn="l">
              <a:lnSpc>
                <a:spcPct val="150000"/>
              </a:lnSpc>
              <a:spcBef>
                <a:spcPts val="1600"/>
              </a:spcBef>
              <a:spcAft>
                <a:spcPts val="1600"/>
              </a:spcAft>
              <a:buNone/>
            </a:pPr>
            <a:r>
              <a:t/>
            </a:r>
            <a:endParaRPr/>
          </a:p>
        </p:txBody>
      </p:sp>
      <p:pic>
        <p:nvPicPr>
          <p:cNvPr id="210" name="Google Shape;210;p34"/>
          <p:cNvPicPr preferRelativeResize="0"/>
          <p:nvPr/>
        </p:nvPicPr>
        <p:blipFill>
          <a:blip r:embed="rId4">
            <a:alphaModFix/>
          </a:blip>
          <a:stretch>
            <a:fillRect/>
          </a:stretch>
        </p:blipFill>
        <p:spPr>
          <a:xfrm>
            <a:off x="5194050" y="857163"/>
            <a:ext cx="3815700" cy="31932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