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6"/>
  </p:notesMasterIdLst>
  <p:handoutMasterIdLst>
    <p:handoutMasterId r:id="rId27"/>
  </p:handoutMasterIdLst>
  <p:sldIdLst>
    <p:sldId id="256" r:id="rId2"/>
    <p:sldId id="272" r:id="rId3"/>
    <p:sldId id="331" r:id="rId4"/>
    <p:sldId id="330" r:id="rId5"/>
    <p:sldId id="338" r:id="rId6"/>
    <p:sldId id="340" r:id="rId7"/>
    <p:sldId id="312" r:id="rId8"/>
    <p:sldId id="332" r:id="rId9"/>
    <p:sldId id="310" r:id="rId10"/>
    <p:sldId id="311" r:id="rId11"/>
    <p:sldId id="315" r:id="rId12"/>
    <p:sldId id="298" r:id="rId13"/>
    <p:sldId id="333" r:id="rId14"/>
    <p:sldId id="318" r:id="rId15"/>
    <p:sldId id="339" r:id="rId16"/>
    <p:sldId id="336" r:id="rId17"/>
    <p:sldId id="345" r:id="rId18"/>
    <p:sldId id="346" r:id="rId19"/>
    <p:sldId id="308" r:id="rId20"/>
    <p:sldId id="307" r:id="rId21"/>
    <p:sldId id="334" r:id="rId22"/>
    <p:sldId id="341" r:id="rId23"/>
    <p:sldId id="342" r:id="rId24"/>
    <p:sldId id="317" r:id="rId25"/>
  </p:sldIdLst>
  <p:sldSz cx="9144000" cy="6858000" type="screen4x3"/>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E31E4D"/>
    <a:srgbClr val="8FE2FF"/>
    <a:srgbClr val="F79325"/>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7" autoAdjust="0"/>
    <p:restoredTop sz="97589" autoAdjust="0"/>
  </p:normalViewPr>
  <p:slideViewPr>
    <p:cSldViewPr>
      <p:cViewPr varScale="1">
        <p:scale>
          <a:sx n="114" d="100"/>
          <a:sy n="114" d="100"/>
        </p:scale>
        <p:origin x="-156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7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290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42900"/>
          </a:xfrm>
          <a:prstGeom prst="rect">
            <a:avLst/>
          </a:prstGeom>
        </p:spPr>
        <p:txBody>
          <a:bodyPr vert="horz" lIns="92446" tIns="46223" rIns="92446" bIns="46223" rtlCol="0"/>
          <a:lstStyle>
            <a:lvl1pPr algn="r">
              <a:defRPr sz="1200"/>
            </a:lvl1pPr>
          </a:lstStyle>
          <a:p>
            <a:fld id="{4981F34F-6F6E-49C6-9F83-609A6D509884}" type="datetimeFigureOut">
              <a:rPr lang="en-US" smtClean="0"/>
              <a:pPr/>
              <a:t>2/18/2015</a:t>
            </a:fld>
            <a:endParaRPr lang="en-US"/>
          </a:p>
        </p:txBody>
      </p:sp>
      <p:sp>
        <p:nvSpPr>
          <p:cNvPr id="4" name="Footer Placeholder 3"/>
          <p:cNvSpPr>
            <a:spLocks noGrp="1"/>
          </p:cNvSpPr>
          <p:nvPr>
            <p:ph type="ftr" sz="quarter" idx="2"/>
          </p:nvPr>
        </p:nvSpPr>
        <p:spPr>
          <a:xfrm>
            <a:off x="1" y="6513910"/>
            <a:ext cx="4028440" cy="34290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513910"/>
            <a:ext cx="4028440" cy="342900"/>
          </a:xfrm>
          <a:prstGeom prst="rect">
            <a:avLst/>
          </a:prstGeom>
        </p:spPr>
        <p:txBody>
          <a:bodyPr vert="horz" lIns="92446" tIns="46223" rIns="92446" bIns="46223" rtlCol="0" anchor="b"/>
          <a:lstStyle>
            <a:lvl1pPr algn="r">
              <a:defRPr sz="1200"/>
            </a:lvl1pPr>
          </a:lstStyle>
          <a:p>
            <a:fld id="{AA45FC4F-174F-42DF-9AC8-9FA15ACEF95B}" type="slidenum">
              <a:rPr lang="en-US" smtClean="0"/>
              <a:pPr/>
              <a:t>‹#›</a:t>
            </a:fld>
            <a:endParaRPr lang="en-US"/>
          </a:p>
        </p:txBody>
      </p:sp>
    </p:spTree>
    <p:extLst>
      <p:ext uri="{BB962C8B-B14F-4D97-AF65-F5344CB8AC3E}">
        <p14:creationId xmlns:p14="http://schemas.microsoft.com/office/powerpoint/2010/main" val="31773377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290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10" y="0"/>
            <a:ext cx="4028440" cy="342900"/>
          </a:xfrm>
          <a:prstGeom prst="rect">
            <a:avLst/>
          </a:prstGeom>
        </p:spPr>
        <p:txBody>
          <a:bodyPr vert="horz" lIns="92446" tIns="46223" rIns="92446" bIns="46223" rtlCol="0"/>
          <a:lstStyle>
            <a:lvl1pPr algn="r">
              <a:defRPr sz="1200"/>
            </a:lvl1pPr>
          </a:lstStyle>
          <a:p>
            <a:fld id="{F78B559C-81BA-471B-B76E-566BB7D8729C}" type="datetimeFigureOut">
              <a:rPr lang="en-US" smtClean="0"/>
              <a:pPr/>
              <a:t>2/18/2015</a:t>
            </a:fld>
            <a:endParaRPr lang="en-US"/>
          </a:p>
        </p:txBody>
      </p:sp>
      <p:sp>
        <p:nvSpPr>
          <p:cNvPr id="4" name="Slide Image Placeholder 3"/>
          <p:cNvSpPr>
            <a:spLocks noGrp="1" noRot="1" noChangeAspect="1"/>
          </p:cNvSpPr>
          <p:nvPr>
            <p:ph type="sldImg" idx="2"/>
          </p:nvPr>
        </p:nvSpPr>
        <p:spPr>
          <a:xfrm>
            <a:off x="2935288" y="514350"/>
            <a:ext cx="3429000" cy="25717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1" y="3257550"/>
            <a:ext cx="7437120" cy="308610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13910"/>
            <a:ext cx="4028440" cy="34290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13910"/>
            <a:ext cx="4028440" cy="342900"/>
          </a:xfrm>
          <a:prstGeom prst="rect">
            <a:avLst/>
          </a:prstGeom>
        </p:spPr>
        <p:txBody>
          <a:bodyPr vert="horz" lIns="92446" tIns="46223" rIns="92446" bIns="46223" rtlCol="0" anchor="b"/>
          <a:lstStyle>
            <a:lvl1pPr algn="r">
              <a:defRPr sz="1200"/>
            </a:lvl1pPr>
          </a:lstStyle>
          <a:p>
            <a:fld id="{6DA69C21-96C5-42D9-8554-EE37D583E147}" type="slidenum">
              <a:rPr lang="en-US" smtClean="0"/>
              <a:pPr/>
              <a:t>‹#›</a:t>
            </a:fld>
            <a:endParaRPr lang="en-US"/>
          </a:p>
        </p:txBody>
      </p:sp>
    </p:spTree>
    <p:extLst>
      <p:ext uri="{BB962C8B-B14F-4D97-AF65-F5344CB8AC3E}">
        <p14:creationId xmlns:p14="http://schemas.microsoft.com/office/powerpoint/2010/main" val="26750194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A69C21-96C5-42D9-8554-EE37D583E147}" type="slidenum">
              <a:rPr lang="en-US" smtClean="0"/>
              <a:pPr/>
              <a:t>1</a:t>
            </a:fld>
            <a:endParaRPr lang="en-US"/>
          </a:p>
        </p:txBody>
      </p:sp>
    </p:spTree>
    <p:extLst>
      <p:ext uri="{BB962C8B-B14F-4D97-AF65-F5344CB8AC3E}">
        <p14:creationId xmlns:p14="http://schemas.microsoft.com/office/powerpoint/2010/main" val="372178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A69C21-96C5-42D9-8554-EE37D583E147}" type="slidenum">
              <a:rPr lang="en-US" smtClean="0"/>
              <a:pPr/>
              <a:t>10</a:t>
            </a:fld>
            <a:endParaRPr lang="en-US"/>
          </a:p>
        </p:txBody>
      </p:sp>
    </p:spTree>
    <p:extLst>
      <p:ext uri="{BB962C8B-B14F-4D97-AF65-F5344CB8AC3E}">
        <p14:creationId xmlns:p14="http://schemas.microsoft.com/office/powerpoint/2010/main" val="115542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WCOSS output is</a:t>
            </a:r>
            <a:r>
              <a:rPr lang="en-US" baseline="0" dirty="0" smtClean="0"/>
              <a:t> restricted to NOAA-only</a:t>
            </a:r>
          </a:p>
          <a:p>
            <a:pPr>
              <a:spcBef>
                <a:spcPct val="0"/>
              </a:spcBef>
            </a:pPr>
            <a:r>
              <a:rPr lang="en-US" baseline="0" dirty="0" smtClean="0"/>
              <a:t>WPC grids have been edited by forecasters.  This human touch eases the restrictions, the WPC grids and the WFO grids are available to the public.</a:t>
            </a:r>
            <a:endParaRPr lang="en-US" dirty="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B2029D-DDCD-FB48-9A97-7B3886F02DC8}" type="slidenum">
              <a:rPr lang="en-US">
                <a:ea typeface="ＭＳ Ｐゴシック" pitchFamily="-109" charset="-128"/>
                <a:cs typeface="ＭＳ Ｐゴシック" pitchFamily="-109" charset="-128"/>
              </a:rPr>
              <a:pPr fontAlgn="base">
                <a:spcBef>
                  <a:spcPct val="0"/>
                </a:spcBef>
                <a:spcAft>
                  <a:spcPct val="0"/>
                </a:spcAft>
              </a:pPr>
              <a:t>11</a:t>
            </a:fld>
            <a:endParaRPr lang="en-US" dirty="0">
              <a:ea typeface="ＭＳ Ｐゴシック" pitchFamily="-109" charset="-128"/>
              <a:cs typeface="ＭＳ Ｐゴシック" pitchFamily="-10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Developers at </a:t>
            </a:r>
            <a:r>
              <a:rPr lang="en-US" dirty="0" err="1" smtClean="0"/>
              <a:t>NCEP’s</a:t>
            </a:r>
            <a:r>
              <a:rPr lang="en-US" dirty="0" smtClean="0"/>
              <a:t> EMC working hard to improve the RTMA and URMA</a:t>
            </a:r>
          </a:p>
          <a:p>
            <a:r>
              <a:rPr lang="en-US" baseline="0" dirty="0" smtClean="0"/>
              <a:t>Developers at MDL are providing tools to enable evaluation and conducing objective verifications.</a:t>
            </a:r>
            <a:endParaRPr lang="en-US" dirty="0"/>
          </a:p>
        </p:txBody>
      </p:sp>
      <p:sp>
        <p:nvSpPr>
          <p:cNvPr id="4" name="Slide Number Placeholder 3"/>
          <p:cNvSpPr>
            <a:spLocks noGrp="1"/>
          </p:cNvSpPr>
          <p:nvPr>
            <p:ph type="sldNum" sz="quarter" idx="10"/>
          </p:nvPr>
        </p:nvSpPr>
        <p:spPr/>
        <p:txBody>
          <a:bodyPr/>
          <a:lstStyle/>
          <a:p>
            <a:fld id="{6DA69C21-96C5-42D9-8554-EE37D583E147}" type="slidenum">
              <a:rPr lang="en-US" smtClean="0"/>
              <a:pPr/>
              <a:t>12</a:t>
            </a:fld>
            <a:endParaRPr lang="en-US"/>
          </a:p>
        </p:txBody>
      </p:sp>
    </p:spTree>
    <p:extLst>
      <p:ext uri="{BB962C8B-B14F-4D97-AF65-F5344CB8AC3E}">
        <p14:creationId xmlns:p14="http://schemas.microsoft.com/office/powerpoint/2010/main" val="1861264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concerted effort is being made to improve the Real Time Mesoscale Analysis (RTMA) and t</a:t>
            </a:r>
            <a:r>
              <a:rPr lang="en-US" dirty="0" smtClean="0"/>
              <a:t>he</a:t>
            </a:r>
            <a:r>
              <a:rPr lang="en-US" baseline="0" dirty="0" smtClean="0"/>
              <a:t> </a:t>
            </a:r>
            <a:r>
              <a:rPr lang="en-US" baseline="0" dirty="0" err="1" smtClean="0"/>
              <a:t>UnRestricted</a:t>
            </a:r>
            <a:r>
              <a:rPr lang="en-US" baseline="0" dirty="0" smtClean="0"/>
              <a:t> Mesoscale Analysis (URMA).  These analyses will evolve to become the analyses of record and serve as the basis for verification.  While there has been increased interaction between the field and the RTMA/URMA developers, it is imperative that the field remains highly engaged to ensure that the RTMA and URMA will be the best quality possible.</a:t>
            </a:r>
            <a:r>
              <a:rPr lang="en-US" sz="12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Note from Steve Levine:  “After the conference call on December 10 and additional conversations we had with folks from the regions, we decided to use a blended NAM/HRRR background for all mass variables, but a HRRR-only background for winds and wind gust. “  Should go operational in late February</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6DA69C21-96C5-42D9-8554-EE37D583E147}" type="slidenum">
              <a:rPr lang="en-US" smtClean="0"/>
              <a:pPr/>
              <a:t>13</a:t>
            </a:fld>
            <a:endParaRPr lang="en-US"/>
          </a:p>
        </p:txBody>
      </p:sp>
    </p:spTree>
    <p:extLst>
      <p:ext uri="{BB962C8B-B14F-4D97-AF65-F5344CB8AC3E}">
        <p14:creationId xmlns:p14="http://schemas.microsoft.com/office/powerpoint/2010/main" val="535833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couple of papers will be presented later</a:t>
            </a:r>
            <a:r>
              <a:rPr lang="en-US" baseline="0" dirty="0" smtClean="0"/>
              <a:t> this afternoon by John Wagner and Phil Shafer on the sample size sensitivity tests</a:t>
            </a:r>
          </a:p>
          <a:p>
            <a:r>
              <a:rPr lang="en-US" baseline="0" dirty="0" smtClean="0"/>
              <a:t>i.e. EMC’s bias correction techniques used for NAEFS </a:t>
            </a:r>
            <a:r>
              <a:rPr lang="en-US" baseline="0" dirty="0" err="1" smtClean="0"/>
              <a:t>vs</a:t>
            </a:r>
            <a:r>
              <a:rPr lang="en-US" baseline="0" dirty="0" smtClean="0"/>
              <a:t> MOS</a:t>
            </a:r>
          </a:p>
          <a:p>
            <a:pPr lvl="1"/>
            <a:r>
              <a:rPr lang="en-US" sz="1400" dirty="0" smtClean="0">
                <a:solidFill>
                  <a:schemeClr val="accent2">
                    <a:lumMod val="50000"/>
                  </a:schemeClr>
                </a:solidFill>
              </a:rPr>
              <a:t>OAR/PSD PoP:  CDF-based bias correction using past 60 days</a:t>
            </a:r>
          </a:p>
          <a:p>
            <a:pPr lvl="1"/>
            <a:r>
              <a:rPr lang="en-US" sz="1400" dirty="0" smtClean="0">
                <a:solidFill>
                  <a:schemeClr val="accent2">
                    <a:lumMod val="50000"/>
                  </a:schemeClr>
                </a:solidFill>
              </a:rPr>
              <a:t>Statistically downscale – find past coarse-resolution precipitation analyses most similar to today’s forecast, differences applied to each member to increase resolution</a:t>
            </a:r>
          </a:p>
          <a:p>
            <a:pPr lvl="1"/>
            <a:r>
              <a:rPr lang="en-US" sz="1400" dirty="0" smtClean="0">
                <a:solidFill>
                  <a:schemeClr val="accent2">
                    <a:lumMod val="50000"/>
                  </a:schemeClr>
                </a:solidFill>
              </a:rPr>
              <a:t>Compute probability from ensemble relative frequency</a:t>
            </a:r>
          </a:p>
          <a:p>
            <a:endParaRPr lang="en-US" dirty="0" smtClean="0"/>
          </a:p>
          <a:p>
            <a:r>
              <a:rPr lang="en-US" dirty="0" smtClean="0"/>
              <a:t>2-m Temperature and </a:t>
            </a:r>
            <a:r>
              <a:rPr lang="en-US" dirty="0" err="1" smtClean="0"/>
              <a:t>Dewpoint</a:t>
            </a:r>
            <a:r>
              <a:rPr lang="en-US" dirty="0" smtClean="0"/>
              <a:t>:</a:t>
            </a:r>
          </a:p>
          <a:p>
            <a:pPr lvl="1"/>
            <a:r>
              <a:rPr lang="en-US" dirty="0" smtClean="0"/>
              <a:t>Statistically </a:t>
            </a:r>
            <a:r>
              <a:rPr lang="en-US" dirty="0" err="1" smtClean="0"/>
              <a:t>postprocessed</a:t>
            </a:r>
            <a:r>
              <a:rPr lang="en-US" dirty="0" smtClean="0"/>
              <a:t> gridded guidance from the GFS, GEFS, CMCE, ECMWF, and ECMWF Ensemble</a:t>
            </a:r>
          </a:p>
          <a:p>
            <a:pPr lvl="1"/>
            <a:r>
              <a:rPr lang="en-US" dirty="0" smtClean="0"/>
              <a:t>Guidance calibrated to 2.5 km RTMA analysis</a:t>
            </a:r>
          </a:p>
          <a:p>
            <a:pPr lvl="1"/>
            <a:r>
              <a:rPr lang="en-US" dirty="0" smtClean="0"/>
              <a:t>Blended using MAE-based weights (Woodcock and Engel, 2005)</a:t>
            </a:r>
          </a:p>
          <a:p>
            <a:pPr lvl="1"/>
            <a:r>
              <a:rPr lang="en-US" dirty="0" smtClean="0"/>
              <a:t>Training based on the previous ~20 days.</a:t>
            </a:r>
          </a:p>
          <a:p>
            <a:endParaRPr lang="en-US" dirty="0" smtClean="0"/>
          </a:p>
          <a:p>
            <a:r>
              <a:rPr lang="en-US" dirty="0" smtClean="0"/>
              <a:t>Track the MAE of each component using an exponentially weighted moving average (EWMA) algorithm</a:t>
            </a:r>
          </a:p>
          <a:p>
            <a:r>
              <a:rPr lang="en-US" dirty="0" smtClean="0"/>
              <a:t>We use </a:t>
            </a:r>
            <a:r>
              <a:rPr lang="el-GR" i="1" dirty="0" smtClean="0"/>
              <a:t>α</a:t>
            </a:r>
            <a:r>
              <a:rPr lang="en-US" dirty="0" smtClean="0"/>
              <a:t> = 0.05 thus training is based on ~20 days</a:t>
            </a:r>
          </a:p>
          <a:p>
            <a:r>
              <a:rPr lang="en-US" dirty="0" smtClean="0"/>
              <a:t>Unique MAE (and thus weight) for each grid point</a:t>
            </a:r>
          </a:p>
          <a:p>
            <a:endParaRPr lang="en-US" dirty="0"/>
          </a:p>
        </p:txBody>
      </p:sp>
      <p:sp>
        <p:nvSpPr>
          <p:cNvPr id="4" name="Slide Number Placeholder 3"/>
          <p:cNvSpPr>
            <a:spLocks noGrp="1"/>
          </p:cNvSpPr>
          <p:nvPr>
            <p:ph type="sldNum" sz="quarter" idx="10"/>
          </p:nvPr>
        </p:nvSpPr>
        <p:spPr/>
        <p:txBody>
          <a:bodyPr/>
          <a:lstStyle/>
          <a:p>
            <a:fld id="{6DA69C21-96C5-42D9-8554-EE37D583E147}" type="slidenum">
              <a:rPr lang="en-US" smtClean="0"/>
              <a:pPr/>
              <a:t>14</a:t>
            </a:fld>
            <a:endParaRPr lang="en-US"/>
          </a:p>
        </p:txBody>
      </p:sp>
    </p:spTree>
    <p:extLst>
      <p:ext uri="{BB962C8B-B14F-4D97-AF65-F5344CB8AC3E}">
        <p14:creationId xmlns:p14="http://schemas.microsoft.com/office/powerpoint/2010/main" val="52475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69C21-96C5-42D9-8554-EE37D583E147}" type="slidenum">
              <a:rPr lang="en-US" smtClean="0"/>
              <a:pPr/>
              <a:t>15</a:t>
            </a:fld>
            <a:endParaRPr lang="en-US"/>
          </a:p>
        </p:txBody>
      </p:sp>
    </p:spTree>
    <p:extLst>
      <p:ext uri="{BB962C8B-B14F-4D97-AF65-F5344CB8AC3E}">
        <p14:creationId xmlns:p14="http://schemas.microsoft.com/office/powerpoint/2010/main" val="3820099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one snap shot, the early look</a:t>
            </a:r>
            <a:r>
              <a:rPr lang="en-US" baseline="0" dirty="0" smtClean="0"/>
              <a:t> at the November statistics showed some problems with the colder than normal conditions, errors were larger in the medium-range – the objective guidance was worse than NDFD and WPC by 108 hour lead times.  Investigating downscaling techniques and effectiveness of bias-correction in the extended time periods</a:t>
            </a:r>
          </a:p>
          <a:p>
            <a:endParaRPr lang="en-US" baseline="0" dirty="0" smtClean="0"/>
          </a:p>
          <a:p>
            <a:r>
              <a:rPr lang="en-US" baseline="0" dirty="0" smtClean="0"/>
              <a:t>Jeff Craven: </a:t>
            </a:r>
            <a:r>
              <a:rPr lang="en-US" sz="1200" b="0" i="0" kern="1200" dirty="0" smtClean="0">
                <a:solidFill>
                  <a:schemeClr val="tx1"/>
                </a:solidFill>
                <a:effectLst/>
                <a:latin typeface="+mn-lt"/>
                <a:ea typeface="+mn-ea"/>
                <a:cs typeface="+mn-cs"/>
              </a:rPr>
              <a:t>We have found, even in the Mountains, that bias correction falls off in the extended.  It is very important in the warm season everywhere and in the mountains even in cold season.  But elsewhere the raw model output does better in the cold season in the extended.</a:t>
            </a:r>
            <a:endParaRPr lang="en-US" dirty="0"/>
          </a:p>
        </p:txBody>
      </p:sp>
      <p:sp>
        <p:nvSpPr>
          <p:cNvPr id="4" name="Slide Number Placeholder 3"/>
          <p:cNvSpPr>
            <a:spLocks noGrp="1"/>
          </p:cNvSpPr>
          <p:nvPr>
            <p:ph type="sldNum" sz="quarter" idx="10"/>
          </p:nvPr>
        </p:nvSpPr>
        <p:spPr/>
        <p:txBody>
          <a:bodyPr/>
          <a:lstStyle/>
          <a:p>
            <a:fld id="{6DA69C21-96C5-42D9-8554-EE37D583E147}" type="slidenum">
              <a:rPr lang="en-US" smtClean="0"/>
              <a:pPr/>
              <a:t>16</a:t>
            </a:fld>
            <a:endParaRPr lang="en-US"/>
          </a:p>
        </p:txBody>
      </p:sp>
    </p:spTree>
    <p:extLst>
      <p:ext uri="{BB962C8B-B14F-4D97-AF65-F5344CB8AC3E}">
        <p14:creationId xmlns:p14="http://schemas.microsoft.com/office/powerpoint/2010/main" val="1741903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A69C21-96C5-42D9-8554-EE37D583E147}" type="slidenum">
              <a:rPr lang="en-US" smtClean="0"/>
              <a:pPr/>
              <a:t>19</a:t>
            </a:fld>
            <a:endParaRPr lang="en-US"/>
          </a:p>
        </p:txBody>
      </p:sp>
    </p:spTree>
    <p:extLst>
      <p:ext uri="{BB962C8B-B14F-4D97-AF65-F5344CB8AC3E}">
        <p14:creationId xmlns:p14="http://schemas.microsoft.com/office/powerpoint/2010/main" val="4092996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A69C21-96C5-42D9-8554-EE37D583E147}" type="slidenum">
              <a:rPr lang="en-US" smtClean="0"/>
              <a:pPr/>
              <a:t>20</a:t>
            </a:fld>
            <a:endParaRPr lang="en-US"/>
          </a:p>
        </p:txBody>
      </p:sp>
    </p:spTree>
    <p:extLst>
      <p:ext uri="{BB962C8B-B14F-4D97-AF65-F5344CB8AC3E}">
        <p14:creationId xmlns:p14="http://schemas.microsoft.com/office/powerpoint/2010/main" val="2372917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0" baseline="0" dirty="0" smtClean="0"/>
              <a:t>The scope of the project was finalized last December and MDL provided us the website to view the initial National Blend product and so much more just a few short months ago.  There is an expectation to have the training and implementation plan finalized by March and to have the National Blend at your fingertips in GFE by December of 2015. </a:t>
            </a:r>
            <a:endParaRPr lang="en-US" b="0" dirty="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0B3DCA-BFED-354D-9E14-8E504D4DAAF4}" type="slidenum">
              <a:rPr lang="en-US">
                <a:ea typeface="ＭＳ Ｐゴシック" pitchFamily="-109" charset="-128"/>
                <a:cs typeface="ＭＳ Ｐゴシック" pitchFamily="-109" charset="-128"/>
              </a:rPr>
              <a:pPr fontAlgn="base">
                <a:spcBef>
                  <a:spcPct val="0"/>
                </a:spcBef>
                <a:spcAft>
                  <a:spcPct val="0"/>
                </a:spcAft>
              </a:pPr>
              <a:t>21</a:t>
            </a:fld>
            <a:endParaRPr lang="en-US" dirty="0">
              <a:ea typeface="ＭＳ Ｐゴシック" pitchFamily="-109" charset="-128"/>
              <a:cs typeface="ＭＳ Ｐゴシック" pitchFamily="-10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A69C21-96C5-42D9-8554-EE37D583E147}" type="slidenum">
              <a:rPr lang="en-US" smtClean="0"/>
              <a:pPr/>
              <a:t>2</a:t>
            </a:fld>
            <a:endParaRPr lang="en-US"/>
          </a:p>
        </p:txBody>
      </p:sp>
    </p:spTree>
    <p:extLst>
      <p:ext uri="{BB962C8B-B14F-4D97-AF65-F5344CB8AC3E}">
        <p14:creationId xmlns:p14="http://schemas.microsoft.com/office/powerpoint/2010/main" val="1509818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A69C21-96C5-42D9-8554-EE37D583E147}" type="slidenum">
              <a:rPr lang="en-US" smtClean="0"/>
              <a:pPr/>
              <a:t>24</a:t>
            </a:fld>
            <a:endParaRPr lang="en-US"/>
          </a:p>
        </p:txBody>
      </p:sp>
    </p:spTree>
    <p:extLst>
      <p:ext uri="{BB962C8B-B14F-4D97-AF65-F5344CB8AC3E}">
        <p14:creationId xmlns:p14="http://schemas.microsoft.com/office/powerpoint/2010/main" val="357106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Transition to Impact-based Decision</a:t>
            </a:r>
            <a:r>
              <a:rPr lang="en-US" baseline="0" dirty="0" smtClean="0"/>
              <a:t> </a:t>
            </a:r>
            <a:r>
              <a:rPr lang="en-US" dirty="0" smtClean="0"/>
              <a:t>Support Services requires national consistency for both our private </a:t>
            </a:r>
            <a:r>
              <a:rPr lang="en-US" u="sng" dirty="0" smtClean="0"/>
              <a:t>and</a:t>
            </a:r>
            <a:r>
              <a:rPr lang="en-US" dirty="0" smtClean="0"/>
              <a:t> our public partners </a:t>
            </a:r>
          </a:p>
          <a:p>
            <a:endParaRPr lang="en-US" sz="1600" b="0" dirty="0" smtClean="0"/>
          </a:p>
          <a:p>
            <a:r>
              <a:rPr lang="en-US" sz="1600" b="0" dirty="0" smtClean="0"/>
              <a:t>NOTE –</a:t>
            </a:r>
            <a:r>
              <a:rPr lang="en-US" sz="1600" b="0" baseline="0" dirty="0" smtClean="0"/>
              <a:t> Recognize that this sometimes occurs due to update times in grids, but we all know it happens legitimately when viewing our own ISC consistency. (~Crowe)</a:t>
            </a:r>
          </a:p>
          <a:p>
            <a:endParaRPr lang="en-US" sz="1600" b="0" baseline="0" dirty="0" smtClean="0"/>
          </a:p>
          <a:p>
            <a:r>
              <a:rPr lang="en-US" sz="1600" b="0" dirty="0" smtClean="0"/>
              <a:t>This issue has nothing to do with products &amp; services WFOs provide our</a:t>
            </a:r>
            <a:r>
              <a:rPr lang="en-US" sz="1600" b="0" baseline="0" dirty="0" smtClean="0"/>
              <a:t> local users. That role is critical and keeps the NWS relevant. Consistency becomes an issue along CWA, state, and regional boundaries.</a:t>
            </a:r>
            <a:endParaRPr lang="en-US" sz="1600" b="0" dirty="0"/>
          </a:p>
        </p:txBody>
      </p:sp>
      <p:sp>
        <p:nvSpPr>
          <p:cNvPr id="4" name="Slide Number Placeholder 3"/>
          <p:cNvSpPr>
            <a:spLocks noGrp="1"/>
          </p:cNvSpPr>
          <p:nvPr>
            <p:ph type="sldNum" sz="quarter" idx="10"/>
          </p:nvPr>
        </p:nvSpPr>
        <p:spPr/>
        <p:txBody>
          <a:bodyPr/>
          <a:lstStyle/>
          <a:p>
            <a:fld id="{7713FA4F-969D-40BF-A396-12C8BD0FFE75}" type="slidenum">
              <a:rPr lang="en-US" smtClean="0"/>
              <a:pPr/>
              <a:t>3</a:t>
            </a:fld>
            <a:endParaRPr lang="en-US"/>
          </a:p>
        </p:txBody>
      </p:sp>
    </p:spTree>
    <p:extLst>
      <p:ext uri="{BB962C8B-B14F-4D97-AF65-F5344CB8AC3E}">
        <p14:creationId xmlns:p14="http://schemas.microsoft.com/office/powerpoint/2010/main" val="400907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smtClean="0">
                <a:solidFill>
                  <a:schemeClr val="tx1"/>
                </a:solidFill>
                <a:effectLst/>
                <a:latin typeface="+mn-lt"/>
                <a:ea typeface="+mn-ea"/>
                <a:cs typeface="+mn-cs"/>
              </a:rPr>
              <a:t>Local/Regional Initiatives:</a:t>
            </a:r>
          </a:p>
          <a:p>
            <a:pPr marL="171450" indent="-171450">
              <a:buFontTx/>
              <a:buChar char="-"/>
            </a:pPr>
            <a:r>
              <a:rPr lang="en-US" sz="1100" b="0" i="0" kern="1200" baseline="0" dirty="0" smtClean="0">
                <a:solidFill>
                  <a:schemeClr val="tx1"/>
                </a:solidFill>
                <a:effectLst/>
                <a:latin typeface="+mn-lt"/>
                <a:ea typeface="+mn-ea"/>
                <a:cs typeface="+mn-cs"/>
              </a:rPr>
              <a:t>Variety of regions and offices have been looking into ways to provide a better starting point, not efficient to run at all 122 WFOs</a:t>
            </a:r>
          </a:p>
          <a:p>
            <a:pPr marL="0" indent="0">
              <a:buFontTx/>
              <a:buNone/>
            </a:pPr>
            <a:r>
              <a:rPr lang="en-US" sz="1100" b="0" i="0" kern="1200" baseline="0" dirty="0" smtClean="0">
                <a:solidFill>
                  <a:schemeClr val="tx1"/>
                </a:solidFill>
                <a:effectLst/>
                <a:latin typeface="+mn-lt"/>
                <a:ea typeface="+mn-ea"/>
                <a:cs typeface="+mn-cs"/>
              </a:rPr>
              <a:t>NAPA Report:</a:t>
            </a:r>
          </a:p>
          <a:p>
            <a:pPr marL="171450" indent="-171450">
              <a:buFontTx/>
              <a:buChar char="-"/>
            </a:pPr>
            <a:r>
              <a:rPr lang="en-US" sz="1100" b="0" i="0" kern="1200" baseline="0" dirty="0" smtClean="0">
                <a:solidFill>
                  <a:schemeClr val="tx1"/>
                </a:solidFill>
                <a:effectLst/>
                <a:latin typeface="+mn-lt"/>
                <a:ea typeface="+mn-ea"/>
                <a:cs typeface="+mn-cs"/>
              </a:rPr>
              <a:t>Recommended that we need to facilitate consistency and sharing of information, because the lack of consistency impedes the ability of our partners to use our data.</a:t>
            </a:r>
            <a:endParaRPr lang="en-US" sz="1100" b="0" i="0" kern="1200" dirty="0" smtClean="0">
              <a:solidFill>
                <a:schemeClr val="tx1"/>
              </a:solidFill>
              <a:effectLst/>
              <a:latin typeface="+mn-lt"/>
              <a:ea typeface="+mn-ea"/>
              <a:cs typeface="+mn-cs"/>
            </a:endParaRPr>
          </a:p>
          <a:p>
            <a:pPr marL="0" indent="0">
              <a:buFontTx/>
              <a:buNone/>
            </a:pPr>
            <a:r>
              <a:rPr lang="en-US" sz="1100" b="0" i="0" kern="1200" baseline="0" dirty="0" smtClean="0">
                <a:solidFill>
                  <a:schemeClr val="tx1"/>
                </a:solidFill>
                <a:effectLst/>
                <a:latin typeface="+mn-lt"/>
                <a:ea typeface="+mn-ea"/>
                <a:cs typeface="+mn-cs"/>
              </a:rPr>
              <a:t>WRN Roadmap:</a:t>
            </a:r>
          </a:p>
          <a:p>
            <a:pPr marL="171450" indent="-171450">
              <a:buFontTx/>
              <a:buChar char="-"/>
            </a:pPr>
            <a:r>
              <a:rPr lang="en-US" sz="1100" b="0" i="0" kern="1200" baseline="0" dirty="0" smtClean="0">
                <a:solidFill>
                  <a:schemeClr val="tx1"/>
                </a:solidFill>
                <a:effectLst/>
                <a:latin typeface="+mn-lt"/>
                <a:ea typeface="+mn-ea"/>
                <a:cs typeface="+mn-cs"/>
              </a:rPr>
              <a:t>Highlighted plans to proactively adopt new science &amp; technology developments and leverage field innovation to enhance services</a:t>
            </a:r>
          </a:p>
          <a:p>
            <a:r>
              <a:rPr lang="en-US" sz="1100" b="0" i="0" kern="1200" dirty="0" smtClean="0">
                <a:solidFill>
                  <a:schemeClr val="tx1"/>
                </a:solidFill>
                <a:effectLst/>
                <a:latin typeface="+mn-lt"/>
                <a:ea typeface="+mn-ea"/>
                <a:cs typeface="+mn-cs"/>
              </a:rPr>
              <a:t>Sandy</a:t>
            </a:r>
            <a:r>
              <a:rPr lang="en-US" sz="1100" b="0" i="0" kern="1200" baseline="0" dirty="0" smtClean="0">
                <a:solidFill>
                  <a:schemeClr val="tx1"/>
                </a:solidFill>
                <a:effectLst/>
                <a:latin typeface="+mn-lt"/>
                <a:ea typeface="+mn-ea"/>
                <a:cs typeface="+mn-cs"/>
              </a:rPr>
              <a:t> Supplemental: </a:t>
            </a:r>
          </a:p>
          <a:p>
            <a:pPr marL="171450" indent="-171450">
              <a:buFontTx/>
              <a:buChar char="-"/>
            </a:pPr>
            <a:r>
              <a:rPr lang="en-US" sz="1100" b="0" i="0" kern="1200" dirty="0" smtClean="0">
                <a:solidFill>
                  <a:schemeClr val="tx1"/>
                </a:solidFill>
                <a:effectLst/>
                <a:latin typeface="+mn-lt"/>
                <a:ea typeface="+mn-ea"/>
                <a:cs typeface="+mn-cs"/>
              </a:rPr>
              <a:t>large chunk of money available for mitigating the potential gap in POES data in the Joint Polar Satellite System era</a:t>
            </a:r>
          </a:p>
          <a:p>
            <a:pPr marL="171450" indent="-171450">
              <a:buFontTx/>
              <a:buChar char="-"/>
            </a:pPr>
            <a:r>
              <a:rPr lang="en-US" sz="1100" b="0" i="0" kern="1200" dirty="0" smtClean="0">
                <a:solidFill>
                  <a:schemeClr val="tx1"/>
                </a:solidFill>
                <a:effectLst/>
                <a:latin typeface="+mn-lt"/>
                <a:ea typeface="+mn-ea"/>
                <a:cs typeface="+mn-cs"/>
              </a:rPr>
              <a:t>Variety of great projects were proposed and funded to mitigate the impacts of a potential gap, both at NWS and NESDIS</a:t>
            </a:r>
          </a:p>
          <a:p>
            <a:pPr marL="171450" indent="-171450">
              <a:buFontTx/>
              <a:buChar char="-"/>
            </a:pPr>
            <a:r>
              <a:rPr lang="en-US" sz="1100" b="0" i="0" kern="1200" dirty="0" smtClean="0">
                <a:solidFill>
                  <a:schemeClr val="tx1"/>
                </a:solidFill>
                <a:effectLst/>
                <a:latin typeface="+mn-lt"/>
                <a:ea typeface="+mn-ea"/>
                <a:cs typeface="+mn-cs"/>
              </a:rPr>
              <a:t>CR model blend was one such project -&gt; "better use of existing model data" to mitigate a potential gap</a:t>
            </a:r>
          </a:p>
          <a:p>
            <a:pPr marL="171450" indent="-171450">
              <a:buFontTx/>
              <a:buChar char="-"/>
            </a:pPr>
            <a:r>
              <a:rPr lang="en-US" sz="1100" b="0" i="0" kern="1200" dirty="0" smtClean="0">
                <a:solidFill>
                  <a:schemeClr val="tx1"/>
                </a:solidFill>
                <a:effectLst/>
                <a:latin typeface="+mn-lt"/>
                <a:ea typeface="+mn-ea"/>
                <a:cs typeface="+mn-cs"/>
              </a:rPr>
              <a:t>funded as a way to explore expanding that tool across the country while ensuring it is a top performer</a:t>
            </a:r>
            <a:endParaRPr lang="en-US" sz="1100" dirty="0"/>
          </a:p>
        </p:txBody>
      </p:sp>
      <p:sp>
        <p:nvSpPr>
          <p:cNvPr id="4" name="Slide Number Placeholder 3"/>
          <p:cNvSpPr>
            <a:spLocks noGrp="1"/>
          </p:cNvSpPr>
          <p:nvPr>
            <p:ph type="sldNum" sz="quarter" idx="10"/>
          </p:nvPr>
        </p:nvSpPr>
        <p:spPr/>
        <p:txBody>
          <a:bodyPr/>
          <a:lstStyle/>
          <a:p>
            <a:fld id="{6DA69C21-96C5-42D9-8554-EE37D583E147}" type="slidenum">
              <a:rPr lang="en-US" smtClean="0"/>
              <a:pPr/>
              <a:t>4</a:t>
            </a:fld>
            <a:endParaRPr lang="en-US"/>
          </a:p>
        </p:txBody>
      </p:sp>
    </p:spTree>
    <p:extLst>
      <p:ext uri="{BB962C8B-B14F-4D97-AF65-F5344CB8AC3E}">
        <p14:creationId xmlns:p14="http://schemas.microsoft.com/office/powerpoint/2010/main" val="33764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a:t>
            </a:r>
            <a:r>
              <a:rPr lang="en-US" baseline="0" dirty="0" smtClean="0"/>
              <a:t> is a massive undertaking involving more than 70 contributors, and it continues to grow.   Several sub-teams perform the underlying heavy lifting or work of the project. </a:t>
            </a:r>
          </a:p>
          <a:p>
            <a:endParaRPr lang="en-US" baseline="0" dirty="0" smtClean="0"/>
          </a:p>
          <a:p>
            <a:r>
              <a:rPr lang="en-US" baseline="0" dirty="0" smtClean="0"/>
              <a:t>The Post Processing Team is led by Tom Hamill.</a:t>
            </a:r>
            <a:endParaRPr lang="en-US" dirty="0" smtClean="0"/>
          </a:p>
          <a:p>
            <a:r>
              <a:rPr lang="en-US" dirty="0" smtClean="0"/>
              <a:t>The Analysis/Verification</a:t>
            </a:r>
            <a:r>
              <a:rPr lang="en-US" baseline="0" dirty="0" smtClean="0"/>
              <a:t> Team is led by David Ruth.</a:t>
            </a:r>
          </a:p>
          <a:p>
            <a:r>
              <a:rPr lang="en-US" baseline="0" dirty="0" smtClean="0"/>
              <a:t>The Testing and Training Team is led by Dave Novak and Jeff Craven.</a:t>
            </a:r>
          </a:p>
          <a:p>
            <a:r>
              <a:rPr lang="en-US" baseline="0" dirty="0" smtClean="0"/>
              <a:t>And the Dissemination Team is led by Jack </a:t>
            </a:r>
            <a:r>
              <a:rPr lang="en-US" baseline="0" dirty="0" err="1" smtClean="0"/>
              <a:t>Settelmaier</a:t>
            </a:r>
            <a:r>
              <a:rPr lang="en-US" baseline="0" dirty="0" smtClean="0"/>
              <a:t> and Kathy Gilbert.</a:t>
            </a:r>
          </a:p>
          <a:p>
            <a:r>
              <a:rPr lang="en-US" baseline="0" dirty="0" smtClean="0"/>
              <a:t>I’ll go into more detail about the activities of the Post Processing and Analysis and Verification teams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John </a:t>
            </a:r>
            <a:r>
              <a:rPr lang="en-US" baseline="0" dirty="0" err="1" smtClean="0"/>
              <a:t>Gagan</a:t>
            </a:r>
            <a:r>
              <a:rPr lang="en-US" baseline="0" dirty="0" smtClean="0"/>
              <a:t> and I are the team leads for Outreach group. We believe that it is very important that the project communicates effectively with the people that will actually be using this new guidance product. </a:t>
            </a:r>
            <a:endParaRPr lang="en-US" dirty="0"/>
          </a:p>
        </p:txBody>
      </p:sp>
      <p:sp>
        <p:nvSpPr>
          <p:cNvPr id="4" name="Slide Number Placeholder 3"/>
          <p:cNvSpPr>
            <a:spLocks noGrp="1"/>
          </p:cNvSpPr>
          <p:nvPr>
            <p:ph type="sldNum" sz="quarter" idx="10"/>
          </p:nvPr>
        </p:nvSpPr>
        <p:spPr/>
        <p:txBody>
          <a:bodyPr/>
          <a:lstStyle/>
          <a:p>
            <a:fld id="{6DA69C21-96C5-42D9-8554-EE37D583E147}" type="slidenum">
              <a:rPr lang="en-US" smtClean="0"/>
              <a:pPr/>
              <a:t>5</a:t>
            </a:fld>
            <a:endParaRPr lang="en-US"/>
          </a:p>
        </p:txBody>
      </p:sp>
    </p:spTree>
    <p:extLst>
      <p:ext uri="{BB962C8B-B14F-4D97-AF65-F5344CB8AC3E}">
        <p14:creationId xmlns:p14="http://schemas.microsoft.com/office/powerpoint/2010/main" val="165042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a:t>
            </a:r>
            <a:r>
              <a:rPr lang="en-US" baseline="0" dirty="0" smtClean="0"/>
              <a:t> is a massive undertaking involving more than 70 contributors, and it continues to grow.   Several sub-teams perform the underlying heavy lifting or work of the project. </a:t>
            </a:r>
          </a:p>
          <a:p>
            <a:endParaRPr lang="en-US" baseline="0" dirty="0" smtClean="0"/>
          </a:p>
          <a:p>
            <a:r>
              <a:rPr lang="en-US" baseline="0" dirty="0" smtClean="0"/>
              <a:t>The Post Processing Team is led by Tom Hamill.</a:t>
            </a:r>
            <a:endParaRPr lang="en-US" dirty="0" smtClean="0"/>
          </a:p>
          <a:p>
            <a:r>
              <a:rPr lang="en-US" dirty="0" smtClean="0"/>
              <a:t>The Analysis/Verification</a:t>
            </a:r>
            <a:r>
              <a:rPr lang="en-US" baseline="0" dirty="0" smtClean="0"/>
              <a:t> Team is led by David Ruth.</a:t>
            </a:r>
          </a:p>
          <a:p>
            <a:r>
              <a:rPr lang="en-US" baseline="0" dirty="0" smtClean="0"/>
              <a:t>The Testing and Training Team is led by Dave Novak and Jeff Craven.</a:t>
            </a:r>
          </a:p>
          <a:p>
            <a:r>
              <a:rPr lang="en-US" baseline="0" dirty="0" smtClean="0"/>
              <a:t>And the Dissemination Team is led by Jack </a:t>
            </a:r>
            <a:r>
              <a:rPr lang="en-US" baseline="0" dirty="0" err="1" smtClean="0"/>
              <a:t>Settelmaier</a:t>
            </a:r>
            <a:r>
              <a:rPr lang="en-US" baseline="0" dirty="0" smtClean="0"/>
              <a:t> and Kathy Gilbert.</a:t>
            </a:r>
          </a:p>
          <a:p>
            <a:r>
              <a:rPr lang="en-US" baseline="0" dirty="0" smtClean="0"/>
              <a:t>I’ll go into more detail about the activities of the Post Processing and Analysis and Verification teams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John </a:t>
            </a:r>
            <a:r>
              <a:rPr lang="en-US" baseline="0" dirty="0" err="1" smtClean="0"/>
              <a:t>Gagan</a:t>
            </a:r>
            <a:r>
              <a:rPr lang="en-US" baseline="0" dirty="0" smtClean="0"/>
              <a:t> and I are the team leads for Outreach group. We believe that it is very important that the project communicates effectively with the people that will actually be using this new guidance product. </a:t>
            </a:r>
            <a:endParaRPr lang="en-US" dirty="0"/>
          </a:p>
        </p:txBody>
      </p:sp>
      <p:sp>
        <p:nvSpPr>
          <p:cNvPr id="4" name="Slide Number Placeholder 3"/>
          <p:cNvSpPr>
            <a:spLocks noGrp="1"/>
          </p:cNvSpPr>
          <p:nvPr>
            <p:ph type="sldNum" sz="quarter" idx="10"/>
          </p:nvPr>
        </p:nvSpPr>
        <p:spPr/>
        <p:txBody>
          <a:bodyPr/>
          <a:lstStyle/>
          <a:p>
            <a:fld id="{6DA69C21-96C5-42D9-8554-EE37D583E147}" type="slidenum">
              <a:rPr lang="en-US" smtClean="0"/>
              <a:pPr/>
              <a:t>6</a:t>
            </a:fld>
            <a:endParaRPr lang="en-US"/>
          </a:p>
        </p:txBody>
      </p:sp>
    </p:spTree>
    <p:extLst>
      <p:ext uri="{BB962C8B-B14F-4D97-AF65-F5344CB8AC3E}">
        <p14:creationId xmlns:p14="http://schemas.microsoft.com/office/powerpoint/2010/main" val="165042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A69C21-96C5-42D9-8554-EE37D583E147}" type="slidenum">
              <a:rPr lang="en-US" smtClean="0"/>
              <a:pPr/>
              <a:t>7</a:t>
            </a:fld>
            <a:endParaRPr lang="en-US"/>
          </a:p>
        </p:txBody>
      </p:sp>
    </p:spTree>
    <p:extLst>
      <p:ext uri="{BB962C8B-B14F-4D97-AF65-F5344CB8AC3E}">
        <p14:creationId xmlns:p14="http://schemas.microsoft.com/office/powerpoint/2010/main" val="30620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69C21-96C5-42D9-8554-EE37D583E147}" type="slidenum">
              <a:rPr lang="en-US" smtClean="0"/>
              <a:pPr/>
              <a:t>8</a:t>
            </a:fld>
            <a:endParaRPr lang="en-US"/>
          </a:p>
        </p:txBody>
      </p:sp>
    </p:spTree>
    <p:extLst>
      <p:ext uri="{BB962C8B-B14F-4D97-AF65-F5344CB8AC3E}">
        <p14:creationId xmlns:p14="http://schemas.microsoft.com/office/powerpoint/2010/main" val="340797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A69C21-96C5-42D9-8554-EE37D583E147}" type="slidenum">
              <a:rPr lang="en-US" smtClean="0"/>
              <a:pPr/>
              <a:t>9</a:t>
            </a:fld>
            <a:endParaRPr lang="en-US"/>
          </a:p>
        </p:txBody>
      </p:sp>
    </p:spTree>
    <p:extLst>
      <p:ext uri="{BB962C8B-B14F-4D97-AF65-F5344CB8AC3E}">
        <p14:creationId xmlns:p14="http://schemas.microsoft.com/office/powerpoint/2010/main" val="192851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F1F4B29-A78A-9C47-AE79-3851303BE158}" type="datetime1">
              <a:rPr lang="en-US" smtClean="0"/>
              <a:pPr>
                <a:defRPr/>
              </a:pPr>
              <a:t>2/18/2015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E18B947-FDEE-1F45-887B-8A8374A1CB65}" type="slidenum">
              <a:rPr lang="en-US"/>
              <a:pPr>
                <a:defRPr/>
              </a:pPr>
              <a:t>‹#›</a:t>
            </a:fld>
            <a:endParaRPr lang="en-US" dirty="0"/>
          </a:p>
        </p:txBody>
      </p:sp>
    </p:spTree>
    <p:extLst>
      <p:ext uri="{BB962C8B-B14F-4D97-AF65-F5344CB8AC3E}">
        <p14:creationId xmlns:p14="http://schemas.microsoft.com/office/powerpoint/2010/main" val="160511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0A8342-897C-5C46-A94B-7854EB229548}" type="datetime1">
              <a:rPr lang="en-US" smtClean="0"/>
              <a:pPr>
                <a:defRPr/>
              </a:pPr>
              <a:t>2/18/2015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55CF7F7-4C42-A74C-BD51-0CA55CB97E33}" type="slidenum">
              <a:rPr lang="en-US"/>
              <a:pPr>
                <a:defRPr/>
              </a:pPr>
              <a:t>‹#›</a:t>
            </a:fld>
            <a:endParaRPr lang="en-US" dirty="0"/>
          </a:p>
        </p:txBody>
      </p:sp>
    </p:spTree>
    <p:extLst>
      <p:ext uri="{BB962C8B-B14F-4D97-AF65-F5344CB8AC3E}">
        <p14:creationId xmlns:p14="http://schemas.microsoft.com/office/powerpoint/2010/main" val="252087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B3BE03F-2BE7-084E-A2E7-093791570853}" type="datetime1">
              <a:rPr lang="en-US" smtClean="0"/>
              <a:pPr>
                <a:defRPr/>
              </a:pPr>
              <a:t>2/18/2015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A00239-425B-9841-AEF5-083BA28B1001}" type="slidenum">
              <a:rPr lang="en-US"/>
              <a:pPr>
                <a:defRPr/>
              </a:pPr>
              <a:t>‹#›</a:t>
            </a:fld>
            <a:endParaRPr lang="en-US" dirty="0"/>
          </a:p>
        </p:txBody>
      </p:sp>
    </p:spTree>
    <p:extLst>
      <p:ext uri="{BB962C8B-B14F-4D97-AF65-F5344CB8AC3E}">
        <p14:creationId xmlns:p14="http://schemas.microsoft.com/office/powerpoint/2010/main" val="125033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E31780-E2C5-B84E-B89B-685B6708585D}" type="datetime1">
              <a:rPr lang="en-US" smtClean="0"/>
              <a:pPr>
                <a:defRPr/>
              </a:pPr>
              <a:t>2/18/2015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251F22-F00F-1949-9E69-DCC600D85B00}" type="slidenum">
              <a:rPr lang="en-US"/>
              <a:pPr>
                <a:defRPr/>
              </a:pPr>
              <a:t>‹#›</a:t>
            </a:fld>
            <a:endParaRPr lang="en-US" dirty="0"/>
          </a:p>
        </p:txBody>
      </p:sp>
    </p:spTree>
    <p:extLst>
      <p:ext uri="{BB962C8B-B14F-4D97-AF65-F5344CB8AC3E}">
        <p14:creationId xmlns:p14="http://schemas.microsoft.com/office/powerpoint/2010/main" val="194961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C9DAC6-A3A8-9D44-AC75-1FCAC674C014}" type="datetime1">
              <a:rPr lang="en-US" smtClean="0"/>
              <a:pPr>
                <a:defRPr/>
              </a:pPr>
              <a:t>2/18/2015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782B7E-8000-2149-866C-7C6F7D9C399D}" type="slidenum">
              <a:rPr lang="en-US"/>
              <a:pPr>
                <a:defRPr/>
              </a:pPr>
              <a:t>‹#›</a:t>
            </a:fld>
            <a:endParaRPr lang="en-US" dirty="0"/>
          </a:p>
        </p:txBody>
      </p:sp>
    </p:spTree>
    <p:extLst>
      <p:ext uri="{BB962C8B-B14F-4D97-AF65-F5344CB8AC3E}">
        <p14:creationId xmlns:p14="http://schemas.microsoft.com/office/powerpoint/2010/main" val="32284527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97DA8E0-9945-E946-97BF-950E3D979F61}" type="datetime1">
              <a:rPr lang="en-US" smtClean="0"/>
              <a:pPr>
                <a:defRPr/>
              </a:pPr>
              <a:t>2/18/2015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021DB5-4DA8-A942-B74B-F05CA8D24605}" type="slidenum">
              <a:rPr lang="en-US"/>
              <a:pPr>
                <a:defRPr/>
              </a:pPr>
              <a:t>‹#›</a:t>
            </a:fld>
            <a:endParaRPr lang="en-US" dirty="0"/>
          </a:p>
        </p:txBody>
      </p:sp>
    </p:spTree>
    <p:extLst>
      <p:ext uri="{BB962C8B-B14F-4D97-AF65-F5344CB8AC3E}">
        <p14:creationId xmlns:p14="http://schemas.microsoft.com/office/powerpoint/2010/main" val="335673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D6BD6981-206A-FA4B-8370-526B80209C82}" type="datetime1">
              <a:rPr lang="en-US" smtClean="0"/>
              <a:pPr>
                <a:defRPr/>
              </a:pPr>
              <a:t>2/18/2015</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7BEC82B6-0CA0-C44B-A2DA-A7A2BF33FC3C}" type="slidenum">
              <a:rPr lang="en-US"/>
              <a:pPr>
                <a:defRPr/>
              </a:pPr>
              <a:t>‹#›</a:t>
            </a:fld>
            <a:endParaRPr lang="en-US" dirty="0"/>
          </a:p>
        </p:txBody>
      </p:sp>
    </p:spTree>
    <p:extLst>
      <p:ext uri="{BB962C8B-B14F-4D97-AF65-F5344CB8AC3E}">
        <p14:creationId xmlns:p14="http://schemas.microsoft.com/office/powerpoint/2010/main" val="185304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B39451-848E-214B-8A86-44A3D3BE3F63}" type="datetime1">
              <a:rPr lang="en-US" smtClean="0"/>
              <a:pPr>
                <a:defRPr/>
              </a:pPr>
              <a:t>2/18/2015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5CC1DC-A0A8-024D-91A5-7E6BEF736198}" type="slidenum">
              <a:rPr lang="en-US"/>
              <a:pPr>
                <a:defRPr/>
              </a:pPr>
              <a:t>‹#›</a:t>
            </a:fld>
            <a:endParaRPr lang="en-US" dirty="0"/>
          </a:p>
        </p:txBody>
      </p:sp>
    </p:spTree>
    <p:extLst>
      <p:ext uri="{BB962C8B-B14F-4D97-AF65-F5344CB8AC3E}">
        <p14:creationId xmlns:p14="http://schemas.microsoft.com/office/powerpoint/2010/main" val="221439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3D3841-0C84-DE4E-AAD3-94B94943FA7D}" type="datetime1">
              <a:rPr lang="en-US" smtClean="0"/>
              <a:pPr>
                <a:defRPr/>
              </a:pPr>
              <a:t>2/18/2015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223D55B-10CC-554A-9698-0E527EB2712B}" type="slidenum">
              <a:rPr lang="en-US"/>
              <a:pPr>
                <a:defRPr/>
              </a:pPr>
              <a:t>‹#›</a:t>
            </a:fld>
            <a:endParaRPr lang="en-US" dirty="0"/>
          </a:p>
        </p:txBody>
      </p:sp>
    </p:spTree>
    <p:extLst>
      <p:ext uri="{BB962C8B-B14F-4D97-AF65-F5344CB8AC3E}">
        <p14:creationId xmlns:p14="http://schemas.microsoft.com/office/powerpoint/2010/main" val="315674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B179AE3-2290-4A4B-813A-5AAE26CD0EAD}" type="datetime1">
              <a:rPr lang="en-US" smtClean="0"/>
              <a:pPr>
                <a:defRPr/>
              </a:pPr>
              <a:t>2/18/2015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709E9E55-0D73-E648-8494-4899E60FFB57}" type="slidenum">
              <a:rPr lang="en-US"/>
              <a:pPr>
                <a:defRPr/>
              </a:pPr>
              <a:t>‹#›</a:t>
            </a:fld>
            <a:endParaRPr lang="en-US" dirty="0"/>
          </a:p>
        </p:txBody>
      </p:sp>
    </p:spTree>
    <p:extLst>
      <p:ext uri="{BB962C8B-B14F-4D97-AF65-F5344CB8AC3E}">
        <p14:creationId xmlns:p14="http://schemas.microsoft.com/office/powerpoint/2010/main" val="37100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6CF690-611D-7640-B012-2E0F28448B59}" type="datetime1">
              <a:rPr lang="en-US" smtClean="0"/>
              <a:pPr>
                <a:defRPr/>
              </a:pPr>
              <a:t>2/18/2015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10E5C95-9CA8-344F-BC4F-51D4506FB393}" type="slidenum">
              <a:rPr lang="en-US"/>
              <a:pPr>
                <a:defRPr/>
              </a:pPr>
              <a:t>‹#›</a:t>
            </a:fld>
            <a:endParaRPr lang="en-US" dirty="0"/>
          </a:p>
        </p:txBody>
      </p:sp>
    </p:spTree>
    <p:extLst>
      <p:ext uri="{BB962C8B-B14F-4D97-AF65-F5344CB8AC3E}">
        <p14:creationId xmlns:p14="http://schemas.microsoft.com/office/powerpoint/2010/main" val="128603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C7138DC5-4247-024C-B379-3FE31D0B5E09}" type="datetime1">
              <a:rPr lang="en-US" smtClean="0"/>
              <a:pPr>
                <a:defRPr/>
              </a:pPr>
              <a:t>2/18/2015</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D65D7AB0-FDE9-4840-BD1D-68A546F22379}" type="slidenum">
              <a:rPr lang="en-US"/>
              <a:pPr>
                <a:defRPr/>
              </a:pPr>
              <a:t>‹#›</a:t>
            </a:fld>
            <a:endParaRPr lang="en-US" dirty="0"/>
          </a:p>
        </p:txBody>
      </p:sp>
    </p:spTree>
    <p:extLst>
      <p:ext uri="{BB962C8B-B14F-4D97-AF65-F5344CB8AC3E}">
        <p14:creationId xmlns:p14="http://schemas.microsoft.com/office/powerpoint/2010/main" val="21438378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fontAlgn="base">
        <a:spcBef>
          <a:spcPct val="0"/>
        </a:spcBef>
        <a:spcAft>
          <a:spcPct val="0"/>
        </a:spcAft>
        <a:defRPr sz="4000" kern="1200" spc="-100">
          <a:solidFill>
            <a:schemeClr val="tx2"/>
          </a:solidFill>
          <a:latin typeface="+mj-lt"/>
          <a:ea typeface="ＭＳ Ｐゴシック" pitchFamily="-109" charset="-128"/>
          <a:cs typeface="ＭＳ Ｐゴシック" pitchFamily="-109" charset="-128"/>
        </a:defRPr>
      </a:lvl1pPr>
      <a:lvl2pPr algn="l"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2pPr>
      <a:lvl3pPr algn="l"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3pPr>
      <a:lvl4pPr algn="l"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4pPr>
      <a:lvl5pPr algn="l"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5pPr>
      <a:lvl6pPr marL="457200" algn="l"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6pPr>
      <a:lvl7pPr marL="914400" algn="l"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7pPr>
      <a:lvl8pPr marL="1371600" algn="l"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8pPr>
      <a:lvl9pPr marL="1828800" algn="l"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9pPr>
    </p:titleStyle>
    <p:bodyStyle>
      <a:lvl1pPr marL="182563" indent="-182563" algn="l" rtl="0" fontAlgn="base">
        <a:spcBef>
          <a:spcPct val="20000"/>
        </a:spcBef>
        <a:spcAft>
          <a:spcPct val="0"/>
        </a:spcAft>
        <a:buClr>
          <a:schemeClr val="accent1"/>
        </a:buClr>
        <a:buSzPct val="85000"/>
        <a:buFont typeface="Arial" pitchFamily="-109" charset="0"/>
        <a:buChar char="•"/>
        <a:defRPr sz="2400" kern="1200">
          <a:solidFill>
            <a:schemeClr val="tx1"/>
          </a:solidFill>
          <a:latin typeface="+mn-lt"/>
          <a:ea typeface="ＭＳ Ｐゴシック" pitchFamily="-109" charset="-128"/>
          <a:cs typeface="ＭＳ Ｐゴシック" pitchFamily="-109" charset="-128"/>
        </a:defRPr>
      </a:lvl1pPr>
      <a:lvl2pPr marL="457200" indent="-182563" algn="l" rtl="0" fontAlgn="base">
        <a:spcBef>
          <a:spcPct val="20000"/>
        </a:spcBef>
        <a:spcAft>
          <a:spcPct val="0"/>
        </a:spcAft>
        <a:buClr>
          <a:schemeClr val="accent1"/>
        </a:buClr>
        <a:buSzPct val="85000"/>
        <a:buFont typeface="Arial" pitchFamily="-109" charset="0"/>
        <a:buChar char="•"/>
        <a:defRPr sz="2000" kern="1200">
          <a:solidFill>
            <a:schemeClr val="tx1"/>
          </a:solidFill>
          <a:latin typeface="+mn-lt"/>
          <a:ea typeface="ＭＳ Ｐゴシック" pitchFamily="-109" charset="-128"/>
          <a:cs typeface="+mn-cs"/>
        </a:defRPr>
      </a:lvl2pPr>
      <a:lvl3pPr marL="730250" indent="-182563" algn="l" rtl="0" fontAlgn="base">
        <a:spcBef>
          <a:spcPct val="20000"/>
        </a:spcBef>
        <a:spcAft>
          <a:spcPct val="0"/>
        </a:spcAft>
        <a:buClr>
          <a:schemeClr val="accent1"/>
        </a:buClr>
        <a:buSzPct val="90000"/>
        <a:buFont typeface="Arial" pitchFamily="-109" charset="0"/>
        <a:buChar char="•"/>
        <a:defRPr kern="1200">
          <a:solidFill>
            <a:schemeClr val="tx1"/>
          </a:solidFill>
          <a:latin typeface="+mn-lt"/>
          <a:ea typeface="ＭＳ Ｐゴシック" pitchFamily="-109" charset="-128"/>
          <a:cs typeface="+mn-cs"/>
        </a:defRPr>
      </a:lvl3pPr>
      <a:lvl4pPr marL="1004888" indent="-182563" algn="l" rtl="0" fontAlgn="base">
        <a:spcBef>
          <a:spcPct val="20000"/>
        </a:spcBef>
        <a:spcAft>
          <a:spcPct val="0"/>
        </a:spcAft>
        <a:buClr>
          <a:schemeClr val="accent1"/>
        </a:buClr>
        <a:buFont typeface="Arial" pitchFamily="-109" charset="0"/>
        <a:buChar char="•"/>
        <a:defRPr sz="1600" kern="1200">
          <a:solidFill>
            <a:schemeClr val="tx1"/>
          </a:solidFill>
          <a:latin typeface="+mn-lt"/>
          <a:ea typeface="ＭＳ Ｐゴシック" pitchFamily="-109" charset="-128"/>
          <a:cs typeface="+mn-cs"/>
        </a:defRPr>
      </a:lvl4pPr>
      <a:lvl5pPr marL="1187450" indent="-136525" algn="l" rtl="0" fontAlgn="base">
        <a:spcBef>
          <a:spcPct val="20000"/>
        </a:spcBef>
        <a:spcAft>
          <a:spcPct val="0"/>
        </a:spcAft>
        <a:buClr>
          <a:schemeClr val="accent1"/>
        </a:buClr>
        <a:buSzPct val="100000"/>
        <a:buFont typeface="Arial" pitchFamily="-109" charset="0"/>
        <a:buChar char="•"/>
        <a:defRPr sz="1400" kern="1200">
          <a:solidFill>
            <a:schemeClr val="tx1"/>
          </a:solidFill>
          <a:latin typeface="+mn-lt"/>
          <a:ea typeface="ＭＳ Ｐゴシック" pitchFamily="-109"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srl.noaa.gov/psd/people/tom.hamill/White-paper-reforecast-configuration.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066800" y="3505200"/>
            <a:ext cx="6934200" cy="2895600"/>
          </a:xfrm>
        </p:spPr>
        <p:txBody>
          <a:bodyPr>
            <a:normAutofit fontScale="92500" lnSpcReduction="20000"/>
          </a:bodyPr>
          <a:lstStyle/>
          <a:p>
            <a:pPr marL="0" indent="0" algn="ctr">
              <a:buNone/>
            </a:pPr>
            <a:r>
              <a:rPr lang="en-US" sz="2900" b="1" dirty="0"/>
              <a:t>Kathryn </a:t>
            </a:r>
            <a:r>
              <a:rPr lang="en-US" sz="2900" b="1" dirty="0" smtClean="0"/>
              <a:t>Gilbert, Project Manager</a:t>
            </a:r>
          </a:p>
          <a:p>
            <a:pPr marL="0" indent="0" algn="ctr">
              <a:buNone/>
            </a:pPr>
            <a:r>
              <a:rPr lang="en-US" sz="2900" b="1" dirty="0" smtClean="0"/>
              <a:t>David Myrick, Deputy Project Manager</a:t>
            </a:r>
            <a:endParaRPr lang="en-US" sz="2900" b="1" dirty="0"/>
          </a:p>
          <a:p>
            <a:pPr marL="0" indent="0" algn="ctr">
              <a:buNone/>
            </a:pPr>
            <a:endParaRPr lang="en-US" dirty="0"/>
          </a:p>
          <a:p>
            <a:pPr marL="0" indent="0" algn="ctr">
              <a:buNone/>
            </a:pPr>
            <a:r>
              <a:rPr lang="en-US" b="1" dirty="0" smtClean="0">
                <a:solidFill>
                  <a:schemeClr val="tx1"/>
                </a:solidFill>
              </a:rPr>
              <a:t>Wednesday, February 18, 2015</a:t>
            </a:r>
          </a:p>
          <a:p>
            <a:pPr marL="0" indent="0">
              <a:buNone/>
            </a:pPr>
            <a:endParaRPr lang="en-US" b="1" dirty="0">
              <a:solidFill>
                <a:schemeClr val="tx1"/>
              </a:solidFill>
            </a:endParaRPr>
          </a:p>
          <a:p>
            <a:pPr marL="0" indent="0">
              <a:buNone/>
            </a:pPr>
            <a:r>
              <a:rPr lang="en-US" b="1" dirty="0" smtClean="0">
                <a:solidFill>
                  <a:schemeClr val="tx1"/>
                </a:solidFill>
              </a:rPr>
              <a:t>Co-Authors</a:t>
            </a:r>
            <a:r>
              <a:rPr lang="en-US" b="1" dirty="0">
                <a:solidFill>
                  <a:schemeClr val="tx1"/>
                </a:solidFill>
              </a:rPr>
              <a:t>: </a:t>
            </a:r>
            <a:r>
              <a:rPr lang="en-US" b="1" dirty="0" smtClean="0">
                <a:solidFill>
                  <a:schemeClr val="tx1"/>
                </a:solidFill>
              </a:rPr>
              <a:t>Jeff </a:t>
            </a:r>
            <a:r>
              <a:rPr lang="en-US" b="1" dirty="0">
                <a:solidFill>
                  <a:schemeClr val="tx1"/>
                </a:solidFill>
              </a:rPr>
              <a:t>Craven, </a:t>
            </a:r>
            <a:r>
              <a:rPr lang="en-US" b="1" dirty="0" smtClean="0">
                <a:solidFill>
                  <a:schemeClr val="tx1"/>
                </a:solidFill>
              </a:rPr>
              <a:t>Dave </a:t>
            </a:r>
            <a:r>
              <a:rPr lang="en-US" b="1" dirty="0">
                <a:solidFill>
                  <a:schemeClr val="tx1"/>
                </a:solidFill>
              </a:rPr>
              <a:t>Novak, </a:t>
            </a:r>
            <a:r>
              <a:rPr lang="en-US" b="1" dirty="0" smtClean="0">
                <a:solidFill>
                  <a:schemeClr val="tx1"/>
                </a:solidFill>
              </a:rPr>
              <a:t>Tom </a:t>
            </a:r>
            <a:r>
              <a:rPr lang="en-US" b="1" dirty="0">
                <a:solidFill>
                  <a:schemeClr val="tx1"/>
                </a:solidFill>
              </a:rPr>
              <a:t>Hamill, </a:t>
            </a:r>
            <a:r>
              <a:rPr lang="en-US" b="1" dirty="0" smtClean="0">
                <a:solidFill>
                  <a:schemeClr val="tx1"/>
                </a:solidFill>
              </a:rPr>
              <a:t>Jim </a:t>
            </a:r>
            <a:r>
              <a:rPr lang="en-US" b="1" dirty="0">
                <a:solidFill>
                  <a:schemeClr val="tx1"/>
                </a:solidFill>
              </a:rPr>
              <a:t>Sieveking, </a:t>
            </a:r>
            <a:r>
              <a:rPr lang="en-US" b="1" dirty="0" smtClean="0">
                <a:solidFill>
                  <a:schemeClr val="tx1"/>
                </a:solidFill>
              </a:rPr>
              <a:t>and David Ruth </a:t>
            </a:r>
          </a:p>
          <a:p>
            <a:pPr marL="0" indent="0">
              <a:buNone/>
            </a:pPr>
            <a:r>
              <a:rPr lang="en-US" b="1" dirty="0" smtClean="0"/>
              <a:t>Many additional contributors</a:t>
            </a:r>
            <a:endParaRPr lang="en-US" b="1" dirty="0">
              <a:solidFill>
                <a:schemeClr val="tx1"/>
              </a:solidFill>
            </a:endParaRPr>
          </a:p>
        </p:txBody>
      </p:sp>
      <p:sp>
        <p:nvSpPr>
          <p:cNvPr id="2" name="Title 1"/>
          <p:cNvSpPr>
            <a:spLocks noGrp="1"/>
          </p:cNvSpPr>
          <p:nvPr>
            <p:ph type="ctrTitle" idx="4294967295"/>
          </p:nvPr>
        </p:nvSpPr>
        <p:spPr>
          <a:xfrm>
            <a:off x="838200" y="1371600"/>
            <a:ext cx="7848600" cy="1927225"/>
          </a:xfrm>
        </p:spPr>
        <p:txBody>
          <a:bodyPr>
            <a:normAutofit/>
          </a:bodyPr>
          <a:lstStyle/>
          <a:p>
            <a:r>
              <a:rPr lang="en-US" sz="4000" b="1" dirty="0" smtClean="0"/>
              <a:t>An Introduction to the National Blend of Global Models Project</a:t>
            </a:r>
            <a:endParaRPr lang="en-US" sz="4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457200"/>
            <a:ext cx="1001369" cy="1005840"/>
          </a:xfrm>
          <a:prstGeom prst="rect">
            <a:avLst/>
          </a:prstGeom>
        </p:spPr>
      </p:pic>
      <p:pic>
        <p:nvPicPr>
          <p:cNvPr id="6" name="Picture 6" descr="http://www.srh.noaa.gov/images/mob/NWSemblem_new.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57200"/>
            <a:ext cx="1019090" cy="100584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E223D55B-10CC-554A-9698-0E527EB2712B}" type="slidenum">
              <a:rPr lang="en-US" smtClean="0"/>
              <a:pPr>
                <a:defRPr/>
              </a:pPr>
              <a:t>1</a:t>
            </a:fld>
            <a:endParaRPr lang="en-US" dirty="0"/>
          </a:p>
        </p:txBody>
      </p:sp>
    </p:spTree>
    <p:extLst>
      <p:ext uri="{BB962C8B-B14F-4D97-AF65-F5344CB8AC3E}">
        <p14:creationId xmlns:p14="http://schemas.microsoft.com/office/powerpoint/2010/main" val="3663432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762000"/>
          </a:xfrm>
        </p:spPr>
        <p:txBody>
          <a:bodyPr>
            <a:normAutofit/>
          </a:bodyPr>
          <a:lstStyle/>
          <a:p>
            <a:pPr fontAlgn="auto">
              <a:spcAft>
                <a:spcPts val="0"/>
              </a:spcAft>
              <a:defRPr/>
            </a:pPr>
            <a:r>
              <a:rPr lang="en-US" b="1" dirty="0" smtClean="0">
                <a:ea typeface="+mj-ea"/>
                <a:cs typeface="+mj-cs"/>
              </a:rPr>
              <a:t>Project Development Scope (cont.)</a:t>
            </a:r>
            <a:endParaRPr lang="en-US" b="1" dirty="0">
              <a:ea typeface="+mj-ea"/>
              <a:cs typeface="+mj-cs"/>
            </a:endParaRPr>
          </a:p>
        </p:txBody>
      </p:sp>
      <p:sp>
        <p:nvSpPr>
          <p:cNvPr id="3" name="Content Placeholder 2"/>
          <p:cNvSpPr>
            <a:spLocks noGrp="1"/>
          </p:cNvSpPr>
          <p:nvPr>
            <p:ph idx="1"/>
          </p:nvPr>
        </p:nvSpPr>
        <p:spPr>
          <a:xfrm>
            <a:off x="457200" y="1371600"/>
            <a:ext cx="4800600" cy="4800600"/>
          </a:xfrm>
        </p:spPr>
        <p:txBody>
          <a:bodyPr>
            <a:normAutofit/>
          </a:bodyPr>
          <a:lstStyle/>
          <a:p>
            <a:pPr>
              <a:lnSpc>
                <a:spcPct val="80000"/>
              </a:lnSpc>
              <a:spcBef>
                <a:spcPts val="600"/>
              </a:spcBef>
              <a:spcAft>
                <a:spcPts val="600"/>
              </a:spcAft>
            </a:pPr>
            <a:endParaRPr lang="en-US" sz="1900" dirty="0" smtClean="0">
              <a:solidFill>
                <a:srgbClr val="000000"/>
              </a:solidFill>
            </a:endParaRPr>
          </a:p>
          <a:p>
            <a:pPr marL="0" indent="0">
              <a:lnSpc>
                <a:spcPct val="80000"/>
              </a:lnSpc>
              <a:spcBef>
                <a:spcPts val="600"/>
              </a:spcBef>
              <a:spcAft>
                <a:spcPts val="600"/>
              </a:spcAft>
              <a:buNone/>
            </a:pPr>
            <a:r>
              <a:rPr lang="en-US" sz="2000" dirty="0" smtClean="0">
                <a:solidFill>
                  <a:srgbClr val="000000"/>
                </a:solidFill>
              </a:rPr>
              <a:t>Products will be generated on NOAA’s Weather and Climate Operational Supercomputer System (WCOSS)</a:t>
            </a:r>
          </a:p>
          <a:p>
            <a:pPr marL="0" indent="0">
              <a:lnSpc>
                <a:spcPct val="80000"/>
              </a:lnSpc>
              <a:spcBef>
                <a:spcPts val="600"/>
              </a:spcBef>
              <a:spcAft>
                <a:spcPts val="600"/>
              </a:spcAft>
              <a:buNone/>
            </a:pPr>
            <a:endParaRPr lang="en-US" sz="2000" dirty="0" smtClean="0"/>
          </a:p>
          <a:p>
            <a:pPr marL="0" indent="0">
              <a:lnSpc>
                <a:spcPct val="80000"/>
              </a:lnSpc>
              <a:spcBef>
                <a:spcPts val="600"/>
              </a:spcBef>
              <a:spcAft>
                <a:spcPts val="600"/>
              </a:spcAft>
              <a:buNone/>
            </a:pPr>
            <a:r>
              <a:rPr lang="en-US" sz="2000" dirty="0" smtClean="0"/>
              <a:t>Initial efforts focused on blending global models</a:t>
            </a:r>
            <a:endParaRPr lang="en-US" sz="2000" dirty="0" smtClean="0">
              <a:solidFill>
                <a:srgbClr val="000000"/>
              </a:solidFill>
            </a:endParaRPr>
          </a:p>
          <a:p>
            <a:pPr lvl="1">
              <a:lnSpc>
                <a:spcPct val="80000"/>
              </a:lnSpc>
              <a:spcBef>
                <a:spcPts val="600"/>
              </a:spcBef>
              <a:spcAft>
                <a:spcPts val="600"/>
              </a:spcAft>
            </a:pPr>
            <a:r>
              <a:rPr lang="en-US" sz="1900" dirty="0" smtClean="0"/>
              <a:t>Global Model inputs</a:t>
            </a:r>
          </a:p>
          <a:p>
            <a:pPr lvl="2">
              <a:lnSpc>
                <a:spcPct val="80000"/>
              </a:lnSpc>
              <a:spcBef>
                <a:spcPts val="600"/>
              </a:spcBef>
            </a:pPr>
            <a:r>
              <a:rPr lang="en-US" sz="1900" dirty="0" smtClean="0"/>
              <a:t>ECMWF, ECMWF Ensembles</a:t>
            </a:r>
          </a:p>
          <a:p>
            <a:pPr lvl="2">
              <a:lnSpc>
                <a:spcPct val="80000"/>
              </a:lnSpc>
              <a:spcBef>
                <a:spcPts val="600"/>
              </a:spcBef>
            </a:pPr>
            <a:r>
              <a:rPr lang="en-US" sz="1900" dirty="0" smtClean="0"/>
              <a:t>GFS, GFS Ensembles</a:t>
            </a:r>
          </a:p>
          <a:p>
            <a:pPr lvl="2">
              <a:lnSpc>
                <a:spcPct val="80000"/>
              </a:lnSpc>
              <a:spcBef>
                <a:spcPts val="600"/>
              </a:spcBef>
            </a:pPr>
            <a:r>
              <a:rPr lang="en-US" sz="1900" dirty="0" smtClean="0"/>
              <a:t>CMC Ensembles</a:t>
            </a:r>
          </a:p>
          <a:p>
            <a:pPr lvl="2">
              <a:lnSpc>
                <a:spcPct val="80000"/>
              </a:lnSpc>
              <a:spcBef>
                <a:spcPts val="600"/>
              </a:spcBef>
            </a:pPr>
            <a:r>
              <a:rPr lang="en-US" sz="1900" dirty="0" smtClean="0">
                <a:solidFill>
                  <a:schemeClr val="bg1">
                    <a:lumMod val="50000"/>
                  </a:schemeClr>
                </a:solidFill>
              </a:rPr>
              <a:t>CMC, FNMOC - NAVGEM, UKMET</a:t>
            </a:r>
          </a:p>
          <a:p>
            <a:pPr>
              <a:lnSpc>
                <a:spcPct val="80000"/>
              </a:lnSpc>
            </a:pPr>
            <a:endParaRPr lang="en-US" sz="1900" dirty="0" smtClean="0">
              <a:solidFill>
                <a:srgbClr val="000000"/>
              </a:solidFill>
            </a:endParaRPr>
          </a:p>
          <a:p>
            <a:pPr>
              <a:lnSpc>
                <a:spcPct val="80000"/>
              </a:lnSpc>
            </a:pPr>
            <a:endParaRPr lang="en-US" sz="1900" dirty="0" smtClean="0">
              <a:solidFill>
                <a:srgbClr val="000000"/>
              </a:solidFill>
            </a:endParaRPr>
          </a:p>
          <a:p>
            <a:pPr>
              <a:lnSpc>
                <a:spcPct val="80000"/>
              </a:lnSpc>
            </a:pPr>
            <a:endParaRPr lang="en-US" sz="1900" dirty="0" smtClean="0">
              <a:solidFill>
                <a:srgbClr val="000000"/>
              </a:solidFill>
            </a:endParaRPr>
          </a:p>
        </p:txBody>
      </p:sp>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3663" t="45304" r="40116" b="15419"/>
          <a:stretch/>
        </p:blipFill>
        <p:spPr bwMode="auto">
          <a:xfrm rot="21358160">
            <a:off x="5420436" y="1926480"/>
            <a:ext cx="3150122" cy="19214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450" t="45668" r="40125" b="15813"/>
          <a:stretch/>
        </p:blipFill>
        <p:spPr bwMode="auto">
          <a:xfrm rot="1225738">
            <a:off x="5431575" y="4090580"/>
            <a:ext cx="3248726" cy="19324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Slide Number Placeholder 7"/>
          <p:cNvSpPr>
            <a:spLocks noGrp="1"/>
          </p:cNvSpPr>
          <p:nvPr>
            <p:ph type="sldNum" sz="quarter" idx="12"/>
          </p:nvPr>
        </p:nvSpPr>
        <p:spPr/>
        <p:txBody>
          <a:bodyPr/>
          <a:lstStyle/>
          <a:p>
            <a:pPr>
              <a:defRPr/>
            </a:pPr>
            <a:fld id="{20251F22-F00F-1949-9E69-DCC600D85B00}" type="slidenum">
              <a:rPr lang="en-US" smtClean="0"/>
              <a:pPr>
                <a:defRPr/>
              </a:pPr>
              <a:t>10</a:t>
            </a:fld>
            <a:endParaRPr lang="en-US" dirty="0"/>
          </a:p>
        </p:txBody>
      </p:sp>
    </p:spTree>
    <p:extLst>
      <p:ext uri="{BB962C8B-B14F-4D97-AF65-F5344CB8AC3E}">
        <p14:creationId xmlns:p14="http://schemas.microsoft.com/office/powerpoint/2010/main" val="1829613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b="1" dirty="0" smtClean="0"/>
              <a:t>The National Blend Plan</a:t>
            </a:r>
            <a:endParaRPr lang="en-US" b="1" dirty="0"/>
          </a:p>
        </p:txBody>
      </p:sp>
      <p:sp>
        <p:nvSpPr>
          <p:cNvPr id="5" name="Rectangle 4"/>
          <p:cNvSpPr/>
          <p:nvPr/>
        </p:nvSpPr>
        <p:spPr>
          <a:xfrm>
            <a:off x="76200" y="1143000"/>
            <a:ext cx="8991600" cy="3816430"/>
          </a:xfrm>
          <a:prstGeom prst="rect">
            <a:avLst/>
          </a:prstGeom>
        </p:spPr>
        <p:txBody>
          <a:bodyPr wrap="square">
            <a:prstTxWarp prst="textNoShape">
              <a:avLst/>
            </a:prstTxWarp>
            <a:spAutoFit/>
          </a:bodyPr>
          <a:lstStyle/>
          <a:p>
            <a:pPr lvl="1"/>
            <a:r>
              <a:rPr lang="en-US" dirty="0" smtClean="0"/>
              <a:t>Objective </a:t>
            </a:r>
            <a:r>
              <a:rPr lang="en-US" dirty="0"/>
              <a:t>blended products</a:t>
            </a:r>
            <a:r>
              <a:rPr lang="en-US" dirty="0" smtClean="0"/>
              <a:t> will be generated on WCOSS from calibrated post</a:t>
            </a:r>
            <a:r>
              <a:rPr lang="en-US" dirty="0"/>
              <a:t>-processed model </a:t>
            </a:r>
            <a:r>
              <a:rPr lang="en-US" dirty="0" smtClean="0"/>
              <a:t>output</a:t>
            </a:r>
          </a:p>
          <a:p>
            <a:pPr marL="1200150" lvl="2" indent="-285750">
              <a:buFont typeface="Arial" pitchFamily="-109" charset="0"/>
              <a:buChar char="•"/>
            </a:pPr>
            <a:r>
              <a:rPr lang="en-US" sz="1600" dirty="0" smtClean="0"/>
              <a:t>Two cycles per day (0000 and 1200 UTC)</a:t>
            </a:r>
          </a:p>
          <a:p>
            <a:pPr marL="1200150" lvl="2" indent="-285750">
              <a:buFont typeface="Arial" pitchFamily="-109" charset="0"/>
              <a:buChar char="•"/>
            </a:pPr>
            <a:r>
              <a:rPr lang="en-US" sz="1600" dirty="0" smtClean="0"/>
              <a:t>Initially limited </a:t>
            </a:r>
            <a:r>
              <a:rPr lang="en-US" sz="1600" dirty="0"/>
              <a:t>to Deterministic and Ensemble </a:t>
            </a:r>
            <a:r>
              <a:rPr lang="en-US" sz="1600" b="1" dirty="0"/>
              <a:t>Global</a:t>
            </a:r>
            <a:r>
              <a:rPr lang="en-US" sz="1600" dirty="0"/>
              <a:t> </a:t>
            </a:r>
            <a:r>
              <a:rPr lang="en-US" sz="1600" dirty="0" smtClean="0"/>
              <a:t>models</a:t>
            </a:r>
            <a:endParaRPr lang="en-US" sz="1600" dirty="0"/>
          </a:p>
          <a:p>
            <a:pPr marL="1200150" lvl="2" indent="-285750">
              <a:buFont typeface="Arial" pitchFamily="-109" charset="0"/>
              <a:buChar char="•"/>
            </a:pPr>
            <a:r>
              <a:rPr lang="en-US" sz="1600" dirty="0"/>
              <a:t>Disseminated to NCEP Centers and </a:t>
            </a:r>
            <a:r>
              <a:rPr lang="en-US" sz="1600" dirty="0" smtClean="0"/>
              <a:t>WFOs </a:t>
            </a:r>
            <a:endParaRPr lang="en-US" sz="1600" i="1" dirty="0" smtClean="0">
              <a:solidFill>
                <a:srgbClr val="FF0000"/>
              </a:solidFill>
            </a:endParaRPr>
          </a:p>
          <a:p>
            <a:pPr lvl="1"/>
            <a:endParaRPr lang="en-US" sz="1600" dirty="0"/>
          </a:p>
          <a:p>
            <a:pPr lvl="1" indent="-182880">
              <a:buFont typeface="Arial" pitchFamily="-109" charset="0"/>
              <a:buChar char="•"/>
            </a:pPr>
            <a:r>
              <a:rPr lang="en-US" dirty="0" smtClean="0"/>
              <a:t> Weather Prediction Center (WPC) will </a:t>
            </a:r>
            <a:r>
              <a:rPr lang="en-US" dirty="0"/>
              <a:t>provide </a:t>
            </a:r>
            <a:r>
              <a:rPr lang="en-US" dirty="0" smtClean="0"/>
              <a:t>oversight </a:t>
            </a:r>
            <a:r>
              <a:rPr lang="en-US" dirty="0"/>
              <a:t>of the National Blend for Days </a:t>
            </a:r>
            <a:r>
              <a:rPr lang="en-US" dirty="0" smtClean="0"/>
              <a:t>3-8 to ensure meteorological and spatial consistency</a:t>
            </a:r>
            <a:endParaRPr lang="en-US" sz="1600" dirty="0" smtClean="0"/>
          </a:p>
          <a:p>
            <a:pPr lvl="1" indent="-182880"/>
            <a:endParaRPr lang="en-US" dirty="0" smtClean="0"/>
          </a:p>
          <a:p>
            <a:pPr lvl="1" indent="-182880">
              <a:buFont typeface="Arial" pitchFamily="-109" charset="0"/>
              <a:buChar char="•"/>
            </a:pPr>
            <a:r>
              <a:rPr lang="en-US" dirty="0"/>
              <a:t>WFOs will receive both</a:t>
            </a:r>
            <a:r>
              <a:rPr lang="en-US" dirty="0" smtClean="0"/>
              <a:t> objective </a:t>
            </a:r>
            <a:r>
              <a:rPr lang="en-US" dirty="0"/>
              <a:t>(</a:t>
            </a:r>
            <a:r>
              <a:rPr lang="en-US" dirty="0" smtClean="0"/>
              <a:t>WCOSS-generated</a:t>
            </a:r>
            <a:r>
              <a:rPr lang="en-US" dirty="0"/>
              <a:t>) and WPC </a:t>
            </a:r>
            <a:r>
              <a:rPr lang="en-US" dirty="0" smtClean="0"/>
              <a:t>(edited</a:t>
            </a:r>
            <a:r>
              <a:rPr lang="en-US" dirty="0"/>
              <a:t>) </a:t>
            </a:r>
            <a:r>
              <a:rPr lang="en-US" dirty="0" smtClean="0"/>
              <a:t>grids</a:t>
            </a:r>
          </a:p>
          <a:p>
            <a:pPr lvl="1" indent="-182880"/>
            <a:endParaRPr lang="en-US" dirty="0" smtClean="0"/>
          </a:p>
          <a:p>
            <a:pPr lvl="1" indent="-182880">
              <a:buFont typeface="Arial" pitchFamily="-109" charset="0"/>
              <a:buChar char="•"/>
            </a:pPr>
            <a:r>
              <a:rPr lang="en-US" dirty="0"/>
              <a:t>WFOs retain the final gridded forecast responsibility for the full Day 1 – 8 </a:t>
            </a:r>
            <a:r>
              <a:rPr lang="en-US" dirty="0" smtClean="0"/>
              <a:t>period to populate NDFD. </a:t>
            </a:r>
          </a:p>
          <a:p>
            <a:pPr lvl="1"/>
            <a:endParaRPr lang="en-US" sz="1600" dirty="0" smtClean="0"/>
          </a:p>
        </p:txBody>
      </p:sp>
      <p:pic>
        <p:nvPicPr>
          <p:cNvPr id="2050" name="Picture 2" descr="http://www.wpc.ncep.noaa.gov/medr/DAY3_MAX_fille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909456"/>
            <a:ext cx="2438400" cy="19485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629" y="4721342"/>
            <a:ext cx="2317571" cy="190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94868" y="5867400"/>
            <a:ext cx="1500732" cy="738664"/>
          </a:xfrm>
          <a:prstGeom prst="rect">
            <a:avLst/>
          </a:prstGeom>
          <a:solidFill>
            <a:schemeClr val="accent6">
              <a:lumMod val="40000"/>
              <a:lumOff val="60000"/>
            </a:schemeClr>
          </a:solidFill>
          <a:effectLst>
            <a:glow rad="101600">
              <a:schemeClr val="accent6">
                <a:satMod val="175000"/>
                <a:alpha val="40000"/>
              </a:schemeClr>
            </a:glow>
          </a:effectLst>
        </p:spPr>
        <p:txBody>
          <a:bodyPr wrap="none" rtlCol="0">
            <a:spAutoFit/>
          </a:bodyPr>
          <a:lstStyle/>
          <a:p>
            <a:r>
              <a:rPr lang="en-US" sz="1400" dirty="0" smtClean="0"/>
              <a:t>Example:</a:t>
            </a:r>
          </a:p>
          <a:p>
            <a:r>
              <a:rPr lang="en-US" sz="1400" dirty="0" smtClean="0"/>
              <a:t>WPC and NDFD</a:t>
            </a:r>
          </a:p>
          <a:p>
            <a:r>
              <a:rPr lang="en-US" sz="1400" dirty="0" smtClean="0"/>
              <a:t>Day 3 Max T</a:t>
            </a:r>
            <a:endParaRPr lang="en-US" sz="1400" dirty="0"/>
          </a:p>
        </p:txBody>
      </p:sp>
      <p:sp>
        <p:nvSpPr>
          <p:cNvPr id="7" name="Slide Number Placeholder 6"/>
          <p:cNvSpPr>
            <a:spLocks noGrp="1"/>
          </p:cNvSpPr>
          <p:nvPr>
            <p:ph type="sldNum" sz="quarter" idx="12"/>
          </p:nvPr>
        </p:nvSpPr>
        <p:spPr/>
        <p:txBody>
          <a:bodyPr/>
          <a:lstStyle/>
          <a:p>
            <a:pPr>
              <a:defRPr/>
            </a:pPr>
            <a:fld id="{D05CC1DC-A0A8-024D-91A5-7E6BEF736198}" type="slidenum">
              <a:rPr lang="en-US" smtClean="0"/>
              <a:pPr>
                <a:defRPr/>
              </a:pPr>
              <a:t>11</a:t>
            </a:fld>
            <a:endParaRPr lang="en-US" dirty="0"/>
          </a:p>
        </p:txBody>
      </p:sp>
    </p:spTree>
    <p:extLst>
      <p:ext uri="{BB962C8B-B14F-4D97-AF65-F5344CB8AC3E}">
        <p14:creationId xmlns:p14="http://schemas.microsoft.com/office/powerpoint/2010/main" val="1294960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b="1" dirty="0" smtClean="0"/>
              <a:t>Activities &amp; Progress</a:t>
            </a:r>
            <a:endParaRPr lang="en-US" b="1" dirty="0"/>
          </a:p>
        </p:txBody>
      </p:sp>
      <p:sp>
        <p:nvSpPr>
          <p:cNvPr id="3" name="Content Placeholder 2"/>
          <p:cNvSpPr>
            <a:spLocks noGrp="1"/>
          </p:cNvSpPr>
          <p:nvPr>
            <p:ph idx="1"/>
          </p:nvPr>
        </p:nvSpPr>
        <p:spPr>
          <a:xfrm>
            <a:off x="533400" y="1295400"/>
            <a:ext cx="8229600" cy="5257800"/>
          </a:xfrm>
        </p:spPr>
        <p:txBody>
          <a:bodyPr>
            <a:normAutofit fontScale="92500" lnSpcReduction="10000"/>
          </a:bodyPr>
          <a:lstStyle/>
          <a:p>
            <a:pPr marL="0" indent="0">
              <a:buNone/>
            </a:pPr>
            <a:r>
              <a:rPr lang="en-US" sz="2600" b="1" dirty="0">
                <a:solidFill>
                  <a:schemeClr val="accent1">
                    <a:lumMod val="75000"/>
                  </a:schemeClr>
                </a:solidFill>
              </a:rPr>
              <a:t>A</a:t>
            </a:r>
            <a:r>
              <a:rPr lang="en-US" sz="2600" b="1" dirty="0" smtClean="0">
                <a:solidFill>
                  <a:schemeClr val="accent1">
                    <a:lumMod val="75000"/>
                  </a:schemeClr>
                </a:solidFill>
              </a:rPr>
              <a:t>nalysis and Verification – David Ruth, NWS/MDL</a:t>
            </a:r>
            <a:endParaRPr lang="en-US" sz="2600" b="1" dirty="0" smtClean="0">
              <a:solidFill>
                <a:schemeClr val="accent5">
                  <a:lumMod val="75000"/>
                </a:schemeClr>
              </a:solidFill>
            </a:endParaRPr>
          </a:p>
          <a:p>
            <a:pPr lvl="1">
              <a:spcBef>
                <a:spcPts val="1200"/>
              </a:spcBef>
            </a:pPr>
            <a:r>
              <a:rPr lang="en-US" dirty="0" smtClean="0"/>
              <a:t>MDL developed a viewer to </a:t>
            </a:r>
            <a:r>
              <a:rPr lang="en-US" dirty="0"/>
              <a:t>compare performance of candidate analyses </a:t>
            </a:r>
            <a:r>
              <a:rPr lang="en-US" dirty="0" smtClean="0"/>
              <a:t>and prototype blends in real-time with NDFD</a:t>
            </a:r>
          </a:p>
          <a:p>
            <a:pPr lvl="1">
              <a:spcBef>
                <a:spcPts val="1200"/>
              </a:spcBef>
            </a:pPr>
            <a:r>
              <a:rPr lang="en-US" dirty="0" smtClean="0"/>
              <a:t>The team reviewed candidate </a:t>
            </a:r>
            <a:r>
              <a:rPr lang="en-US" dirty="0"/>
              <a:t>analysis </a:t>
            </a:r>
            <a:r>
              <a:rPr lang="en-US" dirty="0" smtClean="0"/>
              <a:t>packages, identifying </a:t>
            </a:r>
            <a:r>
              <a:rPr lang="en-US" dirty="0"/>
              <a:t>strengths and </a:t>
            </a:r>
            <a:r>
              <a:rPr lang="en-US" dirty="0" smtClean="0"/>
              <a:t>weaknesses</a:t>
            </a:r>
            <a:endParaRPr lang="en-US" dirty="0"/>
          </a:p>
          <a:p>
            <a:pPr lvl="1">
              <a:spcBef>
                <a:spcPts val="1200"/>
              </a:spcBef>
            </a:pPr>
            <a:r>
              <a:rPr lang="en-US" dirty="0" smtClean="0"/>
              <a:t>Real-Time Mesoscale Analysis (RTMA)/</a:t>
            </a:r>
            <a:r>
              <a:rPr lang="en-US" dirty="0" err="1" smtClean="0"/>
              <a:t>UnRestricted</a:t>
            </a:r>
            <a:r>
              <a:rPr lang="en-US" dirty="0" smtClean="0"/>
              <a:t> Mesoscale Analysis (URMA) identified as the best candidate analysis for verification and post-processing:</a:t>
            </a:r>
          </a:p>
          <a:p>
            <a:pPr lvl="2">
              <a:spcBef>
                <a:spcPts val="600"/>
              </a:spcBef>
            </a:pPr>
            <a:r>
              <a:rPr lang="en-US" dirty="0" smtClean="0">
                <a:solidFill>
                  <a:schemeClr val="accent1">
                    <a:lumMod val="75000"/>
                  </a:schemeClr>
                </a:solidFill>
              </a:rPr>
              <a:t>Running </a:t>
            </a:r>
            <a:r>
              <a:rPr lang="en-US" dirty="0">
                <a:solidFill>
                  <a:schemeClr val="accent1">
                    <a:lumMod val="75000"/>
                  </a:schemeClr>
                </a:solidFill>
              </a:rPr>
              <a:t>centrally on </a:t>
            </a:r>
            <a:r>
              <a:rPr lang="en-US" dirty="0" smtClean="0">
                <a:solidFill>
                  <a:schemeClr val="accent1">
                    <a:lumMod val="75000"/>
                  </a:schemeClr>
                </a:solidFill>
              </a:rPr>
              <a:t>WCOSS</a:t>
            </a:r>
          </a:p>
          <a:p>
            <a:pPr lvl="2">
              <a:spcBef>
                <a:spcPts val="600"/>
              </a:spcBef>
            </a:pPr>
            <a:r>
              <a:rPr lang="en-US" dirty="0" smtClean="0">
                <a:solidFill>
                  <a:schemeClr val="accent1">
                    <a:lumMod val="75000"/>
                  </a:schemeClr>
                </a:solidFill>
              </a:rPr>
              <a:t>Covering all </a:t>
            </a:r>
            <a:r>
              <a:rPr lang="en-US" dirty="0">
                <a:solidFill>
                  <a:schemeClr val="accent1">
                    <a:lumMod val="75000"/>
                  </a:schemeClr>
                </a:solidFill>
              </a:rPr>
              <a:t>NDFD </a:t>
            </a:r>
            <a:r>
              <a:rPr lang="en-US" dirty="0" smtClean="0">
                <a:solidFill>
                  <a:schemeClr val="accent1">
                    <a:lumMod val="75000"/>
                  </a:schemeClr>
                </a:solidFill>
              </a:rPr>
              <a:t>domains</a:t>
            </a:r>
          </a:p>
          <a:p>
            <a:pPr lvl="2">
              <a:spcBef>
                <a:spcPts val="600"/>
              </a:spcBef>
            </a:pPr>
            <a:r>
              <a:rPr lang="en-US" dirty="0" smtClean="0">
                <a:solidFill>
                  <a:schemeClr val="accent1">
                    <a:lumMod val="75000"/>
                  </a:schemeClr>
                </a:solidFill>
              </a:rPr>
              <a:t>Validated products for </a:t>
            </a:r>
            <a:r>
              <a:rPr lang="en-US" dirty="0">
                <a:solidFill>
                  <a:schemeClr val="accent1">
                    <a:lumMod val="75000"/>
                  </a:schemeClr>
                </a:solidFill>
              </a:rPr>
              <a:t>most NDFD elements</a:t>
            </a:r>
            <a:r>
              <a:rPr lang="en-US" dirty="0" smtClean="0">
                <a:solidFill>
                  <a:schemeClr val="accent1">
                    <a:lumMod val="75000"/>
                  </a:schemeClr>
                </a:solidFill>
              </a:rPr>
              <a:t> </a:t>
            </a:r>
          </a:p>
          <a:p>
            <a:pPr lvl="2">
              <a:spcBef>
                <a:spcPts val="600"/>
              </a:spcBef>
            </a:pPr>
            <a:r>
              <a:rPr lang="en-US" b="1" dirty="0" smtClean="0">
                <a:solidFill>
                  <a:schemeClr val="accent2">
                    <a:lumMod val="50000"/>
                  </a:schemeClr>
                </a:solidFill>
              </a:rPr>
              <a:t>Goal:  Improve the RTMA/URMA to be the “Analysis of Record”</a:t>
            </a:r>
          </a:p>
          <a:p>
            <a:pPr lvl="2">
              <a:spcBef>
                <a:spcPts val="600"/>
              </a:spcBef>
            </a:pPr>
            <a:endParaRPr lang="en-US" dirty="0" smtClean="0">
              <a:solidFill>
                <a:schemeClr val="accent1">
                  <a:lumMod val="75000"/>
                </a:schemeClr>
              </a:solidFill>
            </a:endParaRPr>
          </a:p>
          <a:p>
            <a:pPr lvl="1">
              <a:spcBef>
                <a:spcPts val="1200"/>
              </a:spcBef>
            </a:pPr>
            <a:r>
              <a:rPr lang="en-US" dirty="0" smtClean="0"/>
              <a:t>The viewer enabled enhanced </a:t>
            </a:r>
            <a:r>
              <a:rPr lang="en-US" dirty="0"/>
              <a:t>NWS field participation in </a:t>
            </a:r>
            <a:r>
              <a:rPr lang="en-US" dirty="0" smtClean="0"/>
              <a:t>a recent </a:t>
            </a:r>
            <a:r>
              <a:rPr lang="en-US" dirty="0"/>
              <a:t>parallel URMA evaluation (RTMA/URMA upgrade scheduled for </a:t>
            </a:r>
            <a:r>
              <a:rPr lang="en-US" dirty="0" smtClean="0"/>
              <a:t>March </a:t>
            </a:r>
            <a:r>
              <a:rPr lang="en-US" dirty="0"/>
              <a:t>2015</a:t>
            </a:r>
            <a:r>
              <a:rPr lang="en-US" dirty="0" smtClean="0"/>
              <a:t>)</a:t>
            </a:r>
          </a:p>
          <a:p>
            <a:pPr lvl="8">
              <a:spcBef>
                <a:spcPts val="1200"/>
              </a:spcBef>
              <a:buNone/>
            </a:pPr>
            <a:endParaRPr lang="en-US" sz="1400" b="1" dirty="0" smtClean="0">
              <a:solidFill>
                <a:schemeClr val="accent2">
                  <a:lumMod val="50000"/>
                </a:schemeClr>
              </a:solidFill>
            </a:endParaRPr>
          </a:p>
        </p:txBody>
      </p:sp>
      <p:sp>
        <p:nvSpPr>
          <p:cNvPr id="4" name="Slide Number Placeholder 3"/>
          <p:cNvSpPr>
            <a:spLocks noGrp="1"/>
          </p:cNvSpPr>
          <p:nvPr>
            <p:ph type="sldNum" sz="quarter" idx="12"/>
          </p:nvPr>
        </p:nvSpPr>
        <p:spPr/>
        <p:txBody>
          <a:bodyPr/>
          <a:lstStyle/>
          <a:p>
            <a:pPr>
              <a:defRPr/>
            </a:pPr>
            <a:fld id="{20251F22-F00F-1949-9E69-DCC600D85B00}" type="slidenum">
              <a:rPr lang="en-US" smtClean="0"/>
              <a:pPr>
                <a:defRPr/>
              </a:pPr>
              <a:t>12</a:t>
            </a:fld>
            <a:endParaRPr lang="en-US" dirty="0"/>
          </a:p>
        </p:txBody>
      </p:sp>
    </p:spTree>
    <p:extLst>
      <p:ext uri="{BB962C8B-B14F-4D97-AF65-F5344CB8AC3E}">
        <p14:creationId xmlns:p14="http://schemas.microsoft.com/office/powerpoint/2010/main" val="1464082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fontScale="90000"/>
          </a:bodyPr>
          <a:lstStyle/>
          <a:p>
            <a:r>
              <a:rPr lang="en-US" sz="4400" b="1" dirty="0" smtClean="0"/>
              <a:t>Comparison Viewer</a:t>
            </a:r>
            <a:r>
              <a:rPr lang="en-US" dirty="0" smtClean="0"/>
              <a:t/>
            </a:r>
            <a:br>
              <a:rPr lang="en-US" dirty="0" smtClean="0"/>
            </a:br>
            <a:r>
              <a:rPr lang="en-US" sz="3600" dirty="0" smtClean="0"/>
              <a:t>URMA evaluation  - wind, arctic front 11/11/2014</a:t>
            </a:r>
            <a:endParaRPr lang="en-US" sz="3600"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79248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09800" y="1600200"/>
            <a:ext cx="3048000" cy="523220"/>
          </a:xfrm>
          <a:prstGeom prst="rect">
            <a:avLst/>
          </a:prstGeom>
          <a:solidFill>
            <a:schemeClr val="bg1"/>
          </a:solidFill>
        </p:spPr>
        <p:txBody>
          <a:bodyPr wrap="square" rtlCol="0">
            <a:spAutoFit/>
          </a:bodyPr>
          <a:lstStyle/>
          <a:p>
            <a:r>
              <a:rPr lang="en-US" sz="1600" dirty="0" smtClean="0"/>
              <a:t>URMA Blend</a:t>
            </a:r>
          </a:p>
          <a:p>
            <a:r>
              <a:rPr lang="en-US" sz="1200" dirty="0" smtClean="0"/>
              <a:t>blends HRRR and </a:t>
            </a:r>
            <a:r>
              <a:rPr lang="en-US" sz="1200" dirty="0" err="1" smtClean="0"/>
              <a:t>NAMNest</a:t>
            </a:r>
            <a:r>
              <a:rPr lang="en-US" sz="1200" dirty="0" smtClean="0"/>
              <a:t> as first guess</a:t>
            </a:r>
            <a:endParaRPr lang="en-US" sz="1200" dirty="0"/>
          </a:p>
        </p:txBody>
      </p:sp>
      <p:sp>
        <p:nvSpPr>
          <p:cNvPr id="7" name="TextBox 6"/>
          <p:cNvSpPr txBox="1"/>
          <p:nvPr/>
        </p:nvSpPr>
        <p:spPr>
          <a:xfrm>
            <a:off x="5410200" y="4199925"/>
            <a:ext cx="1734770" cy="523220"/>
          </a:xfrm>
          <a:prstGeom prst="rect">
            <a:avLst/>
          </a:prstGeom>
          <a:solidFill>
            <a:schemeClr val="bg1"/>
          </a:solidFill>
        </p:spPr>
        <p:txBody>
          <a:bodyPr wrap="none" rtlCol="0">
            <a:spAutoFit/>
          </a:bodyPr>
          <a:lstStyle/>
          <a:p>
            <a:r>
              <a:rPr lang="en-US" sz="1600" dirty="0" smtClean="0"/>
              <a:t>First Guess Field</a:t>
            </a:r>
          </a:p>
          <a:p>
            <a:r>
              <a:rPr lang="en-US" sz="1200" dirty="0" smtClean="0"/>
              <a:t>HRRR</a:t>
            </a:r>
            <a:endParaRPr lang="en-US" sz="1200" dirty="0"/>
          </a:p>
        </p:txBody>
      </p:sp>
      <p:sp>
        <p:nvSpPr>
          <p:cNvPr id="8" name="TextBox 7"/>
          <p:cNvSpPr txBox="1"/>
          <p:nvPr/>
        </p:nvSpPr>
        <p:spPr>
          <a:xfrm>
            <a:off x="2304395" y="4216414"/>
            <a:ext cx="2231701" cy="523220"/>
          </a:xfrm>
          <a:prstGeom prst="rect">
            <a:avLst/>
          </a:prstGeom>
          <a:solidFill>
            <a:schemeClr val="bg1"/>
          </a:solidFill>
        </p:spPr>
        <p:txBody>
          <a:bodyPr wrap="none" rtlCol="0">
            <a:spAutoFit/>
          </a:bodyPr>
          <a:lstStyle/>
          <a:p>
            <a:r>
              <a:rPr lang="en-US" sz="1600" dirty="0" smtClean="0"/>
              <a:t>First Guess Field</a:t>
            </a:r>
          </a:p>
          <a:p>
            <a:r>
              <a:rPr lang="en-US" sz="1200" dirty="0" smtClean="0"/>
              <a:t>Blend of HRRR and </a:t>
            </a:r>
            <a:r>
              <a:rPr lang="en-US" sz="1200" dirty="0" err="1" smtClean="0"/>
              <a:t>NAMNest</a:t>
            </a:r>
            <a:endParaRPr lang="en-US" sz="1200" dirty="0"/>
          </a:p>
        </p:txBody>
      </p:sp>
      <p:sp>
        <p:nvSpPr>
          <p:cNvPr id="9" name="TextBox 8"/>
          <p:cNvSpPr txBox="1"/>
          <p:nvPr/>
        </p:nvSpPr>
        <p:spPr>
          <a:xfrm>
            <a:off x="5410200" y="1621766"/>
            <a:ext cx="1899879" cy="523220"/>
          </a:xfrm>
          <a:prstGeom prst="rect">
            <a:avLst/>
          </a:prstGeom>
          <a:solidFill>
            <a:schemeClr val="bg1"/>
          </a:solidFill>
        </p:spPr>
        <p:txBody>
          <a:bodyPr wrap="none" rtlCol="0">
            <a:spAutoFit/>
          </a:bodyPr>
          <a:lstStyle/>
          <a:p>
            <a:r>
              <a:rPr lang="en-US" sz="1600" dirty="0" smtClean="0"/>
              <a:t>URMA HRRR</a:t>
            </a:r>
          </a:p>
          <a:p>
            <a:r>
              <a:rPr lang="en-US" sz="1200" dirty="0" smtClean="0"/>
              <a:t>HRRR only as first guess</a:t>
            </a:r>
            <a:endParaRPr lang="en-US" sz="1200" dirty="0"/>
          </a:p>
        </p:txBody>
      </p:sp>
      <p:sp>
        <p:nvSpPr>
          <p:cNvPr id="10" name="Slide Number Placeholder 9"/>
          <p:cNvSpPr>
            <a:spLocks noGrp="1"/>
          </p:cNvSpPr>
          <p:nvPr>
            <p:ph type="sldNum" sz="quarter" idx="12"/>
          </p:nvPr>
        </p:nvSpPr>
        <p:spPr/>
        <p:txBody>
          <a:bodyPr/>
          <a:lstStyle/>
          <a:p>
            <a:pPr>
              <a:defRPr/>
            </a:pPr>
            <a:fld id="{20251F22-F00F-1949-9E69-DCC600D85B00}" type="slidenum">
              <a:rPr lang="en-US" smtClean="0"/>
              <a:pPr>
                <a:defRPr/>
              </a:pPr>
              <a:t>13</a:t>
            </a:fld>
            <a:endParaRPr lang="en-US" dirty="0"/>
          </a:p>
        </p:txBody>
      </p:sp>
    </p:spTree>
    <p:extLst>
      <p:ext uri="{BB962C8B-B14F-4D97-AF65-F5344CB8AC3E}">
        <p14:creationId xmlns:p14="http://schemas.microsoft.com/office/powerpoint/2010/main" val="287897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b="1" dirty="0" smtClean="0"/>
              <a:t>Activities &amp; Progress (cont.)</a:t>
            </a:r>
            <a:endParaRPr lang="en-US" b="1" dirty="0"/>
          </a:p>
        </p:txBody>
      </p:sp>
      <p:sp>
        <p:nvSpPr>
          <p:cNvPr id="3" name="Content Placeholder 2"/>
          <p:cNvSpPr>
            <a:spLocks noGrp="1"/>
          </p:cNvSpPr>
          <p:nvPr>
            <p:ph idx="1"/>
          </p:nvPr>
        </p:nvSpPr>
        <p:spPr>
          <a:xfrm>
            <a:off x="533400" y="1143000"/>
            <a:ext cx="8229600" cy="5638800"/>
          </a:xfrm>
        </p:spPr>
        <p:txBody>
          <a:bodyPr>
            <a:normAutofit/>
          </a:bodyPr>
          <a:lstStyle/>
          <a:p>
            <a:pPr marL="0" indent="0">
              <a:buNone/>
            </a:pPr>
            <a:r>
              <a:rPr lang="en-US" b="1" dirty="0" smtClean="0">
                <a:solidFill>
                  <a:schemeClr val="accent2">
                    <a:lumMod val="50000"/>
                  </a:schemeClr>
                </a:solidFill>
              </a:rPr>
              <a:t>Post-Processing – Tom Hamill, OAR/ESRL/PSD</a:t>
            </a:r>
          </a:p>
          <a:p>
            <a:r>
              <a:rPr lang="en-US" sz="2000" dirty="0" smtClean="0"/>
              <a:t>NWS and OAR scientists conducted sample-size studies, results used for white </a:t>
            </a:r>
            <a:r>
              <a:rPr lang="en-US" sz="2000" dirty="0"/>
              <a:t>paper </a:t>
            </a:r>
            <a:r>
              <a:rPr lang="en-US" sz="2000" dirty="0" smtClean="0"/>
              <a:t>recommendations </a:t>
            </a:r>
            <a:r>
              <a:rPr lang="en-US" sz="2000" dirty="0"/>
              <a:t>on reforecasts and </a:t>
            </a:r>
            <a:r>
              <a:rPr lang="en-US" sz="2000" dirty="0" err="1"/>
              <a:t>reanalyses</a:t>
            </a:r>
            <a:r>
              <a:rPr lang="en-US" sz="2000" dirty="0"/>
              <a:t> </a:t>
            </a:r>
            <a:r>
              <a:rPr lang="en-US" sz="1400" dirty="0" smtClean="0">
                <a:solidFill>
                  <a:schemeClr val="accent2">
                    <a:lumMod val="50000"/>
                  </a:schemeClr>
                </a:solidFill>
              </a:rPr>
              <a:t>(</a:t>
            </a:r>
            <a:r>
              <a:rPr lang="en-US" sz="1400" dirty="0" smtClean="0">
                <a:solidFill>
                  <a:schemeClr val="accent2">
                    <a:lumMod val="50000"/>
                  </a:schemeClr>
                </a:solidFill>
                <a:hlinkClick r:id="rId3"/>
              </a:rPr>
              <a:t>http</a:t>
            </a:r>
            <a:r>
              <a:rPr lang="en-US" sz="1400" dirty="0">
                <a:solidFill>
                  <a:schemeClr val="accent2">
                    <a:lumMod val="50000"/>
                  </a:schemeClr>
                </a:solidFill>
                <a:hlinkClick r:id="rId3"/>
              </a:rPr>
              <a:t>://</a:t>
            </a:r>
            <a:r>
              <a:rPr lang="en-US" sz="1400" dirty="0" smtClean="0">
                <a:solidFill>
                  <a:schemeClr val="accent2">
                    <a:lumMod val="50000"/>
                  </a:schemeClr>
                </a:solidFill>
                <a:hlinkClick r:id="rId3"/>
              </a:rPr>
              <a:t>www.esrl.noaa.gov/psd/people/tom.hamill/White-paper-reforecast-configuration.pdf</a:t>
            </a:r>
            <a:r>
              <a:rPr lang="en-US" sz="1400" dirty="0" smtClean="0">
                <a:solidFill>
                  <a:schemeClr val="accent2">
                    <a:lumMod val="50000"/>
                  </a:schemeClr>
                </a:solidFill>
              </a:rPr>
              <a:t>)</a:t>
            </a:r>
            <a:endParaRPr lang="en-US" sz="1400" dirty="0">
              <a:solidFill>
                <a:schemeClr val="accent2">
                  <a:lumMod val="50000"/>
                </a:schemeClr>
              </a:solidFill>
            </a:endParaRPr>
          </a:p>
          <a:p>
            <a:r>
              <a:rPr lang="en-US" sz="2000" dirty="0" smtClean="0"/>
              <a:t>Team conducted comparisons </a:t>
            </a:r>
            <a:r>
              <a:rPr lang="en-US" sz="2000" dirty="0"/>
              <a:t>of </a:t>
            </a:r>
            <a:r>
              <a:rPr lang="en-US" sz="2000" dirty="0" smtClean="0"/>
              <a:t>methods </a:t>
            </a:r>
            <a:r>
              <a:rPr lang="en-US" sz="2000" dirty="0"/>
              <a:t>for </a:t>
            </a:r>
            <a:r>
              <a:rPr lang="en-US" sz="2000" dirty="0" smtClean="0"/>
              <a:t>post-processing (OAR, EMC, MDL)</a:t>
            </a:r>
          </a:p>
          <a:p>
            <a:r>
              <a:rPr lang="en-US" sz="2000" dirty="0" smtClean="0"/>
              <a:t>OAR/PSD developing calibrated precipitation guidance (lead: Tom Hamill)</a:t>
            </a:r>
          </a:p>
          <a:p>
            <a:pPr lvl="1"/>
            <a:r>
              <a:rPr lang="en-US" sz="1600" dirty="0" smtClean="0"/>
              <a:t>12-h PoP code handed over to MDL in September</a:t>
            </a:r>
          </a:p>
          <a:p>
            <a:pPr lvl="1"/>
            <a:r>
              <a:rPr lang="en-US" sz="1400" dirty="0" smtClean="0">
                <a:solidFill>
                  <a:schemeClr val="accent2">
                    <a:lumMod val="50000"/>
                  </a:schemeClr>
                </a:solidFill>
              </a:rPr>
              <a:t>CDF-based bias correction using past 60 days</a:t>
            </a:r>
          </a:p>
          <a:p>
            <a:pPr lvl="1"/>
            <a:r>
              <a:rPr lang="en-US" sz="1400" dirty="0" smtClean="0">
                <a:solidFill>
                  <a:schemeClr val="accent2">
                    <a:lumMod val="50000"/>
                  </a:schemeClr>
                </a:solidFill>
              </a:rPr>
              <a:t>Statistically downscale – find past coarse-resolution precipitation analyses most similar to today’s forecast, differences applied to each member to increase resolution</a:t>
            </a:r>
          </a:p>
          <a:p>
            <a:pPr lvl="1"/>
            <a:r>
              <a:rPr lang="en-US" sz="1400" dirty="0" smtClean="0">
                <a:solidFill>
                  <a:schemeClr val="accent2">
                    <a:lumMod val="50000"/>
                  </a:schemeClr>
                </a:solidFill>
              </a:rPr>
              <a:t>Compute probability from ensemble relative frequency</a:t>
            </a:r>
          </a:p>
          <a:p>
            <a:r>
              <a:rPr lang="en-US" sz="2000" dirty="0" smtClean="0"/>
              <a:t>MDL developing non-precipitation guidance </a:t>
            </a:r>
            <a:r>
              <a:rPr lang="en-US" sz="2000" smtClean="0"/>
              <a:t>(lead: </a:t>
            </a:r>
            <a:r>
              <a:rPr lang="en-US" sz="2000" dirty="0" smtClean="0"/>
              <a:t>Bruce </a:t>
            </a:r>
            <a:r>
              <a:rPr lang="en-US" sz="2000" dirty="0" err="1" smtClean="0"/>
              <a:t>Veenhuis</a:t>
            </a:r>
            <a:r>
              <a:rPr lang="en-US" sz="2000" dirty="0" smtClean="0"/>
              <a:t>)</a:t>
            </a:r>
          </a:p>
          <a:p>
            <a:pPr lvl="1"/>
            <a:r>
              <a:rPr lang="en-US" sz="1400" dirty="0" smtClean="0">
                <a:solidFill>
                  <a:schemeClr val="accent2">
                    <a:lumMod val="50000"/>
                  </a:schemeClr>
                </a:solidFill>
              </a:rPr>
              <a:t>Temperature and Dewpoint now ready for limited evaluation</a:t>
            </a:r>
          </a:p>
          <a:p>
            <a:pPr lvl="1"/>
            <a:r>
              <a:rPr lang="en-US" sz="1400" dirty="0" smtClean="0">
                <a:solidFill>
                  <a:schemeClr val="accent2">
                    <a:lumMod val="50000"/>
                  </a:schemeClr>
                </a:solidFill>
              </a:rPr>
              <a:t>Statistically post-processed at observing sights</a:t>
            </a:r>
          </a:p>
          <a:p>
            <a:pPr lvl="1"/>
            <a:r>
              <a:rPr lang="en-US" sz="1400" dirty="0" smtClean="0">
                <a:solidFill>
                  <a:schemeClr val="accent2">
                    <a:lumMod val="50000"/>
                  </a:schemeClr>
                </a:solidFill>
              </a:rPr>
              <a:t>Downscaled to NDFD grids</a:t>
            </a:r>
          </a:p>
          <a:p>
            <a:pPr lvl="1"/>
            <a:r>
              <a:rPr lang="en-US" sz="1400" dirty="0" smtClean="0">
                <a:solidFill>
                  <a:schemeClr val="accent2">
                    <a:lumMod val="50000"/>
                  </a:schemeClr>
                </a:solidFill>
              </a:rPr>
              <a:t>Bias-corrected to the RTMA/URMA</a:t>
            </a:r>
          </a:p>
          <a:p>
            <a:pPr lvl="1"/>
            <a:r>
              <a:rPr lang="en-US" sz="1400" dirty="0" smtClean="0">
                <a:solidFill>
                  <a:schemeClr val="accent2">
                    <a:lumMod val="50000"/>
                  </a:schemeClr>
                </a:solidFill>
              </a:rPr>
              <a:t>Blended using MAE-based weights, trained on ~ 20 days</a:t>
            </a:r>
            <a:endParaRPr lang="en-US" sz="1400" dirty="0">
              <a:solidFill>
                <a:schemeClr val="accent2">
                  <a:lumMod val="50000"/>
                </a:schemeClr>
              </a:solidFill>
            </a:endParaRPr>
          </a:p>
          <a:p>
            <a:pPr>
              <a:spcAft>
                <a:spcPts val="600"/>
              </a:spcAft>
            </a:pPr>
            <a:endParaRPr lang="en-US" dirty="0" smtClean="0"/>
          </a:p>
        </p:txBody>
      </p:sp>
      <p:sp>
        <p:nvSpPr>
          <p:cNvPr id="4" name="Slide Number Placeholder 3"/>
          <p:cNvSpPr>
            <a:spLocks noGrp="1"/>
          </p:cNvSpPr>
          <p:nvPr>
            <p:ph type="sldNum" sz="quarter" idx="12"/>
          </p:nvPr>
        </p:nvSpPr>
        <p:spPr/>
        <p:txBody>
          <a:bodyPr/>
          <a:lstStyle/>
          <a:p>
            <a:pPr>
              <a:defRPr/>
            </a:pPr>
            <a:fld id="{20251F22-F00F-1949-9E69-DCC600D85B00}" type="slidenum">
              <a:rPr lang="en-US" smtClean="0"/>
              <a:pPr>
                <a:defRPr/>
              </a:pPr>
              <a:t>14</a:t>
            </a:fld>
            <a:endParaRPr lang="en-US" dirty="0"/>
          </a:p>
        </p:txBody>
      </p:sp>
    </p:spTree>
    <p:extLst>
      <p:ext uri="{BB962C8B-B14F-4D97-AF65-F5344CB8AC3E}">
        <p14:creationId xmlns:p14="http://schemas.microsoft.com/office/powerpoint/2010/main" val="622381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848498"/>
            <a:ext cx="8382878"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76200"/>
            <a:ext cx="8610600" cy="990600"/>
          </a:xfrm>
        </p:spPr>
        <p:txBody>
          <a:bodyPr>
            <a:normAutofit/>
          </a:bodyPr>
          <a:lstStyle/>
          <a:p>
            <a:r>
              <a:rPr lang="en-US" b="1" dirty="0" smtClean="0"/>
              <a:t>Comparison Viewer – National Blend</a:t>
            </a:r>
            <a:endParaRPr lang="en-US" b="1" dirty="0"/>
          </a:p>
        </p:txBody>
      </p:sp>
      <p:sp>
        <p:nvSpPr>
          <p:cNvPr id="6" name="TextBox 5"/>
          <p:cNvSpPr txBox="1"/>
          <p:nvPr/>
        </p:nvSpPr>
        <p:spPr>
          <a:xfrm>
            <a:off x="1828800" y="762000"/>
            <a:ext cx="6327373" cy="369332"/>
          </a:xfrm>
          <a:prstGeom prst="rect">
            <a:avLst/>
          </a:prstGeom>
          <a:noFill/>
        </p:spPr>
        <p:txBody>
          <a:bodyPr wrap="none" rtlCol="0">
            <a:spAutoFit/>
          </a:bodyPr>
          <a:lstStyle/>
          <a:p>
            <a:r>
              <a:rPr lang="en-US" dirty="0" err="1" smtClean="0"/>
              <a:t>Dewpoint</a:t>
            </a:r>
            <a:r>
              <a:rPr lang="en-US" dirty="0" smtClean="0"/>
              <a:t> 78 hours in advance, from Jan 2, 2015 0000 UTC </a:t>
            </a:r>
            <a:endParaRPr lang="en-US" dirty="0"/>
          </a:p>
        </p:txBody>
      </p:sp>
      <p:sp>
        <p:nvSpPr>
          <p:cNvPr id="7" name="TextBox 6"/>
          <p:cNvSpPr txBox="1"/>
          <p:nvPr/>
        </p:nvSpPr>
        <p:spPr>
          <a:xfrm>
            <a:off x="2373800" y="3505200"/>
            <a:ext cx="611065" cy="276999"/>
          </a:xfrm>
          <a:prstGeom prst="rect">
            <a:avLst/>
          </a:prstGeom>
          <a:solidFill>
            <a:schemeClr val="bg1"/>
          </a:solidFill>
        </p:spPr>
        <p:txBody>
          <a:bodyPr wrap="none" rtlCol="0">
            <a:spAutoFit/>
          </a:bodyPr>
          <a:lstStyle/>
          <a:p>
            <a:r>
              <a:rPr lang="en-US" sz="1200" dirty="0" smtClean="0"/>
              <a:t>NDFD</a:t>
            </a:r>
            <a:endParaRPr lang="en-US" sz="1200" dirty="0"/>
          </a:p>
        </p:txBody>
      </p:sp>
      <p:sp>
        <p:nvSpPr>
          <p:cNvPr id="10" name="TextBox 9"/>
          <p:cNvSpPr txBox="1"/>
          <p:nvPr/>
        </p:nvSpPr>
        <p:spPr>
          <a:xfrm>
            <a:off x="2380989" y="5971401"/>
            <a:ext cx="1124026" cy="276999"/>
          </a:xfrm>
          <a:prstGeom prst="rect">
            <a:avLst/>
          </a:prstGeom>
          <a:solidFill>
            <a:schemeClr val="bg1"/>
          </a:solidFill>
        </p:spPr>
        <p:txBody>
          <a:bodyPr wrap="none" rtlCol="0">
            <a:spAutoFit/>
          </a:bodyPr>
          <a:lstStyle/>
          <a:p>
            <a:r>
              <a:rPr lang="en-US" sz="1200" dirty="0" smtClean="0"/>
              <a:t>Gridded MOS</a:t>
            </a:r>
            <a:endParaRPr lang="en-US" sz="1200" dirty="0"/>
          </a:p>
        </p:txBody>
      </p:sp>
      <p:sp>
        <p:nvSpPr>
          <p:cNvPr id="11" name="TextBox 10"/>
          <p:cNvSpPr txBox="1"/>
          <p:nvPr/>
        </p:nvSpPr>
        <p:spPr>
          <a:xfrm>
            <a:off x="5410200" y="5971400"/>
            <a:ext cx="1295400" cy="276999"/>
          </a:xfrm>
          <a:prstGeom prst="rect">
            <a:avLst/>
          </a:prstGeom>
          <a:solidFill>
            <a:schemeClr val="bg1"/>
          </a:solidFill>
        </p:spPr>
        <p:txBody>
          <a:bodyPr wrap="square" rtlCol="0">
            <a:spAutoFit/>
          </a:bodyPr>
          <a:lstStyle/>
          <a:p>
            <a:r>
              <a:rPr lang="en-US" sz="1200" dirty="0" smtClean="0"/>
              <a:t>National Blend</a:t>
            </a:r>
            <a:endParaRPr lang="en-US" sz="1200" dirty="0"/>
          </a:p>
        </p:txBody>
      </p:sp>
      <p:sp>
        <p:nvSpPr>
          <p:cNvPr id="12" name="TextBox 11"/>
          <p:cNvSpPr txBox="1"/>
          <p:nvPr/>
        </p:nvSpPr>
        <p:spPr>
          <a:xfrm>
            <a:off x="5410200" y="3505199"/>
            <a:ext cx="1066800" cy="276999"/>
          </a:xfrm>
          <a:prstGeom prst="rect">
            <a:avLst/>
          </a:prstGeom>
          <a:solidFill>
            <a:schemeClr val="bg1"/>
          </a:solidFill>
        </p:spPr>
        <p:txBody>
          <a:bodyPr wrap="square" rtlCol="0">
            <a:spAutoFit/>
          </a:bodyPr>
          <a:lstStyle/>
          <a:p>
            <a:r>
              <a:rPr lang="en-US" sz="1200" dirty="0" smtClean="0"/>
              <a:t>WPC</a:t>
            </a:r>
            <a:endParaRPr lang="en-US" sz="1200" dirty="0"/>
          </a:p>
        </p:txBody>
      </p:sp>
      <p:sp>
        <p:nvSpPr>
          <p:cNvPr id="9" name="Oval 8"/>
          <p:cNvSpPr/>
          <p:nvPr/>
        </p:nvSpPr>
        <p:spPr>
          <a:xfrm>
            <a:off x="4724400" y="24384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789652" y="492999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24400" y="4935748"/>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796844" y="2455652"/>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39640" y="2895600"/>
            <a:ext cx="505267" cy="36933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rPr>
              <a:t>9.5</a:t>
            </a:r>
            <a:endParaRPr lang="en-US" b="1" dirty="0">
              <a:solidFill>
                <a:srgbClr val="C00000"/>
              </a:solidFill>
              <a:effectLst>
                <a:outerShdw blurRad="38100" dist="38100" dir="2700000" algn="tl">
                  <a:srgbClr val="000000">
                    <a:alpha val="43137"/>
                  </a:srgbClr>
                </a:outerShdw>
              </a:effectLst>
            </a:endParaRPr>
          </a:p>
        </p:txBody>
      </p:sp>
      <p:sp>
        <p:nvSpPr>
          <p:cNvPr id="20" name="TextBox 19"/>
          <p:cNvSpPr txBox="1"/>
          <p:nvPr/>
        </p:nvSpPr>
        <p:spPr>
          <a:xfrm>
            <a:off x="7764294" y="5257800"/>
            <a:ext cx="312906" cy="369332"/>
          </a:xfrm>
          <a:prstGeom prst="rect">
            <a:avLst/>
          </a:prstGeom>
          <a:noFill/>
        </p:spPr>
        <p:txBody>
          <a:bodyPr wrap="none" rtlCol="0">
            <a:spAutoFit/>
          </a:bodyPr>
          <a:lstStyle/>
          <a:p>
            <a:r>
              <a:rPr lang="en-US" b="1" dirty="0">
                <a:solidFill>
                  <a:srgbClr val="C00000"/>
                </a:solidFill>
                <a:effectLst>
                  <a:outerShdw blurRad="38100" dist="38100" dir="2700000" algn="tl">
                    <a:srgbClr val="000000">
                      <a:alpha val="43137"/>
                    </a:srgbClr>
                  </a:outerShdw>
                </a:effectLst>
              </a:rPr>
              <a:t>8</a:t>
            </a:r>
          </a:p>
        </p:txBody>
      </p:sp>
      <p:sp>
        <p:nvSpPr>
          <p:cNvPr id="21" name="TextBox 20"/>
          <p:cNvSpPr txBox="1"/>
          <p:nvPr/>
        </p:nvSpPr>
        <p:spPr>
          <a:xfrm>
            <a:off x="7519149" y="2983468"/>
            <a:ext cx="710451" cy="36933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rPr>
              <a:t>-10.5</a:t>
            </a:r>
            <a:endParaRPr lang="en-US" b="1" dirty="0">
              <a:solidFill>
                <a:srgbClr val="C00000"/>
              </a:solidFill>
              <a:effectLst>
                <a:outerShdw blurRad="38100" dist="38100" dir="2700000" algn="tl">
                  <a:srgbClr val="000000">
                    <a:alpha val="43137"/>
                  </a:srgbClr>
                </a:outerShdw>
              </a:effectLst>
            </a:endParaRPr>
          </a:p>
        </p:txBody>
      </p:sp>
      <p:sp>
        <p:nvSpPr>
          <p:cNvPr id="22" name="TextBox 21"/>
          <p:cNvSpPr txBox="1"/>
          <p:nvPr/>
        </p:nvSpPr>
        <p:spPr>
          <a:xfrm>
            <a:off x="4600133" y="5181600"/>
            <a:ext cx="441146" cy="36933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rPr>
              <a:t>10</a:t>
            </a:r>
            <a:endParaRPr lang="en-US" b="1" dirty="0">
              <a:solidFill>
                <a:srgbClr val="C00000"/>
              </a:solidFill>
              <a:effectLst>
                <a:outerShdw blurRad="38100" dist="38100" dir="2700000" algn="tl">
                  <a:srgbClr val="000000">
                    <a:alpha val="43137"/>
                  </a:srgbClr>
                </a:outerShdw>
              </a:effectLst>
            </a:endParaRPr>
          </a:p>
        </p:txBody>
      </p:sp>
      <p:sp>
        <p:nvSpPr>
          <p:cNvPr id="19" name="Slide Number Placeholder 18"/>
          <p:cNvSpPr>
            <a:spLocks noGrp="1"/>
          </p:cNvSpPr>
          <p:nvPr>
            <p:ph type="sldNum" sz="quarter" idx="12"/>
          </p:nvPr>
        </p:nvSpPr>
        <p:spPr/>
        <p:txBody>
          <a:bodyPr/>
          <a:lstStyle/>
          <a:p>
            <a:pPr>
              <a:defRPr/>
            </a:pPr>
            <a:fld id="{20251F22-F00F-1949-9E69-DCC600D85B00}" type="slidenum">
              <a:rPr lang="en-US" smtClean="0"/>
              <a:pPr>
                <a:defRPr/>
              </a:pPr>
              <a:t>15</a:t>
            </a:fld>
            <a:endParaRPr lang="en-US" dirty="0"/>
          </a:p>
        </p:txBody>
      </p:sp>
    </p:spTree>
    <p:extLst>
      <p:ext uri="{BB962C8B-B14F-4D97-AF65-F5344CB8AC3E}">
        <p14:creationId xmlns:p14="http://schemas.microsoft.com/office/powerpoint/2010/main" val="3192248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90600"/>
          </a:xfrm>
        </p:spPr>
        <p:txBody>
          <a:bodyPr>
            <a:normAutofit/>
          </a:bodyPr>
          <a:lstStyle/>
          <a:p>
            <a:r>
              <a:rPr lang="en-US" dirty="0" smtClean="0"/>
              <a:t>Early Verification of the National Blend</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972" y="1066799"/>
            <a:ext cx="8207828" cy="5745479"/>
          </a:xfrm>
        </p:spPr>
      </p:pic>
      <p:sp>
        <p:nvSpPr>
          <p:cNvPr id="7" name="TextBox 6"/>
          <p:cNvSpPr txBox="1"/>
          <p:nvPr/>
        </p:nvSpPr>
        <p:spPr>
          <a:xfrm>
            <a:off x="1387033" y="1078468"/>
            <a:ext cx="7071167" cy="369332"/>
          </a:xfrm>
          <a:prstGeom prst="rect">
            <a:avLst/>
          </a:prstGeom>
          <a:solidFill>
            <a:schemeClr val="bg1"/>
          </a:solidFill>
        </p:spPr>
        <p:txBody>
          <a:bodyPr wrap="none" rtlCol="0">
            <a:spAutoFit/>
          </a:bodyPr>
          <a:lstStyle/>
          <a:p>
            <a:r>
              <a:rPr lang="en-US" dirty="0" smtClean="0"/>
              <a:t>201410 </a:t>
            </a:r>
            <a:r>
              <a:rPr lang="en-US" dirty="0" err="1" smtClean="0"/>
              <a:t>Dewpoint</a:t>
            </a:r>
            <a:r>
              <a:rPr lang="en-US" dirty="0" smtClean="0"/>
              <a:t> MAE:  </a:t>
            </a:r>
            <a:r>
              <a:rPr lang="en-US" b="1" dirty="0" smtClean="0">
                <a:solidFill>
                  <a:schemeClr val="accent4">
                    <a:lumMod val="75000"/>
                  </a:schemeClr>
                </a:solidFill>
              </a:rPr>
              <a:t>NDFD</a:t>
            </a:r>
            <a:r>
              <a:rPr lang="en-US" dirty="0" smtClean="0"/>
              <a:t>, </a:t>
            </a:r>
            <a:r>
              <a:rPr lang="en-US" b="1" dirty="0" smtClean="0"/>
              <a:t>Gridded MOS</a:t>
            </a:r>
            <a:r>
              <a:rPr lang="en-US" dirty="0" smtClean="0"/>
              <a:t>, </a:t>
            </a:r>
            <a:r>
              <a:rPr lang="en-US" b="1" dirty="0" smtClean="0">
                <a:solidFill>
                  <a:srgbClr val="FF00FF"/>
                </a:solidFill>
              </a:rPr>
              <a:t>Blend</a:t>
            </a:r>
            <a:r>
              <a:rPr lang="en-US" dirty="0" smtClean="0"/>
              <a:t>, </a:t>
            </a:r>
            <a:r>
              <a:rPr lang="en-US" b="1" dirty="0" smtClean="0">
                <a:solidFill>
                  <a:srgbClr val="F79325"/>
                </a:solidFill>
              </a:rPr>
              <a:t>DNG</a:t>
            </a:r>
            <a:r>
              <a:rPr lang="en-US" dirty="0" smtClean="0"/>
              <a:t>, </a:t>
            </a:r>
            <a:r>
              <a:rPr lang="en-US" b="1" dirty="0" smtClean="0">
                <a:solidFill>
                  <a:srgbClr val="00B050"/>
                </a:solidFill>
              </a:rPr>
              <a:t>WPC</a:t>
            </a:r>
            <a:endParaRPr lang="en-US" b="1" dirty="0">
              <a:solidFill>
                <a:srgbClr val="00B050"/>
              </a:solidFill>
            </a:endParaRPr>
          </a:p>
        </p:txBody>
      </p:sp>
      <p:sp>
        <p:nvSpPr>
          <p:cNvPr id="8" name="TextBox 7"/>
          <p:cNvSpPr txBox="1"/>
          <p:nvPr/>
        </p:nvSpPr>
        <p:spPr>
          <a:xfrm>
            <a:off x="5905938" y="5791200"/>
            <a:ext cx="2476062" cy="369332"/>
          </a:xfrm>
          <a:prstGeom prst="rect">
            <a:avLst/>
          </a:prstGeom>
          <a:noFill/>
        </p:spPr>
        <p:txBody>
          <a:bodyPr wrap="none" rtlCol="0">
            <a:spAutoFit/>
          </a:bodyPr>
          <a:lstStyle/>
          <a:p>
            <a:r>
              <a:rPr lang="en-US" dirty="0" smtClean="0"/>
              <a:t>Verified against RTMA</a:t>
            </a:r>
            <a:endParaRPr lang="en-US" dirty="0"/>
          </a:p>
        </p:txBody>
      </p:sp>
      <p:sp>
        <p:nvSpPr>
          <p:cNvPr id="9" name="Slide Number Placeholder 8"/>
          <p:cNvSpPr>
            <a:spLocks noGrp="1"/>
          </p:cNvSpPr>
          <p:nvPr>
            <p:ph type="sldNum" sz="quarter" idx="12"/>
          </p:nvPr>
        </p:nvSpPr>
        <p:spPr/>
        <p:txBody>
          <a:bodyPr/>
          <a:lstStyle/>
          <a:p>
            <a:pPr>
              <a:defRPr/>
            </a:pPr>
            <a:fld id="{20251F22-F00F-1949-9E69-DCC600D85B00}" type="slidenum">
              <a:rPr lang="en-US" smtClean="0"/>
              <a:pPr>
                <a:defRPr/>
              </a:pPr>
              <a:t>16</a:t>
            </a:fld>
            <a:endParaRPr lang="en-US" dirty="0"/>
          </a:p>
        </p:txBody>
      </p:sp>
    </p:spTree>
    <p:extLst>
      <p:ext uri="{BB962C8B-B14F-4D97-AF65-F5344CB8AC3E}">
        <p14:creationId xmlns:p14="http://schemas.microsoft.com/office/powerpoint/2010/main" val="2442460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276600" cy="4876800"/>
          </a:xfrm>
        </p:spPr>
        <p:txBody>
          <a:bodyPr/>
          <a:lstStyle/>
          <a:p>
            <a:pPr marL="0" indent="0">
              <a:buNone/>
            </a:pPr>
            <a:endParaRPr lang="en-US" b="1" dirty="0" smtClean="0">
              <a:solidFill>
                <a:srgbClr val="00FF00"/>
              </a:solidFill>
            </a:endParaRPr>
          </a:p>
          <a:p>
            <a:pPr marL="0" indent="0">
              <a:buNone/>
            </a:pPr>
            <a:r>
              <a:rPr lang="en-US" b="1" dirty="0" smtClean="0">
                <a:solidFill>
                  <a:srgbClr val="00FF00"/>
                </a:solidFill>
              </a:rPr>
              <a:t>NBM</a:t>
            </a:r>
          </a:p>
          <a:p>
            <a:pPr marL="0" indent="0">
              <a:buNone/>
            </a:pPr>
            <a:r>
              <a:rPr lang="en-US" b="1" dirty="0" smtClean="0">
                <a:solidFill>
                  <a:srgbClr val="0000FF"/>
                </a:solidFill>
              </a:rPr>
              <a:t>Official</a:t>
            </a:r>
          </a:p>
          <a:p>
            <a:pPr marL="0" indent="0">
              <a:buNone/>
            </a:pPr>
            <a:r>
              <a:rPr lang="en-US" b="1" dirty="0" err="1" smtClean="0">
                <a:solidFill>
                  <a:srgbClr val="FF0000"/>
                </a:solidFill>
              </a:rPr>
              <a:t>SuperBlend</a:t>
            </a:r>
            <a:endParaRPr lang="en-US" b="1" dirty="0" smtClean="0">
              <a:solidFill>
                <a:srgbClr val="FF0000"/>
              </a:solidFill>
            </a:endParaRPr>
          </a:p>
          <a:p>
            <a:pPr marL="0" indent="0">
              <a:buNone/>
            </a:pPr>
            <a:endParaRPr lang="en-US" b="1" dirty="0">
              <a:solidFill>
                <a:srgbClr val="FF0000"/>
              </a:solidFill>
            </a:endParaRPr>
          </a:p>
          <a:p>
            <a:pPr marL="0" indent="0">
              <a:buNone/>
            </a:pPr>
            <a:r>
              <a:rPr lang="en-US" b="1" dirty="0" smtClean="0"/>
              <a:t>Verified against CONSOBS</a:t>
            </a:r>
          </a:p>
          <a:p>
            <a:pPr marL="0" indent="0">
              <a:buNone/>
            </a:pPr>
            <a:endParaRPr lang="en-US" b="1" dirty="0"/>
          </a:p>
          <a:p>
            <a:pPr marL="0" indent="0">
              <a:buNone/>
            </a:pPr>
            <a:endParaRPr lang="en-US" b="1" dirty="0" smtClean="0"/>
          </a:p>
          <a:p>
            <a:pPr marL="0" indent="0">
              <a:buNone/>
            </a:pPr>
            <a:r>
              <a:rPr lang="en-US" sz="1200" dirty="0" smtClean="0"/>
              <a:t>Stats courtesy: Jerry </a:t>
            </a:r>
            <a:r>
              <a:rPr lang="en-US" sz="1200" dirty="0" err="1" smtClean="0"/>
              <a:t>Wiedenfeld</a:t>
            </a:r>
            <a:r>
              <a:rPr lang="en-US" sz="1200" dirty="0" smtClean="0"/>
              <a:t>, WFO MKE</a:t>
            </a:r>
          </a:p>
          <a:p>
            <a:endParaRPr lang="en-US" dirty="0"/>
          </a:p>
        </p:txBody>
      </p:sp>
      <p:sp>
        <p:nvSpPr>
          <p:cNvPr id="4" name="Slide Number Placeholder 3"/>
          <p:cNvSpPr>
            <a:spLocks noGrp="1"/>
          </p:cNvSpPr>
          <p:nvPr>
            <p:ph type="sldNum" sz="quarter" idx="12"/>
          </p:nvPr>
        </p:nvSpPr>
        <p:spPr/>
        <p:txBody>
          <a:bodyPr/>
          <a:lstStyle/>
          <a:p>
            <a:pPr>
              <a:defRPr/>
            </a:pPr>
            <a:fld id="{20251F22-F00F-1949-9E69-DCC600D85B00}" type="slidenum">
              <a:rPr lang="en-US" smtClean="0"/>
              <a:pPr>
                <a:defRPr/>
              </a:pPr>
              <a:t>17</a:t>
            </a:fld>
            <a:endParaRPr lang="en-US" dirty="0"/>
          </a:p>
        </p:txBody>
      </p:sp>
      <p:pic>
        <p:nvPicPr>
          <p:cNvPr id="5" name="Shape 61"/>
          <p:cNvPicPr preferRelativeResize="0"/>
          <p:nvPr/>
        </p:nvPicPr>
        <p:blipFill>
          <a:blip r:embed="rId2">
            <a:alphaModFix/>
          </a:blip>
          <a:stretch>
            <a:fillRect/>
          </a:stretch>
        </p:blipFill>
        <p:spPr>
          <a:xfrm>
            <a:off x="3578750" y="1676401"/>
            <a:ext cx="5412850" cy="4953000"/>
          </a:xfrm>
          <a:prstGeom prst="rect">
            <a:avLst/>
          </a:prstGeom>
          <a:noFill/>
          <a:ln>
            <a:noFill/>
          </a:ln>
        </p:spPr>
      </p:pic>
      <p:sp>
        <p:nvSpPr>
          <p:cNvPr id="7" name="Title 1"/>
          <p:cNvSpPr>
            <a:spLocks noGrp="1"/>
          </p:cNvSpPr>
          <p:nvPr>
            <p:ph type="title"/>
          </p:nvPr>
        </p:nvSpPr>
        <p:spPr>
          <a:xfrm>
            <a:off x="228600" y="533400"/>
            <a:ext cx="8610600" cy="990600"/>
          </a:xfrm>
        </p:spPr>
        <p:txBody>
          <a:bodyPr>
            <a:normAutofit/>
          </a:bodyPr>
          <a:lstStyle/>
          <a:p>
            <a:r>
              <a:rPr lang="en-US" sz="3200" dirty="0" smtClean="0"/>
              <a:t>Temperature MAE – MKE CWA – Feb. 2-17, 2015</a:t>
            </a:r>
            <a:endParaRPr lang="en-US" sz="3200" dirty="0"/>
          </a:p>
        </p:txBody>
      </p:sp>
    </p:spTree>
    <p:extLst>
      <p:ext uri="{BB962C8B-B14F-4D97-AF65-F5344CB8AC3E}">
        <p14:creationId xmlns:p14="http://schemas.microsoft.com/office/powerpoint/2010/main" val="2135453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990600"/>
          </a:xfrm>
        </p:spPr>
        <p:txBody>
          <a:bodyPr>
            <a:normAutofit/>
          </a:bodyPr>
          <a:lstStyle/>
          <a:p>
            <a:r>
              <a:rPr lang="en-US" sz="3200" dirty="0" smtClean="0"/>
              <a:t>Temperature MAE – MKE CWA – Feb. 2-17, 2015</a:t>
            </a:r>
            <a:endParaRPr lang="en-US" sz="3200" dirty="0"/>
          </a:p>
        </p:txBody>
      </p:sp>
      <p:sp>
        <p:nvSpPr>
          <p:cNvPr id="3" name="Content Placeholder 2"/>
          <p:cNvSpPr>
            <a:spLocks noGrp="1"/>
          </p:cNvSpPr>
          <p:nvPr>
            <p:ph idx="1"/>
          </p:nvPr>
        </p:nvSpPr>
        <p:spPr>
          <a:xfrm>
            <a:off x="228600" y="1600200"/>
            <a:ext cx="3276600" cy="4876800"/>
          </a:xfrm>
        </p:spPr>
        <p:txBody>
          <a:bodyPr/>
          <a:lstStyle/>
          <a:p>
            <a:pPr marL="0" indent="0">
              <a:buNone/>
            </a:pPr>
            <a:endParaRPr lang="en-US" b="1" dirty="0" smtClean="0">
              <a:solidFill>
                <a:srgbClr val="00FF00"/>
              </a:solidFill>
            </a:endParaRPr>
          </a:p>
          <a:p>
            <a:pPr marL="0" indent="0">
              <a:buNone/>
            </a:pPr>
            <a:r>
              <a:rPr lang="en-US" b="1" dirty="0" smtClean="0">
                <a:solidFill>
                  <a:srgbClr val="00FF00"/>
                </a:solidFill>
              </a:rPr>
              <a:t>NBM</a:t>
            </a:r>
          </a:p>
          <a:p>
            <a:pPr marL="0" indent="0">
              <a:buNone/>
            </a:pPr>
            <a:r>
              <a:rPr lang="en-US" b="1" dirty="0" smtClean="0">
                <a:solidFill>
                  <a:srgbClr val="0000FF"/>
                </a:solidFill>
              </a:rPr>
              <a:t>Official</a:t>
            </a:r>
          </a:p>
          <a:p>
            <a:pPr marL="0" indent="0">
              <a:buNone/>
            </a:pPr>
            <a:r>
              <a:rPr lang="en-US" b="1" dirty="0" err="1" smtClean="0">
                <a:solidFill>
                  <a:srgbClr val="FF0000"/>
                </a:solidFill>
              </a:rPr>
              <a:t>SuperBlend</a:t>
            </a:r>
            <a:endParaRPr lang="en-US" b="1" dirty="0" smtClean="0">
              <a:solidFill>
                <a:srgbClr val="FF0000"/>
              </a:solidFill>
            </a:endParaRPr>
          </a:p>
          <a:p>
            <a:pPr marL="0" indent="0">
              <a:buNone/>
            </a:pPr>
            <a:endParaRPr lang="en-US" b="1" dirty="0">
              <a:solidFill>
                <a:srgbClr val="FF0000"/>
              </a:solidFill>
            </a:endParaRPr>
          </a:p>
          <a:p>
            <a:pPr marL="0" indent="0">
              <a:buNone/>
            </a:pPr>
            <a:r>
              <a:rPr lang="en-US" b="1" dirty="0" smtClean="0"/>
              <a:t>Verified against Operational RTMA</a:t>
            </a:r>
          </a:p>
          <a:p>
            <a:pPr marL="0" indent="0">
              <a:buNone/>
            </a:pPr>
            <a:endParaRPr lang="en-US" b="1" dirty="0"/>
          </a:p>
          <a:p>
            <a:pPr marL="0" indent="0">
              <a:buNone/>
            </a:pPr>
            <a:endParaRPr lang="en-US" b="1" dirty="0" smtClean="0"/>
          </a:p>
          <a:p>
            <a:pPr marL="0" indent="0">
              <a:buNone/>
            </a:pPr>
            <a:r>
              <a:rPr lang="en-US" sz="1200" dirty="0" smtClean="0"/>
              <a:t>Stats courtesy: Jerry </a:t>
            </a:r>
            <a:r>
              <a:rPr lang="en-US" sz="1200" dirty="0" err="1" smtClean="0"/>
              <a:t>Wiedenfeld</a:t>
            </a:r>
            <a:r>
              <a:rPr lang="en-US" sz="1200" dirty="0" smtClean="0"/>
              <a:t>, WFO MKE</a:t>
            </a:r>
          </a:p>
          <a:p>
            <a:endParaRPr lang="en-US" dirty="0"/>
          </a:p>
        </p:txBody>
      </p:sp>
      <p:sp>
        <p:nvSpPr>
          <p:cNvPr id="4" name="Slide Number Placeholder 3"/>
          <p:cNvSpPr>
            <a:spLocks noGrp="1"/>
          </p:cNvSpPr>
          <p:nvPr>
            <p:ph type="sldNum" sz="quarter" idx="12"/>
          </p:nvPr>
        </p:nvSpPr>
        <p:spPr/>
        <p:txBody>
          <a:bodyPr/>
          <a:lstStyle/>
          <a:p>
            <a:pPr>
              <a:defRPr/>
            </a:pPr>
            <a:fld id="{20251F22-F00F-1949-9E69-DCC600D85B00}" type="slidenum">
              <a:rPr lang="en-US" smtClean="0"/>
              <a:pPr>
                <a:defRPr/>
              </a:pPr>
              <a:t>18</a:t>
            </a:fld>
            <a:endParaRPr lang="en-US" dirty="0"/>
          </a:p>
        </p:txBody>
      </p:sp>
      <p:pic>
        <p:nvPicPr>
          <p:cNvPr id="6" name="Shape 98"/>
          <p:cNvPicPr preferRelativeResize="0"/>
          <p:nvPr/>
        </p:nvPicPr>
        <p:blipFill>
          <a:blip r:embed="rId2">
            <a:alphaModFix/>
          </a:blip>
          <a:stretch>
            <a:fillRect/>
          </a:stretch>
        </p:blipFill>
        <p:spPr>
          <a:xfrm>
            <a:off x="3581400" y="1676401"/>
            <a:ext cx="5410200" cy="4953000"/>
          </a:xfrm>
          <a:prstGeom prst="rect">
            <a:avLst/>
          </a:prstGeom>
          <a:noFill/>
          <a:ln>
            <a:noFill/>
          </a:ln>
        </p:spPr>
      </p:pic>
    </p:spTree>
    <p:extLst>
      <p:ext uri="{BB962C8B-B14F-4D97-AF65-F5344CB8AC3E}">
        <p14:creationId xmlns:p14="http://schemas.microsoft.com/office/powerpoint/2010/main" val="582410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Consistency!</a:t>
            </a:r>
            <a:br>
              <a:rPr lang="en-US" b="1" dirty="0" smtClean="0"/>
            </a:br>
            <a:r>
              <a:rPr lang="en-US" b="1" dirty="0" smtClean="0"/>
              <a:t>NWS Standard Terrain</a:t>
            </a:r>
            <a:endParaRPr lang="en-US" b="1" dirty="0"/>
          </a:p>
        </p:txBody>
      </p:sp>
      <p:sp>
        <p:nvSpPr>
          <p:cNvPr id="3" name="Content Placeholder 2"/>
          <p:cNvSpPr>
            <a:spLocks noGrp="1"/>
          </p:cNvSpPr>
          <p:nvPr>
            <p:ph idx="1"/>
          </p:nvPr>
        </p:nvSpPr>
        <p:spPr>
          <a:xfrm>
            <a:off x="228600" y="2438400"/>
            <a:ext cx="8229600" cy="4343400"/>
          </a:xfrm>
        </p:spPr>
        <p:txBody>
          <a:bodyPr>
            <a:normAutofit/>
          </a:bodyPr>
          <a:lstStyle/>
          <a:p>
            <a:r>
              <a:rPr lang="en-US" dirty="0" smtClean="0"/>
              <a:t>Identified and documented the need for a common NWS terrain </a:t>
            </a:r>
            <a:r>
              <a:rPr lang="en-US" sz="1800" dirty="0" smtClean="0"/>
              <a:t>– credit to Brian </a:t>
            </a:r>
            <a:r>
              <a:rPr lang="en-US" sz="1800" dirty="0" err="1" smtClean="0"/>
              <a:t>Miretzky</a:t>
            </a:r>
            <a:r>
              <a:rPr lang="en-US" sz="1800" dirty="0" smtClean="0"/>
              <a:t>, Eastern Region</a:t>
            </a:r>
          </a:p>
          <a:p>
            <a:pPr lvl="1"/>
            <a:endParaRPr lang="en-US" dirty="0" smtClean="0"/>
          </a:p>
          <a:p>
            <a:r>
              <a:rPr lang="en-US" dirty="0" smtClean="0"/>
              <a:t>NWS development groups such as those responsible for statistical post-processing and those responsible for the analysis will downscale to the same terrain in use by the WFOs.</a:t>
            </a:r>
            <a:endParaRPr lang="en-US" dirty="0"/>
          </a:p>
          <a:p>
            <a:pPr lvl="2"/>
            <a:r>
              <a:rPr lang="en-US" sz="2400" dirty="0" smtClean="0"/>
              <a:t>Recommendation made to use GMTED2010</a:t>
            </a:r>
          </a:p>
          <a:p>
            <a:pPr lvl="2"/>
            <a:r>
              <a:rPr lang="en-US" sz="2400" dirty="0" smtClean="0"/>
              <a:t>Expected to be in place at NWS by September 2015</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225" y="363748"/>
            <a:ext cx="2795775" cy="2134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20251F22-F00F-1949-9E69-DCC600D85B00}" type="slidenum">
              <a:rPr lang="en-US" smtClean="0"/>
              <a:pPr>
                <a:defRPr/>
              </a:pPr>
              <a:t>19</a:t>
            </a:fld>
            <a:endParaRPr lang="en-US" dirty="0"/>
          </a:p>
        </p:txBody>
      </p:sp>
    </p:spTree>
    <p:extLst>
      <p:ext uri="{BB962C8B-B14F-4D97-AF65-F5344CB8AC3E}">
        <p14:creationId xmlns:p14="http://schemas.microsoft.com/office/powerpoint/2010/main" val="3547856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Autofit/>
          </a:bodyPr>
          <a:lstStyle/>
          <a:p>
            <a:r>
              <a:rPr lang="en-US" b="1" dirty="0" smtClean="0"/>
              <a:t/>
            </a:r>
            <a:br>
              <a:rPr lang="en-US" b="1" dirty="0" smtClean="0"/>
            </a:br>
            <a:r>
              <a:rPr lang="en-US" b="1" dirty="0"/>
              <a:t/>
            </a:r>
            <a:br>
              <a:rPr lang="en-US" b="1" dirty="0"/>
            </a:br>
            <a:r>
              <a:rPr lang="en-US" b="1" dirty="0" smtClean="0"/>
              <a:t>Overview</a:t>
            </a:r>
            <a:r>
              <a:rPr lang="en-US" b="1" dirty="0"/>
              <a:t/>
            </a:r>
            <a:br>
              <a:rPr lang="en-US" b="1" dirty="0"/>
            </a:br>
            <a:r>
              <a:rPr lang="en-US" b="1" dirty="0" smtClean="0"/>
              <a:t/>
            </a:r>
            <a:br>
              <a:rPr lang="en-US" b="1" dirty="0" smtClean="0"/>
            </a:br>
            <a:endParaRPr lang="en-US" b="1" dirty="0"/>
          </a:p>
        </p:txBody>
      </p:sp>
      <p:sp>
        <p:nvSpPr>
          <p:cNvPr id="3" name="Content Placeholder 2"/>
          <p:cNvSpPr>
            <a:spLocks noGrp="1"/>
          </p:cNvSpPr>
          <p:nvPr>
            <p:ph idx="1"/>
          </p:nvPr>
        </p:nvSpPr>
        <p:spPr>
          <a:xfrm>
            <a:off x="457200" y="1981200"/>
            <a:ext cx="8458200" cy="3886200"/>
          </a:xfrm>
        </p:spPr>
        <p:txBody>
          <a:bodyPr>
            <a:normAutofit/>
          </a:bodyPr>
          <a:lstStyle/>
          <a:p>
            <a:r>
              <a:rPr lang="en-US" dirty="0" smtClean="0"/>
              <a:t>Introduction</a:t>
            </a:r>
          </a:p>
          <a:p>
            <a:r>
              <a:rPr lang="en-US" dirty="0" smtClean="0"/>
              <a:t>Project Goals &amp; Scope</a:t>
            </a:r>
          </a:p>
          <a:p>
            <a:r>
              <a:rPr lang="en-US" dirty="0" smtClean="0"/>
              <a:t>Activities and Progress</a:t>
            </a:r>
          </a:p>
          <a:p>
            <a:r>
              <a:rPr lang="en-US" dirty="0" smtClean="0"/>
              <a:t>Schedule</a:t>
            </a:r>
          </a:p>
          <a:p>
            <a:r>
              <a:rPr lang="en-US" dirty="0" smtClean="0"/>
              <a:t>Summary of Issues and Challenges</a:t>
            </a:r>
          </a:p>
          <a:p>
            <a:r>
              <a:rPr lang="en-US" dirty="0" smtClean="0"/>
              <a:t>How VLab is being used</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0251F22-F00F-1949-9E69-DCC600D85B00}" type="slidenum">
              <a:rPr lang="en-US" smtClean="0"/>
              <a:pPr>
                <a:defRPr/>
              </a:pPr>
              <a:t>2</a:t>
            </a:fld>
            <a:endParaRPr lang="en-US" dirty="0"/>
          </a:p>
        </p:txBody>
      </p:sp>
    </p:spTree>
    <p:extLst>
      <p:ext uri="{BB962C8B-B14F-4D97-AF65-F5344CB8AC3E}">
        <p14:creationId xmlns:p14="http://schemas.microsoft.com/office/powerpoint/2010/main" val="3405937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990600"/>
          </a:xfrm>
        </p:spPr>
        <p:txBody>
          <a:bodyPr>
            <a:noAutofit/>
          </a:bodyPr>
          <a:lstStyle/>
          <a:p>
            <a:r>
              <a:rPr lang="en-US" altLang="en-US" sz="3200" b="1" dirty="0" smtClean="0"/>
              <a:t>Example</a:t>
            </a:r>
            <a:r>
              <a:rPr lang="en-US" altLang="en-US" sz="3200" b="1" dirty="0"/>
              <a:t>: </a:t>
            </a:r>
            <a:r>
              <a:rPr lang="en-US" altLang="en-US" sz="3200" b="1" dirty="0" smtClean="0"/>
              <a:t>Gridded MOS </a:t>
            </a:r>
            <a:r>
              <a:rPr lang="en-US" altLang="en-US" sz="3200" b="1" dirty="0"/>
              <a:t>2-m </a:t>
            </a:r>
            <a:r>
              <a:rPr lang="en-US" altLang="en-US" sz="3200" b="1" dirty="0" smtClean="0"/>
              <a:t>Temperature </a:t>
            </a:r>
            <a:br>
              <a:rPr lang="en-US" altLang="en-US" sz="3200" b="1" dirty="0" smtClean="0"/>
            </a:br>
            <a:r>
              <a:rPr lang="en-US" altLang="en-US" sz="2400" b="1" dirty="0" smtClean="0"/>
              <a:t>differences in analysis (WFO terrain – RTMA terrain)                       diff &gt; </a:t>
            </a:r>
            <a:r>
              <a:rPr lang="en-US" altLang="en-US" sz="2400" b="1" spc="-300" dirty="0" smtClean="0"/>
              <a:t>10</a:t>
            </a:r>
            <a:r>
              <a:rPr lang="en-US" altLang="en-US" sz="2400" b="1" spc="-300" dirty="0"/>
              <a:t>°</a:t>
            </a:r>
            <a:r>
              <a:rPr lang="en-US" altLang="en-US" sz="2400" b="1" spc="-300" dirty="0" smtClean="0"/>
              <a:t>F  noted by </a:t>
            </a:r>
            <a:endParaRPr lang="en-US" altLang="en-US" sz="2400" b="1" spc="-300" dirty="0"/>
          </a:p>
        </p:txBody>
      </p:sp>
      <p:pic>
        <p:nvPicPr>
          <p:cNvPr id="12292" name="Picture 4" descr="BCDGdiff_GFE-RTMA_Tf12_20140205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0"/>
            <a:ext cx="8458200" cy="4940300"/>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p:cNvSpPr/>
          <p:nvPr/>
        </p:nvSpPr>
        <p:spPr>
          <a:xfrm>
            <a:off x="3124200" y="1295400"/>
            <a:ext cx="152400" cy="1524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Slide Number Placeholder 4"/>
          <p:cNvSpPr>
            <a:spLocks noGrp="1"/>
          </p:cNvSpPr>
          <p:nvPr>
            <p:ph type="sldNum" sz="quarter" idx="12"/>
          </p:nvPr>
        </p:nvSpPr>
        <p:spPr/>
        <p:txBody>
          <a:bodyPr/>
          <a:lstStyle/>
          <a:p>
            <a:pPr>
              <a:defRPr/>
            </a:pPr>
            <a:fld id="{20251F22-F00F-1949-9E69-DCC600D85B00}" type="slidenum">
              <a:rPr lang="en-US" smtClean="0"/>
              <a:pPr>
                <a:defRPr/>
              </a:pPr>
              <a:t>20</a:t>
            </a:fld>
            <a:endParaRPr lang="en-US" dirty="0"/>
          </a:p>
        </p:txBody>
      </p:sp>
    </p:spTree>
    <p:extLst>
      <p:ext uri="{BB962C8B-B14F-4D97-AF65-F5344CB8AC3E}">
        <p14:creationId xmlns:p14="http://schemas.microsoft.com/office/powerpoint/2010/main" val="3887405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
          <p:cNvSpPr txBox="1">
            <a:spLocks noChangeArrowheads="1"/>
          </p:cNvSpPr>
          <p:nvPr/>
        </p:nvSpPr>
        <p:spPr bwMode="auto">
          <a:xfrm>
            <a:off x="277660" y="304800"/>
            <a:ext cx="8866339" cy="707886"/>
          </a:xfrm>
          <a:prstGeom prst="rect">
            <a:avLst/>
          </a:prstGeom>
          <a:noFill/>
          <a:ln w="9525">
            <a:noFill/>
            <a:miter lim="800000"/>
            <a:headEnd/>
            <a:tailEnd/>
          </a:ln>
        </p:spPr>
        <p:txBody>
          <a:bodyPr wrap="square">
            <a:prstTxWarp prst="textNoShape">
              <a:avLst/>
            </a:prstTxWarp>
            <a:spAutoFit/>
          </a:bodyPr>
          <a:lstStyle/>
          <a:p>
            <a:r>
              <a:rPr lang="en-US" sz="4000" b="1" dirty="0">
                <a:solidFill>
                  <a:schemeClr val="tx1">
                    <a:lumMod val="65000"/>
                    <a:lumOff val="35000"/>
                  </a:schemeClr>
                </a:solidFill>
                <a:latin typeface="+mj-lt"/>
              </a:rPr>
              <a:t>Project </a:t>
            </a:r>
            <a:r>
              <a:rPr lang="en-US" sz="4000" b="1" dirty="0" smtClean="0">
                <a:solidFill>
                  <a:schemeClr val="tx1">
                    <a:lumMod val="65000"/>
                    <a:lumOff val="35000"/>
                  </a:schemeClr>
                </a:solidFill>
                <a:latin typeface="+mj-lt"/>
              </a:rPr>
              <a:t>Milestones and Timeline</a:t>
            </a:r>
          </a:p>
        </p:txBody>
      </p:sp>
      <p:sp>
        <p:nvSpPr>
          <p:cNvPr id="5" name="Rectangle 4"/>
          <p:cNvSpPr/>
          <p:nvPr/>
        </p:nvSpPr>
        <p:spPr>
          <a:xfrm>
            <a:off x="76200" y="76200"/>
            <a:ext cx="8991600" cy="6682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228600" y="3855720"/>
            <a:ext cx="838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2514600"/>
            <a:ext cx="14064" cy="17779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0600" y="4343400"/>
            <a:ext cx="1249060" cy="369332"/>
          </a:xfrm>
          <a:prstGeom prst="rect">
            <a:avLst/>
          </a:prstGeom>
          <a:noFill/>
        </p:spPr>
        <p:txBody>
          <a:bodyPr wrap="none" rtlCol="0">
            <a:spAutoFit/>
          </a:bodyPr>
          <a:lstStyle/>
          <a:p>
            <a:r>
              <a:rPr lang="en-US" b="1" i="1" dirty="0" smtClean="0"/>
              <a:t>DEC 2013</a:t>
            </a:r>
            <a:endParaRPr lang="en-US" b="1" i="1" dirty="0"/>
          </a:p>
        </p:txBody>
      </p:sp>
      <p:sp>
        <p:nvSpPr>
          <p:cNvPr id="24" name="TextBox 23"/>
          <p:cNvSpPr txBox="1"/>
          <p:nvPr/>
        </p:nvSpPr>
        <p:spPr>
          <a:xfrm>
            <a:off x="381000" y="1600200"/>
            <a:ext cx="2352708" cy="923330"/>
          </a:xfrm>
          <a:prstGeom prst="rect">
            <a:avLst/>
          </a:prstGeom>
          <a:noFill/>
        </p:spPr>
        <p:txBody>
          <a:bodyPr wrap="square" rtlCol="0">
            <a:spAutoFit/>
          </a:bodyPr>
          <a:lstStyle/>
          <a:p>
            <a:pPr algn="ctr"/>
            <a:r>
              <a:rPr lang="en-US" b="1" dirty="0" smtClean="0"/>
              <a:t>National Blend Project Scope</a:t>
            </a:r>
          </a:p>
          <a:p>
            <a:pPr algn="ctr"/>
            <a:r>
              <a:rPr lang="en-US" b="1" dirty="0" smtClean="0"/>
              <a:t>Finalized</a:t>
            </a:r>
            <a:endParaRPr lang="en-US" b="1" dirty="0"/>
          </a:p>
        </p:txBody>
      </p:sp>
      <p:cxnSp>
        <p:nvCxnSpPr>
          <p:cNvPr id="25" name="Straight Connector 24"/>
          <p:cNvCxnSpPr/>
          <p:nvPr/>
        </p:nvCxnSpPr>
        <p:spPr>
          <a:xfrm>
            <a:off x="3657599" y="3276600"/>
            <a:ext cx="1" cy="10898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077200" y="3088993"/>
            <a:ext cx="0" cy="12544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971800" y="4337816"/>
            <a:ext cx="1364476" cy="369332"/>
          </a:xfrm>
          <a:prstGeom prst="rect">
            <a:avLst/>
          </a:prstGeom>
          <a:noFill/>
        </p:spPr>
        <p:txBody>
          <a:bodyPr wrap="none" rtlCol="0">
            <a:spAutoFit/>
          </a:bodyPr>
          <a:lstStyle/>
          <a:p>
            <a:r>
              <a:rPr lang="en-US" b="1" i="1" dirty="0" smtClean="0"/>
              <a:t>SEPT 2014</a:t>
            </a:r>
            <a:endParaRPr lang="en-US" b="1" i="1" dirty="0"/>
          </a:p>
        </p:txBody>
      </p:sp>
      <p:cxnSp>
        <p:nvCxnSpPr>
          <p:cNvPr id="31" name="Straight Connector 30"/>
          <p:cNvCxnSpPr/>
          <p:nvPr/>
        </p:nvCxnSpPr>
        <p:spPr>
          <a:xfrm flipH="1">
            <a:off x="6019800" y="3505200"/>
            <a:ext cx="10885" cy="8359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81600" y="1196876"/>
            <a:ext cx="1828800" cy="2308324"/>
          </a:xfrm>
          <a:prstGeom prst="rect">
            <a:avLst/>
          </a:prstGeom>
          <a:noFill/>
        </p:spPr>
        <p:txBody>
          <a:bodyPr wrap="square" rtlCol="0">
            <a:spAutoFit/>
          </a:bodyPr>
          <a:lstStyle/>
          <a:p>
            <a:pPr algn="ctr"/>
            <a:r>
              <a:rPr lang="en-US" b="1" dirty="0" smtClean="0"/>
              <a:t>Version 1 Elements implemented on WCOSS, Continued Development, Testing, Evaluation</a:t>
            </a:r>
          </a:p>
        </p:txBody>
      </p:sp>
      <p:sp>
        <p:nvSpPr>
          <p:cNvPr id="34" name="TextBox 33"/>
          <p:cNvSpPr txBox="1"/>
          <p:nvPr/>
        </p:nvSpPr>
        <p:spPr>
          <a:xfrm>
            <a:off x="5410200" y="4343400"/>
            <a:ext cx="1249060" cy="369332"/>
          </a:xfrm>
          <a:prstGeom prst="rect">
            <a:avLst/>
          </a:prstGeom>
          <a:noFill/>
        </p:spPr>
        <p:txBody>
          <a:bodyPr wrap="none" rtlCol="0">
            <a:spAutoFit/>
          </a:bodyPr>
          <a:lstStyle/>
          <a:p>
            <a:r>
              <a:rPr lang="en-US" b="1" i="1" dirty="0" smtClean="0"/>
              <a:t>DEC 2015</a:t>
            </a:r>
            <a:endParaRPr lang="en-US" b="1" i="1" dirty="0"/>
          </a:p>
        </p:txBody>
      </p:sp>
      <p:sp>
        <p:nvSpPr>
          <p:cNvPr id="36" name="TextBox 35"/>
          <p:cNvSpPr txBox="1"/>
          <p:nvPr/>
        </p:nvSpPr>
        <p:spPr>
          <a:xfrm>
            <a:off x="7315200" y="4355068"/>
            <a:ext cx="1492716" cy="369332"/>
          </a:xfrm>
          <a:prstGeom prst="rect">
            <a:avLst/>
          </a:prstGeom>
          <a:noFill/>
        </p:spPr>
        <p:txBody>
          <a:bodyPr wrap="none" rtlCol="0">
            <a:spAutoFit/>
          </a:bodyPr>
          <a:lstStyle/>
          <a:p>
            <a:r>
              <a:rPr lang="en-US" b="1" i="1" dirty="0" smtClean="0"/>
              <a:t>Spring 2016</a:t>
            </a:r>
            <a:endParaRPr lang="en-US" b="1" i="1" dirty="0"/>
          </a:p>
        </p:txBody>
      </p:sp>
      <p:sp>
        <p:nvSpPr>
          <p:cNvPr id="37" name="TextBox 36"/>
          <p:cNvSpPr txBox="1"/>
          <p:nvPr/>
        </p:nvSpPr>
        <p:spPr>
          <a:xfrm>
            <a:off x="2743200" y="2133600"/>
            <a:ext cx="1807879" cy="1200329"/>
          </a:xfrm>
          <a:prstGeom prst="rect">
            <a:avLst/>
          </a:prstGeom>
          <a:noFill/>
        </p:spPr>
        <p:txBody>
          <a:bodyPr wrap="square" rtlCol="0">
            <a:spAutoFit/>
          </a:bodyPr>
          <a:lstStyle/>
          <a:p>
            <a:pPr algn="ctr"/>
            <a:r>
              <a:rPr lang="en-US" b="1" dirty="0" smtClean="0"/>
              <a:t>Preliminary Blend Products Viewable</a:t>
            </a:r>
            <a:endParaRPr lang="en-US" b="1" dirty="0"/>
          </a:p>
        </p:txBody>
      </p:sp>
      <p:sp>
        <p:nvSpPr>
          <p:cNvPr id="49" name="Oval 48"/>
          <p:cNvSpPr/>
          <p:nvPr/>
        </p:nvSpPr>
        <p:spPr>
          <a:xfrm>
            <a:off x="5952226" y="3801374"/>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2" name="Oval 31"/>
          <p:cNvSpPr/>
          <p:nvPr/>
        </p:nvSpPr>
        <p:spPr>
          <a:xfrm>
            <a:off x="8001000" y="38100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9" name="Oval 38"/>
          <p:cNvSpPr/>
          <p:nvPr/>
        </p:nvSpPr>
        <p:spPr>
          <a:xfrm>
            <a:off x="1524000" y="3785556"/>
            <a:ext cx="152400" cy="152400"/>
          </a:xfrm>
          <a:prstGeom prst="ellipse">
            <a:avLst/>
          </a:prstGeom>
          <a:gradFill>
            <a:gsLst>
              <a:gs pos="0">
                <a:srgbClr val="DDEBCF"/>
              </a:gs>
              <a:gs pos="50000">
                <a:srgbClr val="9CB86E"/>
              </a:gs>
              <a:gs pos="100000">
                <a:srgbClr val="156B13"/>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0" name="Oval 39"/>
          <p:cNvSpPr/>
          <p:nvPr/>
        </p:nvSpPr>
        <p:spPr>
          <a:xfrm>
            <a:off x="3581400" y="3801374"/>
            <a:ext cx="152400" cy="152400"/>
          </a:xfrm>
          <a:prstGeom prst="ellipse">
            <a:avLst/>
          </a:prstGeom>
          <a:gradFill>
            <a:gsLst>
              <a:gs pos="0">
                <a:srgbClr val="DDEBCF"/>
              </a:gs>
              <a:gs pos="50000">
                <a:srgbClr val="9CB86E"/>
              </a:gs>
              <a:gs pos="100000">
                <a:srgbClr val="156B13"/>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TextBox 40"/>
          <p:cNvSpPr txBox="1"/>
          <p:nvPr/>
        </p:nvSpPr>
        <p:spPr>
          <a:xfrm>
            <a:off x="7239000" y="1293674"/>
            <a:ext cx="1667691" cy="1200329"/>
          </a:xfrm>
          <a:prstGeom prst="rect">
            <a:avLst/>
          </a:prstGeom>
          <a:noFill/>
        </p:spPr>
        <p:txBody>
          <a:bodyPr wrap="square" rtlCol="0">
            <a:spAutoFit/>
          </a:bodyPr>
          <a:lstStyle/>
          <a:p>
            <a:pPr algn="ctr"/>
            <a:r>
              <a:rPr lang="en-US" b="1" dirty="0" smtClean="0"/>
              <a:t>Version 2,</a:t>
            </a:r>
          </a:p>
          <a:p>
            <a:pPr algn="ctr"/>
            <a:r>
              <a:rPr lang="en-US" b="1" dirty="0" smtClean="0"/>
              <a:t>More </a:t>
            </a:r>
            <a:r>
              <a:rPr lang="en-US" b="1" smtClean="0"/>
              <a:t>elements added</a:t>
            </a:r>
            <a:endParaRPr lang="en-US" b="1" dirty="0" smtClean="0"/>
          </a:p>
        </p:txBody>
      </p:sp>
    </p:spTree>
    <p:extLst>
      <p:ext uri="{BB962C8B-B14F-4D97-AF65-F5344CB8AC3E}">
        <p14:creationId xmlns:p14="http://schemas.microsoft.com/office/powerpoint/2010/main" val="930901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NBM – VLab Community</a:t>
            </a:r>
            <a:endParaRPr lang="en-US" dirty="0"/>
          </a:p>
        </p:txBody>
      </p:sp>
      <p:sp>
        <p:nvSpPr>
          <p:cNvPr id="4" name="Slide Number Placeholder 3"/>
          <p:cNvSpPr>
            <a:spLocks noGrp="1"/>
          </p:cNvSpPr>
          <p:nvPr>
            <p:ph type="sldNum" sz="quarter" idx="12"/>
          </p:nvPr>
        </p:nvSpPr>
        <p:spPr/>
        <p:txBody>
          <a:bodyPr/>
          <a:lstStyle/>
          <a:p>
            <a:pPr>
              <a:defRPr/>
            </a:pPr>
            <a:fld id="{20251F22-F00F-1949-9E69-DCC600D85B00}" type="slidenum">
              <a:rPr lang="en-US" smtClean="0"/>
              <a:pPr>
                <a:defRPr/>
              </a:pPr>
              <a:t>22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394" y="1981200"/>
            <a:ext cx="5920881" cy="390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4182" y="2195590"/>
            <a:ext cx="2903818"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Open community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Links to project folders on Google Drive and Outreach Google Site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Forum created to share feedback with NBM development team (acts as a list-serve)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Feedback emails post directly to the Forum</a:t>
            </a:r>
          </a:p>
        </p:txBody>
      </p:sp>
      <p:sp>
        <p:nvSpPr>
          <p:cNvPr id="6" name="TextBox 5"/>
          <p:cNvSpPr txBox="1"/>
          <p:nvPr/>
        </p:nvSpPr>
        <p:spPr>
          <a:xfrm>
            <a:off x="152400" y="6031468"/>
            <a:ext cx="4092787"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national.blend.feedback@noaa.gov</a:t>
            </a:r>
            <a:endParaRPr lang="en-US" dirty="0"/>
          </a:p>
        </p:txBody>
      </p:sp>
    </p:spTree>
    <p:extLst>
      <p:ext uri="{BB962C8B-B14F-4D97-AF65-F5344CB8AC3E}">
        <p14:creationId xmlns:p14="http://schemas.microsoft.com/office/powerpoint/2010/main" val="4270295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NBM – Use of VLab Development Services</a:t>
            </a:r>
            <a:endParaRPr lang="en-US" sz="3200" dirty="0"/>
          </a:p>
        </p:txBody>
      </p:sp>
      <p:sp>
        <p:nvSpPr>
          <p:cNvPr id="3" name="Content Placeholder 2"/>
          <p:cNvSpPr>
            <a:spLocks noGrp="1"/>
          </p:cNvSpPr>
          <p:nvPr>
            <p:ph idx="1"/>
          </p:nvPr>
        </p:nvSpPr>
        <p:spPr>
          <a:xfrm>
            <a:off x="228600" y="1600200"/>
            <a:ext cx="8686800" cy="4876800"/>
          </a:xfrm>
        </p:spPr>
        <p:txBody>
          <a:bodyPr/>
          <a:lstStyle/>
          <a:p>
            <a:r>
              <a:rPr lang="en-US" dirty="0" smtClean="0"/>
              <a:t>Subversion repository used for code management</a:t>
            </a:r>
          </a:p>
          <a:p>
            <a:r>
              <a:rPr lang="en-US" dirty="0" smtClean="0"/>
              <a:t>Issues tracking used by developers to track issues</a:t>
            </a:r>
            <a:endParaRPr lang="en-US" dirty="0"/>
          </a:p>
        </p:txBody>
      </p:sp>
      <p:sp>
        <p:nvSpPr>
          <p:cNvPr id="4" name="Slide Number Placeholder 3"/>
          <p:cNvSpPr>
            <a:spLocks noGrp="1"/>
          </p:cNvSpPr>
          <p:nvPr>
            <p:ph type="sldNum" sz="quarter" idx="12"/>
          </p:nvPr>
        </p:nvSpPr>
        <p:spPr/>
        <p:txBody>
          <a:bodyPr/>
          <a:lstStyle/>
          <a:p>
            <a:pPr>
              <a:defRPr/>
            </a:pPr>
            <a:fld id="{20251F22-F00F-1949-9E69-DCC600D85B00}" type="slidenum">
              <a:rPr lang="en-US" smtClean="0"/>
              <a:pPr>
                <a:defRPr/>
              </a:pPr>
              <a:t>23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26260"/>
            <a:ext cx="6934200" cy="418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13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990600"/>
          </a:xfrm>
        </p:spPr>
        <p:txBody>
          <a:bodyPr/>
          <a:lstStyle/>
          <a:p>
            <a:pPr fontAlgn="auto">
              <a:spcAft>
                <a:spcPts val="0"/>
              </a:spcAft>
              <a:defRPr/>
            </a:pPr>
            <a:r>
              <a:rPr lang="en-US" b="1" dirty="0" smtClean="0">
                <a:ea typeface="+mj-ea"/>
                <a:cs typeface="+mj-cs"/>
              </a:rPr>
              <a:t>Summary of Issues &amp; Challenges</a:t>
            </a:r>
            <a:endParaRPr lang="en-US" b="1" dirty="0">
              <a:ea typeface="+mj-ea"/>
              <a:cs typeface="+mj-cs"/>
            </a:endParaRPr>
          </a:p>
        </p:txBody>
      </p:sp>
      <p:sp>
        <p:nvSpPr>
          <p:cNvPr id="3" name="Content Placeholder 2"/>
          <p:cNvSpPr>
            <a:spLocks noGrp="1"/>
          </p:cNvSpPr>
          <p:nvPr>
            <p:ph idx="1"/>
          </p:nvPr>
        </p:nvSpPr>
        <p:spPr>
          <a:xfrm>
            <a:off x="457200" y="1143000"/>
            <a:ext cx="8229600" cy="5334000"/>
          </a:xfrm>
        </p:spPr>
        <p:txBody>
          <a:bodyPr>
            <a:normAutofit fontScale="92500"/>
          </a:bodyPr>
          <a:lstStyle/>
          <a:p>
            <a:pPr>
              <a:lnSpc>
                <a:spcPct val="110000"/>
              </a:lnSpc>
              <a:spcBef>
                <a:spcPts val="600"/>
              </a:spcBef>
            </a:pPr>
            <a:r>
              <a:rPr lang="en-US" sz="2000" b="1" dirty="0" smtClean="0">
                <a:solidFill>
                  <a:srgbClr val="0070C0"/>
                </a:solidFill>
              </a:rPr>
              <a:t>Issues</a:t>
            </a:r>
          </a:p>
          <a:p>
            <a:pPr lvl="1">
              <a:lnSpc>
                <a:spcPct val="110000"/>
              </a:lnSpc>
              <a:spcBef>
                <a:spcPts val="600"/>
              </a:spcBef>
              <a:spcAft>
                <a:spcPts val="600"/>
              </a:spcAft>
            </a:pPr>
            <a:r>
              <a:rPr lang="en-US" sz="1700" dirty="0" smtClean="0"/>
              <a:t>Clarify dissemination restrictions on products developed with ECMWF model data</a:t>
            </a:r>
          </a:p>
          <a:p>
            <a:pPr lvl="2">
              <a:lnSpc>
                <a:spcPct val="110000"/>
              </a:lnSpc>
              <a:spcBef>
                <a:spcPts val="0"/>
              </a:spcBef>
              <a:spcAft>
                <a:spcPts val="0"/>
              </a:spcAft>
            </a:pPr>
            <a:r>
              <a:rPr lang="en-US" sz="1500" dirty="0" smtClean="0"/>
              <a:t>NWS and ECMWF have approved a Cooperative Agreement</a:t>
            </a:r>
          </a:p>
          <a:p>
            <a:pPr lvl="2">
              <a:lnSpc>
                <a:spcPct val="110000"/>
              </a:lnSpc>
              <a:spcBef>
                <a:spcPts val="0"/>
              </a:spcBef>
              <a:spcAft>
                <a:spcPts val="0"/>
              </a:spcAft>
            </a:pPr>
            <a:r>
              <a:rPr lang="en-US" sz="1500" dirty="0" smtClean="0"/>
              <a:t>Implementing Arrangements need to be vetted.</a:t>
            </a:r>
          </a:p>
          <a:p>
            <a:pPr lvl="1">
              <a:lnSpc>
                <a:spcPct val="110000"/>
              </a:lnSpc>
              <a:spcBef>
                <a:spcPts val="600"/>
              </a:spcBef>
              <a:spcAft>
                <a:spcPts val="600"/>
              </a:spcAft>
            </a:pPr>
            <a:r>
              <a:rPr lang="en-US" sz="1700" dirty="0" smtClean="0"/>
              <a:t>Need nationally consistent foundational datasets:  terrain, land/water masks, observation analyses</a:t>
            </a:r>
          </a:p>
          <a:p>
            <a:pPr lvl="1">
              <a:lnSpc>
                <a:spcPct val="110000"/>
              </a:lnSpc>
              <a:spcBef>
                <a:spcPts val="600"/>
              </a:spcBef>
              <a:spcAft>
                <a:spcPts val="600"/>
              </a:spcAft>
            </a:pPr>
            <a:r>
              <a:rPr lang="en-US" sz="1700" dirty="0" smtClean="0"/>
              <a:t>Analysis of Record is a work in progress</a:t>
            </a:r>
            <a:endParaRPr lang="en-US" sz="1800" dirty="0" smtClean="0"/>
          </a:p>
          <a:p>
            <a:pPr>
              <a:lnSpc>
                <a:spcPct val="110000"/>
              </a:lnSpc>
              <a:spcBef>
                <a:spcPts val="600"/>
              </a:spcBef>
            </a:pPr>
            <a:r>
              <a:rPr lang="en-US" sz="2000" b="1" dirty="0" smtClean="0">
                <a:solidFill>
                  <a:srgbClr val="0070C0"/>
                </a:solidFill>
              </a:rPr>
              <a:t>Challenges</a:t>
            </a:r>
          </a:p>
          <a:p>
            <a:pPr lvl="1">
              <a:lnSpc>
                <a:spcPct val="110000"/>
              </a:lnSpc>
              <a:spcBef>
                <a:spcPts val="600"/>
              </a:spcBef>
              <a:spcAft>
                <a:spcPts val="600"/>
              </a:spcAft>
            </a:pPr>
            <a:r>
              <a:rPr lang="en-US" sz="1700" dirty="0" smtClean="0"/>
              <a:t>Lack of High Performance Computing and human resources to generate sufficient reanalysis and reforecast samples from numerical models to provide representative samples for statistical calibration</a:t>
            </a:r>
          </a:p>
          <a:p>
            <a:pPr lvl="1">
              <a:lnSpc>
                <a:spcPct val="110000"/>
              </a:lnSpc>
              <a:spcBef>
                <a:spcPts val="600"/>
              </a:spcBef>
              <a:spcAft>
                <a:spcPts val="600"/>
              </a:spcAft>
            </a:pPr>
            <a:r>
              <a:rPr lang="en-US" sz="1700" dirty="0" smtClean="0"/>
              <a:t>Not fully known how </a:t>
            </a:r>
            <a:r>
              <a:rPr lang="en-US" sz="1700" dirty="0"/>
              <a:t>to properly blend or bias correct all needed weather variables</a:t>
            </a:r>
            <a:endParaRPr lang="en-US" sz="1700" dirty="0" smtClean="0"/>
          </a:p>
          <a:p>
            <a:pPr lvl="1">
              <a:lnSpc>
                <a:spcPct val="110000"/>
              </a:lnSpc>
              <a:spcBef>
                <a:spcPts val="600"/>
              </a:spcBef>
              <a:spcAft>
                <a:spcPts val="600"/>
              </a:spcAft>
            </a:pPr>
            <a:r>
              <a:rPr lang="en-US" sz="1700" dirty="0" smtClean="0"/>
              <a:t>High bar for success in place with blending capabilities already at WPC and WFOs</a:t>
            </a:r>
          </a:p>
          <a:p>
            <a:pPr marL="274637" lvl="1" indent="0" algn="ctr">
              <a:lnSpc>
                <a:spcPct val="110000"/>
              </a:lnSpc>
              <a:spcBef>
                <a:spcPts val="600"/>
              </a:spcBef>
              <a:spcAft>
                <a:spcPts val="600"/>
              </a:spcAft>
              <a:buNone/>
            </a:pPr>
            <a:r>
              <a:rPr lang="en-US" sz="2600" b="1" dirty="0" smtClean="0">
                <a:solidFill>
                  <a:srgbClr val="C00000"/>
                </a:solidFill>
              </a:rPr>
              <a:t>Thank You</a:t>
            </a:r>
            <a:endParaRPr lang="en-US" sz="2600" b="1" dirty="0">
              <a:solidFill>
                <a:srgbClr val="C00000"/>
              </a:solidFill>
            </a:endParaRPr>
          </a:p>
          <a:p>
            <a:pPr lvl="1">
              <a:lnSpc>
                <a:spcPct val="110000"/>
              </a:lnSpc>
              <a:spcBef>
                <a:spcPts val="600"/>
              </a:spcBef>
              <a:spcAft>
                <a:spcPts val="600"/>
              </a:spcAft>
            </a:pPr>
            <a:endParaRPr lang="en-US" sz="17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75960"/>
            <a:ext cx="1001369" cy="100584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7813" y="5775325"/>
            <a:ext cx="10175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20251F22-F00F-1949-9E69-DCC600D85B00}" type="slidenum">
              <a:rPr lang="en-US" smtClean="0"/>
              <a:pPr>
                <a:defRPr/>
              </a:pPr>
              <a:t>24</a:t>
            </a:fld>
            <a:endParaRPr lang="en-US" dirty="0"/>
          </a:p>
        </p:txBody>
      </p:sp>
    </p:spTree>
    <p:extLst>
      <p:ext uri="{BB962C8B-B14F-4D97-AF65-F5344CB8AC3E}">
        <p14:creationId xmlns:p14="http://schemas.microsoft.com/office/powerpoint/2010/main" val="4188319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338"/>
            <a:ext cx="9144000" cy="1143000"/>
          </a:xfrm>
        </p:spPr>
        <p:txBody>
          <a:bodyPr>
            <a:noAutofit/>
          </a:bodyPr>
          <a:lstStyle/>
          <a:p>
            <a:pPr algn="ctr"/>
            <a:r>
              <a:rPr lang="en-US" b="1" dirty="0">
                <a:latin typeface="Arial" panose="020B0604020202020204" pitchFamily="34" charset="0"/>
                <a:cs typeface="Arial" panose="020B0604020202020204" pitchFamily="34" charset="0"/>
              </a:rPr>
              <a:t>The Growing Challenge: Consistency</a:t>
            </a:r>
          </a:p>
        </p:txBody>
      </p:sp>
      <p:sp>
        <p:nvSpPr>
          <p:cNvPr id="3" name="Content Placeholder 2"/>
          <p:cNvSpPr>
            <a:spLocks noGrp="1"/>
          </p:cNvSpPr>
          <p:nvPr>
            <p:ph idx="1"/>
          </p:nvPr>
        </p:nvSpPr>
        <p:spPr>
          <a:xfrm>
            <a:off x="304800" y="1219200"/>
            <a:ext cx="8610600" cy="2971800"/>
          </a:xfrm>
        </p:spPr>
        <p:txBody>
          <a:bodyPr>
            <a:normAutofit fontScale="85000" lnSpcReduction="10000"/>
          </a:bodyPr>
          <a:lstStyle/>
          <a:p>
            <a:pPr marL="0" indent="0">
              <a:lnSpc>
                <a:spcPct val="110000"/>
              </a:lnSpc>
              <a:buNone/>
            </a:pPr>
            <a:r>
              <a:rPr lang="en-US" sz="2000" b="1" u="sng" dirty="0" smtClean="0">
                <a:latin typeface="Arial" panose="020B0604020202020204" pitchFamily="34" charset="0"/>
                <a:cs typeface="Arial" panose="020B0604020202020204" pitchFamily="34" charset="0"/>
              </a:rPr>
              <a:t>Issue</a:t>
            </a:r>
            <a:r>
              <a:rPr lang="en-US" sz="2000" dirty="0" smtClean="0">
                <a:latin typeface="Arial" panose="020B0604020202020204" pitchFamily="34" charset="0"/>
                <a:cs typeface="Arial" panose="020B0604020202020204" pitchFamily="34" charset="0"/>
              </a:rPr>
              <a:t>:  Local forecast offices work primarily to serve local user requirements.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p>
          <a:p>
            <a:pPr marL="0" indent="0">
              <a:lnSpc>
                <a:spcPct val="110000"/>
              </a:lnSpc>
              <a:spcBef>
                <a:spcPts val="0"/>
              </a:spcBef>
              <a:buNone/>
            </a:pPr>
            <a:r>
              <a:rPr lang="en-US" sz="2000" dirty="0" smtClean="0">
                <a:latin typeface="Arial" panose="020B0604020202020204" pitchFamily="34" charset="0"/>
                <a:cs typeface="Arial" panose="020B0604020202020204" pitchFamily="34" charset="0"/>
              </a:rPr>
              <a:t>            How are state, regional, and national needs being addressed?</a:t>
            </a:r>
          </a:p>
          <a:p>
            <a:pPr marL="0" indent="0">
              <a:lnSpc>
                <a:spcPct val="110000"/>
              </a:lnSpc>
              <a:spcBef>
                <a:spcPts val="1800"/>
              </a:spcBef>
              <a:buNone/>
            </a:pPr>
            <a:r>
              <a:rPr lang="en-US" sz="2000" b="1" u="sng" dirty="0" smtClean="0">
                <a:latin typeface="Arial" panose="020B0604020202020204" pitchFamily="34" charset="0"/>
                <a:cs typeface="Arial" panose="020B0604020202020204" pitchFamily="34" charset="0"/>
              </a:rPr>
              <a:t>Consequence</a:t>
            </a:r>
            <a:r>
              <a:rPr lang="en-US" sz="2000" dirty="0" smtClean="0">
                <a:latin typeface="Arial" panose="020B0604020202020204" pitchFamily="34" charset="0"/>
                <a:cs typeface="Arial" panose="020B0604020202020204" pitchFamily="34" charset="0"/>
              </a:rPr>
              <a:t>:  Inconsistencies across CWA or Regional lines can lead to challenges for Impact-based Decision Support Services on the state, regional &amp; national scale. </a:t>
            </a:r>
          </a:p>
          <a:p>
            <a:pPr marL="0" indent="0">
              <a:lnSpc>
                <a:spcPct val="110000"/>
              </a:lnSpc>
              <a:spcBef>
                <a:spcPts val="1800"/>
              </a:spcBef>
              <a:buNone/>
            </a:pPr>
            <a:r>
              <a:rPr lang="en-US" sz="2000" i="1" dirty="0" smtClean="0">
                <a:solidFill>
                  <a:srgbClr val="C00000"/>
                </a:solidFill>
                <a:latin typeface="Arial" panose="020B0604020202020204" pitchFamily="34" charset="0"/>
                <a:cs typeface="Arial" panose="020B0604020202020204" pitchFamily="34" charset="0"/>
              </a:rPr>
              <a:t>What do our partners think when they see sharp changes in our forecast grids?</a:t>
            </a:r>
          </a:p>
          <a:p>
            <a:pPr marL="0" indent="0">
              <a:lnSpc>
                <a:spcPct val="110000"/>
              </a:lnSpc>
              <a:spcBef>
                <a:spcPts val="1800"/>
              </a:spcBef>
              <a:buNone/>
            </a:pPr>
            <a:r>
              <a:rPr lang="en-US" sz="2000" i="1" dirty="0" smtClean="0">
                <a:solidFill>
                  <a:srgbClr val="C00000"/>
                </a:solidFill>
                <a:latin typeface="Arial" panose="020B0604020202020204" pitchFamily="34" charset="0"/>
                <a:cs typeface="Arial" panose="020B0604020202020204" pitchFamily="34" charset="0"/>
              </a:rPr>
              <a:t> It impacts their confidence in our forecasts</a:t>
            </a:r>
          </a:p>
          <a:p>
            <a:pPr marL="0" indent="0">
              <a:lnSpc>
                <a:spcPct val="110000"/>
              </a:lnSpc>
              <a:spcBef>
                <a:spcPts val="1800"/>
              </a:spcBef>
              <a:buNone/>
            </a:pPr>
            <a:r>
              <a:rPr lang="en-US" sz="2000" b="1" u="sng" dirty="0" smtClean="0">
                <a:latin typeface="Arial" panose="020B0604020202020204" pitchFamily="34" charset="0"/>
                <a:cs typeface="Arial" panose="020B0604020202020204" pitchFamily="34" charset="0"/>
              </a:rPr>
              <a:t>Need</a:t>
            </a:r>
            <a:r>
              <a:rPr lang="en-US" sz="2000" dirty="0" smtClean="0">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To develop nationally consistent methodologies</a:t>
            </a:r>
          </a:p>
        </p:txBody>
      </p:sp>
      <p:sp>
        <p:nvSpPr>
          <p:cNvPr id="4" name="AutoShape 2" descr="https://mail.google.com/mail/u/0/?ui=2&amp;ik=72f10a16a0&amp;view=att&amp;th=14788516fee12fd0&amp;attid=0.1.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76200" y="76200"/>
            <a:ext cx="8991600" cy="6682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3"/>
          <p:cNvSpPr>
            <a:spLocks noGrp="1"/>
          </p:cNvSpPr>
          <p:nvPr>
            <p:ph type="sldNum" sz="quarter" idx="12"/>
          </p:nvPr>
        </p:nvSpPr>
        <p:spPr bwMode="auto">
          <a:xfrm>
            <a:off x="6934200" y="640080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5AEEFAB-D25E-624F-9679-C14E53512B4E}" type="slidenum">
              <a:rPr lang="en-US">
                <a:ea typeface="ＭＳ Ｐゴシック" pitchFamily="-109" charset="-128"/>
                <a:cs typeface="ＭＳ Ｐゴシック" pitchFamily="-109" charset="-128"/>
              </a:rPr>
              <a:pPr fontAlgn="base">
                <a:spcBef>
                  <a:spcPct val="0"/>
                </a:spcBef>
                <a:spcAft>
                  <a:spcPct val="0"/>
                </a:spcAft>
              </a:pPr>
              <a:t>3</a:t>
            </a:fld>
            <a:endParaRPr lang="en-US" dirty="0">
              <a:ea typeface="ＭＳ Ｐゴシック" pitchFamily="-109" charset="-128"/>
              <a:cs typeface="ＭＳ Ｐゴシック" pitchFamily="-109" charset="-128"/>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99" y="4191000"/>
            <a:ext cx="2912501" cy="242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Shape 326"/>
          <p:cNvPicPr preferRelativeResize="0"/>
          <p:nvPr/>
        </p:nvPicPr>
        <p:blipFill rotWithShape="1">
          <a:blip r:embed="rId4">
            <a:alphaModFix/>
          </a:blip>
          <a:srcRect l="62459" t="9348" r="3216" b="48080"/>
          <a:stretch/>
        </p:blipFill>
        <p:spPr>
          <a:xfrm>
            <a:off x="3810000" y="4038600"/>
            <a:ext cx="2632497" cy="2085367"/>
          </a:xfrm>
          <a:prstGeom prst="rect">
            <a:avLst/>
          </a:prstGeom>
          <a:ln>
            <a:noFill/>
          </a:ln>
          <a:effectLst>
            <a:outerShdw blurRad="190500" algn="tl" rotWithShape="0">
              <a:srgbClr val="000000">
                <a:alpha val="70000"/>
              </a:srgbClr>
            </a:outerShdw>
          </a:effectLst>
        </p:spPr>
      </p:pic>
      <p:pic>
        <p:nvPicPr>
          <p:cNvPr id="10" name="Shape 326"/>
          <p:cNvPicPr preferRelativeResize="0"/>
          <p:nvPr/>
        </p:nvPicPr>
        <p:blipFill rotWithShape="1">
          <a:blip r:embed="rId4">
            <a:alphaModFix/>
          </a:blip>
          <a:srcRect l="62459" t="52317" r="3216" b="5508"/>
          <a:stretch/>
        </p:blipFill>
        <p:spPr>
          <a:xfrm>
            <a:off x="6172200" y="4411126"/>
            <a:ext cx="2632497" cy="2065874"/>
          </a:xfrm>
          <a:prstGeom prst="rect">
            <a:avLst/>
          </a:prstGeom>
          <a:ln>
            <a:noFill/>
          </a:ln>
          <a:effectLst>
            <a:outerShdw blurRad="190500" algn="tl" rotWithShape="0">
              <a:srgbClr val="000000">
                <a:alpha val="70000"/>
              </a:srgbClr>
            </a:outerShdw>
          </a:effectLst>
        </p:spPr>
      </p:pic>
      <p:sp>
        <p:nvSpPr>
          <p:cNvPr id="5" name="Right Arrow 4"/>
          <p:cNvSpPr/>
          <p:nvPr/>
        </p:nvSpPr>
        <p:spPr>
          <a:xfrm rot="1274156">
            <a:off x="5960199" y="5110552"/>
            <a:ext cx="760027" cy="449262"/>
          </a:xfrm>
          <a:prstGeom prst="rightArrow">
            <a:avLst/>
          </a:prstGeom>
          <a:gradFill flip="none" rotWithShape="1">
            <a:gsLst>
              <a:gs pos="0">
                <a:schemeClr val="bg1">
                  <a:lumMod val="50000"/>
                </a:schemeClr>
              </a:gs>
              <a:gs pos="50000">
                <a:schemeClr val="bg1">
                  <a:lumMod val="85000"/>
                </a:schemeClr>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233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200090"/>
            <a:ext cx="9143999" cy="400110"/>
          </a:xfrm>
          <a:prstGeom prst="rect">
            <a:avLst/>
          </a:prstGeom>
          <a:solidFill>
            <a:srgbClr val="92D050"/>
          </a:solidFill>
          <a:ln w="25400">
            <a:noFill/>
          </a:ln>
        </p:spPr>
        <p:txBody>
          <a:bodyPr wrap="square">
            <a:spAutoFit/>
          </a:bodyPr>
          <a:lstStyle/>
          <a:p>
            <a:pPr algn="ctr">
              <a:defRPr/>
            </a:pPr>
            <a:r>
              <a:rPr lang="en-US" sz="2000" b="1" i="1" dirty="0" smtClean="0">
                <a:solidFill>
                  <a:srgbClr val="0070C0"/>
                </a:solidFill>
                <a:effectLst>
                  <a:outerShdw blurRad="38100" dist="38100" dir="2700000" algn="tl">
                    <a:srgbClr val="000000">
                      <a:alpha val="43137"/>
                    </a:srgbClr>
                  </a:outerShdw>
                </a:effectLst>
                <a:latin typeface="Calibri" pitchFamily="34" charset="0"/>
              </a:rPr>
              <a:t>REASONING</a:t>
            </a:r>
            <a:endParaRPr lang="en-US" sz="2000" dirty="0">
              <a:solidFill>
                <a:srgbClr val="0070C0"/>
              </a:solidFill>
            </a:endParaRPr>
          </a:p>
        </p:txBody>
      </p:sp>
      <p:sp>
        <p:nvSpPr>
          <p:cNvPr id="15" name="TextBox 14"/>
          <p:cNvSpPr txBox="1"/>
          <p:nvPr/>
        </p:nvSpPr>
        <p:spPr>
          <a:xfrm>
            <a:off x="0" y="4552890"/>
            <a:ext cx="9143999" cy="400110"/>
          </a:xfrm>
          <a:prstGeom prst="rect">
            <a:avLst/>
          </a:prstGeom>
          <a:solidFill>
            <a:srgbClr val="92D050"/>
          </a:solidFill>
          <a:ln w="25400">
            <a:noFill/>
          </a:ln>
        </p:spPr>
        <p:txBody>
          <a:bodyPr wrap="square">
            <a:spAutoFit/>
          </a:bodyPr>
          <a:lstStyle/>
          <a:p>
            <a:pPr algn="ctr">
              <a:defRPr/>
            </a:pPr>
            <a:r>
              <a:rPr lang="en-US" sz="2000" b="1" i="1" dirty="0" smtClean="0">
                <a:solidFill>
                  <a:srgbClr val="0070C0"/>
                </a:solidFill>
                <a:effectLst>
                  <a:outerShdw blurRad="38100" dist="38100" dir="2700000" algn="tl">
                    <a:srgbClr val="000000">
                      <a:alpha val="43137"/>
                    </a:srgbClr>
                  </a:outerShdw>
                </a:effectLst>
                <a:latin typeface="Calibri" pitchFamily="34" charset="0"/>
              </a:rPr>
              <a:t>FUNDING</a:t>
            </a:r>
            <a:endParaRPr lang="en-US" sz="2000" dirty="0">
              <a:solidFill>
                <a:srgbClr val="0070C0"/>
              </a:solidFill>
            </a:endParaRPr>
          </a:p>
        </p:txBody>
      </p:sp>
      <p:sp>
        <p:nvSpPr>
          <p:cNvPr id="2" name="Title 1"/>
          <p:cNvSpPr>
            <a:spLocks noGrp="1"/>
          </p:cNvSpPr>
          <p:nvPr>
            <p:ph type="title"/>
          </p:nvPr>
        </p:nvSpPr>
        <p:spPr>
          <a:xfrm>
            <a:off x="76200" y="76200"/>
            <a:ext cx="8991600" cy="1143000"/>
          </a:xfrm>
        </p:spPr>
        <p:txBody>
          <a:bodyPr>
            <a:normAutofit/>
          </a:bodyPr>
          <a:lstStyle/>
          <a:p>
            <a:pPr algn="ctr"/>
            <a:r>
              <a:rPr lang="en-US" b="1" dirty="0">
                <a:latin typeface="Arial" panose="020B0604020202020204" pitchFamily="34" charset="0"/>
                <a:cs typeface="Arial" panose="020B0604020202020204" pitchFamily="34" charset="0"/>
              </a:rPr>
              <a:t>Origins of the National </a:t>
            </a:r>
            <a:r>
              <a:rPr lang="en-US" b="1" dirty="0" smtClean="0">
                <a:latin typeface="Arial" panose="020B0604020202020204" pitchFamily="34" charset="0"/>
                <a:cs typeface="Arial" panose="020B0604020202020204" pitchFamily="34" charset="0"/>
              </a:rPr>
              <a:t>Blend</a:t>
            </a:r>
            <a:endParaRPr lang="en-US" b="1" dirty="0">
              <a:latin typeface="Arial" panose="020B0604020202020204" pitchFamily="34" charset="0"/>
              <a:cs typeface="Arial" panose="020B0604020202020204" pitchFamily="34" charset="0"/>
            </a:endParaRPr>
          </a:p>
        </p:txBody>
      </p:sp>
      <p:sp>
        <p:nvSpPr>
          <p:cNvPr id="4" name="Rectangle 3"/>
          <p:cNvSpPr/>
          <p:nvPr/>
        </p:nvSpPr>
        <p:spPr>
          <a:xfrm>
            <a:off x="76200" y="76200"/>
            <a:ext cx="8991600" cy="6682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p:cNvSpPr>
            <a:spLocks noGrp="1"/>
          </p:cNvSpPr>
          <p:nvPr>
            <p:ph type="sldNum" sz="quarter" idx="12"/>
          </p:nvPr>
        </p:nvSpPr>
        <p:spPr bwMode="auto">
          <a:xfrm>
            <a:off x="6934200" y="640080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5AEEFAB-D25E-624F-9679-C14E53512B4E}" type="slidenum">
              <a:rPr lang="en-US">
                <a:ea typeface="ＭＳ Ｐゴシック" pitchFamily="-109" charset="-128"/>
                <a:cs typeface="ＭＳ Ｐゴシック" pitchFamily="-109" charset="-128"/>
              </a:rPr>
              <a:pPr fontAlgn="base">
                <a:spcBef>
                  <a:spcPct val="0"/>
                </a:spcBef>
                <a:spcAft>
                  <a:spcPct val="0"/>
                </a:spcAft>
              </a:pPr>
              <a:t>4</a:t>
            </a:fld>
            <a:endParaRPr lang="en-US" dirty="0">
              <a:ea typeface="ＭＳ Ｐゴシック" pitchFamily="-109" charset="-128"/>
              <a:cs typeface="ＭＳ Ｐゴシック" pitchFamily="-109"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090175"/>
            <a:ext cx="1593871" cy="15392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025" y="2133604"/>
            <a:ext cx="23145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457701" y="5181600"/>
            <a:ext cx="2905125" cy="1200329"/>
          </a:xfrm>
          <a:prstGeom prst="rect">
            <a:avLst/>
          </a:prstGeom>
          <a:noFill/>
        </p:spPr>
        <p:txBody>
          <a:bodyPr wrap="square" rtlCol="0">
            <a:spAutoFit/>
          </a:bodyPr>
          <a:lstStyle/>
          <a:p>
            <a:r>
              <a:rPr lang="en-US" u="sng" dirty="0" smtClean="0"/>
              <a:t>Sandy Supplemental </a:t>
            </a:r>
          </a:p>
          <a:p>
            <a:r>
              <a:rPr lang="en-US" dirty="0" smtClean="0"/>
              <a:t>JPSS Gap Mitigation:  </a:t>
            </a:r>
          </a:p>
          <a:p>
            <a:r>
              <a:rPr lang="en-US" i="1" dirty="0" smtClean="0"/>
              <a:t>projects that make better  use of existing model data</a:t>
            </a:r>
            <a:endParaRPr lang="en-US" dirty="0" smtClean="0"/>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455" t="8350" r="31439" b="3838"/>
          <a:stretch/>
        </p:blipFill>
        <p:spPr bwMode="auto">
          <a:xfrm>
            <a:off x="6539024" y="2187473"/>
            <a:ext cx="1676400" cy="21729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1600200"/>
            <a:ext cx="4114800" cy="646331"/>
          </a:xfrm>
          <a:prstGeom prst="rect">
            <a:avLst/>
          </a:prstGeom>
          <a:noFill/>
        </p:spPr>
        <p:txBody>
          <a:bodyPr wrap="square" rtlCol="0">
            <a:spAutoFit/>
          </a:bodyPr>
          <a:lstStyle/>
          <a:p>
            <a:pPr algn="ctr"/>
            <a:r>
              <a:rPr lang="en-US" u="sng" dirty="0" smtClean="0"/>
              <a:t>Local / Regional </a:t>
            </a:r>
          </a:p>
          <a:p>
            <a:pPr algn="ctr"/>
            <a:r>
              <a:rPr lang="en-US" u="sng" dirty="0" smtClean="0"/>
              <a:t>Model Blend Initiatives</a:t>
            </a:r>
            <a:endParaRPr lang="en-US" u="sng"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425" y="2158284"/>
            <a:ext cx="1676400" cy="21755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539024" y="1600200"/>
            <a:ext cx="1676400" cy="369332"/>
          </a:xfrm>
          <a:prstGeom prst="rect">
            <a:avLst/>
          </a:prstGeom>
          <a:noFill/>
        </p:spPr>
        <p:txBody>
          <a:bodyPr wrap="square" rtlCol="0">
            <a:spAutoFit/>
          </a:bodyPr>
          <a:lstStyle/>
          <a:p>
            <a:pPr algn="ctr"/>
            <a:r>
              <a:rPr lang="en-US" u="sng" dirty="0" smtClean="0"/>
              <a:t>WRN Roadmap</a:t>
            </a:r>
            <a:endParaRPr lang="en-US" u="sng" dirty="0"/>
          </a:p>
        </p:txBody>
      </p:sp>
      <p:sp>
        <p:nvSpPr>
          <p:cNvPr id="14" name="TextBox 13"/>
          <p:cNvSpPr txBox="1"/>
          <p:nvPr/>
        </p:nvSpPr>
        <p:spPr>
          <a:xfrm>
            <a:off x="4024425" y="1611868"/>
            <a:ext cx="1676400" cy="369332"/>
          </a:xfrm>
          <a:prstGeom prst="rect">
            <a:avLst/>
          </a:prstGeom>
          <a:noFill/>
        </p:spPr>
        <p:txBody>
          <a:bodyPr wrap="square" rtlCol="0">
            <a:spAutoFit/>
          </a:bodyPr>
          <a:lstStyle/>
          <a:p>
            <a:pPr algn="ctr"/>
            <a:r>
              <a:rPr lang="en-US" u="sng" dirty="0" smtClean="0"/>
              <a:t>NAPA Report</a:t>
            </a:r>
            <a:endParaRPr lang="en-US" u="sng" dirty="0"/>
          </a:p>
        </p:txBody>
      </p:sp>
      <p:cxnSp>
        <p:nvCxnSpPr>
          <p:cNvPr id="9" name="Straight Connector 8"/>
          <p:cNvCxnSpPr/>
          <p:nvPr/>
        </p:nvCxnSpPr>
        <p:spPr>
          <a:xfrm flipH="1">
            <a:off x="304800" y="1400145"/>
            <a:ext cx="3505200" cy="0"/>
          </a:xfrm>
          <a:prstGeom prst="line">
            <a:avLst/>
          </a:prstGeom>
          <a:effectLst>
            <a:outerShdw blurRad="254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10200" y="1400145"/>
            <a:ext cx="3505200" cy="0"/>
          </a:xfrm>
          <a:prstGeom prst="line">
            <a:avLst/>
          </a:prstGeom>
          <a:effectLst>
            <a:outerShdw blurRad="254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76225" y="4752945"/>
            <a:ext cx="3505200" cy="0"/>
          </a:xfrm>
          <a:prstGeom prst="line">
            <a:avLst/>
          </a:prstGeom>
          <a:effectLst>
            <a:outerShdw blurRad="254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381625" y="4752945"/>
            <a:ext cx="3505200" cy="0"/>
          </a:xfrm>
          <a:prstGeom prst="line">
            <a:avLst/>
          </a:prstGeom>
          <a:effectLst>
            <a:outerShdw blurRad="254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624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839200" cy="1066800"/>
          </a:xfrm>
        </p:spPr>
        <p:txBody>
          <a:bodyPr>
            <a:noAutofit/>
          </a:bodyPr>
          <a:lstStyle/>
          <a:p>
            <a:r>
              <a:rPr lang="en-US" b="1" dirty="0" smtClean="0"/>
              <a:t>The National Blend Project Team</a:t>
            </a:r>
            <a:endParaRPr lang="en-US" b="1" dirty="0"/>
          </a:p>
        </p:txBody>
      </p:sp>
      <p:sp>
        <p:nvSpPr>
          <p:cNvPr id="3" name="Content Placeholder 2"/>
          <p:cNvSpPr>
            <a:spLocks noGrp="1"/>
          </p:cNvSpPr>
          <p:nvPr>
            <p:ph idx="4294967295"/>
          </p:nvPr>
        </p:nvSpPr>
        <p:spPr>
          <a:xfrm>
            <a:off x="457200" y="1295400"/>
            <a:ext cx="7772400" cy="4525963"/>
          </a:xfrm>
        </p:spPr>
        <p:txBody>
          <a:bodyPr/>
          <a:lstStyle/>
          <a:p>
            <a:r>
              <a:rPr lang="en-US" b="1" dirty="0" smtClean="0"/>
              <a:t>Former Technical </a:t>
            </a:r>
            <a:r>
              <a:rPr lang="en-US" b="1" dirty="0"/>
              <a:t>Advisor – Stephen </a:t>
            </a:r>
            <a:r>
              <a:rPr lang="en-US" b="1" dirty="0" smtClean="0"/>
              <a:t>Lord (ret. as of Jan 3)</a:t>
            </a:r>
          </a:p>
          <a:p>
            <a:r>
              <a:rPr lang="en-US" b="1" dirty="0"/>
              <a:t>Project Manager – </a:t>
            </a:r>
            <a:r>
              <a:rPr lang="en-US" b="1" dirty="0" smtClean="0"/>
              <a:t>Kathryn Gilbert</a:t>
            </a:r>
          </a:p>
          <a:p>
            <a:r>
              <a:rPr lang="en-US" b="1" dirty="0" smtClean="0"/>
              <a:t>Deputy Project Manager – David Myrick</a:t>
            </a:r>
          </a:p>
          <a:p>
            <a:r>
              <a:rPr lang="en-US" b="1" dirty="0" smtClean="0"/>
              <a:t>Plenary Team: NWS HQ, NCEP, NWS Regions, NWSEO, OAR/ESRL   </a:t>
            </a:r>
            <a:endParaRPr lang="en-US" b="1" dirty="0"/>
          </a:p>
          <a:p>
            <a:pPr marL="0" indent="0">
              <a:buNone/>
            </a:pPr>
            <a:endParaRPr lang="en-US" b="1" dirty="0" smtClean="0"/>
          </a:p>
          <a:p>
            <a:pPr marL="0" indent="0">
              <a:buNone/>
            </a:pPr>
            <a:r>
              <a:rPr lang="en-US" b="1" dirty="0" smtClean="0"/>
              <a:t>Project ‘Working Level’ Teams:</a:t>
            </a:r>
          </a:p>
          <a:p>
            <a:pPr lvl="1">
              <a:buFont typeface="Arial" panose="020B0604020202020204" pitchFamily="34" charset="0"/>
              <a:buChar char="•"/>
            </a:pPr>
            <a:r>
              <a:rPr lang="en-US" dirty="0" smtClean="0"/>
              <a:t>Analysis and Verification</a:t>
            </a:r>
            <a:endParaRPr lang="en-US" dirty="0"/>
          </a:p>
          <a:p>
            <a:pPr lvl="1">
              <a:buFont typeface="Arial" panose="020B0604020202020204" pitchFamily="34" charset="0"/>
              <a:buChar char="•"/>
            </a:pPr>
            <a:r>
              <a:rPr lang="en-US" dirty="0" smtClean="0"/>
              <a:t>Post Processing</a:t>
            </a:r>
          </a:p>
          <a:p>
            <a:pPr lvl="1">
              <a:buFont typeface="Arial" panose="020B0604020202020204" pitchFamily="34" charset="0"/>
              <a:buChar char="•"/>
            </a:pPr>
            <a:r>
              <a:rPr lang="en-US" dirty="0" smtClean="0"/>
              <a:t>Testing and Training</a:t>
            </a:r>
          </a:p>
          <a:p>
            <a:pPr lvl="1">
              <a:buFont typeface="Arial" panose="020B0604020202020204" pitchFamily="34" charset="0"/>
              <a:buChar char="•"/>
            </a:pPr>
            <a:r>
              <a:rPr lang="en-US" dirty="0" smtClean="0"/>
              <a:t>Dissemination</a:t>
            </a:r>
          </a:p>
          <a:p>
            <a:pPr lvl="1">
              <a:buFont typeface="Arial" panose="020B0604020202020204" pitchFamily="34" charset="0"/>
              <a:buChar char="•"/>
            </a:pPr>
            <a:r>
              <a:rPr lang="en-US" dirty="0" smtClean="0"/>
              <a:t>Outreach</a:t>
            </a:r>
            <a:endParaRPr lang="en-US" dirty="0"/>
          </a:p>
          <a:p>
            <a:pPr lvl="1">
              <a:buFont typeface="Arial" panose="020B0604020202020204" pitchFamily="34" charset="0"/>
              <a:buChar char="•"/>
            </a:pPr>
            <a:endParaRPr lang="en-US" dirty="0"/>
          </a:p>
        </p:txBody>
      </p:sp>
      <p:sp>
        <p:nvSpPr>
          <p:cNvPr id="5" name="Rectangle 4"/>
          <p:cNvSpPr/>
          <p:nvPr/>
        </p:nvSpPr>
        <p:spPr>
          <a:xfrm>
            <a:off x="76200" y="76200"/>
            <a:ext cx="8991600" cy="6682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blogs-images.forbes.com/theyec/files/2012/12/2137737248_e9f3e429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807" y="3478607"/>
            <a:ext cx="2312593" cy="231259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rot="21031764">
            <a:off x="3469692" y="5293911"/>
            <a:ext cx="3276196" cy="707886"/>
          </a:xfrm>
          <a:prstGeom prst="rect">
            <a:avLst/>
          </a:prstGeom>
          <a:solidFill>
            <a:srgbClr val="8FE2FF"/>
          </a:solidFill>
          <a:effectLst>
            <a:glow rad="63500">
              <a:schemeClr val="accent3">
                <a:satMod val="175000"/>
                <a:alpha val="40000"/>
              </a:schemeClr>
            </a:glow>
          </a:effectLst>
        </p:spPr>
        <p:txBody>
          <a:bodyPr wrap="square" rtlCol="0">
            <a:spAutoFit/>
          </a:bodyPr>
          <a:lstStyle/>
          <a:p>
            <a:pPr algn="ctr"/>
            <a:r>
              <a:rPr lang="en-US" sz="2000" dirty="0" smtClean="0"/>
              <a:t>Over 70 contributors on this one project!</a:t>
            </a:r>
            <a:endParaRPr lang="en-US" sz="2000" dirty="0"/>
          </a:p>
        </p:txBody>
      </p:sp>
      <p:sp>
        <p:nvSpPr>
          <p:cNvPr id="7" name="Slide Number Placeholder 6"/>
          <p:cNvSpPr>
            <a:spLocks noGrp="1"/>
          </p:cNvSpPr>
          <p:nvPr>
            <p:ph type="sldNum" sz="quarter" idx="12"/>
          </p:nvPr>
        </p:nvSpPr>
        <p:spPr/>
        <p:txBody>
          <a:bodyPr/>
          <a:lstStyle/>
          <a:p>
            <a:pPr>
              <a:defRPr/>
            </a:pPr>
            <a:fld id="{D05CC1DC-A0A8-024D-91A5-7E6BEF736198}" type="slidenum">
              <a:rPr lang="en-US" smtClean="0"/>
              <a:pPr>
                <a:defRPr/>
              </a:pPr>
              <a:t>5</a:t>
            </a:fld>
            <a:endParaRPr lang="en-US" dirty="0"/>
          </a:p>
        </p:txBody>
      </p:sp>
    </p:spTree>
    <p:extLst>
      <p:ext uri="{BB962C8B-B14F-4D97-AF65-F5344CB8AC3E}">
        <p14:creationId xmlns:p14="http://schemas.microsoft.com/office/powerpoint/2010/main" val="667611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839200" cy="1066800"/>
          </a:xfrm>
        </p:spPr>
        <p:txBody>
          <a:bodyPr>
            <a:noAutofit/>
          </a:bodyPr>
          <a:lstStyle/>
          <a:p>
            <a:r>
              <a:rPr lang="en-US" b="1" dirty="0" smtClean="0"/>
              <a:t>The National Blend Project Team</a:t>
            </a:r>
            <a:endParaRPr lang="en-US" b="1" dirty="0"/>
          </a:p>
        </p:txBody>
      </p:sp>
      <p:sp>
        <p:nvSpPr>
          <p:cNvPr id="3" name="Content Placeholder 2"/>
          <p:cNvSpPr>
            <a:spLocks noGrp="1"/>
          </p:cNvSpPr>
          <p:nvPr>
            <p:ph idx="4294967295"/>
          </p:nvPr>
        </p:nvSpPr>
        <p:spPr>
          <a:xfrm>
            <a:off x="457200" y="1295400"/>
            <a:ext cx="7924800" cy="4525963"/>
          </a:xfrm>
        </p:spPr>
        <p:txBody>
          <a:bodyPr/>
          <a:lstStyle/>
          <a:p>
            <a:r>
              <a:rPr lang="en-US" b="1" dirty="0" smtClean="0"/>
              <a:t>Former Technical </a:t>
            </a:r>
            <a:r>
              <a:rPr lang="en-US" b="1" dirty="0"/>
              <a:t>Advisor – Stephen </a:t>
            </a:r>
            <a:r>
              <a:rPr lang="en-US" b="1" dirty="0" smtClean="0"/>
              <a:t>Lord (ret. as of Jan 3)</a:t>
            </a:r>
          </a:p>
          <a:p>
            <a:r>
              <a:rPr lang="en-US" b="1" dirty="0"/>
              <a:t>Project Manager – </a:t>
            </a:r>
            <a:r>
              <a:rPr lang="en-US" b="1" dirty="0" smtClean="0"/>
              <a:t>Kathryn Gilbert</a:t>
            </a:r>
          </a:p>
          <a:p>
            <a:r>
              <a:rPr lang="en-US" b="1" dirty="0" smtClean="0"/>
              <a:t>Deputy Project Manager – David Myrick</a:t>
            </a:r>
          </a:p>
          <a:p>
            <a:r>
              <a:rPr lang="en-US" b="1" dirty="0" smtClean="0"/>
              <a:t>Plenary Team: NWS HQ, NCEP, NWS Regions, NWSEO, OAR/ESRL   </a:t>
            </a:r>
            <a:endParaRPr lang="en-US" b="1" dirty="0"/>
          </a:p>
          <a:p>
            <a:pPr marL="0" indent="0">
              <a:buNone/>
            </a:pPr>
            <a:endParaRPr lang="en-US" b="1" dirty="0" smtClean="0"/>
          </a:p>
          <a:p>
            <a:pPr marL="0" indent="0">
              <a:buNone/>
            </a:pPr>
            <a:r>
              <a:rPr lang="en-US" b="1" dirty="0" smtClean="0"/>
              <a:t>Project ‘Working Level’ Teams:</a:t>
            </a:r>
          </a:p>
          <a:p>
            <a:pPr lvl="1">
              <a:buFont typeface="Arial" panose="020B0604020202020204" pitchFamily="34" charset="0"/>
              <a:buChar char="•"/>
            </a:pPr>
            <a:r>
              <a:rPr lang="en-US" b="1" dirty="0" smtClean="0">
                <a:solidFill>
                  <a:srgbClr val="E31E4D"/>
                </a:solidFill>
              </a:rPr>
              <a:t>Analysis and Verification</a:t>
            </a:r>
            <a:endParaRPr lang="en-US" b="1" dirty="0">
              <a:solidFill>
                <a:srgbClr val="E31E4D"/>
              </a:solidFill>
            </a:endParaRPr>
          </a:p>
          <a:p>
            <a:pPr lvl="1">
              <a:buFont typeface="Arial" panose="020B0604020202020204" pitchFamily="34" charset="0"/>
              <a:buChar char="•"/>
            </a:pPr>
            <a:r>
              <a:rPr lang="en-US" b="1" dirty="0" smtClean="0">
                <a:solidFill>
                  <a:srgbClr val="E31E4D"/>
                </a:solidFill>
              </a:rPr>
              <a:t>Post Processing</a:t>
            </a:r>
          </a:p>
          <a:p>
            <a:pPr lvl="1">
              <a:buFont typeface="Arial" panose="020B0604020202020204" pitchFamily="34" charset="0"/>
              <a:buChar char="•"/>
            </a:pPr>
            <a:r>
              <a:rPr lang="en-US" dirty="0" smtClean="0"/>
              <a:t>Testing and Training</a:t>
            </a:r>
          </a:p>
          <a:p>
            <a:pPr lvl="1">
              <a:buFont typeface="Arial" panose="020B0604020202020204" pitchFamily="34" charset="0"/>
              <a:buChar char="•"/>
            </a:pPr>
            <a:r>
              <a:rPr lang="en-US" dirty="0" smtClean="0"/>
              <a:t>Dissemination</a:t>
            </a:r>
          </a:p>
          <a:p>
            <a:pPr lvl="1">
              <a:buFont typeface="Arial" panose="020B0604020202020204" pitchFamily="34" charset="0"/>
              <a:buChar char="•"/>
            </a:pPr>
            <a:r>
              <a:rPr lang="en-US" dirty="0" smtClean="0"/>
              <a:t>Outreach</a:t>
            </a:r>
            <a:endParaRPr lang="en-US" dirty="0"/>
          </a:p>
          <a:p>
            <a:pPr lvl="1">
              <a:buFont typeface="Arial" panose="020B0604020202020204" pitchFamily="34" charset="0"/>
              <a:buChar char="•"/>
            </a:pPr>
            <a:endParaRPr lang="en-US" dirty="0"/>
          </a:p>
        </p:txBody>
      </p:sp>
      <p:sp>
        <p:nvSpPr>
          <p:cNvPr id="5" name="Rectangle 4"/>
          <p:cNvSpPr/>
          <p:nvPr/>
        </p:nvSpPr>
        <p:spPr>
          <a:xfrm>
            <a:off x="76200" y="76200"/>
            <a:ext cx="8991600" cy="6682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blogs-images.forbes.com/theyec/files/2012/12/2137737248_e9f3e429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742" y="4038599"/>
            <a:ext cx="2312593" cy="231259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rot="21031764">
            <a:off x="3088692" y="5580603"/>
            <a:ext cx="3276196" cy="707886"/>
          </a:xfrm>
          <a:prstGeom prst="rect">
            <a:avLst/>
          </a:prstGeom>
          <a:solidFill>
            <a:srgbClr val="8FE2FF"/>
          </a:solidFill>
          <a:effectLst>
            <a:glow rad="63500">
              <a:schemeClr val="accent3">
                <a:satMod val="175000"/>
                <a:alpha val="40000"/>
              </a:schemeClr>
            </a:glow>
          </a:effectLst>
        </p:spPr>
        <p:txBody>
          <a:bodyPr wrap="square" rtlCol="0">
            <a:spAutoFit/>
          </a:bodyPr>
          <a:lstStyle/>
          <a:p>
            <a:pPr algn="ctr"/>
            <a:r>
              <a:rPr lang="en-US" sz="2000" dirty="0" smtClean="0"/>
              <a:t>Over 70 contributors on this one project!</a:t>
            </a:r>
            <a:endParaRPr lang="en-US" sz="2000" dirty="0"/>
          </a:p>
        </p:txBody>
      </p:sp>
      <p:sp>
        <p:nvSpPr>
          <p:cNvPr id="7" name="Slide Number Placeholder 6"/>
          <p:cNvSpPr>
            <a:spLocks noGrp="1"/>
          </p:cNvSpPr>
          <p:nvPr>
            <p:ph type="sldNum" sz="quarter" idx="12"/>
          </p:nvPr>
        </p:nvSpPr>
        <p:spPr/>
        <p:txBody>
          <a:bodyPr/>
          <a:lstStyle/>
          <a:p>
            <a:pPr>
              <a:defRPr/>
            </a:pPr>
            <a:fld id="{D05CC1DC-A0A8-024D-91A5-7E6BEF736198}" type="slidenum">
              <a:rPr lang="en-US" smtClean="0"/>
              <a:pPr>
                <a:defRPr/>
              </a:pPr>
              <a:t>6</a:t>
            </a:fld>
            <a:endParaRPr lang="en-US" dirty="0"/>
          </a:p>
        </p:txBody>
      </p:sp>
    </p:spTree>
    <p:extLst>
      <p:ext uri="{BB962C8B-B14F-4D97-AF65-F5344CB8AC3E}">
        <p14:creationId xmlns:p14="http://schemas.microsoft.com/office/powerpoint/2010/main" val="667611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839200" cy="914400"/>
          </a:xfrm>
        </p:spPr>
        <p:txBody>
          <a:bodyPr/>
          <a:lstStyle/>
          <a:p>
            <a:pPr fontAlgn="auto">
              <a:spcAft>
                <a:spcPts val="0"/>
              </a:spcAft>
              <a:defRPr/>
            </a:pPr>
            <a:r>
              <a:rPr lang="en-US" b="1" dirty="0">
                <a:ea typeface="+mj-ea"/>
                <a:cs typeface="+mj-cs"/>
              </a:rPr>
              <a:t>Project Goals &amp; Requirements</a:t>
            </a:r>
          </a:p>
        </p:txBody>
      </p:sp>
      <p:sp>
        <p:nvSpPr>
          <p:cNvPr id="3" name="Content Placeholder 2"/>
          <p:cNvSpPr>
            <a:spLocks noGrp="1"/>
          </p:cNvSpPr>
          <p:nvPr>
            <p:ph idx="4294967295"/>
          </p:nvPr>
        </p:nvSpPr>
        <p:spPr>
          <a:xfrm>
            <a:off x="457200" y="1066800"/>
            <a:ext cx="7772400" cy="5486400"/>
          </a:xfrm>
        </p:spPr>
        <p:txBody>
          <a:bodyPr>
            <a:normAutofit lnSpcReduction="10000"/>
          </a:bodyPr>
          <a:lstStyle/>
          <a:p>
            <a:pPr>
              <a:lnSpc>
                <a:spcPct val="80000"/>
              </a:lnSpc>
              <a:buNone/>
            </a:pPr>
            <a:r>
              <a:rPr lang="en-US" sz="2000" b="1" dirty="0" smtClean="0"/>
              <a:t>Objective:</a:t>
            </a:r>
            <a:r>
              <a:rPr lang="en-US" sz="2000" dirty="0" smtClean="0">
                <a:solidFill>
                  <a:schemeClr val="accent6">
                    <a:lumMod val="50000"/>
                  </a:schemeClr>
                </a:solidFill>
              </a:rPr>
              <a:t> </a:t>
            </a:r>
          </a:p>
          <a:p>
            <a:pPr>
              <a:lnSpc>
                <a:spcPct val="80000"/>
              </a:lnSpc>
            </a:pPr>
            <a:r>
              <a:rPr lang="en-US" sz="2000" b="1" dirty="0" smtClean="0">
                <a:solidFill>
                  <a:srgbClr val="C00000"/>
                </a:solidFill>
              </a:rPr>
              <a:t>Improve quality and consistency of the NWS National Digital Forecast</a:t>
            </a:r>
          </a:p>
          <a:p>
            <a:pPr>
              <a:lnSpc>
                <a:spcPct val="80000"/>
              </a:lnSpc>
            </a:pPr>
            <a:endParaRPr lang="en-US" sz="2000" b="1" dirty="0" smtClean="0"/>
          </a:p>
          <a:p>
            <a:pPr marL="0" indent="0">
              <a:lnSpc>
                <a:spcPct val="80000"/>
              </a:lnSpc>
              <a:buNone/>
            </a:pPr>
            <a:r>
              <a:rPr lang="en-US" sz="2000" b="1" dirty="0" smtClean="0"/>
              <a:t>Project Goals</a:t>
            </a:r>
          </a:p>
          <a:p>
            <a:r>
              <a:rPr lang="en-US" sz="1900" dirty="0" smtClean="0">
                <a:solidFill>
                  <a:schemeClr val="tx1">
                    <a:lumMod val="85000"/>
                    <a:lumOff val="15000"/>
                  </a:schemeClr>
                </a:solidFill>
              </a:rPr>
              <a:t>Through an integrated and structured approach:</a:t>
            </a:r>
          </a:p>
          <a:p>
            <a:pPr marL="547688" lvl="2">
              <a:spcAft>
                <a:spcPts val="600"/>
              </a:spcAft>
            </a:pPr>
            <a:r>
              <a:rPr lang="en-US" sz="1600" dirty="0" smtClean="0">
                <a:solidFill>
                  <a:schemeClr val="accent5">
                    <a:lumMod val="50000"/>
                  </a:schemeClr>
                </a:solidFill>
              </a:rPr>
              <a:t>Develop a set of foundational gridded guidance products for National Digital Forecast Database (NDFD) weather elements based on NWS and non-NWS model information</a:t>
            </a:r>
          </a:p>
          <a:p>
            <a:pPr marL="547688" lvl="2">
              <a:spcAft>
                <a:spcPts val="600"/>
              </a:spcAft>
            </a:pPr>
            <a:r>
              <a:rPr lang="en-US" sz="1600" dirty="0" smtClean="0">
                <a:solidFill>
                  <a:schemeClr val="accent5">
                    <a:lumMod val="50000"/>
                  </a:schemeClr>
                </a:solidFill>
              </a:rPr>
              <a:t>Create a methodology for a national blend (“best”) product from multiple models, beginning with the Day 3 - 8 time frame and extensible to a full set of  deterministic and probabilistic products covering days 1-10 </a:t>
            </a:r>
          </a:p>
          <a:p>
            <a:pPr>
              <a:lnSpc>
                <a:spcPct val="80000"/>
              </a:lnSpc>
            </a:pPr>
            <a:endParaRPr lang="en-US" sz="1000" dirty="0" smtClean="0"/>
          </a:p>
          <a:p>
            <a:pPr marL="0" indent="0">
              <a:lnSpc>
                <a:spcPct val="110000"/>
              </a:lnSpc>
              <a:buNone/>
            </a:pPr>
            <a:r>
              <a:rPr lang="en-US" sz="2000" b="1" dirty="0" smtClean="0"/>
              <a:t>Project Requirements:</a:t>
            </a:r>
          </a:p>
          <a:p>
            <a:pPr>
              <a:lnSpc>
                <a:spcPct val="110000"/>
              </a:lnSpc>
            </a:pPr>
            <a:r>
              <a:rPr lang="en-US" sz="1900" dirty="0" smtClean="0">
                <a:solidFill>
                  <a:schemeClr val="tx1">
                    <a:lumMod val="85000"/>
                    <a:lumOff val="15000"/>
                  </a:schemeClr>
                </a:solidFill>
              </a:rPr>
              <a:t>NWS Enterprise Solution</a:t>
            </a:r>
          </a:p>
          <a:p>
            <a:pPr marL="547688" lvl="2">
              <a:lnSpc>
                <a:spcPct val="110000"/>
              </a:lnSpc>
              <a:spcBef>
                <a:spcPts val="0"/>
              </a:spcBef>
            </a:pPr>
            <a:r>
              <a:rPr lang="en-US" sz="1600" dirty="0" smtClean="0">
                <a:solidFill>
                  <a:schemeClr val="accent5">
                    <a:lumMod val="50000"/>
                  </a:schemeClr>
                </a:solidFill>
              </a:rPr>
              <a:t>Nationally uniform product, with spatial and temporal consistency</a:t>
            </a:r>
          </a:p>
          <a:p>
            <a:pPr marL="547688" lvl="2">
              <a:lnSpc>
                <a:spcPct val="110000"/>
              </a:lnSpc>
              <a:spcBef>
                <a:spcPts val="0"/>
              </a:spcBef>
            </a:pPr>
            <a:r>
              <a:rPr lang="en-US" sz="1600" dirty="0" smtClean="0">
                <a:solidFill>
                  <a:schemeClr val="accent5">
                    <a:lumMod val="50000"/>
                  </a:schemeClr>
                </a:solidFill>
              </a:rPr>
              <a:t>Extensible methodologies (models, elements, lead times…)</a:t>
            </a:r>
          </a:p>
          <a:p>
            <a:pPr>
              <a:lnSpc>
                <a:spcPct val="110000"/>
              </a:lnSpc>
            </a:pPr>
            <a:r>
              <a:rPr lang="en-US" sz="1900" dirty="0" smtClean="0">
                <a:solidFill>
                  <a:schemeClr val="tx1">
                    <a:lumMod val="85000"/>
                    <a:lumOff val="15000"/>
                  </a:schemeClr>
                </a:solidFill>
              </a:rPr>
              <a:t>Meet R2O criteria</a:t>
            </a:r>
          </a:p>
          <a:p>
            <a:pPr marL="547688" lvl="2">
              <a:lnSpc>
                <a:spcPct val="110000"/>
              </a:lnSpc>
              <a:spcBef>
                <a:spcPts val="0"/>
              </a:spcBef>
            </a:pPr>
            <a:r>
              <a:rPr lang="en-US" sz="1600" dirty="0" smtClean="0">
                <a:solidFill>
                  <a:schemeClr val="accent5">
                    <a:lumMod val="50000"/>
                  </a:schemeClr>
                </a:solidFill>
              </a:rPr>
              <a:t>Implementable and Sustainable</a:t>
            </a:r>
          </a:p>
          <a:p>
            <a:pPr marL="1">
              <a:lnSpc>
                <a:spcPct val="110000"/>
              </a:lnSpc>
              <a:spcBef>
                <a:spcPts val="0"/>
              </a:spcBef>
            </a:pPr>
            <a:r>
              <a:rPr lang="en-US" sz="2000" dirty="0" smtClean="0">
                <a:solidFill>
                  <a:schemeClr val="tx1">
                    <a:lumMod val="85000"/>
                    <a:lumOff val="15000"/>
                  </a:schemeClr>
                </a:solidFill>
              </a:rPr>
              <a:t>No degradation of service</a:t>
            </a:r>
          </a:p>
          <a:p>
            <a:pPr lvl="1">
              <a:lnSpc>
                <a:spcPct val="80000"/>
              </a:lnSpc>
              <a:buFont typeface="Arial" pitchFamily="-109" charset="0"/>
              <a:buNone/>
            </a:pPr>
            <a:endParaRPr lang="en-US" sz="1400" dirty="0" smtClean="0"/>
          </a:p>
        </p:txBody>
      </p:sp>
      <p:sp>
        <p:nvSpPr>
          <p:cNvPr id="4" name="Slide Number Placeholder 3"/>
          <p:cNvSpPr>
            <a:spLocks noGrp="1"/>
          </p:cNvSpPr>
          <p:nvPr>
            <p:ph type="sldNum" sz="quarter" idx="12"/>
          </p:nvPr>
        </p:nvSpPr>
        <p:spPr/>
        <p:txBody>
          <a:bodyPr/>
          <a:lstStyle/>
          <a:p>
            <a:pPr>
              <a:defRPr/>
            </a:pPr>
            <a:fld id="{E223D55B-10CC-554A-9698-0E527EB2712B}" type="slidenum">
              <a:rPr lang="en-US" smtClean="0"/>
              <a:pPr>
                <a:defRPr/>
              </a:pPr>
              <a:t>7</a:t>
            </a:fld>
            <a:endParaRPr lang="en-US" dirty="0"/>
          </a:p>
        </p:txBody>
      </p:sp>
    </p:spTree>
    <p:extLst>
      <p:ext uri="{BB962C8B-B14F-4D97-AF65-F5344CB8AC3E}">
        <p14:creationId xmlns:p14="http://schemas.microsoft.com/office/powerpoint/2010/main" val="1761493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685800"/>
          </a:xfrm>
        </p:spPr>
        <p:txBody>
          <a:bodyPr>
            <a:noAutofit/>
          </a:bodyPr>
          <a:lstStyle/>
          <a:p>
            <a:r>
              <a:rPr lang="en-US" b="1" dirty="0">
                <a:latin typeface="Arial" panose="020B0604020202020204" pitchFamily="34" charset="0"/>
                <a:cs typeface="Arial" panose="020B0604020202020204" pitchFamily="34" charset="0"/>
              </a:rPr>
              <a:t>The National </a:t>
            </a:r>
            <a:r>
              <a:rPr lang="en-US" b="1" dirty="0" smtClean="0">
                <a:latin typeface="Arial" panose="020B0604020202020204" pitchFamily="34" charset="0"/>
                <a:cs typeface="Arial" panose="020B0604020202020204" pitchFamily="34" charset="0"/>
              </a:rPr>
              <a:t>Blend Project</a:t>
            </a:r>
            <a:endParaRPr lang="en-US" dirty="0"/>
          </a:p>
        </p:txBody>
      </p:sp>
      <p:sp>
        <p:nvSpPr>
          <p:cNvPr id="5" name="Text Placeholder 4"/>
          <p:cNvSpPr>
            <a:spLocks noGrp="1"/>
          </p:cNvSpPr>
          <p:nvPr>
            <p:ph type="body" idx="1"/>
          </p:nvPr>
        </p:nvSpPr>
        <p:spPr>
          <a:xfrm>
            <a:off x="457200" y="1295400"/>
            <a:ext cx="4040188" cy="639762"/>
          </a:xfrm>
        </p:spPr>
        <p:txBody>
          <a:bodyPr/>
          <a:lstStyle/>
          <a:p>
            <a:pPr algn="ctr"/>
            <a:r>
              <a:rPr lang="en-US" dirty="0"/>
              <a:t>What </a:t>
            </a:r>
            <a:r>
              <a:rPr lang="en-US" dirty="0" smtClean="0"/>
              <a:t>this </a:t>
            </a:r>
            <a:r>
              <a:rPr lang="en-US" b="1" i="1" dirty="0" smtClean="0"/>
              <a:t>IS</a:t>
            </a:r>
            <a:r>
              <a:rPr lang="en-US" dirty="0" smtClean="0"/>
              <a:t>:</a:t>
            </a:r>
            <a:endParaRPr lang="en-US" dirty="0"/>
          </a:p>
        </p:txBody>
      </p:sp>
      <p:sp>
        <p:nvSpPr>
          <p:cNvPr id="6" name="Content Placeholder 5"/>
          <p:cNvSpPr>
            <a:spLocks noGrp="1"/>
          </p:cNvSpPr>
          <p:nvPr>
            <p:ph sz="half" idx="2"/>
          </p:nvPr>
        </p:nvSpPr>
        <p:spPr>
          <a:xfrm>
            <a:off x="228600" y="1905000"/>
            <a:ext cx="4268788" cy="3398838"/>
          </a:xfrm>
          <a:prstGeom prst="roundRect">
            <a:avLst/>
          </a:prstGeom>
          <a:ln w="76200">
            <a:solidFill>
              <a:schemeClr val="accent3"/>
            </a:solidFill>
          </a:ln>
        </p:spPr>
        <p:txBody>
          <a:bodyPr lIns="45720" tIns="0" rIns="45720" bIns="0">
            <a:noAutofit/>
          </a:bodyPr>
          <a:lstStyle/>
          <a:p>
            <a:pPr marL="285750" indent="-285750">
              <a:buFontTx/>
              <a:buChar char="-"/>
            </a:pPr>
            <a:r>
              <a:rPr lang="en-US" sz="2000" dirty="0" smtClean="0"/>
              <a:t>Recognition </a:t>
            </a:r>
            <a:r>
              <a:rPr lang="en-US" sz="2000" dirty="0"/>
              <a:t>of the need </a:t>
            </a:r>
            <a:r>
              <a:rPr lang="en-US" sz="2000" dirty="0" smtClean="0"/>
              <a:t>to get the most out of the data </a:t>
            </a:r>
            <a:r>
              <a:rPr lang="en-US" sz="2000" dirty="0"/>
              <a:t>we have and use it </a:t>
            </a:r>
            <a:r>
              <a:rPr lang="en-US" sz="2000" dirty="0" smtClean="0"/>
              <a:t>to improve consistency in our products on a state, regional, and national scale</a:t>
            </a:r>
          </a:p>
          <a:p>
            <a:pPr marL="285750" indent="-285750">
              <a:buFontTx/>
              <a:buChar char="-"/>
            </a:pPr>
            <a:r>
              <a:rPr lang="en-US" sz="2000" dirty="0" smtClean="0"/>
              <a:t>A scientifically sound approach to extract consistent weather information from all models, especially ensembles</a:t>
            </a:r>
          </a:p>
        </p:txBody>
      </p:sp>
      <p:sp>
        <p:nvSpPr>
          <p:cNvPr id="7" name="Text Placeholder 6"/>
          <p:cNvSpPr>
            <a:spLocks noGrp="1"/>
          </p:cNvSpPr>
          <p:nvPr>
            <p:ph type="body" sz="quarter" idx="3"/>
          </p:nvPr>
        </p:nvSpPr>
        <p:spPr>
          <a:xfrm>
            <a:off x="4645025" y="1295400"/>
            <a:ext cx="4041775" cy="639762"/>
          </a:xfrm>
        </p:spPr>
        <p:txBody>
          <a:bodyPr/>
          <a:lstStyle/>
          <a:p>
            <a:pPr algn="ctr"/>
            <a:r>
              <a:rPr lang="en-US" dirty="0"/>
              <a:t>What </a:t>
            </a:r>
            <a:r>
              <a:rPr lang="en-US" dirty="0" smtClean="0"/>
              <a:t>this </a:t>
            </a:r>
            <a:r>
              <a:rPr lang="en-US" b="1" i="1" dirty="0"/>
              <a:t>IS NOT</a:t>
            </a:r>
            <a:r>
              <a:rPr lang="en-US" dirty="0" smtClean="0"/>
              <a:t>:</a:t>
            </a:r>
            <a:endParaRPr lang="en-US" dirty="0"/>
          </a:p>
        </p:txBody>
      </p:sp>
      <p:sp>
        <p:nvSpPr>
          <p:cNvPr id="8" name="Content Placeholder 7"/>
          <p:cNvSpPr>
            <a:spLocks noGrp="1"/>
          </p:cNvSpPr>
          <p:nvPr>
            <p:ph sz="quarter" idx="4"/>
          </p:nvPr>
        </p:nvSpPr>
        <p:spPr>
          <a:xfrm>
            <a:off x="4645025" y="1935162"/>
            <a:ext cx="4270375" cy="3398838"/>
          </a:xfrm>
          <a:prstGeom prst="roundRect">
            <a:avLst/>
          </a:prstGeom>
          <a:ln w="76200">
            <a:solidFill>
              <a:srgbClr val="C00000"/>
            </a:solidFill>
          </a:ln>
        </p:spPr>
        <p:txBody>
          <a:bodyPr lIns="45720" tIns="0" rIns="45720" bIns="0">
            <a:noAutofit/>
          </a:bodyPr>
          <a:lstStyle/>
          <a:p>
            <a:pPr>
              <a:buFontTx/>
              <a:buChar char="-"/>
            </a:pPr>
            <a:r>
              <a:rPr lang="en-US" sz="2200" dirty="0" smtClean="0"/>
              <a:t>A way to reduce NWS staff</a:t>
            </a:r>
          </a:p>
          <a:p>
            <a:pPr>
              <a:buFontTx/>
              <a:buChar char="-"/>
            </a:pPr>
            <a:r>
              <a:rPr lang="en-US" sz="2200" dirty="0" smtClean="0"/>
              <a:t>A way to remove the human completely from grid editing</a:t>
            </a:r>
            <a:endParaRPr lang="en-US" sz="2200" dirty="0"/>
          </a:p>
        </p:txBody>
      </p:sp>
      <p:sp>
        <p:nvSpPr>
          <p:cNvPr id="10" name="Rectangle 9"/>
          <p:cNvSpPr/>
          <p:nvPr/>
        </p:nvSpPr>
        <p:spPr>
          <a:xfrm>
            <a:off x="76200" y="304800"/>
            <a:ext cx="8991600" cy="645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bwMode="auto">
          <a:xfrm>
            <a:off x="6934200" y="640080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5AEEFAB-D25E-624F-9679-C14E53512B4E}" type="slidenum">
              <a:rPr lang="en-US">
                <a:ea typeface="ＭＳ Ｐゴシック" pitchFamily="-109" charset="-128"/>
                <a:cs typeface="ＭＳ Ｐゴシック" pitchFamily="-109" charset="-128"/>
              </a:rPr>
              <a:pPr fontAlgn="base">
                <a:spcBef>
                  <a:spcPct val="0"/>
                </a:spcBef>
                <a:spcAft>
                  <a:spcPct val="0"/>
                </a:spcAft>
              </a:pPr>
              <a:t>8</a:t>
            </a:fld>
            <a:endParaRPr lang="en-US" dirty="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4202546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5222874" cy="762000"/>
          </a:xfrm>
        </p:spPr>
        <p:txBody>
          <a:bodyPr>
            <a:noAutofit/>
          </a:bodyPr>
          <a:lstStyle/>
          <a:p>
            <a:pPr fontAlgn="auto">
              <a:spcAft>
                <a:spcPts val="0"/>
              </a:spcAft>
              <a:defRPr/>
            </a:pPr>
            <a:r>
              <a:rPr lang="en-US" b="1" dirty="0" smtClean="0">
                <a:ea typeface="+mj-ea"/>
                <a:cs typeface="+mj-cs"/>
              </a:rPr>
              <a:t>Project Development Scope</a:t>
            </a:r>
            <a:endParaRPr lang="en-US" b="1" dirty="0">
              <a:ea typeface="+mj-ea"/>
              <a:cs typeface="+mj-cs"/>
            </a:endParaRPr>
          </a:p>
        </p:txBody>
      </p:sp>
      <p:sp>
        <p:nvSpPr>
          <p:cNvPr id="3" name="Content Placeholder 2"/>
          <p:cNvSpPr>
            <a:spLocks noGrp="1"/>
          </p:cNvSpPr>
          <p:nvPr>
            <p:ph idx="1"/>
          </p:nvPr>
        </p:nvSpPr>
        <p:spPr>
          <a:xfrm>
            <a:off x="304800" y="1600200"/>
            <a:ext cx="4953000" cy="4800600"/>
          </a:xfrm>
        </p:spPr>
        <p:txBody>
          <a:bodyPr>
            <a:normAutofit fontScale="85000" lnSpcReduction="10000"/>
          </a:bodyPr>
          <a:lstStyle/>
          <a:p>
            <a:pPr marL="0" indent="0">
              <a:lnSpc>
                <a:spcPct val="90000"/>
              </a:lnSpc>
              <a:spcBef>
                <a:spcPts val="600"/>
              </a:spcBef>
              <a:spcAft>
                <a:spcPts val="600"/>
              </a:spcAft>
              <a:buNone/>
            </a:pPr>
            <a:r>
              <a:rPr lang="en-US" sz="1900" dirty="0" smtClean="0">
                <a:solidFill>
                  <a:srgbClr val="000000"/>
                </a:solidFill>
              </a:rPr>
              <a:t>National Digital Forecast Database (NDFD) elements will be part of the National Blend package</a:t>
            </a:r>
          </a:p>
          <a:p>
            <a:pPr marL="0" indent="0">
              <a:lnSpc>
                <a:spcPct val="90000"/>
              </a:lnSpc>
              <a:buNone/>
            </a:pPr>
            <a:r>
              <a:rPr lang="en-US" sz="2000" dirty="0" smtClean="0"/>
              <a:t>Version 1, December 2015 weather elements</a:t>
            </a:r>
            <a:r>
              <a:rPr lang="en-US" sz="1900" dirty="0" smtClean="0"/>
              <a:t>:</a:t>
            </a:r>
          </a:p>
          <a:p>
            <a:pPr lvl="1">
              <a:lnSpc>
                <a:spcPct val="90000"/>
              </a:lnSpc>
            </a:pPr>
            <a:r>
              <a:rPr lang="en-US" sz="1800" dirty="0" smtClean="0">
                <a:solidFill>
                  <a:schemeClr val="accent5">
                    <a:lumMod val="75000"/>
                  </a:schemeClr>
                </a:solidFill>
              </a:rPr>
              <a:t>2-m Temperature</a:t>
            </a:r>
          </a:p>
          <a:p>
            <a:pPr lvl="1">
              <a:lnSpc>
                <a:spcPct val="90000"/>
              </a:lnSpc>
            </a:pPr>
            <a:r>
              <a:rPr lang="en-US" sz="1800" dirty="0" smtClean="0">
                <a:solidFill>
                  <a:schemeClr val="accent5">
                    <a:lumMod val="75000"/>
                  </a:schemeClr>
                </a:solidFill>
              </a:rPr>
              <a:t>2-m Dewpoint</a:t>
            </a:r>
          </a:p>
          <a:p>
            <a:pPr lvl="1">
              <a:lnSpc>
                <a:spcPct val="90000"/>
              </a:lnSpc>
            </a:pPr>
            <a:r>
              <a:rPr lang="en-US" sz="1800" dirty="0" smtClean="0">
                <a:solidFill>
                  <a:schemeClr val="accent5">
                    <a:lumMod val="75000"/>
                  </a:schemeClr>
                </a:solidFill>
              </a:rPr>
              <a:t>Daytime Max T and Nighttime Min T</a:t>
            </a:r>
          </a:p>
          <a:p>
            <a:pPr lvl="1">
              <a:lnSpc>
                <a:spcPct val="90000"/>
              </a:lnSpc>
            </a:pPr>
            <a:r>
              <a:rPr lang="en-US" sz="1800" dirty="0" smtClean="0">
                <a:solidFill>
                  <a:schemeClr val="accent5">
                    <a:lumMod val="75000"/>
                  </a:schemeClr>
                </a:solidFill>
              </a:rPr>
              <a:t>Sky Cover (%)</a:t>
            </a:r>
          </a:p>
          <a:p>
            <a:pPr lvl="1">
              <a:lnSpc>
                <a:spcPct val="90000"/>
              </a:lnSpc>
            </a:pPr>
            <a:r>
              <a:rPr lang="en-US" sz="1800" dirty="0" smtClean="0">
                <a:solidFill>
                  <a:schemeClr val="accent5">
                    <a:lumMod val="75000"/>
                  </a:schemeClr>
                </a:solidFill>
              </a:rPr>
              <a:t>10-m Wind speed/direction</a:t>
            </a:r>
          </a:p>
          <a:p>
            <a:pPr lvl="1">
              <a:lnSpc>
                <a:spcPct val="90000"/>
              </a:lnSpc>
            </a:pPr>
            <a:r>
              <a:rPr lang="en-US" sz="1800" dirty="0" smtClean="0">
                <a:solidFill>
                  <a:schemeClr val="accent5">
                    <a:lumMod val="75000"/>
                  </a:schemeClr>
                </a:solidFill>
              </a:rPr>
              <a:t>12-h Probability of Precipitation (%)</a:t>
            </a:r>
          </a:p>
          <a:p>
            <a:pPr marL="0" lvl="1" indent="0">
              <a:lnSpc>
                <a:spcPct val="90000"/>
              </a:lnSpc>
              <a:buNone/>
            </a:pPr>
            <a:endParaRPr lang="en-US" sz="1800" dirty="0" smtClean="0"/>
          </a:p>
          <a:p>
            <a:pPr marL="0" lvl="1" indent="0">
              <a:lnSpc>
                <a:spcPct val="90000"/>
              </a:lnSpc>
              <a:buNone/>
            </a:pPr>
            <a:r>
              <a:rPr lang="en-US" sz="1800" dirty="0" smtClean="0"/>
              <a:t>Version 2, FY16Q3</a:t>
            </a:r>
            <a:r>
              <a:rPr lang="en-US" sz="1800" smtClean="0"/>
              <a:t>, adds:</a:t>
            </a:r>
            <a:endParaRPr lang="en-US" sz="1800" dirty="0" smtClean="0"/>
          </a:p>
          <a:p>
            <a:pPr lvl="1">
              <a:lnSpc>
                <a:spcPct val="90000"/>
              </a:lnSpc>
            </a:pPr>
            <a:r>
              <a:rPr lang="en-US" sz="1800" dirty="0" smtClean="0">
                <a:solidFill>
                  <a:schemeClr val="accent5">
                    <a:lumMod val="75000"/>
                  </a:schemeClr>
                </a:solidFill>
              </a:rPr>
              <a:t>Snowfall Amount</a:t>
            </a:r>
          </a:p>
          <a:p>
            <a:pPr lvl="1">
              <a:lnSpc>
                <a:spcPct val="90000"/>
              </a:lnSpc>
            </a:pPr>
            <a:r>
              <a:rPr lang="en-US" sz="1800" dirty="0" smtClean="0">
                <a:solidFill>
                  <a:schemeClr val="accent5">
                    <a:lumMod val="75000"/>
                  </a:schemeClr>
                </a:solidFill>
              </a:rPr>
              <a:t>QPF</a:t>
            </a:r>
          </a:p>
          <a:p>
            <a:pPr lvl="1">
              <a:lnSpc>
                <a:spcPct val="90000"/>
              </a:lnSpc>
            </a:pPr>
            <a:r>
              <a:rPr lang="en-US" sz="1800" dirty="0" smtClean="0">
                <a:solidFill>
                  <a:schemeClr val="accent5">
                    <a:lumMod val="75000"/>
                  </a:schemeClr>
                </a:solidFill>
              </a:rPr>
              <a:t>Wind Gusts</a:t>
            </a:r>
          </a:p>
          <a:p>
            <a:pPr lvl="1">
              <a:lnSpc>
                <a:spcPct val="90000"/>
              </a:lnSpc>
            </a:pPr>
            <a:r>
              <a:rPr lang="en-US" sz="1800" dirty="0" smtClean="0">
                <a:solidFill>
                  <a:schemeClr val="accent5">
                    <a:lumMod val="75000"/>
                  </a:schemeClr>
                </a:solidFill>
              </a:rPr>
              <a:t>Precipitation Type</a:t>
            </a:r>
          </a:p>
          <a:p>
            <a:pPr lvl="1">
              <a:lnSpc>
                <a:spcPct val="90000"/>
              </a:lnSpc>
            </a:pPr>
            <a:r>
              <a:rPr lang="en-US" sz="1800" dirty="0" smtClean="0">
                <a:solidFill>
                  <a:schemeClr val="accent5">
                    <a:lumMod val="75000"/>
                  </a:schemeClr>
                </a:solidFill>
              </a:rPr>
              <a:t>Predominant Weather</a:t>
            </a:r>
          </a:p>
          <a:p>
            <a:pPr marL="274637" lvl="1" indent="0">
              <a:lnSpc>
                <a:spcPct val="90000"/>
              </a:lnSpc>
              <a:buNone/>
            </a:pPr>
            <a:endParaRPr lang="en-US" sz="1800" dirty="0">
              <a:solidFill>
                <a:schemeClr val="accent5">
                  <a:lumMod val="75000"/>
                </a:schemeClr>
              </a:solidFill>
            </a:endParaRPr>
          </a:p>
          <a:p>
            <a:pPr marL="0" lvl="1" indent="0">
              <a:lnSpc>
                <a:spcPct val="90000"/>
              </a:lnSpc>
              <a:buNone/>
            </a:pPr>
            <a:r>
              <a:rPr lang="en-US" sz="1800" dirty="0" smtClean="0">
                <a:solidFill>
                  <a:schemeClr val="accent5">
                    <a:lumMod val="75000"/>
                  </a:schemeClr>
                </a:solidFill>
              </a:rPr>
              <a:t>Derive where it makes sense to ensure consistency, efficiency: i.e. Relative Humidity, Apparent Temperature</a:t>
            </a:r>
          </a:p>
          <a:p>
            <a:pPr marL="0" indent="0">
              <a:lnSpc>
                <a:spcPct val="90000"/>
              </a:lnSpc>
              <a:buNone/>
            </a:pPr>
            <a:endParaRPr lang="en-US" sz="1900" dirty="0" smtClean="0">
              <a:solidFill>
                <a:srgbClr val="000000"/>
              </a:solidFill>
            </a:endParaRPr>
          </a:p>
          <a:p>
            <a:pPr>
              <a:lnSpc>
                <a:spcPct val="90000"/>
              </a:lnSpc>
            </a:pPr>
            <a:endParaRPr lang="en-US" sz="1900" dirty="0" smtClean="0">
              <a:solidFill>
                <a:srgbClr val="000000"/>
              </a:solidFill>
            </a:endParaRPr>
          </a:p>
          <a:p>
            <a:pPr>
              <a:lnSpc>
                <a:spcPct val="90000"/>
              </a:lnSpc>
            </a:pPr>
            <a:endParaRPr lang="en-US" sz="1900" dirty="0" smtClean="0">
              <a:solidFill>
                <a:srgbClr val="000000"/>
              </a:solidFill>
            </a:endParaRPr>
          </a:p>
        </p:txBody>
      </p:sp>
      <p:pic>
        <p:nvPicPr>
          <p:cNvPr id="17413" name="Picture 7" descr="Screen shot 2014-03-25 at 4.22.22 PM.png"/>
          <p:cNvPicPr>
            <a:picLocks noChangeAspect="1"/>
          </p:cNvPicPr>
          <p:nvPr/>
        </p:nvPicPr>
        <p:blipFill>
          <a:blip r:embed="rId3"/>
          <a:srcRect/>
          <a:stretch>
            <a:fillRect/>
          </a:stretch>
        </p:blipFill>
        <p:spPr bwMode="auto">
          <a:xfrm>
            <a:off x="5375274" y="304800"/>
            <a:ext cx="3768725" cy="6553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0251F22-F00F-1949-9E69-DCC600D85B00}" type="slidenum">
              <a:rPr lang="en-US" smtClean="0"/>
              <a:pPr>
                <a:defRPr/>
              </a:pPr>
              <a:t>9</a:t>
            </a:fld>
            <a:endParaRPr lang="en-US" dirty="0"/>
          </a:p>
        </p:txBody>
      </p:sp>
    </p:spTree>
    <p:extLst>
      <p:ext uri="{BB962C8B-B14F-4D97-AF65-F5344CB8AC3E}">
        <p14:creationId xmlns:p14="http://schemas.microsoft.com/office/powerpoint/2010/main" val="2360617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larity">
  <a:themeElements>
    <a:clrScheme name="kathy">
      <a:dk1>
        <a:sysClr val="windowText" lastClr="000000"/>
      </a:dk1>
      <a:lt1>
        <a:sysClr val="window" lastClr="FFFFFF"/>
      </a:lt1>
      <a:dk2>
        <a:srgbClr val="69676D"/>
      </a:dk2>
      <a:lt2>
        <a:srgbClr val="C9C2D1"/>
      </a:lt2>
      <a:accent1>
        <a:srgbClr val="365BB0"/>
      </a:accent1>
      <a:accent2>
        <a:srgbClr val="A2B5E2"/>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25425</TotalTime>
  <Words>2479</Words>
  <Application>Microsoft Office PowerPoint</Application>
  <PresentationFormat>On-screen Show (4:3)</PresentationFormat>
  <Paragraphs>335</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1_Clarity</vt:lpstr>
      <vt:lpstr>An Introduction to the National Blend of Global Models Project</vt:lpstr>
      <vt:lpstr>  Overview  </vt:lpstr>
      <vt:lpstr>The Growing Challenge: Consistency</vt:lpstr>
      <vt:lpstr>Origins of the National Blend</vt:lpstr>
      <vt:lpstr>The National Blend Project Team</vt:lpstr>
      <vt:lpstr>The National Blend Project Team</vt:lpstr>
      <vt:lpstr>Project Goals &amp; Requirements</vt:lpstr>
      <vt:lpstr>The National Blend Project</vt:lpstr>
      <vt:lpstr>Project Development Scope</vt:lpstr>
      <vt:lpstr>Project Development Scope (cont.)</vt:lpstr>
      <vt:lpstr>The National Blend Plan</vt:lpstr>
      <vt:lpstr>Activities &amp; Progress</vt:lpstr>
      <vt:lpstr>Comparison Viewer URMA evaluation  - wind, arctic front 11/11/2014</vt:lpstr>
      <vt:lpstr>Activities &amp; Progress (cont.)</vt:lpstr>
      <vt:lpstr>Comparison Viewer – National Blend</vt:lpstr>
      <vt:lpstr>Early Verification of the National Blend</vt:lpstr>
      <vt:lpstr>Temperature MAE – MKE CWA – Feb. 2-17, 2015</vt:lpstr>
      <vt:lpstr>Temperature MAE – MKE CWA – Feb. 2-17, 2015</vt:lpstr>
      <vt:lpstr>Consistency! NWS Standard Terrain</vt:lpstr>
      <vt:lpstr>Example: Gridded MOS 2-m Temperature  differences in analysis (WFO terrain – RTMA terrain)                       diff &gt; 10°F  noted by </vt:lpstr>
      <vt:lpstr>PowerPoint Presentation</vt:lpstr>
      <vt:lpstr>NBM – VLab Community</vt:lpstr>
      <vt:lpstr>NBM – Use of VLab Development Services</vt:lpstr>
      <vt:lpstr>Summary of Issues &amp; Challenges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Sandy Supplemental Blender Project</dc:title>
  <dc:creator>Stephen Lord</dc:creator>
  <cp:lastModifiedBy>David Myrick</cp:lastModifiedBy>
  <cp:revision>280</cp:revision>
  <cp:lastPrinted>2015-01-04T12:03:09Z</cp:lastPrinted>
  <dcterms:created xsi:type="dcterms:W3CDTF">2015-01-04T12:01:02Z</dcterms:created>
  <dcterms:modified xsi:type="dcterms:W3CDTF">2015-02-18T19:43:03Z</dcterms:modified>
</cp:coreProperties>
</file>