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369" r:id="rId3"/>
    <p:sldId id="366" r:id="rId4"/>
    <p:sldId id="403" r:id="rId5"/>
    <p:sldId id="365" r:id="rId6"/>
    <p:sldId id="351" r:id="rId7"/>
    <p:sldId id="1494" r:id="rId8"/>
    <p:sldId id="354" r:id="rId9"/>
    <p:sldId id="307" r:id="rId10"/>
    <p:sldId id="382" r:id="rId11"/>
    <p:sldId id="378" r:id="rId12"/>
    <p:sldId id="373" r:id="rId13"/>
    <p:sldId id="364" r:id="rId14"/>
    <p:sldId id="363" r:id="rId15"/>
    <p:sldId id="358" r:id="rId16"/>
    <p:sldId id="359" r:id="rId17"/>
    <p:sldId id="360" r:id="rId18"/>
    <p:sldId id="372" r:id="rId19"/>
    <p:sldId id="260" r:id="rId20"/>
    <p:sldId id="374" r:id="rId21"/>
    <p:sldId id="393" r:id="rId22"/>
    <p:sldId id="394" r:id="rId23"/>
    <p:sldId id="395" r:id="rId24"/>
    <p:sldId id="399" r:id="rId25"/>
    <p:sldId id="1492" r:id="rId26"/>
    <p:sldId id="404" r:id="rId27"/>
    <p:sldId id="370" r:id="rId28"/>
    <p:sldId id="371" r:id="rId29"/>
    <p:sldId id="265" r:id="rId30"/>
    <p:sldId id="398" r:id="rId31"/>
    <p:sldId id="1493" r:id="rId32"/>
    <p:sldId id="375" r:id="rId33"/>
    <p:sldId id="400" r:id="rId34"/>
    <p:sldId id="376" r:id="rId35"/>
    <p:sldId id="385" r:id="rId36"/>
    <p:sldId id="346" r:id="rId37"/>
    <p:sldId id="1491" r:id="rId38"/>
    <p:sldId id="1490" r:id="rId39"/>
    <p:sldId id="355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63F2"/>
    <a:srgbClr val="3300EE"/>
    <a:srgbClr val="FF4343"/>
    <a:srgbClr val="1D9EFF"/>
    <a:srgbClr val="5DEEFD"/>
    <a:srgbClr val="171717"/>
    <a:srgbClr val="37E955"/>
    <a:srgbClr val="BAA652"/>
    <a:srgbClr val="37A9FF"/>
    <a:srgbClr val="F3A9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58" autoAdjust="0"/>
    <p:restoredTop sz="96374" autoAdjust="0"/>
  </p:normalViewPr>
  <p:slideViewPr>
    <p:cSldViewPr>
      <p:cViewPr varScale="1">
        <p:scale>
          <a:sx n="63" d="100"/>
          <a:sy n="63" d="100"/>
        </p:scale>
        <p:origin x="852" y="6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11F7A-6058-4B88-AD48-EC14581FB8F8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BD8EE2-199D-40E2-A84A-8E17BB4D9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85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BD8EE2-199D-40E2-A84A-8E17BB4D94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39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BD8EE2-199D-40E2-A84A-8E17BB4D94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20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BD8EE2-199D-40E2-A84A-8E17BB4D94E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92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5004-2174-4E8D-83CB-D7CDB11C24B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A657-D0D5-496A-81A1-E36629747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71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5004-2174-4E8D-83CB-D7CDB11C24B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A657-D0D5-496A-81A1-E36629747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51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5004-2174-4E8D-83CB-D7CDB11C24B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A657-D0D5-496A-81A1-E36629747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72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4AC2B-88FB-46A0-97D4-A40E9C60F5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5BEEE0-EA51-4408-B42C-BE232E45D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246CE-D168-4A64-9CA4-65B8A8CC1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B9E6-4972-4BCE-B200-3613E684D53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DF7DD-5A06-462F-B992-315DF3A34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0A3D7-A6A5-4E58-B5D0-627AA6E0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F935-8380-45E0-94AA-72F4007A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49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E08A1-C953-450C-88BE-A72369FFC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4D27F-D428-437E-A31D-C81474817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B25E1-8765-4D3E-B98A-AEB85EDD8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B9E6-4972-4BCE-B200-3613E684D53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DF48C-9311-444A-B55B-B22F5B372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122B6-627C-4DB6-88D5-85A78FE55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F935-8380-45E0-94AA-72F4007A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11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B6D3E-E4C8-4DF7-B4FE-2453E8E24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1DCC5-57B8-4C24-BEBA-35D2DF4C7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E1958-61AA-462B-A92F-CE7C70D09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B9E6-4972-4BCE-B200-3613E684D53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BB279-361D-4332-ABA4-67B55C724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027B2-E8A9-4433-852A-471CE07C8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F935-8380-45E0-94AA-72F4007A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09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5B74C-4A8C-4D68-A13E-01EF5B66F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3FC32-B537-40DB-82C1-DD952EB6F2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BCA29-C8D7-4C47-B870-083A2454E3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399AE1-F1DD-478E-A241-DB177F55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B9E6-4972-4BCE-B200-3613E684D53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9F0D5-CE50-4567-866D-5D4127259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D19B3-3652-42B1-AE5A-6B5B517C8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F935-8380-45E0-94AA-72F4007A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952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AD1B2-F36A-42B1-A169-6C6D9B48E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9AA54-2AE8-4AF6-BF86-BB21F4DF8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DDE088-B9BC-4121-973A-A429F24D3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0F9775-735C-485C-A5F9-B3640E2AFD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18E96E-89A8-4666-BDBA-7881F3E119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78B818-7BCC-4206-B4DF-F9DA5CB24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B9E6-4972-4BCE-B200-3613E684D53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581ABA-F723-49B5-85FF-058CE4217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A96822-441A-4223-8A52-05F89B42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F935-8380-45E0-94AA-72F4007A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65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CCBCD-813D-4BC3-B747-56E99A0D0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7571DB-AB7D-4F13-9DFB-6A23F0A1B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B9E6-4972-4BCE-B200-3613E684D53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093EA-8DF1-4E7F-B6D3-D5A9BF01D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7CED3A-BF9B-4406-8A1A-51DCB1A86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F935-8380-45E0-94AA-72F4007A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75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4AD2CF-99B0-4740-AA98-6B2A18C67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B9E6-4972-4BCE-B200-3613E684D53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3053D4-12F3-4316-8B2A-2FBF90DAD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C68A1-A3D8-4EB3-A5D5-E30AE5C9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F935-8380-45E0-94AA-72F4007A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58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16136-2FE7-469F-A5ED-43CA2809E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0D05B-A714-4A19-A44F-9BA75B956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5A83E3-A929-4539-9CA4-533E5DA9F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6F666-16DE-4D9E-B437-20CE41871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B9E6-4972-4BCE-B200-3613E684D53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AEE14-7335-4C6C-B3A8-620607482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E0187C-8700-429C-A735-E2DDB8B5F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F935-8380-45E0-94AA-72F4007A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27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5004-2174-4E8D-83CB-D7CDB11C24B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A657-D0D5-496A-81A1-E36629747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8847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5909E-D791-4EAF-BB5D-A72B7D1B0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408009-A925-439B-A66B-A400290442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2BA15-AE77-4CDB-BB37-E603226D8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C958F9-B4CF-4EEE-9C1E-A3C4FAEED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B9E6-4972-4BCE-B200-3613E684D53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0DF26-1B93-4B67-BE14-9A875E9FE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90A58B-244B-4DD3-91AC-879AD7E3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F935-8380-45E0-94AA-72F4007A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74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1066D-3D8B-4894-A508-C40A62186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B0E96-6CF1-4AFA-9ED0-D5DD8B7C8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BAA7B-F2DC-4B3C-B63B-6E3F62FD9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B9E6-4972-4BCE-B200-3613E684D53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4484E-CB3D-4C33-8064-D57D2B8F1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D122D-2BC1-4526-8871-78937FCC8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F935-8380-45E0-94AA-72F4007A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2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9CB514-02D2-4666-97F8-EBBF6A4729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288BD6-9911-4EAB-90EE-5ED5713ACD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E44B8-53E1-444B-B178-E9F7D54D0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B9E6-4972-4BCE-B200-3613E684D53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83900-3FCD-4977-A9D3-F45002E0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EF5EE-D94D-4C29-BC70-2B9D0FCF2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F935-8380-45E0-94AA-72F4007A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4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5004-2174-4E8D-83CB-D7CDB11C24B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A657-D0D5-496A-81A1-E36629747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2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5004-2174-4E8D-83CB-D7CDB11C24B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A657-D0D5-496A-81A1-E36629747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96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5004-2174-4E8D-83CB-D7CDB11C24B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A657-D0D5-496A-81A1-E36629747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52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5004-2174-4E8D-83CB-D7CDB11C24B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A657-D0D5-496A-81A1-E36629747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9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5004-2174-4E8D-83CB-D7CDB11C24B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A657-D0D5-496A-81A1-E36629747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34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5004-2174-4E8D-83CB-D7CDB11C24B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A657-D0D5-496A-81A1-E36629747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74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C5004-2174-4E8D-83CB-D7CDB11C24B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A657-D0D5-496A-81A1-E36629747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39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C5004-2174-4E8D-83CB-D7CDB11C24B3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3A657-D0D5-496A-81A1-E36629747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0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6D673E-CAA1-43BB-993B-E9514DA38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3357A-AD36-4491-8A4C-9C8416CF1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9CBA5-6D1C-4292-A336-99E9EED6C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CB9E6-4972-4BCE-B200-3613E684D53E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7D02F-251D-4CE9-9F85-5EB5E72A7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BFC6A-E505-4A13-B3A0-5CA7A4393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8F935-8380-45E0-94AA-72F4007A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95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eather.gov/tbw/ThunderstormClimatology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5B72C6-1F70-44AE-A12D-578FDE3DE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745218"/>
            <a:ext cx="5715000" cy="4032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3FACB9-AE90-45C4-A14E-7FF41EC166F1}"/>
              </a:ext>
            </a:extLst>
          </p:cNvPr>
          <p:cNvSpPr txBox="1"/>
          <p:nvPr/>
        </p:nvSpPr>
        <p:spPr>
          <a:xfrm>
            <a:off x="116979" y="91455"/>
            <a:ext cx="8910042" cy="302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000" b="1" dirty="0"/>
              <a:t>Utilizing Subtropical Ridge "Flow Regime" Convective Precipitation </a:t>
            </a:r>
            <a:r>
              <a:rPr lang="en-US" sz="2000" b="1" dirty="0" err="1"/>
              <a:t>Climatologies</a:t>
            </a:r>
            <a:r>
              <a:rPr lang="en-US" sz="2000" b="1" dirty="0"/>
              <a:t> within AWIPS to Enhance Warm Season Probability of Precipitation Forecasts and Related Decision Support Services Across the Southeastern United States</a:t>
            </a:r>
            <a:endParaRPr lang="en-US" sz="105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sz="105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r>
              <a:rPr lang="en-US" sz="2400" dirty="0">
                <a:solidFill>
                  <a:srgbClr val="C00000"/>
                </a:solidFill>
                <a:latin typeface="Calibri" panose="020F0502020204030204"/>
              </a:rPr>
              <a:t>Bryan Mroczka</a:t>
            </a:r>
          </a:p>
          <a:p>
            <a:pPr algn="ctr" defTabSz="685800"/>
            <a:r>
              <a:rPr lang="en-US" sz="2400" dirty="0">
                <a:solidFill>
                  <a:srgbClr val="C00000"/>
                </a:solidFill>
                <a:latin typeface="Calibri" panose="020F0502020204030204"/>
              </a:rPr>
              <a:t>Science and Operations Officer</a:t>
            </a:r>
          </a:p>
          <a:p>
            <a:pPr algn="ctr" defTabSz="685800"/>
            <a:r>
              <a:rPr lang="en-US" sz="2400" dirty="0">
                <a:solidFill>
                  <a:srgbClr val="C00000"/>
                </a:solidFill>
                <a:latin typeface="Calibri" panose="020F0502020204030204"/>
              </a:rPr>
              <a:t>National Weather Service</a:t>
            </a:r>
          </a:p>
          <a:p>
            <a:pPr algn="ctr" defTabSz="685800"/>
            <a:r>
              <a:rPr lang="en-US" sz="2400" dirty="0">
                <a:solidFill>
                  <a:srgbClr val="C00000"/>
                </a:solidFill>
                <a:latin typeface="Calibri" panose="020F0502020204030204"/>
              </a:rPr>
              <a:t> Tampa Bay Area</a:t>
            </a:r>
          </a:p>
          <a:p>
            <a:pPr algn="ctr" defTabSz="685800"/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46225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">
            <a:extLst>
              <a:ext uri="{FF2B5EF4-FFF2-40B4-BE49-F238E27FC236}">
                <a16:creationId xmlns:a16="http://schemas.microsoft.com/office/drawing/2014/main" id="{95D8BD9C-20EB-4C2C-A939-E7F0ACF821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1" t="15171"/>
          <a:stretch/>
        </p:blipFill>
        <p:spPr bwMode="auto">
          <a:xfrm>
            <a:off x="187165" y="123795"/>
            <a:ext cx="4268722" cy="329184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C01410-8AB7-4717-A476-3E7AB1635581}"/>
              </a:ext>
            </a:extLst>
          </p:cNvPr>
          <p:cNvSpPr txBox="1"/>
          <p:nvPr/>
        </p:nvSpPr>
        <p:spPr>
          <a:xfrm>
            <a:off x="4475868" y="-47897"/>
            <a:ext cx="466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rgbClr val="C00000"/>
              </a:solidFill>
            </a:endParaRPr>
          </a:p>
          <a:p>
            <a:endParaRPr lang="en-US" sz="2000" b="1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F0CDC6A-D46E-404C-B1EF-32B23311D8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020652"/>
              </p:ext>
            </p:extLst>
          </p:nvPr>
        </p:nvGraphicFramePr>
        <p:xfrm>
          <a:off x="0" y="3518261"/>
          <a:ext cx="4694646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882">
                  <a:extLst>
                    <a:ext uri="{9D8B030D-6E8A-4147-A177-3AD203B41FA5}">
                      <a16:colId xmlns:a16="http://schemas.microsoft.com/office/drawing/2014/main" val="3852730759"/>
                    </a:ext>
                  </a:extLst>
                </a:gridCol>
                <a:gridCol w="1564882">
                  <a:extLst>
                    <a:ext uri="{9D8B030D-6E8A-4147-A177-3AD203B41FA5}">
                      <a16:colId xmlns:a16="http://schemas.microsoft.com/office/drawing/2014/main" val="1452932100"/>
                    </a:ext>
                  </a:extLst>
                </a:gridCol>
                <a:gridCol w="1564882">
                  <a:extLst>
                    <a:ext uri="{9D8B030D-6E8A-4147-A177-3AD203B41FA5}">
                      <a16:colId xmlns:a16="http://schemas.microsoft.com/office/drawing/2014/main" val="3296904299"/>
                    </a:ext>
                  </a:extLst>
                </a:gridCol>
              </a:tblGrid>
              <a:tr h="34375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Regime 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Flow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 of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579614"/>
                  </a:ext>
                </a:extLst>
              </a:tr>
              <a:tr h="34375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Light/Variable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853514"/>
                  </a:ext>
                </a:extLst>
              </a:tr>
              <a:tr h="34375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E/NE 5-10kts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2128983"/>
                  </a:ext>
                </a:extLst>
              </a:tr>
              <a:tr h="34375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E/NE &gt; 10kts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935129"/>
                  </a:ext>
                </a:extLst>
              </a:tr>
              <a:tr h="34375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W/SW 5-10kts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362523"/>
                  </a:ext>
                </a:extLst>
              </a:tr>
              <a:tr h="34375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W/SW &gt; 10kts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186556"/>
                  </a:ext>
                </a:extLst>
              </a:tr>
              <a:tr h="34375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S/SE 5-10kts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139648"/>
                  </a:ext>
                </a:extLst>
              </a:tr>
              <a:tr h="34375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S/SE &gt; 10kts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698102"/>
                  </a:ext>
                </a:extLst>
              </a:tr>
              <a:tr h="34375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N/NW 5-10kts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76694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D4E5A94-24DF-4D5B-A49F-21FB2F3FB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647" y="3529150"/>
            <a:ext cx="4449354" cy="33288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411CBD-E290-41C0-A702-DF2223769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645" y="3516086"/>
            <a:ext cx="4449355" cy="33419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746710-4936-49A5-80AB-DB84B856C793}"/>
              </a:ext>
            </a:extLst>
          </p:cNvPr>
          <p:cNvSpPr txBox="1"/>
          <p:nvPr/>
        </p:nvSpPr>
        <p:spPr>
          <a:xfrm>
            <a:off x="4607560" y="336823"/>
            <a:ext cx="4449355" cy="286232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Study days classified as ones with a subtropical regime controlled weather pattern (June 1</a:t>
            </a:r>
            <a:r>
              <a:rPr lang="en-US" sz="2000" baseline="30000" dirty="0"/>
              <a:t>st</a:t>
            </a:r>
            <a:r>
              <a:rPr lang="en-US" sz="2000" dirty="0"/>
              <a:t>- Sept 15</a:t>
            </a:r>
            <a:r>
              <a:rPr lang="en-US" sz="2000" baseline="30000" dirty="0"/>
              <a:t>th</a:t>
            </a:r>
            <a:r>
              <a:rPr lang="en-US" sz="2000" dirty="0"/>
              <a:t>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/>
          </a:p>
          <a:p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Regime was chosen by the mean 1000-700mb flow vector at 12UTC within a region around the Tampa Bay Area.</a:t>
            </a:r>
          </a:p>
        </p:txBody>
      </p:sp>
    </p:spTree>
    <p:extLst>
      <p:ext uri="{BB962C8B-B14F-4D97-AF65-F5344CB8AC3E}">
        <p14:creationId xmlns:p14="http://schemas.microsoft.com/office/powerpoint/2010/main" val="147242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821EB796-2E06-4FCE-8F0F-4A3E4D3EF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" y="76200"/>
            <a:ext cx="4340886" cy="366888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C01410-8AB7-4717-A476-3E7AB1635581}"/>
              </a:ext>
            </a:extLst>
          </p:cNvPr>
          <p:cNvSpPr txBox="1"/>
          <p:nvPr/>
        </p:nvSpPr>
        <p:spPr>
          <a:xfrm>
            <a:off x="4408375" y="2176"/>
            <a:ext cx="466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rgbClr val="C00000"/>
              </a:solidFill>
            </a:endParaRPr>
          </a:p>
          <a:p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AF9E34-FC91-4CA8-8A43-D77B8B54DC71}"/>
              </a:ext>
            </a:extLst>
          </p:cNvPr>
          <p:cNvSpPr txBox="1"/>
          <p:nvPr/>
        </p:nvSpPr>
        <p:spPr>
          <a:xfrm>
            <a:off x="4521029" y="76200"/>
            <a:ext cx="4540238" cy="1923604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/>
              <a:t>In order to classify a day into a particular flow regime, the 1000-700mb mean vector wind at 12 UTC was calculated within a defined zone over the Florida west coast.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7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/>
              <a:t>Study Period was June 1</a:t>
            </a:r>
            <a:r>
              <a:rPr lang="en-US" sz="1700" baseline="30000" dirty="0"/>
              <a:t>st</a:t>
            </a:r>
            <a:r>
              <a:rPr lang="en-US" sz="1700" dirty="0"/>
              <a:t>, - Sept 15</a:t>
            </a:r>
            <a:r>
              <a:rPr lang="en-US" sz="1700" baseline="30000" dirty="0"/>
              <a:t>th</a:t>
            </a:r>
            <a:r>
              <a:rPr lang="en-US" sz="1700" dirty="0"/>
              <a:t> for the years </a:t>
            </a:r>
            <a:r>
              <a:rPr lang="en-US" sz="1700" b="1" dirty="0">
                <a:solidFill>
                  <a:srgbClr val="C00000"/>
                </a:solidFill>
              </a:rPr>
              <a:t>2002 - 2019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3448A6-56CB-48C3-B1BE-5A264D9E40CC}"/>
              </a:ext>
            </a:extLst>
          </p:cNvPr>
          <p:cNvSpPr txBox="1"/>
          <p:nvPr/>
        </p:nvSpPr>
        <p:spPr>
          <a:xfrm>
            <a:off x="4521029" y="2369032"/>
            <a:ext cx="4540238" cy="87716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dirty="0"/>
              <a:t>North American Regional Reanalysis (NARR) data: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700" dirty="0"/>
              <a:t>U &amp; V Wind Components</a:t>
            </a:r>
          </a:p>
          <a:p>
            <a:pPr lvl="2"/>
            <a:r>
              <a:rPr lang="en-US" sz="1700" dirty="0"/>
              <a:t>1000 mb , 925 mb, 850 mb, 700 mb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298E55-261F-45F5-8A95-262544D357AB}"/>
              </a:ext>
            </a:extLst>
          </p:cNvPr>
          <p:cNvSpPr txBox="1"/>
          <p:nvPr/>
        </p:nvSpPr>
        <p:spPr>
          <a:xfrm>
            <a:off x="3581400" y="2033276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9B1B79-D41B-4C2E-8B07-52F4E7B150B9}"/>
              </a:ext>
            </a:extLst>
          </p:cNvPr>
          <p:cNvSpPr txBox="1"/>
          <p:nvPr/>
        </p:nvSpPr>
        <p:spPr>
          <a:xfrm>
            <a:off x="3908045" y="3324287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Precipitation Data</a:t>
            </a:r>
          </a:p>
        </p:txBody>
      </p:sp>
      <p:sp>
        <p:nvSpPr>
          <p:cNvPr id="3" name="AutoShape 4" descr="Image result for GFE graphical forecast editor">
            <a:extLst>
              <a:ext uri="{FF2B5EF4-FFF2-40B4-BE49-F238E27FC236}">
                <a16:creationId xmlns:a16="http://schemas.microsoft.com/office/drawing/2014/main" id="{9DFA8B92-EBF6-4C97-BCE6-7354D57036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3AD9C4-17A2-4F61-855D-961EEC78B0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0" t="10434" r="1493" b="7463"/>
          <a:stretch/>
        </p:blipFill>
        <p:spPr>
          <a:xfrm>
            <a:off x="7239000" y="5154415"/>
            <a:ext cx="1837508" cy="161027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877BDF-D865-499E-A1C3-5F7BD7497178}"/>
              </a:ext>
            </a:extLst>
          </p:cNvPr>
          <p:cNvSpPr txBox="1"/>
          <p:nvPr/>
        </p:nvSpPr>
        <p:spPr>
          <a:xfrm>
            <a:off x="4521029" y="5154415"/>
            <a:ext cx="2641771" cy="1600438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dirty="0"/>
              <a:t>Graphical Forecast Editor (GFE):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Python Based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Precipitation &amp; wind data combined into convective </a:t>
            </a:r>
            <a:r>
              <a:rPr lang="en-US" sz="1600" dirty="0" err="1"/>
              <a:t>climatologies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CEBC7F-7DDE-4111-9BD7-5A22E86CE5FC}"/>
              </a:ext>
            </a:extLst>
          </p:cNvPr>
          <p:cNvSpPr txBox="1"/>
          <p:nvPr/>
        </p:nvSpPr>
        <p:spPr>
          <a:xfrm>
            <a:off x="3908045" y="4836552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Processing Engine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73C15B-8F3C-4328-9201-4658F70A2044}"/>
              </a:ext>
            </a:extLst>
          </p:cNvPr>
          <p:cNvSpPr/>
          <p:nvPr/>
        </p:nvSpPr>
        <p:spPr>
          <a:xfrm>
            <a:off x="7761154" y="4124104"/>
            <a:ext cx="626015" cy="160311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2FA117-19A2-44E2-8961-63B30316DEE7}"/>
              </a:ext>
            </a:extLst>
          </p:cNvPr>
          <p:cNvSpPr txBox="1"/>
          <p:nvPr/>
        </p:nvSpPr>
        <p:spPr>
          <a:xfrm>
            <a:off x="4512321" y="3650312"/>
            <a:ext cx="3248834" cy="110799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dirty="0"/>
              <a:t>STAGE IV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Hourly rainfall</a:t>
            </a:r>
          </a:p>
          <a:p>
            <a:r>
              <a:rPr lang="en-US" sz="1600" dirty="0"/>
              <a:t>      accumulation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700" dirty="0"/>
          </a:p>
        </p:txBody>
      </p:sp>
      <p:pic>
        <p:nvPicPr>
          <p:cNvPr id="3074" name="Picture 2" descr="https://www.emc.ncep.noaa.gov/mmb/ylin/pcpanl/current_images/st2n4.tm11h.gif">
            <a:extLst>
              <a:ext uri="{FF2B5EF4-FFF2-40B4-BE49-F238E27FC236}">
                <a16:creationId xmlns:a16="http://schemas.microsoft.com/office/drawing/2014/main" id="{7268CD41-A599-45EB-8E8F-66E2E3A5F2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85" t="55190" r="3470" b="18796"/>
          <a:stretch/>
        </p:blipFill>
        <p:spPr bwMode="auto">
          <a:xfrm>
            <a:off x="6324600" y="3709818"/>
            <a:ext cx="1346476" cy="98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48F2591D-836D-4ADE-B889-5B22A2E070FE}"/>
              </a:ext>
            </a:extLst>
          </p:cNvPr>
          <p:cNvSpPr/>
          <p:nvPr/>
        </p:nvSpPr>
        <p:spPr>
          <a:xfrm>
            <a:off x="8297091" y="3254106"/>
            <a:ext cx="304800" cy="1900309"/>
          </a:xfrm>
          <a:prstGeom prst="down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B00EFB-A7F1-402D-8A9B-7ADCD7570242}"/>
              </a:ext>
            </a:extLst>
          </p:cNvPr>
          <p:cNvSpPr/>
          <p:nvPr/>
        </p:nvSpPr>
        <p:spPr>
          <a:xfrm>
            <a:off x="8253468" y="4163339"/>
            <a:ext cx="250242" cy="8015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BEFA5C-480D-4C62-AA5F-1C42AD97AA3A}"/>
              </a:ext>
            </a:extLst>
          </p:cNvPr>
          <p:cNvSpPr/>
          <p:nvPr/>
        </p:nvSpPr>
        <p:spPr>
          <a:xfrm>
            <a:off x="8207012" y="4195337"/>
            <a:ext cx="250242" cy="8015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CF6735-3CDD-413F-8484-E766F4B17DB2}"/>
              </a:ext>
            </a:extLst>
          </p:cNvPr>
          <p:cNvSpPr/>
          <p:nvPr/>
        </p:nvSpPr>
        <p:spPr>
          <a:xfrm>
            <a:off x="8265682" y="4148785"/>
            <a:ext cx="250242" cy="752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F945A9-9ADF-4ACD-B6E9-8D87FC30B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2" y="3811544"/>
            <a:ext cx="4340886" cy="294331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7491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9EA1D-2C70-4FE1-9BF9-CE394799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A78D40-EF18-41C5-B992-39C70D9C0AB4}"/>
              </a:ext>
            </a:extLst>
          </p:cNvPr>
          <p:cNvSpPr/>
          <p:nvPr/>
        </p:nvSpPr>
        <p:spPr>
          <a:xfrm>
            <a:off x="-76200" y="0"/>
            <a:ext cx="9213112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5CC5B0-3505-45C1-BB45-B79B0E6728CE}"/>
              </a:ext>
            </a:extLst>
          </p:cNvPr>
          <p:cNvSpPr txBox="1"/>
          <p:nvPr/>
        </p:nvSpPr>
        <p:spPr>
          <a:xfrm>
            <a:off x="76200" y="152400"/>
            <a:ext cx="8915400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Applying Flow Regime Research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Forecast Operations – </a:t>
            </a:r>
            <a:r>
              <a:rPr lang="en-US" sz="3600" b="1" dirty="0">
                <a:solidFill>
                  <a:srgbClr val="3663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9DED24-C01E-4361-B7FE-F37677A5A705}"/>
              </a:ext>
            </a:extLst>
          </p:cNvPr>
          <p:cNvSpPr txBox="1"/>
          <p:nvPr/>
        </p:nvSpPr>
        <p:spPr>
          <a:xfrm>
            <a:off x="60309" y="1808893"/>
            <a:ext cx="8940093" cy="452431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View the 24 hour convective pattern results from each of the 8 distinct flow regimes. Probability of precipitation &gt;= 0.01”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Identify the various temporal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climatologies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that are available through this research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Discover how this research is being incorporated into AWIPS for enhanced forecast and decision support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Introduce a new Decision Support / Public Website housing all the data</a:t>
            </a:r>
          </a:p>
        </p:txBody>
      </p:sp>
    </p:spTree>
    <p:extLst>
      <p:ext uri="{BB962C8B-B14F-4D97-AF65-F5344CB8AC3E}">
        <p14:creationId xmlns:p14="http://schemas.microsoft.com/office/powerpoint/2010/main" val="3542240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80CB1B-9D35-4B46-A2E7-957620C5081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54B8D7A-AE33-4244-A35E-A67A26306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12" y="228600"/>
            <a:ext cx="3962400" cy="30651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F3AEAF7-8866-43FB-A24C-D57C24435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19" y="3352800"/>
            <a:ext cx="4000501" cy="34051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154A30CD-30A7-48CD-A812-6D9193A34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3962400" cy="30651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CF90BB32-D3A3-4583-BE96-D40B59225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359588"/>
            <a:ext cx="3967716" cy="3398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2FD1A3-8899-4455-8999-7FE169971DDD}"/>
              </a:ext>
            </a:extLst>
          </p:cNvPr>
          <p:cNvSpPr txBox="1"/>
          <p:nvPr/>
        </p:nvSpPr>
        <p:spPr>
          <a:xfrm>
            <a:off x="145312" y="196111"/>
            <a:ext cx="39624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Regime #1: Light / Variable Flow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99F271-02D4-42AA-AB7C-0066034FF989}"/>
              </a:ext>
            </a:extLst>
          </p:cNvPr>
          <p:cNvSpPr txBox="1"/>
          <p:nvPr/>
        </p:nvSpPr>
        <p:spPr>
          <a:xfrm>
            <a:off x="4953000" y="228600"/>
            <a:ext cx="39624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Regime #2: E/NE 5 - 10 knots </a:t>
            </a:r>
          </a:p>
        </p:txBody>
      </p:sp>
    </p:spTree>
    <p:extLst>
      <p:ext uri="{BB962C8B-B14F-4D97-AF65-F5344CB8AC3E}">
        <p14:creationId xmlns:p14="http://schemas.microsoft.com/office/powerpoint/2010/main" val="4182282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80CB1B-9D35-4B46-A2E7-957620C5081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54B8D7A-AE33-4244-A35E-A67A26306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312" y="228600"/>
            <a:ext cx="3981008" cy="30651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F3AEAF7-8866-43FB-A24C-D57C24435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819" y="3352800"/>
            <a:ext cx="4000500" cy="34051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154A30CD-30A7-48CD-A812-6D9193A34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7684" y="228600"/>
            <a:ext cx="3967716" cy="30651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CF90BB32-D3A3-4583-BE96-D40B59225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3000" y="3370147"/>
            <a:ext cx="3967716" cy="33772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2FD1A3-8899-4455-8999-7FE169971DDD}"/>
              </a:ext>
            </a:extLst>
          </p:cNvPr>
          <p:cNvSpPr txBox="1"/>
          <p:nvPr/>
        </p:nvSpPr>
        <p:spPr>
          <a:xfrm>
            <a:off x="145312" y="196111"/>
            <a:ext cx="39624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Regime #3: E/NE &gt; 10 knots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99F271-02D4-42AA-AB7C-0066034FF989}"/>
              </a:ext>
            </a:extLst>
          </p:cNvPr>
          <p:cNvSpPr txBox="1"/>
          <p:nvPr/>
        </p:nvSpPr>
        <p:spPr>
          <a:xfrm>
            <a:off x="4953000" y="228600"/>
            <a:ext cx="39624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Regime #4: SW/W 5 - 10 knots </a:t>
            </a:r>
          </a:p>
        </p:txBody>
      </p:sp>
    </p:spTree>
    <p:extLst>
      <p:ext uri="{BB962C8B-B14F-4D97-AF65-F5344CB8AC3E}">
        <p14:creationId xmlns:p14="http://schemas.microsoft.com/office/powerpoint/2010/main" val="2414930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80CB1B-9D35-4B46-A2E7-957620C5081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54B8D7A-AE33-4244-A35E-A67A26306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819" y="228600"/>
            <a:ext cx="4000501" cy="30651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F3AEAF7-8866-43FB-A24C-D57C24435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819" y="3352800"/>
            <a:ext cx="4000500" cy="34051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154A30CD-30A7-48CD-A812-6D9193A34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3000" y="228600"/>
            <a:ext cx="3962400" cy="30651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CF90BB32-D3A3-4583-BE96-D40B59225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3000" y="3370147"/>
            <a:ext cx="3967716" cy="33772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2FD1A3-8899-4455-8999-7FE169971DDD}"/>
              </a:ext>
            </a:extLst>
          </p:cNvPr>
          <p:cNvSpPr txBox="1"/>
          <p:nvPr/>
        </p:nvSpPr>
        <p:spPr>
          <a:xfrm>
            <a:off x="145312" y="196111"/>
            <a:ext cx="39624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Regime #5: SW/W &gt; 10 knots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99F271-02D4-42AA-AB7C-0066034FF989}"/>
              </a:ext>
            </a:extLst>
          </p:cNvPr>
          <p:cNvSpPr txBox="1"/>
          <p:nvPr/>
        </p:nvSpPr>
        <p:spPr>
          <a:xfrm>
            <a:off x="4953000" y="228600"/>
            <a:ext cx="39624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Regime #6: S/SE 5 - 10 knots </a:t>
            </a:r>
          </a:p>
        </p:txBody>
      </p:sp>
    </p:spTree>
    <p:extLst>
      <p:ext uri="{BB962C8B-B14F-4D97-AF65-F5344CB8AC3E}">
        <p14:creationId xmlns:p14="http://schemas.microsoft.com/office/powerpoint/2010/main" val="3003673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80CB1B-9D35-4B46-A2E7-957620C5081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54B8D7A-AE33-4244-A35E-A67A26306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819" y="228600"/>
            <a:ext cx="4000501" cy="30651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F3AEAF7-8866-43FB-A24C-D57C24435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819" y="3352800"/>
            <a:ext cx="4000500" cy="34051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154A30CD-30A7-48CD-A812-6D9193A34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3000" y="228600"/>
            <a:ext cx="3962400" cy="30651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CF90BB32-D3A3-4583-BE96-D40B59225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3000" y="3370147"/>
            <a:ext cx="3967716" cy="33772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2FD1A3-8899-4455-8999-7FE169971DDD}"/>
              </a:ext>
            </a:extLst>
          </p:cNvPr>
          <p:cNvSpPr txBox="1"/>
          <p:nvPr/>
        </p:nvSpPr>
        <p:spPr>
          <a:xfrm>
            <a:off x="145312" y="196111"/>
            <a:ext cx="39624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Regime #7: S/SE &gt; 10 knots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99F271-02D4-42AA-AB7C-0066034FF989}"/>
              </a:ext>
            </a:extLst>
          </p:cNvPr>
          <p:cNvSpPr txBox="1"/>
          <p:nvPr/>
        </p:nvSpPr>
        <p:spPr>
          <a:xfrm>
            <a:off x="4953000" y="228600"/>
            <a:ext cx="39624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Regime #8: N/NW 5 - 10 knots </a:t>
            </a:r>
          </a:p>
        </p:txBody>
      </p:sp>
    </p:spTree>
    <p:extLst>
      <p:ext uri="{BB962C8B-B14F-4D97-AF65-F5344CB8AC3E}">
        <p14:creationId xmlns:p14="http://schemas.microsoft.com/office/powerpoint/2010/main" val="24436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796FE0-3F4F-4DED-9827-1ED35896D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45145"/>
            <a:ext cx="6005108" cy="42823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1A88B0-5422-4B97-B74F-CE19D426E48D}"/>
              </a:ext>
            </a:extLst>
          </p:cNvPr>
          <p:cNvSpPr txBox="1"/>
          <p:nvPr/>
        </p:nvSpPr>
        <p:spPr>
          <a:xfrm>
            <a:off x="0" y="5542550"/>
            <a:ext cx="5562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Graphical Forecast Editor Example:</a:t>
            </a:r>
          </a:p>
          <a:p>
            <a:r>
              <a:rPr lang="en-US" sz="1600" dirty="0"/>
              <a:t>Regime #6 - SE/S Flow 5-10 </a:t>
            </a:r>
            <a:r>
              <a:rPr lang="en-US" sz="1600" dirty="0" err="1"/>
              <a:t>kts</a:t>
            </a:r>
            <a:endParaRPr lang="en-US" sz="1600" dirty="0"/>
          </a:p>
          <a:p>
            <a:r>
              <a:rPr lang="en-US" sz="1600" dirty="0"/>
              <a:t>12-hour Rainfall Probability / 8AM-8PM EDT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2D75ED-0E47-4481-BDA2-12250FCE1218}"/>
              </a:ext>
            </a:extLst>
          </p:cNvPr>
          <p:cNvSpPr txBox="1"/>
          <p:nvPr/>
        </p:nvSpPr>
        <p:spPr>
          <a:xfrm>
            <a:off x="76200" y="43941"/>
            <a:ext cx="899160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Fast Forward (2018-2020)</a:t>
            </a:r>
          </a:p>
          <a:p>
            <a:pPr algn="ctr"/>
            <a:r>
              <a:rPr lang="en-US" sz="2800" b="1" dirty="0"/>
              <a:t>National Weather Service Tampa Bay Area, FL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DE06B0-125A-40CE-A989-2C2833DCDF49}"/>
              </a:ext>
            </a:extLst>
          </p:cNvPr>
          <p:cNvSpPr txBox="1"/>
          <p:nvPr/>
        </p:nvSpPr>
        <p:spPr>
          <a:xfrm>
            <a:off x="6170663" y="1236137"/>
            <a:ext cx="2897137" cy="529375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dirty="0"/>
              <a:t>18 years of data (2002-2019)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1000" dirty="0"/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dirty="0"/>
              <a:t>All </a:t>
            </a:r>
            <a:r>
              <a:rPr lang="en-US" sz="1600" dirty="0" err="1"/>
              <a:t>climatologies</a:t>
            </a:r>
            <a:r>
              <a:rPr lang="en-US" sz="1600" dirty="0"/>
              <a:t> stored via WMO/AWIPS friendly grib2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1000" dirty="0"/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dirty="0"/>
              <a:t>Allows datasets to be fully integrated into AWIPS as a processed “model”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1000" dirty="0"/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dirty="0"/>
              <a:t>AWIPS Data Access Framework (DAF) python system utilized to calculate the regime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1000" dirty="0"/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dirty="0"/>
              <a:t>Utility of the grib2 AWIPS ingest and DAF capability allows operational expansion to all NWS offices within Florida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1000" dirty="0"/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dirty="0"/>
              <a:t>Updating of datasets over time easier and more automated</a:t>
            </a:r>
          </a:p>
        </p:txBody>
      </p:sp>
    </p:spTree>
    <p:extLst>
      <p:ext uri="{BB962C8B-B14F-4D97-AF65-F5344CB8AC3E}">
        <p14:creationId xmlns:p14="http://schemas.microsoft.com/office/powerpoint/2010/main" val="31616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609F9A-0329-4969-8223-B1BDB56ACF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8" r="19620"/>
          <a:stretch/>
        </p:blipFill>
        <p:spPr>
          <a:xfrm>
            <a:off x="152400" y="1447800"/>
            <a:ext cx="5901764" cy="482748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20C9E5-3356-4715-B92C-CF40ED203045}"/>
              </a:ext>
            </a:extLst>
          </p:cNvPr>
          <p:cNvSpPr txBox="1"/>
          <p:nvPr/>
        </p:nvSpPr>
        <p:spPr>
          <a:xfrm>
            <a:off x="76200" y="43941"/>
            <a:ext cx="899160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Today (2021)</a:t>
            </a:r>
          </a:p>
          <a:p>
            <a:pPr algn="ctr"/>
            <a:r>
              <a:rPr lang="en-US" sz="2800" b="1" dirty="0"/>
              <a:t>AWIPS / Graphical Forecast Editor Interface Procedure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16AE3D-4B0E-4A03-8096-CD1D39C94186}"/>
              </a:ext>
            </a:extLst>
          </p:cNvPr>
          <p:cNvSpPr txBox="1"/>
          <p:nvPr/>
        </p:nvSpPr>
        <p:spPr>
          <a:xfrm>
            <a:off x="6150343" y="1027860"/>
            <a:ext cx="2897137" cy="578619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dirty="0"/>
              <a:t>Automation to provide “first guess” at regime and population of forecast with resulting climatology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dirty="0"/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dirty="0"/>
              <a:t>Forecasters may choose to manually input flow regime based on analysis.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dirty="0"/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dirty="0"/>
              <a:t>Options include:</a:t>
            </a:r>
          </a:p>
          <a:p>
            <a:pPr marL="671513" lvl="1" indent="-214313">
              <a:buFont typeface="Wingdings" panose="05000000000000000000" pitchFamily="2" charset="2"/>
              <a:buChar char="§"/>
            </a:pPr>
            <a:r>
              <a:rPr lang="en-US" dirty="0"/>
              <a:t>Automated or Manual </a:t>
            </a:r>
          </a:p>
          <a:p>
            <a:pPr marL="671513" lvl="1" indent="-214313">
              <a:buFont typeface="Wingdings" panose="05000000000000000000" pitchFamily="2" charset="2"/>
              <a:buChar char="§"/>
            </a:pPr>
            <a:r>
              <a:rPr lang="en-US" dirty="0"/>
              <a:t>Temporal Period</a:t>
            </a:r>
          </a:p>
          <a:p>
            <a:pPr marL="671513" lvl="1" indent="-214313">
              <a:buFont typeface="Wingdings" panose="05000000000000000000" pitchFamily="2" charset="2"/>
              <a:buChar char="§"/>
            </a:pPr>
            <a:r>
              <a:rPr lang="en-US" dirty="0"/>
              <a:t>Forecast Day (1 – 7)</a:t>
            </a:r>
          </a:p>
          <a:p>
            <a:pPr marL="671513" lvl="1" indent="-214313">
              <a:buFont typeface="Wingdings" panose="05000000000000000000" pitchFamily="2" charset="2"/>
              <a:buChar char="§"/>
            </a:pPr>
            <a:r>
              <a:rPr lang="en-US" dirty="0"/>
              <a:t>Smoothing functions</a:t>
            </a:r>
          </a:p>
          <a:p>
            <a:pPr marL="671513" lvl="1" indent="-214313">
              <a:buFont typeface="Wingdings" panose="05000000000000000000" pitchFamily="2" charset="2"/>
              <a:buChar char="§"/>
            </a:pPr>
            <a:r>
              <a:rPr lang="en-US" dirty="0"/>
              <a:t>Rounding functions</a:t>
            </a:r>
          </a:p>
          <a:p>
            <a:pPr lvl="1"/>
            <a:endParaRPr lang="en-US" dirty="0"/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dirty="0"/>
              <a:t>Combined through weighted blend with National Blend of Models 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22301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F895D-E3B5-4435-A127-CDA3AC06B371}"/>
              </a:ext>
            </a:extLst>
          </p:cNvPr>
          <p:cNvSpPr/>
          <p:nvPr/>
        </p:nvSpPr>
        <p:spPr>
          <a:xfrm>
            <a:off x="228600" y="727424"/>
            <a:ext cx="4033157" cy="600164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Synoptic Period Time Based:</a:t>
            </a:r>
            <a:br>
              <a:rPr lang="en-US" sz="1600" dirty="0"/>
            </a:br>
            <a:br>
              <a:rPr lang="en-US" sz="1600" dirty="0"/>
            </a:b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24-Hour: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0600 UTC - 0600 UTC</a:t>
            </a:r>
          </a:p>
          <a:p>
            <a:endParaRPr 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12-Hour: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1200 - 0000 UTC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0000 - 1200 UTC</a:t>
            </a:r>
          </a:p>
          <a:p>
            <a:pPr lvl="1"/>
            <a:endParaRPr 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6-Hour: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0600 - 1200 UTC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1200 - 1800 UTC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1800 - 0000 UTC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0000 - 0600 UTC</a:t>
            </a:r>
          </a:p>
          <a:p>
            <a:pPr lvl="1"/>
            <a:endParaRPr 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3-Hour: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0600 - 0900 UTC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0900 - 1200 UTC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1200 - 1500 UTC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1500 - 1800 UTC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1800 - 2100 UTC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2100 - 0000 UTC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0000 - 0300 UTC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0300 - 0600 UTC</a:t>
            </a:r>
            <a:endParaRPr lang="en-US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3906F6-2706-435C-BC83-1172046FD7C3}"/>
              </a:ext>
            </a:extLst>
          </p:cNvPr>
          <p:cNvSpPr/>
          <p:nvPr/>
        </p:nvSpPr>
        <p:spPr>
          <a:xfrm>
            <a:off x="4572000" y="727424"/>
            <a:ext cx="4033157" cy="349326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“Running” Period Time Based:</a:t>
            </a:r>
            <a:br>
              <a:rPr lang="en-US" sz="1600" dirty="0"/>
            </a:br>
            <a:br>
              <a:rPr lang="en-US" sz="1600" dirty="0"/>
            </a:b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5run-Hour: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Running probability during a 5 hour period centered on each specific hour</a:t>
            </a:r>
            <a:br>
              <a:rPr lang="en-US" sz="1600" dirty="0"/>
            </a:b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(1200 UTC, 1300 UTC, ...2100 UTC…)</a:t>
            </a:r>
          </a:p>
          <a:p>
            <a:pPr lvl="1"/>
            <a:endParaRPr lang="en-US" sz="15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3run-Hour: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Running probability during a 3 hour period centered on each specific hour</a:t>
            </a:r>
            <a:br>
              <a:rPr lang="en-US" sz="1600" dirty="0"/>
            </a:b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(1200 UTC, 1300 UTC, ...2100 UTC…)</a:t>
            </a:r>
            <a:br>
              <a:rPr lang="en-US" sz="1600" dirty="0"/>
            </a:br>
            <a:endParaRPr lang="en-US" sz="1600" dirty="0"/>
          </a:p>
          <a:p>
            <a:r>
              <a:rPr lang="en-US" sz="1600" dirty="0"/>
              <a:t>Provides statistically significant and high resolution spatial/temporal hourly forecasts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D9D49A-276A-4488-92C0-2D6CF8CD6828}"/>
              </a:ext>
            </a:extLst>
          </p:cNvPr>
          <p:cNvSpPr/>
          <p:nvPr/>
        </p:nvSpPr>
        <p:spPr>
          <a:xfrm>
            <a:off x="152400" y="81093"/>
            <a:ext cx="754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Temporal Period 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</a:rPr>
              <a:t>Climatologies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 Available to Forecasters in AWIPS: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891B5F-77C2-4264-81FC-B47DFBB07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015" y="4313021"/>
            <a:ext cx="2905125" cy="245856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6622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33EE6-2E15-44A6-A629-2D5FC5853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251" y="4354"/>
            <a:ext cx="8229600" cy="1143000"/>
          </a:xfrm>
        </p:spPr>
        <p:txBody>
          <a:bodyPr/>
          <a:lstStyle/>
          <a:p>
            <a:r>
              <a:rPr lang="en-US" dirty="0"/>
              <a:t>Today’s VLAB Forum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18456-99CF-4769-B3D0-E8B1072CA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551" y="1147354"/>
            <a:ext cx="8763000" cy="5482046"/>
          </a:xfr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Why sea breeze convective forecasting &amp; decision support is vitally important. Plus, a little history…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  Flow regime climatology methodology</a:t>
            </a:r>
          </a:p>
          <a:p>
            <a:pPr marL="514350" indent="-514350">
              <a:buFont typeface="+mj-lt"/>
              <a:buAutoNum type="arabicPeriod"/>
            </a:pPr>
            <a:endParaRPr lang="en-US" sz="4300" dirty="0"/>
          </a:p>
          <a:p>
            <a:pPr marL="0" indent="0">
              <a:buNone/>
            </a:pPr>
            <a:r>
              <a:rPr lang="en-US" dirty="0"/>
              <a:t>3. Integration into the Advanced Weather Interactive</a:t>
            </a:r>
          </a:p>
          <a:p>
            <a:pPr marL="0" indent="0">
              <a:buNone/>
            </a:pPr>
            <a:r>
              <a:rPr lang="en-US" dirty="0"/>
              <a:t>    Processing System (AWIPS)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0" indent="0">
              <a:buNone/>
            </a:pPr>
            <a:r>
              <a:rPr lang="en-US" dirty="0"/>
              <a:t>4. Public/Media based website for accessing </a:t>
            </a:r>
            <a:r>
              <a:rPr lang="en-US" dirty="0" err="1"/>
              <a:t>seabreeze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climatology content in various forms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6DBE02-CACD-437A-AD8C-869967C85BEA}"/>
              </a:ext>
            </a:extLst>
          </p:cNvPr>
          <p:cNvCxnSpPr/>
          <p:nvPr/>
        </p:nvCxnSpPr>
        <p:spPr>
          <a:xfrm>
            <a:off x="176711" y="3581400"/>
            <a:ext cx="8763000" cy="76200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19BDA71-D74C-435D-9BC3-6B61577B7D38}"/>
              </a:ext>
            </a:extLst>
          </p:cNvPr>
          <p:cNvSpPr txBox="1"/>
          <p:nvPr/>
        </p:nvSpPr>
        <p:spPr>
          <a:xfrm>
            <a:off x="6859089" y="3188613"/>
            <a:ext cx="2133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663F2"/>
                </a:solidFill>
              </a:rPr>
              <a:t>Part 1: Research</a:t>
            </a:r>
          </a:p>
          <a:p>
            <a:endParaRPr lang="en-US" sz="1400" b="1" dirty="0">
              <a:solidFill>
                <a:srgbClr val="3663F2"/>
              </a:solidFill>
            </a:endParaRPr>
          </a:p>
          <a:p>
            <a:r>
              <a:rPr lang="en-US" b="1" dirty="0">
                <a:solidFill>
                  <a:srgbClr val="3663F2"/>
                </a:solidFill>
              </a:rPr>
              <a:t>Part 2: Operations</a:t>
            </a:r>
          </a:p>
        </p:txBody>
      </p:sp>
    </p:spTree>
    <p:extLst>
      <p:ext uri="{BB962C8B-B14F-4D97-AF65-F5344CB8AC3E}">
        <p14:creationId xmlns:p14="http://schemas.microsoft.com/office/powerpoint/2010/main" val="303526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296DA7-9571-4EE1-A2DF-E77737598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2" y="685800"/>
            <a:ext cx="8510993" cy="6049804"/>
          </a:xfrm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F87BDC-80EB-48FD-B36B-CDFEFF7A0888}"/>
              </a:ext>
            </a:extLst>
          </p:cNvPr>
          <p:cNvSpPr txBox="1"/>
          <p:nvPr/>
        </p:nvSpPr>
        <p:spPr>
          <a:xfrm>
            <a:off x="316500" y="104979"/>
            <a:ext cx="8510995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5run-Hour : Regime # 1 – Light/Variable Flow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FD804C-E5A4-4596-9A8E-606136B5121C}"/>
              </a:ext>
            </a:extLst>
          </p:cNvPr>
          <p:cNvSpPr txBox="1"/>
          <p:nvPr/>
        </p:nvSpPr>
        <p:spPr>
          <a:xfrm>
            <a:off x="381000" y="4105017"/>
            <a:ext cx="312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Detail Level: </a:t>
            </a:r>
          </a:p>
          <a:p>
            <a:r>
              <a:rPr lang="en-US" sz="2800" dirty="0"/>
              <a:t>Best Suited for  Days 1- 2 Forecasts</a:t>
            </a:r>
          </a:p>
        </p:txBody>
      </p:sp>
    </p:spTree>
    <p:extLst>
      <p:ext uri="{BB962C8B-B14F-4D97-AF65-F5344CB8AC3E}">
        <p14:creationId xmlns:p14="http://schemas.microsoft.com/office/powerpoint/2010/main" val="1400723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296DA7-9571-4EE1-A2DF-E77737598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3" y="609600"/>
            <a:ext cx="8510994" cy="6096000"/>
          </a:xfrm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49452-0ABC-40E7-A5F1-7CAB6C756794}"/>
              </a:ext>
            </a:extLst>
          </p:cNvPr>
          <p:cNvSpPr txBox="1"/>
          <p:nvPr/>
        </p:nvSpPr>
        <p:spPr>
          <a:xfrm>
            <a:off x="316503" y="26602"/>
            <a:ext cx="8510995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5run-Hour : Regime # 6 – SE/S Flow 5-10 </a:t>
            </a:r>
            <a:r>
              <a:rPr lang="en-US" sz="2800" dirty="0" err="1"/>
              <a:t>kts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355D59-EFC2-43CD-B140-499812283A7F}"/>
              </a:ext>
            </a:extLst>
          </p:cNvPr>
          <p:cNvSpPr txBox="1"/>
          <p:nvPr/>
        </p:nvSpPr>
        <p:spPr>
          <a:xfrm>
            <a:off x="381000" y="4801850"/>
            <a:ext cx="312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Detail Level: </a:t>
            </a:r>
          </a:p>
          <a:p>
            <a:r>
              <a:rPr lang="en-US" sz="2800" dirty="0"/>
              <a:t>Best Suited for  Days 1 - 2 Forecasts</a:t>
            </a:r>
          </a:p>
        </p:txBody>
      </p:sp>
    </p:spTree>
    <p:extLst>
      <p:ext uri="{BB962C8B-B14F-4D97-AF65-F5344CB8AC3E}">
        <p14:creationId xmlns:p14="http://schemas.microsoft.com/office/powerpoint/2010/main" val="3473535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CE9A2F-E33E-42F4-A662-332D5B33B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60039"/>
            <a:ext cx="8610600" cy="613505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5931DE-19CE-4D52-9636-70621A52863E}"/>
              </a:ext>
            </a:extLst>
          </p:cNvPr>
          <p:cNvSpPr txBox="1"/>
          <p:nvPr/>
        </p:nvSpPr>
        <p:spPr>
          <a:xfrm>
            <a:off x="316500" y="78148"/>
            <a:ext cx="85989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6-Hour (Synoptic) : Regime # 6 – SE/S Flow 5-10 </a:t>
            </a:r>
            <a:r>
              <a:rPr lang="en-US" sz="2800" dirty="0" err="1"/>
              <a:t>kts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C95618-3136-43DE-80F3-1CE38FDF7906}"/>
              </a:ext>
            </a:extLst>
          </p:cNvPr>
          <p:cNvSpPr txBox="1"/>
          <p:nvPr/>
        </p:nvSpPr>
        <p:spPr>
          <a:xfrm>
            <a:off x="457200" y="4953000"/>
            <a:ext cx="312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Detail Level: </a:t>
            </a:r>
          </a:p>
          <a:p>
            <a:r>
              <a:rPr lang="en-US" sz="2800" dirty="0"/>
              <a:t>Best Suited for  Days 2 - 4 Forecasts</a:t>
            </a:r>
          </a:p>
        </p:txBody>
      </p:sp>
    </p:spTree>
    <p:extLst>
      <p:ext uri="{BB962C8B-B14F-4D97-AF65-F5344CB8AC3E}">
        <p14:creationId xmlns:p14="http://schemas.microsoft.com/office/powerpoint/2010/main" val="1609503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7224FE-761D-4BE0-86E9-6B8FB2863B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952203"/>
            <a:ext cx="5303269" cy="381000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391219-A72C-4FF0-89F1-6F47A1058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68" y="228600"/>
            <a:ext cx="5320590" cy="3810000"/>
          </a:xfrm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434E0A-5C30-4033-9060-403960DE1E9D}"/>
              </a:ext>
            </a:extLst>
          </p:cNvPr>
          <p:cNvSpPr txBox="1"/>
          <p:nvPr/>
        </p:nvSpPr>
        <p:spPr>
          <a:xfrm>
            <a:off x="246268" y="4114800"/>
            <a:ext cx="3182732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Regime # 6: 00UTC – 12UTC</a:t>
            </a:r>
          </a:p>
          <a:p>
            <a:pPr algn="ctr"/>
            <a:r>
              <a:rPr lang="en-US" sz="2000" dirty="0"/>
              <a:t>800PM – 800AM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5CFFED-87C9-4875-83C9-5964A474F955}"/>
              </a:ext>
            </a:extLst>
          </p:cNvPr>
          <p:cNvSpPr txBox="1"/>
          <p:nvPr/>
        </p:nvSpPr>
        <p:spPr>
          <a:xfrm>
            <a:off x="5701937" y="2133600"/>
            <a:ext cx="3182732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Regime # 6: 12UTC – 00UTC</a:t>
            </a:r>
          </a:p>
          <a:p>
            <a:pPr algn="ctr"/>
            <a:r>
              <a:rPr lang="en-US" sz="2000" dirty="0"/>
              <a:t>800AM – 800PM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FDC405-B81C-4C7B-96D8-811DD79338CC}"/>
              </a:ext>
            </a:extLst>
          </p:cNvPr>
          <p:cNvSpPr txBox="1"/>
          <p:nvPr/>
        </p:nvSpPr>
        <p:spPr>
          <a:xfrm>
            <a:off x="275534" y="5105400"/>
            <a:ext cx="312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Detail Level: </a:t>
            </a:r>
          </a:p>
          <a:p>
            <a:r>
              <a:rPr lang="en-US" sz="2800" dirty="0"/>
              <a:t>Best Suited for  Days 4 - 7 Forecasts</a:t>
            </a:r>
          </a:p>
        </p:txBody>
      </p:sp>
    </p:spTree>
    <p:extLst>
      <p:ext uri="{BB962C8B-B14F-4D97-AF65-F5344CB8AC3E}">
        <p14:creationId xmlns:p14="http://schemas.microsoft.com/office/powerpoint/2010/main" val="2904465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D587B-390B-415F-9832-A2559ABB0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5847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Gridded Verification – All of Florida</a:t>
            </a:r>
            <a:br>
              <a:rPr lang="en-US" sz="3200" dirty="0"/>
            </a:br>
            <a:r>
              <a:rPr lang="en-US" sz="3200" dirty="0"/>
              <a:t>Reliability Chart</a:t>
            </a:r>
            <a:br>
              <a:rPr lang="en-US" sz="3200" dirty="0"/>
            </a:br>
            <a:r>
              <a:rPr lang="en-US" sz="3200" dirty="0"/>
              <a:t>June – August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5A650-7B6E-49BE-AEE9-E2C9466CC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0"/>
            <a:ext cx="6705600" cy="515815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511289-9E17-4BE5-8564-635D4313A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0"/>
            <a:ext cx="6705600" cy="515815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673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1DD1-54D6-47C8-89E1-FEA12027E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Support Examples</a:t>
            </a:r>
          </a:p>
        </p:txBody>
      </p:sp>
      <p:pic>
        <p:nvPicPr>
          <p:cNvPr id="4" name="Picture 2" descr="Image result for nws forecaster old">
            <a:extLst>
              <a:ext uri="{FF2B5EF4-FFF2-40B4-BE49-F238E27FC236}">
                <a16:creationId xmlns:a16="http://schemas.microsoft.com/office/drawing/2014/main" id="{43D0A786-7D90-4B65-8657-AD2EADD75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83" y="2362200"/>
            <a:ext cx="8298388" cy="3276600"/>
          </a:xfrm>
          <a:prstGeom prst="rect">
            <a:avLst/>
          </a:prstGeom>
          <a:noFill/>
          <a:ln w="19050">
            <a:solidFill>
              <a:srgbClr val="000000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1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52B56-EC98-45F9-9DA2-8EABF27BE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11892"/>
            <a:ext cx="6019800" cy="5311955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2881FAAC-A4B7-4C8C-A475-7C8430A98ADB}"/>
              </a:ext>
            </a:extLst>
          </p:cNvPr>
          <p:cNvSpPr/>
          <p:nvPr/>
        </p:nvSpPr>
        <p:spPr>
          <a:xfrm rot="18873055">
            <a:off x="1315570" y="5355291"/>
            <a:ext cx="857240" cy="281133"/>
          </a:xfrm>
          <a:prstGeom prst="right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82408A5-EE0A-4930-B669-752F4011421A}"/>
              </a:ext>
            </a:extLst>
          </p:cNvPr>
          <p:cNvSpPr/>
          <p:nvPr/>
        </p:nvSpPr>
        <p:spPr>
          <a:xfrm rot="12543709">
            <a:off x="3488820" y="5212780"/>
            <a:ext cx="867131" cy="280569"/>
          </a:xfrm>
          <a:prstGeom prst="right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54E9B54E-DD53-4620-A2BD-39660A798ADC}"/>
              </a:ext>
            </a:extLst>
          </p:cNvPr>
          <p:cNvSpPr/>
          <p:nvPr/>
        </p:nvSpPr>
        <p:spPr>
          <a:xfrm rot="1913894">
            <a:off x="1076350" y="3634260"/>
            <a:ext cx="857240" cy="281133"/>
          </a:xfrm>
          <a:prstGeom prst="right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365E382-1171-4A1B-8748-BA193AD441B7}"/>
              </a:ext>
            </a:extLst>
          </p:cNvPr>
          <p:cNvSpPr/>
          <p:nvPr/>
        </p:nvSpPr>
        <p:spPr>
          <a:xfrm rot="7450411">
            <a:off x="3068142" y="3593732"/>
            <a:ext cx="857240" cy="281133"/>
          </a:xfrm>
          <a:prstGeom prst="rightArrow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F6A369-7CE1-417E-AE3B-9B65443F5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"/>
            <a:ext cx="2971800" cy="17794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F5DD42-2747-4718-BAB3-5F1DC57D4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547" y="1779408"/>
            <a:ext cx="2980453" cy="17531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738E40-0607-465F-8B0A-297EAFA7F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3523687"/>
            <a:ext cx="2971800" cy="1788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A57724-1BA1-46AF-BD7A-3C858E1C6B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5276825"/>
            <a:ext cx="2971800" cy="15528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212A73-1853-4DA1-901E-A5744E6EEE85}"/>
              </a:ext>
            </a:extLst>
          </p:cNvPr>
          <p:cNvSpPr txBox="1"/>
          <p:nvPr/>
        </p:nvSpPr>
        <p:spPr>
          <a:xfrm>
            <a:off x="76200" y="90531"/>
            <a:ext cx="6019800" cy="210826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u="sng" dirty="0"/>
              <a:t>Pinellas County Florida: Regime # 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The unique geography of Pinellas county under weak synoptic flow allows a collision of mesoscale versions of the Gulf of Mexico </a:t>
            </a:r>
            <a:r>
              <a:rPr lang="en-US" sz="1400" dirty="0" err="1"/>
              <a:t>seabreeze</a:t>
            </a:r>
            <a:r>
              <a:rPr lang="en-US" sz="1400" dirty="0"/>
              <a:t> and Tampa Bay (breezes).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The first storm of the day develops usually within 30 minutes of noon, with a high degree of forecast confidence.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/>
              <a:t>These datasets instantly provide that spatial/temporal detail, normally requiring considerable time and effort to include in the forecast</a:t>
            </a:r>
          </a:p>
        </p:txBody>
      </p:sp>
    </p:spTree>
    <p:extLst>
      <p:ext uri="{BB962C8B-B14F-4D97-AF65-F5344CB8AC3E}">
        <p14:creationId xmlns:p14="http://schemas.microsoft.com/office/powerpoint/2010/main" val="22489764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C48BB1-116F-4340-BE32-6F5DBF229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18442"/>
            <a:ext cx="6780261" cy="4830052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7F12E89-1CB9-4E13-93F0-96C3BCC42D06}"/>
              </a:ext>
            </a:extLst>
          </p:cNvPr>
          <p:cNvSpPr/>
          <p:nvPr/>
        </p:nvSpPr>
        <p:spPr>
          <a:xfrm rot="19732788">
            <a:off x="4531951" y="4266665"/>
            <a:ext cx="363863" cy="1384222"/>
          </a:xfrm>
          <a:prstGeom prst="ellipse">
            <a:avLst/>
          </a:prstGeom>
          <a:noFill/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1E572AD-8B2B-444C-9F0F-25A28E86F037}"/>
              </a:ext>
            </a:extLst>
          </p:cNvPr>
          <p:cNvSpPr/>
          <p:nvPr/>
        </p:nvSpPr>
        <p:spPr>
          <a:xfrm rot="21206471">
            <a:off x="5932254" y="4321965"/>
            <a:ext cx="1104393" cy="1198862"/>
          </a:xfrm>
          <a:prstGeom prst="ellipse">
            <a:avLst/>
          </a:prstGeom>
          <a:noFill/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9E6A804-B849-4BD7-84FA-F2FECEC9332E}"/>
              </a:ext>
            </a:extLst>
          </p:cNvPr>
          <p:cNvCxnSpPr>
            <a:cxnSpLocks/>
          </p:cNvCxnSpPr>
          <p:nvPr/>
        </p:nvCxnSpPr>
        <p:spPr>
          <a:xfrm>
            <a:off x="1600200" y="6115637"/>
            <a:ext cx="1618808" cy="0"/>
          </a:xfrm>
          <a:prstGeom prst="straightConnector1">
            <a:avLst/>
          </a:prstGeom>
          <a:ln w="920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893EC45-6F8A-47B7-9146-1E4E12A3A646}"/>
              </a:ext>
            </a:extLst>
          </p:cNvPr>
          <p:cNvSpPr txBox="1"/>
          <p:nvPr/>
        </p:nvSpPr>
        <p:spPr>
          <a:xfrm>
            <a:off x="1621971" y="5524893"/>
            <a:ext cx="1602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20 miles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EA5940-9E0B-42C0-AC4C-1A4FACA3AF22}"/>
              </a:ext>
            </a:extLst>
          </p:cNvPr>
          <p:cNvSpPr txBox="1"/>
          <p:nvPr/>
        </p:nvSpPr>
        <p:spPr>
          <a:xfrm>
            <a:off x="3048000" y="5884805"/>
            <a:ext cx="853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60%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8B8770-AA6D-4DF7-A8E5-522057040CE4}"/>
              </a:ext>
            </a:extLst>
          </p:cNvPr>
          <p:cNvSpPr txBox="1"/>
          <p:nvPr/>
        </p:nvSpPr>
        <p:spPr>
          <a:xfrm>
            <a:off x="917945" y="5884805"/>
            <a:ext cx="853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7AB4CF-6E70-4FA4-9D13-49DCE2968CC5}"/>
              </a:ext>
            </a:extLst>
          </p:cNvPr>
          <p:cNvSpPr txBox="1"/>
          <p:nvPr/>
        </p:nvSpPr>
        <p:spPr>
          <a:xfrm>
            <a:off x="60708" y="89912"/>
            <a:ext cx="9066128" cy="170816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700" u="sng" dirty="0"/>
              <a:t>Manatee County Florida: Regime # 1 – 2000UTC / 400 PM EDT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Beaches of Manatee/Sarasota </a:t>
            </a:r>
            <a:r>
              <a:rPr lang="en-US" sz="1600" dirty="0" err="1"/>
              <a:t>Cnty</a:t>
            </a:r>
            <a:r>
              <a:rPr lang="en-US" sz="1600" dirty="0"/>
              <a:t>: Rainfall potential and resulting lighting threat </a:t>
            </a:r>
            <a:r>
              <a:rPr lang="en-US" sz="1600" b="1" dirty="0">
                <a:solidFill>
                  <a:srgbClr val="C00000"/>
                </a:solidFill>
              </a:rPr>
              <a:t>less than 10%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Inland Manatee/Sarasota </a:t>
            </a:r>
            <a:r>
              <a:rPr lang="en-US" sz="1600" dirty="0" err="1"/>
              <a:t>Cnty</a:t>
            </a:r>
            <a:r>
              <a:rPr lang="en-US" sz="1600" dirty="0"/>
              <a:t>: Rainfall potential and corresponding lightning threat </a:t>
            </a:r>
            <a:r>
              <a:rPr lang="en-US" sz="1600" b="1" dirty="0">
                <a:solidFill>
                  <a:srgbClr val="C00000"/>
                </a:solidFill>
              </a:rPr>
              <a:t>approaching 60%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The advantages for decision support and outdoor event planning (even for </a:t>
            </a:r>
            <a:r>
              <a:rPr lang="en-US" sz="1600" dirty="0">
                <a:solidFill>
                  <a:srgbClr val="3300EE"/>
                </a:solidFill>
              </a:rPr>
              <a:t>“Is it safe to go to the beach?”</a:t>
            </a:r>
            <a:r>
              <a:rPr lang="en-US" sz="1600" dirty="0"/>
              <a:t>) can not be overstated. </a:t>
            </a:r>
          </a:p>
        </p:txBody>
      </p:sp>
    </p:spTree>
    <p:extLst>
      <p:ext uri="{BB962C8B-B14F-4D97-AF65-F5344CB8AC3E}">
        <p14:creationId xmlns:p14="http://schemas.microsoft.com/office/powerpoint/2010/main" val="291680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C48BB1-116F-4340-BE32-6F5DBF229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1371600"/>
            <a:ext cx="7161447" cy="5187066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801D06-96C2-41FE-AF1C-0817B9D9F5F4}"/>
              </a:ext>
            </a:extLst>
          </p:cNvPr>
          <p:cNvSpPr txBox="1"/>
          <p:nvPr/>
        </p:nvSpPr>
        <p:spPr>
          <a:xfrm>
            <a:off x="914400" y="299334"/>
            <a:ext cx="2553741" cy="1000274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500" b="1" dirty="0"/>
              <a:t>Example: Day 4 - 7 Forecast</a:t>
            </a:r>
          </a:p>
          <a:p>
            <a:endParaRPr lang="en-US" sz="1100" dirty="0"/>
          </a:p>
          <a:p>
            <a:r>
              <a:rPr lang="en-US" sz="1500" dirty="0"/>
              <a:t>12 hour 8AM – 8PM</a:t>
            </a:r>
          </a:p>
          <a:p>
            <a:r>
              <a:rPr lang="en-US" b="1" dirty="0">
                <a:solidFill>
                  <a:srgbClr val="3300EE"/>
                </a:solidFill>
              </a:rPr>
              <a:t>Regime 6 day: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ADAF5E2C-802F-49C2-8E17-B5EADE6A4EB0}"/>
              </a:ext>
            </a:extLst>
          </p:cNvPr>
          <p:cNvSpPr/>
          <p:nvPr/>
        </p:nvSpPr>
        <p:spPr>
          <a:xfrm rot="718808">
            <a:off x="7350073" y="4025808"/>
            <a:ext cx="304800" cy="1091015"/>
          </a:xfrm>
          <a:prstGeom prst="down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7161A3-90F1-4455-93E4-CB803948A6E9}"/>
              </a:ext>
            </a:extLst>
          </p:cNvPr>
          <p:cNvSpPr txBox="1"/>
          <p:nvPr/>
        </p:nvSpPr>
        <p:spPr>
          <a:xfrm>
            <a:off x="6858000" y="2971800"/>
            <a:ext cx="2184233" cy="118878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25" dirty="0"/>
              <a:t>Beaches of southeast Florida have a daytime rainfall potential and corresponding lightning threat of 25% or less.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5E087D4-597F-4B25-928C-CF103C15ED4E}"/>
              </a:ext>
            </a:extLst>
          </p:cNvPr>
          <p:cNvSpPr/>
          <p:nvPr/>
        </p:nvSpPr>
        <p:spPr>
          <a:xfrm rot="15095937">
            <a:off x="4478473" y="4380545"/>
            <a:ext cx="304800" cy="1421739"/>
          </a:xfrm>
          <a:prstGeom prst="down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0C8AB2-BB7F-4CF2-9561-CDE715E80DBB}"/>
              </a:ext>
            </a:extLst>
          </p:cNvPr>
          <p:cNvSpPr txBox="1"/>
          <p:nvPr/>
        </p:nvSpPr>
        <p:spPr>
          <a:xfrm>
            <a:off x="1854367" y="4724400"/>
            <a:ext cx="2184233" cy="118878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25" dirty="0"/>
              <a:t>Inland sections of south Florida (Naples area) have a daytime rainfall potential and corresponding lightning threat of 80-90%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DA00112C-31DD-44CD-9F45-90EAAC7D832C}"/>
              </a:ext>
            </a:extLst>
          </p:cNvPr>
          <p:cNvSpPr/>
          <p:nvPr/>
        </p:nvSpPr>
        <p:spPr>
          <a:xfrm rot="20791526">
            <a:off x="5824317" y="1185851"/>
            <a:ext cx="304800" cy="2074635"/>
          </a:xfrm>
          <a:prstGeom prst="down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D4DDFF-C385-492B-AC30-66D3FEA48F46}"/>
              </a:ext>
            </a:extLst>
          </p:cNvPr>
          <p:cNvSpPr txBox="1"/>
          <p:nvPr/>
        </p:nvSpPr>
        <p:spPr>
          <a:xfrm>
            <a:off x="4038600" y="543730"/>
            <a:ext cx="2184233" cy="75020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25" dirty="0"/>
              <a:t>Notice Lake Okeechobee lee side rainfall shadow due to SE to NW flow</a:t>
            </a:r>
          </a:p>
        </p:txBody>
      </p:sp>
    </p:spTree>
    <p:extLst>
      <p:ext uri="{BB962C8B-B14F-4D97-AF65-F5344CB8AC3E}">
        <p14:creationId xmlns:p14="http://schemas.microsoft.com/office/powerpoint/2010/main" val="2994083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3BA7D1-93E1-4C1A-B2C8-6361F34440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3" t="17756" b="4118"/>
          <a:stretch/>
        </p:blipFill>
        <p:spPr>
          <a:xfrm>
            <a:off x="171752" y="2590800"/>
            <a:ext cx="4321938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98EFE1-8FA5-4B93-BEF8-D5677C15CB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6" t="17987" b="3659"/>
          <a:stretch/>
        </p:blipFill>
        <p:spPr>
          <a:xfrm>
            <a:off x="4603299" y="2590800"/>
            <a:ext cx="4340646" cy="41148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01C4E7B-353D-459F-8167-A909A25E4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201" y="5142411"/>
            <a:ext cx="104093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9BCB02E-43EC-4B43-8F00-DF06D26A0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29000"/>
            <a:ext cx="104093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8A7CDDD1-DEF4-462D-AB68-479226E0C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852" y="3429000"/>
            <a:ext cx="104093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33A35B7B-373D-4306-9873-A772C8886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067300"/>
            <a:ext cx="104093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rrow: Left 12">
            <a:extLst>
              <a:ext uri="{FF2B5EF4-FFF2-40B4-BE49-F238E27FC236}">
                <a16:creationId xmlns:a16="http://schemas.microsoft.com/office/drawing/2014/main" id="{4A914DDA-480F-4290-87E2-8860E88189B9}"/>
              </a:ext>
            </a:extLst>
          </p:cNvPr>
          <p:cNvSpPr/>
          <p:nvPr/>
        </p:nvSpPr>
        <p:spPr>
          <a:xfrm rot="880823">
            <a:off x="1490591" y="3501269"/>
            <a:ext cx="609600" cy="304800"/>
          </a:xfrm>
          <a:prstGeom prst="leftArrow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61CCCA2B-FCD4-4865-BD87-1816904235CF}"/>
              </a:ext>
            </a:extLst>
          </p:cNvPr>
          <p:cNvSpPr/>
          <p:nvPr/>
        </p:nvSpPr>
        <p:spPr>
          <a:xfrm rot="10231494">
            <a:off x="7259929" y="3509008"/>
            <a:ext cx="609600" cy="304800"/>
          </a:xfrm>
          <a:prstGeom prst="leftArrow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DA597462-4025-4732-9069-5EEA41ADD139}"/>
              </a:ext>
            </a:extLst>
          </p:cNvPr>
          <p:cNvSpPr/>
          <p:nvPr/>
        </p:nvSpPr>
        <p:spPr>
          <a:xfrm rot="10231494">
            <a:off x="8070485" y="5133504"/>
            <a:ext cx="609600" cy="304800"/>
          </a:xfrm>
          <a:prstGeom prst="leftArrow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030F85-E5F1-44C9-B940-F46C5ACE896F}"/>
              </a:ext>
            </a:extLst>
          </p:cNvPr>
          <p:cNvSpPr txBox="1"/>
          <p:nvPr/>
        </p:nvSpPr>
        <p:spPr>
          <a:xfrm>
            <a:off x="1752600" y="152400"/>
            <a:ext cx="5638800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300EE"/>
                </a:solidFill>
              </a:rPr>
              <a:t>Charlotte Harbor Area</a:t>
            </a:r>
          </a:p>
          <a:p>
            <a:pPr algn="ctr"/>
            <a:r>
              <a:rPr lang="en-US" sz="2000" b="1" dirty="0">
                <a:solidFill>
                  <a:srgbClr val="3300EE"/>
                </a:solidFill>
              </a:rPr>
              <a:t>Charlotte &amp; Lee Counties</a:t>
            </a:r>
          </a:p>
          <a:p>
            <a:pPr algn="ctr"/>
            <a:r>
              <a:rPr lang="en-US" sz="2000" b="1" dirty="0">
                <a:solidFill>
                  <a:srgbClr val="3300EE"/>
                </a:solidFill>
              </a:rPr>
              <a:t> 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Large volumes of boating and beach activities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893FF8-6B08-4B09-8A3B-D8F3914F5158}"/>
              </a:ext>
            </a:extLst>
          </p:cNvPr>
          <p:cNvSpPr txBox="1"/>
          <p:nvPr/>
        </p:nvSpPr>
        <p:spPr>
          <a:xfrm>
            <a:off x="184815" y="1676400"/>
            <a:ext cx="2553741" cy="87716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500" dirty="0"/>
              <a:t>6 hour 2PM – 8PM</a:t>
            </a:r>
          </a:p>
          <a:p>
            <a:r>
              <a:rPr lang="en-US" b="1" dirty="0">
                <a:solidFill>
                  <a:srgbClr val="3300EE"/>
                </a:solidFill>
              </a:rPr>
              <a:t>Regime 6 day:</a:t>
            </a:r>
          </a:p>
          <a:p>
            <a:r>
              <a:rPr lang="en-US" b="1" dirty="0">
                <a:solidFill>
                  <a:srgbClr val="3300EE"/>
                </a:solidFill>
              </a:rPr>
              <a:t>S/SE 5-10 </a:t>
            </a:r>
            <a:r>
              <a:rPr lang="en-US" b="1" dirty="0" err="1">
                <a:solidFill>
                  <a:srgbClr val="3300EE"/>
                </a:solidFill>
              </a:rPr>
              <a:t>kts</a:t>
            </a:r>
            <a:endParaRPr lang="en-US" b="1" dirty="0">
              <a:solidFill>
                <a:srgbClr val="3300E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9CA488-2C34-41AC-8468-09C36BA27F26}"/>
              </a:ext>
            </a:extLst>
          </p:cNvPr>
          <p:cNvSpPr txBox="1"/>
          <p:nvPr/>
        </p:nvSpPr>
        <p:spPr>
          <a:xfrm>
            <a:off x="4606834" y="1654144"/>
            <a:ext cx="2553741" cy="877163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500" dirty="0"/>
              <a:t>6 hour 2PM – 8PM</a:t>
            </a:r>
          </a:p>
          <a:p>
            <a:r>
              <a:rPr lang="en-US" b="1" dirty="0">
                <a:solidFill>
                  <a:srgbClr val="3300EE"/>
                </a:solidFill>
              </a:rPr>
              <a:t>Regime 4 day:</a:t>
            </a:r>
          </a:p>
          <a:p>
            <a:r>
              <a:rPr lang="en-US" b="1" dirty="0">
                <a:solidFill>
                  <a:srgbClr val="3300EE"/>
                </a:solidFill>
              </a:rPr>
              <a:t>SW/W 5-10 </a:t>
            </a:r>
            <a:r>
              <a:rPr lang="en-US" b="1" dirty="0" err="1">
                <a:solidFill>
                  <a:srgbClr val="3300EE"/>
                </a:solidFill>
              </a:rPr>
              <a:t>kts</a:t>
            </a:r>
            <a:endParaRPr lang="en-US" b="1" dirty="0">
              <a:solidFill>
                <a:srgbClr val="3300E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B9BE0AC-8CE6-4F39-8246-56DC8CBD41F0}"/>
              </a:ext>
            </a:extLst>
          </p:cNvPr>
          <p:cNvSpPr/>
          <p:nvPr/>
        </p:nvSpPr>
        <p:spPr>
          <a:xfrm rot="19847477">
            <a:off x="2059817" y="4568049"/>
            <a:ext cx="639532" cy="2050343"/>
          </a:xfrm>
          <a:prstGeom prst="ellipse">
            <a:avLst/>
          </a:prstGeom>
          <a:noFill/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1FCC6122-6ED2-4E4E-8A54-E7C0CBEE16CA}"/>
              </a:ext>
            </a:extLst>
          </p:cNvPr>
          <p:cNvSpPr/>
          <p:nvPr/>
        </p:nvSpPr>
        <p:spPr>
          <a:xfrm rot="880823">
            <a:off x="2320727" y="5214680"/>
            <a:ext cx="609600" cy="304800"/>
          </a:xfrm>
          <a:prstGeom prst="leftArrow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FF9052F-BE86-4CF5-99B1-82A7A2B6B4A8}"/>
              </a:ext>
            </a:extLst>
          </p:cNvPr>
          <p:cNvSpPr/>
          <p:nvPr/>
        </p:nvSpPr>
        <p:spPr>
          <a:xfrm rot="19847477">
            <a:off x="6534184" y="4568050"/>
            <a:ext cx="639532" cy="2050343"/>
          </a:xfrm>
          <a:prstGeom prst="ellipse">
            <a:avLst/>
          </a:prstGeom>
          <a:noFill/>
          <a:ln w="476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75106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F22CCE-3A45-455C-B157-EEED7BB548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3"/>
          <a:stretch/>
        </p:blipFill>
        <p:spPr>
          <a:xfrm>
            <a:off x="720709" y="4134881"/>
            <a:ext cx="3886125" cy="264691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54" name="Picture 6" descr="https://emergency.fsu.edu/sites/g/files/upcbnu1431/files/Lighning_0.jpg">
            <a:extLst>
              <a:ext uri="{FF2B5EF4-FFF2-40B4-BE49-F238E27FC236}">
                <a16:creationId xmlns:a16="http://schemas.microsoft.com/office/drawing/2014/main" id="{E110BC46-D61E-435B-B6D6-8229D7A7DB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460" b="52637"/>
          <a:stretch/>
        </p:blipFill>
        <p:spPr bwMode="auto">
          <a:xfrm>
            <a:off x="733773" y="1348805"/>
            <a:ext cx="3886124" cy="277326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ow to Survive Lightning Storms While Boating">
            <a:extLst>
              <a:ext uri="{FF2B5EF4-FFF2-40B4-BE49-F238E27FC236}">
                <a16:creationId xmlns:a16="http://schemas.microsoft.com/office/drawing/2014/main" id="{61465B4D-A730-4B21-B292-E17EFD618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897" y="3930313"/>
            <a:ext cx="3609703" cy="285148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emergency.fsu.edu/sites/g/files/upcbnu1431/files/Lighning_0.jpg">
            <a:extLst>
              <a:ext uri="{FF2B5EF4-FFF2-40B4-BE49-F238E27FC236}">
                <a16:creationId xmlns:a16="http://schemas.microsoft.com/office/drawing/2014/main" id="{63B5C954-07FA-4CCB-960C-B73FF2F68B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33" r="55000"/>
          <a:stretch/>
        </p:blipFill>
        <p:spPr bwMode="auto">
          <a:xfrm>
            <a:off x="4593771" y="1348805"/>
            <a:ext cx="3635829" cy="278657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D4CC99-A959-4268-A17A-49BF5CB3AF7C}"/>
              </a:ext>
            </a:extLst>
          </p:cNvPr>
          <p:cNvSpPr txBox="1"/>
          <p:nvPr/>
        </p:nvSpPr>
        <p:spPr>
          <a:xfrm>
            <a:off x="2590800" y="90566"/>
            <a:ext cx="5638800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Florida’s unique geography and favorable conditions for both land and marine activities, </a:t>
            </a:r>
            <a:r>
              <a:rPr lang="en-US" b="1" dirty="0">
                <a:solidFill>
                  <a:srgbClr val="3300EE"/>
                </a:solidFill>
              </a:rPr>
              <a:t>combined with the daily pulse convection type of thunderstorms, </a:t>
            </a:r>
            <a:r>
              <a:rPr lang="en-US" b="1" dirty="0"/>
              <a:t>annually puts it near (or at the top) of lightning fatalities &amp; injuries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69BCED-F702-4C4F-B737-F37AB87D082A}"/>
              </a:ext>
            </a:extLst>
          </p:cNvPr>
          <p:cNvSpPr txBox="1"/>
          <p:nvPr/>
        </p:nvSpPr>
        <p:spPr>
          <a:xfrm>
            <a:off x="678217" y="119521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Why is this  research important?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4C29E7-4673-43DD-82CB-8970755A98DD}"/>
              </a:ext>
            </a:extLst>
          </p:cNvPr>
          <p:cNvCxnSpPr>
            <a:cxnSpLocks/>
          </p:cNvCxnSpPr>
          <p:nvPr/>
        </p:nvCxnSpPr>
        <p:spPr>
          <a:xfrm>
            <a:off x="2362200" y="90566"/>
            <a:ext cx="0" cy="1128634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555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9BF6B9-95A9-40A0-9BB7-B17F5F80F4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6868013" cy="5151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131694-F63D-419E-B958-B1BADC446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1590040"/>
            <a:ext cx="6868013" cy="51865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C5F4EC-9C98-42C3-BB67-7F5C04F25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7820"/>
            <a:ext cx="7848600" cy="51510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DBB817-CCDC-49E3-804A-523D60195B15}"/>
              </a:ext>
            </a:extLst>
          </p:cNvPr>
          <p:cNvSpPr txBox="1"/>
          <p:nvPr/>
        </p:nvSpPr>
        <p:spPr>
          <a:xfrm>
            <a:off x="1752600" y="352435"/>
            <a:ext cx="5638800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300EE"/>
                </a:solidFill>
              </a:rPr>
              <a:t>Decision Support Through Social Media</a:t>
            </a:r>
          </a:p>
          <a:p>
            <a:pPr algn="ctr"/>
            <a:r>
              <a:rPr lang="en-US" sz="2400" b="1" dirty="0">
                <a:solidFill>
                  <a:srgbClr val="3300EE"/>
                </a:solidFill>
              </a:rPr>
              <a:t>Utilizing Flow Regime Forecast Knowledge</a:t>
            </a:r>
          </a:p>
        </p:txBody>
      </p:sp>
    </p:spTree>
    <p:extLst>
      <p:ext uri="{BB962C8B-B14F-4D97-AF65-F5344CB8AC3E}">
        <p14:creationId xmlns:p14="http://schemas.microsoft.com/office/powerpoint/2010/main" val="126761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D4DDFF-C385-492B-AC30-66D3FEA48F46}"/>
              </a:ext>
            </a:extLst>
          </p:cNvPr>
          <p:cNvSpPr txBox="1"/>
          <p:nvPr/>
        </p:nvSpPr>
        <p:spPr>
          <a:xfrm>
            <a:off x="152400" y="457200"/>
            <a:ext cx="899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3663F2"/>
                </a:solidFill>
                <a:hlinkClick r:id="rId2"/>
              </a:rPr>
              <a:t>https://www.weather.gov/tbw/ThunderstormClimatology#</a:t>
            </a:r>
            <a:endParaRPr lang="en-US" sz="2400" dirty="0">
              <a:solidFill>
                <a:srgbClr val="3663F2"/>
              </a:solidFill>
            </a:endParaRPr>
          </a:p>
          <a:p>
            <a:pPr algn="ctr"/>
            <a:r>
              <a:rPr lang="en-US" sz="2000" i="1" dirty="0"/>
              <a:t>Will be rolled out with summer decision support seminars </a:t>
            </a:r>
          </a:p>
          <a:p>
            <a:pPr algn="ctr"/>
            <a:r>
              <a:rPr lang="en-US" sz="2000" i="1" dirty="0"/>
              <a:t> March/April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7EF327-8B20-4708-8585-42D6B6F03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373" y="1657528"/>
            <a:ext cx="6629400" cy="5067975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9207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073AFB-4EF9-490A-B893-B339E4FA3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58" y="762000"/>
            <a:ext cx="5723709" cy="39823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FAB508-8E07-4A32-9916-3E8E22E53101}"/>
              </a:ext>
            </a:extLst>
          </p:cNvPr>
          <p:cNvSpPr txBox="1"/>
          <p:nvPr/>
        </p:nvSpPr>
        <p:spPr>
          <a:xfrm>
            <a:off x="6248400" y="783384"/>
            <a:ext cx="2739508" cy="384720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dirty="0"/>
              <a:t>Choose any regimes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dirty="0"/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dirty="0"/>
              <a:t>Choose one of 8 viewing options ranging from Southeast United States, to Florida, to 6 varying National Weather Service county warning areas (CWAs)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dirty="0"/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dirty="0"/>
              <a:t>Choose any temporal period with scrolling animations available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E14613-342E-4F0E-BF0F-F9564D0EE5F8}"/>
              </a:ext>
            </a:extLst>
          </p:cNvPr>
          <p:cNvSpPr txBox="1"/>
          <p:nvPr/>
        </p:nvSpPr>
        <p:spPr>
          <a:xfrm>
            <a:off x="316502" y="152400"/>
            <a:ext cx="8510995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2-D Imagery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B6CEBB-2B68-454E-909B-A283E1285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3" y="4979839"/>
            <a:ext cx="1740898" cy="179236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233296-C9C7-4337-873C-F125E4C0D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499" y="4953770"/>
            <a:ext cx="1805000" cy="181843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A893D4-5F62-49E3-B643-A5784A745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4965358"/>
            <a:ext cx="1444108" cy="178078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64E650-4197-4589-9792-3A7C6EF61F2F}"/>
              </a:ext>
            </a:extLst>
          </p:cNvPr>
          <p:cNvCxnSpPr/>
          <p:nvPr/>
        </p:nvCxnSpPr>
        <p:spPr>
          <a:xfrm>
            <a:off x="0" y="4800600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07A76F5-B3D3-4E66-B5A5-FEF175EB8C97}"/>
              </a:ext>
            </a:extLst>
          </p:cNvPr>
          <p:cNvSpPr/>
          <p:nvPr/>
        </p:nvSpPr>
        <p:spPr>
          <a:xfrm>
            <a:off x="1928920" y="5855752"/>
            <a:ext cx="1600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4FABD48-A720-484E-8FB9-EDADA7CE8135}"/>
              </a:ext>
            </a:extLst>
          </p:cNvPr>
          <p:cNvSpPr/>
          <p:nvPr/>
        </p:nvSpPr>
        <p:spPr>
          <a:xfrm>
            <a:off x="5687278" y="5820918"/>
            <a:ext cx="1600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DC88CD-9D01-4594-BD1A-C2EF7C5CD20C}"/>
              </a:ext>
            </a:extLst>
          </p:cNvPr>
          <p:cNvSpPr txBox="1"/>
          <p:nvPr/>
        </p:nvSpPr>
        <p:spPr>
          <a:xfrm>
            <a:off x="1940228" y="5270977"/>
            <a:ext cx="1612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Upscale Viewing Regional to State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13F7C9-6D64-4D5D-9109-EDC1797ED5A2}"/>
              </a:ext>
            </a:extLst>
          </p:cNvPr>
          <p:cNvSpPr txBox="1"/>
          <p:nvPr/>
        </p:nvSpPr>
        <p:spPr>
          <a:xfrm>
            <a:off x="5674215" y="5059214"/>
            <a:ext cx="1831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Any Florida NWS County Warning Area (CWA)</a:t>
            </a:r>
          </a:p>
        </p:txBody>
      </p:sp>
    </p:spTree>
    <p:extLst>
      <p:ext uri="{BB962C8B-B14F-4D97-AF65-F5344CB8AC3E}">
        <p14:creationId xmlns:p14="http://schemas.microsoft.com/office/powerpoint/2010/main" val="657690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6F8B26-D39E-48EB-B743-A2071DAD7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2" y="2209800"/>
            <a:ext cx="6414553" cy="441853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DC6386-F153-42C7-8D4C-50E0A6AF9D2B}"/>
              </a:ext>
            </a:extLst>
          </p:cNvPr>
          <p:cNvSpPr txBox="1"/>
          <p:nvPr/>
        </p:nvSpPr>
        <p:spPr>
          <a:xfrm>
            <a:off x="316502" y="152400"/>
            <a:ext cx="8510995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Point Data Plots</a:t>
            </a:r>
          </a:p>
          <a:p>
            <a:pPr algn="ctr"/>
            <a:r>
              <a:rPr lang="en-US" sz="2800" dirty="0">
                <a:solidFill>
                  <a:srgbClr val="3663F2"/>
                </a:solidFill>
              </a:rPr>
              <a:t>24-Hour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7E7087-AB25-4044-BF2B-B1632B83CA85}"/>
              </a:ext>
            </a:extLst>
          </p:cNvPr>
          <p:cNvSpPr txBox="1"/>
          <p:nvPr/>
        </p:nvSpPr>
        <p:spPr>
          <a:xfrm>
            <a:off x="6634402" y="2514600"/>
            <a:ext cx="2420336" cy="393954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dirty="0"/>
              <a:t>Users can choose between literally hundreds of cities, town, locations across the state of Florida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1600" dirty="0"/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dirty="0"/>
              <a:t>Graphs are created on the fly from pre-developed text files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1600" dirty="0"/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dirty="0"/>
              <a:t>All temporal possibilities are available, and graphed in the format that best visualizes the length of data.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7771CD-5D37-43C0-BD4F-4FE94FB92457}"/>
              </a:ext>
            </a:extLst>
          </p:cNvPr>
          <p:cNvSpPr txBox="1"/>
          <p:nvPr/>
        </p:nvSpPr>
        <p:spPr>
          <a:xfrm>
            <a:off x="89262" y="1529749"/>
            <a:ext cx="6019800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One bar / One color: Represents the probability of precipitation for the regime, during a 24 hour period, at the chosen location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600BE-B4A6-446F-8EC5-F532CD461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2" y="2209800"/>
            <a:ext cx="6414553" cy="441852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AA6FE-5484-4875-9DF2-BC335B3321EB}"/>
              </a:ext>
            </a:extLst>
          </p:cNvPr>
          <p:cNvSpPr txBox="1"/>
          <p:nvPr/>
        </p:nvSpPr>
        <p:spPr>
          <a:xfrm>
            <a:off x="82041" y="1371600"/>
            <a:ext cx="6019800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Two bars / One color: Represents the probability of precipitation for the regime, during the two synoptic 12 hour period of a given day, at the chosen location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BD225E-1B96-47A0-B1AF-4843F7C482CF}"/>
              </a:ext>
            </a:extLst>
          </p:cNvPr>
          <p:cNvSpPr txBox="1"/>
          <p:nvPr/>
        </p:nvSpPr>
        <p:spPr>
          <a:xfrm>
            <a:off x="322343" y="145197"/>
            <a:ext cx="8510995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Point Data Plots</a:t>
            </a:r>
          </a:p>
          <a:p>
            <a:pPr algn="ctr"/>
            <a:r>
              <a:rPr lang="en-US" sz="2800" dirty="0">
                <a:solidFill>
                  <a:srgbClr val="3663F2"/>
                </a:solidFill>
              </a:rPr>
              <a:t>12-Hour</a:t>
            </a:r>
          </a:p>
        </p:txBody>
      </p:sp>
    </p:spTree>
    <p:extLst>
      <p:ext uri="{BB962C8B-B14F-4D97-AF65-F5344CB8AC3E}">
        <p14:creationId xmlns:p14="http://schemas.microsoft.com/office/powerpoint/2010/main" val="75535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F5CB26-76C3-44DD-B542-3213A9C15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18" y="2293600"/>
            <a:ext cx="5916882" cy="44120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1A63C-DA2C-4B5C-A5B1-42F937468CAB}"/>
              </a:ext>
            </a:extLst>
          </p:cNvPr>
          <p:cNvSpPr txBox="1"/>
          <p:nvPr/>
        </p:nvSpPr>
        <p:spPr>
          <a:xfrm>
            <a:off x="316502" y="152400"/>
            <a:ext cx="8510995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Point Data Plots</a:t>
            </a:r>
          </a:p>
          <a:p>
            <a:pPr algn="ctr"/>
            <a:r>
              <a:rPr lang="en-US" sz="2800" dirty="0">
                <a:solidFill>
                  <a:srgbClr val="3663F2"/>
                </a:solidFill>
              </a:rPr>
              <a:t>5run-Hour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0E3D23-EBF9-46E8-8FFE-140B4B86A68F}"/>
              </a:ext>
            </a:extLst>
          </p:cNvPr>
          <p:cNvSpPr txBox="1"/>
          <p:nvPr/>
        </p:nvSpPr>
        <p:spPr>
          <a:xfrm>
            <a:off x="102917" y="1630896"/>
            <a:ext cx="5916882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One line color / One regime: Represents the running 5run-Hour hourly probability of precipitation for the regime, at the chosen location.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73E20E-09F8-4817-8A8A-7C57773D1CA3}"/>
              </a:ext>
            </a:extLst>
          </p:cNvPr>
          <p:cNvSpPr txBox="1"/>
          <p:nvPr/>
        </p:nvSpPr>
        <p:spPr>
          <a:xfrm>
            <a:off x="6096000" y="1447800"/>
            <a:ext cx="2945082" cy="517064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dirty="0"/>
              <a:t>Viewing time scales less than a temporal period of 12 hours, the graph will switch from bar to line format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1400" dirty="0"/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1600" b="1" dirty="0"/>
              <a:t>The line format:</a:t>
            </a:r>
          </a:p>
          <a:p>
            <a:pPr marL="400050" indent="-400050">
              <a:buFont typeface="Wingdings" panose="05000000000000000000" pitchFamily="2" charset="2"/>
              <a:buChar char="ü"/>
            </a:pPr>
            <a:r>
              <a:rPr lang="en-US" sz="1600" dirty="0"/>
              <a:t>Useful for diagnosing preferred days and times for weather sensitive.</a:t>
            </a:r>
          </a:p>
          <a:p>
            <a:pPr marL="400050" indent="-4000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400050" indent="-400050">
              <a:buFont typeface="Wingdings" panose="05000000000000000000" pitchFamily="2" charset="2"/>
              <a:buChar char="ü"/>
            </a:pPr>
            <a:r>
              <a:rPr lang="en-US" sz="1600" dirty="0"/>
              <a:t>Florida Power &amp; Light has requested data access for scheduling and positioning of field crews to deal with storm related issues.</a:t>
            </a:r>
          </a:p>
          <a:p>
            <a:pPr marL="400050" indent="-400050">
              <a:buFont typeface="Wingdings" panose="05000000000000000000" pitchFamily="2" charset="2"/>
              <a:buChar char="ü"/>
            </a:pPr>
            <a:endParaRPr lang="en-US" sz="1400" dirty="0"/>
          </a:p>
          <a:p>
            <a:pPr marL="400050" indent="-400050">
              <a:buFont typeface="Wingdings" panose="05000000000000000000" pitchFamily="2" charset="2"/>
              <a:buChar char="ü"/>
            </a:pPr>
            <a:r>
              <a:rPr lang="en-US" sz="1600" dirty="0"/>
              <a:t>SW Florida Water Management District (SWFWMD) requested for their decision support purposes.</a:t>
            </a:r>
          </a:p>
        </p:txBody>
      </p:sp>
    </p:spTree>
    <p:extLst>
      <p:ext uri="{BB962C8B-B14F-4D97-AF65-F5344CB8AC3E}">
        <p14:creationId xmlns:p14="http://schemas.microsoft.com/office/powerpoint/2010/main" val="33553149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257BD-59EB-4264-A7C5-D5DEAF85D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568F17-A6A5-4499-A730-491EC1A88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71" y="825693"/>
            <a:ext cx="8717555" cy="58799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3632B85-81A2-44D8-B44F-B1653CECF11F}"/>
              </a:ext>
            </a:extLst>
          </p:cNvPr>
          <p:cNvSpPr/>
          <p:nvPr/>
        </p:nvSpPr>
        <p:spPr>
          <a:xfrm>
            <a:off x="2971800" y="2286000"/>
            <a:ext cx="351054" cy="3271278"/>
          </a:xfrm>
          <a:prstGeom prst="rect">
            <a:avLst/>
          </a:prstGeom>
          <a:solidFill>
            <a:srgbClr val="FF4343">
              <a:alpha val="23000"/>
            </a:srgbClr>
          </a:solidFill>
          <a:ln w="63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CC8CC3-4CE4-4DFE-B114-F1D02D8630DC}"/>
              </a:ext>
            </a:extLst>
          </p:cNvPr>
          <p:cNvSpPr txBox="1"/>
          <p:nvPr/>
        </p:nvSpPr>
        <p:spPr>
          <a:xfrm>
            <a:off x="375684" y="1138535"/>
            <a:ext cx="8387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EA56E1-5324-41C0-B883-53E8B20776C2}"/>
              </a:ext>
            </a:extLst>
          </p:cNvPr>
          <p:cNvSpPr txBox="1"/>
          <p:nvPr/>
        </p:nvSpPr>
        <p:spPr>
          <a:xfrm>
            <a:off x="204651" y="146052"/>
            <a:ext cx="8510995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Wet Season Plots (Median) – County Based</a:t>
            </a:r>
          </a:p>
        </p:txBody>
      </p:sp>
    </p:spTree>
    <p:extLst>
      <p:ext uri="{BB962C8B-B14F-4D97-AF65-F5344CB8AC3E}">
        <p14:creationId xmlns:p14="http://schemas.microsoft.com/office/powerpoint/2010/main" val="216276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257BD-59EB-4264-A7C5-D5DEAF85D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568F17-A6A5-4499-A730-491EC1A88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71" y="825693"/>
            <a:ext cx="8717555" cy="58799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3632B85-81A2-44D8-B44F-B1653CECF11F}"/>
              </a:ext>
            </a:extLst>
          </p:cNvPr>
          <p:cNvSpPr/>
          <p:nvPr/>
        </p:nvSpPr>
        <p:spPr>
          <a:xfrm>
            <a:off x="2971800" y="2286000"/>
            <a:ext cx="351054" cy="3271278"/>
          </a:xfrm>
          <a:prstGeom prst="rect">
            <a:avLst/>
          </a:prstGeom>
          <a:solidFill>
            <a:srgbClr val="FF4343">
              <a:alpha val="23000"/>
            </a:srgbClr>
          </a:solidFill>
          <a:ln w="63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CC8CC3-4CE4-4DFE-B114-F1D02D8630DC}"/>
              </a:ext>
            </a:extLst>
          </p:cNvPr>
          <p:cNvSpPr txBox="1"/>
          <p:nvPr/>
        </p:nvSpPr>
        <p:spPr>
          <a:xfrm>
            <a:off x="375684" y="1138535"/>
            <a:ext cx="8387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EA56E1-5324-41C0-B883-53E8B20776C2}"/>
              </a:ext>
            </a:extLst>
          </p:cNvPr>
          <p:cNvSpPr txBox="1"/>
          <p:nvPr/>
        </p:nvSpPr>
        <p:spPr>
          <a:xfrm>
            <a:off x="204651" y="146052"/>
            <a:ext cx="8510995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Wet Season Plots (Mean) – County Based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D68554-6FD4-4DEA-B33F-EC4D11D6D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70" y="825693"/>
            <a:ext cx="8717555" cy="587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94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CB6A35-5668-4C78-B4C7-B48D8432C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800679"/>
            <a:ext cx="8728951" cy="590492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2E39DD-DD34-44D5-A3CF-C740A33DFBC3}"/>
              </a:ext>
            </a:extLst>
          </p:cNvPr>
          <p:cNvSpPr txBox="1"/>
          <p:nvPr/>
        </p:nvSpPr>
        <p:spPr>
          <a:xfrm>
            <a:off x="228600" y="7620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 Florida Wet Season / Thunderstorm Season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B1EAE7-7535-4FEB-A6FA-CDB37B3DF577}"/>
              </a:ext>
            </a:extLst>
          </p:cNvPr>
          <p:cNvSpPr txBox="1"/>
          <p:nvPr/>
        </p:nvSpPr>
        <p:spPr>
          <a:xfrm>
            <a:off x="204651" y="146052"/>
            <a:ext cx="8510995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Wet Season Plots – Media Market Based</a:t>
            </a:r>
          </a:p>
        </p:txBody>
      </p:sp>
    </p:spTree>
    <p:extLst>
      <p:ext uri="{BB962C8B-B14F-4D97-AF65-F5344CB8AC3E}">
        <p14:creationId xmlns:p14="http://schemas.microsoft.com/office/powerpoint/2010/main" val="38294166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9EA1D-2C70-4FE1-9BF9-CE394799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A78D40-EF18-41C5-B992-39C70D9C0AB4}"/>
              </a:ext>
            </a:extLst>
          </p:cNvPr>
          <p:cNvSpPr/>
          <p:nvPr/>
        </p:nvSpPr>
        <p:spPr>
          <a:xfrm>
            <a:off x="-76200" y="0"/>
            <a:ext cx="9213112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5CC5B0-3505-45C1-BB45-B79B0E6728CE}"/>
              </a:ext>
            </a:extLst>
          </p:cNvPr>
          <p:cNvSpPr txBox="1"/>
          <p:nvPr/>
        </p:nvSpPr>
        <p:spPr>
          <a:xfrm>
            <a:off x="7088" y="152400"/>
            <a:ext cx="9060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Time &amp; Attention</a:t>
            </a:r>
          </a:p>
          <a:p>
            <a:pPr algn="ctr"/>
            <a:endParaRPr lang="en-US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Questions/Comments?</a:t>
            </a:r>
          </a:p>
        </p:txBody>
      </p:sp>
      <p:pic>
        <p:nvPicPr>
          <p:cNvPr id="3" name="Picture 2" descr="S:\FilesFromAWIPS\boundary1.gif">
            <a:extLst>
              <a:ext uri="{FF2B5EF4-FFF2-40B4-BE49-F238E27FC236}">
                <a16:creationId xmlns:a16="http://schemas.microsoft.com/office/drawing/2014/main" id="{E8777134-ADC8-4FFE-B6DC-8382A60F98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67" y="1782128"/>
            <a:ext cx="7588266" cy="4853247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936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word to describe &quot;a curve and inaccurate road&quot;? - English Language  Learners Stack Exchange">
            <a:extLst>
              <a:ext uri="{FF2B5EF4-FFF2-40B4-BE49-F238E27FC236}">
                <a16:creationId xmlns:a16="http://schemas.microsoft.com/office/drawing/2014/main" id="{D7004937-0449-4CEF-8406-25879EEC4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97" y="1142017"/>
            <a:ext cx="8894006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8B604ED-8321-4710-B4A6-37A3F95F6580}"/>
              </a:ext>
            </a:extLst>
          </p:cNvPr>
          <p:cNvSpPr/>
          <p:nvPr/>
        </p:nvSpPr>
        <p:spPr>
          <a:xfrm>
            <a:off x="3124200" y="2362944"/>
            <a:ext cx="5029200" cy="4417873"/>
          </a:xfrm>
          <a:custGeom>
            <a:avLst/>
            <a:gdLst>
              <a:gd name="connsiteX0" fmla="*/ 0 w 4058195"/>
              <a:gd name="connsiteY0" fmla="*/ 0 h 4345577"/>
              <a:gd name="connsiteX1" fmla="*/ 792480 w 4058195"/>
              <a:gd name="connsiteY1" fmla="*/ 78377 h 4345577"/>
              <a:gd name="connsiteX2" fmla="*/ 1123406 w 4058195"/>
              <a:gd name="connsiteY2" fmla="*/ 174171 h 4345577"/>
              <a:gd name="connsiteX3" fmla="*/ 1419497 w 4058195"/>
              <a:gd name="connsiteY3" fmla="*/ 235131 h 4345577"/>
              <a:gd name="connsiteX4" fmla="*/ 1558835 w 4058195"/>
              <a:gd name="connsiteY4" fmla="*/ 304800 h 4345577"/>
              <a:gd name="connsiteX5" fmla="*/ 1497875 w 4058195"/>
              <a:gd name="connsiteY5" fmla="*/ 444137 h 4345577"/>
              <a:gd name="connsiteX6" fmla="*/ 1358537 w 4058195"/>
              <a:gd name="connsiteY6" fmla="*/ 452845 h 4345577"/>
              <a:gd name="connsiteX7" fmla="*/ 949235 w 4058195"/>
              <a:gd name="connsiteY7" fmla="*/ 618308 h 4345577"/>
              <a:gd name="connsiteX8" fmla="*/ 914400 w 4058195"/>
              <a:gd name="connsiteY8" fmla="*/ 722811 h 4345577"/>
              <a:gd name="connsiteX9" fmla="*/ 1097280 w 4058195"/>
              <a:gd name="connsiteY9" fmla="*/ 827314 h 4345577"/>
              <a:gd name="connsiteX10" fmla="*/ 2586446 w 4058195"/>
              <a:gd name="connsiteY10" fmla="*/ 1358537 h 4345577"/>
              <a:gd name="connsiteX11" fmla="*/ 3640183 w 4058195"/>
              <a:gd name="connsiteY11" fmla="*/ 2447108 h 4345577"/>
              <a:gd name="connsiteX12" fmla="*/ 3892732 w 4058195"/>
              <a:gd name="connsiteY12" fmla="*/ 3030583 h 4345577"/>
              <a:gd name="connsiteX13" fmla="*/ 4058195 w 4058195"/>
              <a:gd name="connsiteY13" fmla="*/ 4345577 h 4345577"/>
              <a:gd name="connsiteX14" fmla="*/ 4058195 w 4058195"/>
              <a:gd name="connsiteY14" fmla="*/ 4345577 h 4345577"/>
              <a:gd name="connsiteX15" fmla="*/ 4058195 w 4058195"/>
              <a:gd name="connsiteY15" fmla="*/ 4345577 h 4345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58195" h="4345577">
                <a:moveTo>
                  <a:pt x="0" y="0"/>
                </a:moveTo>
                <a:cubicBezTo>
                  <a:pt x="302623" y="24674"/>
                  <a:pt x="605246" y="49349"/>
                  <a:pt x="792480" y="78377"/>
                </a:cubicBezTo>
                <a:cubicBezTo>
                  <a:pt x="979714" y="107405"/>
                  <a:pt x="1018903" y="148045"/>
                  <a:pt x="1123406" y="174171"/>
                </a:cubicBezTo>
                <a:cubicBezTo>
                  <a:pt x="1227909" y="200297"/>
                  <a:pt x="1346926" y="213360"/>
                  <a:pt x="1419497" y="235131"/>
                </a:cubicBezTo>
                <a:cubicBezTo>
                  <a:pt x="1492069" y="256903"/>
                  <a:pt x="1545772" y="269966"/>
                  <a:pt x="1558835" y="304800"/>
                </a:cubicBezTo>
                <a:cubicBezTo>
                  <a:pt x="1571898" y="339634"/>
                  <a:pt x="1531258" y="419463"/>
                  <a:pt x="1497875" y="444137"/>
                </a:cubicBezTo>
                <a:cubicBezTo>
                  <a:pt x="1464492" y="468811"/>
                  <a:pt x="1449977" y="423816"/>
                  <a:pt x="1358537" y="452845"/>
                </a:cubicBezTo>
                <a:cubicBezTo>
                  <a:pt x="1267097" y="481874"/>
                  <a:pt x="1023258" y="573314"/>
                  <a:pt x="949235" y="618308"/>
                </a:cubicBezTo>
                <a:cubicBezTo>
                  <a:pt x="875212" y="663302"/>
                  <a:pt x="889726" y="687977"/>
                  <a:pt x="914400" y="722811"/>
                </a:cubicBezTo>
                <a:cubicBezTo>
                  <a:pt x="939074" y="757645"/>
                  <a:pt x="818606" y="721360"/>
                  <a:pt x="1097280" y="827314"/>
                </a:cubicBezTo>
                <a:cubicBezTo>
                  <a:pt x="1375954" y="933268"/>
                  <a:pt x="2162629" y="1088571"/>
                  <a:pt x="2586446" y="1358537"/>
                </a:cubicBezTo>
                <a:cubicBezTo>
                  <a:pt x="3010263" y="1628503"/>
                  <a:pt x="3422469" y="2168434"/>
                  <a:pt x="3640183" y="2447108"/>
                </a:cubicBezTo>
                <a:cubicBezTo>
                  <a:pt x="3857897" y="2725782"/>
                  <a:pt x="3823063" y="2714172"/>
                  <a:pt x="3892732" y="3030583"/>
                </a:cubicBezTo>
                <a:cubicBezTo>
                  <a:pt x="3962401" y="3346994"/>
                  <a:pt x="4058195" y="4345577"/>
                  <a:pt x="4058195" y="4345577"/>
                </a:cubicBezTo>
                <a:lnTo>
                  <a:pt x="4058195" y="4345577"/>
                </a:lnTo>
                <a:lnTo>
                  <a:pt x="4058195" y="4345577"/>
                </a:lnTo>
              </a:path>
            </a:pathLst>
          </a:custGeom>
          <a:noFill/>
          <a:ln w="127000">
            <a:solidFill>
              <a:srgbClr val="5DEEFD"/>
            </a:solidFill>
            <a:tailEnd type="stealth"/>
          </a:ln>
          <a:scene3d>
            <a:camera prst="orthographicFront"/>
            <a:lightRig rig="threePt" dir="t"/>
          </a:scene3d>
          <a:sp3d z="412750" extrusionH="41910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3776C2-1B06-46F8-9349-8B5792D36877}"/>
              </a:ext>
            </a:extLst>
          </p:cNvPr>
          <p:cNvSpPr/>
          <p:nvPr/>
        </p:nvSpPr>
        <p:spPr>
          <a:xfrm>
            <a:off x="3429000" y="2516638"/>
            <a:ext cx="992901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1980’s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C7124C-38C4-45C4-9FF2-6B06148BEBBF}"/>
              </a:ext>
            </a:extLst>
          </p:cNvPr>
          <p:cNvSpPr txBox="1"/>
          <p:nvPr/>
        </p:nvSpPr>
        <p:spPr>
          <a:xfrm>
            <a:off x="2851996" y="1865548"/>
            <a:ext cx="1371600" cy="400110"/>
          </a:xfrm>
          <a:prstGeom prst="rect">
            <a:avLst/>
          </a:prstGeom>
          <a:noFill/>
          <a:effectLst>
            <a:softEdge rad="17780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1970’s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61CA52-29D7-4991-9E5B-2BA072509C76}"/>
              </a:ext>
            </a:extLst>
          </p:cNvPr>
          <p:cNvSpPr/>
          <p:nvPr/>
        </p:nvSpPr>
        <p:spPr>
          <a:xfrm>
            <a:off x="7028226" y="3609508"/>
            <a:ext cx="1664623" cy="7694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2000’s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775287-9730-484F-B920-56F486F1CCF6}"/>
              </a:ext>
            </a:extLst>
          </p:cNvPr>
          <p:cNvSpPr/>
          <p:nvPr/>
        </p:nvSpPr>
        <p:spPr>
          <a:xfrm>
            <a:off x="5181600" y="5288340"/>
            <a:ext cx="2678938" cy="15696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728AD2-8BF3-4D0F-A7B8-225B008876E5}"/>
              </a:ext>
            </a:extLst>
          </p:cNvPr>
          <p:cNvSpPr txBox="1"/>
          <p:nvPr/>
        </p:nvSpPr>
        <p:spPr>
          <a:xfrm>
            <a:off x="124997" y="-41196"/>
            <a:ext cx="88940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Standing on the Shoulders of Giants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long road of research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A7468C-B4DD-440B-9E1D-77035A957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693" y="1547044"/>
            <a:ext cx="857792" cy="718614"/>
          </a:xfrm>
          <a:prstGeom prst="rect">
            <a:avLst/>
          </a:prstGeom>
        </p:spPr>
      </p:pic>
      <p:pic>
        <p:nvPicPr>
          <p:cNvPr id="14" name="Picture 8" descr="College: Florida State University on TeenLife">
            <a:extLst>
              <a:ext uri="{FF2B5EF4-FFF2-40B4-BE49-F238E27FC236}">
                <a16:creationId xmlns:a16="http://schemas.microsoft.com/office/drawing/2014/main" id="{97473858-CD29-4180-869A-6B5087973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004" y="2391172"/>
            <a:ext cx="1234233" cy="123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Noaa Nws Logos, HD Png Download , Transparent Png Image - PNGitem">
            <a:extLst>
              <a:ext uri="{FF2B5EF4-FFF2-40B4-BE49-F238E27FC236}">
                <a16:creationId xmlns:a16="http://schemas.microsoft.com/office/drawing/2014/main" id="{D4235AE7-0CCD-4C35-B2BF-452F16833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603" y="4543280"/>
            <a:ext cx="1767634" cy="96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9E91F94-DF40-41E6-B50C-A53048A8F2FF}"/>
              </a:ext>
            </a:extLst>
          </p:cNvPr>
          <p:cNvSpPr/>
          <p:nvPr/>
        </p:nvSpPr>
        <p:spPr>
          <a:xfrm>
            <a:off x="4186267" y="3278493"/>
            <a:ext cx="1198598" cy="553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 algn="ctr"/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1990’s</a:t>
            </a:r>
          </a:p>
        </p:txBody>
      </p:sp>
      <p:pic>
        <p:nvPicPr>
          <p:cNvPr id="4098" name="Picture 2" descr="Image result for florida department of environmental protection">
            <a:extLst>
              <a:ext uri="{FF2B5EF4-FFF2-40B4-BE49-F238E27FC236}">
                <a16:creationId xmlns:a16="http://schemas.microsoft.com/office/drawing/2014/main" id="{E546B020-9AFB-4661-BC6A-14F67B4C2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288" y="2510923"/>
            <a:ext cx="1697513" cy="95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884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9EA1D-2C70-4FE1-9BF9-CE394799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A78D40-EF18-41C5-B992-39C70D9C0AB4}"/>
              </a:ext>
            </a:extLst>
          </p:cNvPr>
          <p:cNvSpPr/>
          <p:nvPr/>
        </p:nvSpPr>
        <p:spPr>
          <a:xfrm>
            <a:off x="-76200" y="0"/>
            <a:ext cx="92202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038" name="Picture 14" descr="Destin, FL - Official Website | Official Website">
            <a:extLst>
              <a:ext uri="{FF2B5EF4-FFF2-40B4-BE49-F238E27FC236}">
                <a16:creationId xmlns:a16="http://schemas.microsoft.com/office/drawing/2014/main" id="{35FD260D-03D6-46E7-A042-F5BFC61B6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" y="3098770"/>
            <a:ext cx="9047605" cy="366811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F35942-CE04-43D2-89F9-CEBCDB9380D2}"/>
              </a:ext>
            </a:extLst>
          </p:cNvPr>
          <p:cNvSpPr/>
          <p:nvPr/>
        </p:nvSpPr>
        <p:spPr>
          <a:xfrm>
            <a:off x="46777" y="2217626"/>
            <a:ext cx="90476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</a:rPr>
              <a:t>A pleasant day at the beach or boating                                  can change in a big hurry…</a:t>
            </a:r>
          </a:p>
        </p:txBody>
      </p:sp>
      <p:sp>
        <p:nvSpPr>
          <p:cNvPr id="7" name="AutoShape 2" descr="Image result for florida thunderstorm beach nws">
            <a:extLst>
              <a:ext uri="{FF2B5EF4-FFF2-40B4-BE49-F238E27FC236}">
                <a16:creationId xmlns:a16="http://schemas.microsoft.com/office/drawing/2014/main" id="{F7EFC28B-94CC-40F8-83CA-72E02A9E73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Lightning flashes in the Gulf of Mexico off Clearwater Beach. Florida saw 47 people killed by lightning from 2006-2015.">
            <a:extLst>
              <a:ext uri="{FF2B5EF4-FFF2-40B4-BE49-F238E27FC236}">
                <a16:creationId xmlns:a16="http://schemas.microsoft.com/office/drawing/2014/main" id="{EE34539C-00D2-4492-B9DC-C13929C5BF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8DA1F2-333D-4FDB-A362-42915E887A70}"/>
              </a:ext>
            </a:extLst>
          </p:cNvPr>
          <p:cNvSpPr txBox="1"/>
          <p:nvPr/>
        </p:nvSpPr>
        <p:spPr>
          <a:xfrm>
            <a:off x="0" y="96200"/>
            <a:ext cx="891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Sea Breeze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0945B7-2CB0-46A2-BA48-4E64F25383C5}"/>
              </a:ext>
            </a:extLst>
          </p:cNvPr>
          <p:cNvSpPr txBox="1"/>
          <p:nvPr/>
        </p:nvSpPr>
        <p:spPr>
          <a:xfrm>
            <a:off x="115888" y="633321"/>
            <a:ext cx="910431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The sea breeze is not just simply an onshore wind forecast, but often leads to a much more inclement and dangerous weather phenomenon.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66AAD0-D2EC-4590-AC8A-DC60FA047698}"/>
              </a:ext>
            </a:extLst>
          </p:cNvPr>
          <p:cNvSpPr txBox="1"/>
          <p:nvPr/>
        </p:nvSpPr>
        <p:spPr>
          <a:xfrm>
            <a:off x="604520" y="3498491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Refreshing Breezes…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5C20A7-9D38-4DAA-90B8-05D3216DDCC2}"/>
              </a:ext>
            </a:extLst>
          </p:cNvPr>
          <p:cNvSpPr txBox="1"/>
          <p:nvPr/>
        </p:nvSpPr>
        <p:spPr>
          <a:xfrm>
            <a:off x="5552502" y="347219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Wind in the sails…</a:t>
            </a:r>
          </a:p>
        </p:txBody>
      </p:sp>
    </p:spTree>
    <p:extLst>
      <p:ext uri="{BB962C8B-B14F-4D97-AF65-F5344CB8AC3E}">
        <p14:creationId xmlns:p14="http://schemas.microsoft.com/office/powerpoint/2010/main" val="232610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9EA1D-2C70-4FE1-9BF9-CE394799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A78D40-EF18-41C5-B992-39C70D9C0AB4}"/>
              </a:ext>
            </a:extLst>
          </p:cNvPr>
          <p:cNvSpPr/>
          <p:nvPr/>
        </p:nvSpPr>
        <p:spPr>
          <a:xfrm>
            <a:off x="-76200" y="0"/>
            <a:ext cx="92202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5CC5B0-3505-45C1-BB45-B79B0E6728CE}"/>
              </a:ext>
            </a:extLst>
          </p:cNvPr>
          <p:cNvSpPr txBox="1"/>
          <p:nvPr/>
        </p:nvSpPr>
        <p:spPr>
          <a:xfrm>
            <a:off x="76200" y="105891"/>
            <a:ext cx="891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 Breeze Thunderstorms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9DED24-C01E-4361-B7FE-F37677A5A705}"/>
              </a:ext>
            </a:extLst>
          </p:cNvPr>
          <p:cNvSpPr txBox="1"/>
          <p:nvPr/>
        </p:nvSpPr>
        <p:spPr>
          <a:xfrm>
            <a:off x="115888" y="633321"/>
            <a:ext cx="910431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The sea breeze is not just simply an onshore wind forecast, but often leads to a much more inclement and dangerous weather phenomenon.</a:t>
            </a:r>
          </a:p>
        </p:txBody>
      </p:sp>
      <p:pic>
        <p:nvPicPr>
          <p:cNvPr id="1038" name="Picture 14" descr="Destin, FL - Official Website | Official Website">
            <a:extLst>
              <a:ext uri="{FF2B5EF4-FFF2-40B4-BE49-F238E27FC236}">
                <a16:creationId xmlns:a16="http://schemas.microsoft.com/office/drawing/2014/main" id="{35FD260D-03D6-46E7-A042-F5BFC61B6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6" y="3139441"/>
            <a:ext cx="9047605" cy="366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6E078F7-D17B-4B84-AF1D-F7C492FF71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" y="3048623"/>
            <a:ext cx="4296900" cy="3758928"/>
          </a:xfrm>
          <a:ln w="1905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F35942-CE04-43D2-89F9-CEBCDB9380D2}"/>
              </a:ext>
            </a:extLst>
          </p:cNvPr>
          <p:cNvSpPr/>
          <p:nvPr/>
        </p:nvSpPr>
        <p:spPr>
          <a:xfrm>
            <a:off x="46777" y="2217626"/>
            <a:ext cx="90476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</a:rPr>
              <a:t>A pleasant day at the beach or boating                                         can change in a big hurry…</a:t>
            </a:r>
          </a:p>
        </p:txBody>
      </p:sp>
      <p:sp>
        <p:nvSpPr>
          <p:cNvPr id="7" name="AutoShape 2" descr="Image result for florida thunderstorm beach nws">
            <a:extLst>
              <a:ext uri="{FF2B5EF4-FFF2-40B4-BE49-F238E27FC236}">
                <a16:creationId xmlns:a16="http://schemas.microsoft.com/office/drawing/2014/main" id="{F7EFC28B-94CC-40F8-83CA-72E02A9E73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Lightning flashes in the Gulf of Mexico off Clearwater Beach. Florida saw 47 people killed by lightning from 2006-2015.">
            <a:extLst>
              <a:ext uri="{FF2B5EF4-FFF2-40B4-BE49-F238E27FC236}">
                <a16:creationId xmlns:a16="http://schemas.microsoft.com/office/drawing/2014/main" id="{EE34539C-00D2-4492-B9DC-C13929C5BF9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93E05E-C24F-4BA5-ABDE-40DDDC9522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2" r="27401"/>
          <a:stretch/>
        </p:blipFill>
        <p:spPr>
          <a:xfrm>
            <a:off x="4310461" y="3048622"/>
            <a:ext cx="4791007" cy="37589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6205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9EA1D-2C70-4FE1-9BF9-CE394799D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A78D40-EF18-41C5-B992-39C70D9C0AB4}"/>
              </a:ext>
            </a:extLst>
          </p:cNvPr>
          <p:cNvSpPr/>
          <p:nvPr/>
        </p:nvSpPr>
        <p:spPr>
          <a:xfrm>
            <a:off x="-76200" y="0"/>
            <a:ext cx="9213112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5CC5B0-3505-45C1-BB45-B79B0E6728CE}"/>
              </a:ext>
            </a:extLst>
          </p:cNvPr>
          <p:cNvSpPr txBox="1"/>
          <p:nvPr/>
        </p:nvSpPr>
        <p:spPr>
          <a:xfrm>
            <a:off x="76200" y="152400"/>
            <a:ext cx="891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 Breeze Thunderstorms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9DED24-C01E-4361-B7FE-F37677A5A705}"/>
              </a:ext>
            </a:extLst>
          </p:cNvPr>
          <p:cNvSpPr txBox="1"/>
          <p:nvPr/>
        </p:nvSpPr>
        <p:spPr>
          <a:xfrm>
            <a:off x="101953" y="1066870"/>
            <a:ext cx="894009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</a:rPr>
              <a:t>Forecasting When and Where…</a:t>
            </a:r>
          </a:p>
          <a:p>
            <a:endParaRPr lang="en-US" sz="28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</a:rPr>
              <a:t>Using the </a:t>
            </a:r>
            <a:r>
              <a:rPr 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“Flow Regime” 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</a:rPr>
              <a:t>Methodology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A8EB3947-62F2-48A2-86F7-C7600A86E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84" y="3139440"/>
            <a:ext cx="4336588" cy="36584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7317FB4-F7B2-4D2B-9C1E-EE99BDFDC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356" y="3124200"/>
            <a:ext cx="4461244" cy="36736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4173909-03CF-40D8-9F99-0B63C5006D5D}"/>
              </a:ext>
            </a:extLst>
          </p:cNvPr>
          <p:cNvSpPr txBox="1">
            <a:spLocks/>
          </p:cNvSpPr>
          <p:nvPr/>
        </p:nvSpPr>
        <p:spPr>
          <a:xfrm>
            <a:off x="-18666" y="115571"/>
            <a:ext cx="9086466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r>
              <a:rPr lang="en-US" sz="10700" b="1" dirty="0"/>
              <a:t>Tackling the Seabreeze Thunderstorm Threat:</a:t>
            </a:r>
            <a:br>
              <a:rPr lang="en-US" sz="10700" b="1" dirty="0"/>
            </a:br>
            <a:r>
              <a:rPr lang="en-US" sz="10700" b="1" dirty="0"/>
              <a:t>Forecasting &amp; Decision Support</a:t>
            </a:r>
            <a:br>
              <a:rPr lang="en-US" sz="10700" b="1" dirty="0"/>
            </a:br>
            <a:endParaRPr lang="en-US" sz="10700" b="1" dirty="0"/>
          </a:p>
        </p:txBody>
      </p:sp>
    </p:spTree>
    <p:extLst>
      <p:ext uri="{BB962C8B-B14F-4D97-AF65-F5344CB8AC3E}">
        <p14:creationId xmlns:p14="http://schemas.microsoft.com/office/powerpoint/2010/main" val="1857962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634365-33E9-4E22-89F8-97AA59FABB53}"/>
              </a:ext>
            </a:extLst>
          </p:cNvPr>
          <p:cNvSpPr/>
          <p:nvPr/>
        </p:nvSpPr>
        <p:spPr>
          <a:xfrm>
            <a:off x="-76200" y="0"/>
            <a:ext cx="9213112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7" y="1366250"/>
            <a:ext cx="8904225" cy="538543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1905000" y="3293533"/>
            <a:ext cx="6781800" cy="2286000"/>
          </a:xfrm>
          <a:prstGeom prst="ellipse">
            <a:avLst/>
          </a:prstGeom>
          <a:solidFill>
            <a:schemeClr val="accent6">
              <a:lumMod val="50000"/>
              <a:alpha val="37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05200" y="3657599"/>
            <a:ext cx="5029201" cy="1524001"/>
          </a:xfrm>
          <a:prstGeom prst="ellipse">
            <a:avLst/>
          </a:prstGeom>
          <a:solidFill>
            <a:schemeClr val="accent6">
              <a:lumMod val="75000"/>
              <a:alpha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953000" y="3886199"/>
            <a:ext cx="3200400" cy="1066800"/>
          </a:xfrm>
          <a:prstGeom prst="ellipse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270500" y="3911767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rgbClr val="3663F2"/>
                </a:solidFill>
                <a:latin typeface="Constantia" panose="02030602050306030303" pitchFamily="18" charset="0"/>
              </a:rPr>
              <a:t>H</a:t>
            </a:r>
          </a:p>
        </p:txBody>
      </p:sp>
      <p:sp>
        <p:nvSpPr>
          <p:cNvPr id="11" name="Freeform 10"/>
          <p:cNvSpPr/>
          <p:nvPr/>
        </p:nvSpPr>
        <p:spPr>
          <a:xfrm>
            <a:off x="2026024" y="4390824"/>
            <a:ext cx="4312023" cy="101544"/>
          </a:xfrm>
          <a:custGeom>
            <a:avLst/>
            <a:gdLst>
              <a:gd name="connsiteX0" fmla="*/ 0 w 4312023"/>
              <a:gd name="connsiteY0" fmla="*/ 1882 h 101544"/>
              <a:gd name="connsiteX1" fmla="*/ 107576 w 4312023"/>
              <a:gd name="connsiteY1" fmla="*/ 19811 h 101544"/>
              <a:gd name="connsiteX2" fmla="*/ 251011 w 4312023"/>
              <a:gd name="connsiteY2" fmla="*/ 37741 h 101544"/>
              <a:gd name="connsiteX3" fmla="*/ 502023 w 4312023"/>
              <a:gd name="connsiteY3" fmla="*/ 28776 h 101544"/>
              <a:gd name="connsiteX4" fmla="*/ 699247 w 4312023"/>
              <a:gd name="connsiteY4" fmla="*/ 19811 h 101544"/>
              <a:gd name="connsiteX5" fmla="*/ 995082 w 4312023"/>
              <a:gd name="connsiteY5" fmla="*/ 10847 h 101544"/>
              <a:gd name="connsiteX6" fmla="*/ 1290917 w 4312023"/>
              <a:gd name="connsiteY6" fmla="*/ 10847 h 101544"/>
              <a:gd name="connsiteX7" fmla="*/ 1470211 w 4312023"/>
              <a:gd name="connsiteY7" fmla="*/ 1882 h 101544"/>
              <a:gd name="connsiteX8" fmla="*/ 1775011 w 4312023"/>
              <a:gd name="connsiteY8" fmla="*/ 10847 h 101544"/>
              <a:gd name="connsiteX9" fmla="*/ 1819835 w 4312023"/>
              <a:gd name="connsiteY9" fmla="*/ 19811 h 101544"/>
              <a:gd name="connsiteX10" fmla="*/ 1990164 w 4312023"/>
              <a:gd name="connsiteY10" fmla="*/ 37741 h 101544"/>
              <a:gd name="connsiteX11" fmla="*/ 2214282 w 4312023"/>
              <a:gd name="connsiteY11" fmla="*/ 64635 h 101544"/>
              <a:gd name="connsiteX12" fmla="*/ 2832847 w 4312023"/>
              <a:gd name="connsiteY12" fmla="*/ 73600 h 101544"/>
              <a:gd name="connsiteX13" fmla="*/ 3128682 w 4312023"/>
              <a:gd name="connsiteY13" fmla="*/ 82564 h 101544"/>
              <a:gd name="connsiteX14" fmla="*/ 3541058 w 4312023"/>
              <a:gd name="connsiteY14" fmla="*/ 91529 h 101544"/>
              <a:gd name="connsiteX15" fmla="*/ 3702423 w 4312023"/>
              <a:gd name="connsiteY15" fmla="*/ 100494 h 101544"/>
              <a:gd name="connsiteX16" fmla="*/ 4312023 w 4312023"/>
              <a:gd name="connsiteY16" fmla="*/ 100494 h 10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12023" h="101544">
                <a:moveTo>
                  <a:pt x="0" y="1882"/>
                </a:moveTo>
                <a:cubicBezTo>
                  <a:pt x="48369" y="11556"/>
                  <a:pt x="53555" y="13456"/>
                  <a:pt x="107576" y="19811"/>
                </a:cubicBezTo>
                <a:cubicBezTo>
                  <a:pt x="254073" y="37046"/>
                  <a:pt x="144138" y="19928"/>
                  <a:pt x="251011" y="37741"/>
                </a:cubicBezTo>
                <a:lnTo>
                  <a:pt x="502023" y="28776"/>
                </a:lnTo>
                <a:lnTo>
                  <a:pt x="699247" y="19811"/>
                </a:lnTo>
                <a:lnTo>
                  <a:pt x="995082" y="10847"/>
                </a:lnTo>
                <a:cubicBezTo>
                  <a:pt x="1141527" y="-13561"/>
                  <a:pt x="972881" y="10847"/>
                  <a:pt x="1290917" y="10847"/>
                </a:cubicBezTo>
                <a:cubicBezTo>
                  <a:pt x="1350756" y="10847"/>
                  <a:pt x="1410446" y="4870"/>
                  <a:pt x="1470211" y="1882"/>
                </a:cubicBezTo>
                <a:cubicBezTo>
                  <a:pt x="1571811" y="4870"/>
                  <a:pt x="1673500" y="5641"/>
                  <a:pt x="1775011" y="10847"/>
                </a:cubicBezTo>
                <a:cubicBezTo>
                  <a:pt x="1790228" y="11627"/>
                  <a:pt x="1804775" y="17494"/>
                  <a:pt x="1819835" y="19811"/>
                </a:cubicBezTo>
                <a:cubicBezTo>
                  <a:pt x="1876432" y="28518"/>
                  <a:pt x="1933145" y="32557"/>
                  <a:pt x="1990164" y="37741"/>
                </a:cubicBezTo>
                <a:cubicBezTo>
                  <a:pt x="2074216" y="54550"/>
                  <a:pt x="2097357" y="60694"/>
                  <a:pt x="2214282" y="64635"/>
                </a:cubicBezTo>
                <a:cubicBezTo>
                  <a:pt x="2420375" y="71582"/>
                  <a:pt x="2626659" y="70612"/>
                  <a:pt x="2832847" y="73600"/>
                </a:cubicBezTo>
                <a:lnTo>
                  <a:pt x="3128682" y="82564"/>
                </a:lnTo>
                <a:lnTo>
                  <a:pt x="3541058" y="91529"/>
                </a:lnTo>
                <a:cubicBezTo>
                  <a:pt x="3594903" y="93212"/>
                  <a:pt x="3648555" y="99868"/>
                  <a:pt x="3702423" y="100494"/>
                </a:cubicBezTo>
                <a:cubicBezTo>
                  <a:pt x="3905609" y="102857"/>
                  <a:pt x="4108823" y="100494"/>
                  <a:pt x="4312023" y="100494"/>
                </a:cubicBezTo>
              </a:path>
            </a:pathLst>
          </a:custGeom>
          <a:noFill/>
          <a:ln w="508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971800" y="4706470"/>
            <a:ext cx="2635624" cy="645459"/>
          </a:xfrm>
          <a:custGeom>
            <a:avLst/>
            <a:gdLst>
              <a:gd name="connsiteX0" fmla="*/ 2635624 w 2635624"/>
              <a:gd name="connsiteY0" fmla="*/ 645459 h 645459"/>
              <a:gd name="connsiteX1" fmla="*/ 2581836 w 2635624"/>
              <a:gd name="connsiteY1" fmla="*/ 636494 h 645459"/>
              <a:gd name="connsiteX2" fmla="*/ 2554942 w 2635624"/>
              <a:gd name="connsiteY2" fmla="*/ 627530 h 645459"/>
              <a:gd name="connsiteX3" fmla="*/ 2294965 w 2635624"/>
              <a:gd name="connsiteY3" fmla="*/ 609600 h 645459"/>
              <a:gd name="connsiteX4" fmla="*/ 2214283 w 2635624"/>
              <a:gd name="connsiteY4" fmla="*/ 600636 h 645459"/>
              <a:gd name="connsiteX5" fmla="*/ 2115671 w 2635624"/>
              <a:gd name="connsiteY5" fmla="*/ 591671 h 645459"/>
              <a:gd name="connsiteX6" fmla="*/ 1981200 w 2635624"/>
              <a:gd name="connsiteY6" fmla="*/ 573741 h 645459"/>
              <a:gd name="connsiteX7" fmla="*/ 1792942 w 2635624"/>
              <a:gd name="connsiteY7" fmla="*/ 564777 h 645459"/>
              <a:gd name="connsiteX8" fmla="*/ 1649506 w 2635624"/>
              <a:gd name="connsiteY8" fmla="*/ 555812 h 645459"/>
              <a:gd name="connsiteX9" fmla="*/ 1595718 w 2635624"/>
              <a:gd name="connsiteY9" fmla="*/ 546847 h 645459"/>
              <a:gd name="connsiteX10" fmla="*/ 1515036 w 2635624"/>
              <a:gd name="connsiteY10" fmla="*/ 537883 h 645459"/>
              <a:gd name="connsiteX11" fmla="*/ 1317812 w 2635624"/>
              <a:gd name="connsiteY11" fmla="*/ 510989 h 645459"/>
              <a:gd name="connsiteX12" fmla="*/ 1210236 w 2635624"/>
              <a:gd name="connsiteY12" fmla="*/ 493059 h 645459"/>
              <a:gd name="connsiteX13" fmla="*/ 1174377 w 2635624"/>
              <a:gd name="connsiteY13" fmla="*/ 484094 h 645459"/>
              <a:gd name="connsiteX14" fmla="*/ 1013012 w 2635624"/>
              <a:gd name="connsiteY14" fmla="*/ 457200 h 645459"/>
              <a:gd name="connsiteX15" fmla="*/ 986118 w 2635624"/>
              <a:gd name="connsiteY15" fmla="*/ 448236 h 645459"/>
              <a:gd name="connsiteX16" fmla="*/ 860612 w 2635624"/>
              <a:gd name="connsiteY16" fmla="*/ 430306 h 645459"/>
              <a:gd name="connsiteX17" fmla="*/ 779930 w 2635624"/>
              <a:gd name="connsiteY17" fmla="*/ 412377 h 645459"/>
              <a:gd name="connsiteX18" fmla="*/ 753036 w 2635624"/>
              <a:gd name="connsiteY18" fmla="*/ 403412 h 645459"/>
              <a:gd name="connsiteX19" fmla="*/ 717177 w 2635624"/>
              <a:gd name="connsiteY19" fmla="*/ 394447 h 645459"/>
              <a:gd name="connsiteX20" fmla="*/ 663389 w 2635624"/>
              <a:gd name="connsiteY20" fmla="*/ 376518 h 645459"/>
              <a:gd name="connsiteX21" fmla="*/ 618565 w 2635624"/>
              <a:gd name="connsiteY21" fmla="*/ 367553 h 645459"/>
              <a:gd name="connsiteX22" fmla="*/ 546848 w 2635624"/>
              <a:gd name="connsiteY22" fmla="*/ 331694 h 645459"/>
              <a:gd name="connsiteX23" fmla="*/ 519953 w 2635624"/>
              <a:gd name="connsiteY23" fmla="*/ 313765 h 645459"/>
              <a:gd name="connsiteX24" fmla="*/ 484095 w 2635624"/>
              <a:gd name="connsiteY24" fmla="*/ 304800 h 645459"/>
              <a:gd name="connsiteX25" fmla="*/ 430306 w 2635624"/>
              <a:gd name="connsiteY25" fmla="*/ 286871 h 645459"/>
              <a:gd name="connsiteX26" fmla="*/ 412377 w 2635624"/>
              <a:gd name="connsiteY26" fmla="*/ 268941 h 645459"/>
              <a:gd name="connsiteX27" fmla="*/ 358589 w 2635624"/>
              <a:gd name="connsiteY27" fmla="*/ 251012 h 645459"/>
              <a:gd name="connsiteX28" fmla="*/ 313765 w 2635624"/>
              <a:gd name="connsiteY28" fmla="*/ 224118 h 645459"/>
              <a:gd name="connsiteX29" fmla="*/ 286871 w 2635624"/>
              <a:gd name="connsiteY29" fmla="*/ 206189 h 645459"/>
              <a:gd name="connsiteX30" fmla="*/ 251012 w 2635624"/>
              <a:gd name="connsiteY30" fmla="*/ 179294 h 645459"/>
              <a:gd name="connsiteX31" fmla="*/ 215153 w 2635624"/>
              <a:gd name="connsiteY31" fmla="*/ 170330 h 645459"/>
              <a:gd name="connsiteX32" fmla="*/ 170330 w 2635624"/>
              <a:gd name="connsiteY32" fmla="*/ 134471 h 645459"/>
              <a:gd name="connsiteX33" fmla="*/ 152400 w 2635624"/>
              <a:gd name="connsiteY33" fmla="*/ 116541 h 645459"/>
              <a:gd name="connsiteX34" fmla="*/ 125506 w 2635624"/>
              <a:gd name="connsiteY34" fmla="*/ 107577 h 645459"/>
              <a:gd name="connsiteX35" fmla="*/ 71718 w 2635624"/>
              <a:gd name="connsiteY35" fmla="*/ 71718 h 645459"/>
              <a:gd name="connsiteX36" fmla="*/ 44824 w 2635624"/>
              <a:gd name="connsiteY36" fmla="*/ 53789 h 645459"/>
              <a:gd name="connsiteX37" fmla="*/ 26895 w 2635624"/>
              <a:gd name="connsiteY37" fmla="*/ 35859 h 645459"/>
              <a:gd name="connsiteX38" fmla="*/ 8965 w 2635624"/>
              <a:gd name="connsiteY38" fmla="*/ 62753 h 645459"/>
              <a:gd name="connsiteX39" fmla="*/ 17930 w 2635624"/>
              <a:gd name="connsiteY39" fmla="*/ 98612 h 645459"/>
              <a:gd name="connsiteX40" fmla="*/ 44824 w 2635624"/>
              <a:gd name="connsiteY40" fmla="*/ 179294 h 645459"/>
              <a:gd name="connsiteX41" fmla="*/ 53789 w 2635624"/>
              <a:gd name="connsiteY41" fmla="*/ 206189 h 645459"/>
              <a:gd name="connsiteX42" fmla="*/ 62753 w 2635624"/>
              <a:gd name="connsiteY42" fmla="*/ 233083 h 645459"/>
              <a:gd name="connsiteX43" fmla="*/ 35859 w 2635624"/>
              <a:gd name="connsiteY43" fmla="*/ 107577 h 645459"/>
              <a:gd name="connsiteX44" fmla="*/ 26895 w 2635624"/>
              <a:gd name="connsiteY44" fmla="*/ 80683 h 645459"/>
              <a:gd name="connsiteX45" fmla="*/ 35859 w 2635624"/>
              <a:gd name="connsiteY45" fmla="*/ 17930 h 645459"/>
              <a:gd name="connsiteX46" fmla="*/ 62753 w 2635624"/>
              <a:gd name="connsiteY46" fmla="*/ 26894 h 645459"/>
              <a:gd name="connsiteX47" fmla="*/ 107577 w 2635624"/>
              <a:gd name="connsiteY47" fmla="*/ 44824 h 645459"/>
              <a:gd name="connsiteX48" fmla="*/ 161365 w 2635624"/>
              <a:gd name="connsiteY48" fmla="*/ 53789 h 645459"/>
              <a:gd name="connsiteX49" fmla="*/ 197224 w 2635624"/>
              <a:gd name="connsiteY49" fmla="*/ 62753 h 645459"/>
              <a:gd name="connsiteX50" fmla="*/ 277906 w 2635624"/>
              <a:gd name="connsiteY50" fmla="*/ 80683 h 645459"/>
              <a:gd name="connsiteX51" fmla="*/ 251012 w 2635624"/>
              <a:gd name="connsiteY51" fmla="*/ 71718 h 645459"/>
              <a:gd name="connsiteX52" fmla="*/ 170330 w 2635624"/>
              <a:gd name="connsiteY52" fmla="*/ 62753 h 645459"/>
              <a:gd name="connsiteX53" fmla="*/ 116542 w 2635624"/>
              <a:gd name="connsiteY53" fmla="*/ 44824 h 645459"/>
              <a:gd name="connsiteX54" fmla="*/ 89648 w 2635624"/>
              <a:gd name="connsiteY54" fmla="*/ 35859 h 645459"/>
              <a:gd name="connsiteX55" fmla="*/ 62753 w 2635624"/>
              <a:gd name="connsiteY55" fmla="*/ 17930 h 645459"/>
              <a:gd name="connsiteX56" fmla="*/ 17930 w 2635624"/>
              <a:gd name="connsiteY56" fmla="*/ 8965 h 645459"/>
              <a:gd name="connsiteX57" fmla="*/ 0 w 2635624"/>
              <a:gd name="connsiteY57" fmla="*/ 0 h 645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635624" h="645459">
                <a:moveTo>
                  <a:pt x="2635624" y="645459"/>
                </a:moveTo>
                <a:cubicBezTo>
                  <a:pt x="2617695" y="642471"/>
                  <a:pt x="2599580" y="640437"/>
                  <a:pt x="2581836" y="636494"/>
                </a:cubicBezTo>
                <a:cubicBezTo>
                  <a:pt x="2572611" y="634444"/>
                  <a:pt x="2564350" y="628412"/>
                  <a:pt x="2554942" y="627530"/>
                </a:cubicBezTo>
                <a:cubicBezTo>
                  <a:pt x="2468456" y="619422"/>
                  <a:pt x="2381560" y="616436"/>
                  <a:pt x="2294965" y="609600"/>
                </a:cubicBezTo>
                <a:cubicBezTo>
                  <a:pt x="2267989" y="607470"/>
                  <a:pt x="2241208" y="603328"/>
                  <a:pt x="2214283" y="600636"/>
                </a:cubicBezTo>
                <a:lnTo>
                  <a:pt x="2115671" y="591671"/>
                </a:lnTo>
                <a:cubicBezTo>
                  <a:pt x="2054063" y="576269"/>
                  <a:pt x="2075280" y="579621"/>
                  <a:pt x="1981200" y="573741"/>
                </a:cubicBezTo>
                <a:cubicBezTo>
                  <a:pt x="1918499" y="569822"/>
                  <a:pt x="1855674" y="568168"/>
                  <a:pt x="1792942" y="564777"/>
                </a:cubicBezTo>
                <a:lnTo>
                  <a:pt x="1649506" y="555812"/>
                </a:lnTo>
                <a:cubicBezTo>
                  <a:pt x="1631577" y="552824"/>
                  <a:pt x="1613735" y="549249"/>
                  <a:pt x="1595718" y="546847"/>
                </a:cubicBezTo>
                <a:cubicBezTo>
                  <a:pt x="1568896" y="543271"/>
                  <a:pt x="1541764" y="542103"/>
                  <a:pt x="1515036" y="537883"/>
                </a:cubicBezTo>
                <a:cubicBezTo>
                  <a:pt x="1319550" y="507017"/>
                  <a:pt x="1539068" y="529425"/>
                  <a:pt x="1317812" y="510989"/>
                </a:cubicBezTo>
                <a:cubicBezTo>
                  <a:pt x="1281953" y="505012"/>
                  <a:pt x="1245504" y="501876"/>
                  <a:pt x="1210236" y="493059"/>
                </a:cubicBezTo>
                <a:cubicBezTo>
                  <a:pt x="1198283" y="490071"/>
                  <a:pt x="1186459" y="486510"/>
                  <a:pt x="1174377" y="484094"/>
                </a:cubicBezTo>
                <a:cubicBezTo>
                  <a:pt x="1092978" y="467814"/>
                  <a:pt x="1084804" y="467456"/>
                  <a:pt x="1013012" y="457200"/>
                </a:cubicBezTo>
                <a:cubicBezTo>
                  <a:pt x="1004047" y="454212"/>
                  <a:pt x="995424" y="449878"/>
                  <a:pt x="986118" y="448236"/>
                </a:cubicBezTo>
                <a:cubicBezTo>
                  <a:pt x="944501" y="440892"/>
                  <a:pt x="860612" y="430306"/>
                  <a:pt x="860612" y="430306"/>
                </a:cubicBezTo>
                <a:cubicBezTo>
                  <a:pt x="800070" y="410124"/>
                  <a:pt x="874594" y="433413"/>
                  <a:pt x="779930" y="412377"/>
                </a:cubicBezTo>
                <a:cubicBezTo>
                  <a:pt x="770705" y="410327"/>
                  <a:pt x="762122" y="406008"/>
                  <a:pt x="753036" y="403412"/>
                </a:cubicBezTo>
                <a:cubicBezTo>
                  <a:pt x="741189" y="400027"/>
                  <a:pt x="728978" y="397987"/>
                  <a:pt x="717177" y="394447"/>
                </a:cubicBezTo>
                <a:cubicBezTo>
                  <a:pt x="699075" y="389016"/>
                  <a:pt x="681921" y="380225"/>
                  <a:pt x="663389" y="376518"/>
                </a:cubicBezTo>
                <a:lnTo>
                  <a:pt x="618565" y="367553"/>
                </a:lnTo>
                <a:cubicBezTo>
                  <a:pt x="594659" y="355600"/>
                  <a:pt x="569087" y="346519"/>
                  <a:pt x="546848" y="331694"/>
                </a:cubicBezTo>
                <a:cubicBezTo>
                  <a:pt x="537883" y="325718"/>
                  <a:pt x="529856" y="318009"/>
                  <a:pt x="519953" y="313765"/>
                </a:cubicBezTo>
                <a:cubicBezTo>
                  <a:pt x="508629" y="308912"/>
                  <a:pt x="495896" y="308340"/>
                  <a:pt x="484095" y="304800"/>
                </a:cubicBezTo>
                <a:cubicBezTo>
                  <a:pt x="465993" y="299369"/>
                  <a:pt x="430306" y="286871"/>
                  <a:pt x="430306" y="286871"/>
                </a:cubicBezTo>
                <a:cubicBezTo>
                  <a:pt x="424330" y="280894"/>
                  <a:pt x="419937" y="272721"/>
                  <a:pt x="412377" y="268941"/>
                </a:cubicBezTo>
                <a:cubicBezTo>
                  <a:pt x="395473" y="260489"/>
                  <a:pt x="358589" y="251012"/>
                  <a:pt x="358589" y="251012"/>
                </a:cubicBezTo>
                <a:cubicBezTo>
                  <a:pt x="323568" y="215993"/>
                  <a:pt x="360315" y="247393"/>
                  <a:pt x="313765" y="224118"/>
                </a:cubicBezTo>
                <a:cubicBezTo>
                  <a:pt x="304128" y="219300"/>
                  <a:pt x="295638" y="212451"/>
                  <a:pt x="286871" y="206189"/>
                </a:cubicBezTo>
                <a:cubicBezTo>
                  <a:pt x="274713" y="197504"/>
                  <a:pt x="264376" y="185976"/>
                  <a:pt x="251012" y="179294"/>
                </a:cubicBezTo>
                <a:cubicBezTo>
                  <a:pt x="239992" y="173784"/>
                  <a:pt x="227106" y="173318"/>
                  <a:pt x="215153" y="170330"/>
                </a:cubicBezTo>
                <a:cubicBezTo>
                  <a:pt x="171867" y="127042"/>
                  <a:pt x="226869" y="179702"/>
                  <a:pt x="170330" y="134471"/>
                </a:cubicBezTo>
                <a:cubicBezTo>
                  <a:pt x="163730" y="129191"/>
                  <a:pt x="159648" y="120890"/>
                  <a:pt x="152400" y="116541"/>
                </a:cubicBezTo>
                <a:cubicBezTo>
                  <a:pt x="144297" y="111679"/>
                  <a:pt x="134471" y="110565"/>
                  <a:pt x="125506" y="107577"/>
                </a:cubicBezTo>
                <a:lnTo>
                  <a:pt x="71718" y="71718"/>
                </a:lnTo>
                <a:cubicBezTo>
                  <a:pt x="62753" y="65742"/>
                  <a:pt x="52442" y="61408"/>
                  <a:pt x="44824" y="53789"/>
                </a:cubicBezTo>
                <a:lnTo>
                  <a:pt x="26895" y="35859"/>
                </a:lnTo>
                <a:cubicBezTo>
                  <a:pt x="20918" y="44824"/>
                  <a:pt x="10489" y="52087"/>
                  <a:pt x="8965" y="62753"/>
                </a:cubicBezTo>
                <a:cubicBezTo>
                  <a:pt x="7223" y="74950"/>
                  <a:pt x="14390" y="86811"/>
                  <a:pt x="17930" y="98612"/>
                </a:cubicBezTo>
                <a:cubicBezTo>
                  <a:pt x="17942" y="98652"/>
                  <a:pt x="40335" y="165827"/>
                  <a:pt x="44824" y="179294"/>
                </a:cubicBezTo>
                <a:lnTo>
                  <a:pt x="53789" y="206189"/>
                </a:lnTo>
                <a:lnTo>
                  <a:pt x="62753" y="233083"/>
                </a:lnTo>
                <a:cubicBezTo>
                  <a:pt x="51444" y="142606"/>
                  <a:pt x="61408" y="184225"/>
                  <a:pt x="35859" y="107577"/>
                </a:cubicBezTo>
                <a:lnTo>
                  <a:pt x="26895" y="80683"/>
                </a:lnTo>
                <a:cubicBezTo>
                  <a:pt x="29883" y="59765"/>
                  <a:pt x="24138" y="35511"/>
                  <a:pt x="35859" y="17930"/>
                </a:cubicBezTo>
                <a:cubicBezTo>
                  <a:pt x="41101" y="10067"/>
                  <a:pt x="53905" y="23576"/>
                  <a:pt x="62753" y="26894"/>
                </a:cubicBezTo>
                <a:cubicBezTo>
                  <a:pt x="77821" y="32544"/>
                  <a:pt x="92052" y="40590"/>
                  <a:pt x="107577" y="44824"/>
                </a:cubicBezTo>
                <a:cubicBezTo>
                  <a:pt x="125113" y="49607"/>
                  <a:pt x="143541" y="50224"/>
                  <a:pt x="161365" y="53789"/>
                </a:cubicBezTo>
                <a:cubicBezTo>
                  <a:pt x="173447" y="56205"/>
                  <a:pt x="185377" y="59368"/>
                  <a:pt x="197224" y="62753"/>
                </a:cubicBezTo>
                <a:cubicBezTo>
                  <a:pt x="229582" y="71998"/>
                  <a:pt x="237457" y="80683"/>
                  <a:pt x="277906" y="80683"/>
                </a:cubicBezTo>
                <a:cubicBezTo>
                  <a:pt x="287356" y="80683"/>
                  <a:pt x="260333" y="73272"/>
                  <a:pt x="251012" y="71718"/>
                </a:cubicBezTo>
                <a:cubicBezTo>
                  <a:pt x="224321" y="67269"/>
                  <a:pt x="197224" y="65741"/>
                  <a:pt x="170330" y="62753"/>
                </a:cubicBezTo>
                <a:lnTo>
                  <a:pt x="116542" y="44824"/>
                </a:lnTo>
                <a:cubicBezTo>
                  <a:pt x="107577" y="41836"/>
                  <a:pt x="97511" y="41101"/>
                  <a:pt x="89648" y="35859"/>
                </a:cubicBezTo>
                <a:cubicBezTo>
                  <a:pt x="80683" y="29883"/>
                  <a:pt x="72841" y="21713"/>
                  <a:pt x="62753" y="17930"/>
                </a:cubicBezTo>
                <a:cubicBezTo>
                  <a:pt x="48486" y="12580"/>
                  <a:pt x="32581" y="13151"/>
                  <a:pt x="17930" y="8965"/>
                </a:cubicBezTo>
                <a:cubicBezTo>
                  <a:pt x="11505" y="7129"/>
                  <a:pt x="5977" y="2988"/>
                  <a:pt x="0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873028" y="3386457"/>
            <a:ext cx="2106866" cy="737155"/>
          </a:xfrm>
          <a:custGeom>
            <a:avLst/>
            <a:gdLst>
              <a:gd name="connsiteX0" fmla="*/ 0 w 2106866"/>
              <a:gd name="connsiteY0" fmla="*/ 737155 h 737155"/>
              <a:gd name="connsiteX1" fmla="*/ 71717 w 2106866"/>
              <a:gd name="connsiteY1" fmla="*/ 692332 h 737155"/>
              <a:gd name="connsiteX2" fmla="*/ 98611 w 2106866"/>
              <a:gd name="connsiteY2" fmla="*/ 683367 h 737155"/>
              <a:gd name="connsiteX3" fmla="*/ 125505 w 2106866"/>
              <a:gd name="connsiteY3" fmla="*/ 665438 h 737155"/>
              <a:gd name="connsiteX4" fmla="*/ 152400 w 2106866"/>
              <a:gd name="connsiteY4" fmla="*/ 656473 h 737155"/>
              <a:gd name="connsiteX5" fmla="*/ 179294 w 2106866"/>
              <a:gd name="connsiteY5" fmla="*/ 638544 h 737155"/>
              <a:gd name="connsiteX6" fmla="*/ 206188 w 2106866"/>
              <a:gd name="connsiteY6" fmla="*/ 629579 h 737155"/>
              <a:gd name="connsiteX7" fmla="*/ 313764 w 2106866"/>
              <a:gd name="connsiteY7" fmla="*/ 575791 h 737155"/>
              <a:gd name="connsiteX8" fmla="*/ 340658 w 2106866"/>
              <a:gd name="connsiteY8" fmla="*/ 566826 h 737155"/>
              <a:gd name="connsiteX9" fmla="*/ 385482 w 2106866"/>
              <a:gd name="connsiteY9" fmla="*/ 539932 h 737155"/>
              <a:gd name="connsiteX10" fmla="*/ 448235 w 2106866"/>
              <a:gd name="connsiteY10" fmla="*/ 513038 h 737155"/>
              <a:gd name="connsiteX11" fmla="*/ 493058 w 2106866"/>
              <a:gd name="connsiteY11" fmla="*/ 477179 h 737155"/>
              <a:gd name="connsiteX12" fmla="*/ 519952 w 2106866"/>
              <a:gd name="connsiteY12" fmla="*/ 468214 h 737155"/>
              <a:gd name="connsiteX13" fmla="*/ 564776 w 2106866"/>
              <a:gd name="connsiteY13" fmla="*/ 441320 h 737155"/>
              <a:gd name="connsiteX14" fmla="*/ 591670 w 2106866"/>
              <a:gd name="connsiteY14" fmla="*/ 423391 h 737155"/>
              <a:gd name="connsiteX15" fmla="*/ 609600 w 2106866"/>
              <a:gd name="connsiteY15" fmla="*/ 405461 h 737155"/>
              <a:gd name="connsiteX16" fmla="*/ 699247 w 2106866"/>
              <a:gd name="connsiteY16" fmla="*/ 378567 h 737155"/>
              <a:gd name="connsiteX17" fmla="*/ 824752 w 2106866"/>
              <a:gd name="connsiteY17" fmla="*/ 351673 h 737155"/>
              <a:gd name="connsiteX18" fmla="*/ 905435 w 2106866"/>
              <a:gd name="connsiteY18" fmla="*/ 333744 h 737155"/>
              <a:gd name="connsiteX19" fmla="*/ 968188 w 2106866"/>
              <a:gd name="connsiteY19" fmla="*/ 315814 h 737155"/>
              <a:gd name="connsiteX20" fmla="*/ 995082 w 2106866"/>
              <a:gd name="connsiteY20" fmla="*/ 297885 h 737155"/>
              <a:gd name="connsiteX21" fmla="*/ 1039905 w 2106866"/>
              <a:gd name="connsiteY21" fmla="*/ 288920 h 737155"/>
              <a:gd name="connsiteX22" fmla="*/ 1066800 w 2106866"/>
              <a:gd name="connsiteY22" fmla="*/ 279955 h 737155"/>
              <a:gd name="connsiteX23" fmla="*/ 1129552 w 2106866"/>
              <a:gd name="connsiteY23" fmla="*/ 262026 h 737155"/>
              <a:gd name="connsiteX24" fmla="*/ 1228164 w 2106866"/>
              <a:gd name="connsiteY24" fmla="*/ 235132 h 737155"/>
              <a:gd name="connsiteX25" fmla="*/ 1255058 w 2106866"/>
              <a:gd name="connsiteY25" fmla="*/ 226167 h 737155"/>
              <a:gd name="connsiteX26" fmla="*/ 1362635 w 2106866"/>
              <a:gd name="connsiteY26" fmla="*/ 208238 h 737155"/>
              <a:gd name="connsiteX27" fmla="*/ 1461247 w 2106866"/>
              <a:gd name="connsiteY27" fmla="*/ 181344 h 737155"/>
              <a:gd name="connsiteX28" fmla="*/ 1488141 w 2106866"/>
              <a:gd name="connsiteY28" fmla="*/ 172379 h 737155"/>
              <a:gd name="connsiteX29" fmla="*/ 1604682 w 2106866"/>
              <a:gd name="connsiteY29" fmla="*/ 163414 h 737155"/>
              <a:gd name="connsiteX30" fmla="*/ 1658470 w 2106866"/>
              <a:gd name="connsiteY30" fmla="*/ 154450 h 737155"/>
              <a:gd name="connsiteX31" fmla="*/ 1703294 w 2106866"/>
              <a:gd name="connsiteY31" fmla="*/ 145485 h 737155"/>
              <a:gd name="connsiteX32" fmla="*/ 1810870 w 2106866"/>
              <a:gd name="connsiteY32" fmla="*/ 136520 h 737155"/>
              <a:gd name="connsiteX33" fmla="*/ 1918447 w 2106866"/>
              <a:gd name="connsiteY33" fmla="*/ 118591 h 737155"/>
              <a:gd name="connsiteX34" fmla="*/ 2106705 w 2106866"/>
              <a:gd name="connsiteY34" fmla="*/ 91697 h 737155"/>
              <a:gd name="connsiteX35" fmla="*/ 2088776 w 2106866"/>
              <a:gd name="connsiteY35" fmla="*/ 73767 h 737155"/>
              <a:gd name="connsiteX36" fmla="*/ 2034988 w 2106866"/>
              <a:gd name="connsiteY36" fmla="*/ 55838 h 737155"/>
              <a:gd name="connsiteX37" fmla="*/ 2008094 w 2106866"/>
              <a:gd name="connsiteY37" fmla="*/ 46873 h 737155"/>
              <a:gd name="connsiteX38" fmla="*/ 1981200 w 2106866"/>
              <a:gd name="connsiteY38" fmla="*/ 28944 h 737155"/>
              <a:gd name="connsiteX39" fmla="*/ 1891552 w 2106866"/>
              <a:gd name="connsiteY39" fmla="*/ 11014 h 737155"/>
              <a:gd name="connsiteX40" fmla="*/ 1900517 w 2106866"/>
              <a:gd name="connsiteY40" fmla="*/ 11014 h 737155"/>
              <a:gd name="connsiteX41" fmla="*/ 1972235 w 2106866"/>
              <a:gd name="connsiteY41" fmla="*/ 28944 h 737155"/>
              <a:gd name="connsiteX42" fmla="*/ 2026023 w 2106866"/>
              <a:gd name="connsiteY42" fmla="*/ 73767 h 737155"/>
              <a:gd name="connsiteX43" fmla="*/ 2052917 w 2106866"/>
              <a:gd name="connsiteY43" fmla="*/ 82732 h 737155"/>
              <a:gd name="connsiteX44" fmla="*/ 2070847 w 2106866"/>
              <a:gd name="connsiteY44" fmla="*/ 100661 h 737155"/>
              <a:gd name="connsiteX45" fmla="*/ 2106705 w 2106866"/>
              <a:gd name="connsiteY45" fmla="*/ 109626 h 737155"/>
              <a:gd name="connsiteX46" fmla="*/ 2052917 w 2106866"/>
              <a:gd name="connsiteY46" fmla="*/ 136520 h 737155"/>
              <a:gd name="connsiteX47" fmla="*/ 2008094 w 2106866"/>
              <a:gd name="connsiteY47" fmla="*/ 163414 h 737155"/>
              <a:gd name="connsiteX48" fmla="*/ 1990164 w 2106866"/>
              <a:gd name="connsiteY48" fmla="*/ 181344 h 737155"/>
              <a:gd name="connsiteX49" fmla="*/ 1963270 w 2106866"/>
              <a:gd name="connsiteY49" fmla="*/ 199273 h 737155"/>
              <a:gd name="connsiteX50" fmla="*/ 1945341 w 2106866"/>
              <a:gd name="connsiteY50" fmla="*/ 217203 h 737155"/>
              <a:gd name="connsiteX51" fmla="*/ 1918447 w 2106866"/>
              <a:gd name="connsiteY51" fmla="*/ 235132 h 737155"/>
              <a:gd name="connsiteX52" fmla="*/ 1954305 w 2106866"/>
              <a:gd name="connsiteY52" fmla="*/ 226167 h 737155"/>
              <a:gd name="connsiteX53" fmla="*/ 2034988 w 2106866"/>
              <a:gd name="connsiteY53" fmla="*/ 145485 h 737155"/>
              <a:gd name="connsiteX54" fmla="*/ 2052917 w 2106866"/>
              <a:gd name="connsiteY54" fmla="*/ 127555 h 737155"/>
              <a:gd name="connsiteX55" fmla="*/ 2070847 w 2106866"/>
              <a:gd name="connsiteY55" fmla="*/ 109626 h 737155"/>
              <a:gd name="connsiteX56" fmla="*/ 2079811 w 2106866"/>
              <a:gd name="connsiteY56" fmla="*/ 91697 h 73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106866" h="737155">
                <a:moveTo>
                  <a:pt x="0" y="737155"/>
                </a:moveTo>
                <a:cubicBezTo>
                  <a:pt x="117314" y="690230"/>
                  <a:pt x="-14394" y="749740"/>
                  <a:pt x="71717" y="692332"/>
                </a:cubicBezTo>
                <a:cubicBezTo>
                  <a:pt x="79580" y="687090"/>
                  <a:pt x="90159" y="687593"/>
                  <a:pt x="98611" y="683367"/>
                </a:cubicBezTo>
                <a:cubicBezTo>
                  <a:pt x="108248" y="678549"/>
                  <a:pt x="115868" y="670256"/>
                  <a:pt x="125505" y="665438"/>
                </a:cubicBezTo>
                <a:cubicBezTo>
                  <a:pt x="133957" y="661212"/>
                  <a:pt x="143948" y="660699"/>
                  <a:pt x="152400" y="656473"/>
                </a:cubicBezTo>
                <a:cubicBezTo>
                  <a:pt x="162037" y="651655"/>
                  <a:pt x="169657" y="643362"/>
                  <a:pt x="179294" y="638544"/>
                </a:cubicBezTo>
                <a:cubicBezTo>
                  <a:pt x="187746" y="634318"/>
                  <a:pt x="197928" y="634168"/>
                  <a:pt x="206188" y="629579"/>
                </a:cubicBezTo>
                <a:cubicBezTo>
                  <a:pt x="310458" y="571650"/>
                  <a:pt x="209050" y="610696"/>
                  <a:pt x="313764" y="575791"/>
                </a:cubicBezTo>
                <a:lnTo>
                  <a:pt x="340658" y="566826"/>
                </a:lnTo>
                <a:cubicBezTo>
                  <a:pt x="375679" y="531807"/>
                  <a:pt x="338932" y="563207"/>
                  <a:pt x="385482" y="539932"/>
                </a:cubicBezTo>
                <a:cubicBezTo>
                  <a:pt x="447390" y="508978"/>
                  <a:pt x="373606" y="531696"/>
                  <a:pt x="448235" y="513038"/>
                </a:cubicBezTo>
                <a:cubicBezTo>
                  <a:pt x="464912" y="496360"/>
                  <a:pt x="470438" y="488489"/>
                  <a:pt x="493058" y="477179"/>
                </a:cubicBezTo>
                <a:cubicBezTo>
                  <a:pt x="501510" y="472953"/>
                  <a:pt x="510987" y="471202"/>
                  <a:pt x="519952" y="468214"/>
                </a:cubicBezTo>
                <a:cubicBezTo>
                  <a:pt x="554973" y="433195"/>
                  <a:pt x="518226" y="464595"/>
                  <a:pt x="564776" y="441320"/>
                </a:cubicBezTo>
                <a:cubicBezTo>
                  <a:pt x="574413" y="436502"/>
                  <a:pt x="583257" y="430122"/>
                  <a:pt x="591670" y="423391"/>
                </a:cubicBezTo>
                <a:cubicBezTo>
                  <a:pt x="598270" y="418111"/>
                  <a:pt x="602040" y="409241"/>
                  <a:pt x="609600" y="405461"/>
                </a:cubicBezTo>
                <a:cubicBezTo>
                  <a:pt x="641290" y="389616"/>
                  <a:pt x="667080" y="388217"/>
                  <a:pt x="699247" y="378567"/>
                </a:cubicBezTo>
                <a:cubicBezTo>
                  <a:pt x="807377" y="346128"/>
                  <a:pt x="694145" y="371767"/>
                  <a:pt x="824752" y="351673"/>
                </a:cubicBezTo>
                <a:cubicBezTo>
                  <a:pt x="844769" y="348593"/>
                  <a:pt x="884622" y="339691"/>
                  <a:pt x="905435" y="333744"/>
                </a:cubicBezTo>
                <a:cubicBezTo>
                  <a:pt x="995502" y="308011"/>
                  <a:pt x="856034" y="343853"/>
                  <a:pt x="968188" y="315814"/>
                </a:cubicBezTo>
                <a:cubicBezTo>
                  <a:pt x="977153" y="309838"/>
                  <a:pt x="984994" y="301668"/>
                  <a:pt x="995082" y="297885"/>
                </a:cubicBezTo>
                <a:cubicBezTo>
                  <a:pt x="1009349" y="292535"/>
                  <a:pt x="1025123" y="292616"/>
                  <a:pt x="1039905" y="288920"/>
                </a:cubicBezTo>
                <a:cubicBezTo>
                  <a:pt x="1049073" y="286628"/>
                  <a:pt x="1057714" y="282551"/>
                  <a:pt x="1066800" y="279955"/>
                </a:cubicBezTo>
                <a:cubicBezTo>
                  <a:pt x="1106373" y="268649"/>
                  <a:pt x="1095152" y="274926"/>
                  <a:pt x="1129552" y="262026"/>
                </a:cubicBezTo>
                <a:cubicBezTo>
                  <a:pt x="1223775" y="226693"/>
                  <a:pt x="1121768" y="258776"/>
                  <a:pt x="1228164" y="235132"/>
                </a:cubicBezTo>
                <a:cubicBezTo>
                  <a:pt x="1237389" y="233082"/>
                  <a:pt x="1245792" y="228020"/>
                  <a:pt x="1255058" y="226167"/>
                </a:cubicBezTo>
                <a:cubicBezTo>
                  <a:pt x="1290706" y="219038"/>
                  <a:pt x="1328147" y="219734"/>
                  <a:pt x="1362635" y="208238"/>
                </a:cubicBezTo>
                <a:cubicBezTo>
                  <a:pt x="1478027" y="169772"/>
                  <a:pt x="1359877" y="206686"/>
                  <a:pt x="1461247" y="181344"/>
                </a:cubicBezTo>
                <a:cubicBezTo>
                  <a:pt x="1470414" y="179052"/>
                  <a:pt x="1478764" y="173551"/>
                  <a:pt x="1488141" y="172379"/>
                </a:cubicBezTo>
                <a:cubicBezTo>
                  <a:pt x="1526802" y="167546"/>
                  <a:pt x="1565835" y="166402"/>
                  <a:pt x="1604682" y="163414"/>
                </a:cubicBezTo>
                <a:lnTo>
                  <a:pt x="1658470" y="154450"/>
                </a:lnTo>
                <a:cubicBezTo>
                  <a:pt x="1673461" y="151724"/>
                  <a:pt x="1688161" y="147265"/>
                  <a:pt x="1703294" y="145485"/>
                </a:cubicBezTo>
                <a:cubicBezTo>
                  <a:pt x="1739030" y="141281"/>
                  <a:pt x="1775011" y="139508"/>
                  <a:pt x="1810870" y="136520"/>
                </a:cubicBezTo>
                <a:cubicBezTo>
                  <a:pt x="1871824" y="116201"/>
                  <a:pt x="1804350" y="136606"/>
                  <a:pt x="1918447" y="118591"/>
                </a:cubicBezTo>
                <a:cubicBezTo>
                  <a:pt x="2117161" y="87215"/>
                  <a:pt x="1894671" y="110971"/>
                  <a:pt x="2106705" y="91697"/>
                </a:cubicBezTo>
                <a:cubicBezTo>
                  <a:pt x="2100729" y="85720"/>
                  <a:pt x="2096336" y="77547"/>
                  <a:pt x="2088776" y="73767"/>
                </a:cubicBezTo>
                <a:cubicBezTo>
                  <a:pt x="2071872" y="65315"/>
                  <a:pt x="2052917" y="61814"/>
                  <a:pt x="2034988" y="55838"/>
                </a:cubicBezTo>
                <a:cubicBezTo>
                  <a:pt x="2026023" y="52850"/>
                  <a:pt x="2015957" y="52115"/>
                  <a:pt x="2008094" y="46873"/>
                </a:cubicBezTo>
                <a:cubicBezTo>
                  <a:pt x="1999129" y="40897"/>
                  <a:pt x="1990837" y="33762"/>
                  <a:pt x="1981200" y="28944"/>
                </a:cubicBezTo>
                <a:cubicBezTo>
                  <a:pt x="1956165" y="16427"/>
                  <a:pt x="1914680" y="14318"/>
                  <a:pt x="1891552" y="11014"/>
                </a:cubicBezTo>
                <a:cubicBezTo>
                  <a:pt x="1878889" y="6793"/>
                  <a:pt x="1821695" y="-11506"/>
                  <a:pt x="1900517" y="11014"/>
                </a:cubicBezTo>
                <a:cubicBezTo>
                  <a:pt x="1964850" y="29395"/>
                  <a:pt x="1881084" y="10713"/>
                  <a:pt x="1972235" y="28944"/>
                </a:cubicBezTo>
                <a:cubicBezTo>
                  <a:pt x="1992062" y="48771"/>
                  <a:pt x="2001060" y="61286"/>
                  <a:pt x="2026023" y="73767"/>
                </a:cubicBezTo>
                <a:cubicBezTo>
                  <a:pt x="2034475" y="77993"/>
                  <a:pt x="2043952" y="79744"/>
                  <a:pt x="2052917" y="82732"/>
                </a:cubicBezTo>
                <a:cubicBezTo>
                  <a:pt x="2058894" y="88708"/>
                  <a:pt x="2063287" y="96881"/>
                  <a:pt x="2070847" y="100661"/>
                </a:cubicBezTo>
                <a:cubicBezTo>
                  <a:pt x="2081867" y="106171"/>
                  <a:pt x="2102809" y="97938"/>
                  <a:pt x="2106705" y="109626"/>
                </a:cubicBezTo>
                <a:cubicBezTo>
                  <a:pt x="2110180" y="120052"/>
                  <a:pt x="2056500" y="135325"/>
                  <a:pt x="2052917" y="136520"/>
                </a:cubicBezTo>
                <a:cubicBezTo>
                  <a:pt x="2007490" y="181949"/>
                  <a:pt x="2066279" y="128504"/>
                  <a:pt x="2008094" y="163414"/>
                </a:cubicBezTo>
                <a:cubicBezTo>
                  <a:pt x="2000846" y="167763"/>
                  <a:pt x="1996764" y="176064"/>
                  <a:pt x="1990164" y="181344"/>
                </a:cubicBezTo>
                <a:cubicBezTo>
                  <a:pt x="1981751" y="188075"/>
                  <a:pt x="1971683" y="192542"/>
                  <a:pt x="1963270" y="199273"/>
                </a:cubicBezTo>
                <a:cubicBezTo>
                  <a:pt x="1956670" y="204553"/>
                  <a:pt x="1951941" y="211923"/>
                  <a:pt x="1945341" y="217203"/>
                </a:cubicBezTo>
                <a:cubicBezTo>
                  <a:pt x="1936928" y="223934"/>
                  <a:pt x="1910829" y="227514"/>
                  <a:pt x="1918447" y="235132"/>
                </a:cubicBezTo>
                <a:cubicBezTo>
                  <a:pt x="1927159" y="243844"/>
                  <a:pt x="1942352" y="229155"/>
                  <a:pt x="1954305" y="226167"/>
                </a:cubicBezTo>
                <a:lnTo>
                  <a:pt x="2034988" y="145485"/>
                </a:lnTo>
                <a:lnTo>
                  <a:pt x="2052917" y="127555"/>
                </a:lnTo>
                <a:cubicBezTo>
                  <a:pt x="2058894" y="121578"/>
                  <a:pt x="2067067" y="117186"/>
                  <a:pt x="2070847" y="109626"/>
                </a:cubicBezTo>
                <a:lnTo>
                  <a:pt x="2079811" y="91697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44565B-3A79-4CD8-A13E-F85337663264}"/>
              </a:ext>
            </a:extLst>
          </p:cNvPr>
          <p:cNvSpPr txBox="1"/>
          <p:nvPr/>
        </p:nvSpPr>
        <p:spPr>
          <a:xfrm>
            <a:off x="-50800" y="25011"/>
            <a:ext cx="9213111" cy="301621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 Regimes &amp; The Subtropical Ridge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900" b="1" dirty="0"/>
              <a:t>A “Flow Regime” refers to the specific interaction between the large scale (synoptic) wind flow and the various sea breezes boundaries.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1900" b="1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900" b="1" dirty="0"/>
              <a:t>This synoptic flow is controlled by the position and strength of the “Atlantic Subtropical Ridge”.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1900" b="1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900" b="1" dirty="0"/>
              <a:t>A region of high pressure that often exists around </a:t>
            </a:r>
            <a:r>
              <a:rPr lang="en-US" sz="1900" dirty="0"/>
              <a:t>30° </a:t>
            </a:r>
            <a:r>
              <a:rPr lang="en-US" sz="1900" b="1" dirty="0"/>
              <a:t>north latitude over the Atlantic Ocean.</a:t>
            </a:r>
          </a:p>
          <a:p>
            <a:pPr lvl="1"/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413665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/>
      <p:bldP spid="11" grpId="0" animBg="1"/>
      <p:bldP spid="13" grpId="0" animBg="1"/>
      <p:bldP spid="17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634365-33E9-4E22-89F8-97AA59FABB53}"/>
              </a:ext>
            </a:extLst>
          </p:cNvPr>
          <p:cNvSpPr/>
          <p:nvPr/>
        </p:nvSpPr>
        <p:spPr>
          <a:xfrm>
            <a:off x="-76200" y="0"/>
            <a:ext cx="9213112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2" y="1386968"/>
            <a:ext cx="8904225" cy="538543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1905000" y="3293533"/>
            <a:ext cx="6781800" cy="2286000"/>
          </a:xfrm>
          <a:prstGeom prst="ellipse">
            <a:avLst/>
          </a:prstGeom>
          <a:solidFill>
            <a:schemeClr val="accent6">
              <a:lumMod val="50000"/>
              <a:alpha val="39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05200" y="3657599"/>
            <a:ext cx="5029201" cy="1524001"/>
          </a:xfrm>
          <a:prstGeom prst="ellipse">
            <a:avLst/>
          </a:prstGeom>
          <a:solidFill>
            <a:schemeClr val="accent6">
              <a:lumMod val="75000"/>
              <a:alpha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953000" y="3886199"/>
            <a:ext cx="3200400" cy="1066800"/>
          </a:xfrm>
          <a:prstGeom prst="ellipse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270500" y="3911767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>
                <a:solidFill>
                  <a:srgbClr val="3663F2"/>
                </a:solidFill>
                <a:latin typeface="Constantia" panose="02030602050306030303" pitchFamily="18" charset="0"/>
              </a:rPr>
              <a:t>H</a:t>
            </a:r>
          </a:p>
        </p:txBody>
      </p:sp>
      <p:sp>
        <p:nvSpPr>
          <p:cNvPr id="11" name="Freeform 10"/>
          <p:cNvSpPr/>
          <p:nvPr/>
        </p:nvSpPr>
        <p:spPr>
          <a:xfrm>
            <a:off x="2026024" y="4390824"/>
            <a:ext cx="4312023" cy="101544"/>
          </a:xfrm>
          <a:custGeom>
            <a:avLst/>
            <a:gdLst>
              <a:gd name="connsiteX0" fmla="*/ 0 w 4312023"/>
              <a:gd name="connsiteY0" fmla="*/ 1882 h 101544"/>
              <a:gd name="connsiteX1" fmla="*/ 107576 w 4312023"/>
              <a:gd name="connsiteY1" fmla="*/ 19811 h 101544"/>
              <a:gd name="connsiteX2" fmla="*/ 251011 w 4312023"/>
              <a:gd name="connsiteY2" fmla="*/ 37741 h 101544"/>
              <a:gd name="connsiteX3" fmla="*/ 502023 w 4312023"/>
              <a:gd name="connsiteY3" fmla="*/ 28776 h 101544"/>
              <a:gd name="connsiteX4" fmla="*/ 699247 w 4312023"/>
              <a:gd name="connsiteY4" fmla="*/ 19811 h 101544"/>
              <a:gd name="connsiteX5" fmla="*/ 995082 w 4312023"/>
              <a:gd name="connsiteY5" fmla="*/ 10847 h 101544"/>
              <a:gd name="connsiteX6" fmla="*/ 1290917 w 4312023"/>
              <a:gd name="connsiteY6" fmla="*/ 10847 h 101544"/>
              <a:gd name="connsiteX7" fmla="*/ 1470211 w 4312023"/>
              <a:gd name="connsiteY7" fmla="*/ 1882 h 101544"/>
              <a:gd name="connsiteX8" fmla="*/ 1775011 w 4312023"/>
              <a:gd name="connsiteY8" fmla="*/ 10847 h 101544"/>
              <a:gd name="connsiteX9" fmla="*/ 1819835 w 4312023"/>
              <a:gd name="connsiteY9" fmla="*/ 19811 h 101544"/>
              <a:gd name="connsiteX10" fmla="*/ 1990164 w 4312023"/>
              <a:gd name="connsiteY10" fmla="*/ 37741 h 101544"/>
              <a:gd name="connsiteX11" fmla="*/ 2214282 w 4312023"/>
              <a:gd name="connsiteY11" fmla="*/ 64635 h 101544"/>
              <a:gd name="connsiteX12" fmla="*/ 2832847 w 4312023"/>
              <a:gd name="connsiteY12" fmla="*/ 73600 h 101544"/>
              <a:gd name="connsiteX13" fmla="*/ 3128682 w 4312023"/>
              <a:gd name="connsiteY13" fmla="*/ 82564 h 101544"/>
              <a:gd name="connsiteX14" fmla="*/ 3541058 w 4312023"/>
              <a:gd name="connsiteY14" fmla="*/ 91529 h 101544"/>
              <a:gd name="connsiteX15" fmla="*/ 3702423 w 4312023"/>
              <a:gd name="connsiteY15" fmla="*/ 100494 h 101544"/>
              <a:gd name="connsiteX16" fmla="*/ 4312023 w 4312023"/>
              <a:gd name="connsiteY16" fmla="*/ 100494 h 10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12023" h="101544">
                <a:moveTo>
                  <a:pt x="0" y="1882"/>
                </a:moveTo>
                <a:cubicBezTo>
                  <a:pt x="48369" y="11556"/>
                  <a:pt x="53555" y="13456"/>
                  <a:pt x="107576" y="19811"/>
                </a:cubicBezTo>
                <a:cubicBezTo>
                  <a:pt x="254073" y="37046"/>
                  <a:pt x="144138" y="19928"/>
                  <a:pt x="251011" y="37741"/>
                </a:cubicBezTo>
                <a:lnTo>
                  <a:pt x="502023" y="28776"/>
                </a:lnTo>
                <a:lnTo>
                  <a:pt x="699247" y="19811"/>
                </a:lnTo>
                <a:lnTo>
                  <a:pt x="995082" y="10847"/>
                </a:lnTo>
                <a:cubicBezTo>
                  <a:pt x="1141527" y="-13561"/>
                  <a:pt x="972881" y="10847"/>
                  <a:pt x="1290917" y="10847"/>
                </a:cubicBezTo>
                <a:cubicBezTo>
                  <a:pt x="1350756" y="10847"/>
                  <a:pt x="1410446" y="4870"/>
                  <a:pt x="1470211" y="1882"/>
                </a:cubicBezTo>
                <a:cubicBezTo>
                  <a:pt x="1571811" y="4870"/>
                  <a:pt x="1673500" y="5641"/>
                  <a:pt x="1775011" y="10847"/>
                </a:cubicBezTo>
                <a:cubicBezTo>
                  <a:pt x="1790228" y="11627"/>
                  <a:pt x="1804775" y="17494"/>
                  <a:pt x="1819835" y="19811"/>
                </a:cubicBezTo>
                <a:cubicBezTo>
                  <a:pt x="1876432" y="28518"/>
                  <a:pt x="1933145" y="32557"/>
                  <a:pt x="1990164" y="37741"/>
                </a:cubicBezTo>
                <a:cubicBezTo>
                  <a:pt x="2074216" y="54550"/>
                  <a:pt x="2097357" y="60694"/>
                  <a:pt x="2214282" y="64635"/>
                </a:cubicBezTo>
                <a:cubicBezTo>
                  <a:pt x="2420375" y="71582"/>
                  <a:pt x="2626659" y="70612"/>
                  <a:pt x="2832847" y="73600"/>
                </a:cubicBezTo>
                <a:lnTo>
                  <a:pt x="3128682" y="82564"/>
                </a:lnTo>
                <a:lnTo>
                  <a:pt x="3541058" y="91529"/>
                </a:lnTo>
                <a:cubicBezTo>
                  <a:pt x="3594903" y="93212"/>
                  <a:pt x="3648555" y="99868"/>
                  <a:pt x="3702423" y="100494"/>
                </a:cubicBezTo>
                <a:cubicBezTo>
                  <a:pt x="3905609" y="102857"/>
                  <a:pt x="4108823" y="100494"/>
                  <a:pt x="4312023" y="100494"/>
                </a:cubicBezTo>
              </a:path>
            </a:pathLst>
          </a:custGeom>
          <a:noFill/>
          <a:ln w="508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971800" y="4706470"/>
            <a:ext cx="2635624" cy="645459"/>
          </a:xfrm>
          <a:custGeom>
            <a:avLst/>
            <a:gdLst>
              <a:gd name="connsiteX0" fmla="*/ 2635624 w 2635624"/>
              <a:gd name="connsiteY0" fmla="*/ 645459 h 645459"/>
              <a:gd name="connsiteX1" fmla="*/ 2581836 w 2635624"/>
              <a:gd name="connsiteY1" fmla="*/ 636494 h 645459"/>
              <a:gd name="connsiteX2" fmla="*/ 2554942 w 2635624"/>
              <a:gd name="connsiteY2" fmla="*/ 627530 h 645459"/>
              <a:gd name="connsiteX3" fmla="*/ 2294965 w 2635624"/>
              <a:gd name="connsiteY3" fmla="*/ 609600 h 645459"/>
              <a:gd name="connsiteX4" fmla="*/ 2214283 w 2635624"/>
              <a:gd name="connsiteY4" fmla="*/ 600636 h 645459"/>
              <a:gd name="connsiteX5" fmla="*/ 2115671 w 2635624"/>
              <a:gd name="connsiteY5" fmla="*/ 591671 h 645459"/>
              <a:gd name="connsiteX6" fmla="*/ 1981200 w 2635624"/>
              <a:gd name="connsiteY6" fmla="*/ 573741 h 645459"/>
              <a:gd name="connsiteX7" fmla="*/ 1792942 w 2635624"/>
              <a:gd name="connsiteY7" fmla="*/ 564777 h 645459"/>
              <a:gd name="connsiteX8" fmla="*/ 1649506 w 2635624"/>
              <a:gd name="connsiteY8" fmla="*/ 555812 h 645459"/>
              <a:gd name="connsiteX9" fmla="*/ 1595718 w 2635624"/>
              <a:gd name="connsiteY9" fmla="*/ 546847 h 645459"/>
              <a:gd name="connsiteX10" fmla="*/ 1515036 w 2635624"/>
              <a:gd name="connsiteY10" fmla="*/ 537883 h 645459"/>
              <a:gd name="connsiteX11" fmla="*/ 1317812 w 2635624"/>
              <a:gd name="connsiteY11" fmla="*/ 510989 h 645459"/>
              <a:gd name="connsiteX12" fmla="*/ 1210236 w 2635624"/>
              <a:gd name="connsiteY12" fmla="*/ 493059 h 645459"/>
              <a:gd name="connsiteX13" fmla="*/ 1174377 w 2635624"/>
              <a:gd name="connsiteY13" fmla="*/ 484094 h 645459"/>
              <a:gd name="connsiteX14" fmla="*/ 1013012 w 2635624"/>
              <a:gd name="connsiteY14" fmla="*/ 457200 h 645459"/>
              <a:gd name="connsiteX15" fmla="*/ 986118 w 2635624"/>
              <a:gd name="connsiteY15" fmla="*/ 448236 h 645459"/>
              <a:gd name="connsiteX16" fmla="*/ 860612 w 2635624"/>
              <a:gd name="connsiteY16" fmla="*/ 430306 h 645459"/>
              <a:gd name="connsiteX17" fmla="*/ 779930 w 2635624"/>
              <a:gd name="connsiteY17" fmla="*/ 412377 h 645459"/>
              <a:gd name="connsiteX18" fmla="*/ 753036 w 2635624"/>
              <a:gd name="connsiteY18" fmla="*/ 403412 h 645459"/>
              <a:gd name="connsiteX19" fmla="*/ 717177 w 2635624"/>
              <a:gd name="connsiteY19" fmla="*/ 394447 h 645459"/>
              <a:gd name="connsiteX20" fmla="*/ 663389 w 2635624"/>
              <a:gd name="connsiteY20" fmla="*/ 376518 h 645459"/>
              <a:gd name="connsiteX21" fmla="*/ 618565 w 2635624"/>
              <a:gd name="connsiteY21" fmla="*/ 367553 h 645459"/>
              <a:gd name="connsiteX22" fmla="*/ 546848 w 2635624"/>
              <a:gd name="connsiteY22" fmla="*/ 331694 h 645459"/>
              <a:gd name="connsiteX23" fmla="*/ 519953 w 2635624"/>
              <a:gd name="connsiteY23" fmla="*/ 313765 h 645459"/>
              <a:gd name="connsiteX24" fmla="*/ 484095 w 2635624"/>
              <a:gd name="connsiteY24" fmla="*/ 304800 h 645459"/>
              <a:gd name="connsiteX25" fmla="*/ 430306 w 2635624"/>
              <a:gd name="connsiteY25" fmla="*/ 286871 h 645459"/>
              <a:gd name="connsiteX26" fmla="*/ 412377 w 2635624"/>
              <a:gd name="connsiteY26" fmla="*/ 268941 h 645459"/>
              <a:gd name="connsiteX27" fmla="*/ 358589 w 2635624"/>
              <a:gd name="connsiteY27" fmla="*/ 251012 h 645459"/>
              <a:gd name="connsiteX28" fmla="*/ 313765 w 2635624"/>
              <a:gd name="connsiteY28" fmla="*/ 224118 h 645459"/>
              <a:gd name="connsiteX29" fmla="*/ 286871 w 2635624"/>
              <a:gd name="connsiteY29" fmla="*/ 206189 h 645459"/>
              <a:gd name="connsiteX30" fmla="*/ 251012 w 2635624"/>
              <a:gd name="connsiteY30" fmla="*/ 179294 h 645459"/>
              <a:gd name="connsiteX31" fmla="*/ 215153 w 2635624"/>
              <a:gd name="connsiteY31" fmla="*/ 170330 h 645459"/>
              <a:gd name="connsiteX32" fmla="*/ 170330 w 2635624"/>
              <a:gd name="connsiteY32" fmla="*/ 134471 h 645459"/>
              <a:gd name="connsiteX33" fmla="*/ 152400 w 2635624"/>
              <a:gd name="connsiteY33" fmla="*/ 116541 h 645459"/>
              <a:gd name="connsiteX34" fmla="*/ 125506 w 2635624"/>
              <a:gd name="connsiteY34" fmla="*/ 107577 h 645459"/>
              <a:gd name="connsiteX35" fmla="*/ 71718 w 2635624"/>
              <a:gd name="connsiteY35" fmla="*/ 71718 h 645459"/>
              <a:gd name="connsiteX36" fmla="*/ 44824 w 2635624"/>
              <a:gd name="connsiteY36" fmla="*/ 53789 h 645459"/>
              <a:gd name="connsiteX37" fmla="*/ 26895 w 2635624"/>
              <a:gd name="connsiteY37" fmla="*/ 35859 h 645459"/>
              <a:gd name="connsiteX38" fmla="*/ 8965 w 2635624"/>
              <a:gd name="connsiteY38" fmla="*/ 62753 h 645459"/>
              <a:gd name="connsiteX39" fmla="*/ 17930 w 2635624"/>
              <a:gd name="connsiteY39" fmla="*/ 98612 h 645459"/>
              <a:gd name="connsiteX40" fmla="*/ 44824 w 2635624"/>
              <a:gd name="connsiteY40" fmla="*/ 179294 h 645459"/>
              <a:gd name="connsiteX41" fmla="*/ 53789 w 2635624"/>
              <a:gd name="connsiteY41" fmla="*/ 206189 h 645459"/>
              <a:gd name="connsiteX42" fmla="*/ 62753 w 2635624"/>
              <a:gd name="connsiteY42" fmla="*/ 233083 h 645459"/>
              <a:gd name="connsiteX43" fmla="*/ 35859 w 2635624"/>
              <a:gd name="connsiteY43" fmla="*/ 107577 h 645459"/>
              <a:gd name="connsiteX44" fmla="*/ 26895 w 2635624"/>
              <a:gd name="connsiteY44" fmla="*/ 80683 h 645459"/>
              <a:gd name="connsiteX45" fmla="*/ 35859 w 2635624"/>
              <a:gd name="connsiteY45" fmla="*/ 17930 h 645459"/>
              <a:gd name="connsiteX46" fmla="*/ 62753 w 2635624"/>
              <a:gd name="connsiteY46" fmla="*/ 26894 h 645459"/>
              <a:gd name="connsiteX47" fmla="*/ 107577 w 2635624"/>
              <a:gd name="connsiteY47" fmla="*/ 44824 h 645459"/>
              <a:gd name="connsiteX48" fmla="*/ 161365 w 2635624"/>
              <a:gd name="connsiteY48" fmla="*/ 53789 h 645459"/>
              <a:gd name="connsiteX49" fmla="*/ 197224 w 2635624"/>
              <a:gd name="connsiteY49" fmla="*/ 62753 h 645459"/>
              <a:gd name="connsiteX50" fmla="*/ 277906 w 2635624"/>
              <a:gd name="connsiteY50" fmla="*/ 80683 h 645459"/>
              <a:gd name="connsiteX51" fmla="*/ 251012 w 2635624"/>
              <a:gd name="connsiteY51" fmla="*/ 71718 h 645459"/>
              <a:gd name="connsiteX52" fmla="*/ 170330 w 2635624"/>
              <a:gd name="connsiteY52" fmla="*/ 62753 h 645459"/>
              <a:gd name="connsiteX53" fmla="*/ 116542 w 2635624"/>
              <a:gd name="connsiteY53" fmla="*/ 44824 h 645459"/>
              <a:gd name="connsiteX54" fmla="*/ 89648 w 2635624"/>
              <a:gd name="connsiteY54" fmla="*/ 35859 h 645459"/>
              <a:gd name="connsiteX55" fmla="*/ 62753 w 2635624"/>
              <a:gd name="connsiteY55" fmla="*/ 17930 h 645459"/>
              <a:gd name="connsiteX56" fmla="*/ 17930 w 2635624"/>
              <a:gd name="connsiteY56" fmla="*/ 8965 h 645459"/>
              <a:gd name="connsiteX57" fmla="*/ 0 w 2635624"/>
              <a:gd name="connsiteY57" fmla="*/ 0 h 645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635624" h="645459">
                <a:moveTo>
                  <a:pt x="2635624" y="645459"/>
                </a:moveTo>
                <a:cubicBezTo>
                  <a:pt x="2617695" y="642471"/>
                  <a:pt x="2599580" y="640437"/>
                  <a:pt x="2581836" y="636494"/>
                </a:cubicBezTo>
                <a:cubicBezTo>
                  <a:pt x="2572611" y="634444"/>
                  <a:pt x="2564350" y="628412"/>
                  <a:pt x="2554942" y="627530"/>
                </a:cubicBezTo>
                <a:cubicBezTo>
                  <a:pt x="2468456" y="619422"/>
                  <a:pt x="2381560" y="616436"/>
                  <a:pt x="2294965" y="609600"/>
                </a:cubicBezTo>
                <a:cubicBezTo>
                  <a:pt x="2267989" y="607470"/>
                  <a:pt x="2241208" y="603328"/>
                  <a:pt x="2214283" y="600636"/>
                </a:cubicBezTo>
                <a:lnTo>
                  <a:pt x="2115671" y="591671"/>
                </a:lnTo>
                <a:cubicBezTo>
                  <a:pt x="2054063" y="576269"/>
                  <a:pt x="2075280" y="579621"/>
                  <a:pt x="1981200" y="573741"/>
                </a:cubicBezTo>
                <a:cubicBezTo>
                  <a:pt x="1918499" y="569822"/>
                  <a:pt x="1855674" y="568168"/>
                  <a:pt x="1792942" y="564777"/>
                </a:cubicBezTo>
                <a:lnTo>
                  <a:pt x="1649506" y="555812"/>
                </a:lnTo>
                <a:cubicBezTo>
                  <a:pt x="1631577" y="552824"/>
                  <a:pt x="1613735" y="549249"/>
                  <a:pt x="1595718" y="546847"/>
                </a:cubicBezTo>
                <a:cubicBezTo>
                  <a:pt x="1568896" y="543271"/>
                  <a:pt x="1541764" y="542103"/>
                  <a:pt x="1515036" y="537883"/>
                </a:cubicBezTo>
                <a:cubicBezTo>
                  <a:pt x="1319550" y="507017"/>
                  <a:pt x="1539068" y="529425"/>
                  <a:pt x="1317812" y="510989"/>
                </a:cubicBezTo>
                <a:cubicBezTo>
                  <a:pt x="1281953" y="505012"/>
                  <a:pt x="1245504" y="501876"/>
                  <a:pt x="1210236" y="493059"/>
                </a:cubicBezTo>
                <a:cubicBezTo>
                  <a:pt x="1198283" y="490071"/>
                  <a:pt x="1186459" y="486510"/>
                  <a:pt x="1174377" y="484094"/>
                </a:cubicBezTo>
                <a:cubicBezTo>
                  <a:pt x="1092978" y="467814"/>
                  <a:pt x="1084804" y="467456"/>
                  <a:pt x="1013012" y="457200"/>
                </a:cubicBezTo>
                <a:cubicBezTo>
                  <a:pt x="1004047" y="454212"/>
                  <a:pt x="995424" y="449878"/>
                  <a:pt x="986118" y="448236"/>
                </a:cubicBezTo>
                <a:cubicBezTo>
                  <a:pt x="944501" y="440892"/>
                  <a:pt x="860612" y="430306"/>
                  <a:pt x="860612" y="430306"/>
                </a:cubicBezTo>
                <a:cubicBezTo>
                  <a:pt x="800070" y="410124"/>
                  <a:pt x="874594" y="433413"/>
                  <a:pt x="779930" y="412377"/>
                </a:cubicBezTo>
                <a:cubicBezTo>
                  <a:pt x="770705" y="410327"/>
                  <a:pt x="762122" y="406008"/>
                  <a:pt x="753036" y="403412"/>
                </a:cubicBezTo>
                <a:cubicBezTo>
                  <a:pt x="741189" y="400027"/>
                  <a:pt x="728978" y="397987"/>
                  <a:pt x="717177" y="394447"/>
                </a:cubicBezTo>
                <a:cubicBezTo>
                  <a:pt x="699075" y="389016"/>
                  <a:pt x="681921" y="380225"/>
                  <a:pt x="663389" y="376518"/>
                </a:cubicBezTo>
                <a:lnTo>
                  <a:pt x="618565" y="367553"/>
                </a:lnTo>
                <a:cubicBezTo>
                  <a:pt x="594659" y="355600"/>
                  <a:pt x="569087" y="346519"/>
                  <a:pt x="546848" y="331694"/>
                </a:cubicBezTo>
                <a:cubicBezTo>
                  <a:pt x="537883" y="325718"/>
                  <a:pt x="529856" y="318009"/>
                  <a:pt x="519953" y="313765"/>
                </a:cubicBezTo>
                <a:cubicBezTo>
                  <a:pt x="508629" y="308912"/>
                  <a:pt x="495896" y="308340"/>
                  <a:pt x="484095" y="304800"/>
                </a:cubicBezTo>
                <a:cubicBezTo>
                  <a:pt x="465993" y="299369"/>
                  <a:pt x="430306" y="286871"/>
                  <a:pt x="430306" y="286871"/>
                </a:cubicBezTo>
                <a:cubicBezTo>
                  <a:pt x="424330" y="280894"/>
                  <a:pt x="419937" y="272721"/>
                  <a:pt x="412377" y="268941"/>
                </a:cubicBezTo>
                <a:cubicBezTo>
                  <a:pt x="395473" y="260489"/>
                  <a:pt x="358589" y="251012"/>
                  <a:pt x="358589" y="251012"/>
                </a:cubicBezTo>
                <a:cubicBezTo>
                  <a:pt x="323568" y="215993"/>
                  <a:pt x="360315" y="247393"/>
                  <a:pt x="313765" y="224118"/>
                </a:cubicBezTo>
                <a:cubicBezTo>
                  <a:pt x="304128" y="219300"/>
                  <a:pt x="295638" y="212451"/>
                  <a:pt x="286871" y="206189"/>
                </a:cubicBezTo>
                <a:cubicBezTo>
                  <a:pt x="274713" y="197504"/>
                  <a:pt x="264376" y="185976"/>
                  <a:pt x="251012" y="179294"/>
                </a:cubicBezTo>
                <a:cubicBezTo>
                  <a:pt x="239992" y="173784"/>
                  <a:pt x="227106" y="173318"/>
                  <a:pt x="215153" y="170330"/>
                </a:cubicBezTo>
                <a:cubicBezTo>
                  <a:pt x="171867" y="127042"/>
                  <a:pt x="226869" y="179702"/>
                  <a:pt x="170330" y="134471"/>
                </a:cubicBezTo>
                <a:cubicBezTo>
                  <a:pt x="163730" y="129191"/>
                  <a:pt x="159648" y="120890"/>
                  <a:pt x="152400" y="116541"/>
                </a:cubicBezTo>
                <a:cubicBezTo>
                  <a:pt x="144297" y="111679"/>
                  <a:pt x="134471" y="110565"/>
                  <a:pt x="125506" y="107577"/>
                </a:cubicBezTo>
                <a:lnTo>
                  <a:pt x="71718" y="71718"/>
                </a:lnTo>
                <a:cubicBezTo>
                  <a:pt x="62753" y="65742"/>
                  <a:pt x="52442" y="61408"/>
                  <a:pt x="44824" y="53789"/>
                </a:cubicBezTo>
                <a:lnTo>
                  <a:pt x="26895" y="35859"/>
                </a:lnTo>
                <a:cubicBezTo>
                  <a:pt x="20918" y="44824"/>
                  <a:pt x="10489" y="52087"/>
                  <a:pt x="8965" y="62753"/>
                </a:cubicBezTo>
                <a:cubicBezTo>
                  <a:pt x="7223" y="74950"/>
                  <a:pt x="14390" y="86811"/>
                  <a:pt x="17930" y="98612"/>
                </a:cubicBezTo>
                <a:cubicBezTo>
                  <a:pt x="17942" y="98652"/>
                  <a:pt x="40335" y="165827"/>
                  <a:pt x="44824" y="179294"/>
                </a:cubicBezTo>
                <a:lnTo>
                  <a:pt x="53789" y="206189"/>
                </a:lnTo>
                <a:lnTo>
                  <a:pt x="62753" y="233083"/>
                </a:lnTo>
                <a:cubicBezTo>
                  <a:pt x="51444" y="142606"/>
                  <a:pt x="61408" y="184225"/>
                  <a:pt x="35859" y="107577"/>
                </a:cubicBezTo>
                <a:lnTo>
                  <a:pt x="26895" y="80683"/>
                </a:lnTo>
                <a:cubicBezTo>
                  <a:pt x="29883" y="59765"/>
                  <a:pt x="24138" y="35511"/>
                  <a:pt x="35859" y="17930"/>
                </a:cubicBezTo>
                <a:cubicBezTo>
                  <a:pt x="41101" y="10067"/>
                  <a:pt x="53905" y="23576"/>
                  <a:pt x="62753" y="26894"/>
                </a:cubicBezTo>
                <a:cubicBezTo>
                  <a:pt x="77821" y="32544"/>
                  <a:pt x="92052" y="40590"/>
                  <a:pt x="107577" y="44824"/>
                </a:cubicBezTo>
                <a:cubicBezTo>
                  <a:pt x="125113" y="49607"/>
                  <a:pt x="143541" y="50224"/>
                  <a:pt x="161365" y="53789"/>
                </a:cubicBezTo>
                <a:cubicBezTo>
                  <a:pt x="173447" y="56205"/>
                  <a:pt x="185377" y="59368"/>
                  <a:pt x="197224" y="62753"/>
                </a:cubicBezTo>
                <a:cubicBezTo>
                  <a:pt x="229582" y="71998"/>
                  <a:pt x="237457" y="80683"/>
                  <a:pt x="277906" y="80683"/>
                </a:cubicBezTo>
                <a:cubicBezTo>
                  <a:pt x="287356" y="80683"/>
                  <a:pt x="260333" y="73272"/>
                  <a:pt x="251012" y="71718"/>
                </a:cubicBezTo>
                <a:cubicBezTo>
                  <a:pt x="224321" y="67269"/>
                  <a:pt x="197224" y="65741"/>
                  <a:pt x="170330" y="62753"/>
                </a:cubicBezTo>
                <a:lnTo>
                  <a:pt x="116542" y="44824"/>
                </a:lnTo>
                <a:cubicBezTo>
                  <a:pt x="107577" y="41836"/>
                  <a:pt x="97511" y="41101"/>
                  <a:pt x="89648" y="35859"/>
                </a:cubicBezTo>
                <a:cubicBezTo>
                  <a:pt x="80683" y="29883"/>
                  <a:pt x="72841" y="21713"/>
                  <a:pt x="62753" y="17930"/>
                </a:cubicBezTo>
                <a:cubicBezTo>
                  <a:pt x="48486" y="12580"/>
                  <a:pt x="32581" y="13151"/>
                  <a:pt x="17930" y="8965"/>
                </a:cubicBezTo>
                <a:cubicBezTo>
                  <a:pt x="11505" y="7129"/>
                  <a:pt x="5977" y="2988"/>
                  <a:pt x="0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873028" y="3386457"/>
            <a:ext cx="2106866" cy="737155"/>
          </a:xfrm>
          <a:custGeom>
            <a:avLst/>
            <a:gdLst>
              <a:gd name="connsiteX0" fmla="*/ 0 w 2106866"/>
              <a:gd name="connsiteY0" fmla="*/ 737155 h 737155"/>
              <a:gd name="connsiteX1" fmla="*/ 71717 w 2106866"/>
              <a:gd name="connsiteY1" fmla="*/ 692332 h 737155"/>
              <a:gd name="connsiteX2" fmla="*/ 98611 w 2106866"/>
              <a:gd name="connsiteY2" fmla="*/ 683367 h 737155"/>
              <a:gd name="connsiteX3" fmla="*/ 125505 w 2106866"/>
              <a:gd name="connsiteY3" fmla="*/ 665438 h 737155"/>
              <a:gd name="connsiteX4" fmla="*/ 152400 w 2106866"/>
              <a:gd name="connsiteY4" fmla="*/ 656473 h 737155"/>
              <a:gd name="connsiteX5" fmla="*/ 179294 w 2106866"/>
              <a:gd name="connsiteY5" fmla="*/ 638544 h 737155"/>
              <a:gd name="connsiteX6" fmla="*/ 206188 w 2106866"/>
              <a:gd name="connsiteY6" fmla="*/ 629579 h 737155"/>
              <a:gd name="connsiteX7" fmla="*/ 313764 w 2106866"/>
              <a:gd name="connsiteY7" fmla="*/ 575791 h 737155"/>
              <a:gd name="connsiteX8" fmla="*/ 340658 w 2106866"/>
              <a:gd name="connsiteY8" fmla="*/ 566826 h 737155"/>
              <a:gd name="connsiteX9" fmla="*/ 385482 w 2106866"/>
              <a:gd name="connsiteY9" fmla="*/ 539932 h 737155"/>
              <a:gd name="connsiteX10" fmla="*/ 448235 w 2106866"/>
              <a:gd name="connsiteY10" fmla="*/ 513038 h 737155"/>
              <a:gd name="connsiteX11" fmla="*/ 493058 w 2106866"/>
              <a:gd name="connsiteY11" fmla="*/ 477179 h 737155"/>
              <a:gd name="connsiteX12" fmla="*/ 519952 w 2106866"/>
              <a:gd name="connsiteY12" fmla="*/ 468214 h 737155"/>
              <a:gd name="connsiteX13" fmla="*/ 564776 w 2106866"/>
              <a:gd name="connsiteY13" fmla="*/ 441320 h 737155"/>
              <a:gd name="connsiteX14" fmla="*/ 591670 w 2106866"/>
              <a:gd name="connsiteY14" fmla="*/ 423391 h 737155"/>
              <a:gd name="connsiteX15" fmla="*/ 609600 w 2106866"/>
              <a:gd name="connsiteY15" fmla="*/ 405461 h 737155"/>
              <a:gd name="connsiteX16" fmla="*/ 699247 w 2106866"/>
              <a:gd name="connsiteY16" fmla="*/ 378567 h 737155"/>
              <a:gd name="connsiteX17" fmla="*/ 824752 w 2106866"/>
              <a:gd name="connsiteY17" fmla="*/ 351673 h 737155"/>
              <a:gd name="connsiteX18" fmla="*/ 905435 w 2106866"/>
              <a:gd name="connsiteY18" fmla="*/ 333744 h 737155"/>
              <a:gd name="connsiteX19" fmla="*/ 968188 w 2106866"/>
              <a:gd name="connsiteY19" fmla="*/ 315814 h 737155"/>
              <a:gd name="connsiteX20" fmla="*/ 995082 w 2106866"/>
              <a:gd name="connsiteY20" fmla="*/ 297885 h 737155"/>
              <a:gd name="connsiteX21" fmla="*/ 1039905 w 2106866"/>
              <a:gd name="connsiteY21" fmla="*/ 288920 h 737155"/>
              <a:gd name="connsiteX22" fmla="*/ 1066800 w 2106866"/>
              <a:gd name="connsiteY22" fmla="*/ 279955 h 737155"/>
              <a:gd name="connsiteX23" fmla="*/ 1129552 w 2106866"/>
              <a:gd name="connsiteY23" fmla="*/ 262026 h 737155"/>
              <a:gd name="connsiteX24" fmla="*/ 1228164 w 2106866"/>
              <a:gd name="connsiteY24" fmla="*/ 235132 h 737155"/>
              <a:gd name="connsiteX25" fmla="*/ 1255058 w 2106866"/>
              <a:gd name="connsiteY25" fmla="*/ 226167 h 737155"/>
              <a:gd name="connsiteX26" fmla="*/ 1362635 w 2106866"/>
              <a:gd name="connsiteY26" fmla="*/ 208238 h 737155"/>
              <a:gd name="connsiteX27" fmla="*/ 1461247 w 2106866"/>
              <a:gd name="connsiteY27" fmla="*/ 181344 h 737155"/>
              <a:gd name="connsiteX28" fmla="*/ 1488141 w 2106866"/>
              <a:gd name="connsiteY28" fmla="*/ 172379 h 737155"/>
              <a:gd name="connsiteX29" fmla="*/ 1604682 w 2106866"/>
              <a:gd name="connsiteY29" fmla="*/ 163414 h 737155"/>
              <a:gd name="connsiteX30" fmla="*/ 1658470 w 2106866"/>
              <a:gd name="connsiteY30" fmla="*/ 154450 h 737155"/>
              <a:gd name="connsiteX31" fmla="*/ 1703294 w 2106866"/>
              <a:gd name="connsiteY31" fmla="*/ 145485 h 737155"/>
              <a:gd name="connsiteX32" fmla="*/ 1810870 w 2106866"/>
              <a:gd name="connsiteY32" fmla="*/ 136520 h 737155"/>
              <a:gd name="connsiteX33" fmla="*/ 1918447 w 2106866"/>
              <a:gd name="connsiteY33" fmla="*/ 118591 h 737155"/>
              <a:gd name="connsiteX34" fmla="*/ 2106705 w 2106866"/>
              <a:gd name="connsiteY34" fmla="*/ 91697 h 737155"/>
              <a:gd name="connsiteX35" fmla="*/ 2088776 w 2106866"/>
              <a:gd name="connsiteY35" fmla="*/ 73767 h 737155"/>
              <a:gd name="connsiteX36" fmla="*/ 2034988 w 2106866"/>
              <a:gd name="connsiteY36" fmla="*/ 55838 h 737155"/>
              <a:gd name="connsiteX37" fmla="*/ 2008094 w 2106866"/>
              <a:gd name="connsiteY37" fmla="*/ 46873 h 737155"/>
              <a:gd name="connsiteX38" fmla="*/ 1981200 w 2106866"/>
              <a:gd name="connsiteY38" fmla="*/ 28944 h 737155"/>
              <a:gd name="connsiteX39" fmla="*/ 1891552 w 2106866"/>
              <a:gd name="connsiteY39" fmla="*/ 11014 h 737155"/>
              <a:gd name="connsiteX40" fmla="*/ 1900517 w 2106866"/>
              <a:gd name="connsiteY40" fmla="*/ 11014 h 737155"/>
              <a:gd name="connsiteX41" fmla="*/ 1972235 w 2106866"/>
              <a:gd name="connsiteY41" fmla="*/ 28944 h 737155"/>
              <a:gd name="connsiteX42" fmla="*/ 2026023 w 2106866"/>
              <a:gd name="connsiteY42" fmla="*/ 73767 h 737155"/>
              <a:gd name="connsiteX43" fmla="*/ 2052917 w 2106866"/>
              <a:gd name="connsiteY43" fmla="*/ 82732 h 737155"/>
              <a:gd name="connsiteX44" fmla="*/ 2070847 w 2106866"/>
              <a:gd name="connsiteY44" fmla="*/ 100661 h 737155"/>
              <a:gd name="connsiteX45" fmla="*/ 2106705 w 2106866"/>
              <a:gd name="connsiteY45" fmla="*/ 109626 h 737155"/>
              <a:gd name="connsiteX46" fmla="*/ 2052917 w 2106866"/>
              <a:gd name="connsiteY46" fmla="*/ 136520 h 737155"/>
              <a:gd name="connsiteX47" fmla="*/ 2008094 w 2106866"/>
              <a:gd name="connsiteY47" fmla="*/ 163414 h 737155"/>
              <a:gd name="connsiteX48" fmla="*/ 1990164 w 2106866"/>
              <a:gd name="connsiteY48" fmla="*/ 181344 h 737155"/>
              <a:gd name="connsiteX49" fmla="*/ 1963270 w 2106866"/>
              <a:gd name="connsiteY49" fmla="*/ 199273 h 737155"/>
              <a:gd name="connsiteX50" fmla="*/ 1945341 w 2106866"/>
              <a:gd name="connsiteY50" fmla="*/ 217203 h 737155"/>
              <a:gd name="connsiteX51" fmla="*/ 1918447 w 2106866"/>
              <a:gd name="connsiteY51" fmla="*/ 235132 h 737155"/>
              <a:gd name="connsiteX52" fmla="*/ 1954305 w 2106866"/>
              <a:gd name="connsiteY52" fmla="*/ 226167 h 737155"/>
              <a:gd name="connsiteX53" fmla="*/ 2034988 w 2106866"/>
              <a:gd name="connsiteY53" fmla="*/ 145485 h 737155"/>
              <a:gd name="connsiteX54" fmla="*/ 2052917 w 2106866"/>
              <a:gd name="connsiteY54" fmla="*/ 127555 h 737155"/>
              <a:gd name="connsiteX55" fmla="*/ 2070847 w 2106866"/>
              <a:gd name="connsiteY55" fmla="*/ 109626 h 737155"/>
              <a:gd name="connsiteX56" fmla="*/ 2079811 w 2106866"/>
              <a:gd name="connsiteY56" fmla="*/ 91697 h 737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2106866" h="737155">
                <a:moveTo>
                  <a:pt x="0" y="737155"/>
                </a:moveTo>
                <a:cubicBezTo>
                  <a:pt x="117314" y="690230"/>
                  <a:pt x="-14394" y="749740"/>
                  <a:pt x="71717" y="692332"/>
                </a:cubicBezTo>
                <a:cubicBezTo>
                  <a:pt x="79580" y="687090"/>
                  <a:pt x="90159" y="687593"/>
                  <a:pt x="98611" y="683367"/>
                </a:cubicBezTo>
                <a:cubicBezTo>
                  <a:pt x="108248" y="678549"/>
                  <a:pt x="115868" y="670256"/>
                  <a:pt x="125505" y="665438"/>
                </a:cubicBezTo>
                <a:cubicBezTo>
                  <a:pt x="133957" y="661212"/>
                  <a:pt x="143948" y="660699"/>
                  <a:pt x="152400" y="656473"/>
                </a:cubicBezTo>
                <a:cubicBezTo>
                  <a:pt x="162037" y="651655"/>
                  <a:pt x="169657" y="643362"/>
                  <a:pt x="179294" y="638544"/>
                </a:cubicBezTo>
                <a:cubicBezTo>
                  <a:pt x="187746" y="634318"/>
                  <a:pt x="197928" y="634168"/>
                  <a:pt x="206188" y="629579"/>
                </a:cubicBezTo>
                <a:cubicBezTo>
                  <a:pt x="310458" y="571650"/>
                  <a:pt x="209050" y="610696"/>
                  <a:pt x="313764" y="575791"/>
                </a:cubicBezTo>
                <a:lnTo>
                  <a:pt x="340658" y="566826"/>
                </a:lnTo>
                <a:cubicBezTo>
                  <a:pt x="375679" y="531807"/>
                  <a:pt x="338932" y="563207"/>
                  <a:pt x="385482" y="539932"/>
                </a:cubicBezTo>
                <a:cubicBezTo>
                  <a:pt x="447390" y="508978"/>
                  <a:pt x="373606" y="531696"/>
                  <a:pt x="448235" y="513038"/>
                </a:cubicBezTo>
                <a:cubicBezTo>
                  <a:pt x="464912" y="496360"/>
                  <a:pt x="470438" y="488489"/>
                  <a:pt x="493058" y="477179"/>
                </a:cubicBezTo>
                <a:cubicBezTo>
                  <a:pt x="501510" y="472953"/>
                  <a:pt x="510987" y="471202"/>
                  <a:pt x="519952" y="468214"/>
                </a:cubicBezTo>
                <a:cubicBezTo>
                  <a:pt x="554973" y="433195"/>
                  <a:pt x="518226" y="464595"/>
                  <a:pt x="564776" y="441320"/>
                </a:cubicBezTo>
                <a:cubicBezTo>
                  <a:pt x="574413" y="436502"/>
                  <a:pt x="583257" y="430122"/>
                  <a:pt x="591670" y="423391"/>
                </a:cubicBezTo>
                <a:cubicBezTo>
                  <a:pt x="598270" y="418111"/>
                  <a:pt x="602040" y="409241"/>
                  <a:pt x="609600" y="405461"/>
                </a:cubicBezTo>
                <a:cubicBezTo>
                  <a:pt x="641290" y="389616"/>
                  <a:pt x="667080" y="388217"/>
                  <a:pt x="699247" y="378567"/>
                </a:cubicBezTo>
                <a:cubicBezTo>
                  <a:pt x="807377" y="346128"/>
                  <a:pt x="694145" y="371767"/>
                  <a:pt x="824752" y="351673"/>
                </a:cubicBezTo>
                <a:cubicBezTo>
                  <a:pt x="844769" y="348593"/>
                  <a:pt x="884622" y="339691"/>
                  <a:pt x="905435" y="333744"/>
                </a:cubicBezTo>
                <a:cubicBezTo>
                  <a:pt x="995502" y="308011"/>
                  <a:pt x="856034" y="343853"/>
                  <a:pt x="968188" y="315814"/>
                </a:cubicBezTo>
                <a:cubicBezTo>
                  <a:pt x="977153" y="309838"/>
                  <a:pt x="984994" y="301668"/>
                  <a:pt x="995082" y="297885"/>
                </a:cubicBezTo>
                <a:cubicBezTo>
                  <a:pt x="1009349" y="292535"/>
                  <a:pt x="1025123" y="292616"/>
                  <a:pt x="1039905" y="288920"/>
                </a:cubicBezTo>
                <a:cubicBezTo>
                  <a:pt x="1049073" y="286628"/>
                  <a:pt x="1057714" y="282551"/>
                  <a:pt x="1066800" y="279955"/>
                </a:cubicBezTo>
                <a:cubicBezTo>
                  <a:pt x="1106373" y="268649"/>
                  <a:pt x="1095152" y="274926"/>
                  <a:pt x="1129552" y="262026"/>
                </a:cubicBezTo>
                <a:cubicBezTo>
                  <a:pt x="1223775" y="226693"/>
                  <a:pt x="1121768" y="258776"/>
                  <a:pt x="1228164" y="235132"/>
                </a:cubicBezTo>
                <a:cubicBezTo>
                  <a:pt x="1237389" y="233082"/>
                  <a:pt x="1245792" y="228020"/>
                  <a:pt x="1255058" y="226167"/>
                </a:cubicBezTo>
                <a:cubicBezTo>
                  <a:pt x="1290706" y="219038"/>
                  <a:pt x="1328147" y="219734"/>
                  <a:pt x="1362635" y="208238"/>
                </a:cubicBezTo>
                <a:cubicBezTo>
                  <a:pt x="1478027" y="169772"/>
                  <a:pt x="1359877" y="206686"/>
                  <a:pt x="1461247" y="181344"/>
                </a:cubicBezTo>
                <a:cubicBezTo>
                  <a:pt x="1470414" y="179052"/>
                  <a:pt x="1478764" y="173551"/>
                  <a:pt x="1488141" y="172379"/>
                </a:cubicBezTo>
                <a:cubicBezTo>
                  <a:pt x="1526802" y="167546"/>
                  <a:pt x="1565835" y="166402"/>
                  <a:pt x="1604682" y="163414"/>
                </a:cubicBezTo>
                <a:lnTo>
                  <a:pt x="1658470" y="154450"/>
                </a:lnTo>
                <a:cubicBezTo>
                  <a:pt x="1673461" y="151724"/>
                  <a:pt x="1688161" y="147265"/>
                  <a:pt x="1703294" y="145485"/>
                </a:cubicBezTo>
                <a:cubicBezTo>
                  <a:pt x="1739030" y="141281"/>
                  <a:pt x="1775011" y="139508"/>
                  <a:pt x="1810870" y="136520"/>
                </a:cubicBezTo>
                <a:cubicBezTo>
                  <a:pt x="1871824" y="116201"/>
                  <a:pt x="1804350" y="136606"/>
                  <a:pt x="1918447" y="118591"/>
                </a:cubicBezTo>
                <a:cubicBezTo>
                  <a:pt x="2117161" y="87215"/>
                  <a:pt x="1894671" y="110971"/>
                  <a:pt x="2106705" y="91697"/>
                </a:cubicBezTo>
                <a:cubicBezTo>
                  <a:pt x="2100729" y="85720"/>
                  <a:pt x="2096336" y="77547"/>
                  <a:pt x="2088776" y="73767"/>
                </a:cubicBezTo>
                <a:cubicBezTo>
                  <a:pt x="2071872" y="65315"/>
                  <a:pt x="2052917" y="61814"/>
                  <a:pt x="2034988" y="55838"/>
                </a:cubicBezTo>
                <a:cubicBezTo>
                  <a:pt x="2026023" y="52850"/>
                  <a:pt x="2015957" y="52115"/>
                  <a:pt x="2008094" y="46873"/>
                </a:cubicBezTo>
                <a:cubicBezTo>
                  <a:pt x="1999129" y="40897"/>
                  <a:pt x="1990837" y="33762"/>
                  <a:pt x="1981200" y="28944"/>
                </a:cubicBezTo>
                <a:cubicBezTo>
                  <a:pt x="1956165" y="16427"/>
                  <a:pt x="1914680" y="14318"/>
                  <a:pt x="1891552" y="11014"/>
                </a:cubicBezTo>
                <a:cubicBezTo>
                  <a:pt x="1878889" y="6793"/>
                  <a:pt x="1821695" y="-11506"/>
                  <a:pt x="1900517" y="11014"/>
                </a:cubicBezTo>
                <a:cubicBezTo>
                  <a:pt x="1964850" y="29395"/>
                  <a:pt x="1881084" y="10713"/>
                  <a:pt x="1972235" y="28944"/>
                </a:cubicBezTo>
                <a:cubicBezTo>
                  <a:pt x="1992062" y="48771"/>
                  <a:pt x="2001060" y="61286"/>
                  <a:pt x="2026023" y="73767"/>
                </a:cubicBezTo>
                <a:cubicBezTo>
                  <a:pt x="2034475" y="77993"/>
                  <a:pt x="2043952" y="79744"/>
                  <a:pt x="2052917" y="82732"/>
                </a:cubicBezTo>
                <a:cubicBezTo>
                  <a:pt x="2058894" y="88708"/>
                  <a:pt x="2063287" y="96881"/>
                  <a:pt x="2070847" y="100661"/>
                </a:cubicBezTo>
                <a:cubicBezTo>
                  <a:pt x="2081867" y="106171"/>
                  <a:pt x="2102809" y="97938"/>
                  <a:pt x="2106705" y="109626"/>
                </a:cubicBezTo>
                <a:cubicBezTo>
                  <a:pt x="2110180" y="120052"/>
                  <a:pt x="2056500" y="135325"/>
                  <a:pt x="2052917" y="136520"/>
                </a:cubicBezTo>
                <a:cubicBezTo>
                  <a:pt x="2007490" y="181949"/>
                  <a:pt x="2066279" y="128504"/>
                  <a:pt x="2008094" y="163414"/>
                </a:cubicBezTo>
                <a:cubicBezTo>
                  <a:pt x="2000846" y="167763"/>
                  <a:pt x="1996764" y="176064"/>
                  <a:pt x="1990164" y="181344"/>
                </a:cubicBezTo>
                <a:cubicBezTo>
                  <a:pt x="1981751" y="188075"/>
                  <a:pt x="1971683" y="192542"/>
                  <a:pt x="1963270" y="199273"/>
                </a:cubicBezTo>
                <a:cubicBezTo>
                  <a:pt x="1956670" y="204553"/>
                  <a:pt x="1951941" y="211923"/>
                  <a:pt x="1945341" y="217203"/>
                </a:cubicBezTo>
                <a:cubicBezTo>
                  <a:pt x="1936928" y="223934"/>
                  <a:pt x="1910829" y="227514"/>
                  <a:pt x="1918447" y="235132"/>
                </a:cubicBezTo>
                <a:cubicBezTo>
                  <a:pt x="1927159" y="243844"/>
                  <a:pt x="1942352" y="229155"/>
                  <a:pt x="1954305" y="226167"/>
                </a:cubicBezTo>
                <a:lnTo>
                  <a:pt x="2034988" y="145485"/>
                </a:lnTo>
                <a:lnTo>
                  <a:pt x="2052917" y="127555"/>
                </a:lnTo>
                <a:cubicBezTo>
                  <a:pt x="2058894" y="121578"/>
                  <a:pt x="2067067" y="117186"/>
                  <a:pt x="2070847" y="109626"/>
                </a:cubicBezTo>
                <a:lnTo>
                  <a:pt x="2079811" y="91697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E7EAF8-13B2-4E5D-B595-B13FD52C27D8}"/>
              </a:ext>
            </a:extLst>
          </p:cNvPr>
          <p:cNvSpPr txBox="1"/>
          <p:nvPr/>
        </p:nvSpPr>
        <p:spPr>
          <a:xfrm>
            <a:off x="-56592" y="28743"/>
            <a:ext cx="9213112" cy="295465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Subtropical Ridge</a:t>
            </a:r>
          </a:p>
          <a:p>
            <a:pPr lvl="1"/>
            <a:endParaRPr lang="en-US" sz="1000" b="1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b="1" dirty="0"/>
              <a:t>The ridge will shift to the north and south over time, and also become stronger or weaker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1400" b="1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b="1" dirty="0"/>
              <a:t>The ridge’s position and strength impacts on the weather across Florida and the eastern Gulf of Mexico.</a:t>
            </a:r>
          </a:p>
          <a:p>
            <a:pPr lvl="1"/>
            <a:endParaRPr lang="en-US" sz="1400" b="1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b="1" dirty="0"/>
              <a:t>These variations in the structure of the ridge play a large role in the “where and when” for thunderstorms on a particular day.</a:t>
            </a:r>
          </a:p>
        </p:txBody>
      </p:sp>
    </p:spTree>
    <p:extLst>
      <p:ext uri="{BB962C8B-B14F-4D97-AF65-F5344CB8AC3E}">
        <p14:creationId xmlns:p14="http://schemas.microsoft.com/office/powerpoint/2010/main" val="329613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10512</TotalTime>
  <Words>1833</Words>
  <Application>Microsoft Office PowerPoint</Application>
  <PresentationFormat>On-screen Show (4:3)</PresentationFormat>
  <Paragraphs>280</Paragraphs>
  <Slides>38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Constantia</vt:lpstr>
      <vt:lpstr>Wingdings</vt:lpstr>
      <vt:lpstr>Office Theme</vt:lpstr>
      <vt:lpstr>1_Office Theme</vt:lpstr>
      <vt:lpstr>PowerPoint Presentation</vt:lpstr>
      <vt:lpstr>Today’s VLAB Forum Talk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Gridded Verification – All of Florida Reliability Chart June – August 2020</vt:lpstr>
      <vt:lpstr>Decision Support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SR-S-SMS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Mroczka</dc:creator>
  <cp:lastModifiedBy>Bryan Mroczka</cp:lastModifiedBy>
  <cp:revision>531</cp:revision>
  <dcterms:created xsi:type="dcterms:W3CDTF">2014-10-09T02:45:38Z</dcterms:created>
  <dcterms:modified xsi:type="dcterms:W3CDTF">2021-03-01T18:19:25Z</dcterms:modified>
</cp:coreProperties>
</file>