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98" r:id="rId2"/>
    <p:sldMasterId id="2147483710" r:id="rId3"/>
    <p:sldMasterId id="2147483722" r:id="rId4"/>
  </p:sldMasterIdLst>
  <p:notesMasterIdLst>
    <p:notesMasterId r:id="rId21"/>
  </p:notesMasterIdLst>
  <p:sldIdLst>
    <p:sldId id="256" r:id="rId5"/>
    <p:sldId id="284" r:id="rId6"/>
    <p:sldId id="287" r:id="rId7"/>
    <p:sldId id="286" r:id="rId8"/>
    <p:sldId id="288" r:id="rId9"/>
    <p:sldId id="271" r:id="rId10"/>
    <p:sldId id="290" r:id="rId11"/>
    <p:sldId id="291" r:id="rId12"/>
    <p:sldId id="292" r:id="rId13"/>
    <p:sldId id="285" r:id="rId14"/>
    <p:sldId id="293" r:id="rId15"/>
    <p:sldId id="295" r:id="rId16"/>
    <p:sldId id="296" r:id="rId17"/>
    <p:sldId id="297" r:id="rId18"/>
    <p:sldId id="294" r:id="rId19"/>
    <p:sldId id="298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Berlin Sans FB Demi" panose="020E0802020502020306" pitchFamily="34" charset="0"/>
      <p:bold r:id="rId42"/>
    </p:embeddedFont>
    <p:embeddedFont>
      <p:font typeface="Wingdings 2" panose="05020102010507070707" pitchFamily="18" charset="2"/>
      <p:regular r:id="rId43"/>
    </p:embeddedFont>
    <p:embeddedFont>
      <p:font typeface="Britannic Bold" panose="020B0903060703020204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chattel - NOAA Feder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F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102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NWS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OAR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Shared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NESDIS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NMFS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36960"/>
        <c:axId val="88538496"/>
      </c:barChart>
      <c:catAx>
        <c:axId val="8853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538496"/>
        <c:crosses val="autoZero"/>
        <c:auto val="1"/>
        <c:lblAlgn val="ctr"/>
        <c:lblOffset val="100"/>
        <c:noMultiLvlLbl val="0"/>
      </c:catAx>
      <c:valAx>
        <c:axId val="8853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53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73425196850391"/>
          <c:y val="6.6325049212598422E-2"/>
          <c:w val="0.17476574803149605"/>
          <c:h val="0.9336749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NWS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OAR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NESDIS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Non-NOAA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NMFS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61792"/>
        <c:axId val="87373312"/>
      </c:barChart>
      <c:catAx>
        <c:axId val="8736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373312"/>
        <c:crosses val="autoZero"/>
        <c:auto val="1"/>
        <c:lblAlgn val="ctr"/>
        <c:lblOffset val="100"/>
        <c:noMultiLvlLbl val="0"/>
      </c:catAx>
      <c:valAx>
        <c:axId val="873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36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73425196850391"/>
          <c:y val="6.6325049212598422E-2"/>
          <c:w val="0.17476574803149605"/>
          <c:h val="0.9336749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OSTI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NCEP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OWP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CP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DIS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OBS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WR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OPPSD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OCS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AR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PR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589760"/>
        <c:axId val="60800384"/>
      </c:barChart>
      <c:catAx>
        <c:axId val="575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800384"/>
        <c:crosses val="autoZero"/>
        <c:auto val="1"/>
        <c:lblAlgn val="ctr"/>
        <c:lblOffset val="100"/>
        <c:noMultiLvlLbl val="0"/>
      </c:catAx>
      <c:valAx>
        <c:axId val="6080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58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73425196850391"/>
          <c:y val="6.6325049212598422E-2"/>
          <c:w val="0.17476574803149605"/>
          <c:h val="0.9336749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6254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A9C8FB4E-7FDA-4D85-9B0F-E34A59445CC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EA30-6C89-48C2-808D-58348778CF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3/21/2017</a:t>
            </a:fld>
            <a:endParaRPr lang="en-US" kern="1200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kern="1200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819-5D01-45E3-BCD1-693C11A1FD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35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22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5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1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1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9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9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4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8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2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" y="0"/>
            <a:ext cx="580053" cy="58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6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3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3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72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90" y="2857510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19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19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25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D0E26B4D-CB74-40FD-A50D-0414839E05DC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84D047-0643-4B92-B6D6-0BFFD16A6D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7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B05-FB78-4466-9504-856CE2D12BB9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4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8064-79BF-4286-A626-E19EAF93148E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25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2BB-06C9-4DCA-AA61-0B62CB0B3FFC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7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3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17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2CAE9-F4B4-45D2-82D2-88361F52FB99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58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7F293ACD-2CD0-472A-8174-B911C9EEA77A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BDE-A3CD-4BA7-9A5B-DD72F337D82C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7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D0F-2BAE-4B20-8497-459BD4731A48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7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40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2739-DCA9-4D0B-A67B-44CBD1CF74D2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788-1D56-4793-AB23-4A439D1C5E1D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16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D518-12CB-4227-9E2D-69381C720AA4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90" y="2857508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15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15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23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D0E26B4D-CB74-40FD-A50D-0414839E05DC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84D047-0643-4B92-B6D6-0BFFD16A6D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03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B05-FB78-4466-9504-856CE2D12BB9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8064-79BF-4286-A626-E19EAF93148E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3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82BB-06C9-4DCA-AA61-0B62CB0B3FFC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5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3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17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92CAE9-F4B4-45D2-82D2-88361F52FB99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7F293ACD-2CD0-472A-8174-B911C9EEA77A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71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BDE-A3CD-4BA7-9A5B-DD72F337D82C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15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7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8D0F-2BAE-4B20-8497-459BD4731A48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7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7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38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2739-DCA9-4D0B-A67B-44CBD1CF74D2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1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788-1D56-4793-AB23-4A439D1C5E1D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8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D518-12CB-4227-9E2D-69381C720AA4}" type="datetime1">
              <a:rPr lang="en-US" smtClean="0">
                <a:solidFill>
                  <a:srgbClr val="438086"/>
                </a:solidFill>
              </a:rPr>
              <a:pPr/>
              <a:t>3/21/2017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D047-0643-4B92-B6D6-0BFFD16A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6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" y="0"/>
            <a:ext cx="580053" cy="58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68EA30-6C89-48C2-808D-58348778CF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3/21/2017</a:t>
            </a:fld>
            <a:endParaRPr lang="en-US" kern="1200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kern="1200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C12819-5D01-45E3-BCD1-693C11A1FD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E330-EA63-4574-8903-CCE2DF1A7AE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D7A3-470A-4DD4-A6B9-6174C2632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23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231216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90" y="270194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19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42584C-C5AE-40A4-B03A-5711E129A9E7}" type="datetime1">
              <a:rPr lang="en-US" kern="1200" smtClean="0">
                <a:solidFill>
                  <a:srgbClr val="438086"/>
                </a:solidFill>
                <a:latin typeface="Georgia"/>
                <a:ea typeface="+mn-ea"/>
                <a:cs typeface="+mn-cs"/>
              </a:rPr>
              <a:pPr/>
              <a:t>3/21/2017</a:t>
            </a:fld>
            <a:endParaRPr lang="en-US" kern="1200">
              <a:solidFill>
                <a:srgbClr val="438086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kern="1200">
              <a:solidFill>
                <a:srgbClr val="438086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84D047-0643-4B92-B6D6-0BFFD16A6DB5}" type="slidenum">
              <a:rPr lang="en-US" kern="1200" smtClean="0"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21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231214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90" y="270192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15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42584C-C5AE-40A4-B03A-5711E129A9E7}" type="datetime1">
              <a:rPr lang="en-US" kern="1200" smtClean="0">
                <a:solidFill>
                  <a:srgbClr val="438086"/>
                </a:solidFill>
                <a:latin typeface="Georgia"/>
                <a:ea typeface="+mn-ea"/>
                <a:cs typeface="+mn-cs"/>
              </a:rPr>
              <a:pPr/>
              <a:t>3/21/2017</a:t>
            </a:fld>
            <a:endParaRPr lang="en-US" kern="1200">
              <a:solidFill>
                <a:srgbClr val="438086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kern="1200">
              <a:solidFill>
                <a:srgbClr val="438086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84D047-0643-4B92-B6D6-0BFFD16A6DB5}" type="slidenum">
              <a:rPr lang="en-US" kern="1200" smtClean="0">
                <a:latin typeface="Georgia"/>
                <a:ea typeface="+mn-ea"/>
                <a:cs typeface="+mn-cs"/>
              </a:rPr>
              <a:pPr/>
              <a:t>‹#›</a:t>
            </a:fld>
            <a:endParaRPr lang="en-US" kern="1200"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850616" y="1428750"/>
            <a:ext cx="7988584" cy="182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 err="1"/>
              <a:t>VLab</a:t>
            </a:r>
            <a:r>
              <a:rPr lang="en-US" sz="3600" dirty="0"/>
              <a:t> Update: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What’s </a:t>
            </a:r>
            <a:r>
              <a:rPr lang="en-US" sz="3600" dirty="0"/>
              <a:t>New and What’s on the </a:t>
            </a:r>
            <a:r>
              <a:rPr lang="en-US" sz="3600" dirty="0" smtClean="0"/>
              <a:t>Horizon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561167" y="2720141"/>
            <a:ext cx="4114800" cy="15280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400" dirty="0" smtClean="0"/>
              <a:t>Steve Smith</a:t>
            </a:r>
            <a:endParaRPr lang="en" sz="2400" dirty="0"/>
          </a:p>
          <a:p>
            <a:pPr lvl="0" algn="l">
              <a:spcBef>
                <a:spcPts val="0"/>
              </a:spcBef>
              <a:buNone/>
            </a:pPr>
            <a:r>
              <a:rPr lang="en" sz="2400" dirty="0" smtClean="0"/>
              <a:t>Director, NOAA VLab</a:t>
            </a:r>
            <a:endParaRPr lang="en" sz="2400" dirty="0"/>
          </a:p>
          <a:p>
            <a:pPr lvl="0" algn="l">
              <a:spcBef>
                <a:spcPts val="0"/>
              </a:spcBef>
              <a:buNone/>
            </a:pPr>
            <a:endParaRPr lang="en" sz="2400" dirty="0" smtClean="0"/>
          </a:p>
          <a:p>
            <a:pPr lvl="0" algn="l">
              <a:spcBef>
                <a:spcPts val="0"/>
              </a:spcBef>
              <a:buNone/>
            </a:pPr>
            <a:r>
              <a:rPr lang="en" sz="2400" dirty="0" smtClean="0"/>
              <a:t>https://vlab.ncep.noaa.gov</a:t>
            </a:r>
            <a:endParaRPr lang="e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17" y="2114551"/>
            <a:ext cx="1607925" cy="1616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439609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VLab</a:t>
            </a:r>
            <a:r>
              <a:rPr lang="en-US" sz="2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– March 22, 2017</a:t>
            </a:r>
            <a:endParaRPr lang="en-US" sz="2400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VLab</a:t>
            </a:r>
            <a:r>
              <a:rPr lang="en-US" dirty="0" smtClean="0"/>
              <a:t> Capability Enhancements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803654"/>
            <a:ext cx="1950720" cy="130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7165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8950"/>
            <a:ext cx="1905000" cy="12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284" y="3405485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BOULDERS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18" y="340548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ROCKS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616" y="3405485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PEBBLES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40" y="3486159"/>
            <a:ext cx="1650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666750"/>
            <a:ext cx="1950720" cy="130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6675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66750"/>
            <a:ext cx="1905000" cy="12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284" y="2114550"/>
            <a:ext cx="27727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BOULDERS: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AWIPS SCP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Projects Registry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Single Sign 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Elasticsearch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AWIPS Integrated Ref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18" y="2114550"/>
            <a:ext cx="252024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ROCKS: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Ideas Marketplace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SOO-DOH Dashboard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OSTI 1STOP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Requirements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Mngt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VLab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 User Training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616" y="2114550"/>
            <a:ext cx="24961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PEBBLES: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Blog enhancements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Forum enhancements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What’s New</a:t>
            </a:r>
          </a:p>
          <a:p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01955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NEW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AWIPS Integrated Reference  (AIR)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59" y="1450975"/>
            <a:ext cx="3557881" cy="3292475"/>
          </a:xfrm>
        </p:spPr>
      </p:pic>
    </p:spTree>
    <p:extLst>
      <p:ext uri="{BB962C8B-B14F-4D97-AF65-F5344CB8AC3E}">
        <p14:creationId xmlns:p14="http://schemas.microsoft.com/office/powerpoint/2010/main" val="42248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OSTI 1STOP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11" y="1450975"/>
            <a:ext cx="5197978" cy="3292475"/>
          </a:xfrm>
        </p:spPr>
      </p:pic>
    </p:spTree>
    <p:extLst>
      <p:ext uri="{BB962C8B-B14F-4D97-AF65-F5344CB8AC3E}">
        <p14:creationId xmlns:p14="http://schemas.microsoft.com/office/powerpoint/2010/main" val="16992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8066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Weather Archive and Visualization Environment (WAVE)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6" y="1450975"/>
            <a:ext cx="5711728" cy="3292475"/>
          </a:xfrm>
        </p:spPr>
      </p:pic>
    </p:spTree>
    <p:extLst>
      <p:ext uri="{BB962C8B-B14F-4D97-AF65-F5344CB8AC3E}">
        <p14:creationId xmlns:p14="http://schemas.microsoft.com/office/powerpoint/2010/main" val="5484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666750"/>
            <a:ext cx="1950720" cy="130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66750"/>
            <a:ext cx="1676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66750"/>
            <a:ext cx="1905000" cy="12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284" y="2114550"/>
            <a:ext cx="31537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BOULDERS: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EMC/NGGPS Dev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Linkage to GitHub.com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Organizational Communities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endParaRPr lang="en-US" sz="16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18" y="2114550"/>
            <a:ext cx="22859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ROCKS: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CaRDS</a:t>
            </a:r>
            <a:endParaRPr lang="en-US" sz="16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Liferay</a:t>
            </a: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 7.0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Advanced Metrics</a:t>
            </a:r>
          </a:p>
          <a:p>
            <a:endParaRPr lang="en-US" sz="16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endParaRPr lang="en-US" sz="16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616" y="2114550"/>
            <a:ext cx="2422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PEBBLES: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New </a:t>
            </a:r>
            <a:r>
              <a:rPr lang="en-US" sz="1600" dirty="0" err="1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VLab</a:t>
            </a: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 theme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My Landing page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Community Explorer</a:t>
            </a:r>
          </a:p>
          <a:p>
            <a:endParaRPr lang="en-US" sz="1600" dirty="0"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0195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On the Horizon</a:t>
            </a:r>
            <a:endParaRPr lang="en-US" sz="44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850616" y="1428750"/>
            <a:ext cx="7988584" cy="182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</a:pPr>
            <a:endParaRPr lang="en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810000" y="2038350"/>
            <a:ext cx="4648200" cy="15280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6000" dirty="0" smtClean="0">
                <a:latin typeface="Britannic Bold" panose="020B0903060703020204" pitchFamily="34" charset="0"/>
              </a:rPr>
              <a:t>QUESTIONS?</a:t>
            </a:r>
            <a:endParaRPr lang="en" sz="6000" dirty="0">
              <a:latin typeface="Britannic Bold" panose="020B0903060703020204" pitchFamily="34" charset="0"/>
            </a:endParaRPr>
          </a:p>
          <a:p>
            <a:pPr lvl="0" algn="l">
              <a:spcBef>
                <a:spcPts val="0"/>
              </a:spcBef>
              <a:buNone/>
            </a:pPr>
            <a:endParaRPr lang="en" sz="2400" dirty="0"/>
          </a:p>
          <a:p>
            <a:pPr lvl="0" algn="l">
              <a:spcBef>
                <a:spcPts val="0"/>
              </a:spcBef>
              <a:buNone/>
            </a:pPr>
            <a:endParaRPr lang="en" sz="2400" dirty="0" smtClean="0"/>
          </a:p>
          <a:p>
            <a:pPr lvl="0" algn="l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37711"/>
            <a:ext cx="2181542" cy="2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 err="1" smtClean="0"/>
              <a:t>VLab</a:t>
            </a:r>
            <a:r>
              <a:rPr lang="en-US" dirty="0" smtClean="0"/>
              <a:t>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" y="993555"/>
            <a:ext cx="8606589" cy="40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 err="1" smtClean="0"/>
              <a:t>VLab</a:t>
            </a:r>
            <a:r>
              <a:rPr lang="en-US" dirty="0" smtClean="0"/>
              <a:t> 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6344"/>
            <a:ext cx="7410450" cy="42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28066"/>
            <a:ext cx="6629400" cy="2910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Communities by Line Office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3553352"/>
              </p:ext>
            </p:extLst>
          </p:nvPr>
        </p:nvGraphicFramePr>
        <p:xfrm>
          <a:off x="1524000" y="53975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6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28066"/>
            <a:ext cx="6629400" cy="2910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</a:t>
            </a:r>
            <a:r>
              <a:rPr lang="en-US" dirty="0" smtClean="0"/>
              <a:t> by Line Office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78263540"/>
              </p:ext>
            </p:extLst>
          </p:nvPr>
        </p:nvGraphicFramePr>
        <p:xfrm>
          <a:off x="1524000" y="53975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2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7150"/>
            <a:ext cx="81534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NWS Projects by Organization</a:t>
            </a:r>
            <a:endParaRPr lang="en-US" sz="36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1171598"/>
              </p:ext>
            </p:extLst>
          </p:nvPr>
        </p:nvGraphicFramePr>
        <p:xfrm>
          <a:off x="1524000" y="53975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9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D42-EF28-42AE-B242-844C9C8E8CB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0700" y="4088788"/>
            <a:ext cx="8501045" cy="688057"/>
            <a:chOff x="673100" y="5451662"/>
            <a:chExt cx="8501045" cy="917408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5835590"/>
              <a:ext cx="850104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</a:pPr>
              <a:r>
                <a:rPr lang="en-US" sz="2000" b="1" kern="1200" dirty="0" smtClean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~ 2,500 sessions/month (2014)  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  over 7,000 sessions/month (2016)</a:t>
              </a:r>
              <a:endParaRPr lang="en-US" sz="2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100" y="5451662"/>
              <a:ext cx="746069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</a:pPr>
              <a:r>
                <a:rPr lang="en-US" sz="2000" b="1" kern="1200" dirty="0" smtClean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~ 500 users/month (2014)  </a:t>
              </a:r>
              <a:r>
                <a:rPr lang="en-US" sz="2000" b="1" kern="1200" dirty="0" smtClean="0">
                  <a:solidFill>
                    <a:prstClr val="black"/>
                  </a:solidFill>
                  <a:latin typeface="Arial" charset="0"/>
                  <a:ea typeface="+mn-ea"/>
                  <a:cs typeface="+mn-cs"/>
                  <a:sym typeface="Wingdings" panose="05000000000000000000" pitchFamily="2" charset="2"/>
                </a:rPr>
                <a:t>  over 1,100 users/month (2016)</a:t>
              </a:r>
              <a:endParaRPr lang="en-US" sz="20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71800" y="4686311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</a:pPr>
            <a:r>
              <a:rPr lang="en-US" sz="3200" b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27,000 staff-hours!</a:t>
            </a:r>
            <a:endParaRPr lang="en-US" sz="3200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2084" y="342900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0">
                  <a:solidFill>
                    <a:srgbClr val="434342">
                      <a:tint val="1000"/>
                    </a:srgbClr>
                  </a:solidFill>
                  <a:prstDash val="solid"/>
                </a:ln>
                <a:solidFill>
                  <a:srgbClr val="08A1D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VLab</a:t>
            </a:r>
            <a:r>
              <a:rPr lang="en-US" sz="5400" b="1" dirty="0" smtClean="0">
                <a:ln w="19050">
                  <a:solidFill>
                    <a:srgbClr val="434342">
                      <a:tint val="1000"/>
                    </a:srgbClr>
                  </a:solidFill>
                  <a:prstDash val="solid"/>
                </a:ln>
                <a:solidFill>
                  <a:srgbClr val="08A1D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Growth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3508"/>
            <a:ext cx="7882319" cy="2993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540550"/>
            <a:ext cx="990600" cy="5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409700"/>
            <a:ext cx="5181600" cy="3028950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OCLO Training Community</a:t>
            </a:r>
          </a:p>
          <a:p>
            <a:r>
              <a:rPr lang="en-US" sz="1700" dirty="0" smtClean="0"/>
              <a:t>CSTAR Community</a:t>
            </a:r>
          </a:p>
          <a:p>
            <a:r>
              <a:rPr lang="en-US" sz="1700" dirty="0" smtClean="0"/>
              <a:t>NCEP EMC Community Workspace</a:t>
            </a:r>
          </a:p>
          <a:p>
            <a:r>
              <a:rPr lang="en-US" sz="1700" dirty="0"/>
              <a:t>FACETS</a:t>
            </a:r>
          </a:p>
          <a:p>
            <a:r>
              <a:rPr lang="en-US" sz="1700" dirty="0"/>
              <a:t>Flash Flood Local Techniques Collaboration</a:t>
            </a:r>
          </a:p>
          <a:p>
            <a:r>
              <a:rPr lang="en-US" sz="1700" dirty="0"/>
              <a:t>GIS in </a:t>
            </a:r>
            <a:r>
              <a:rPr lang="en-US" sz="1700" dirty="0" smtClean="0"/>
              <a:t>NWS</a:t>
            </a:r>
          </a:p>
          <a:p>
            <a:r>
              <a:rPr lang="en-US" sz="1700" dirty="0"/>
              <a:t>Vortex-SE Field Experiment</a:t>
            </a:r>
          </a:p>
          <a:p>
            <a:r>
              <a:rPr lang="en-US" sz="1700" dirty="0"/>
              <a:t>RTMA/URMA Evaluation/Feedback Group</a:t>
            </a:r>
          </a:p>
          <a:p>
            <a:r>
              <a:rPr lang="en-US" sz="1700" dirty="0" smtClean="0"/>
              <a:t>National Blend of Models</a:t>
            </a:r>
          </a:p>
          <a:p>
            <a:r>
              <a:rPr lang="en-US" sz="1700" dirty="0"/>
              <a:t>CR SOO </a:t>
            </a:r>
            <a:r>
              <a:rPr lang="en-US" sz="1700" dirty="0" smtClean="0"/>
              <a:t>Community</a:t>
            </a:r>
          </a:p>
          <a:p>
            <a:r>
              <a:rPr lang="en-US" sz="1700" dirty="0"/>
              <a:t>Near Storm Environment Awareness </a:t>
            </a:r>
            <a:r>
              <a:rPr lang="en-US" sz="1700" dirty="0" smtClean="0"/>
              <a:t>Project</a:t>
            </a:r>
          </a:p>
          <a:p>
            <a:r>
              <a:rPr lang="en-US" sz="1700" dirty="0"/>
              <a:t>NWS Spanish </a:t>
            </a:r>
            <a:r>
              <a:rPr lang="en-US" sz="1700" dirty="0" smtClean="0"/>
              <a:t>Translators</a:t>
            </a:r>
            <a:endParaRPr lang="en-US" sz="17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65684" lvl="1" indent="0">
              <a:buNone/>
            </a:pPr>
            <a:endParaRPr lang="en-US" dirty="0" smtClean="0"/>
          </a:p>
          <a:p>
            <a:pPr marL="365684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D42-EF28-42AE-B242-844C9C8E8C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950" y="409575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0">
                  <a:solidFill>
                    <a:srgbClr val="434342">
                      <a:tint val="1000"/>
                    </a:srgbClr>
                  </a:solidFill>
                  <a:prstDash val="solid"/>
                </a:ln>
                <a:solidFill>
                  <a:srgbClr val="08A1D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Community Highlights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32400" y="1416405"/>
            <a:ext cx="3924300" cy="346040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sz="1700" dirty="0" err="1" smtClean="0">
                <a:solidFill>
                  <a:prstClr val="black"/>
                </a:solidFill>
              </a:rPr>
              <a:t>Probablistic</a:t>
            </a:r>
            <a:r>
              <a:rPr lang="en-US" sz="1700" dirty="0" smtClean="0">
                <a:solidFill>
                  <a:prstClr val="black"/>
                </a:solidFill>
              </a:rPr>
              <a:t> Snow Experiment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National Water Model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NWS UAS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NCRFC Runoff Risk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Operations Proving Ground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Total Operational Weather Readiness</a:t>
            </a:r>
            <a:br>
              <a:rPr lang="en-US" sz="1700" dirty="0" smtClean="0">
                <a:solidFill>
                  <a:prstClr val="black"/>
                </a:solidFill>
              </a:rPr>
            </a:br>
            <a:r>
              <a:rPr lang="en-US" sz="1700" dirty="0" smtClean="0">
                <a:solidFill>
                  <a:prstClr val="black"/>
                </a:solidFill>
              </a:rPr>
              <a:t>Satellites (TOWR-S)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Google Analytics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MRMS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AWIPS Community</a:t>
            </a:r>
          </a:p>
          <a:p>
            <a:pPr>
              <a:buClr>
                <a:srgbClr val="0BD0D9"/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Impacts Catalog</a:t>
            </a:r>
          </a:p>
          <a:p>
            <a:pPr marL="365684" lvl="1" indent="0">
              <a:buClr>
                <a:srgbClr val="009DD9"/>
              </a:buClr>
              <a:buFont typeface="Georgia"/>
              <a:buNone/>
            </a:pPr>
            <a:endParaRPr lang="en-US" dirty="0" smtClean="0">
              <a:solidFill>
                <a:srgbClr val="009DD9"/>
              </a:solidFill>
            </a:endParaRPr>
          </a:p>
          <a:p>
            <a:pPr marL="365684" lvl="1" indent="0">
              <a:buClr>
                <a:srgbClr val="009DD9"/>
              </a:buClr>
              <a:buFont typeface="Georgia"/>
              <a:buNone/>
            </a:pPr>
            <a:endParaRPr lang="en-US" dirty="0" smtClean="0">
              <a:solidFill>
                <a:srgbClr val="009DD9"/>
              </a:solidFill>
            </a:endParaRPr>
          </a:p>
          <a:p>
            <a:pPr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8229600" cy="3737374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AWIPS</a:t>
            </a:r>
          </a:p>
          <a:p>
            <a:r>
              <a:rPr lang="en-US" sz="1800" dirty="0"/>
              <a:t>National Blend of Models</a:t>
            </a:r>
          </a:p>
          <a:p>
            <a:r>
              <a:rPr lang="en-US" sz="1800" dirty="0"/>
              <a:t>Impacts Catalog/iNWS/Iris/HCE</a:t>
            </a:r>
          </a:p>
          <a:p>
            <a:r>
              <a:rPr lang="en-US" sz="1800" dirty="0"/>
              <a:t>HIWPP</a:t>
            </a:r>
          </a:p>
          <a:p>
            <a:r>
              <a:rPr lang="en-US" sz="1800" dirty="0"/>
              <a:t>FIM</a:t>
            </a:r>
          </a:p>
          <a:p>
            <a:r>
              <a:rPr lang="en-US" sz="1800" dirty="0"/>
              <a:t>HRRR/RUC</a:t>
            </a:r>
          </a:p>
          <a:p>
            <a:r>
              <a:rPr lang="en-US" sz="1800" dirty="0"/>
              <a:t>IDP Onboarding</a:t>
            </a:r>
          </a:p>
          <a:p>
            <a:r>
              <a:rPr lang="en-US" sz="1800" dirty="0"/>
              <a:t>MRMS</a:t>
            </a:r>
          </a:p>
          <a:p>
            <a:r>
              <a:rPr lang="en-US" sz="1800" dirty="0"/>
              <a:t>MADIS</a:t>
            </a:r>
          </a:p>
          <a:p>
            <a:r>
              <a:rPr lang="en-US" sz="1800" dirty="0"/>
              <a:t>CHPS</a:t>
            </a:r>
          </a:p>
          <a:p>
            <a:r>
              <a:rPr lang="en-US" sz="1800" dirty="0"/>
              <a:t>National Water Model</a:t>
            </a:r>
          </a:p>
          <a:p>
            <a:r>
              <a:rPr lang="en-US" sz="1800" dirty="0"/>
              <a:t>NOMADS</a:t>
            </a:r>
          </a:p>
          <a:p>
            <a:r>
              <a:rPr lang="en-US" sz="1800" dirty="0"/>
              <a:t>P-Surge</a:t>
            </a:r>
          </a:p>
          <a:p>
            <a:r>
              <a:rPr lang="en-US" sz="1800" dirty="0" err="1"/>
              <a:t>NWSChat</a:t>
            </a:r>
            <a:endParaRPr lang="en-US" sz="1800" dirty="0"/>
          </a:p>
          <a:p>
            <a:r>
              <a:rPr lang="en-US" sz="1800" dirty="0"/>
              <a:t>Aviation Forecast Verification Tool</a:t>
            </a:r>
          </a:p>
          <a:p>
            <a:r>
              <a:rPr lang="en-US" sz="1800" dirty="0"/>
              <a:t>US Meteorological Information Exchange Model</a:t>
            </a:r>
          </a:p>
          <a:p>
            <a:r>
              <a:rPr lang="en-US" sz="1800" dirty="0"/>
              <a:t>NOS Forecast Modeling Systems for Lakes Michigan and Huron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D42-EF28-42AE-B242-844C9C8E8CB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1920" y="409575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0">
                  <a:solidFill>
                    <a:srgbClr val="434342">
                      <a:tint val="1000"/>
                    </a:srgbClr>
                  </a:solidFill>
                  <a:prstDash val="solid"/>
                </a:ln>
                <a:solidFill>
                  <a:srgbClr val="08A1D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Project Highlights</a:t>
            </a:r>
          </a:p>
        </p:txBody>
      </p:sp>
    </p:spTree>
    <p:extLst>
      <p:ext uri="{BB962C8B-B14F-4D97-AF65-F5344CB8AC3E}">
        <p14:creationId xmlns:p14="http://schemas.microsoft.com/office/powerpoint/2010/main" val="19811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258</Words>
  <Application>Microsoft Office PowerPoint</Application>
  <PresentationFormat>On-screen Show (16:9)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Constantia</vt:lpstr>
      <vt:lpstr>Calibri</vt:lpstr>
      <vt:lpstr>Roboto</vt:lpstr>
      <vt:lpstr>Georgia</vt:lpstr>
      <vt:lpstr>Trebuchet MS</vt:lpstr>
      <vt:lpstr>Berlin Sans FB Demi</vt:lpstr>
      <vt:lpstr>Wingdings 2</vt:lpstr>
      <vt:lpstr>Britannic Bold</vt:lpstr>
      <vt:lpstr>Wingdings</vt:lpstr>
      <vt:lpstr>Flow</vt:lpstr>
      <vt:lpstr>Custom Design</vt:lpstr>
      <vt:lpstr>Urban</vt:lpstr>
      <vt:lpstr>1_Urban</vt:lpstr>
      <vt:lpstr>VLab Update:  What’s New and What’s on the Horizon  </vt:lpstr>
      <vt:lpstr>VLab Growth</vt:lpstr>
      <vt:lpstr>VLab Growth</vt:lpstr>
      <vt:lpstr>Communities by Line Office</vt:lpstr>
      <vt:lpstr>Projects by Line Office</vt:lpstr>
      <vt:lpstr>NWS Projects by Organization</vt:lpstr>
      <vt:lpstr>PowerPoint Presentation</vt:lpstr>
      <vt:lpstr>PowerPoint Presentation</vt:lpstr>
      <vt:lpstr>PowerPoint Presentation</vt:lpstr>
      <vt:lpstr>VLab Capability Enhancements</vt:lpstr>
      <vt:lpstr>PowerPoint Presentation</vt:lpstr>
      <vt:lpstr>AWIPS Integrated Reference  (AIR)</vt:lpstr>
      <vt:lpstr>OSTI 1STOP</vt:lpstr>
      <vt:lpstr>Weather Archive and Visualization Environment (WAVE)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Ev​erything you need to know about  NWS Directive 80-8 and the  NOAA Projects Registry</dc:title>
  <dc:creator>MomDad</dc:creator>
  <cp:lastModifiedBy>Stephan Smith</cp:lastModifiedBy>
  <cp:revision>123</cp:revision>
  <dcterms:modified xsi:type="dcterms:W3CDTF">2017-03-22T03:03:17Z</dcterms:modified>
</cp:coreProperties>
</file>