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4" r:id="rId1"/>
    <p:sldMasterId id="2147483717" r:id="rId2"/>
    <p:sldMasterId id="2147483729" r:id="rId3"/>
  </p:sldMasterIdLst>
  <p:notesMasterIdLst>
    <p:notesMasterId r:id="rId26"/>
  </p:notesMasterIdLst>
  <p:sldIdLst>
    <p:sldId id="256" r:id="rId4"/>
    <p:sldId id="257" r:id="rId5"/>
    <p:sldId id="274" r:id="rId6"/>
    <p:sldId id="351" r:id="rId7"/>
    <p:sldId id="291" r:id="rId8"/>
    <p:sldId id="259" r:id="rId9"/>
    <p:sldId id="266" r:id="rId10"/>
    <p:sldId id="267" r:id="rId11"/>
    <p:sldId id="272" r:id="rId12"/>
    <p:sldId id="349" r:id="rId13"/>
    <p:sldId id="277" r:id="rId14"/>
    <p:sldId id="280" r:id="rId15"/>
    <p:sldId id="345" r:id="rId16"/>
    <p:sldId id="359" r:id="rId17"/>
    <p:sldId id="614" r:id="rId18"/>
    <p:sldId id="616" r:id="rId19"/>
    <p:sldId id="282" r:id="rId20"/>
    <p:sldId id="597" r:id="rId21"/>
    <p:sldId id="591" r:id="rId22"/>
    <p:sldId id="598" r:id="rId23"/>
    <p:sldId id="615" r:id="rId24"/>
    <p:sldId id="617" r:id="rId25"/>
  </p:sldIdLst>
  <p:sldSz cx="9144000" cy="5143500" type="screen16x9"/>
  <p:notesSz cx="6858000" cy="9144000"/>
  <p:embeddedFontLst>
    <p:embeddedFont>
      <p:font typeface="Arial Narrow" panose="020B060402020202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 Math" panose="02040503050406030204" pitchFamily="18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 Van der Westhuysen" initials="AVdW" lastIdx="1" clrIdx="0">
    <p:extLst>
      <p:ext uri="{19B8F6BF-5375-455C-9EA6-DF929625EA0E}">
        <p15:presenceInfo xmlns:p15="http://schemas.microsoft.com/office/powerpoint/2012/main" userId="e652f862a1e85d1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6F5FF"/>
    <a:srgbClr val="D7E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922"/>
    <p:restoredTop sz="88648"/>
  </p:normalViewPr>
  <p:slideViewPr>
    <p:cSldViewPr snapToGrid="0">
      <p:cViewPr varScale="1">
        <p:scale>
          <a:sx n="116" d="100"/>
          <a:sy n="116" d="100"/>
        </p:scale>
        <p:origin x="1168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3d788979d_2_138:notes"/>
          <p:cNvSpPr txBox="1">
            <a:spLocks noGrp="1"/>
          </p:cNvSpPr>
          <p:nvPr>
            <p:ph type="body" idx="1"/>
          </p:nvPr>
        </p:nvSpPr>
        <p:spPr>
          <a:xfrm>
            <a:off x="670891" y="4572000"/>
            <a:ext cx="5367130" cy="3747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6" name="Google Shape;96;g33d788979d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2888" y="374650"/>
            <a:ext cx="7194551" cy="4048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3d788979d_2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33d788979d_2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100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05944c62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05944c627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05944c62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05944c627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5776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05944c62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05944c627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7539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1abf176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1abf176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Reliability Diagram: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Answers the question: How well do the predicted probabilities of an event correspond to their observed frequencies?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Forecast probability in X axis, Observed relative frequency in Y axis. Blue line over the red Perfect Score line represents an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underforecast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Blue line under the Perfect Score line represents an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overforecas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The figures Inserted into the RD represent the number of forecast points and their distribution.  A too small number of forecast points (&lt; 30) at a given interval bin may lead to extreme results.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b="0" i="1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Brier Skill Score: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Answers the question: What is the relative skill of the probabilistic forecast over that of climatology, in terms of predicting whether or not an event occurred?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Measures the improvement of the probabilistic forecast relative to a reference forecast (usually the long-term or sample climatology), thus taking climatological frequency into account. Table columns are Brier Skill Scores against sample climate (observed relative frequency in the sample data) or, where available a WFO method (Traditional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Lushine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approach) or Surf Zone Forecasts. Positive numbers are an improvement %; negative are decline %.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Results:</a:t>
            </a:r>
          </a:p>
          <a:p>
            <a:pPr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Improvement against sample climate for BOX, AKQ, MHX and improvement over MHX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Lushine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approach.</a:t>
            </a:r>
          </a:p>
          <a:p>
            <a:pPr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Decline against sample climate in BSS for OKX (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mosty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underforecast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RD, especially at lower model probabilities) and CHS (mostly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overforecast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RD)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803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0FC75-EEA2-45E0-B4BF-32C394E95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369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0FC75-EEA2-45E0-B4BF-32C394E95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029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commerce.gov/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commerce.gov/" TargetMode="Externa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 1">
  <p:cSld name="Dk Blue 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/>
          <p:nvPr/>
        </p:nvSpPr>
        <p:spPr>
          <a:xfrm>
            <a:off x="317575" y="0"/>
            <a:ext cx="8826600" cy="4837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62000" y="800099"/>
            <a:ext cx="79338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70;p1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3"/>
          <p:cNvSpPr txBox="1"/>
          <p:nvPr/>
        </p:nvSpPr>
        <p:spPr>
          <a:xfrm>
            <a:off x="522146" y="4772984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NATIONAL WEATHER SERVICE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/>
          <p:nvPr/>
        </p:nvSpPr>
        <p:spPr>
          <a:xfrm>
            <a:off x="1447800" y="487926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lang="en" sz="1300" b="1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</a:t>
            </a:r>
            <a:r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  //  </a:t>
            </a:r>
            <a:fld id="{00000000-1234-1234-1234-123412341234}" type="slidenum"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300" b="1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457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2"/>
          </p:nvPr>
        </p:nvSpPr>
        <p:spPr>
          <a:xfrm>
            <a:off x="4648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ftr" idx="11"/>
          </p:nvPr>
        </p:nvSpPr>
        <p:spPr>
          <a:xfrm>
            <a:off x="3124201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6153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7F30-E71D-403A-A14C-9D2A54F93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682064-E53B-429E-8791-AEA87BBB7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B22A2-D9D0-4201-95F2-15C9E304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9954-DBEA-4EAD-8BF2-AA3FB24553C7}" type="datetimeFigureOut">
              <a:rPr lang="en-US" smtClean="0"/>
              <a:t>4/29/21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FBE10-0B47-41AE-BD48-FC8CA90F2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F2D18-6348-46EA-97EF-AB857DE67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37ADE-F3A4-40F1-BD21-4596B9A51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26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DCE84-1D21-47F0-AEDC-20A2DC5C6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BDF98-716F-45BD-AC20-2CEAFDCBC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EAEF9-69E9-41EB-8919-1B66F4BD0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9954-DBEA-4EAD-8BF2-AA3FB24553C7}" type="datetimeFigureOut">
              <a:rPr lang="en-US" smtClean="0"/>
              <a:t>4/29/21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AB5F2-20C9-4505-B6B4-5286931C1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B6ECD-28AE-4F61-B3AF-22C34F2AF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37ADE-F3A4-40F1-BD21-4596B9A51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12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F3D50-DB91-4A14-B152-84EF6B5D7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34CE8-5E08-4922-BCEB-35D72F935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06B4B-9C62-434E-A1FB-73317F0F6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9954-DBEA-4EAD-8BF2-AA3FB24553C7}" type="datetimeFigureOut">
              <a:rPr lang="en-US" smtClean="0"/>
              <a:t>4/29/21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91A69-E219-4FD8-B40E-DADB59818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83329-13DF-4D33-8670-B0D1F8653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37ADE-F3A4-40F1-BD21-4596B9A51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6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A980-7EC1-48B6-8725-C64924BDF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7BC9E-D3CB-47D2-90AD-BA11CFCA6A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F4B1C8-44E2-4EDE-B2EF-12EE17940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12255-7573-46DE-B4FB-85B8EDC88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9954-DBEA-4EAD-8BF2-AA3FB24553C7}" type="datetimeFigureOut">
              <a:rPr lang="en-US" smtClean="0"/>
              <a:t>4/29/21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F8C62-41C0-4066-852D-A24FDDA8E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827C5B-B474-4E04-80D4-D09B26DD3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37ADE-F3A4-40F1-BD21-4596B9A51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3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FD79B-3D96-455E-BD44-87D61E5D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F83B4-800B-46D2-A1E2-8263AEF99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BDDEF-6E4B-491D-9E30-AE1425B35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8B08-4DF6-4FB9-BD73-3AD5A93BBD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450F34-AE42-45F2-BDB7-9A5D445D82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1ACA21-A0CE-4E88-918F-1482747B9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9954-DBEA-4EAD-8BF2-AA3FB24553C7}" type="datetimeFigureOut">
              <a:rPr lang="en-US" smtClean="0"/>
              <a:t>4/29/21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CCE761-09F4-427E-88FE-1E3ABD9EC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811CA7-9566-4233-A5A8-8A14E9C8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37ADE-F3A4-40F1-BD21-4596B9A51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1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38665-DDA4-440C-B9A1-9814120B1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DAE31B-6DC8-44C2-A79D-5AFA16867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9954-DBEA-4EAD-8BF2-AA3FB24553C7}" type="datetimeFigureOut">
              <a:rPr lang="en-US" smtClean="0"/>
              <a:t>4/29/21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C415C7-A86B-41F2-888F-BD64CF9CE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E2757D-1E39-4FC5-BB57-9ACCF42BB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37ADE-F3A4-40F1-BD21-4596B9A51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48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Right">
  <p:cSld name="1 Column, Tall Pic Righ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3"/>
          <p:cNvSpPr>
            <a:spLocks noGrp="1"/>
          </p:cNvSpPr>
          <p:nvPr>
            <p:ph type="pic" idx="2"/>
          </p:nvPr>
        </p:nvSpPr>
        <p:spPr>
          <a:xfrm>
            <a:off x="6096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3C6D78-038A-4A58-8034-34645F8B5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9954-DBEA-4EAD-8BF2-AA3FB24553C7}" type="datetimeFigureOut">
              <a:rPr lang="en-US" smtClean="0"/>
              <a:t>4/29/21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403B8F-8112-40AE-9A00-E391B5C30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4D975-1AAE-4280-AB67-2E858AE9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37ADE-F3A4-40F1-BD21-4596B9A51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63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F0ED4-3A75-462B-9529-2DE200289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5B113-1C5B-4AC4-A977-50706EEBE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8986C-98BE-4CCE-9581-7DAC0C959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4BF75-5AD2-4F28-A6A1-9E8B0B7F4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9954-DBEA-4EAD-8BF2-AA3FB24553C7}" type="datetimeFigureOut">
              <a:rPr lang="en-US" smtClean="0"/>
              <a:t>4/29/21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318BD-74AA-4923-98FC-A709E4CE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C586D3-86EE-4F63-B661-8183D9EB9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37ADE-F3A4-40F1-BD21-4596B9A51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35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779F0-9119-47F1-852D-B3D02BC46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27EE2-1353-47BC-9377-2B7ED4717C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64C51D-69C2-4CAF-B698-A48F15D5F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A65B7F-E058-4735-8A75-EA4D574EF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9954-DBEA-4EAD-8BF2-AA3FB24553C7}" type="datetimeFigureOut">
              <a:rPr lang="en-US" smtClean="0"/>
              <a:t>4/29/21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8DF66-A4F6-48CB-A1F6-6102F202B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CD4A3-F4C9-41BD-B972-9C54E7704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37ADE-F3A4-40F1-BD21-4596B9A51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48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65AB0-E5E5-4D58-8BAF-20AEB269C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A73B02-2F51-4471-984E-3BD2EE2EA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346D7-D767-4577-A9F1-10635D8FC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9954-DBEA-4EAD-8BF2-AA3FB24553C7}" type="datetimeFigureOut">
              <a:rPr lang="en-US" smtClean="0"/>
              <a:t>4/29/21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A1175-FE0C-4CDF-B469-D7B888B0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87794-B785-435C-B030-2E0010772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37ADE-F3A4-40F1-BD21-4596B9A51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3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25B7B1-F46E-4BAC-B1D1-2BEF1F447B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DDD9BD-BB06-4121-8DDB-7726B30CD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83F28-7A32-4D4F-8AB8-72B357D1A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9954-DBEA-4EAD-8BF2-AA3FB24553C7}" type="datetimeFigureOut">
              <a:rPr lang="en-US" smtClean="0"/>
              <a:t>4/29/21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89E07-C2B0-4301-9FDE-44374F38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7F816-643A-49BC-B932-CDED0BE1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37ADE-F3A4-40F1-BD21-4596B9A51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60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246823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Left">
  <p:cSld name="1 Column, Tall Pic Lef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4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505200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8922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Top">
  <p:cSld name="1 Column, Wide Pic Top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752888" y="234315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720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Bottom">
  <p:cSld name="1 Column, Wide Pic Bottom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>
            <a:spLocks noGrp="1"/>
          </p:cNvSpPr>
          <p:nvPr>
            <p:ph type="pic" idx="2"/>
          </p:nvPr>
        </p:nvSpPr>
        <p:spPr>
          <a:xfrm>
            <a:off x="762000" y="33147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43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2 Pic">
  <p:cSld name="2 Column, 2 Pic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8"/>
          <p:cNvSpPr>
            <a:spLocks noGrp="1"/>
          </p:cNvSpPr>
          <p:nvPr>
            <p:ph type="pic" idx="2"/>
          </p:nvPr>
        </p:nvSpPr>
        <p:spPr>
          <a:xfrm>
            <a:off x="762001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>
            <a:spLocks noGrp="1"/>
          </p:cNvSpPr>
          <p:nvPr>
            <p:ph type="pic" idx="3"/>
          </p:nvPr>
        </p:nvSpPr>
        <p:spPr>
          <a:xfrm>
            <a:off x="4953000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4"/>
          </p:nvPr>
        </p:nvSpPr>
        <p:spPr>
          <a:xfrm>
            <a:off x="4953000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0392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Left">
  <p:cSld name="1 Column, Tall Pic Lef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4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505200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248400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3"/>
          </p:nvPr>
        </p:nvSpPr>
        <p:spPr>
          <a:xfrm>
            <a:off x="3500644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5389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, 3 Pic">
  <p:cSld name="3 Column, 3 Pic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10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0"/>
          <p:cNvSpPr>
            <a:spLocks noGrp="1"/>
          </p:cNvSpPr>
          <p:nvPr>
            <p:ph type="pic" idx="3"/>
          </p:nvPr>
        </p:nvSpPr>
        <p:spPr>
          <a:xfrm>
            <a:off x="35081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10"/>
          <p:cNvSpPr>
            <a:spLocks noGrp="1"/>
          </p:cNvSpPr>
          <p:nvPr>
            <p:ph type="pic" idx="4"/>
          </p:nvPr>
        </p:nvSpPr>
        <p:spPr>
          <a:xfrm>
            <a:off x="62513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5"/>
          </p:nvPr>
        </p:nvSpPr>
        <p:spPr>
          <a:xfrm>
            <a:off x="6248400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6"/>
          </p:nvPr>
        </p:nvSpPr>
        <p:spPr>
          <a:xfrm>
            <a:off x="3500644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902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/>
          <p:nvPr/>
        </p:nvSpPr>
        <p:spPr>
          <a:xfrm>
            <a:off x="317575" y="0"/>
            <a:ext cx="88242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2"/>
          <p:cNvSpPr>
            <a:spLocks noGrp="1"/>
          </p:cNvSpPr>
          <p:nvPr>
            <p:ph type="pic" idx="2"/>
          </p:nvPr>
        </p:nvSpPr>
        <p:spPr>
          <a:xfrm>
            <a:off x="412576" y="3200400"/>
            <a:ext cx="87291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1"/>
          </p:nvPr>
        </p:nvSpPr>
        <p:spPr>
          <a:xfrm>
            <a:off x="2310550" y="45720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228594" algn="l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3"/>
          </p:nvPr>
        </p:nvSpPr>
        <p:spPr>
          <a:xfrm>
            <a:off x="2310562" y="1628103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228594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378" marR="0" lvl="1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4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2285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378" marR="0" lvl="1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62" name="Google Shape;62;p12"/>
          <p:cNvCxnSpPr/>
          <p:nvPr/>
        </p:nvCxnSpPr>
        <p:spPr>
          <a:xfrm>
            <a:off x="2079569" y="457200"/>
            <a:ext cx="0" cy="26049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" name="Google Shape;63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3341" y="573026"/>
            <a:ext cx="1109050" cy="110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845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2"/>
          <p:cNvSpPr txBox="1"/>
          <p:nvPr/>
        </p:nvSpPr>
        <p:spPr>
          <a:xfrm>
            <a:off x="596825" y="1731613"/>
            <a:ext cx="42567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NATIONAL </a:t>
            </a:r>
            <a:endParaRPr sz="1800" b="1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WEATHER </a:t>
            </a:r>
            <a:endParaRPr sz="1800" b="1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SERVICE</a:t>
            </a:r>
            <a:endParaRPr sz="18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6721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80106145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ctrTitle"/>
          </p:nvPr>
        </p:nvSpPr>
        <p:spPr>
          <a:xfrm>
            <a:off x="685800" y="1597845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4636683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457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943" marR="0" lvl="4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132" marR="0" lvl="5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2"/>
          </p:nvPr>
        </p:nvSpPr>
        <p:spPr>
          <a:xfrm>
            <a:off x="4648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943" marR="0" lvl="4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132" marR="0" lvl="5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ftr" idx="11"/>
          </p:nvPr>
        </p:nvSpPr>
        <p:spPr>
          <a:xfrm>
            <a:off x="3124201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45837106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">
  <p:cSld name="2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62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2"/>
          </p:nvPr>
        </p:nvSpPr>
        <p:spPr>
          <a:xfrm>
            <a:off x="4953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40791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 1">
  <p:cSld name="Dk Blue 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/>
          <p:nvPr/>
        </p:nvSpPr>
        <p:spPr>
          <a:xfrm>
            <a:off x="317575" y="0"/>
            <a:ext cx="8826600" cy="4837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62000" y="800099"/>
            <a:ext cx="79338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70;p1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3"/>
          <p:cNvSpPr txBox="1"/>
          <p:nvPr/>
        </p:nvSpPr>
        <p:spPr>
          <a:xfrm>
            <a:off x="522146" y="4772984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NATIONAL WEATHER SERVICE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13"/>
          <p:cNvSpPr txBox="1"/>
          <p:nvPr/>
        </p:nvSpPr>
        <p:spPr>
          <a:xfrm>
            <a:off x="1447800" y="487926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lang="en" sz="1300" b="1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</a:t>
            </a:r>
            <a:r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  //  </a:t>
            </a:r>
            <a:fld id="{00000000-1234-1234-1234-123412341234}" type="slidenum"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B4596"/>
                </a:buClr>
                <a:buSzPts val="1000"/>
                <a:buFont typeface="Arial Narrow"/>
                <a:buNone/>
              </a:pPr>
              <a:t>‹#›</a:t>
            </a:fld>
            <a:endParaRPr sz="1300" b="1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74919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Right">
  <p:cSld name="1 Column, Tall Pic Righ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3"/>
          <p:cNvSpPr>
            <a:spLocks noGrp="1"/>
          </p:cNvSpPr>
          <p:nvPr>
            <p:ph type="pic" idx="2"/>
          </p:nvPr>
        </p:nvSpPr>
        <p:spPr>
          <a:xfrm>
            <a:off x="6096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42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Top">
  <p:cSld name="1 Column, Wide Pic Top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752888" y="234315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Bottom">
  <p:cSld name="1 Column, Wide Pic Bottom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>
            <a:spLocks noGrp="1"/>
          </p:cNvSpPr>
          <p:nvPr>
            <p:ph type="pic" idx="2"/>
          </p:nvPr>
        </p:nvSpPr>
        <p:spPr>
          <a:xfrm>
            <a:off x="762000" y="33147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2 Pic">
  <p:cSld name="2 Column, 2 Pic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8"/>
          <p:cNvSpPr>
            <a:spLocks noGrp="1"/>
          </p:cNvSpPr>
          <p:nvPr>
            <p:ph type="pic" idx="2"/>
          </p:nvPr>
        </p:nvSpPr>
        <p:spPr>
          <a:xfrm>
            <a:off x="762001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>
            <a:spLocks noGrp="1"/>
          </p:cNvSpPr>
          <p:nvPr>
            <p:ph type="pic" idx="3"/>
          </p:nvPr>
        </p:nvSpPr>
        <p:spPr>
          <a:xfrm>
            <a:off x="4953000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4"/>
          </p:nvPr>
        </p:nvSpPr>
        <p:spPr>
          <a:xfrm>
            <a:off x="4953000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248400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3"/>
          </p:nvPr>
        </p:nvSpPr>
        <p:spPr>
          <a:xfrm>
            <a:off x="3500644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, 3 Pic">
  <p:cSld name="3 Column, 3 Pic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10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0"/>
          <p:cNvSpPr>
            <a:spLocks noGrp="1"/>
          </p:cNvSpPr>
          <p:nvPr>
            <p:ph type="pic" idx="3"/>
          </p:nvPr>
        </p:nvSpPr>
        <p:spPr>
          <a:xfrm>
            <a:off x="35081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10"/>
          <p:cNvSpPr>
            <a:spLocks noGrp="1"/>
          </p:cNvSpPr>
          <p:nvPr>
            <p:ph type="pic" idx="4"/>
          </p:nvPr>
        </p:nvSpPr>
        <p:spPr>
          <a:xfrm>
            <a:off x="62513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5"/>
          </p:nvPr>
        </p:nvSpPr>
        <p:spPr>
          <a:xfrm>
            <a:off x="6248400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6"/>
          </p:nvPr>
        </p:nvSpPr>
        <p:spPr>
          <a:xfrm>
            <a:off x="3500644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/>
          <p:nvPr/>
        </p:nvSpPr>
        <p:spPr>
          <a:xfrm>
            <a:off x="317575" y="0"/>
            <a:ext cx="88242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2"/>
          <p:cNvSpPr>
            <a:spLocks noGrp="1"/>
          </p:cNvSpPr>
          <p:nvPr>
            <p:ph type="pic" idx="2"/>
          </p:nvPr>
        </p:nvSpPr>
        <p:spPr>
          <a:xfrm>
            <a:off x="412576" y="3200400"/>
            <a:ext cx="87291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1"/>
          </p:nvPr>
        </p:nvSpPr>
        <p:spPr>
          <a:xfrm>
            <a:off x="2310550" y="45720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3"/>
          </p:nvPr>
        </p:nvSpPr>
        <p:spPr>
          <a:xfrm>
            <a:off x="2310562" y="1628103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4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62" name="Google Shape;62;p12"/>
          <p:cNvCxnSpPr/>
          <p:nvPr/>
        </p:nvCxnSpPr>
        <p:spPr>
          <a:xfrm>
            <a:off x="2079569" y="457200"/>
            <a:ext cx="0" cy="26049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" name="Google Shape;63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3341" y="573025"/>
            <a:ext cx="1109050" cy="110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846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2"/>
          <p:cNvSpPr txBox="1"/>
          <p:nvPr/>
        </p:nvSpPr>
        <p:spPr>
          <a:xfrm>
            <a:off x="596825" y="1731613"/>
            <a:ext cx="42567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NATIONAL </a:t>
            </a:r>
            <a:endParaRPr sz="1800" b="1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WEATHER </a:t>
            </a:r>
            <a:endParaRPr sz="1800" b="1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SERVICE</a:t>
            </a:r>
            <a:endParaRPr sz="18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commerce.gov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hyperlink" Target="https://www.commerce.gov/" TargetMode="Externa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-20712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191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" name="Google Shape;10;p1">
            <a:hlinkClick r:id="rId16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/>
        </p:nvSpPr>
        <p:spPr>
          <a:xfrm>
            <a:off x="1447800" y="487926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lang="en" sz="1300" b="1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</a:t>
            </a:r>
            <a:r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  //  </a:t>
            </a:r>
            <a:fld id="{00000000-1234-1234-1234-123412341234}" type="slidenum"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300" b="1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" name="Google Shape;12;p1"/>
          <p:cNvSpPr txBox="1"/>
          <p:nvPr/>
        </p:nvSpPr>
        <p:spPr>
          <a:xfrm>
            <a:off x="522146" y="4772984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NATIONAL WEATHER SERVICE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2" r:id="rId12"/>
    <p:sldLayoutId id="2147483716" r:id="rId13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3994BD-19D1-4C7B-9C38-67EE70B3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DDF9A-92F1-4A43-9DDC-AB23A2C60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72709-9956-4F53-8EE1-D5F41984A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79954-DBEA-4EAD-8BF2-AA3FB24553C7}" type="datetimeFigureOut">
              <a:rPr lang="en-US" smtClean="0"/>
              <a:t>4/29/21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16913-09D2-4FCA-A9F4-9DC6804AD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5D01B-C71C-4686-80A5-B91CE3338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37ADE-F3A4-40F1-BD21-4596B9A51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6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-20711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191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" name="Google Shape;10;p1">
            <a:hlinkClick r:id="rId17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/>
        </p:nvSpPr>
        <p:spPr>
          <a:xfrm>
            <a:off x="1447800" y="487926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lang="en" sz="1300" b="1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</a:t>
            </a:r>
            <a:r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  //  </a:t>
            </a:r>
            <a:fld id="{00000000-1234-1234-1234-123412341234}" type="slidenum"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B4596"/>
                </a:buClr>
                <a:buSzPts val="1000"/>
                <a:buFont typeface="Arial Narrow"/>
                <a:buNone/>
              </a:pPr>
              <a:t>‹#›</a:t>
            </a:fld>
            <a:endParaRPr sz="1300" b="1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" name="Google Shape;12;p1"/>
          <p:cNvSpPr txBox="1"/>
          <p:nvPr/>
        </p:nvSpPr>
        <p:spPr>
          <a:xfrm>
            <a:off x="522146" y="4772984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NATIONAL WEATHER SERVICE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356059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5.png"/><Relationship Id="rId7" Type="http://schemas.openxmlformats.org/officeDocument/2006/relationships/image" Target="../media/image19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2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jpe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3.0/deed.en" TargetMode="External"/><Relationship Id="rId5" Type="http://schemas.openxmlformats.org/officeDocument/2006/relationships/hyperlink" Target="https://en.wikipedia.org/wiki/en:Creative_Commons" TargetMode="External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2214390" y="637240"/>
            <a:ext cx="6929635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en-US" sz="2700" dirty="0"/>
              <a:t>New guidance products of the</a:t>
            </a:r>
          </a:p>
          <a:p>
            <a:pPr marL="0" lvl="0" indent="0">
              <a:spcBef>
                <a:spcPts val="0"/>
              </a:spcBef>
            </a:pPr>
            <a:r>
              <a:rPr lang="en-US" sz="2700" dirty="0"/>
              <a:t>Nearshore Wave Prediction System v1.3</a:t>
            </a:r>
            <a:endParaRPr sz="2700" b="0" dirty="0">
              <a:solidFill>
                <a:srgbClr val="D6F5FF"/>
              </a:solidFill>
            </a:endParaRPr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3"/>
          </p:nvPr>
        </p:nvSpPr>
        <p:spPr>
          <a:xfrm>
            <a:off x="2267137" y="1784732"/>
            <a:ext cx="6370087" cy="106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</a:pPr>
            <a:r>
              <a:rPr lang="en" sz="1800" b="1" dirty="0">
                <a:solidFill>
                  <a:srgbClr val="D6F5FF"/>
                </a:solidFill>
              </a:rPr>
              <a:t>APRIL 29, 2021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</a:pPr>
            <a:r>
              <a:rPr lang="en" sz="800" b="1" dirty="0">
                <a:solidFill>
                  <a:srgbClr val="D6F5FF"/>
                </a:solidFill>
              </a:rPr>
              <a:t>  </a:t>
            </a:r>
          </a:p>
          <a:p>
            <a:pPr marL="0" lvl="0" indent="0">
              <a:spcBef>
                <a:spcPts val="0"/>
              </a:spcBef>
            </a:pPr>
            <a:r>
              <a:rPr lang="en" sz="1600" b="1" u="sng" dirty="0">
                <a:solidFill>
                  <a:srgbClr val="D6F5FF"/>
                </a:solidFill>
              </a:rPr>
              <a:t>A</a:t>
            </a:r>
            <a:r>
              <a:rPr lang="en-US" sz="1600" b="1" u="sng" dirty="0" err="1">
                <a:solidFill>
                  <a:srgbClr val="D6F5FF"/>
                </a:solidFill>
              </a:rPr>
              <a:t>ndre</a:t>
            </a:r>
            <a:r>
              <a:rPr lang="en-US" sz="1600" b="1" u="sng" dirty="0">
                <a:solidFill>
                  <a:srgbClr val="D6F5FF"/>
                </a:solidFill>
              </a:rPr>
              <a:t> van der Westhuysen</a:t>
            </a:r>
            <a:r>
              <a:rPr lang="en-US" sz="1600" b="1" dirty="0">
                <a:solidFill>
                  <a:srgbClr val="D6F5FF"/>
                </a:solidFill>
              </a:rPr>
              <a:t>, Jian </a:t>
            </a:r>
            <a:r>
              <a:rPr lang="en-US" sz="1600" b="1" dirty="0" err="1">
                <a:solidFill>
                  <a:srgbClr val="D6F5FF"/>
                </a:solidFill>
              </a:rPr>
              <a:t>Kuang</a:t>
            </a:r>
            <a:r>
              <a:rPr lang="en-US" sz="1600" b="1" dirty="0">
                <a:solidFill>
                  <a:srgbClr val="D6F5FF"/>
                </a:solidFill>
              </a:rPr>
              <a:t>, Roberto Padilla; Michael </a:t>
            </a:r>
            <a:r>
              <a:rPr lang="en-US" sz="1600" b="1" dirty="0" err="1">
                <a:solidFill>
                  <a:srgbClr val="D6F5FF"/>
                </a:solidFill>
              </a:rPr>
              <a:t>Churma</a:t>
            </a:r>
            <a:r>
              <a:rPr lang="en-US" sz="1600" b="1" dirty="0">
                <a:solidFill>
                  <a:srgbClr val="D6F5FF"/>
                </a:solidFill>
              </a:rPr>
              <a:t>,  Jung-Sun </a:t>
            </a:r>
            <a:r>
              <a:rPr lang="en-US" sz="1600" b="1" dirty="0" err="1">
                <a:solidFill>
                  <a:srgbClr val="D6F5FF"/>
                </a:solidFill>
              </a:rPr>
              <a:t>Im</a:t>
            </a:r>
            <a:r>
              <a:rPr lang="en-US" sz="1600" b="1" dirty="0">
                <a:solidFill>
                  <a:srgbClr val="D6F5FF"/>
                </a:solidFill>
              </a:rPr>
              <a:t> (MDL); Greg </a:t>
            </a:r>
            <a:r>
              <a:rPr lang="en-US" sz="1600" b="1" dirty="0" err="1">
                <a:solidFill>
                  <a:srgbClr val="D6F5FF"/>
                </a:solidFill>
              </a:rPr>
              <a:t>Dusek</a:t>
            </a:r>
            <a:r>
              <a:rPr lang="en-US" sz="1600" b="1" dirty="0">
                <a:solidFill>
                  <a:srgbClr val="D6F5FF"/>
                </a:solidFill>
              </a:rPr>
              <a:t> (NOS); Kara Doran, Margaret </a:t>
            </a:r>
            <a:r>
              <a:rPr lang="en-US" sz="1600" b="1" dirty="0" err="1">
                <a:solidFill>
                  <a:srgbClr val="D6F5FF"/>
                </a:solidFill>
              </a:rPr>
              <a:t>Palmsten</a:t>
            </a:r>
            <a:r>
              <a:rPr lang="en-US" sz="1600" b="1" dirty="0">
                <a:solidFill>
                  <a:srgbClr val="D6F5FF"/>
                </a:solidFill>
              </a:rPr>
              <a:t> (USGS); Pablo Santos (WFO MFL); Darren Wright, John F Kuhn (AFS).</a:t>
            </a:r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75" y="3056925"/>
            <a:ext cx="8823925" cy="208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A85F5C-3364-5844-98A9-F5F89D1106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" r="14578"/>
          <a:stretch/>
        </p:blipFill>
        <p:spPr>
          <a:xfrm>
            <a:off x="1008130" y="706769"/>
            <a:ext cx="7198297" cy="392990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7DD269A-01C4-8349-90F6-7860221E5024}"/>
              </a:ext>
            </a:extLst>
          </p:cNvPr>
          <p:cNvCxnSpPr>
            <a:cxnSpLocks/>
          </p:cNvCxnSpPr>
          <p:nvPr/>
        </p:nvCxnSpPr>
        <p:spPr>
          <a:xfrm flipH="1" flipV="1">
            <a:off x="6597285" y="1706740"/>
            <a:ext cx="1468" cy="671"/>
          </a:xfrm>
          <a:prstGeom prst="straightConnector1">
            <a:avLst/>
          </a:prstGeom>
          <a:ln w="38100">
            <a:solidFill>
              <a:srgbClr val="FF0000"/>
            </a:solidFill>
            <a:headEnd type="stealth"/>
            <a:tailEnd type="none"/>
          </a:ln>
          <a:effectLst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207635E-8509-224A-9A53-2EFDA1712564}"/>
              </a:ext>
            </a:extLst>
          </p:cNvPr>
          <p:cNvSpPr/>
          <p:nvPr/>
        </p:nvSpPr>
        <p:spPr>
          <a:xfrm>
            <a:off x="6675579" y="2830114"/>
            <a:ext cx="272505" cy="24790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0BBFEE-6281-6044-9B96-8968E64504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2888" y="1455609"/>
            <a:ext cx="2151243" cy="223228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34D161E-90F2-6E4E-9E77-906F807FD7C1}"/>
              </a:ext>
            </a:extLst>
          </p:cNvPr>
          <p:cNvCxnSpPr>
            <a:cxnSpLocks/>
            <a:stCxn id="14" idx="3"/>
            <a:endCxn id="7" idx="1"/>
          </p:cNvCxnSpPr>
          <p:nvPr/>
        </p:nvCxnSpPr>
        <p:spPr>
          <a:xfrm>
            <a:off x="2904131" y="2571750"/>
            <a:ext cx="3771448" cy="38231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09DF3C95-1B5D-D04A-9111-F4E9E0A74337}"/>
              </a:ext>
            </a:extLst>
          </p:cNvPr>
          <p:cNvSpPr txBox="1">
            <a:spLocks/>
          </p:cNvSpPr>
          <p:nvPr/>
        </p:nvSpPr>
        <p:spPr>
          <a:xfrm>
            <a:off x="752888" y="51867"/>
            <a:ext cx="7933800" cy="62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/>
              <a:t>NWPS Probabilistic Rip Current guidance</a:t>
            </a:r>
          </a:p>
        </p:txBody>
      </p:sp>
    </p:spTree>
    <p:extLst>
      <p:ext uri="{BB962C8B-B14F-4D97-AF65-F5344CB8AC3E}">
        <p14:creationId xmlns:p14="http://schemas.microsoft.com/office/powerpoint/2010/main" val="3564304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DAAA59-B096-0441-A9C6-7BBC219380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9" t="-3702" r="-1800" b="-3535"/>
          <a:stretch/>
        </p:blipFill>
        <p:spPr>
          <a:xfrm>
            <a:off x="5014831" y="2288780"/>
            <a:ext cx="3671858" cy="2366308"/>
          </a:xfrm>
          <a:prstGeom prst="rect">
            <a:avLst/>
          </a:prstGeom>
          <a:solidFill>
            <a:srgbClr val="FFFFFF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9101C4-81F7-C544-AAB3-D1E704EF634F}"/>
                  </a:ext>
                </a:extLst>
              </p:cNvPr>
              <p:cNvSpPr txBox="1"/>
              <p:nvPr/>
            </p:nvSpPr>
            <p:spPr>
              <a:xfrm>
                <a:off x="5598776" y="1001221"/>
                <a:ext cx="3025572" cy="622030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chemeClr val="bg2"/>
                </a:solidFill>
              </a:ln>
            </p:spPr>
            <p:txBody>
              <a:bodyPr wrap="none" lIns="91440" tIns="45720" rIns="91440" bIns="45720" rtlCol="0">
                <a:spAutoFit/>
              </a:bodyPr>
              <a:lstStyle/>
              <a:p>
                <a:pPr defTabSz="685800"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20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lang="en-US" sz="1800" i="1" kern="1200"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1800" i="1" kern="1200"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𝑌</m:t>
                          </m:r>
                          <m:r>
                            <a:rPr lang="en-US" sz="1800" i="1" kern="1200"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e>
                        <m:e>
                          <m:r>
                            <a:rPr lang="en-US" sz="1800" i="1" kern="1200"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</m:t>
                          </m:r>
                          <m:r>
                            <a:rPr lang="en-US" sz="1800" i="1" kern="1200"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lang="en-US" sz="1800" i="1" kern="1200"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lang="en-US" sz="1800" i="1" kern="1200"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</m:d>
                      <m:r>
                        <a:rPr lang="en-US" sz="1800" i="1" kern="120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1800" i="1" kern="1200"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800" i="1" kern="1200"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1200"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1800" i="1" kern="120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i="1" kern="120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lang="en-US" sz="1800" i="1" kern="120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  <m:r>
                                <a:rPr lang="en-US" sz="1800" i="1" kern="120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lang="en-US" sz="1800" i="1" kern="120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lang="en-US" sz="1800" i="1" kern="120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800" kern="1200" dirty="0"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9101C4-81F7-C544-AAB3-D1E704EF6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8776" y="1001221"/>
                <a:ext cx="3025572" cy="622030"/>
              </a:xfrm>
              <a:prstGeom prst="rect">
                <a:avLst/>
              </a:prstGeom>
              <a:blipFill>
                <a:blip r:embed="rId3"/>
                <a:stretch>
                  <a:fillRect b="-1961"/>
                </a:stretch>
              </a:blipFill>
              <a:ln w="19050"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83EC96D-7C5D-3F4A-BF1D-75F51C668D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48" t="8660" r="4301" b="7599"/>
          <a:stretch/>
        </p:blipFill>
        <p:spPr>
          <a:xfrm>
            <a:off x="622004" y="1382988"/>
            <a:ext cx="3219258" cy="3272100"/>
          </a:xfrm>
          <a:prstGeom prst="rect">
            <a:avLst/>
          </a:prstGeom>
        </p:spPr>
      </p:pic>
      <p:sp>
        <p:nvSpPr>
          <p:cNvPr id="13" name="Shape 322">
            <a:extLst>
              <a:ext uri="{FF2B5EF4-FFF2-40B4-BE49-F238E27FC236}">
                <a16:creationId xmlns:a16="http://schemas.microsoft.com/office/drawing/2014/main" id="{472FE78B-4E34-0446-B713-8E4F240A9457}"/>
              </a:ext>
            </a:extLst>
          </p:cNvPr>
          <p:cNvSpPr txBox="1">
            <a:spLocks noChangeAspect="1"/>
          </p:cNvSpPr>
          <p:nvPr/>
        </p:nvSpPr>
        <p:spPr>
          <a:xfrm>
            <a:off x="3895362" y="1820039"/>
            <a:ext cx="5147739" cy="32429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t="-6451" b="-25804"/>
            </a:stretch>
          </a:blipFill>
          <a:ln w="9525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t" anchorCtr="0">
            <a:noAutofit/>
          </a:bodyPr>
          <a:lstStyle/>
          <a:p>
            <a:pPr defTabSz="685800">
              <a:buClrTx/>
              <a:buSzPct val="25000"/>
            </a:pPr>
            <a:r>
              <a:rPr lang="en-US" sz="1350" kern="1200" dirty="0">
                <a:solidFill>
                  <a:srgbClr val="0A4595"/>
                </a:solidFill>
                <a:ea typeface="+mn-ea"/>
                <a:cs typeface="+mn-cs"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537C5A-A130-5444-BBC5-577086B730F3}"/>
              </a:ext>
            </a:extLst>
          </p:cNvPr>
          <p:cNvSpPr txBox="1"/>
          <p:nvPr/>
        </p:nvSpPr>
        <p:spPr>
          <a:xfrm>
            <a:off x="556552" y="166189"/>
            <a:ext cx="8078732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600" b="1" kern="1200" dirty="0">
                <a:solidFill>
                  <a:srgbClr val="0099D8"/>
                </a:solidFill>
                <a:ea typeface="+mn-ea"/>
              </a:rPr>
              <a:t>Rip Current Guidance with Logistic Regression</a:t>
            </a:r>
          </a:p>
          <a:p>
            <a:pPr defTabSz="685800">
              <a:buClrTx/>
            </a:pPr>
            <a:r>
              <a:rPr lang="en-US" sz="2250" b="1" kern="1200" dirty="0">
                <a:solidFill>
                  <a:srgbClr val="0099D8"/>
                </a:solidFill>
                <a:ea typeface="+mn-ea"/>
              </a:rPr>
              <a:t>(</a:t>
            </a:r>
            <a:r>
              <a:rPr lang="en-US" sz="2250" b="1" kern="1200" dirty="0" err="1">
                <a:solidFill>
                  <a:srgbClr val="0099D8"/>
                </a:solidFill>
                <a:ea typeface="+mn-ea"/>
              </a:rPr>
              <a:t>Dusek</a:t>
            </a:r>
            <a:r>
              <a:rPr lang="en-US" sz="2250" b="1" kern="1200" dirty="0">
                <a:solidFill>
                  <a:srgbClr val="0099D8"/>
                </a:solidFill>
                <a:ea typeface="+mn-ea"/>
              </a:rPr>
              <a:t> &amp; </a:t>
            </a:r>
            <a:r>
              <a:rPr lang="en-US" sz="2250" b="1" kern="1200" dirty="0" err="1">
                <a:solidFill>
                  <a:srgbClr val="0099D8"/>
                </a:solidFill>
                <a:ea typeface="+mn-ea"/>
              </a:rPr>
              <a:t>Seim</a:t>
            </a:r>
            <a:r>
              <a:rPr lang="en-US" sz="2250" b="1" kern="1200" dirty="0">
                <a:solidFill>
                  <a:srgbClr val="0099D8"/>
                </a:solidFill>
                <a:ea typeface="+mn-ea"/>
              </a:rPr>
              <a:t>, 2013)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3B7DB9-8B75-B448-A682-FB9677A8DF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01" t="4401" r="2803" b="3533"/>
          <a:stretch/>
        </p:blipFill>
        <p:spPr>
          <a:xfrm>
            <a:off x="3326860" y="2990314"/>
            <a:ext cx="1188720" cy="169559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5644D9D-9CDE-FA4F-9DAC-86D0F121763F}"/>
              </a:ext>
            </a:extLst>
          </p:cNvPr>
          <p:cNvSpPr/>
          <p:nvPr/>
        </p:nvSpPr>
        <p:spPr>
          <a:xfrm>
            <a:off x="2826660" y="2025370"/>
            <a:ext cx="115910" cy="1159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5481EA0-543F-2647-AEFE-A68765D5E7CF}"/>
              </a:ext>
            </a:extLst>
          </p:cNvPr>
          <p:cNvCxnSpPr>
            <a:cxnSpLocks/>
          </p:cNvCxnSpPr>
          <p:nvPr/>
        </p:nvCxnSpPr>
        <p:spPr>
          <a:xfrm flipH="1" flipV="1">
            <a:off x="2942573" y="2141281"/>
            <a:ext cx="715027" cy="81337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DB53695-898E-3041-A2AA-F0E706B33F51}"/>
              </a:ext>
            </a:extLst>
          </p:cNvPr>
          <p:cNvSpPr txBox="1"/>
          <p:nvPr/>
        </p:nvSpPr>
        <p:spPr>
          <a:xfrm>
            <a:off x="2361045" y="4024595"/>
            <a:ext cx="945258" cy="71558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45720" tIns="45720" rIns="45720" bIns="45720" rtlCol="0">
            <a:spAutoFit/>
          </a:bodyPr>
          <a:lstStyle/>
          <a:p>
            <a:pPr defTabSz="685800">
              <a:buClrTx/>
            </a:pPr>
            <a:r>
              <a:rPr lang="en-US" sz="1350" b="1" kern="1200" dirty="0">
                <a:ea typeface="+mn-ea"/>
                <a:cs typeface="+mn-cs"/>
              </a:rPr>
              <a:t>Nearshore resolution ~100 m</a:t>
            </a:r>
            <a:endParaRPr lang="en-US" sz="1350" kern="1200" dirty="0"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0737A9-A387-3944-A312-E2D02BA2B0D2}"/>
              </a:ext>
            </a:extLst>
          </p:cNvPr>
          <p:cNvSpPr txBox="1"/>
          <p:nvPr/>
        </p:nvSpPr>
        <p:spPr>
          <a:xfrm>
            <a:off x="552617" y="1054990"/>
            <a:ext cx="32886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500" b="1" kern="1200" dirty="0">
                <a:solidFill>
                  <a:srgbClr val="0A4595"/>
                </a:solidFill>
                <a:ea typeface="+mn-ea"/>
                <a:cs typeface="+mn-cs"/>
              </a:rPr>
              <a:t>WFO Morehead City model mesh</a:t>
            </a:r>
            <a:endParaRPr lang="en-US" sz="1500" kern="1200" dirty="0">
              <a:solidFill>
                <a:srgbClr val="0A4595"/>
              </a:solidFill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C425D15-3C4C-284A-A599-034F57DEA933}"/>
                  </a:ext>
                </a:extLst>
              </p:cNvPr>
              <p:cNvSpPr txBox="1"/>
              <p:nvPr/>
            </p:nvSpPr>
            <p:spPr>
              <a:xfrm>
                <a:off x="7196070" y="4129257"/>
                <a:ext cx="397738" cy="2077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defTabSz="685800"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 kern="120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𝑔</m:t>
                      </m:r>
                      <m:r>
                        <a:rPr lang="en-US" sz="1350" i="1" kern="120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lang="en-US" sz="1350" i="1" kern="120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lang="en-US" sz="1350" i="1" kern="120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1350" kern="1200" dirty="0"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C425D15-3C4C-284A-A599-034F57DEA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070" y="4129257"/>
                <a:ext cx="397738" cy="207749"/>
              </a:xfrm>
              <a:prstGeom prst="rect">
                <a:avLst/>
              </a:prstGeom>
              <a:blipFill>
                <a:blip r:embed="rId7"/>
                <a:stretch>
                  <a:fillRect l="-6061" r="-1212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CB7D41-CAD0-2646-8F47-C0C6C5EA7C68}"/>
                  </a:ext>
                </a:extLst>
              </p:cNvPr>
              <p:cNvSpPr txBox="1"/>
              <p:nvPr/>
            </p:nvSpPr>
            <p:spPr>
              <a:xfrm>
                <a:off x="5667334" y="2848005"/>
                <a:ext cx="1138260" cy="2077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defTabSz="685800"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 kern="120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lang="en-US" sz="1350" i="1" kern="120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lang="en-US" sz="1350" i="1" kern="120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𝑌</m:t>
                      </m:r>
                      <m:r>
                        <a:rPr lang="en-US" sz="1350" i="1" kern="120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=1|</m:t>
                      </m:r>
                      <m:r>
                        <a:rPr lang="en-US" sz="1350" i="1" kern="120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𝑔</m:t>
                      </m:r>
                      <m:d>
                        <m:dPr>
                          <m:ctrlPr>
                            <a:rPr lang="en-US" sz="1350" i="1" kern="1200"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1350" i="1" kern="1200"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lang="en-US" sz="1350" i="1" kern="120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1350" kern="1200" dirty="0"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CB7D41-CAD0-2646-8F47-C0C6C5EA7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34" y="2848005"/>
                <a:ext cx="1138260" cy="207749"/>
              </a:xfrm>
              <a:prstGeom prst="rect">
                <a:avLst/>
              </a:prstGeom>
              <a:blipFill>
                <a:blip r:embed="rId8"/>
                <a:stretch>
                  <a:fillRect l="-2222" t="-5882" r="-5556" b="-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6208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995F-0ED7-1B40-A826-136CEF6C8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88" y="92963"/>
            <a:ext cx="7933800" cy="627399"/>
          </a:xfrm>
        </p:spPr>
        <p:txBody>
          <a:bodyPr/>
          <a:lstStyle/>
          <a:p>
            <a:r>
              <a:rPr lang="en-US" sz="2800" dirty="0"/>
              <a:t>Rip Current Guidance in NWPS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122867-AAB3-2B4B-BDC5-5F04BB99AC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0063" y="718581"/>
            <a:ext cx="2971939" cy="2005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8BF0C0-67F4-D74B-AC54-937BA7DAF1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40266" y="2709252"/>
            <a:ext cx="3093560" cy="20873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B47CD1-4EA7-E14F-89CC-F43183D382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16982" y="764038"/>
            <a:ext cx="4363602" cy="391970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7F7F85-3AAD-514C-B35A-6283ECA91AB3}"/>
              </a:ext>
            </a:extLst>
          </p:cNvPr>
          <p:cNvCxnSpPr>
            <a:cxnSpLocks/>
          </p:cNvCxnSpPr>
          <p:nvPr/>
        </p:nvCxnSpPr>
        <p:spPr>
          <a:xfrm flipH="1">
            <a:off x="2784296" y="3872297"/>
            <a:ext cx="1353236" cy="0"/>
          </a:xfrm>
          <a:prstGeom prst="line">
            <a:avLst/>
          </a:prstGeom>
          <a:ln w="28575">
            <a:solidFill>
              <a:srgbClr val="00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6888E115-44FD-5E4F-9BBD-E9C1A6BE158D}"/>
              </a:ext>
            </a:extLst>
          </p:cNvPr>
          <p:cNvSpPr/>
          <p:nvPr/>
        </p:nvSpPr>
        <p:spPr>
          <a:xfrm>
            <a:off x="2682712" y="3824188"/>
            <a:ext cx="91440" cy="9144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34066B-B10E-834A-88DA-1343A041B6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777"/>
          <a:stretch/>
        </p:blipFill>
        <p:spPr>
          <a:xfrm>
            <a:off x="682683" y="904124"/>
            <a:ext cx="3169498" cy="276402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E8B949-95D7-D740-87A9-273FA3612F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22573" y="580869"/>
            <a:ext cx="1700134" cy="19908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D743C6A-65B1-A047-876F-C179636CC9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25285" y="580869"/>
            <a:ext cx="1700134" cy="199088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61E38D0-C2B2-2641-9030-D99C4CB0D512}"/>
              </a:ext>
            </a:extLst>
          </p:cNvPr>
          <p:cNvSpPr txBox="1"/>
          <p:nvPr/>
        </p:nvSpPr>
        <p:spPr>
          <a:xfrm>
            <a:off x="659293" y="149208"/>
            <a:ext cx="6468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800" b="1" kern="1200" dirty="0">
                <a:solidFill>
                  <a:srgbClr val="0099D8"/>
                </a:solidFill>
                <a:ea typeface="+mn-ea"/>
              </a:rPr>
              <a:t>Rip Current Validation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021A2B-A0A2-A644-93F3-3E06DCE1D9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25285" y="2681210"/>
            <a:ext cx="1700134" cy="1990882"/>
          </a:xfrm>
          <a:prstGeom prst="rect">
            <a:avLst/>
          </a:prstGeom>
        </p:spPr>
      </p:pic>
      <p:pic>
        <p:nvPicPr>
          <p:cNvPr id="76" name="Picture 3" descr="kdh-lgChair.jpg">
            <a:extLst>
              <a:ext uri="{FF2B5EF4-FFF2-40B4-BE49-F238E27FC236}">
                <a16:creationId xmlns:a16="http://schemas.microsoft.com/office/drawing/2014/main" id="{CDDBC03C-26A3-E24B-8B8B-27B2447C49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/>
          <a:stretch>
            <a:fillRect/>
          </a:stretch>
        </p:blipFill>
        <p:spPr bwMode="auto">
          <a:xfrm>
            <a:off x="3324170" y="2571750"/>
            <a:ext cx="1657470" cy="191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830832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620" y="768627"/>
            <a:ext cx="1860447" cy="1871510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83180" y="79823"/>
            <a:ext cx="66624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99D8"/>
                </a:solidFill>
              </a:rPr>
              <a:t>Rip Current Validation: ER example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657828"/>
              </p:ext>
            </p:extLst>
          </p:nvPr>
        </p:nvGraphicFramePr>
        <p:xfrm>
          <a:off x="398585" y="1085850"/>
          <a:ext cx="2813538" cy="291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3865">
                  <a:extLst>
                    <a:ext uri="{9D8B030D-6E8A-4147-A177-3AD203B41FA5}">
                      <a16:colId xmlns:a16="http://schemas.microsoft.com/office/drawing/2014/main" val="588419803"/>
                    </a:ext>
                  </a:extLst>
                </a:gridCol>
                <a:gridCol w="688420">
                  <a:extLst>
                    <a:ext uri="{9D8B030D-6E8A-4147-A177-3AD203B41FA5}">
                      <a16:colId xmlns:a16="http://schemas.microsoft.com/office/drawing/2014/main" val="2298078570"/>
                    </a:ext>
                  </a:extLst>
                </a:gridCol>
                <a:gridCol w="971253">
                  <a:extLst>
                    <a:ext uri="{9D8B030D-6E8A-4147-A177-3AD203B41FA5}">
                      <a16:colId xmlns:a16="http://schemas.microsoft.com/office/drawing/2014/main" val="3686435832"/>
                    </a:ext>
                  </a:extLst>
                </a:gridCol>
              </a:tblGrid>
              <a:tr h="836735">
                <a:tc>
                  <a:txBody>
                    <a:bodyPr/>
                    <a:lstStyle/>
                    <a:p>
                      <a:r>
                        <a:rPr lang="en-US" sz="1200" dirty="0"/>
                        <a:t>Weather</a:t>
                      </a:r>
                      <a:r>
                        <a:rPr lang="en-US" sz="1200" baseline="0" dirty="0"/>
                        <a:t> Forecast Office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Model vs Sample Climate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Model vs traditional Rip Index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9416925"/>
                  </a:ext>
                </a:extLst>
              </a:tr>
              <a:tr h="404711">
                <a:tc>
                  <a:txBody>
                    <a:bodyPr/>
                    <a:lstStyle/>
                    <a:p>
                      <a:r>
                        <a:rPr lang="en-US" sz="1100" dirty="0"/>
                        <a:t>Boston/Norton, MA (BOX)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+23.5%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NA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65764322"/>
                  </a:ext>
                </a:extLst>
              </a:tr>
              <a:tr h="420506">
                <a:tc>
                  <a:txBody>
                    <a:bodyPr/>
                    <a:lstStyle/>
                    <a:p>
                      <a:r>
                        <a:rPr lang="en-US" sz="1100" dirty="0"/>
                        <a:t>New York,</a:t>
                      </a:r>
                      <a:r>
                        <a:rPr lang="en-US" sz="1100" baseline="0" dirty="0"/>
                        <a:t> NY </a:t>
                      </a:r>
                      <a:r>
                        <a:rPr lang="en-US" sz="1100" dirty="0"/>
                        <a:t>(OKX)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C00000"/>
                          </a:solidFill>
                        </a:rPr>
                        <a:t>-25.8%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5299982"/>
                  </a:ext>
                </a:extLst>
              </a:tr>
              <a:tr h="420506">
                <a:tc>
                  <a:txBody>
                    <a:bodyPr/>
                    <a:lstStyle/>
                    <a:p>
                      <a:r>
                        <a:rPr lang="en-US" sz="1100" dirty="0"/>
                        <a:t>Wakefield</a:t>
                      </a:r>
                      <a:r>
                        <a:rPr lang="en-US" sz="1100" baseline="0" dirty="0"/>
                        <a:t>, VA (AKQ)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+32.4%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55470847"/>
                  </a:ext>
                </a:extLst>
              </a:tr>
              <a:tr h="407231">
                <a:tc>
                  <a:txBody>
                    <a:bodyPr/>
                    <a:lstStyle/>
                    <a:p>
                      <a:r>
                        <a:rPr lang="en-US" sz="1100" dirty="0"/>
                        <a:t>Morehead</a:t>
                      </a:r>
                      <a:r>
                        <a:rPr lang="en-US" sz="1100" baseline="0" dirty="0"/>
                        <a:t> City, NC (MHX)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+45.3%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+35.8%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5022078"/>
                  </a:ext>
                </a:extLst>
              </a:tr>
              <a:tr h="422031">
                <a:tc>
                  <a:txBody>
                    <a:bodyPr/>
                    <a:lstStyle/>
                    <a:p>
                      <a:r>
                        <a:rPr lang="en-US" sz="1100" dirty="0"/>
                        <a:t>Charleston,</a:t>
                      </a:r>
                      <a:r>
                        <a:rPr lang="en-US" sz="1100" baseline="0" dirty="0"/>
                        <a:t> SC (CHS)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C00000"/>
                          </a:solidFill>
                        </a:rPr>
                        <a:t>-19.3%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dirty="0"/>
                        <a:t>NA</a:t>
                      </a:r>
                    </a:p>
                    <a:p>
                      <a:pPr algn="ctr"/>
                      <a:endParaRPr lang="en-US" sz="1100" b="1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21488355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609061" y="3234072"/>
            <a:ext cx="1116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Reliability </a:t>
            </a:r>
          </a:p>
          <a:p>
            <a:r>
              <a:rPr lang="en-US" sz="1600" dirty="0">
                <a:solidFill>
                  <a:schemeClr val="tx1"/>
                </a:solidFill>
              </a:rPr>
              <a:t>Diagrams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062" y="768626"/>
            <a:ext cx="1854986" cy="1871510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601" y="2651859"/>
            <a:ext cx="1860447" cy="1898734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9048" y="768626"/>
            <a:ext cx="1851572" cy="1871510"/>
          </a:xfrm>
          <a:prstGeom prst="rect">
            <a:avLst/>
          </a:prstGeom>
          <a:ln w="1270">
            <a:solidFill>
              <a:schemeClr val="bg2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0620" y="2651859"/>
            <a:ext cx="1860447" cy="1892216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E438D12-AF57-524B-807D-937C4FEA7ECB}"/>
              </a:ext>
            </a:extLst>
          </p:cNvPr>
          <p:cNvSpPr txBox="1">
            <a:spLocks/>
          </p:cNvSpPr>
          <p:nvPr/>
        </p:nvSpPr>
        <p:spPr>
          <a:xfrm>
            <a:off x="907479" y="664745"/>
            <a:ext cx="1795750" cy="440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 algn="ctr">
              <a:spcBef>
                <a:spcPts val="0"/>
              </a:spcBef>
              <a:buNone/>
            </a:pPr>
            <a:r>
              <a:rPr lang="en-US" sz="1600" dirty="0"/>
              <a:t>Brier Skill Scores</a:t>
            </a:r>
          </a:p>
        </p:txBody>
      </p:sp>
    </p:spTree>
    <p:extLst>
      <p:ext uri="{BB962C8B-B14F-4D97-AF65-F5344CB8AC3E}">
        <p14:creationId xmlns:p14="http://schemas.microsoft.com/office/powerpoint/2010/main" val="966786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490" y="93842"/>
            <a:ext cx="8090178" cy="572700"/>
          </a:xfrm>
        </p:spPr>
        <p:txBody>
          <a:bodyPr/>
          <a:lstStyle/>
          <a:p>
            <a:r>
              <a:rPr lang="en-US" dirty="0"/>
              <a:t>Future improvements with MDL RCMOS</a:t>
            </a:r>
            <a:br>
              <a:rPr lang="en-US" dirty="0"/>
            </a:b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158" y="2700308"/>
            <a:ext cx="1899878" cy="18045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249" y="818934"/>
            <a:ext cx="1895786" cy="18960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635" y="859168"/>
            <a:ext cx="2075840" cy="18155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634" y="2666998"/>
            <a:ext cx="2067965" cy="18767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318499" y="719641"/>
            <a:ext cx="217580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NWPS v1.3 rip current model is not calibrated with regard to either regional or seasonal variations.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model is a “perfect </a:t>
            </a:r>
            <a:r>
              <a:rPr kumimoji="0" lang="en-US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prog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” model, i.e., no corrections made for systematic biases of the NWPS model output (input to this model).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MDL has developed new regional and seasonal MOS logistic regression model using lifeguard </a:t>
            </a:r>
            <a:r>
              <a:rPr kumimoji="0" lang="en-US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obs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and NWPS forecast data (</a:t>
            </a:r>
            <a:r>
              <a:rPr kumimoji="0" lang="en-US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et al., 2019, 2021).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Future versions of the NWPS rip model can be calibrated locally with RCMOS equations.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912946"/>
              </p:ext>
            </p:extLst>
          </p:nvPr>
        </p:nvGraphicFramePr>
        <p:xfrm>
          <a:off x="4406169" y="837066"/>
          <a:ext cx="2502041" cy="3706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0197">
                  <a:extLst>
                    <a:ext uri="{9D8B030D-6E8A-4147-A177-3AD203B41FA5}">
                      <a16:colId xmlns:a16="http://schemas.microsoft.com/office/drawing/2014/main" val="2298078570"/>
                    </a:ext>
                  </a:extLst>
                </a:gridCol>
                <a:gridCol w="1251844">
                  <a:extLst>
                    <a:ext uri="{9D8B030D-6E8A-4147-A177-3AD203B41FA5}">
                      <a16:colId xmlns:a16="http://schemas.microsoft.com/office/drawing/2014/main" val="3686435832"/>
                    </a:ext>
                  </a:extLst>
                </a:gridCol>
              </a:tblGrid>
              <a:tr h="1944259"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Future Model vs Sample Climate</a:t>
                      </a:r>
                    </a:p>
                    <a:p>
                      <a:r>
                        <a:rPr lang="en-US" sz="1400" baseline="0" dirty="0"/>
                        <a:t>(current model)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Future Model vs traditional approach or SRF</a:t>
                      </a:r>
                    </a:p>
                    <a:p>
                      <a:r>
                        <a:rPr lang="en-US" sz="1400" dirty="0"/>
                        <a:t>(</a:t>
                      </a:r>
                      <a:r>
                        <a:rPr lang="en-US" sz="1400" baseline="0" dirty="0"/>
                        <a:t>current model)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16925"/>
                  </a:ext>
                </a:extLst>
              </a:tr>
              <a:tr h="1762394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  <a:latin typeface="+mn-lt"/>
                        </a:rPr>
                        <a:t>Warm season:</a:t>
                      </a:r>
                      <a:endParaRPr lang="en-US" sz="1300" b="1" dirty="0">
                        <a:solidFill>
                          <a:srgbClr val="00B050"/>
                        </a:solidFill>
                        <a:latin typeface="+mn-lt"/>
                      </a:endParaRPr>
                    </a:p>
                    <a:p>
                      <a:r>
                        <a:rPr lang="en-US" sz="1400" b="1" dirty="0">
                          <a:solidFill>
                            <a:srgbClr val="00B050"/>
                          </a:solidFill>
                          <a:latin typeface="+mn-lt"/>
                        </a:rPr>
                        <a:t>12.2% (7.4%)</a:t>
                      </a:r>
                    </a:p>
                    <a:p>
                      <a:r>
                        <a:rPr lang="en-US" sz="1300" dirty="0">
                          <a:solidFill>
                            <a:schemeClr val="tx1"/>
                          </a:solidFill>
                          <a:latin typeface="+mn-lt"/>
                        </a:rPr>
                        <a:t>Cool</a:t>
                      </a:r>
                      <a:r>
                        <a:rPr lang="en-US" sz="13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season:</a:t>
                      </a:r>
                      <a:endParaRPr lang="en-US" sz="1300" b="1" dirty="0">
                        <a:solidFill>
                          <a:srgbClr val="00B050"/>
                        </a:solidFill>
                        <a:latin typeface="+mn-lt"/>
                      </a:endParaRPr>
                    </a:p>
                    <a:p>
                      <a:r>
                        <a:rPr lang="en-US" sz="1400" b="1" dirty="0">
                          <a:solidFill>
                            <a:srgbClr val="00B050"/>
                          </a:solidFill>
                          <a:latin typeface="+mn-lt"/>
                        </a:rPr>
                        <a:t>26.8%</a:t>
                      </a:r>
                      <a:r>
                        <a:rPr lang="en-US" sz="1400" b="1" baseline="0" dirty="0">
                          <a:solidFill>
                            <a:srgbClr val="00B050"/>
                          </a:solidFill>
                          <a:latin typeface="+mn-lt"/>
                        </a:rPr>
                        <a:t> (3.7%)</a:t>
                      </a:r>
                      <a:endParaRPr lang="en-US" sz="1400" b="1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latin typeface="+mn-lt"/>
                        </a:rPr>
                        <a:t>Warm season:</a:t>
                      </a:r>
                      <a:endParaRPr lang="en-US" sz="1300" b="1" dirty="0">
                        <a:solidFill>
                          <a:srgbClr val="00B050"/>
                        </a:solidFill>
                        <a:latin typeface="+mn-lt"/>
                      </a:endParaRPr>
                    </a:p>
                    <a:p>
                      <a:pPr algn="l"/>
                      <a:r>
                        <a:rPr lang="en-US" sz="1400" b="1" dirty="0">
                          <a:solidFill>
                            <a:srgbClr val="00B050"/>
                          </a:solidFill>
                          <a:latin typeface="+mn-lt"/>
                        </a:rPr>
                        <a:t>32.3% </a:t>
                      </a:r>
                    </a:p>
                    <a:p>
                      <a:pPr algn="l"/>
                      <a:r>
                        <a:rPr lang="en-US" sz="1400" b="1" dirty="0">
                          <a:solidFill>
                            <a:srgbClr val="00B050"/>
                          </a:solidFill>
                          <a:latin typeface="+mn-lt"/>
                        </a:rPr>
                        <a:t>(27.1%) </a:t>
                      </a:r>
                    </a:p>
                    <a:p>
                      <a:r>
                        <a:rPr lang="en-US" sz="1300" dirty="0">
                          <a:solidFill>
                            <a:schemeClr val="tx1"/>
                          </a:solidFill>
                          <a:latin typeface="+mn-lt"/>
                        </a:rPr>
                        <a:t>Cool</a:t>
                      </a:r>
                      <a:r>
                        <a:rPr lang="en-US" sz="13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season:</a:t>
                      </a:r>
                      <a:endParaRPr lang="en-US" sz="1300" b="1" dirty="0">
                        <a:solidFill>
                          <a:srgbClr val="00B050"/>
                        </a:solidFill>
                        <a:latin typeface="+mn-lt"/>
                      </a:endParaRPr>
                    </a:p>
                    <a:p>
                      <a:pPr algn="l"/>
                      <a:r>
                        <a:rPr lang="en-US" sz="1400" b="1" i="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15.7% </a:t>
                      </a:r>
                    </a:p>
                    <a:p>
                      <a:pPr algn="l"/>
                      <a:r>
                        <a:rPr lang="en-US" sz="1400" b="1" i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400" b="1" i="0" dirty="0">
                          <a:solidFill>
                            <a:srgbClr val="CC0000"/>
                          </a:solidFill>
                          <a:effectLst/>
                          <a:latin typeface="+mn-lt"/>
                        </a:rPr>
                        <a:t>-8.8%)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047777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3958089" y="6270450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Im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et al. (2019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21580" y="4521281"/>
            <a:ext cx="1279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A459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A459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A459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et al., 2019)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15300" y="4521281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A459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Current model</a:t>
            </a:r>
          </a:p>
        </p:txBody>
      </p:sp>
    </p:spTree>
    <p:extLst>
      <p:ext uri="{BB962C8B-B14F-4D97-AF65-F5344CB8AC3E}">
        <p14:creationId xmlns:p14="http://schemas.microsoft.com/office/powerpoint/2010/main" val="4229323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995F-0ED7-1B40-A826-136CEF6C8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87" y="205978"/>
            <a:ext cx="8313995" cy="594300"/>
          </a:xfrm>
        </p:spPr>
        <p:txBody>
          <a:bodyPr/>
          <a:lstStyle/>
          <a:p>
            <a:r>
              <a:rPr lang="en-US" dirty="0"/>
              <a:t>4. Wave runup guidance </a:t>
            </a:r>
            <a:r>
              <a:rPr lang="en-US" sz="2000" dirty="0"/>
              <a:t>(</a:t>
            </a:r>
            <a:r>
              <a:rPr lang="en-US" sz="2000" dirty="0" err="1"/>
              <a:t>Stockdon</a:t>
            </a:r>
            <a:r>
              <a:rPr lang="en-US" sz="2000" dirty="0"/>
              <a:t> et al. 2006)</a:t>
            </a:r>
          </a:p>
        </p:txBody>
      </p:sp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58F2383A-40AE-5F45-961F-AC5BF29AF2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7474" y="1043751"/>
          <a:ext cx="4741863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Equation" r:id="rId3" imgW="3416040" imgH="711000" progId="Equation.3">
                  <p:embed/>
                </p:oleObj>
              </mc:Choice>
              <mc:Fallback>
                <p:oleObj name="Equation" r:id="rId3" imgW="3416040" imgH="711000" progId="Equation.3">
                  <p:embed/>
                  <p:pic>
                    <p:nvPicPr>
                      <p:cNvPr id="6" name="Object 6">
                        <a:extLst>
                          <a:ext uri="{FF2B5EF4-FFF2-40B4-BE49-F238E27FC236}">
                            <a16:creationId xmlns:a16="http://schemas.microsoft.com/office/drawing/2014/main" id="{58F2383A-40AE-5F45-961F-AC5BF29AF2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7474" y="1043751"/>
                        <a:ext cx="4741863" cy="9874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86B7FCDC-E097-2046-ADEB-AD7B36048DCA}"/>
              </a:ext>
            </a:extLst>
          </p:cNvPr>
          <p:cNvGrpSpPr/>
          <p:nvPr/>
        </p:nvGrpSpPr>
        <p:grpSpPr>
          <a:xfrm>
            <a:off x="2002105" y="2274649"/>
            <a:ext cx="3495313" cy="2286831"/>
            <a:chOff x="1295400" y="3632200"/>
            <a:chExt cx="3938588" cy="26162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B93621E3-AD99-AE42-9E13-EA3CF8AA5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3632200"/>
              <a:ext cx="3938588" cy="261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71C81C7E-E08D-6546-8BFB-268378F66F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600" y="3810000"/>
              <a:ext cx="2209800" cy="1027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en-US" dirty="0">
                  <a:solidFill>
                    <a:srgbClr val="000000"/>
                  </a:solidFill>
                  <a:cs typeface="Arial" charset="0"/>
                </a:rPr>
                <a:t> Erosion (collision)</a:t>
              </a:r>
            </a:p>
            <a:p>
              <a:pPr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en-US" dirty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cs typeface="Arial" charset="0"/>
                </a:rPr>
                <a:t>Overwash</a:t>
              </a:r>
              <a:endParaRPr lang="en-US" altLang="en-US" dirty="0">
                <a:solidFill>
                  <a:srgbClr val="000000"/>
                </a:solidFill>
                <a:cs typeface="Arial" charset="0"/>
              </a:endParaRPr>
            </a:p>
            <a:p>
              <a:pPr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en-US" dirty="0">
                  <a:solidFill>
                    <a:srgbClr val="000000"/>
                  </a:solidFill>
                  <a:cs typeface="Arial" charset="0"/>
                </a:rPr>
                <a:t> Inundation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048B3C3-7EA6-5042-9211-4A9BD714D1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5515071"/>
            <a:ext cx="1331912" cy="1331912"/>
          </a:xfrm>
          <a:prstGeom prst="rect">
            <a:avLst/>
          </a:prstGeom>
        </p:spPr>
      </p:pic>
      <p:pic>
        <p:nvPicPr>
          <p:cNvPr id="12" name="Picture 4" descr="cartoon illustration of collision regime">
            <a:extLst>
              <a:ext uri="{FF2B5EF4-FFF2-40B4-BE49-F238E27FC236}">
                <a16:creationId xmlns:a16="http://schemas.microsoft.com/office/drawing/2014/main" id="{30E23AE3-5026-704C-B964-F0C344968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02140" y="1428108"/>
            <a:ext cx="1764221" cy="119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cartoon illustration of overwash regime">
            <a:extLst>
              <a:ext uri="{FF2B5EF4-FFF2-40B4-BE49-F238E27FC236}">
                <a16:creationId xmlns:a16="http://schemas.microsoft.com/office/drawing/2014/main" id="{E2FDE0D3-D489-614C-B60C-F58970BF3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2141" y="2868109"/>
            <a:ext cx="1764220" cy="119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A1AC82-3E8A-AD4F-A49D-AD21DA188EFD}"/>
              </a:ext>
            </a:extLst>
          </p:cNvPr>
          <p:cNvSpPr txBox="1"/>
          <p:nvPr/>
        </p:nvSpPr>
        <p:spPr>
          <a:xfrm>
            <a:off x="8229600" y="6443543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  <a:endParaRPr lang="en-US" sz="18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141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995F-0ED7-1B40-A826-136CEF6C8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87" y="123786"/>
            <a:ext cx="8170775" cy="594300"/>
          </a:xfrm>
        </p:spPr>
        <p:txBody>
          <a:bodyPr/>
          <a:lstStyle/>
          <a:p>
            <a:r>
              <a:rPr lang="en-US" dirty="0"/>
              <a:t>Gridded runup guidance </a:t>
            </a:r>
            <a:r>
              <a:rPr lang="en-US" sz="2400" dirty="0"/>
              <a:t>(e.g. WFO Tampa)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9AC6C-20D9-8D44-9148-AE379A74DC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" r="2878"/>
          <a:stretch/>
        </p:blipFill>
        <p:spPr>
          <a:xfrm>
            <a:off x="617676" y="2387484"/>
            <a:ext cx="3874812" cy="2358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C9F89D-83CC-DD45-81BA-3200AB54D8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14504" r="2878"/>
          <a:stretch/>
        </p:blipFill>
        <p:spPr>
          <a:xfrm>
            <a:off x="617676" y="752846"/>
            <a:ext cx="3874811" cy="20160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0B4DE1-EE61-784A-A4B4-62E93D0AAF94}"/>
              </a:ext>
            </a:extLst>
          </p:cNvPr>
          <p:cNvSpPr txBox="1"/>
          <p:nvPr/>
        </p:nvSpPr>
        <p:spPr>
          <a:xfrm>
            <a:off x="1011097" y="1876355"/>
            <a:ext cx="18420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>
                <a:latin typeface="+mn-lt"/>
              </a:rPr>
              <a:t>ADCIRC-based</a:t>
            </a:r>
          </a:p>
          <a:p>
            <a:r>
              <a:rPr lang="en-US" dirty="0">
                <a:latin typeface="+mn-lt"/>
              </a:rPr>
              <a:t>deterministic </a:t>
            </a:r>
            <a:r>
              <a:rPr lang="en-US" dirty="0" err="1">
                <a:latin typeface="+mn-lt"/>
              </a:rPr>
              <a:t>tides+wind</a:t>
            </a:r>
            <a:r>
              <a:rPr lang="en-US" dirty="0">
                <a:latin typeface="+mn-lt"/>
              </a:rPr>
              <a:t> surge</a:t>
            </a:r>
            <a:endParaRPr lang="en-US" kern="12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F6C0ED-F27D-6D42-867C-542FFBDF5DE3}"/>
              </a:ext>
            </a:extLst>
          </p:cNvPr>
          <p:cNvSpPr txBox="1"/>
          <p:nvPr/>
        </p:nvSpPr>
        <p:spPr>
          <a:xfrm>
            <a:off x="1011097" y="3864626"/>
            <a:ext cx="1769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SLOSH</a:t>
            </a:r>
            <a:r>
              <a:rPr lang="en-US" kern="1200" dirty="0">
                <a:latin typeface="+mn-lt"/>
              </a:rPr>
              <a:t>-based</a:t>
            </a:r>
          </a:p>
          <a:p>
            <a:r>
              <a:rPr lang="en-US" dirty="0">
                <a:latin typeface="+mn-lt"/>
              </a:rPr>
              <a:t>probabilistic </a:t>
            </a:r>
            <a:r>
              <a:rPr lang="en-US" dirty="0" err="1">
                <a:latin typeface="+mn-lt"/>
              </a:rPr>
              <a:t>tides+wind</a:t>
            </a:r>
            <a:r>
              <a:rPr lang="en-US" dirty="0">
                <a:latin typeface="+mn-lt"/>
              </a:rPr>
              <a:t> surge</a:t>
            </a:r>
            <a:endParaRPr lang="en-US" kern="1200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A302DA-5A20-054A-BEA3-376D0CE655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r="5997" b="6639"/>
          <a:stretch/>
        </p:blipFill>
        <p:spPr>
          <a:xfrm>
            <a:off x="4625008" y="1095090"/>
            <a:ext cx="4356674" cy="32673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40D1AF-A7F9-7B42-9670-26DB9C1E104C}"/>
              </a:ext>
            </a:extLst>
          </p:cNvPr>
          <p:cNvSpPr/>
          <p:nvPr/>
        </p:nvSpPr>
        <p:spPr>
          <a:xfrm flipV="1">
            <a:off x="4625008" y="1095089"/>
            <a:ext cx="278296" cy="4268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68F196-6115-3649-A1AD-9DF7C13B0BD0}"/>
              </a:ext>
            </a:extLst>
          </p:cNvPr>
          <p:cNvSpPr/>
          <p:nvPr/>
        </p:nvSpPr>
        <p:spPr>
          <a:xfrm flipV="1">
            <a:off x="8842534" y="1095089"/>
            <a:ext cx="139148" cy="333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cartoon illustration of collision regime">
            <a:extLst>
              <a:ext uri="{FF2B5EF4-FFF2-40B4-BE49-F238E27FC236}">
                <a16:creationId xmlns:a16="http://schemas.microsoft.com/office/drawing/2014/main" id="{1635B536-EAD3-FD47-BAE7-378966807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9609" y="2116671"/>
            <a:ext cx="1271934" cy="8644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5" descr="cartoon illustration of overwash regime">
            <a:extLst>
              <a:ext uri="{FF2B5EF4-FFF2-40B4-BE49-F238E27FC236}">
                <a16:creationId xmlns:a16="http://schemas.microsoft.com/office/drawing/2014/main" id="{BF7B3A02-3F54-E040-84B5-4AAA51D2D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59609" y="3084569"/>
            <a:ext cx="1271934" cy="864492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9237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AD8F940-AEBB-416C-B533-38E06C2231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/>
          <a:stretch/>
        </p:blipFill>
        <p:spPr>
          <a:xfrm>
            <a:off x="3987617" y="969659"/>
            <a:ext cx="5033187" cy="4107681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561B58-016A-429D-B56C-2B8BFC929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123" y="1386865"/>
            <a:ext cx="2820003" cy="1880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6DFAE7-2A63-4AEA-9DCC-5DF13BD39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123" y="3436703"/>
            <a:ext cx="2864186" cy="1611104"/>
          </a:xfrm>
          <a:prstGeom prst="rect">
            <a:avLst/>
          </a:prstGeom>
        </p:spPr>
      </p:pic>
      <p:sp>
        <p:nvSpPr>
          <p:cNvPr id="9" name="Right Arrow 6">
            <a:extLst>
              <a:ext uri="{FF2B5EF4-FFF2-40B4-BE49-F238E27FC236}">
                <a16:creationId xmlns:a16="http://schemas.microsoft.com/office/drawing/2014/main" id="{B7ACC0A0-2548-4DA7-A099-46A791631685}"/>
              </a:ext>
            </a:extLst>
          </p:cNvPr>
          <p:cNvSpPr/>
          <p:nvPr/>
        </p:nvSpPr>
        <p:spPr>
          <a:xfrm flipH="1">
            <a:off x="4898368" y="2833202"/>
            <a:ext cx="842672" cy="323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Camera</a:t>
            </a:r>
          </a:p>
        </p:txBody>
      </p:sp>
      <p:sp>
        <p:nvSpPr>
          <p:cNvPr id="11" name="Right Arrow 6">
            <a:extLst>
              <a:ext uri="{FF2B5EF4-FFF2-40B4-BE49-F238E27FC236}">
                <a16:creationId xmlns:a16="http://schemas.microsoft.com/office/drawing/2014/main" id="{B750ABAF-CAB2-46E6-B0DD-98FA4DCD96BE}"/>
              </a:ext>
            </a:extLst>
          </p:cNvPr>
          <p:cNvSpPr/>
          <p:nvPr/>
        </p:nvSpPr>
        <p:spPr>
          <a:xfrm flipH="1">
            <a:off x="7882219" y="1763744"/>
            <a:ext cx="842672" cy="323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Camera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7141233-CF7A-4E07-A94C-1E286404B5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" r="6685"/>
          <a:stretch/>
        </p:blipFill>
        <p:spPr>
          <a:xfrm>
            <a:off x="1" y="696319"/>
            <a:ext cx="3606890" cy="29989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6DD243-94FD-493F-843B-ECC9797627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11" y="3529969"/>
            <a:ext cx="2152196" cy="16135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00ED23-DB18-4DB3-B043-BB042864E88E}"/>
              </a:ext>
            </a:extLst>
          </p:cNvPr>
          <p:cNvSpPr txBox="1"/>
          <p:nvPr/>
        </p:nvSpPr>
        <p:spPr>
          <a:xfrm>
            <a:off x="5170729" y="696319"/>
            <a:ext cx="39732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USGS </a:t>
            </a:r>
            <a:r>
              <a:rPr lang="en-US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CoastCam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; Madeira Beach, FL; Jan 2017-Present</a:t>
            </a:r>
          </a:p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D4C9EB-153C-47A4-B93E-7C820C59081B}"/>
              </a:ext>
            </a:extLst>
          </p:cNvPr>
          <p:cNvSpPr txBox="1"/>
          <p:nvPr/>
        </p:nvSpPr>
        <p:spPr>
          <a:xfrm>
            <a:off x="365821" y="3739102"/>
            <a:ext cx="28752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Tidal range = 0.8 m</a:t>
            </a:r>
          </a:p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7962DC-46F7-3C4F-8E47-1F18AFC3C32B}"/>
              </a:ext>
            </a:extLst>
          </p:cNvPr>
          <p:cNvSpPr/>
          <p:nvPr/>
        </p:nvSpPr>
        <p:spPr>
          <a:xfrm>
            <a:off x="406061" y="79823"/>
            <a:ext cx="79255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99D8"/>
                </a:solidFill>
              </a:rPr>
              <a:t>Wave Runup Validation: Experimental Site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FDDF2D-1725-CC40-805F-1D447B8E3F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0" b="27827"/>
          <a:stretch/>
        </p:blipFill>
        <p:spPr>
          <a:xfrm>
            <a:off x="114242" y="4384756"/>
            <a:ext cx="1444511" cy="68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96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C2B55-92F8-4295-8292-0E568EF99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06" y="840408"/>
            <a:ext cx="2979374" cy="3567113"/>
          </a:xfrm>
        </p:spPr>
        <p:txBody>
          <a:bodyPr>
            <a:normAutofit/>
          </a:bodyPr>
          <a:lstStyle/>
          <a:p>
            <a:r>
              <a:rPr lang="en-US" dirty="0"/>
              <a:t>Camera calibrated</a:t>
            </a:r>
          </a:p>
          <a:p>
            <a:r>
              <a:rPr lang="en-US" dirty="0"/>
              <a:t>Video down-sampled to a cross-shore transect</a:t>
            </a:r>
          </a:p>
          <a:p>
            <a:r>
              <a:rPr lang="en-US" dirty="0"/>
              <a:t>Wave swash edge is digitized and projected into real-world coordinates</a:t>
            </a:r>
          </a:p>
          <a:p>
            <a:r>
              <a:rPr lang="en-US" dirty="0"/>
              <a:t>Observed elevation of TWL compared to forecast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F8EC7D-D1AB-4680-AC32-61346082B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046" y="1071562"/>
            <a:ext cx="5729954" cy="399335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F88503-1F28-4B32-B6AA-58B552B98201}"/>
              </a:ext>
            </a:extLst>
          </p:cNvPr>
          <p:cNvCxnSpPr>
            <a:cxnSpLocks/>
          </p:cNvCxnSpPr>
          <p:nvPr/>
        </p:nvCxnSpPr>
        <p:spPr>
          <a:xfrm flipH="1" flipV="1">
            <a:off x="3587873" y="1501347"/>
            <a:ext cx="1387488" cy="926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C7FF461-F7CE-E64A-91C8-BBE83566A5B5}"/>
              </a:ext>
            </a:extLst>
          </p:cNvPr>
          <p:cNvSpPr/>
          <p:nvPr/>
        </p:nvSpPr>
        <p:spPr>
          <a:xfrm>
            <a:off x="406061" y="79823"/>
            <a:ext cx="87174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99D8"/>
                </a:solidFill>
              </a:rPr>
              <a:t>Wave Runup: Image processing and validation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1F73DD-1503-BB42-9D3D-BFCB15BA24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0" b="27827"/>
          <a:stretch/>
        </p:blipFill>
        <p:spPr>
          <a:xfrm>
            <a:off x="114242" y="4384756"/>
            <a:ext cx="1444511" cy="68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53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/>
        </p:nvSpPr>
        <p:spPr>
          <a:xfrm>
            <a:off x="685799" y="1026635"/>
            <a:ext cx="8193795" cy="3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>
              <a:lnSpc>
                <a:spcPct val="150000"/>
              </a:lnSpc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</a:rPr>
              <a:t>Scope of changes in NWPS v1.3 (Feb 3, 2021)</a:t>
            </a:r>
          </a:p>
          <a:p>
            <a:pPr marL="285750" lvl="0" indent="-285750">
              <a:lnSpc>
                <a:spcPct val="150000"/>
              </a:lnSpc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</a:rPr>
              <a:t>Unstructured mesh transition</a:t>
            </a:r>
          </a:p>
          <a:p>
            <a:pPr marL="285750" lvl="0" indent="-285750">
              <a:lnSpc>
                <a:spcPct val="150000"/>
              </a:lnSpc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</a:rPr>
              <a:t>Wave system identification</a:t>
            </a:r>
          </a:p>
          <a:p>
            <a:pPr marL="285750" lvl="0" indent="-285750">
              <a:lnSpc>
                <a:spcPct val="150000"/>
              </a:lnSpc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</a:rPr>
              <a:t>Hazardous rip current</a:t>
            </a:r>
          </a:p>
          <a:p>
            <a:pPr marL="285750" lvl="0" indent="-285750">
              <a:lnSpc>
                <a:spcPct val="150000"/>
              </a:lnSpc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</a:rPr>
              <a:t>Wave runup guidance (erosion/</a:t>
            </a:r>
            <a:r>
              <a:rPr lang="en-US" sz="2400" dirty="0" err="1">
                <a:solidFill>
                  <a:schemeClr val="lt1"/>
                </a:solidFill>
              </a:rPr>
              <a:t>overwash</a:t>
            </a:r>
            <a:r>
              <a:rPr lang="en-US" sz="2400" dirty="0">
                <a:solidFill>
                  <a:schemeClr val="lt1"/>
                </a:solidFill>
              </a:rPr>
              <a:t>)</a:t>
            </a:r>
          </a:p>
          <a:p>
            <a:pPr marL="285750" lvl="0" indent="-285750">
              <a:lnSpc>
                <a:spcPct val="150000"/>
              </a:lnSpc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</a:rPr>
              <a:t>Conclusions and Outlook</a:t>
            </a:r>
          </a:p>
          <a:p>
            <a:pPr marL="285750" lvl="0" indent="-285750">
              <a:spcAft>
                <a:spcPts val="1800"/>
              </a:spcAft>
              <a:buClr>
                <a:schemeClr val="lt1"/>
              </a:buClr>
              <a:buSzPts val="2800"/>
              <a:buFont typeface="Arial"/>
              <a:buChar char="•"/>
            </a:pP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605100" y="133350"/>
            <a:ext cx="79338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" dirty="0"/>
              <a:t>Outline</a:t>
            </a:r>
            <a:endParaRPr dirty="0"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BD32E284-47B6-1241-996D-89A8E6689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07" y="5925089"/>
            <a:ext cx="8566346" cy="42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 marL="0" lvl="1" indent="0" eaLnBrk="1" hangingPunct="1">
              <a:lnSpc>
                <a:spcPct val="80000"/>
              </a:lnSpc>
              <a:spcAft>
                <a:spcPts val="1800"/>
              </a:spcAft>
              <a:buFont typeface="Arial"/>
              <a:buNone/>
              <a:defRPr/>
            </a:pPr>
            <a:r>
              <a:rPr lang="en-US" altLang="en-US" sz="2000" b="0" dirty="0">
                <a:latin typeface="Calibri" pitchFamily="34" charset="0"/>
              </a:rPr>
              <a:t>*Dataflow: No impact (Hosted on </a:t>
            </a:r>
            <a:r>
              <a:rPr lang="en-US" altLang="en-US" sz="2000" b="0" dirty="0" err="1">
                <a:latin typeface="Calibri" pitchFamily="34" charset="0"/>
              </a:rPr>
              <a:t>rzdm</a:t>
            </a:r>
            <a:r>
              <a:rPr lang="en-US" altLang="en-US" sz="2000" b="0" dirty="0">
                <a:latin typeface="Calibri" pitchFamily="34" charset="0"/>
              </a:rPr>
              <a:t> polar ftp) 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BB51725A-0ED1-DB44-A8CC-444FC97CA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07" y="6077489"/>
            <a:ext cx="8566346" cy="42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 marL="0" lvl="1" indent="0" eaLnBrk="1" hangingPunct="1">
              <a:lnSpc>
                <a:spcPct val="80000"/>
              </a:lnSpc>
              <a:spcAft>
                <a:spcPts val="1800"/>
              </a:spcAft>
              <a:buFont typeface="Arial"/>
              <a:buNone/>
              <a:defRPr/>
            </a:pPr>
            <a:r>
              <a:rPr lang="en-US" altLang="en-US" sz="2000" b="0" dirty="0">
                <a:latin typeface="Calibri" pitchFamily="34" charset="0"/>
              </a:rPr>
              <a:t>*Dataflow: No impact (Hosted on </a:t>
            </a:r>
            <a:r>
              <a:rPr lang="en-US" altLang="en-US" sz="2000" b="0" dirty="0" err="1">
                <a:latin typeface="Calibri" pitchFamily="34" charset="0"/>
              </a:rPr>
              <a:t>rzdm</a:t>
            </a:r>
            <a:r>
              <a:rPr lang="en-US" altLang="en-US" sz="2000" b="0" dirty="0">
                <a:latin typeface="Calibri" pitchFamily="34" charset="0"/>
              </a:rPr>
              <a:t> polar ftp) 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9DFDBB3C-8BA4-D54D-A4A3-924880E54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07" y="6229889"/>
            <a:ext cx="8566346" cy="42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 marL="0" lvl="1" indent="0" eaLnBrk="1" hangingPunct="1">
              <a:lnSpc>
                <a:spcPct val="80000"/>
              </a:lnSpc>
              <a:spcAft>
                <a:spcPts val="1800"/>
              </a:spcAft>
              <a:buFont typeface="Arial"/>
              <a:buNone/>
              <a:defRPr/>
            </a:pPr>
            <a:r>
              <a:rPr lang="en-US" altLang="en-US" sz="2000" b="0" dirty="0">
                <a:latin typeface="Calibri" pitchFamily="34" charset="0"/>
              </a:rPr>
              <a:t>*Dataflow: No impact (Hosted on </a:t>
            </a:r>
            <a:r>
              <a:rPr lang="en-US" altLang="en-US" sz="2000" b="0" dirty="0" err="1">
                <a:latin typeface="Calibri" pitchFamily="34" charset="0"/>
              </a:rPr>
              <a:t>rzdm</a:t>
            </a:r>
            <a:r>
              <a:rPr lang="en-US" altLang="en-US" sz="2000" b="0" dirty="0">
                <a:latin typeface="Calibri" pitchFamily="34" charset="0"/>
              </a:rPr>
              <a:t> polar ftp) </a:t>
            </a: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22CA29B1-C524-8348-AD00-DD411A09B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07" y="6382289"/>
            <a:ext cx="8566346" cy="42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 marL="0" lvl="1" indent="0" eaLnBrk="1" hangingPunct="1">
              <a:lnSpc>
                <a:spcPct val="80000"/>
              </a:lnSpc>
              <a:spcAft>
                <a:spcPts val="1800"/>
              </a:spcAft>
              <a:buFont typeface="Arial"/>
              <a:buNone/>
              <a:defRPr/>
            </a:pPr>
            <a:r>
              <a:rPr lang="en-US" altLang="en-US" sz="2000" b="0" dirty="0">
                <a:latin typeface="Calibri" pitchFamily="34" charset="0"/>
              </a:rPr>
              <a:t>*Dataflow: No impact (Hosted on </a:t>
            </a:r>
            <a:r>
              <a:rPr lang="en-US" altLang="en-US" sz="2000" b="0" dirty="0" err="1">
                <a:latin typeface="Calibri" pitchFamily="34" charset="0"/>
              </a:rPr>
              <a:t>rzdm</a:t>
            </a:r>
            <a:r>
              <a:rPr lang="en-US" altLang="en-US" sz="2000" b="0" dirty="0">
                <a:latin typeface="Calibri" pitchFamily="34" charset="0"/>
              </a:rPr>
              <a:t> polar ftp)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C2B55-92F8-4295-8292-0E568EF99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5444" y="4563026"/>
            <a:ext cx="4552217" cy="392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Bias = -0.24 m, RMSE = 0.34 m, R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= 0.38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FBFE6D-0CE9-4483-9C27-D09322BB92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6" t="4027" r="17329" b="7853"/>
          <a:stretch/>
        </p:blipFill>
        <p:spPr>
          <a:xfrm>
            <a:off x="198326" y="794651"/>
            <a:ext cx="3288567" cy="3311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88B2AC-42AD-4C7D-9079-045206C495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3" t="6944" r="8961" b="8611"/>
          <a:stretch/>
        </p:blipFill>
        <p:spPr>
          <a:xfrm>
            <a:off x="3685217" y="872985"/>
            <a:ext cx="5386388" cy="32080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862EAA-168F-4D45-9361-078A5E1C627E}"/>
              </a:ext>
            </a:extLst>
          </p:cNvPr>
          <p:cNvSpPr txBox="1"/>
          <p:nvPr/>
        </p:nvSpPr>
        <p:spPr>
          <a:xfrm rot="16200000">
            <a:off x="-972352" y="1833798"/>
            <a:ext cx="22217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Forecast (m, NAVD88)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CEC48B-A5D4-4FF1-8847-621E4C42594C}"/>
              </a:ext>
            </a:extLst>
          </p:cNvPr>
          <p:cNvSpPr txBox="1"/>
          <p:nvPr/>
        </p:nvSpPr>
        <p:spPr>
          <a:xfrm>
            <a:off x="970748" y="4106475"/>
            <a:ext cx="22217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Observed (m, NAVD88)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897BE3-D662-43E1-AC31-ACE2AC7FB8EB}"/>
              </a:ext>
            </a:extLst>
          </p:cNvPr>
          <p:cNvSpPr txBox="1"/>
          <p:nvPr/>
        </p:nvSpPr>
        <p:spPr>
          <a:xfrm>
            <a:off x="5679280" y="4116473"/>
            <a:ext cx="22217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Date (YYYY-MM-DD)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67E4DF-1839-4010-A810-739CB0C636FE}"/>
              </a:ext>
            </a:extLst>
          </p:cNvPr>
          <p:cNvSpPr txBox="1"/>
          <p:nvPr/>
        </p:nvSpPr>
        <p:spPr>
          <a:xfrm>
            <a:off x="4929188" y="1008678"/>
            <a:ext cx="82867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Hx Nate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94A9A4-6A81-4B91-8BE9-448EB6A6AA90}"/>
              </a:ext>
            </a:extLst>
          </p:cNvPr>
          <p:cNvSpPr txBox="1"/>
          <p:nvPr/>
        </p:nvSpPr>
        <p:spPr>
          <a:xfrm>
            <a:off x="5915193" y="970421"/>
            <a:ext cx="714207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TS Alberto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3C8113-3C13-49A5-B1CC-D37533717A45}"/>
              </a:ext>
            </a:extLst>
          </p:cNvPr>
          <p:cNvSpPr txBox="1"/>
          <p:nvPr/>
        </p:nvSpPr>
        <p:spPr>
          <a:xfrm>
            <a:off x="8186570" y="1178996"/>
            <a:ext cx="823231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TS Cristobal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542C37-12A6-DE47-AEC1-191C1A1090A3}"/>
              </a:ext>
            </a:extLst>
          </p:cNvPr>
          <p:cNvSpPr/>
          <p:nvPr/>
        </p:nvSpPr>
        <p:spPr>
          <a:xfrm>
            <a:off x="406062" y="79823"/>
            <a:ext cx="86655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99D8"/>
                </a:solidFill>
              </a:rPr>
              <a:t>Wave Runup: Forecast validation </a:t>
            </a:r>
            <a:r>
              <a:rPr lang="en-US" sz="2200" b="1" dirty="0">
                <a:solidFill>
                  <a:srgbClr val="0099D8"/>
                </a:solidFill>
              </a:rPr>
              <a:t>(2017/01-2020/06)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9216C3-AAF2-3343-9195-33F32907DB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0" b="27827"/>
          <a:stretch/>
        </p:blipFill>
        <p:spPr>
          <a:xfrm>
            <a:off x="114242" y="4384756"/>
            <a:ext cx="1444511" cy="68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19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7670" y="762052"/>
            <a:ext cx="8320573" cy="396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lang="en-US" sz="1600" dirty="0">
                <a:solidFill>
                  <a:srgbClr val="0A4595"/>
                </a:solidFill>
              </a:rPr>
              <a:t>NWPS v1.3 features new and improved guidance on wave systems, hazardous rip currents and erosion/</a:t>
            </a:r>
            <a:r>
              <a:rPr lang="en-US" sz="1600" dirty="0" err="1">
                <a:solidFill>
                  <a:srgbClr val="0A4595"/>
                </a:solidFill>
              </a:rPr>
              <a:t>overwash</a:t>
            </a:r>
            <a:r>
              <a:rPr lang="en-US" sz="1600" dirty="0">
                <a:solidFill>
                  <a:srgbClr val="0A4595"/>
                </a:solidFill>
              </a:rPr>
              <a:t>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A459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600" dirty="0">
                <a:solidFill>
                  <a:srgbClr val="0A4595"/>
                </a:solidFill>
              </a:rPr>
              <a:t>The rip current model performed well at most locations, but not all: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A459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A459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     - In NWPS v1.3, a single equation from the North Carolina “perfect prog</a:t>
            </a: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0A4595"/>
                </a:solidFill>
              </a:rPr>
              <a:t>      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A459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model” has been applied to all WFOs, without local tuning.</a:t>
            </a: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A459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     - No bias correction has been applied to inputs.</a:t>
            </a:r>
          </a:p>
          <a:p>
            <a:pPr lvl="3">
              <a:spcAft>
                <a:spcPts val="200"/>
              </a:spcAft>
              <a:defRPr/>
            </a:pPr>
            <a:r>
              <a:rPr lang="en-US" sz="1600" dirty="0">
                <a:solidFill>
                  <a:srgbClr val="0A4595"/>
                </a:solidFill>
              </a:rPr>
              <a:t>        - Model coefficients can be fit locally and seasonally (</a:t>
            </a:r>
            <a:r>
              <a:rPr lang="en-US" sz="1600" dirty="0" err="1">
                <a:solidFill>
                  <a:srgbClr val="0A4595"/>
                </a:solidFill>
              </a:rPr>
              <a:t>Im</a:t>
            </a:r>
            <a:r>
              <a:rPr lang="en-US" sz="1600" dirty="0">
                <a:solidFill>
                  <a:srgbClr val="0A4595"/>
                </a:solidFill>
              </a:rPr>
              <a:t> et al., 2019).</a:t>
            </a:r>
          </a:p>
          <a:p>
            <a:pPr lvl="3">
              <a:spcAft>
                <a:spcPts val="200"/>
              </a:spcAft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A459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     </a:t>
            </a:r>
            <a:r>
              <a:rPr lang="en-US" sz="1600" dirty="0">
                <a:solidFill>
                  <a:srgbClr val="0A4595"/>
                </a:solidFill>
              </a:rPr>
              <a:t>- Different and additional sets of predictors to be investigated.</a:t>
            </a:r>
          </a:p>
          <a:p>
            <a:pPr lvl="3">
              <a:spcAft>
                <a:spcPts val="1400"/>
              </a:spcAft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A459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     - </a:t>
            </a:r>
            <a:r>
              <a:rPr lang="en-US" sz="1600" dirty="0">
                <a:solidFill>
                  <a:srgbClr val="0A4595"/>
                </a:solidFill>
              </a:rPr>
              <a:t>Quality of observations can be improved.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600" dirty="0">
                <a:solidFill>
                  <a:srgbClr val="0A4595"/>
                </a:solidFill>
              </a:rPr>
              <a:t>The wave runup model performed well at single long-term monitoring station. Future enhancements include:</a:t>
            </a:r>
          </a:p>
          <a:p>
            <a:pPr lvl="0">
              <a:spcAft>
                <a:spcPts val="200"/>
              </a:spcAft>
              <a:defRPr/>
            </a:pPr>
            <a:r>
              <a:rPr lang="en-US" sz="1600" dirty="0">
                <a:solidFill>
                  <a:srgbClr val="0A4595"/>
                </a:solidFill>
              </a:rPr>
              <a:t>        - Expand validation by adding remote sensing stations to more locations.</a:t>
            </a:r>
          </a:p>
          <a:p>
            <a:pPr lvl="0">
              <a:spcAft>
                <a:spcPts val="200"/>
              </a:spcAft>
              <a:defRPr/>
            </a:pPr>
            <a:r>
              <a:rPr lang="en-US" sz="1600" dirty="0">
                <a:solidFill>
                  <a:srgbClr val="0A4595"/>
                </a:solidFill>
              </a:rPr>
              <a:t>        - Introduce additional expressions for different shore types (e.g. rubble mound).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A18ABE-24C1-4A4A-B6DC-B0A5126A4DC3}"/>
              </a:ext>
            </a:extLst>
          </p:cNvPr>
          <p:cNvSpPr/>
          <p:nvPr/>
        </p:nvSpPr>
        <p:spPr>
          <a:xfrm>
            <a:off x="502633" y="142032"/>
            <a:ext cx="4849404" cy="55399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0099D8"/>
                </a:solidFill>
              </a:rPr>
              <a:t>Conclusions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99D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and Outlook</a:t>
            </a:r>
          </a:p>
        </p:txBody>
      </p:sp>
    </p:spTree>
    <p:extLst>
      <p:ext uri="{BB962C8B-B14F-4D97-AF65-F5344CB8AC3E}">
        <p14:creationId xmlns:p14="http://schemas.microsoft.com/office/powerpoint/2010/main" val="956972264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7670" y="862411"/>
            <a:ext cx="832057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1097280">
              <a:spcAft>
                <a:spcPts val="1200"/>
              </a:spcAft>
              <a:defRPr/>
            </a:pPr>
            <a:r>
              <a:rPr lang="en-US" sz="1200" dirty="0" err="1">
                <a:solidFill>
                  <a:srgbClr val="0A4595"/>
                </a:solidFill>
              </a:rPr>
              <a:t>Dusek</a:t>
            </a:r>
            <a:r>
              <a:rPr lang="en-US" sz="1200" dirty="0">
                <a:solidFill>
                  <a:srgbClr val="0A4595"/>
                </a:solidFill>
              </a:rPr>
              <a:t>, G. and H. </a:t>
            </a:r>
            <a:r>
              <a:rPr lang="en-US" sz="1200" dirty="0" err="1">
                <a:solidFill>
                  <a:srgbClr val="0A4595"/>
                </a:solidFill>
              </a:rPr>
              <a:t>Seim</a:t>
            </a:r>
            <a:r>
              <a:rPr lang="en-US" sz="1200" dirty="0">
                <a:solidFill>
                  <a:srgbClr val="0A4595"/>
                </a:solidFill>
              </a:rPr>
              <a:t>, 2013. A probabilistic rip current forecast model. Journal of Coastal Research. 29(4). 909-925.</a:t>
            </a:r>
          </a:p>
          <a:p>
            <a:pPr marL="274320" lvl="0" indent="-1097280">
              <a:spcAft>
                <a:spcPts val="1200"/>
              </a:spcAft>
              <a:defRPr/>
            </a:pPr>
            <a:r>
              <a:rPr lang="en-US" sz="1200" dirty="0" err="1">
                <a:solidFill>
                  <a:srgbClr val="0A4595"/>
                </a:solidFill>
              </a:rPr>
              <a:t>Im</a:t>
            </a:r>
            <a:r>
              <a:rPr lang="en-US" sz="1200" dirty="0">
                <a:solidFill>
                  <a:srgbClr val="0A4595"/>
                </a:solidFill>
              </a:rPr>
              <a:t>, J.-S., M. </a:t>
            </a:r>
            <a:r>
              <a:rPr lang="en-US" sz="1200" dirty="0" err="1">
                <a:solidFill>
                  <a:srgbClr val="0A4595"/>
                </a:solidFill>
              </a:rPr>
              <a:t>Churma</a:t>
            </a:r>
            <a:r>
              <a:rPr lang="en-US" sz="1200" dirty="0">
                <a:solidFill>
                  <a:srgbClr val="0A4595"/>
                </a:solidFill>
              </a:rPr>
              <a:t>, S. Smith, G. </a:t>
            </a:r>
            <a:r>
              <a:rPr lang="en-US" sz="1200" dirty="0" err="1">
                <a:solidFill>
                  <a:srgbClr val="0A4595"/>
                </a:solidFill>
              </a:rPr>
              <a:t>Dusek</a:t>
            </a:r>
            <a:r>
              <a:rPr lang="en-US" sz="1200" dirty="0">
                <a:solidFill>
                  <a:srgbClr val="0A4595"/>
                </a:solidFill>
              </a:rPr>
              <a:t>, P. Santos, J. Kuhn, A. J. van der Westhuysen, R. Padilla-Hernandez, D. Atkinson, 2019. NOAA Probabilistic Rip Current Forecast Model: Evaluation and Implementation. Poster presented at 2019 NWA Annual Meeting, Huntsville, AL.</a:t>
            </a:r>
          </a:p>
          <a:p>
            <a:pPr marL="274320" lvl="0" indent="-1097280">
              <a:spcAft>
                <a:spcPts val="1200"/>
              </a:spcAft>
              <a:defRPr/>
            </a:pPr>
            <a:r>
              <a:rPr lang="en-US" sz="1200" dirty="0" err="1">
                <a:solidFill>
                  <a:srgbClr val="0A4595"/>
                </a:solidFill>
              </a:rPr>
              <a:t>Im</a:t>
            </a:r>
            <a:r>
              <a:rPr lang="en-US" sz="1200" dirty="0">
                <a:solidFill>
                  <a:srgbClr val="0A4595"/>
                </a:solidFill>
              </a:rPr>
              <a:t>, J.-S., S. Smith, M. </a:t>
            </a:r>
            <a:r>
              <a:rPr lang="en-US" sz="1200" dirty="0" err="1">
                <a:solidFill>
                  <a:srgbClr val="0A4595"/>
                </a:solidFill>
              </a:rPr>
              <a:t>Churma</a:t>
            </a:r>
            <a:r>
              <a:rPr lang="en-US" sz="1200" dirty="0">
                <a:solidFill>
                  <a:srgbClr val="0A4595"/>
                </a:solidFill>
              </a:rPr>
              <a:t>, J. Ghirardelli, G. </a:t>
            </a:r>
            <a:r>
              <a:rPr lang="en-US" sz="1200" dirty="0" err="1">
                <a:solidFill>
                  <a:srgbClr val="0A4595"/>
                </a:solidFill>
              </a:rPr>
              <a:t>Dusek</a:t>
            </a:r>
            <a:r>
              <a:rPr lang="en-US" sz="1200" dirty="0">
                <a:solidFill>
                  <a:srgbClr val="0A4595"/>
                </a:solidFill>
              </a:rPr>
              <a:t>, 2021. Rip Current Model Output Statistics (RCMOS) Modeling for Real-Time Probabilistic and Deterministic Forecasts, 19th Symposium on the Coastal Environment, 2021 AMS Annual Meeting, Boston, MA.</a:t>
            </a:r>
          </a:p>
          <a:p>
            <a:pPr marL="274320" lvl="0" indent="-1097280">
              <a:spcAft>
                <a:spcPts val="1200"/>
              </a:spcAft>
              <a:defRPr/>
            </a:pPr>
            <a:r>
              <a:rPr lang="en-US" sz="1200" dirty="0">
                <a:solidFill>
                  <a:srgbClr val="0A4595"/>
                </a:solidFill>
              </a:rPr>
              <a:t>NWS, 2021. SCN20-116 Updated: The Nearshore Wave Prediction System (NWPS) Update v1.3 Effective on or about February 3, 2021. https://</a:t>
            </a:r>
            <a:r>
              <a:rPr lang="en-US" sz="1200" dirty="0" err="1">
                <a:solidFill>
                  <a:srgbClr val="0A4595"/>
                </a:solidFill>
              </a:rPr>
              <a:t>www.weather.gov</a:t>
            </a:r>
            <a:r>
              <a:rPr lang="en-US" sz="1200" dirty="0">
                <a:solidFill>
                  <a:srgbClr val="0A4595"/>
                </a:solidFill>
              </a:rPr>
              <a:t>/media/notification/pdf2/scn20-116nwps_v1_3aab.pdf.</a:t>
            </a:r>
          </a:p>
          <a:p>
            <a:pPr marL="274320" lvl="0" indent="-1097280">
              <a:spcAft>
                <a:spcPts val="1200"/>
              </a:spcAft>
              <a:defRPr/>
            </a:pPr>
            <a:r>
              <a:rPr lang="en-US" sz="1200" dirty="0" err="1">
                <a:solidFill>
                  <a:srgbClr val="0A4595"/>
                </a:solidFill>
              </a:rPr>
              <a:t>Stockdon</a:t>
            </a:r>
            <a:r>
              <a:rPr lang="en-US" sz="1200" dirty="0">
                <a:solidFill>
                  <a:srgbClr val="0A4595"/>
                </a:solidFill>
              </a:rPr>
              <a:t>, H. F., R. A. Holman, P. A. </a:t>
            </a:r>
            <a:r>
              <a:rPr lang="en-US" sz="1200" dirty="0" err="1">
                <a:solidFill>
                  <a:srgbClr val="0A4595"/>
                </a:solidFill>
              </a:rPr>
              <a:t>Howd</a:t>
            </a:r>
            <a:r>
              <a:rPr lang="en-US" sz="1200" dirty="0">
                <a:solidFill>
                  <a:srgbClr val="0A4595"/>
                </a:solidFill>
              </a:rPr>
              <a:t>, A. H. </a:t>
            </a:r>
            <a:r>
              <a:rPr lang="en-US" sz="1200" dirty="0" err="1">
                <a:solidFill>
                  <a:srgbClr val="0A4595"/>
                </a:solidFill>
              </a:rPr>
              <a:t>Sallenger</a:t>
            </a:r>
            <a:r>
              <a:rPr lang="en-US" sz="1200" dirty="0">
                <a:solidFill>
                  <a:srgbClr val="0A4595"/>
                </a:solidFill>
              </a:rPr>
              <a:t>, 2006. Empirical parameterization of setup, swash, and runup. Coastal Engineering, Volume 53, Issue 7, 573-588.</a:t>
            </a:r>
          </a:p>
          <a:p>
            <a:pPr marL="274320" lvl="0" indent="-1097280">
              <a:spcAft>
                <a:spcPts val="600"/>
              </a:spcAft>
              <a:defRPr/>
            </a:pPr>
            <a:r>
              <a:rPr lang="en-US" sz="1200" dirty="0">
                <a:solidFill>
                  <a:srgbClr val="0A4595"/>
                </a:solidFill>
              </a:rPr>
              <a:t>Van der Westhuysen, A.J., 2020. Tracking of Wind-Wave Systems Using K-Means Clustering. AMS Annual Meeting, Boston, MA. https://</a:t>
            </a:r>
            <a:r>
              <a:rPr lang="en-US" sz="1200" dirty="0" err="1">
                <a:solidFill>
                  <a:srgbClr val="0A4595"/>
                </a:solidFill>
              </a:rPr>
              <a:t>ams.confex.com</a:t>
            </a:r>
            <a:r>
              <a:rPr lang="en-US" sz="1200" dirty="0">
                <a:solidFill>
                  <a:srgbClr val="0A4595"/>
                </a:solidFill>
              </a:rPr>
              <a:t>/</a:t>
            </a:r>
            <a:r>
              <a:rPr lang="en-US" sz="1200" dirty="0" err="1">
                <a:solidFill>
                  <a:srgbClr val="0A4595"/>
                </a:solidFill>
              </a:rPr>
              <a:t>ams</a:t>
            </a:r>
            <a:r>
              <a:rPr lang="en-US" sz="1200" dirty="0">
                <a:solidFill>
                  <a:srgbClr val="0A4595"/>
                </a:solidFill>
              </a:rPr>
              <a:t>/2020Annual/</a:t>
            </a:r>
            <a:r>
              <a:rPr lang="en-US" sz="1200" dirty="0" err="1">
                <a:solidFill>
                  <a:srgbClr val="0A4595"/>
                </a:solidFill>
              </a:rPr>
              <a:t>mediafile</a:t>
            </a:r>
            <a:r>
              <a:rPr lang="en-US" sz="1200" dirty="0">
                <a:solidFill>
                  <a:srgbClr val="0A4595"/>
                </a:solidFill>
              </a:rPr>
              <a:t>/Manuscript/Paper370887/VanDerWesthuysen_AMS2020_ext_abstr_paper10-4.pdf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A18ABE-24C1-4A4A-B6DC-B0A5126A4DC3}"/>
              </a:ext>
            </a:extLst>
          </p:cNvPr>
          <p:cNvSpPr/>
          <p:nvPr/>
        </p:nvSpPr>
        <p:spPr>
          <a:xfrm>
            <a:off x="502633" y="142032"/>
            <a:ext cx="2254143" cy="55399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99D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281850633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995F-0ED7-1B40-A826-136CEF6C8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NWPS On-demand Domains (36 WFOs)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7F7253-8346-F045-AE1C-93C0113EFE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78"/>
          <a:stretch/>
        </p:blipFill>
        <p:spPr>
          <a:xfrm>
            <a:off x="1090361" y="902051"/>
            <a:ext cx="7170403" cy="374662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650C60-B668-444D-BAB7-FCAF7DA17742}"/>
              </a:ext>
            </a:extLst>
          </p:cNvPr>
          <p:cNvCxnSpPr>
            <a:cxnSpLocks/>
          </p:cNvCxnSpPr>
          <p:nvPr/>
        </p:nvCxnSpPr>
        <p:spPr>
          <a:xfrm flipH="1" flipV="1">
            <a:off x="6095008" y="1706740"/>
            <a:ext cx="7810" cy="3027"/>
          </a:xfrm>
          <a:prstGeom prst="straightConnector1">
            <a:avLst/>
          </a:prstGeom>
          <a:ln w="38100">
            <a:solidFill>
              <a:srgbClr val="FF0000"/>
            </a:solidFill>
            <a:headEnd type="stealth"/>
            <a:tailEnd type="none"/>
          </a:ln>
          <a:effectLst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B813BFB-943A-9F48-8FA9-71CDA68752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28" r="9567"/>
          <a:stretch/>
        </p:blipFill>
        <p:spPr>
          <a:xfrm>
            <a:off x="752888" y="1706740"/>
            <a:ext cx="2246934" cy="200481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28A2A8-856A-8E4A-8BB5-6678D7B3F839}"/>
              </a:ext>
            </a:extLst>
          </p:cNvPr>
          <p:cNvSpPr/>
          <p:nvPr/>
        </p:nvSpPr>
        <p:spPr>
          <a:xfrm>
            <a:off x="6800169" y="2926089"/>
            <a:ext cx="272505" cy="24790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00FD97-8B80-DE4C-B6DD-BCA2049DE7A9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2999822" y="2709145"/>
            <a:ext cx="3800347" cy="34089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991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995F-0ED7-1B40-A826-136CEF6C8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60" y="150222"/>
            <a:ext cx="8582140" cy="842237"/>
          </a:xfrm>
        </p:spPr>
        <p:txBody>
          <a:bodyPr/>
          <a:lstStyle/>
          <a:p>
            <a:r>
              <a:rPr lang="en-US" dirty="0"/>
              <a:t>Scope of changes in NWPS v1.3</a:t>
            </a:r>
            <a:br>
              <a:rPr lang="en-US" dirty="0"/>
            </a:br>
            <a:r>
              <a:rPr lang="en-US" sz="2400" kern="1200" dirty="0"/>
              <a:t>(NWS, 2021)</a:t>
            </a:r>
            <a:endParaRPr lang="en-US" sz="2400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7D553C9-4B79-FD4E-B953-3E9E947C76C3}"/>
              </a:ext>
            </a:extLst>
          </p:cNvPr>
          <p:cNvSpPr txBox="1">
            <a:spLocks/>
          </p:cNvSpPr>
          <p:nvPr/>
        </p:nvSpPr>
        <p:spPr>
          <a:xfrm>
            <a:off x="561859" y="1048216"/>
            <a:ext cx="8441463" cy="349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1800" dirty="0"/>
              <a:t>Transition 12 WFO domains from regular to unstructured grids.</a:t>
            </a:r>
          </a:p>
          <a:p>
            <a:pPr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1800" dirty="0"/>
              <a:t>Wave system identification using ML methods (K-means clustering).  Resolved low-frequency limit lowered to 0.035 Hz.</a:t>
            </a:r>
          </a:p>
          <a:p>
            <a:pPr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1800" dirty="0"/>
              <a:t>Include hourly rip current guidance out to 6 days</a:t>
            </a:r>
          </a:p>
          <a:p>
            <a:pPr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1800" dirty="0"/>
              <a:t>Include hourly wave runup (erosion/</a:t>
            </a:r>
            <a:r>
              <a:rPr lang="en-US" sz="1800" dirty="0" err="1"/>
              <a:t>overwash</a:t>
            </a:r>
            <a:r>
              <a:rPr lang="en-US" sz="1800" dirty="0"/>
              <a:t>) guidance out to 6 days.</a:t>
            </a:r>
          </a:p>
          <a:p>
            <a:pPr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Improve blending of P-Surge and ESTOFS water level inputs.</a:t>
            </a:r>
          </a:p>
          <a:p>
            <a:pPr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Transect output graphics.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79944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995F-0ED7-1B40-A826-136CEF6C8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60" y="113512"/>
            <a:ext cx="8582140" cy="594300"/>
          </a:xfrm>
        </p:spPr>
        <p:txBody>
          <a:bodyPr/>
          <a:lstStyle/>
          <a:p>
            <a:r>
              <a:rPr lang="en-US" sz="2800" dirty="0"/>
              <a:t>1. Unstructured Mesh Transition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3A15BE5-744D-DE42-9F15-3D3F364A9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189" y="1359664"/>
            <a:ext cx="3724275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CBEDF397-B9B8-6543-8856-989FDCAE6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66" y="853104"/>
            <a:ext cx="502920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5AC82A-E983-BF4F-9308-8D5329CF24D0}"/>
              </a:ext>
            </a:extLst>
          </p:cNvPr>
          <p:cNvSpPr/>
          <p:nvPr/>
        </p:nvSpPr>
        <p:spPr>
          <a:xfrm>
            <a:off x="2336025" y="1190556"/>
            <a:ext cx="680172" cy="323017"/>
          </a:xfrm>
          <a:prstGeom prst="rect">
            <a:avLst/>
          </a:prstGeom>
          <a:solidFill>
            <a:schemeClr val="accent5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999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69A63C-E923-9E43-8E5F-E77D80851BCD}"/>
              </a:ext>
            </a:extLst>
          </p:cNvPr>
          <p:cNvSpPr/>
          <p:nvPr/>
        </p:nvSpPr>
        <p:spPr>
          <a:xfrm>
            <a:off x="2229086" y="1129517"/>
            <a:ext cx="369307" cy="286574"/>
          </a:xfrm>
          <a:prstGeom prst="rect">
            <a:avLst/>
          </a:prstGeom>
          <a:solidFill>
            <a:schemeClr val="accent5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999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0794D6-9733-5A41-AA14-0043F6E80B0F}"/>
              </a:ext>
            </a:extLst>
          </p:cNvPr>
          <p:cNvSpPr/>
          <p:nvPr/>
        </p:nvSpPr>
        <p:spPr>
          <a:xfrm>
            <a:off x="5865012" y="3678231"/>
            <a:ext cx="632339" cy="374237"/>
          </a:xfrm>
          <a:prstGeom prst="rect">
            <a:avLst/>
          </a:prstGeom>
          <a:solidFill>
            <a:schemeClr val="accent5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999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EA6404-1296-214A-B0D6-69B4F61671FA}"/>
              </a:ext>
            </a:extLst>
          </p:cNvPr>
          <p:cNvSpPr/>
          <p:nvPr/>
        </p:nvSpPr>
        <p:spPr>
          <a:xfrm>
            <a:off x="5627402" y="3865349"/>
            <a:ext cx="569518" cy="455613"/>
          </a:xfrm>
          <a:prstGeom prst="rect">
            <a:avLst/>
          </a:prstGeom>
          <a:solidFill>
            <a:schemeClr val="accent5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999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9CAFB6-5898-4545-90C1-F8967FFC26BB}"/>
              </a:ext>
            </a:extLst>
          </p:cNvPr>
          <p:cNvSpPr/>
          <p:nvPr/>
        </p:nvSpPr>
        <p:spPr>
          <a:xfrm>
            <a:off x="7291101" y="1982581"/>
            <a:ext cx="655231" cy="399837"/>
          </a:xfrm>
          <a:prstGeom prst="rect">
            <a:avLst/>
          </a:prstGeom>
          <a:solidFill>
            <a:schemeClr val="accent5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9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F3F2BC-1518-5540-B4DC-820DA1422BD4}"/>
              </a:ext>
            </a:extLst>
          </p:cNvPr>
          <p:cNvSpPr txBox="1"/>
          <p:nvPr/>
        </p:nvSpPr>
        <p:spPr>
          <a:xfrm>
            <a:off x="8229600" y="645456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A629ED-07B7-2B48-9EA3-5FEBB599E31A}"/>
              </a:ext>
            </a:extLst>
          </p:cNvPr>
          <p:cNvSpPr/>
          <p:nvPr/>
        </p:nvSpPr>
        <p:spPr>
          <a:xfrm>
            <a:off x="2890896" y="1726296"/>
            <a:ext cx="513389" cy="330213"/>
          </a:xfrm>
          <a:prstGeom prst="rect">
            <a:avLst/>
          </a:prstGeom>
          <a:solidFill>
            <a:schemeClr val="accent5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999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CC7305-6CB6-E342-BD82-FD1DE065D567}"/>
              </a:ext>
            </a:extLst>
          </p:cNvPr>
          <p:cNvSpPr/>
          <p:nvPr/>
        </p:nvSpPr>
        <p:spPr>
          <a:xfrm>
            <a:off x="3132712" y="1250139"/>
            <a:ext cx="314104" cy="384024"/>
          </a:xfrm>
          <a:prstGeom prst="rect">
            <a:avLst/>
          </a:prstGeom>
          <a:solidFill>
            <a:schemeClr val="accent5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999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A0A08B-F06E-5B4C-993F-3F298846F78B}"/>
              </a:ext>
            </a:extLst>
          </p:cNvPr>
          <p:cNvSpPr/>
          <p:nvPr/>
        </p:nvSpPr>
        <p:spPr>
          <a:xfrm>
            <a:off x="3089087" y="1012059"/>
            <a:ext cx="296417" cy="384025"/>
          </a:xfrm>
          <a:prstGeom prst="rect">
            <a:avLst/>
          </a:prstGeom>
          <a:solidFill>
            <a:schemeClr val="accent5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999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3E16D2-B313-F041-9D06-046B83D08A6F}"/>
              </a:ext>
            </a:extLst>
          </p:cNvPr>
          <p:cNvSpPr/>
          <p:nvPr/>
        </p:nvSpPr>
        <p:spPr>
          <a:xfrm>
            <a:off x="6624339" y="2689897"/>
            <a:ext cx="424634" cy="420282"/>
          </a:xfrm>
          <a:prstGeom prst="rect">
            <a:avLst/>
          </a:prstGeom>
          <a:solidFill>
            <a:schemeClr val="accent5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999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5FA3B0-F6CB-4E47-9CA4-86A77F3D8875}"/>
              </a:ext>
            </a:extLst>
          </p:cNvPr>
          <p:cNvSpPr/>
          <p:nvPr/>
        </p:nvSpPr>
        <p:spPr>
          <a:xfrm>
            <a:off x="1280373" y="1021851"/>
            <a:ext cx="458019" cy="562884"/>
          </a:xfrm>
          <a:prstGeom prst="rect">
            <a:avLst/>
          </a:prstGeom>
          <a:solidFill>
            <a:schemeClr val="accent5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999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141F54F-DA4C-1649-A4E5-3437A7811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246" y="2757393"/>
            <a:ext cx="2989560" cy="1855942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080544-C148-7244-827E-1CA4FF234056}"/>
              </a:ext>
            </a:extLst>
          </p:cNvPr>
          <p:cNvCxnSpPr>
            <a:cxnSpLocks/>
          </p:cNvCxnSpPr>
          <p:nvPr/>
        </p:nvCxnSpPr>
        <p:spPr>
          <a:xfrm>
            <a:off x="4064806" y="3590774"/>
            <a:ext cx="1800206" cy="1799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4D502079-6366-5246-9773-053CEB68B0E8}"/>
              </a:ext>
            </a:extLst>
          </p:cNvPr>
          <p:cNvSpPr txBox="1">
            <a:spLocks/>
          </p:cNvSpPr>
          <p:nvPr/>
        </p:nvSpPr>
        <p:spPr>
          <a:xfrm>
            <a:off x="5404941" y="735147"/>
            <a:ext cx="3805161" cy="65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spcBef>
                <a:spcPts val="0"/>
              </a:spcBef>
              <a:buNone/>
            </a:pPr>
            <a:r>
              <a:rPr lang="en-US" sz="1600" dirty="0"/>
              <a:t>12 WFO domains transitioned</a:t>
            </a:r>
          </a:p>
          <a:p>
            <a:pPr marL="50800" indent="0">
              <a:spcBef>
                <a:spcPts val="0"/>
              </a:spcBef>
              <a:buNone/>
            </a:pPr>
            <a:r>
              <a:rPr lang="en-US" sz="1600" dirty="0"/>
              <a:t>(Shaded domains, plus ALU and GUM)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927672E-5A76-7143-878A-51D004D0A7D5}"/>
              </a:ext>
            </a:extLst>
          </p:cNvPr>
          <p:cNvSpPr txBox="1">
            <a:spLocks/>
          </p:cNvSpPr>
          <p:nvPr/>
        </p:nvSpPr>
        <p:spPr>
          <a:xfrm>
            <a:off x="4135144" y="3770760"/>
            <a:ext cx="1266529" cy="900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spcBef>
                <a:spcPts val="0"/>
              </a:spcBef>
              <a:buNone/>
            </a:pPr>
            <a:r>
              <a:rPr lang="en-US" sz="1600" dirty="0"/>
              <a:t>WFO Wilmington (detail)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A6DC5F-D504-C84B-8FD7-C0920008D60E}"/>
              </a:ext>
            </a:extLst>
          </p:cNvPr>
          <p:cNvSpPr/>
          <p:nvPr/>
        </p:nvSpPr>
        <p:spPr>
          <a:xfrm>
            <a:off x="6933537" y="3951798"/>
            <a:ext cx="818985" cy="141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87C98E-BB04-924E-B036-8314785174F4}"/>
              </a:ext>
            </a:extLst>
          </p:cNvPr>
          <p:cNvSpPr/>
          <p:nvPr/>
        </p:nvSpPr>
        <p:spPr>
          <a:xfrm>
            <a:off x="6678265" y="3827046"/>
            <a:ext cx="247321" cy="225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08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15F4F1-055E-194A-A7A7-A8938657B45D}"/>
              </a:ext>
            </a:extLst>
          </p:cNvPr>
          <p:cNvSpPr txBox="1"/>
          <p:nvPr/>
        </p:nvSpPr>
        <p:spPr>
          <a:xfrm>
            <a:off x="437011" y="4481111"/>
            <a:ext cx="3081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A459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Credit: Michel Griffon, Wikipedia (no edits)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9CA107-13FF-8D4C-92E6-314F3A42E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83" y="925032"/>
            <a:ext cx="4741438" cy="3556079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98E623C-8F68-1B4C-837B-2D840F1500E3}"/>
              </a:ext>
            </a:extLst>
          </p:cNvPr>
          <p:cNvGrpSpPr>
            <a:grpSpLocks noChangeAspect="1"/>
          </p:cNvGrpSpPr>
          <p:nvPr/>
        </p:nvGrpSpPr>
        <p:grpSpPr>
          <a:xfrm>
            <a:off x="5953006" y="415659"/>
            <a:ext cx="2909953" cy="2015307"/>
            <a:chOff x="535173" y="1356547"/>
            <a:chExt cx="3948078" cy="2513040"/>
          </a:xfrm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17D664-2598-5644-90EB-DC60039F99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7" t="16766" r="12776" b="1"/>
            <a:stretch/>
          </p:blipFill>
          <p:spPr bwMode="auto">
            <a:xfrm>
              <a:off x="535173" y="1356547"/>
              <a:ext cx="3948078" cy="251304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3419A661-585A-7946-B548-B0101867B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9199" y="1356547"/>
              <a:ext cx="1884052" cy="2684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Helvetica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A0FF11-C696-6F41-B142-010A943D924E}"/>
              </a:ext>
            </a:extLst>
          </p:cNvPr>
          <p:cNvSpPr txBox="1"/>
          <p:nvPr/>
        </p:nvSpPr>
        <p:spPr>
          <a:xfrm>
            <a:off x="7474308" y="2510129"/>
            <a:ext cx="1465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459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Tracy et al. (2007)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26C13B-DF13-AD4C-BA3D-89ADCF81684B}"/>
              </a:ext>
            </a:extLst>
          </p:cNvPr>
          <p:cNvSpPr txBox="1"/>
          <p:nvPr/>
        </p:nvSpPr>
        <p:spPr>
          <a:xfrm>
            <a:off x="8229600" y="645456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00C3E6-F8C2-E240-A2DE-AF6DA233312D}"/>
              </a:ext>
            </a:extLst>
          </p:cNvPr>
          <p:cNvSpPr txBox="1"/>
          <p:nvPr/>
        </p:nvSpPr>
        <p:spPr>
          <a:xfrm>
            <a:off x="3840328" y="4492129"/>
            <a:ext cx="1293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5"/>
              </a:rPr>
              <a:t>Creative Commons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489338-AD94-EB4E-BB6D-BC5355946EA8}"/>
              </a:ext>
            </a:extLst>
          </p:cNvPr>
          <p:cNvSpPr txBox="1"/>
          <p:nvPr/>
        </p:nvSpPr>
        <p:spPr>
          <a:xfrm>
            <a:off x="4952599" y="4492128"/>
            <a:ext cx="1558370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6"/>
              </a:rPr>
              <a:t>Attribution 3.0 Unported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488B67-3B8D-1440-BCD6-E4B994608E98}"/>
              </a:ext>
            </a:extLst>
          </p:cNvPr>
          <p:cNvSpPr txBox="1"/>
          <p:nvPr/>
        </p:nvSpPr>
        <p:spPr>
          <a:xfrm>
            <a:off x="6314180" y="4496499"/>
            <a:ext cx="651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license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172BD67-54E8-AF48-8414-C6B5ADE10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60" y="113512"/>
            <a:ext cx="8582140" cy="594300"/>
          </a:xfrm>
        </p:spPr>
        <p:txBody>
          <a:bodyPr/>
          <a:lstStyle/>
          <a:p>
            <a:r>
              <a:rPr lang="en-US" sz="2800" dirty="0"/>
              <a:t>2. Wave system identification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557784" y="109728"/>
            <a:ext cx="7933800" cy="59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dirty="0"/>
              <a:t>Cluster Analysis (k-means clustering)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26C13B-DF13-AD4C-BA3D-89ADCF81684B}"/>
              </a:ext>
            </a:extLst>
          </p:cNvPr>
          <p:cNvSpPr txBox="1"/>
          <p:nvPr/>
        </p:nvSpPr>
        <p:spPr>
          <a:xfrm>
            <a:off x="8229600" y="645456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D29F30-A4F1-9045-80D2-2F4BAE5A8D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8" t="8392" r="-37" b="2169"/>
          <a:stretch/>
        </p:blipFill>
        <p:spPr>
          <a:xfrm>
            <a:off x="1287998" y="892365"/>
            <a:ext cx="5755985" cy="3878279"/>
          </a:xfrm>
          <a:prstGeom prst="rect">
            <a:avLst/>
          </a:prstGeom>
          <a:ln>
            <a:noFill/>
          </a:ln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F23FB7F1-C774-4448-AD4E-BC4335DB5E47}"/>
              </a:ext>
            </a:extLst>
          </p:cNvPr>
          <p:cNvGrpSpPr/>
          <p:nvPr/>
        </p:nvGrpSpPr>
        <p:grpSpPr>
          <a:xfrm>
            <a:off x="2629422" y="1830055"/>
            <a:ext cx="5632921" cy="2052365"/>
            <a:chOff x="3208865" y="3039236"/>
            <a:chExt cx="5632921" cy="2052365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7C8CF73-D832-024E-8E9B-F7491E7A68F2}"/>
                </a:ext>
              </a:extLst>
            </p:cNvPr>
            <p:cNvSpPr txBox="1"/>
            <p:nvPr/>
          </p:nvSpPr>
          <p:spPr>
            <a:xfrm>
              <a:off x="4439480" y="4227442"/>
              <a:ext cx="3578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+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E865CAC7-CD08-164D-9FA3-37EC46FBDF91}"/>
                </a:ext>
              </a:extLst>
            </p:cNvPr>
            <p:cNvSpPr txBox="1"/>
            <p:nvPr/>
          </p:nvSpPr>
          <p:spPr>
            <a:xfrm>
              <a:off x="3208865" y="4629936"/>
              <a:ext cx="3578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+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69F7262-B71F-924B-94C6-6997CEFEC5C0}"/>
                </a:ext>
              </a:extLst>
            </p:cNvPr>
            <p:cNvSpPr txBox="1"/>
            <p:nvPr/>
          </p:nvSpPr>
          <p:spPr>
            <a:xfrm>
              <a:off x="3707474" y="3453111"/>
              <a:ext cx="3578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+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757ADFB-F80D-2C44-86A1-667E1D39B4FC}"/>
                </a:ext>
              </a:extLst>
            </p:cNvPr>
            <p:cNvSpPr txBox="1"/>
            <p:nvPr/>
          </p:nvSpPr>
          <p:spPr>
            <a:xfrm>
              <a:off x="5012390" y="3039236"/>
              <a:ext cx="3578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+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E02EEAE6-6B14-354D-8F77-A200C32A94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3644" y="3313402"/>
              <a:ext cx="930302" cy="463049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B75EB709-AEC1-364D-BD7D-DAB9E87A2C20}"/>
                </a:ext>
              </a:extLst>
            </p:cNvPr>
            <p:cNvCxnSpPr/>
            <p:nvPr/>
          </p:nvCxnSpPr>
          <p:spPr>
            <a:xfrm flipH="1">
              <a:off x="4689946" y="4028657"/>
              <a:ext cx="1524000" cy="403528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9">
              <a:extLst>
                <a:ext uri="{FF2B5EF4-FFF2-40B4-BE49-F238E27FC236}">
                  <a16:creationId xmlns:a16="http://schemas.microsoft.com/office/drawing/2014/main" id="{426295CE-6FE9-3645-BC2C-FF64E35AA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237" y="3555553"/>
              <a:ext cx="253954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Cluster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/>
                  <a:sym typeface="Arial"/>
                </a:rPr>
                <a:t>Centers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(discovered from the data)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42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557784" y="192024"/>
            <a:ext cx="7933800" cy="59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dirty="0"/>
              <a:t>Wave systems: WFO Honolulu example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175B482F-8561-FD48-81E1-BDC802A28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5551" y="909868"/>
            <a:ext cx="22534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A459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k-means clustering in parameter space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A459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3D02C9-8730-0549-8DB2-F3D010963A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29" t="6209"/>
          <a:stretch/>
        </p:blipFill>
        <p:spPr>
          <a:xfrm>
            <a:off x="497696" y="1556199"/>
            <a:ext cx="3749202" cy="29313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48A88B-2E1F-5342-B97A-DDA09E978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942" y="798030"/>
            <a:ext cx="4277590" cy="3937432"/>
          </a:xfrm>
          <a:prstGeom prst="rect">
            <a:avLst/>
          </a:prstGeom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037226DB-6293-164E-BF40-90D09871E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9292" y="795214"/>
            <a:ext cx="4193301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A459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k-means clustering geographical space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A459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19A97F-97E2-DB49-9C4F-9436CA755AED}"/>
              </a:ext>
            </a:extLst>
          </p:cNvPr>
          <p:cNvSpPr txBox="1"/>
          <p:nvPr/>
        </p:nvSpPr>
        <p:spPr>
          <a:xfrm>
            <a:off x="4589292" y="1697079"/>
            <a:ext cx="582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Hs1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34FFCF-5C4B-1047-8991-07B8AE485613}"/>
              </a:ext>
            </a:extLst>
          </p:cNvPr>
          <p:cNvSpPr txBox="1"/>
          <p:nvPr/>
        </p:nvSpPr>
        <p:spPr>
          <a:xfrm>
            <a:off x="6097805" y="1697079"/>
            <a:ext cx="582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Hs2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D32CC9-2906-6D43-9760-DA05D6BEF2F6}"/>
              </a:ext>
            </a:extLst>
          </p:cNvPr>
          <p:cNvSpPr txBox="1"/>
          <p:nvPr/>
        </p:nvSpPr>
        <p:spPr>
          <a:xfrm>
            <a:off x="7540538" y="1697079"/>
            <a:ext cx="582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Hs3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D2B0E-DEAD-5C41-BAD5-749E9F31A97C}"/>
              </a:ext>
            </a:extLst>
          </p:cNvPr>
          <p:cNvSpPr txBox="1"/>
          <p:nvPr/>
        </p:nvSpPr>
        <p:spPr>
          <a:xfrm>
            <a:off x="4628574" y="3466105"/>
            <a:ext cx="582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Hs4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AFFF3A-7721-2A49-8C89-229B713A78B3}"/>
              </a:ext>
            </a:extLst>
          </p:cNvPr>
          <p:cNvSpPr txBox="1"/>
          <p:nvPr/>
        </p:nvSpPr>
        <p:spPr>
          <a:xfrm>
            <a:off x="4589292" y="2581083"/>
            <a:ext cx="582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Tp1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CC03AD-FAA7-0144-8B02-0C76C75FAFF9}"/>
              </a:ext>
            </a:extLst>
          </p:cNvPr>
          <p:cNvSpPr txBox="1"/>
          <p:nvPr/>
        </p:nvSpPr>
        <p:spPr>
          <a:xfrm>
            <a:off x="6097805" y="2553878"/>
            <a:ext cx="582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Tp2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D6E9B0-4C65-4848-B08A-3CD624F33E62}"/>
              </a:ext>
            </a:extLst>
          </p:cNvPr>
          <p:cNvSpPr txBox="1"/>
          <p:nvPr/>
        </p:nvSpPr>
        <p:spPr>
          <a:xfrm>
            <a:off x="7540538" y="2568166"/>
            <a:ext cx="582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Tp3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00EC45-E46E-E24E-BCEA-D427C9121163}"/>
              </a:ext>
            </a:extLst>
          </p:cNvPr>
          <p:cNvSpPr txBox="1"/>
          <p:nvPr/>
        </p:nvSpPr>
        <p:spPr>
          <a:xfrm>
            <a:off x="4628574" y="4308616"/>
            <a:ext cx="582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Tp4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99B298-6493-0240-AC5F-E81374FDE7CB}"/>
              </a:ext>
            </a:extLst>
          </p:cNvPr>
          <p:cNvSpPr/>
          <p:nvPr/>
        </p:nvSpPr>
        <p:spPr>
          <a:xfrm>
            <a:off x="6345655" y="4301710"/>
            <a:ext cx="25605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b="1" kern="1200" dirty="0">
                <a:solidFill>
                  <a:srgbClr val="0099D8"/>
                </a:solidFill>
              </a:rPr>
              <a:t>(Van der Westhuysen, 2020) </a:t>
            </a:r>
          </a:p>
        </p:txBody>
      </p:sp>
    </p:spTree>
    <p:extLst>
      <p:ext uri="{BB962C8B-B14F-4D97-AF65-F5344CB8AC3E}">
        <p14:creationId xmlns:p14="http://schemas.microsoft.com/office/powerpoint/2010/main" val="930154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7D86198-4F92-4E48-86F6-6288F46FF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097" y="1292369"/>
            <a:ext cx="2886592" cy="332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76A90F-E65B-584C-8B7D-DCD748FE1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632" y="2673641"/>
            <a:ext cx="2754775" cy="2066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E4B66F-6F33-D04D-B1CF-20EDD04D4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9" y="1085769"/>
            <a:ext cx="3033487" cy="2426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054B8F-3CC4-674B-80A0-2FA9EFE0E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843" y="907576"/>
            <a:ext cx="2083227" cy="165876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F495B40-856D-584D-80FF-15F255B60E89}"/>
              </a:ext>
            </a:extLst>
          </p:cNvPr>
          <p:cNvSpPr/>
          <p:nvPr/>
        </p:nvSpPr>
        <p:spPr>
          <a:xfrm>
            <a:off x="916420" y="1963530"/>
            <a:ext cx="3092406" cy="11361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80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876C4B8-598C-834A-AC1C-BBB52740EEDB}"/>
              </a:ext>
            </a:extLst>
          </p:cNvPr>
          <p:cNvSpPr txBox="1">
            <a:spLocks/>
          </p:cNvSpPr>
          <p:nvPr/>
        </p:nvSpPr>
        <p:spPr>
          <a:xfrm>
            <a:off x="619326" y="103237"/>
            <a:ext cx="7933800" cy="62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0099D8"/>
              </a:buClr>
              <a:buSzPts val="3200"/>
            </a:pPr>
            <a:r>
              <a:rPr lang="en-US" sz="2800" b="1" dirty="0">
                <a:solidFill>
                  <a:srgbClr val="0099D8"/>
                </a:solidFill>
              </a:rPr>
              <a:t>3. Hazardous Rip Current Forecasting</a:t>
            </a:r>
          </a:p>
        </p:txBody>
      </p:sp>
    </p:spTree>
    <p:extLst>
      <p:ext uri="{BB962C8B-B14F-4D97-AF65-F5344CB8AC3E}">
        <p14:creationId xmlns:p14="http://schemas.microsoft.com/office/powerpoint/2010/main" val="2079897534"/>
      </p:ext>
    </p:extLst>
  </p:cSld>
  <p:clrMapOvr>
    <a:masterClrMapping/>
  </p:clrMapOvr>
</p:sld>
</file>

<file path=ppt/theme/theme1.xml><?xml version="1.0" encoding="utf-8"?>
<a:theme xmlns:a="http://schemas.openxmlformats.org/drawingml/2006/main" name="3. Content Slide - no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3. Content Slide - no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68712</TotalTime>
  <Words>1488</Words>
  <Application>Microsoft Macintosh PowerPoint</Application>
  <PresentationFormat>On-screen Show (16:9)</PresentationFormat>
  <Paragraphs>168</Paragraphs>
  <Slides>22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Calibri</vt:lpstr>
      <vt:lpstr>Cambria Math</vt:lpstr>
      <vt:lpstr>Arial</vt:lpstr>
      <vt:lpstr>Helvetica</vt:lpstr>
      <vt:lpstr>Calibri Light</vt:lpstr>
      <vt:lpstr>Arial Narrow</vt:lpstr>
      <vt:lpstr>3. Content Slide - no icon</vt:lpstr>
      <vt:lpstr>2_Office Theme</vt:lpstr>
      <vt:lpstr>1_3. Content Slide - no icon</vt:lpstr>
      <vt:lpstr>Equation</vt:lpstr>
      <vt:lpstr>PowerPoint Presentation</vt:lpstr>
      <vt:lpstr>Outline</vt:lpstr>
      <vt:lpstr>NWPS On-demand Domains (36 WFOs)</vt:lpstr>
      <vt:lpstr>Scope of changes in NWPS v1.3 (NWS, 2021)</vt:lpstr>
      <vt:lpstr>1. Unstructured Mesh Transition</vt:lpstr>
      <vt:lpstr>2. Wave system identification</vt:lpstr>
      <vt:lpstr>Cluster Analysis (k-means clustering)</vt:lpstr>
      <vt:lpstr>Wave systems: WFO Honolulu example</vt:lpstr>
      <vt:lpstr>PowerPoint Presentation</vt:lpstr>
      <vt:lpstr>PowerPoint Presentation</vt:lpstr>
      <vt:lpstr>PowerPoint Presentation</vt:lpstr>
      <vt:lpstr>Rip Current Guidance in NWPS</vt:lpstr>
      <vt:lpstr>PowerPoint Presentation</vt:lpstr>
      <vt:lpstr>PowerPoint Presentation</vt:lpstr>
      <vt:lpstr>Future improvements with MDL RCMOS </vt:lpstr>
      <vt:lpstr>4. Wave runup guidance (Stockdon et al. 2006)</vt:lpstr>
      <vt:lpstr>Gridded runup guidance (e.g. WFO Tampa)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Andre Van der Westhuysen</cp:lastModifiedBy>
  <cp:revision>409</cp:revision>
  <dcterms:modified xsi:type="dcterms:W3CDTF">2021-04-29T16:08:03Z</dcterms:modified>
</cp:coreProperties>
</file>