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handoutMasterIdLst>
    <p:handoutMasterId r:id="rId26"/>
  </p:handoutMasterIdLst>
  <p:sldIdLst>
    <p:sldId id="256" r:id="rId3"/>
    <p:sldId id="318" r:id="rId4"/>
    <p:sldId id="264" r:id="rId5"/>
    <p:sldId id="330" r:id="rId6"/>
    <p:sldId id="319" r:id="rId7"/>
    <p:sldId id="321" r:id="rId8"/>
    <p:sldId id="316" r:id="rId9"/>
    <p:sldId id="324" r:id="rId10"/>
    <p:sldId id="325" r:id="rId11"/>
    <p:sldId id="326" r:id="rId12"/>
    <p:sldId id="328" r:id="rId13"/>
    <p:sldId id="329" r:id="rId14"/>
    <p:sldId id="314" r:id="rId15"/>
    <p:sldId id="312" r:id="rId16"/>
    <p:sldId id="301" r:id="rId17"/>
    <p:sldId id="303" r:id="rId18"/>
    <p:sldId id="308" r:id="rId19"/>
    <p:sldId id="310" r:id="rId20"/>
    <p:sldId id="305" r:id="rId21"/>
    <p:sldId id="307" r:id="rId22"/>
    <p:sldId id="306" r:id="rId23"/>
    <p:sldId id="313" r:id="rId24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33"/>
    <a:srgbClr val="008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1995" autoAdjust="0"/>
  </p:normalViewPr>
  <p:slideViewPr>
    <p:cSldViewPr>
      <p:cViewPr>
        <p:scale>
          <a:sx n="97" d="100"/>
          <a:sy n="97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178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Collaboration Services Users</c:v>
                </c:pt>
              </c:strCache>
            </c:strRef>
          </c:tx>
          <c:marker>
            <c:symbol val="none"/>
          </c:marker>
          <c:cat>
            <c:numRef>
              <c:f>Sheet1!$A$3:$A$9</c:f>
              <c:numCache>
                <c:formatCode>m/d/yyyy</c:formatCode>
                <c:ptCount val="7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41592</c:v>
                </c:pt>
                <c:pt idx="6">
                  <c:v>41648</c:v>
                </c:pt>
              </c:numCache>
            </c:numRef>
          </c:cat>
          <c:val>
            <c:numRef>
              <c:f>Sheet1!$B$3:$B$9</c:f>
              <c:numCache>
                <c:formatCode>General</c:formatCode>
                <c:ptCount val="7"/>
                <c:pt idx="0">
                  <c:v>257</c:v>
                </c:pt>
                <c:pt idx="1">
                  <c:v>322</c:v>
                </c:pt>
                <c:pt idx="2">
                  <c:v>390</c:v>
                </c:pt>
                <c:pt idx="3">
                  <c:v>529</c:v>
                </c:pt>
                <c:pt idx="4">
                  <c:v>599</c:v>
                </c:pt>
                <c:pt idx="5">
                  <c:v>713</c:v>
                </c:pt>
                <c:pt idx="6">
                  <c:v>939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Development Services Users</c:v>
                </c:pt>
              </c:strCache>
            </c:strRef>
          </c:tx>
          <c:marker>
            <c:symbol val="none"/>
          </c:marker>
          <c:cat>
            <c:numRef>
              <c:f>Sheet1!$A$3:$A$9</c:f>
              <c:numCache>
                <c:formatCode>m/d/yyyy</c:formatCode>
                <c:ptCount val="7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41592</c:v>
                </c:pt>
                <c:pt idx="6">
                  <c:v>41648</c:v>
                </c:pt>
              </c:numCache>
            </c:numRef>
          </c:cat>
          <c:val>
            <c:numRef>
              <c:f>Sheet1!$C$3:$C$9</c:f>
              <c:numCache>
                <c:formatCode>General</c:formatCode>
                <c:ptCount val="7"/>
                <c:pt idx="0">
                  <c:v>150</c:v>
                </c:pt>
                <c:pt idx="1">
                  <c:v>195</c:v>
                </c:pt>
                <c:pt idx="2">
                  <c:v>228</c:v>
                </c:pt>
                <c:pt idx="3">
                  <c:v>299</c:v>
                </c:pt>
                <c:pt idx="4">
                  <c:v>356</c:v>
                </c:pt>
                <c:pt idx="5">
                  <c:v>420</c:v>
                </c:pt>
                <c:pt idx="6">
                  <c:v>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95168"/>
        <c:axId val="63096704"/>
      </c:lineChart>
      <c:dateAx>
        <c:axId val="630951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63096704"/>
        <c:crosses val="autoZero"/>
        <c:auto val="1"/>
        <c:lblOffset val="100"/>
        <c:baseTimeUnit val="months"/>
        <c:majorUnit val="2"/>
        <c:majorTimeUnit val="months"/>
      </c:dateAx>
      <c:valAx>
        <c:axId val="63096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095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Communities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41590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16</c:v>
                </c:pt>
                <c:pt idx="3">
                  <c:v>27</c:v>
                </c:pt>
                <c:pt idx="4">
                  <c:v>34</c:v>
                </c:pt>
                <c:pt idx="5">
                  <c:v>41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Projects</c:v>
                </c:pt>
              </c:strCache>
            </c:strRef>
          </c:tx>
          <c:marker>
            <c:symbol val="none"/>
          </c:marker>
          <c:cat>
            <c:numRef>
              <c:f>Sheet1!$A$3:$A$8</c:f>
              <c:numCache>
                <c:formatCode>m/d/yyyy</c:formatCode>
                <c:ptCount val="6"/>
                <c:pt idx="0">
                  <c:v>41283</c:v>
                </c:pt>
                <c:pt idx="1">
                  <c:v>41370</c:v>
                </c:pt>
                <c:pt idx="2">
                  <c:v>41423</c:v>
                </c:pt>
                <c:pt idx="3">
                  <c:v>41470</c:v>
                </c:pt>
                <c:pt idx="4">
                  <c:v>41526</c:v>
                </c:pt>
                <c:pt idx="5">
                  <c:v>41590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22</c:v>
                </c:pt>
                <c:pt idx="3">
                  <c:v>28</c:v>
                </c:pt>
                <c:pt idx="4">
                  <c:v>34</c:v>
                </c:pt>
                <c:pt idx="5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938368"/>
        <c:axId val="66939904"/>
      </c:lineChart>
      <c:dateAx>
        <c:axId val="669383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66939904"/>
        <c:crosses val="autoZero"/>
        <c:auto val="1"/>
        <c:lblOffset val="100"/>
        <c:baseTimeUnit val="months"/>
        <c:majorUnit val="2"/>
        <c:majorTimeUnit val="months"/>
      </c:dateAx>
      <c:valAx>
        <c:axId val="66939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938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800E9-1D89-4CF6-95A1-A9D1AB4A328C}" type="doc">
      <dgm:prSet loTypeId="urn:microsoft.com/office/officeart/2005/8/layout/funnel1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CA4E4-5F3A-4CF9-988A-655530336E7C}">
      <dgm:prSet phldrT="[Text]"/>
      <dgm:spPr/>
      <dgm:t>
        <a:bodyPr/>
        <a:lstStyle/>
        <a:p>
          <a:r>
            <a:rPr lang="en-US" dirty="0" smtClean="0"/>
            <a:t>NOAA and</a:t>
          </a:r>
        </a:p>
        <a:p>
          <a:r>
            <a:rPr lang="en-US" dirty="0" smtClean="0"/>
            <a:t>Other Federal</a:t>
          </a:r>
        </a:p>
        <a:p>
          <a:r>
            <a:rPr lang="en-US" dirty="0" smtClean="0"/>
            <a:t>R&amp;D</a:t>
          </a:r>
          <a:endParaRPr lang="en-US" dirty="0"/>
        </a:p>
      </dgm:t>
    </dgm:pt>
    <dgm:pt modelId="{43D3FD70-51E7-4575-993C-AE956BD57016}" type="parTrans" cxnId="{AB4EF5EE-E844-404C-BE10-135B0F3DE9CC}">
      <dgm:prSet/>
      <dgm:spPr/>
      <dgm:t>
        <a:bodyPr/>
        <a:lstStyle/>
        <a:p>
          <a:endParaRPr lang="en-US"/>
        </a:p>
      </dgm:t>
    </dgm:pt>
    <dgm:pt modelId="{8670EDBC-7166-48B3-AB0D-59C97B5624C7}" type="sibTrans" cxnId="{AB4EF5EE-E844-404C-BE10-135B0F3DE9CC}">
      <dgm:prSet/>
      <dgm:spPr/>
      <dgm:t>
        <a:bodyPr/>
        <a:lstStyle/>
        <a:p>
          <a:endParaRPr lang="en-US"/>
        </a:p>
      </dgm:t>
    </dgm:pt>
    <dgm:pt modelId="{D1B8D066-03AE-4F76-90D2-9E8660129DD3}">
      <dgm:prSet phldrT="[Text]"/>
      <dgm:spPr/>
      <dgm:t>
        <a:bodyPr/>
        <a:lstStyle/>
        <a:p>
          <a:r>
            <a:rPr lang="en-US" dirty="0" smtClean="0"/>
            <a:t>NWS</a:t>
          </a:r>
        </a:p>
        <a:p>
          <a:r>
            <a:rPr lang="en-US" dirty="0" smtClean="0"/>
            <a:t>Field </a:t>
          </a:r>
        </a:p>
        <a:p>
          <a:r>
            <a:rPr lang="en-US" dirty="0" smtClean="0"/>
            <a:t>Innovation</a:t>
          </a:r>
          <a:endParaRPr lang="en-US" dirty="0"/>
        </a:p>
      </dgm:t>
    </dgm:pt>
    <dgm:pt modelId="{D4F586D7-3457-45CE-AE52-97938E070979}" type="parTrans" cxnId="{DE992563-E54B-4AA7-8393-EDDC3783E01E}">
      <dgm:prSet/>
      <dgm:spPr/>
      <dgm:t>
        <a:bodyPr/>
        <a:lstStyle/>
        <a:p>
          <a:endParaRPr lang="en-US"/>
        </a:p>
      </dgm:t>
    </dgm:pt>
    <dgm:pt modelId="{3E3EFD23-6F62-4F42-A7B9-B826B6080FEE}" type="sibTrans" cxnId="{DE992563-E54B-4AA7-8393-EDDC3783E01E}">
      <dgm:prSet/>
      <dgm:spPr/>
      <dgm:t>
        <a:bodyPr/>
        <a:lstStyle/>
        <a:p>
          <a:endParaRPr lang="en-US"/>
        </a:p>
      </dgm:t>
    </dgm:pt>
    <dgm:pt modelId="{DB5C192E-64A4-4658-922D-D1307AF10319}">
      <dgm:prSet phldrT="[Text]"/>
      <dgm:spPr/>
      <dgm:t>
        <a:bodyPr/>
        <a:lstStyle/>
        <a:p>
          <a:r>
            <a:rPr lang="en-US" dirty="0" smtClean="0"/>
            <a:t>Private Sector and Universities</a:t>
          </a:r>
          <a:endParaRPr lang="en-US" dirty="0"/>
        </a:p>
      </dgm:t>
    </dgm:pt>
    <dgm:pt modelId="{5B5997F0-50DE-487B-BF61-3546E7C3FE42}" type="parTrans" cxnId="{DF051C7E-A98C-4864-95AD-41FC9BBB3482}">
      <dgm:prSet/>
      <dgm:spPr/>
      <dgm:t>
        <a:bodyPr/>
        <a:lstStyle/>
        <a:p>
          <a:endParaRPr lang="en-US"/>
        </a:p>
      </dgm:t>
    </dgm:pt>
    <dgm:pt modelId="{59F2A71E-CADF-452E-910A-5794DD2587F8}" type="sibTrans" cxnId="{DF051C7E-A98C-4864-95AD-41FC9BBB3482}">
      <dgm:prSet/>
      <dgm:spPr/>
      <dgm:t>
        <a:bodyPr/>
        <a:lstStyle/>
        <a:p>
          <a:endParaRPr lang="en-US"/>
        </a:p>
      </dgm:t>
    </dgm:pt>
    <dgm:pt modelId="{1963747A-3317-4AA7-B999-8A2DABC6E55E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NWS Operations</a:t>
          </a:r>
          <a:endParaRPr lang="en-US" dirty="0">
            <a:solidFill>
              <a:schemeClr val="bg1"/>
            </a:solidFill>
          </a:endParaRPr>
        </a:p>
      </dgm:t>
    </dgm:pt>
    <dgm:pt modelId="{4FB1D18E-6C48-4BA4-9670-1C983FC9DE04}" type="parTrans" cxnId="{5E86E363-3D43-49A5-B23A-8F5B96BC6183}">
      <dgm:prSet/>
      <dgm:spPr/>
      <dgm:t>
        <a:bodyPr/>
        <a:lstStyle/>
        <a:p>
          <a:endParaRPr lang="en-US"/>
        </a:p>
      </dgm:t>
    </dgm:pt>
    <dgm:pt modelId="{3EE116C1-91DA-484D-8641-1345F0DCCB1E}" type="sibTrans" cxnId="{5E86E363-3D43-49A5-B23A-8F5B96BC6183}">
      <dgm:prSet/>
      <dgm:spPr/>
      <dgm:t>
        <a:bodyPr/>
        <a:lstStyle/>
        <a:p>
          <a:endParaRPr lang="en-US"/>
        </a:p>
      </dgm:t>
    </dgm:pt>
    <dgm:pt modelId="{7E3681C7-9B2E-4985-8F47-5C7C18724E9A}" type="pres">
      <dgm:prSet presAssocID="{95A800E9-1D89-4CF6-95A1-A9D1AB4A328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80389-662F-4F26-A4B7-85CBCD0CFADD}" type="pres">
      <dgm:prSet presAssocID="{95A800E9-1D89-4CF6-95A1-A9D1AB4A328C}" presName="ellipse" presStyleLbl="trBgShp" presStyleIdx="0" presStyleCnt="1" custLinFactNeighborX="277" custLinFactNeighborY="168"/>
      <dgm:spPr/>
    </dgm:pt>
    <dgm:pt modelId="{A955635E-30AF-4CC8-8415-8E77129BDE7C}" type="pres">
      <dgm:prSet presAssocID="{95A800E9-1D89-4CF6-95A1-A9D1AB4A328C}" presName="arrow1" presStyleLbl="fgShp" presStyleIdx="0" presStyleCnt="1"/>
      <dgm:spPr/>
    </dgm:pt>
    <dgm:pt modelId="{7E823599-DFEA-466D-95CF-EC4E7137CA7B}" type="pres">
      <dgm:prSet presAssocID="{95A800E9-1D89-4CF6-95A1-A9D1AB4A328C}" presName="rectangle" presStyleLbl="revTx" presStyleIdx="0" presStyleCnt="1" custLinFactNeighborY="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86A63-D187-4B95-AA86-07BCD6E63687}" type="pres">
      <dgm:prSet presAssocID="{D1B8D066-03AE-4F76-90D2-9E8660129DD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C9A2F9-7EB2-46E8-81DA-883FF3CF3EB3}" type="pres">
      <dgm:prSet presAssocID="{DB5C192E-64A4-4658-922D-D1307AF1031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F5ACE-A774-4B20-BF39-0EC818E3E381}" type="pres">
      <dgm:prSet presAssocID="{1963747A-3317-4AA7-B999-8A2DABC6E5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96CC8-223B-49F5-B1CB-17EE16CB1C23}" type="pres">
      <dgm:prSet presAssocID="{95A800E9-1D89-4CF6-95A1-A9D1AB4A328C}" presName="funnel" presStyleLbl="trAlignAcc1" presStyleIdx="0" presStyleCnt="1"/>
      <dgm:spPr/>
    </dgm:pt>
  </dgm:ptLst>
  <dgm:cxnLst>
    <dgm:cxn modelId="{42CCF63B-76C4-4E24-A30B-86502739B163}" type="presOf" srcId="{1963747A-3317-4AA7-B999-8A2DABC6E55E}" destId="{7E823599-DFEA-466D-95CF-EC4E7137CA7B}" srcOrd="0" destOrd="0" presId="urn:microsoft.com/office/officeart/2005/8/layout/funnel1"/>
    <dgm:cxn modelId="{DE992563-E54B-4AA7-8393-EDDC3783E01E}" srcId="{95A800E9-1D89-4CF6-95A1-A9D1AB4A328C}" destId="{D1B8D066-03AE-4F76-90D2-9E8660129DD3}" srcOrd="1" destOrd="0" parTransId="{D4F586D7-3457-45CE-AE52-97938E070979}" sibTransId="{3E3EFD23-6F62-4F42-A7B9-B826B6080FEE}"/>
    <dgm:cxn modelId="{AB4EF5EE-E844-404C-BE10-135B0F3DE9CC}" srcId="{95A800E9-1D89-4CF6-95A1-A9D1AB4A328C}" destId="{B17CA4E4-5F3A-4CF9-988A-655530336E7C}" srcOrd="0" destOrd="0" parTransId="{43D3FD70-51E7-4575-993C-AE956BD57016}" sibTransId="{8670EDBC-7166-48B3-AB0D-59C97B5624C7}"/>
    <dgm:cxn modelId="{EA057432-6F93-469E-8A80-ABCFFAACC055}" type="presOf" srcId="{DB5C192E-64A4-4658-922D-D1307AF10319}" destId="{44386A63-D187-4B95-AA86-07BCD6E63687}" srcOrd="0" destOrd="0" presId="urn:microsoft.com/office/officeart/2005/8/layout/funnel1"/>
    <dgm:cxn modelId="{BBAAF974-CFB7-4A7E-8DD5-26909B94474D}" type="presOf" srcId="{D1B8D066-03AE-4F76-90D2-9E8660129DD3}" destId="{9EC9A2F9-7EB2-46E8-81DA-883FF3CF3EB3}" srcOrd="0" destOrd="0" presId="urn:microsoft.com/office/officeart/2005/8/layout/funnel1"/>
    <dgm:cxn modelId="{DF051C7E-A98C-4864-95AD-41FC9BBB3482}" srcId="{95A800E9-1D89-4CF6-95A1-A9D1AB4A328C}" destId="{DB5C192E-64A4-4658-922D-D1307AF10319}" srcOrd="2" destOrd="0" parTransId="{5B5997F0-50DE-487B-BF61-3546E7C3FE42}" sibTransId="{59F2A71E-CADF-452E-910A-5794DD2587F8}"/>
    <dgm:cxn modelId="{5E86E363-3D43-49A5-B23A-8F5B96BC6183}" srcId="{95A800E9-1D89-4CF6-95A1-A9D1AB4A328C}" destId="{1963747A-3317-4AA7-B999-8A2DABC6E55E}" srcOrd="3" destOrd="0" parTransId="{4FB1D18E-6C48-4BA4-9670-1C983FC9DE04}" sibTransId="{3EE116C1-91DA-484D-8641-1345F0DCCB1E}"/>
    <dgm:cxn modelId="{28A5BC44-CC5D-426C-9BB6-C519F0DD2934}" type="presOf" srcId="{95A800E9-1D89-4CF6-95A1-A9D1AB4A328C}" destId="{7E3681C7-9B2E-4985-8F47-5C7C18724E9A}" srcOrd="0" destOrd="0" presId="urn:microsoft.com/office/officeart/2005/8/layout/funnel1"/>
    <dgm:cxn modelId="{AF4DA0D5-B6A6-4A53-876C-9885025FF1A5}" type="presOf" srcId="{B17CA4E4-5F3A-4CF9-988A-655530336E7C}" destId="{704F5ACE-A774-4B20-BF39-0EC818E3E381}" srcOrd="0" destOrd="0" presId="urn:microsoft.com/office/officeart/2005/8/layout/funnel1"/>
    <dgm:cxn modelId="{AE92B576-8807-4E59-B54D-5273103358B2}" type="presParOf" srcId="{7E3681C7-9B2E-4985-8F47-5C7C18724E9A}" destId="{F5480389-662F-4F26-A4B7-85CBCD0CFADD}" srcOrd="0" destOrd="0" presId="urn:microsoft.com/office/officeart/2005/8/layout/funnel1"/>
    <dgm:cxn modelId="{92D20F30-B7A7-4E1E-A71F-B7BBF111D1E2}" type="presParOf" srcId="{7E3681C7-9B2E-4985-8F47-5C7C18724E9A}" destId="{A955635E-30AF-4CC8-8415-8E77129BDE7C}" srcOrd="1" destOrd="0" presId="urn:microsoft.com/office/officeart/2005/8/layout/funnel1"/>
    <dgm:cxn modelId="{A4F22D97-DD71-4FBB-9235-DDE1CD696A18}" type="presParOf" srcId="{7E3681C7-9B2E-4985-8F47-5C7C18724E9A}" destId="{7E823599-DFEA-466D-95CF-EC4E7137CA7B}" srcOrd="2" destOrd="0" presId="urn:microsoft.com/office/officeart/2005/8/layout/funnel1"/>
    <dgm:cxn modelId="{A385DCD4-915E-44E0-BA02-E9279F7D1139}" type="presParOf" srcId="{7E3681C7-9B2E-4985-8F47-5C7C18724E9A}" destId="{44386A63-D187-4B95-AA86-07BCD6E63687}" srcOrd="3" destOrd="0" presId="urn:microsoft.com/office/officeart/2005/8/layout/funnel1"/>
    <dgm:cxn modelId="{035FD2E0-BAE2-4043-88B5-CD1AB10574EE}" type="presParOf" srcId="{7E3681C7-9B2E-4985-8F47-5C7C18724E9A}" destId="{9EC9A2F9-7EB2-46E8-81DA-883FF3CF3EB3}" srcOrd="4" destOrd="0" presId="urn:microsoft.com/office/officeart/2005/8/layout/funnel1"/>
    <dgm:cxn modelId="{AA19DEBB-F23E-4CDF-B7CF-8122E93846A5}" type="presParOf" srcId="{7E3681C7-9B2E-4985-8F47-5C7C18724E9A}" destId="{704F5ACE-A774-4B20-BF39-0EC818E3E381}" srcOrd="5" destOrd="0" presId="urn:microsoft.com/office/officeart/2005/8/layout/funnel1"/>
    <dgm:cxn modelId="{41656AEE-2AC1-4E4C-8512-B920CFE131D0}" type="presParOf" srcId="{7E3681C7-9B2E-4985-8F47-5C7C18724E9A}" destId="{2B796CC8-223B-49F5-B1CB-17EE16CB1C2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99DEB6D9-CABF-4876-9230-101361EB258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84608C60-9BCE-488A-BF80-7DED1E528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22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1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/>
          <a:lstStyle>
            <a:lvl1pPr algn="r">
              <a:defRPr sz="1200"/>
            </a:lvl1pPr>
          </a:lstStyle>
          <a:p>
            <a:fld id="{2AB6A5D7-ED2C-424D-90A3-1A3D191DB3DF}" type="datetimeFigureOut">
              <a:rPr lang="en-US" smtClean="0"/>
              <a:t>1/14/2014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7" tIns="46484" rIns="92967" bIns="464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67" tIns="46484" rIns="92967" bIns="464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4185"/>
          </a:xfrm>
          <a:prstGeom prst="rect">
            <a:avLst/>
          </a:prstGeom>
        </p:spPr>
        <p:txBody>
          <a:bodyPr vert="horz" lIns="92967" tIns="46484" rIns="92967" bIns="46484" rtlCol="0" anchor="b"/>
          <a:lstStyle>
            <a:lvl1pPr algn="r">
              <a:defRPr sz="1200"/>
            </a:lvl1pPr>
          </a:lstStyle>
          <a:p>
            <a:fld id="{FC65E3C1-5CBB-45C3-AAE9-41ACF9DDE4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4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04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98501" y="4409759"/>
            <a:ext cx="5587999" cy="4177665"/>
          </a:xfrm>
          <a:prstGeom prst="rect">
            <a:avLst/>
          </a:prstGeom>
        </p:spPr>
        <p:txBody>
          <a:bodyPr lIns="92952" tIns="92952" rIns="92952" bIns="9295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40262" cy="34813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98501" y="4409759"/>
            <a:ext cx="5587999" cy="4177665"/>
          </a:xfrm>
          <a:prstGeom prst="rect">
            <a:avLst/>
          </a:prstGeom>
        </p:spPr>
        <p:txBody>
          <a:bodyPr lIns="92952" tIns="92952" rIns="92952" bIns="9295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1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3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36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85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E3C1-5CBB-45C3-AAE9-41ACF9DDE4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6901800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Shape 9"/>
          <p:cNvSpPr/>
          <p:nvPr/>
        </p:nvSpPr>
        <p:spPr>
          <a:xfrm flipH="1">
            <a:off x="-3832" y="16052"/>
            <a:ext cx="10925833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 flipH="1">
            <a:off x="14659" y="881"/>
            <a:ext cx="10500940" cy="6881034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846666" y="-881"/>
            <a:ext cx="2167466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 rot="10800000" flipH="1">
            <a:off x="-524933" y="-4974"/>
            <a:ext cx="1403434" cy="6906895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082040" y="1656080"/>
            <a:ext cx="70509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082040" y="3230880"/>
            <a:ext cx="7035899" cy="92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152400" algn="r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2400" b="0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0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8229600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Shape 19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5216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Shape 23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Shape 24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58990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2800"/>
            </a:lvl1pPr>
            <a:lvl2pPr rtl="0">
              <a:buNone/>
              <a:defRPr sz="2400"/>
            </a:lvl2pPr>
            <a:lvl3pPr rtl="0">
              <a:buNone/>
              <a:defRPr sz="20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433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rot="10800000" flipH="1">
            <a:off x="-348182" y="-4700"/>
            <a:ext cx="1723519" cy="6862700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Shape 30"/>
          <p:cNvSpPr/>
          <p:nvPr/>
        </p:nvSpPr>
        <p:spPr>
          <a:xfrm rot="10800000" flipH="1">
            <a:off x="-1118653" y="-4700"/>
            <a:ext cx="3100650" cy="6862700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 rot="10800000">
            <a:off x="8088846" y="-6969"/>
            <a:ext cx="1100667" cy="6864969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1318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Shape 34"/>
          <p:cNvGrpSpPr/>
          <p:nvPr/>
        </p:nvGrpSpPr>
        <p:grpSpPr>
          <a:xfrm>
            <a:off x="-6264" y="4933386"/>
            <a:ext cx="9150267" cy="3100650"/>
            <a:chOff x="-6264" y="4933386"/>
            <a:chExt cx="9150267" cy="3100650"/>
          </a:xfrm>
        </p:grpSpPr>
        <p:sp>
          <p:nvSpPr>
            <p:cNvPr id="35" name="Shape 35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52400" algn="ctr" rtl="0">
              <a:buSzPct val="100000"/>
              <a:buFont typeface="Trebuchet MS"/>
              <a:buNone/>
              <a:defRPr sz="2400"/>
            </a:lvl1pPr>
            <a:lvl2pPr marL="0" indent="152400" algn="ctr" rtl="0">
              <a:buSzPct val="100000"/>
              <a:buFont typeface="Trebuchet MS"/>
              <a:buNone/>
              <a:defRPr sz="2400"/>
            </a:lvl2pPr>
            <a:lvl3pPr marL="0" indent="152400" algn="ctr" rtl="0">
              <a:buSzPct val="100000"/>
              <a:buFont typeface="Trebuchet MS"/>
              <a:buNone/>
              <a:defRPr sz="2400"/>
            </a:lvl3pPr>
            <a:lvl4pPr marL="0" indent="152400" algn="ctr" rtl="0">
              <a:buSzPct val="100000"/>
              <a:buFont typeface="Trebuchet MS"/>
              <a:buNone/>
              <a:defRPr sz="2400"/>
            </a:lvl4pPr>
            <a:lvl5pPr marL="0" indent="152400" algn="ctr" rtl="0">
              <a:buSzPct val="100000"/>
              <a:buFont typeface="Trebuchet MS"/>
              <a:buNone/>
              <a:defRPr sz="2400"/>
            </a:lvl5pPr>
            <a:lvl6pPr marL="0" indent="152400" algn="ctr" rtl="0">
              <a:buSzPct val="100000"/>
              <a:buFont typeface="Trebuchet MS"/>
              <a:buNone/>
              <a:defRPr sz="2400"/>
            </a:lvl6pPr>
            <a:lvl7pPr marL="0" indent="152400" algn="ctr" rtl="0">
              <a:buSzPct val="100000"/>
              <a:buFont typeface="Trebuchet MS"/>
              <a:buNone/>
              <a:defRPr sz="2400"/>
            </a:lvl7pPr>
            <a:lvl8pPr marL="0" indent="152400" algn="ctr" rtl="0">
              <a:buSzPct val="100000"/>
              <a:buFont typeface="Trebuchet MS"/>
              <a:buNone/>
              <a:defRPr sz="2400"/>
            </a:lvl8pPr>
            <a:lvl9pPr marL="0" indent="152400" algn="ctr" rtl="0">
              <a:buSzPct val="100000"/>
              <a:buFont typeface="Trebuchet MS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298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88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45905F-321E-41FB-BF59-C486223DED72}" type="datetimeFigureOut">
              <a:rPr lang="en-US" smtClean="0"/>
              <a:pPr/>
              <a:t>1/14/2014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AF135-CD1A-454F-A377-ABD6EC5E5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54000" algn="l" rt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 i="0" u="none" strike="noStrike" cap="none" baseline="0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727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32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560"/>
              </a:spcBef>
              <a:buClr>
                <a:schemeClr val="dk2"/>
              </a:buClr>
              <a:buSzPct val="100000"/>
              <a:buFont typeface="Courier New"/>
              <a:buChar char="o"/>
              <a:defRPr sz="2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  <a:defRPr sz="2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4291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388072" y="1324213"/>
            <a:ext cx="5648623" cy="1204306"/>
          </a:xfrm>
        </p:spPr>
        <p:txBody>
          <a:bodyPr/>
          <a:lstStyle/>
          <a:p>
            <a:r>
              <a:rPr lang="en-US" dirty="0" smtClean="0"/>
              <a:t>NWS Virtual Laboratory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833448" y="2095462"/>
            <a:ext cx="6511131" cy="329259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Improving R2O/O2R </a:t>
            </a:r>
            <a:r>
              <a:rPr lang="en-US" sz="2000" dirty="0"/>
              <a:t>Using Collaboration and Development </a:t>
            </a:r>
            <a:r>
              <a:rPr lang="en-US" sz="2000" dirty="0" smtClean="0"/>
              <a:t>Services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3657600"/>
            <a:ext cx="533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January 15, 2014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Stephan Smith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Meteorological Development Lab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Office of Science and Technology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National Weather Service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Recent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r>
              <a:rPr lang="en-US" sz="3600" i="1" dirty="0" smtClean="0">
                <a:solidFill>
                  <a:srgbClr val="000000"/>
                </a:solidFill>
              </a:rPr>
              <a:t> Communities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066800"/>
            <a:ext cx="8077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Environmental Modeling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Rip Currents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Google Analytics Findings: Toward More Effective Websites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Tropical AWIPS </a:t>
            </a:r>
            <a:r>
              <a:rPr lang="en-US" sz="3200" dirty="0" smtClean="0">
                <a:solidFill>
                  <a:srgbClr val="000000"/>
                </a:solidFill>
              </a:rPr>
              <a:t>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Warning Decision Training Branch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NWS Social Media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Integrated Warning Team - Partners of NWS Northern Indiana</a:t>
            </a:r>
            <a:endParaRPr lang="en-US" sz="32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76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sharing 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677372"/>
            <a:ext cx="7521575" cy="2425344"/>
          </a:xfrm>
        </p:spPr>
      </p:pic>
    </p:spTree>
    <p:extLst>
      <p:ext uri="{BB962C8B-B14F-4D97-AF65-F5344CB8AC3E}">
        <p14:creationId xmlns:p14="http://schemas.microsoft.com/office/powerpoint/2010/main" val="3221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VLAB Adjunct positions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711664"/>
            <a:ext cx="7521575" cy="2356759"/>
          </a:xfrm>
        </p:spPr>
      </p:pic>
    </p:spTree>
    <p:extLst>
      <p:ext uri="{BB962C8B-B14F-4D97-AF65-F5344CB8AC3E}">
        <p14:creationId xmlns:p14="http://schemas.microsoft.com/office/powerpoint/2010/main" val="3033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1730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000000"/>
                </a:solidFill>
              </a:rPr>
              <a:t>Back-Up Slides</a:t>
            </a:r>
            <a:endParaRPr lang="en-US" sz="3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659100" y="161225"/>
            <a:ext cx="7825799" cy="129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600" b="1" dirty="0" smtClean="0">
                <a:solidFill>
                  <a:srgbClr val="000000"/>
                </a:solidFill>
              </a:rPr>
              <a:t>AWIPS </a:t>
            </a:r>
            <a:r>
              <a:rPr lang="en" sz="3600" b="1" dirty="0">
                <a:solidFill>
                  <a:srgbClr val="000000"/>
                </a:solidFill>
              </a:rPr>
              <a:t>II </a:t>
            </a:r>
            <a:r>
              <a:rPr lang="en" sz="3600" b="1" dirty="0" smtClean="0">
                <a:solidFill>
                  <a:srgbClr val="000000"/>
                </a:solidFill>
              </a:rPr>
              <a:t>Development</a:t>
            </a:r>
          </a:p>
          <a:p>
            <a:pPr algn="ctr"/>
            <a:r>
              <a:rPr lang="en" sz="3200" b="1" dirty="0">
                <a:solidFill>
                  <a:srgbClr val="000000"/>
                </a:solidFill>
              </a:rPr>
              <a:t>Status Quo</a:t>
            </a:r>
            <a:endParaRPr lang="en" sz="3200" b="1" dirty="0" smtClean="0">
              <a:solidFill>
                <a:srgbClr val="000000"/>
              </a:solidFill>
            </a:endParaRPr>
          </a:p>
        </p:txBody>
      </p:sp>
      <p:cxnSp>
        <p:nvCxnSpPr>
          <p:cNvPr id="176" name="Shape 176"/>
          <p:cNvCxnSpPr>
            <a:stCxn id="3" idx="4"/>
            <a:endCxn id="14" idx="1"/>
          </p:cNvCxnSpPr>
          <p:nvPr/>
        </p:nvCxnSpPr>
        <p:spPr>
          <a:xfrm>
            <a:off x="5327814" y="2451491"/>
            <a:ext cx="1821876" cy="780433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7" name="Shape 177"/>
          <p:cNvCxnSpPr>
            <a:stCxn id="4" idx="5"/>
            <a:endCxn id="26" idx="0"/>
          </p:cNvCxnSpPr>
          <p:nvPr/>
        </p:nvCxnSpPr>
        <p:spPr>
          <a:xfrm>
            <a:off x="4904534" y="4851348"/>
            <a:ext cx="226679" cy="42307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8" name="Shape 178"/>
          <p:cNvCxnSpPr>
            <a:stCxn id="23" idx="6"/>
            <a:endCxn id="15" idx="2"/>
          </p:cNvCxnSpPr>
          <p:nvPr/>
        </p:nvCxnSpPr>
        <p:spPr>
          <a:xfrm>
            <a:off x="1789747" y="2791506"/>
            <a:ext cx="423032" cy="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9" name="Shape 179"/>
          <p:cNvCxnSpPr>
            <a:stCxn id="4" idx="6"/>
            <a:endCxn id="24" idx="2"/>
          </p:cNvCxnSpPr>
          <p:nvPr/>
        </p:nvCxnSpPr>
        <p:spPr>
          <a:xfrm>
            <a:off x="5105400" y="4467642"/>
            <a:ext cx="643503" cy="33427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" name="Oval 2"/>
          <p:cNvSpPr/>
          <p:nvPr/>
        </p:nvSpPr>
        <p:spPr>
          <a:xfrm>
            <a:off x="4489614" y="1706117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NWS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SEC, NCEP, OHD, MDL</a:t>
            </a:r>
          </a:p>
        </p:txBody>
      </p:sp>
      <p:sp>
        <p:nvSpPr>
          <p:cNvPr id="23" name="Oval 22"/>
          <p:cNvSpPr/>
          <p:nvPr/>
        </p:nvSpPr>
        <p:spPr>
          <a:xfrm>
            <a:off x="113347" y="2418819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Raytheon Omaha</a:t>
            </a:r>
          </a:p>
        </p:txBody>
      </p:sp>
      <p:sp>
        <p:nvSpPr>
          <p:cNvPr id="24" name="Oval 23"/>
          <p:cNvSpPr/>
          <p:nvPr/>
        </p:nvSpPr>
        <p:spPr>
          <a:xfrm>
            <a:off x="5748903" y="4429232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GSD</a:t>
            </a:r>
          </a:p>
        </p:txBody>
      </p:sp>
      <p:sp>
        <p:nvSpPr>
          <p:cNvPr id="25" name="Oval 24"/>
          <p:cNvSpPr/>
          <p:nvPr/>
        </p:nvSpPr>
        <p:spPr>
          <a:xfrm>
            <a:off x="2078635" y="5128660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NASA</a:t>
            </a:r>
          </a:p>
        </p:txBody>
      </p:sp>
      <p:sp>
        <p:nvSpPr>
          <p:cNvPr id="26" name="Oval 25"/>
          <p:cNvSpPr/>
          <p:nvPr/>
        </p:nvSpPr>
        <p:spPr>
          <a:xfrm>
            <a:off x="4293013" y="5274426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Other Partners</a:t>
            </a:r>
          </a:p>
        </p:txBody>
      </p:sp>
      <p:sp>
        <p:nvSpPr>
          <p:cNvPr id="4" name="Oval 3"/>
          <p:cNvSpPr/>
          <p:nvPr/>
        </p:nvSpPr>
        <p:spPr>
          <a:xfrm>
            <a:off x="3733800" y="3924998"/>
            <a:ext cx="1371600" cy="10852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FF"/>
                </a:solidFill>
              </a:rPr>
              <a:t>VLab</a:t>
            </a:r>
            <a:r>
              <a:rPr lang="en-US" b="1" dirty="0" smtClean="0">
                <a:solidFill>
                  <a:srgbClr val="FFFFFF"/>
                </a:solidFill>
              </a:rPr>
              <a:t>* </a:t>
            </a:r>
            <a:r>
              <a:rPr lang="en-US" sz="1200" b="1" dirty="0" smtClean="0">
                <a:solidFill>
                  <a:srgbClr val="FFFFFF"/>
                </a:solidFill>
              </a:rPr>
              <a:t>(</a:t>
            </a:r>
            <a:r>
              <a:rPr lang="en-US" sz="1200" b="1" dirty="0" err="1" smtClean="0">
                <a:solidFill>
                  <a:srgbClr val="FFFFFF"/>
                </a:solidFill>
              </a:rPr>
              <a:t>Git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</a:rPr>
              <a:t>Redmine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</a:rPr>
              <a:t>Gerrit</a:t>
            </a:r>
            <a:r>
              <a:rPr lang="en-US" sz="1200" b="1" dirty="0" smtClean="0">
                <a:solidFill>
                  <a:srgbClr val="FFFFFF"/>
                </a:solidFill>
              </a:rPr>
              <a:t>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36" name="Shape 177"/>
          <p:cNvCxnSpPr>
            <a:stCxn id="4" idx="3"/>
            <a:endCxn id="25" idx="7"/>
          </p:cNvCxnSpPr>
          <p:nvPr/>
        </p:nvCxnSpPr>
        <p:spPr>
          <a:xfrm flipH="1">
            <a:off x="3509532" y="4851348"/>
            <a:ext cx="425134" cy="38646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4" name="Oval 13"/>
          <p:cNvSpPr/>
          <p:nvPr/>
        </p:nvSpPr>
        <p:spPr>
          <a:xfrm>
            <a:off x="6860192" y="3048000"/>
            <a:ext cx="1976816" cy="125591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Dimensions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12779" y="2030202"/>
            <a:ext cx="2286000" cy="15226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Raytheon Omaha Environment </a:t>
            </a:r>
            <a:r>
              <a:rPr lang="en-US" sz="1200" b="1" dirty="0" smtClean="0">
                <a:solidFill>
                  <a:srgbClr val="FFFFFF"/>
                </a:solidFill>
              </a:rPr>
              <a:t>(</a:t>
            </a:r>
            <a:r>
              <a:rPr lang="en-US" sz="1200" b="1" dirty="0" err="1">
                <a:solidFill>
                  <a:srgbClr val="FFFFFF"/>
                </a:solidFill>
              </a:rPr>
              <a:t>G</a:t>
            </a:r>
            <a:r>
              <a:rPr lang="en-US" sz="1200" b="1" dirty="0" err="1" smtClean="0">
                <a:solidFill>
                  <a:srgbClr val="FFFFFF"/>
                </a:solidFill>
              </a:rPr>
              <a:t>it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>
                <a:solidFill>
                  <a:srgbClr val="FFFFFF"/>
                </a:solidFill>
              </a:rPr>
              <a:t>R</a:t>
            </a:r>
            <a:r>
              <a:rPr lang="en-US" sz="1200" b="1" dirty="0" err="1" smtClean="0">
                <a:solidFill>
                  <a:srgbClr val="FFFFFF"/>
                </a:solidFill>
              </a:rPr>
              <a:t>edmine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</a:rPr>
              <a:t>Gerrit</a:t>
            </a:r>
            <a:r>
              <a:rPr lang="en-US" sz="1200" b="1" dirty="0" smtClean="0">
                <a:solidFill>
                  <a:srgbClr val="FFFFFF"/>
                </a:solidFill>
              </a:rPr>
              <a:t>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896100" y="1622596"/>
            <a:ext cx="1902808" cy="912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Raytheon Silver Spring</a:t>
            </a:r>
          </a:p>
        </p:txBody>
      </p:sp>
      <p:cxnSp>
        <p:nvCxnSpPr>
          <p:cNvPr id="30" name="Shape 179"/>
          <p:cNvCxnSpPr>
            <a:stCxn id="28" idx="4"/>
            <a:endCxn id="14" idx="0"/>
          </p:cNvCxnSpPr>
          <p:nvPr/>
        </p:nvCxnSpPr>
        <p:spPr>
          <a:xfrm>
            <a:off x="7847504" y="2535013"/>
            <a:ext cx="1096" cy="512987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0" name="Shape 179"/>
          <p:cNvCxnSpPr>
            <a:stCxn id="15" idx="6"/>
            <a:endCxn id="14" idx="2"/>
          </p:cNvCxnSpPr>
          <p:nvPr/>
        </p:nvCxnSpPr>
        <p:spPr>
          <a:xfrm>
            <a:off x="4498779" y="2791506"/>
            <a:ext cx="2361413" cy="88445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3" name="Shape 177"/>
          <p:cNvCxnSpPr>
            <a:stCxn id="4" idx="1"/>
            <a:endCxn id="15" idx="4"/>
          </p:cNvCxnSpPr>
          <p:nvPr/>
        </p:nvCxnSpPr>
        <p:spPr>
          <a:xfrm flipH="1" flipV="1">
            <a:off x="3355779" y="3552810"/>
            <a:ext cx="578887" cy="531125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none" w="lg" len="lg"/>
          </a:ln>
        </p:spPr>
      </p:cxnSp>
      <p:sp>
        <p:nvSpPr>
          <p:cNvPr id="45" name="Rectangle 44"/>
          <p:cNvSpPr/>
          <p:nvPr/>
        </p:nvSpPr>
        <p:spPr>
          <a:xfrm>
            <a:off x="2819400" y="3552810"/>
            <a:ext cx="1319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Clone AWIPS 2 Repo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7465408" y="4801919"/>
            <a:ext cx="1371600" cy="108528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NCEPSVN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53" name="Shape 177"/>
          <p:cNvCxnSpPr>
            <a:stCxn id="52" idx="0"/>
          </p:cNvCxnSpPr>
          <p:nvPr/>
        </p:nvCxnSpPr>
        <p:spPr>
          <a:xfrm flipH="1" flipV="1">
            <a:off x="7848600" y="4303916"/>
            <a:ext cx="302608" cy="498003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61" name="Rectangle 60"/>
          <p:cNvSpPr/>
          <p:nvPr/>
        </p:nvSpPr>
        <p:spPr>
          <a:xfrm>
            <a:off x="84450" y="6125193"/>
            <a:ext cx="6468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</a:rPr>
              <a:t>* </a:t>
            </a:r>
            <a:r>
              <a:rPr lang="en-US" sz="1200" dirty="0" err="1" smtClean="0">
                <a:solidFill>
                  <a:srgbClr val="000000"/>
                </a:solidFill>
              </a:rPr>
              <a:t>VLab</a:t>
            </a:r>
            <a:r>
              <a:rPr lang="en-US" sz="1200" dirty="0" smtClean="0">
                <a:solidFill>
                  <a:srgbClr val="000000"/>
                </a:solidFill>
              </a:rPr>
              <a:t> AWIPS 2 Repo is read-only – there is no way currently to get code to the AWIPS baseline from </a:t>
            </a:r>
            <a:r>
              <a:rPr lang="en-US" sz="1200" dirty="0" err="1" smtClean="0">
                <a:solidFill>
                  <a:srgbClr val="000000"/>
                </a:solidFill>
              </a:rPr>
              <a:t>VLab</a:t>
            </a:r>
            <a:r>
              <a:rPr lang="en-US" sz="1200" dirty="0" smtClean="0">
                <a:solidFill>
                  <a:srgbClr val="000000"/>
                </a:solidFill>
              </a:rPr>
              <a:t> other than to manually push it to Dimensions. Collaboration currently is only in project repositories.  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6629400" y="6019800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NCEP</a:t>
            </a:r>
            <a:endParaRPr lang="en-US" sz="1200" dirty="0" smtClean="0">
              <a:solidFill>
                <a:srgbClr val="FFFFFF"/>
              </a:solidFill>
            </a:endParaRPr>
          </a:p>
        </p:txBody>
      </p:sp>
      <p:cxnSp>
        <p:nvCxnSpPr>
          <p:cNvPr id="70" name="Shape 177"/>
          <p:cNvCxnSpPr>
            <a:stCxn id="52" idx="3"/>
            <a:endCxn id="69" idx="0"/>
          </p:cNvCxnSpPr>
          <p:nvPr/>
        </p:nvCxnSpPr>
        <p:spPr>
          <a:xfrm flipH="1">
            <a:off x="7467600" y="5728269"/>
            <a:ext cx="198674" cy="29153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89" name="Shape 179"/>
          <p:cNvCxnSpPr>
            <a:stCxn id="14" idx="3"/>
            <a:endCxn id="24" idx="7"/>
          </p:cNvCxnSpPr>
          <p:nvPr/>
        </p:nvCxnSpPr>
        <p:spPr>
          <a:xfrm>
            <a:off x="7149690" y="4119991"/>
            <a:ext cx="30110" cy="418398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95" name="Shape 177"/>
          <p:cNvCxnSpPr>
            <a:stCxn id="4" idx="2"/>
            <a:endCxn id="23" idx="4"/>
          </p:cNvCxnSpPr>
          <p:nvPr/>
        </p:nvCxnSpPr>
        <p:spPr>
          <a:xfrm flipH="1" flipV="1">
            <a:off x="951547" y="3164193"/>
            <a:ext cx="2782253" cy="130344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8251112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659100" y="161225"/>
            <a:ext cx="7825799" cy="1293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3600" b="1" dirty="0" smtClean="0">
                <a:solidFill>
                  <a:srgbClr val="000000"/>
                </a:solidFill>
              </a:rPr>
              <a:t>AWIPS </a:t>
            </a:r>
            <a:r>
              <a:rPr lang="en" sz="3600" b="1" dirty="0">
                <a:solidFill>
                  <a:srgbClr val="000000"/>
                </a:solidFill>
              </a:rPr>
              <a:t>II </a:t>
            </a:r>
            <a:r>
              <a:rPr lang="en" sz="3600" b="1" dirty="0" smtClean="0">
                <a:solidFill>
                  <a:srgbClr val="000000"/>
                </a:solidFill>
              </a:rPr>
              <a:t>Development</a:t>
            </a:r>
          </a:p>
          <a:p>
            <a:pPr algn="ctr"/>
            <a:r>
              <a:rPr lang="en" sz="3200" b="1" dirty="0" smtClean="0">
                <a:solidFill>
                  <a:srgbClr val="000000"/>
                </a:solidFill>
              </a:rPr>
              <a:t>VLab Solution</a:t>
            </a:r>
          </a:p>
        </p:txBody>
      </p:sp>
      <p:cxnSp>
        <p:nvCxnSpPr>
          <p:cNvPr id="176" name="Shape 176"/>
          <p:cNvCxnSpPr>
            <a:stCxn id="3" idx="4"/>
            <a:endCxn id="4" idx="0"/>
          </p:cNvCxnSpPr>
          <p:nvPr/>
        </p:nvCxnSpPr>
        <p:spPr>
          <a:xfrm>
            <a:off x="3263182" y="2535013"/>
            <a:ext cx="6430" cy="66535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7" name="Shape 177"/>
          <p:cNvCxnSpPr>
            <a:stCxn id="4" idx="4"/>
            <a:endCxn id="26" idx="0"/>
          </p:cNvCxnSpPr>
          <p:nvPr/>
        </p:nvCxnSpPr>
        <p:spPr>
          <a:xfrm>
            <a:off x="3269612" y="4616800"/>
            <a:ext cx="6430" cy="484834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9" name="Shape 179"/>
          <p:cNvCxnSpPr>
            <a:stCxn id="4" idx="5"/>
            <a:endCxn id="24" idx="1"/>
          </p:cNvCxnSpPr>
          <p:nvPr/>
        </p:nvCxnSpPr>
        <p:spPr>
          <a:xfrm>
            <a:off x="3866855" y="4409368"/>
            <a:ext cx="798248" cy="129021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" name="Oval 2"/>
          <p:cNvSpPr/>
          <p:nvPr/>
        </p:nvSpPr>
        <p:spPr>
          <a:xfrm>
            <a:off x="2424982" y="1789639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NWS</a:t>
            </a:r>
          </a:p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SEC, NCEP, OHD, MDL</a:t>
            </a:r>
          </a:p>
        </p:txBody>
      </p:sp>
      <p:sp>
        <p:nvSpPr>
          <p:cNvPr id="23" name="Oval 22"/>
          <p:cNvSpPr/>
          <p:nvPr/>
        </p:nvSpPr>
        <p:spPr>
          <a:xfrm>
            <a:off x="113347" y="2418819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Raytheon Omaha</a:t>
            </a:r>
          </a:p>
        </p:txBody>
      </p:sp>
      <p:sp>
        <p:nvSpPr>
          <p:cNvPr id="24" name="Oval 23"/>
          <p:cNvSpPr/>
          <p:nvPr/>
        </p:nvSpPr>
        <p:spPr>
          <a:xfrm>
            <a:off x="4419600" y="4429232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GSD</a:t>
            </a:r>
          </a:p>
        </p:txBody>
      </p:sp>
      <p:sp>
        <p:nvSpPr>
          <p:cNvPr id="25" name="Oval 24"/>
          <p:cNvSpPr/>
          <p:nvPr/>
        </p:nvSpPr>
        <p:spPr>
          <a:xfrm>
            <a:off x="659100" y="4507643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NASA</a:t>
            </a:r>
          </a:p>
        </p:txBody>
      </p:sp>
      <p:sp>
        <p:nvSpPr>
          <p:cNvPr id="26" name="Oval 25"/>
          <p:cNvSpPr/>
          <p:nvPr/>
        </p:nvSpPr>
        <p:spPr>
          <a:xfrm>
            <a:off x="2437842" y="5101634"/>
            <a:ext cx="1676400" cy="74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Unidata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1400" dirty="0" smtClean="0">
                <a:solidFill>
                  <a:srgbClr val="FFFFFF"/>
                </a:solidFill>
              </a:rPr>
              <a:t>&amp; Other Partners</a:t>
            </a:r>
          </a:p>
        </p:txBody>
      </p:sp>
      <p:sp>
        <p:nvSpPr>
          <p:cNvPr id="4" name="Oval 3"/>
          <p:cNvSpPr/>
          <p:nvPr/>
        </p:nvSpPr>
        <p:spPr>
          <a:xfrm>
            <a:off x="2424982" y="3200363"/>
            <a:ext cx="1689259" cy="14164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rgbClr val="FFFFFF"/>
                </a:solidFill>
              </a:rPr>
              <a:t>VLab</a:t>
            </a:r>
            <a:r>
              <a:rPr lang="en-US" sz="1200" b="1" dirty="0" smtClean="0">
                <a:solidFill>
                  <a:srgbClr val="FFFFFF"/>
                </a:solidFill>
              </a:rPr>
              <a:t> Development Baseline</a:t>
            </a:r>
          </a:p>
          <a:p>
            <a:pPr algn="ctr"/>
            <a:r>
              <a:rPr lang="en-US" sz="1200" b="1" dirty="0" smtClean="0">
                <a:solidFill>
                  <a:srgbClr val="FFFFFF"/>
                </a:solidFill>
              </a:rPr>
              <a:t>(</a:t>
            </a:r>
            <a:r>
              <a:rPr lang="en-US" sz="1200" b="1" dirty="0" err="1" smtClean="0">
                <a:solidFill>
                  <a:srgbClr val="FFFFFF"/>
                </a:solidFill>
              </a:rPr>
              <a:t>Git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</a:rPr>
              <a:t>Redmine</a:t>
            </a:r>
            <a:r>
              <a:rPr lang="en-US" sz="1200" b="1" dirty="0" smtClean="0">
                <a:solidFill>
                  <a:srgbClr val="FFFFFF"/>
                </a:solidFill>
              </a:rPr>
              <a:t>, </a:t>
            </a:r>
            <a:r>
              <a:rPr lang="en-US" sz="1200" b="1" dirty="0" err="1" smtClean="0">
                <a:solidFill>
                  <a:srgbClr val="FFFFFF"/>
                </a:solidFill>
              </a:rPr>
              <a:t>Gerrit</a:t>
            </a:r>
            <a:r>
              <a:rPr lang="en-US" sz="1200" b="1" dirty="0" smtClean="0">
                <a:solidFill>
                  <a:srgbClr val="FFFFFF"/>
                </a:solidFill>
              </a:rPr>
              <a:t>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cxnSp>
        <p:nvCxnSpPr>
          <p:cNvPr id="36" name="Shape 177"/>
          <p:cNvCxnSpPr>
            <a:stCxn id="4" idx="3"/>
            <a:endCxn id="25" idx="7"/>
          </p:cNvCxnSpPr>
          <p:nvPr/>
        </p:nvCxnSpPr>
        <p:spPr>
          <a:xfrm flipH="1">
            <a:off x="2089997" y="4409368"/>
            <a:ext cx="582371" cy="20743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4" name="Oval 13"/>
          <p:cNvSpPr/>
          <p:nvPr/>
        </p:nvSpPr>
        <p:spPr>
          <a:xfrm>
            <a:off x="6799756" y="3320915"/>
            <a:ext cx="2115643" cy="1224385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Operational Baseline </a:t>
            </a: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(</a:t>
            </a:r>
            <a:r>
              <a:rPr lang="en-US" sz="1400" dirty="0" err="1" smtClean="0">
                <a:solidFill>
                  <a:srgbClr val="FFFFFF"/>
                </a:solidFill>
              </a:rPr>
              <a:t>Git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Redmine</a:t>
            </a:r>
            <a:r>
              <a:rPr lang="en-US" sz="1400" dirty="0" smtClean="0">
                <a:solidFill>
                  <a:srgbClr val="FFFFFF"/>
                </a:solidFill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</a:rPr>
              <a:t>Gerritt</a:t>
            </a:r>
            <a:r>
              <a:rPr lang="en-US" sz="1400" dirty="0" smtClean="0">
                <a:solidFill>
                  <a:srgbClr val="FFFFFF"/>
                </a:solidFill>
              </a:rPr>
              <a:t>)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06396" y="2349686"/>
            <a:ext cx="1902808" cy="9124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Raytheon Silver Spring</a:t>
            </a:r>
          </a:p>
        </p:txBody>
      </p:sp>
      <p:cxnSp>
        <p:nvCxnSpPr>
          <p:cNvPr id="30" name="Shape 179"/>
          <p:cNvCxnSpPr>
            <a:stCxn id="28" idx="3"/>
            <a:endCxn id="4" idx="7"/>
          </p:cNvCxnSpPr>
          <p:nvPr/>
        </p:nvCxnSpPr>
        <p:spPr>
          <a:xfrm flipH="1">
            <a:off x="3866855" y="3128483"/>
            <a:ext cx="718201" cy="279312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0" name="Shape 179"/>
          <p:cNvCxnSpPr>
            <a:stCxn id="4" idx="6"/>
            <a:endCxn id="14" idx="2"/>
          </p:cNvCxnSpPr>
          <p:nvPr/>
        </p:nvCxnSpPr>
        <p:spPr>
          <a:xfrm>
            <a:off x="4114241" y="3908582"/>
            <a:ext cx="2685515" cy="24526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5" name="Shape 177"/>
          <p:cNvCxnSpPr>
            <a:stCxn id="4" idx="1"/>
            <a:endCxn id="23" idx="5"/>
          </p:cNvCxnSpPr>
          <p:nvPr/>
        </p:nvCxnSpPr>
        <p:spPr>
          <a:xfrm flipH="1" flipV="1">
            <a:off x="1544244" y="3055036"/>
            <a:ext cx="1128124" cy="352759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240254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A1D9">
                    <a:lumMod val="50000"/>
                  </a:srgbClr>
                </a:solidFill>
              </a:rPr>
              <a:t>“When the NWR/BMH project was starting, our team needed a place where we could not only track requirements/issues, but also integrate them with our software repository.  </a:t>
            </a:r>
            <a:r>
              <a:rPr lang="en-US" sz="2000" b="1" dirty="0" err="1">
                <a:solidFill>
                  <a:srgbClr val="08A1D9">
                    <a:lumMod val="50000"/>
                  </a:srgbClr>
                </a:solidFill>
              </a:rPr>
              <a:t>VLab</a:t>
            </a:r>
            <a:r>
              <a:rPr lang="en-US" sz="2000" b="1" dirty="0">
                <a:solidFill>
                  <a:srgbClr val="08A1D9">
                    <a:lumMod val="50000"/>
                  </a:srgbClr>
                </a:solidFill>
              </a:rPr>
              <a:t> satisfied all those requirements and more.  We've since expanded our use of </a:t>
            </a:r>
            <a:r>
              <a:rPr lang="en-US" sz="2000" b="1" dirty="0" err="1">
                <a:solidFill>
                  <a:srgbClr val="08A1D9">
                    <a:lumMod val="50000"/>
                  </a:srgbClr>
                </a:solidFill>
              </a:rPr>
              <a:t>VLab</a:t>
            </a:r>
            <a:r>
              <a:rPr lang="en-US" sz="2000" b="1" dirty="0">
                <a:solidFill>
                  <a:srgbClr val="08A1D9">
                    <a:lumMod val="50000"/>
                  </a:srgbClr>
                </a:solidFill>
              </a:rPr>
              <a:t> to include </a:t>
            </a:r>
            <a:r>
              <a:rPr lang="en-US" sz="2000" b="1" dirty="0" err="1" smtClean="0">
                <a:solidFill>
                  <a:srgbClr val="08A1D9">
                    <a:lumMod val="50000"/>
                  </a:srgbClr>
                </a:solidFill>
              </a:rPr>
              <a:t>Gerrit</a:t>
            </a:r>
            <a:r>
              <a:rPr lang="en-US" sz="2000" b="1" dirty="0" smtClean="0">
                <a:solidFill>
                  <a:srgbClr val="08A1D9">
                    <a:lumMod val="50000"/>
                  </a:srgbClr>
                </a:solidFill>
              </a:rPr>
              <a:t> </a:t>
            </a:r>
            <a:r>
              <a:rPr lang="en-US" sz="2000" b="1" dirty="0">
                <a:solidFill>
                  <a:srgbClr val="08A1D9">
                    <a:lumMod val="50000"/>
                  </a:srgbClr>
                </a:solidFill>
              </a:rPr>
              <a:t>and </a:t>
            </a:r>
            <a:r>
              <a:rPr lang="en-US" sz="2000" b="1" dirty="0" smtClean="0">
                <a:solidFill>
                  <a:srgbClr val="08A1D9">
                    <a:lumMod val="50000"/>
                  </a:srgbClr>
                </a:solidFill>
              </a:rPr>
              <a:t>Jenkins</a:t>
            </a:r>
            <a:r>
              <a:rPr lang="en-US" sz="2000" b="1" dirty="0">
                <a:solidFill>
                  <a:srgbClr val="08A1D9">
                    <a:lumMod val="50000"/>
                  </a:srgbClr>
                </a:solidFill>
              </a:rPr>
              <a:t>, which will allow us to deliver higher quality software via continuous integration."</a:t>
            </a:r>
          </a:p>
          <a:p>
            <a:endParaRPr lang="en-US" sz="2400" b="1" dirty="0">
              <a:solidFill>
                <a:srgbClr val="08A1D9">
                  <a:lumMod val="50000"/>
                </a:srgb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Jim Calkins 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NWR/BMH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Development Team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Lead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Office of Science and Technology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637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“All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the team is using the repository and find it easier to find things and track committed changes. It has greatly increased team productivity over the old </a:t>
            </a:r>
            <a:r>
              <a:rPr lang="en-US" sz="2400" b="1" dirty="0" err="1">
                <a:solidFill>
                  <a:srgbClr val="08A1D9">
                    <a:lumMod val="50000"/>
                  </a:srgbClr>
                </a:solidFill>
              </a:rPr>
              <a:t>Trac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/SVN site we used to use.”</a:t>
            </a:r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-Matt Davis</a:t>
            </a: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Iris Project Manager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ITO - WFO La Crosse, Wisconsin</a:t>
            </a: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“I note how extremely valuable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it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is to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have external coders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be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able to review source code and even submit new code to the repo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.”</a:t>
            </a: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-Aaron Anderson</a:t>
            </a:r>
          </a:p>
          <a:p>
            <a:r>
              <a:rPr lang="en-US" sz="2400" b="1" dirty="0" err="1" smtClean="0">
                <a:solidFill>
                  <a:srgbClr val="08A1D9">
                    <a:lumMod val="50000"/>
                  </a:srgbClr>
                </a:solidFill>
              </a:rPr>
              <a:t>mPing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 Project Manager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ITO – WFO Norman, Oklahoma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“I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think the NWS has really benefited from this tool in its ability to bring software together into one place, which is much improved software management.  It was a painless experience to set up the code repository. This is a problem that has stifled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creativity for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many years in the NWS, and has caused redundant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development.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So </a:t>
            </a:r>
            <a:r>
              <a:rPr lang="en-US" sz="2400" b="1" dirty="0" err="1" smtClean="0">
                <a:solidFill>
                  <a:srgbClr val="08A1D9">
                    <a:lumMod val="50000"/>
                  </a:srgbClr>
                </a:solidFill>
              </a:rPr>
              <a:t>VLab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has solved those issues.”</a:t>
            </a:r>
          </a:p>
          <a:p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  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-Jason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Burks, </a:t>
            </a:r>
          </a:p>
          <a:p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AWIPS Developer, NASA </a:t>
            </a:r>
            <a:r>
              <a:rPr lang="en-US" sz="2400" b="1" dirty="0" err="1" smtClean="0">
                <a:solidFill>
                  <a:srgbClr val="08A1D9">
                    <a:lumMod val="50000"/>
                  </a:srgbClr>
                </a:solidFill>
              </a:rPr>
              <a:t>SPoRT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575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38400" y="5791200"/>
            <a:ext cx="41910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1798" y="228600"/>
            <a:ext cx="3182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rgbClr val="5ECCF3">
                        <a:satMod val="155000"/>
                      </a:srgbClr>
                    </a:gs>
                    <a:gs pos="100000">
                      <a:srgbClr val="5ECCF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NWS R2O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4672983"/>
              </p:ext>
            </p:extLst>
          </p:nvPr>
        </p:nvGraphicFramePr>
        <p:xfrm>
          <a:off x="762000" y="1143000"/>
          <a:ext cx="7543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743200" y="1600200"/>
            <a:ext cx="181331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spc="300" dirty="0" smtClean="0">
                <a:ln w="11430" cmpd="sng">
                  <a:solidFill>
                    <a:srgbClr val="B4DCFA">
                      <a:lumMod val="25000"/>
                    </a:srgbClr>
                  </a:solidFill>
                  <a:prstDash val="solid"/>
                  <a:miter lim="800000"/>
                </a:ln>
                <a:solidFill>
                  <a:srgbClr val="B4DCFA">
                    <a:lumMod val="25000"/>
                  </a:srgbClr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R&amp;D Sources</a:t>
            </a:r>
          </a:p>
        </p:txBody>
      </p:sp>
      <p:sp>
        <p:nvSpPr>
          <p:cNvPr id="6" name="Rectangle 5"/>
          <p:cNvSpPr/>
          <p:nvPr/>
        </p:nvSpPr>
        <p:spPr>
          <a:xfrm rot="18319127">
            <a:off x="3892163" y="2989215"/>
            <a:ext cx="4556810" cy="461665"/>
          </a:xfrm>
          <a:prstGeom prst="rect">
            <a:avLst/>
          </a:prstGeom>
          <a:noFill/>
          <a:scene3d>
            <a:camera prst="orthographicFront">
              <a:rot lat="2400000" lon="0" rev="0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spc="300" dirty="0" smtClean="0">
                <a:ln w="11430" cmpd="sng">
                  <a:solidFill>
                    <a:srgbClr val="B4DCFA">
                      <a:lumMod val="50000"/>
                    </a:srgbClr>
                  </a:solidFill>
                  <a:prstDash val="solid"/>
                  <a:miter lim="800000"/>
                </a:ln>
                <a:solidFill>
                  <a:srgbClr val="B4DCFA">
                    <a:lumMod val="25000"/>
                  </a:srgbClr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</a:rPr>
              <a:t>R2O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8773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“We were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using Rational Clear Case before, but </a:t>
            </a:r>
            <a:r>
              <a:rPr lang="en-US" sz="2400" b="1" dirty="0" err="1">
                <a:solidFill>
                  <a:srgbClr val="08A1D9">
                    <a:lumMod val="50000"/>
                  </a:srgbClr>
                </a:solidFill>
              </a:rPr>
              <a:t>Git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 is much preferred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by teleworkers because they can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unplug from the core repository but still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do development.”</a:t>
            </a: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-Warrick Moran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NOAA Weather Wire-EUC/</a:t>
            </a:r>
            <a:r>
              <a:rPr lang="en-US" sz="2400" b="1" dirty="0" err="1" smtClean="0">
                <a:solidFill>
                  <a:srgbClr val="08A1D9">
                    <a:lumMod val="50000"/>
                  </a:srgbClr>
                </a:solidFill>
              </a:rPr>
              <a:t>Nlets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 Project Manager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NWS Office of Operational Systems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1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“The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ticketing system helps me manage problems, requirements, tasks, and their associated documentation in a single location.   Forecasters that use the system are pleased that they can see the status of issues that affect them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.”</a:t>
            </a: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-Kimberly Barks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ITO – WFO Greenville/Spartanburg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9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Customer Feedback on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endParaRPr lang="en-US" sz="3600" i="1" dirty="0" smtClean="0">
              <a:solidFill>
                <a:srgbClr val="00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“The collaborative implementation process for MDL and NCO is greatly improved through use of the Virtual Lab.  Utilizing the </a:t>
            </a:r>
            <a:r>
              <a:rPr lang="en-US" sz="2400" b="1" dirty="0" err="1" smtClean="0">
                <a:solidFill>
                  <a:srgbClr val="08A1D9">
                    <a:lumMod val="50000"/>
                  </a:srgbClr>
                </a:solidFill>
              </a:rPr>
              <a:t>VLab's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subversion repository allows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MDL 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to meet the NCO requirement that all implementations be under </a:t>
            </a:r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Subversion</a:t>
            </a:r>
            <a:r>
              <a:rPr lang="en-US" sz="2400" b="1" dirty="0">
                <a:solidFill>
                  <a:srgbClr val="08A1D9">
                    <a:lumMod val="50000"/>
                  </a:srgbClr>
                </a:solidFill>
              </a:rPr>
              <a:t>.  It also streamlines the entire RFC process, decreasing the number of required submissions, eliminating redundancy, and reducing the likelihood of avoidable delays. </a:t>
            </a:r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-Scott Scallion</a:t>
            </a:r>
          </a:p>
          <a:p>
            <a:r>
              <a:rPr lang="en-US" sz="2400" b="1" dirty="0" smtClean="0">
                <a:solidFill>
                  <a:srgbClr val="08A1D9">
                    <a:lumMod val="50000"/>
                  </a:srgbClr>
                </a:solidFill>
              </a:rPr>
              <a:t>MDL, Office of Science and Technology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371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4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z="2400" dirty="0"/>
              <a:t>The Virtual Laboratory (VLab) </a:t>
            </a:r>
            <a:r>
              <a:rPr lang="en-US" sz="2400" dirty="0" smtClean="0"/>
              <a:t>is a set of services and IT framework </a:t>
            </a:r>
            <a:r>
              <a:rPr lang="en-US" sz="2400" dirty="0"/>
              <a:t>which enables NWS employees and their </a:t>
            </a:r>
            <a:r>
              <a:rPr lang="en-US" sz="2400" dirty="0" smtClean="0"/>
              <a:t>partners </a:t>
            </a:r>
            <a:r>
              <a:rPr lang="en-US" sz="2400" dirty="0"/>
              <a:t>to share ideas, collaborate, engage in software development, and </a:t>
            </a:r>
            <a:r>
              <a:rPr lang="en-US" sz="2400" dirty="0" smtClean="0"/>
              <a:t>conduct </a:t>
            </a:r>
            <a:r>
              <a:rPr lang="en-US" sz="2400" dirty="0"/>
              <a:t>applied research</a:t>
            </a:r>
            <a:r>
              <a:rPr lang="en-US" sz="2400" dirty="0" smtClean="0"/>
              <a:t>. </a:t>
            </a:r>
          </a:p>
          <a:p>
            <a:pPr lvl="0"/>
            <a:r>
              <a:rPr lang="en-US" sz="2400" i="1" dirty="0" smtClean="0">
                <a:solidFill>
                  <a:srgbClr val="F96A1B"/>
                </a:solidFill>
              </a:rPr>
              <a:t>	The </a:t>
            </a:r>
            <a:r>
              <a:rPr lang="en-US" sz="2400" i="1" dirty="0">
                <a:solidFill>
                  <a:srgbClr val="F96A1B"/>
                </a:solidFill>
              </a:rPr>
              <a:t>Goal of </a:t>
            </a:r>
            <a:r>
              <a:rPr lang="en-US" sz="2400" i="1" dirty="0" err="1">
                <a:solidFill>
                  <a:srgbClr val="F96A1B"/>
                </a:solidFill>
              </a:rPr>
              <a:t>VLab</a:t>
            </a:r>
            <a:r>
              <a:rPr lang="en-US" sz="2400" i="1" dirty="0">
                <a:solidFill>
                  <a:srgbClr val="F96A1B"/>
                </a:solidFill>
              </a:rPr>
              <a:t> is to </a:t>
            </a:r>
            <a:r>
              <a:rPr lang="en-US" sz="2400" i="1" dirty="0" smtClean="0">
                <a:solidFill>
                  <a:srgbClr val="F96A1B"/>
                </a:solidFill>
              </a:rPr>
              <a:t>manage innovation, streamline O2R, and accelerate R2O in NOAA.</a:t>
            </a:r>
            <a:endParaRPr lang="en-US" sz="2400" i="1" dirty="0">
              <a:solidFill>
                <a:srgbClr val="F96A1B"/>
              </a:solidFill>
            </a:endParaRPr>
          </a:p>
          <a:p>
            <a:r>
              <a:rPr lang="en-US" sz="2400" dirty="0" smtClean="0"/>
              <a:t>	</a:t>
            </a:r>
            <a:r>
              <a:rPr lang="en-US" sz="2400" i="1" dirty="0" smtClean="0">
                <a:solidFill>
                  <a:schemeClr val="accent3"/>
                </a:solidFill>
              </a:rPr>
              <a:t>VLab provides NWS’s R&amp;D partners with a clear and inexpensive path to operations.</a:t>
            </a:r>
          </a:p>
          <a:p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NWS Virtual Laboratory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769701" y="5410200"/>
            <a:ext cx="4997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Carrot, rather than Stick, approach </a:t>
            </a:r>
          </a:p>
          <a:p>
            <a:pPr algn="ctr"/>
            <a:r>
              <a:rPr lang="en-US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improving</a:t>
            </a:r>
          </a:p>
          <a:p>
            <a:pPr algn="ctr"/>
            <a:r>
              <a:rPr lang="en-US" sz="2400" b="1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R2O/O2R</a:t>
            </a:r>
            <a:endParaRPr lang="en-US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3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940040" cy="3579849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February 2012:		Cross-NWS </a:t>
            </a:r>
            <a:r>
              <a:rPr lang="en-US" sz="2400" dirty="0" err="1" smtClean="0"/>
              <a:t>VLab</a:t>
            </a:r>
            <a:r>
              <a:rPr lang="en-US" sz="2400" dirty="0" smtClean="0"/>
              <a:t> Vision Team 				chartered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October 2012: 		</a:t>
            </a:r>
            <a:r>
              <a:rPr lang="en-US" sz="2400" dirty="0" err="1" smtClean="0"/>
              <a:t>VLab</a:t>
            </a:r>
            <a:r>
              <a:rPr lang="en-US" sz="2400" dirty="0" smtClean="0"/>
              <a:t> Vision document briefed 				to NWS Management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February 18, 2013: 	</a:t>
            </a:r>
            <a:r>
              <a:rPr lang="en-US" sz="2400" dirty="0" err="1" smtClean="0"/>
              <a:t>VLab</a:t>
            </a:r>
            <a:r>
              <a:rPr lang="en-US" sz="2400" dirty="0" smtClean="0"/>
              <a:t> IOC date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Brief History of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VLab</a:t>
            </a:r>
            <a:r>
              <a:rPr lang="en-US" sz="3600" b="1" i="1" dirty="0" smtClean="0">
                <a:solidFill>
                  <a:srgbClr val="000000"/>
                </a:solidFill>
              </a:rPr>
              <a:t>: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2578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https://nws.weather.gov/innovate/</a:t>
            </a:r>
          </a:p>
        </p:txBody>
      </p:sp>
    </p:spTree>
    <p:extLst>
      <p:ext uri="{BB962C8B-B14F-4D97-AF65-F5344CB8AC3E}">
        <p14:creationId xmlns:p14="http://schemas.microsoft.com/office/powerpoint/2010/main" val="35077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	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Reduces </a:t>
            </a:r>
            <a:r>
              <a:rPr lang="en-US" sz="2400" dirty="0"/>
              <a:t>the time and cost of transitions of </a:t>
            </a:r>
            <a:r>
              <a:rPr lang="en-US" sz="2400" dirty="0" smtClean="0"/>
              <a:t>research and development projects </a:t>
            </a:r>
            <a:r>
              <a:rPr lang="en-US" sz="2400" dirty="0"/>
              <a:t>to enterprise </a:t>
            </a:r>
            <a:r>
              <a:rPr lang="en-US" sz="2400" dirty="0" smtClean="0"/>
              <a:t>operations,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Minimizes </a:t>
            </a:r>
            <a:r>
              <a:rPr lang="en-US" sz="2400" dirty="0"/>
              <a:t>redundancy and </a:t>
            </a:r>
            <a:r>
              <a:rPr lang="en-US" sz="2400" dirty="0" smtClean="0"/>
              <a:t>leverages </a:t>
            </a:r>
            <a:r>
              <a:rPr lang="en-US" sz="2400" dirty="0"/>
              <a:t>complementary, yet physically separated, </a:t>
            </a:r>
            <a:r>
              <a:rPr lang="en-US" sz="2400" dirty="0" smtClean="0"/>
              <a:t>skill sets,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Forges </a:t>
            </a:r>
            <a:r>
              <a:rPr lang="en-US" sz="2400" dirty="0"/>
              <a:t>scientific and technical solutions based on a broad, diverse consensus, </a:t>
            </a:r>
            <a:r>
              <a:rPr lang="en-US" sz="2400" dirty="0" smtClean="0"/>
              <a:t>and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Promotes </a:t>
            </a:r>
            <a:r>
              <a:rPr lang="en-US" sz="2400" dirty="0"/>
              <a:t>an </a:t>
            </a:r>
            <a:r>
              <a:rPr lang="en-US" sz="2400" dirty="0" smtClean="0"/>
              <a:t>R2O/O2R culture </a:t>
            </a:r>
            <a:r>
              <a:rPr lang="en-US" sz="2400" dirty="0"/>
              <a:t>based on collaboration and </a:t>
            </a:r>
            <a:r>
              <a:rPr lang="en-US" sz="2400" dirty="0" smtClean="0"/>
              <a:t>trust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</a:rPr>
              <a:t>Implementation of the VLab:</a:t>
            </a:r>
            <a:endParaRPr lang="en-US" sz="36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953000"/>
            <a:ext cx="8382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Guiding Principles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</a:rPr>
              <a:t>		Transparency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Teamwork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	Flexibility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		Responsiveness</a:t>
            </a: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</a:rPr>
              <a:t>	</a:t>
            </a:r>
            <a:r>
              <a:rPr lang="en-US" sz="2000" b="1" dirty="0" smtClean="0">
                <a:solidFill>
                  <a:schemeClr val="bg1"/>
                </a:solidFill>
              </a:rPr>
              <a:t>					Accountability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6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800"/>
            <a:ext cx="8092440" cy="4309572"/>
          </a:xfrm>
        </p:spPr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VLab is open to all NOAA employees*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VLab </a:t>
            </a:r>
            <a:r>
              <a:rPr lang="en-US" sz="3200" dirty="0" smtClean="0"/>
              <a:t>supports </a:t>
            </a:r>
            <a:r>
              <a:rPr lang="en-US" sz="3200" dirty="0"/>
              <a:t>both informal collaboration </a:t>
            </a:r>
            <a:r>
              <a:rPr lang="en-US" sz="3200" dirty="0" smtClean="0"/>
              <a:t>and prototyping </a:t>
            </a:r>
            <a:r>
              <a:rPr lang="en-US" sz="3200" dirty="0"/>
              <a:t>as well as formal, structured </a:t>
            </a:r>
            <a:r>
              <a:rPr lang="en-US" sz="3200" dirty="0" smtClean="0"/>
              <a:t>development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VLab </a:t>
            </a:r>
            <a:r>
              <a:rPr lang="en-US" sz="3200" dirty="0" smtClean="0"/>
              <a:t>development is targeted to the following operational </a:t>
            </a:r>
            <a:r>
              <a:rPr lang="en-US" sz="3200" dirty="0"/>
              <a:t>systems:</a:t>
            </a:r>
          </a:p>
          <a:p>
            <a:r>
              <a:rPr lang="en-US" sz="3200" dirty="0"/>
              <a:t> </a:t>
            </a:r>
            <a:r>
              <a:rPr lang="en-US" sz="3200" dirty="0" smtClean="0"/>
              <a:t>		</a:t>
            </a:r>
            <a:r>
              <a:rPr lang="en-US" sz="2600" dirty="0" smtClean="0"/>
              <a:t>Advanced </a:t>
            </a:r>
            <a:r>
              <a:rPr lang="en-US" sz="2600" dirty="0"/>
              <a:t>Weather Interactive Processing System (AWIPS)</a:t>
            </a:r>
          </a:p>
          <a:p>
            <a:pPr lvl="0"/>
            <a:r>
              <a:rPr lang="en-US" sz="2600" dirty="0" smtClean="0"/>
              <a:t>		Weather and Climate Operational Supercomputing  System 	(</a:t>
            </a:r>
            <a:r>
              <a:rPr lang="en-US" sz="2600" dirty="0"/>
              <a:t>WCOSS</a:t>
            </a:r>
            <a:r>
              <a:rPr lang="en-US" sz="2600" dirty="0" smtClean="0"/>
              <a:t>)</a:t>
            </a:r>
          </a:p>
          <a:p>
            <a:pPr lvl="0"/>
            <a:r>
              <a:rPr lang="en-US" sz="2600" dirty="0"/>
              <a:t>		NWS Internet Dissemination System (NIDS)</a:t>
            </a:r>
          </a:p>
          <a:p>
            <a:pPr lvl="0"/>
            <a:r>
              <a:rPr lang="en-US" sz="2600" dirty="0" smtClean="0"/>
              <a:t>		</a:t>
            </a:r>
          </a:p>
          <a:p>
            <a:pPr lvl="0"/>
            <a:r>
              <a:rPr lang="en-US" sz="2600" dirty="0"/>
              <a:t>*NOAA users can request access for external </a:t>
            </a:r>
            <a:r>
              <a:rPr lang="en-US" sz="2600" dirty="0" smtClean="0"/>
              <a:t>partners</a:t>
            </a:r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/>
              <a:t>Scope</a:t>
            </a:r>
            <a:endParaRPr lang="en-US" sz="3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667000" y="5181600"/>
            <a:ext cx="6385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VLab</a:t>
            </a:r>
            <a:r>
              <a:rPr lang="en-US" sz="2000" dirty="0" smtClean="0">
                <a:solidFill>
                  <a:schemeClr val="bg1"/>
                </a:solidFill>
              </a:rPr>
              <a:t> is NOT an “end-around” of existing NWS governance</a:t>
            </a:r>
          </a:p>
          <a:p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rocesses and procedures.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28572"/>
          </a:xfrm>
        </p:spPr>
        <p:txBody>
          <a:bodyPr>
            <a:normAutofit/>
          </a:bodyPr>
          <a:lstStyle/>
          <a:p>
            <a:r>
              <a:rPr lang="en-US" dirty="0" smtClean="0"/>
              <a:t>	</a:t>
            </a: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WRN Roadmap 2.0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447800"/>
            <a:ext cx="7391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P. 63:</a:t>
            </a:r>
          </a:p>
          <a:p>
            <a:endParaRPr lang="en-US" dirty="0"/>
          </a:p>
          <a:p>
            <a:r>
              <a:rPr lang="en-US" sz="2000" i="1" dirty="0" smtClean="0"/>
              <a:t>Design </a:t>
            </a:r>
            <a:r>
              <a:rPr lang="en-US" sz="2000" i="1" dirty="0"/>
              <a:t>and implement a </a:t>
            </a:r>
            <a:r>
              <a:rPr lang="en-US" sz="2000" b="1" i="1" dirty="0">
                <a:solidFill>
                  <a:srgbClr val="00B050"/>
                </a:solidFill>
              </a:rPr>
              <a:t>Virtual </a:t>
            </a:r>
            <a:r>
              <a:rPr lang="en-US" sz="2000" b="1" i="1" dirty="0" smtClean="0">
                <a:solidFill>
                  <a:srgbClr val="00B050"/>
                </a:solidFill>
              </a:rPr>
              <a:t>Laboratory (</a:t>
            </a:r>
            <a:r>
              <a:rPr lang="en-US" sz="2000" b="1" i="1" dirty="0" err="1" smtClean="0">
                <a:solidFill>
                  <a:srgbClr val="00B050"/>
                </a:solidFill>
              </a:rPr>
              <a:t>VLab</a:t>
            </a:r>
            <a:r>
              <a:rPr lang="en-US" sz="2000" b="1" i="1" dirty="0" smtClean="0">
                <a:solidFill>
                  <a:srgbClr val="00B050"/>
                </a:solidFill>
              </a:rPr>
              <a:t>)</a:t>
            </a:r>
            <a:r>
              <a:rPr lang="en-US" sz="2000" i="1" dirty="0" smtClean="0"/>
              <a:t>.  Initial </a:t>
            </a:r>
            <a:r>
              <a:rPr lang="en-US" sz="2000" i="1" dirty="0"/>
              <a:t>capabilities of the </a:t>
            </a:r>
            <a:r>
              <a:rPr lang="en-US" sz="2000" i="1" dirty="0" err="1" smtClean="0"/>
              <a:t>VLab</a:t>
            </a:r>
            <a:r>
              <a:rPr lang="en-US" sz="2000" i="1" dirty="0" smtClean="0"/>
              <a:t> </a:t>
            </a:r>
            <a:r>
              <a:rPr lang="en-US" sz="2000" i="1" dirty="0"/>
              <a:t>will be to </a:t>
            </a:r>
            <a:r>
              <a:rPr lang="en-US" sz="2000" i="1" dirty="0" smtClean="0"/>
              <a:t>implement </a:t>
            </a:r>
            <a:r>
              <a:rPr lang="en-US" sz="2000" i="1" dirty="0"/>
              <a:t>an innovation portal for tracking, sharing, and collaborating on development projects, </a:t>
            </a:r>
            <a:r>
              <a:rPr lang="en-US" sz="2000" i="1" dirty="0" smtClean="0"/>
              <a:t>including </a:t>
            </a:r>
            <a:r>
              <a:rPr lang="en-US" sz="2000" i="1" dirty="0"/>
              <a:t>AWIPS software development. Being based in the cloud or cloud-like environment, </a:t>
            </a:r>
            <a:r>
              <a:rPr lang="en-US" sz="2000" i="1" dirty="0" smtClean="0"/>
              <a:t>the </a:t>
            </a:r>
            <a:r>
              <a:rPr lang="en-US" sz="2000" i="1" dirty="0" err="1" smtClean="0"/>
              <a:t>VLab</a:t>
            </a:r>
            <a:r>
              <a:rPr lang="en-US" sz="2000" i="1" dirty="0" smtClean="0"/>
              <a:t> </a:t>
            </a:r>
            <a:r>
              <a:rPr lang="en-US" sz="2000" i="1" dirty="0"/>
              <a:t>will be a fundamental change in software development strategy for forecaster applications </a:t>
            </a:r>
            <a:r>
              <a:rPr lang="en-US" sz="2000" i="1" dirty="0" smtClean="0"/>
              <a:t>and </a:t>
            </a:r>
            <a:r>
              <a:rPr lang="en-US" sz="2000" i="1" dirty="0"/>
              <a:t>will enhance both O2R and </a:t>
            </a:r>
            <a:r>
              <a:rPr lang="en-US" sz="2000" i="1" dirty="0" smtClean="0"/>
              <a:t>R2O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5239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VLab Status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447479688"/>
              </p:ext>
            </p:extLst>
          </p:nvPr>
        </p:nvGraphicFramePr>
        <p:xfrm>
          <a:off x="152400" y="914400"/>
          <a:ext cx="3962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47588208"/>
              </p:ext>
            </p:extLst>
          </p:nvPr>
        </p:nvGraphicFramePr>
        <p:xfrm>
          <a:off x="4191000" y="914400"/>
          <a:ext cx="4724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51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8326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00"/>
                </a:solidFill>
              </a:rPr>
              <a:t>Recent </a:t>
            </a:r>
            <a:r>
              <a:rPr lang="en-US" sz="3600" i="1" dirty="0" err="1" smtClean="0">
                <a:solidFill>
                  <a:srgbClr val="000000"/>
                </a:solidFill>
              </a:rPr>
              <a:t>VLab</a:t>
            </a:r>
            <a:r>
              <a:rPr lang="en-US" sz="3600" i="1" dirty="0" smtClean="0">
                <a:solidFill>
                  <a:srgbClr val="000000"/>
                </a:solidFill>
              </a:rPr>
              <a:t> Projects</a:t>
            </a:r>
            <a:endParaRPr lang="en-US" sz="3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9144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endParaRPr lang="en-US" sz="2400" b="1" dirty="0" smtClean="0">
              <a:solidFill>
                <a:srgbClr val="08A1D9">
                  <a:lumMod val="50000"/>
                </a:srgbClr>
              </a:solidFill>
            </a:endParaRP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066800"/>
            <a:ext cx="8077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Model Blender </a:t>
            </a:r>
            <a:r>
              <a:rPr lang="en-US" sz="3200" dirty="0" smtClean="0">
                <a:solidFill>
                  <a:srgbClr val="FF0000"/>
                </a:solidFill>
              </a:rPr>
              <a:t>(Sandy)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MRMS </a:t>
            </a:r>
            <a:r>
              <a:rPr lang="en-US" sz="3200" dirty="0" smtClean="0">
                <a:solidFill>
                  <a:srgbClr val="FF0000"/>
                </a:solidFill>
              </a:rPr>
              <a:t>(Sandy)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SLOSH/</a:t>
            </a:r>
            <a:r>
              <a:rPr lang="en-US" sz="3200" dirty="0" err="1" smtClean="0">
                <a:solidFill>
                  <a:srgbClr val="000000"/>
                </a:solidFill>
              </a:rPr>
              <a:t>Extratropical</a:t>
            </a:r>
            <a:r>
              <a:rPr lang="en-US" sz="3200" dirty="0" smtClean="0">
                <a:solidFill>
                  <a:srgbClr val="000000"/>
                </a:solidFill>
              </a:rPr>
              <a:t> Storm Surge </a:t>
            </a:r>
            <a:r>
              <a:rPr lang="en-US" sz="3200" dirty="0" smtClean="0">
                <a:solidFill>
                  <a:srgbClr val="FF0000"/>
                </a:solidFill>
              </a:rPr>
              <a:t>(Sandy)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NUOPC - </a:t>
            </a:r>
            <a:r>
              <a:rPr lang="en-US" sz="3200" dirty="0">
                <a:solidFill>
                  <a:srgbClr val="000000"/>
                </a:solidFill>
              </a:rPr>
              <a:t>Physics </a:t>
            </a:r>
            <a:r>
              <a:rPr lang="en-US" sz="3200" dirty="0" smtClean="0">
                <a:solidFill>
                  <a:srgbClr val="000000"/>
                </a:solidFill>
              </a:rPr>
              <a:t>Interoperability </a:t>
            </a:r>
            <a:r>
              <a:rPr lang="en-US" sz="3200" dirty="0">
                <a:solidFill>
                  <a:srgbClr val="000000"/>
                </a:solidFill>
              </a:rPr>
              <a:t>Group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IDP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NDFD </a:t>
            </a:r>
            <a:r>
              <a:rPr lang="en-US" sz="3200" dirty="0"/>
              <a:t>Forecast </a:t>
            </a:r>
            <a:r>
              <a:rPr lang="en-US" sz="3200" dirty="0" smtClean="0"/>
              <a:t>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Aviation Forecast Verification </a:t>
            </a:r>
            <a:r>
              <a:rPr lang="en-US" sz="3200" dirty="0" smtClean="0"/>
              <a:t>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Ensemble Tool (FDSE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FACETs PHI </a:t>
            </a:r>
            <a:r>
              <a:rPr lang="en-US" sz="3200" dirty="0" smtClean="0"/>
              <a:t>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LAMP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RWS</a:t>
            </a:r>
            <a:endParaRPr lang="en-US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8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29587</TotalTime>
  <Words>873</Words>
  <Application>Microsoft Office PowerPoint</Application>
  <PresentationFormat>On-screen Show (4:3)</PresentationFormat>
  <Paragraphs>176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Angles</vt:lpstr>
      <vt:lpstr>1_Office Theme</vt:lpstr>
      <vt:lpstr>NWS Virtual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sharing library</vt:lpstr>
      <vt:lpstr>VLAB Adjunct 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NWS Virtual Laboratory</dc:title>
  <dc:creator>Stephan Smith</dc:creator>
  <cp:lastModifiedBy>John Schattel</cp:lastModifiedBy>
  <cp:revision>262</cp:revision>
  <cp:lastPrinted>2014-01-09T18:43:41Z</cp:lastPrinted>
  <dcterms:created xsi:type="dcterms:W3CDTF">2012-07-24T15:15:44Z</dcterms:created>
  <dcterms:modified xsi:type="dcterms:W3CDTF">2014-01-14T19:42:20Z</dcterms:modified>
</cp:coreProperties>
</file>