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35"/>
  </p:notesMasterIdLst>
  <p:sldIdLst>
    <p:sldId id="256" r:id="rId2"/>
    <p:sldId id="259" r:id="rId3"/>
    <p:sldId id="260" r:id="rId4"/>
    <p:sldId id="257" r:id="rId5"/>
    <p:sldId id="274" r:id="rId6"/>
    <p:sldId id="261" r:id="rId7"/>
    <p:sldId id="262" r:id="rId8"/>
    <p:sldId id="265" r:id="rId9"/>
    <p:sldId id="264" r:id="rId10"/>
    <p:sldId id="266" r:id="rId11"/>
    <p:sldId id="267" r:id="rId12"/>
    <p:sldId id="268" r:id="rId13"/>
    <p:sldId id="273" r:id="rId14"/>
    <p:sldId id="270" r:id="rId15"/>
    <p:sldId id="271" r:id="rId16"/>
    <p:sldId id="275" r:id="rId17"/>
    <p:sldId id="276" r:id="rId18"/>
    <p:sldId id="278" r:id="rId19"/>
    <p:sldId id="279" r:id="rId20"/>
    <p:sldId id="280" r:id="rId21"/>
    <p:sldId id="281" r:id="rId22"/>
    <p:sldId id="282" r:id="rId23"/>
    <p:sldId id="285" r:id="rId24"/>
    <p:sldId id="284" r:id="rId25"/>
    <p:sldId id="286" r:id="rId26"/>
    <p:sldId id="283" r:id="rId27"/>
    <p:sldId id="287" r:id="rId28"/>
    <p:sldId id="277" r:id="rId29"/>
    <p:sldId id="288" r:id="rId30"/>
    <p:sldId id="289" r:id="rId31"/>
    <p:sldId id="290" r:id="rId32"/>
    <p:sldId id="291" r:id="rId33"/>
    <p:sldId id="29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3DF815-9821-4283-8626-FE4ADADF9975}">
          <p14:sldIdLst>
            <p14:sldId id="256"/>
            <p14:sldId id="259"/>
            <p14:sldId id="260"/>
            <p14:sldId id="257"/>
          </p14:sldIdLst>
        </p14:section>
        <p14:section name="Ensemble Clustering" id="{F0389B96-34EB-4D20-9921-29264A6E1EDD}">
          <p14:sldIdLst>
            <p14:sldId id="274"/>
            <p14:sldId id="261"/>
            <p14:sldId id="262"/>
            <p14:sldId id="265"/>
            <p14:sldId id="264"/>
            <p14:sldId id="266"/>
            <p14:sldId id="267"/>
            <p14:sldId id="268"/>
            <p14:sldId id="273"/>
            <p14:sldId id="270"/>
            <p14:sldId id="271"/>
            <p14:sldId id="275"/>
          </p14:sldIdLst>
        </p14:section>
        <p14:section name="Ensemble Sensitivity Analysis" id="{428170F8-7DA8-4A3C-9C3F-41894D358349}">
          <p14:sldIdLst>
            <p14:sldId id="276"/>
            <p14:sldId id="278"/>
            <p14:sldId id="279"/>
            <p14:sldId id="280"/>
            <p14:sldId id="281"/>
            <p14:sldId id="282"/>
            <p14:sldId id="285"/>
            <p14:sldId id="284"/>
            <p14:sldId id="286"/>
            <p14:sldId id="283"/>
          </p14:sldIdLst>
        </p14:section>
        <p14:section name="Bonus Slides" id="{B298EC13-5097-453F-812A-6CDC270A8765}">
          <p14:sldIdLst>
            <p14:sldId id="287"/>
            <p14:sldId id="277"/>
            <p14:sldId id="288"/>
            <p14:sldId id="289"/>
            <p14:sldId id="29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4F87"/>
    <a:srgbClr val="E6E6E6"/>
    <a:srgbClr val="A28E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EC034-6332-40AF-A7CE-C667C5E8EFB2}" type="doc">
      <dgm:prSet loTypeId="urn:microsoft.com/office/officeart/2005/8/layout/hList2" loCatId="picture" qsTypeId="urn:microsoft.com/office/officeart/2005/8/quickstyle/simple4" qsCatId="simple" csTypeId="urn:microsoft.com/office/officeart/2005/8/colors/colorful4" csCatId="colorful" phldr="1"/>
      <dgm:spPr/>
      <dgm:t>
        <a:bodyPr/>
        <a:lstStyle/>
        <a:p>
          <a:endParaRPr lang="en-US"/>
        </a:p>
      </dgm:t>
    </dgm:pt>
    <dgm:pt modelId="{A8C38F6D-0105-494B-8FD1-B00147813276}">
      <dgm:prSet phldrT="[Text]" custT="1"/>
      <dgm:spPr/>
      <dgm:t>
        <a:bodyPr/>
        <a:lstStyle/>
        <a:p>
          <a:pPr algn="l">
            <a:lnSpc>
              <a:spcPct val="100000"/>
            </a:lnSpc>
            <a:spcAft>
              <a:spcPts val="0"/>
            </a:spcAft>
          </a:pPr>
          <a:r>
            <a:rPr lang="en-US" sz="1100" b="1" dirty="0">
              <a:solidFill>
                <a:schemeClr val="accent4"/>
              </a:solidFill>
              <a:latin typeface="+mj-lt"/>
              <a:cs typeface="Calibri Light"/>
            </a:rPr>
            <a:t>Sensitivity Variables</a:t>
          </a:r>
        </a:p>
        <a:p>
          <a:pPr algn="l">
            <a:lnSpc>
              <a:spcPct val="100000"/>
            </a:lnSpc>
            <a:spcAft>
              <a:spcPts val="0"/>
            </a:spcAft>
          </a:pPr>
          <a:r>
            <a:rPr lang="en-US" sz="800" b="1" dirty="0">
              <a:solidFill>
                <a:schemeClr val="accent4"/>
              </a:solidFill>
              <a:latin typeface="+mn-lt"/>
              <a:cs typeface="Calibri Light"/>
            </a:rPr>
            <a:t>(Predictors)</a:t>
          </a:r>
        </a:p>
      </dgm:t>
    </dgm:pt>
    <dgm:pt modelId="{8392034B-F384-4785-B2D4-293238F35E0A}" type="parTrans" cxnId="{DAE47C43-12AC-4423-A2CD-E854CA33CDF6}">
      <dgm:prSet/>
      <dgm:spPr/>
      <dgm:t>
        <a:bodyPr/>
        <a:lstStyle/>
        <a:p>
          <a:endParaRPr lang="en-US" sz="1050"/>
        </a:p>
      </dgm:t>
    </dgm:pt>
    <dgm:pt modelId="{F1B3FE59-1258-4DB6-8B3F-2C885E281299}" type="sibTrans" cxnId="{DAE47C43-12AC-4423-A2CD-E854CA33CDF6}">
      <dgm:prSet/>
      <dgm:spPr/>
      <dgm:t>
        <a:bodyPr/>
        <a:lstStyle/>
        <a:p>
          <a:endParaRPr lang="en-US" sz="1050"/>
        </a:p>
      </dgm:t>
    </dgm:pt>
    <dgm:pt modelId="{14FEEADF-FFA0-460F-8844-A883E35A1B2F}">
      <dgm:prSet phldrT="[Text]" custT="1"/>
      <dgm:spPr/>
      <dgm:t>
        <a:bodyPr/>
        <a:lstStyle/>
        <a:p>
          <a:r>
            <a:rPr lang="en-US" sz="1000">
              <a:latin typeface="+mn-lt"/>
              <a:cs typeface="Calibri Light"/>
            </a:rPr>
            <a:t>500 hPa GPH</a:t>
          </a:r>
          <a:endParaRPr lang="en-US" sz="1000" dirty="0">
            <a:latin typeface="+mn-lt"/>
            <a:cs typeface="Calibri Light"/>
          </a:endParaRPr>
        </a:p>
      </dgm:t>
    </dgm:pt>
    <dgm:pt modelId="{CE7F28C4-D305-4FA7-B8D7-20A68902A1F8}" type="parTrans" cxnId="{D6208227-1293-4E17-98B9-89DD76174A60}">
      <dgm:prSet/>
      <dgm:spPr/>
      <dgm:t>
        <a:bodyPr/>
        <a:lstStyle/>
        <a:p>
          <a:endParaRPr lang="en-US" sz="1050"/>
        </a:p>
      </dgm:t>
    </dgm:pt>
    <dgm:pt modelId="{65722977-F413-46E5-A1C8-A3F9F1B8482F}" type="sibTrans" cxnId="{D6208227-1293-4E17-98B9-89DD76174A60}">
      <dgm:prSet/>
      <dgm:spPr/>
      <dgm:t>
        <a:bodyPr/>
        <a:lstStyle/>
        <a:p>
          <a:endParaRPr lang="en-US" sz="1050"/>
        </a:p>
      </dgm:t>
    </dgm:pt>
    <dgm:pt modelId="{0F7742A2-2274-41CF-8B6E-34D7BB65C91F}">
      <dgm:prSet phldrT="[Text]" custT="1"/>
      <dgm:spPr/>
      <dgm:t>
        <a:bodyPr/>
        <a:lstStyle/>
        <a:p>
          <a:r>
            <a:rPr lang="en-US" sz="1000" dirty="0">
              <a:latin typeface="+mn-lt"/>
              <a:cs typeface="Calibri Light"/>
            </a:rPr>
            <a:t>2m Temperature</a:t>
          </a:r>
        </a:p>
      </dgm:t>
    </dgm:pt>
    <dgm:pt modelId="{B89A59F9-FEC2-402A-BC95-3C96A0656A6F}" type="parTrans" cxnId="{23AAF1CB-0814-4AF6-83E5-2F1D040D007C}">
      <dgm:prSet/>
      <dgm:spPr/>
      <dgm:t>
        <a:bodyPr/>
        <a:lstStyle/>
        <a:p>
          <a:endParaRPr lang="en-US" sz="1050"/>
        </a:p>
      </dgm:t>
    </dgm:pt>
    <dgm:pt modelId="{347760B0-8F41-4142-A884-0E224106139E}" type="sibTrans" cxnId="{23AAF1CB-0814-4AF6-83E5-2F1D040D007C}">
      <dgm:prSet/>
      <dgm:spPr/>
      <dgm:t>
        <a:bodyPr/>
        <a:lstStyle/>
        <a:p>
          <a:endParaRPr lang="en-US" sz="1050"/>
        </a:p>
      </dgm:t>
    </dgm:pt>
    <dgm:pt modelId="{5BA07B2F-5173-44B3-9F03-059B7179E920}">
      <dgm:prSet phldrT="[Text]" custT="1"/>
      <dgm:spPr/>
      <dgm:t>
        <a:bodyPr/>
        <a:lstStyle/>
        <a:p>
          <a:r>
            <a:rPr lang="en-US" sz="1000" dirty="0">
              <a:latin typeface="+mn-lt"/>
              <a:cs typeface="Calibri Light"/>
            </a:rPr>
            <a:t>700 </a:t>
          </a:r>
          <a:r>
            <a:rPr lang="en-US" sz="1000" dirty="0" err="1">
              <a:latin typeface="+mn-lt"/>
              <a:cs typeface="Calibri Light"/>
            </a:rPr>
            <a:t>hPa</a:t>
          </a:r>
          <a:r>
            <a:rPr lang="en-US" sz="1000" dirty="0">
              <a:latin typeface="+mn-lt"/>
              <a:cs typeface="Calibri Light"/>
            </a:rPr>
            <a:t> Temperature</a:t>
          </a:r>
        </a:p>
      </dgm:t>
    </dgm:pt>
    <dgm:pt modelId="{05BECFEA-61E4-4A03-A524-676E37948F55}" type="parTrans" cxnId="{47A4D6B0-BCFD-4A25-A7A2-AD389057DCF0}">
      <dgm:prSet/>
      <dgm:spPr/>
      <dgm:t>
        <a:bodyPr/>
        <a:lstStyle/>
        <a:p>
          <a:endParaRPr lang="en-US" sz="1050"/>
        </a:p>
      </dgm:t>
    </dgm:pt>
    <dgm:pt modelId="{B5D4DB78-16C4-4310-8BE6-08A509D04621}" type="sibTrans" cxnId="{47A4D6B0-BCFD-4A25-A7A2-AD389057DCF0}">
      <dgm:prSet/>
      <dgm:spPr/>
      <dgm:t>
        <a:bodyPr/>
        <a:lstStyle/>
        <a:p>
          <a:endParaRPr lang="en-US" sz="1050"/>
        </a:p>
      </dgm:t>
    </dgm:pt>
    <dgm:pt modelId="{32D3DAE8-70E1-45C5-B133-EF2071D82A68}">
      <dgm:prSet phldrT="[Text]" custT="1"/>
      <dgm:spPr/>
      <dgm:t>
        <a:bodyPr/>
        <a:lstStyle/>
        <a:p>
          <a:r>
            <a:rPr lang="en-US" sz="1000" dirty="0">
              <a:latin typeface="+mn-lt"/>
              <a:cs typeface="Calibri Light"/>
            </a:rPr>
            <a:t>SLP</a:t>
          </a:r>
        </a:p>
      </dgm:t>
    </dgm:pt>
    <dgm:pt modelId="{35DEFEFA-AF6A-4688-B8F4-F1233714D596}" type="parTrans" cxnId="{56DD4482-C2F9-44C8-9285-9CBB44C24130}">
      <dgm:prSet/>
      <dgm:spPr/>
      <dgm:t>
        <a:bodyPr/>
        <a:lstStyle/>
        <a:p>
          <a:endParaRPr lang="en-US" sz="1050"/>
        </a:p>
      </dgm:t>
    </dgm:pt>
    <dgm:pt modelId="{BB3FB833-8737-4B25-8932-B5B8E5664159}" type="sibTrans" cxnId="{56DD4482-C2F9-44C8-9285-9CBB44C24130}">
      <dgm:prSet/>
      <dgm:spPr/>
      <dgm:t>
        <a:bodyPr/>
        <a:lstStyle/>
        <a:p>
          <a:endParaRPr lang="en-US" sz="1050"/>
        </a:p>
      </dgm:t>
    </dgm:pt>
    <dgm:pt modelId="{8BE5FFA4-ECD3-455A-A3F6-69A5B20A8417}">
      <dgm:prSet phldrT="[Text]" custT="1"/>
      <dgm:spPr/>
      <dgm:t>
        <a:bodyPr/>
        <a:lstStyle/>
        <a:p>
          <a:r>
            <a:rPr lang="en-US" sz="1000" dirty="0">
              <a:latin typeface="+mn-lt"/>
              <a:cs typeface="Calibri Light"/>
            </a:rPr>
            <a:t>300 </a:t>
          </a:r>
          <a:r>
            <a:rPr lang="en-US" sz="1000" dirty="0" err="1">
              <a:latin typeface="+mn-lt"/>
              <a:cs typeface="Calibri Light"/>
            </a:rPr>
            <a:t>hPa</a:t>
          </a:r>
          <a:r>
            <a:rPr lang="en-US" sz="1000" dirty="0">
              <a:latin typeface="+mn-lt"/>
              <a:cs typeface="Calibri Light"/>
            </a:rPr>
            <a:t> U, V</a:t>
          </a:r>
        </a:p>
      </dgm:t>
    </dgm:pt>
    <dgm:pt modelId="{DA615F32-8319-4D7B-B8A6-9FEA8F7E3A95}" type="parTrans" cxnId="{396D076A-6141-4C02-A678-483739F3FBF7}">
      <dgm:prSet/>
      <dgm:spPr/>
      <dgm:t>
        <a:bodyPr/>
        <a:lstStyle/>
        <a:p>
          <a:endParaRPr lang="en-US" sz="1050"/>
        </a:p>
      </dgm:t>
    </dgm:pt>
    <dgm:pt modelId="{5834D470-FB63-41CB-903B-3E2E8D8C7C62}" type="sibTrans" cxnId="{396D076A-6141-4C02-A678-483739F3FBF7}">
      <dgm:prSet/>
      <dgm:spPr/>
      <dgm:t>
        <a:bodyPr/>
        <a:lstStyle/>
        <a:p>
          <a:endParaRPr lang="en-US" sz="1050"/>
        </a:p>
      </dgm:t>
    </dgm:pt>
    <dgm:pt modelId="{1B5D9DED-5B51-4346-B284-9D0883F2F136}">
      <dgm:prSet phldrT="[Text]" custT="1"/>
      <dgm:spPr/>
      <dgm:t>
        <a:bodyPr/>
        <a:lstStyle/>
        <a:p>
          <a:r>
            <a:rPr lang="en-US" sz="1000" dirty="0">
              <a:latin typeface="+mn-lt"/>
              <a:cs typeface="Calibri Light"/>
            </a:rPr>
            <a:t>850 </a:t>
          </a:r>
          <a:r>
            <a:rPr lang="en-US" sz="1000" dirty="0" err="1">
              <a:latin typeface="+mn-lt"/>
              <a:cs typeface="Calibri Light"/>
            </a:rPr>
            <a:t>hPa</a:t>
          </a:r>
          <a:r>
            <a:rPr lang="en-US" sz="1000" dirty="0">
              <a:latin typeface="+mn-lt"/>
              <a:cs typeface="Calibri Light"/>
            </a:rPr>
            <a:t> Temperature</a:t>
          </a:r>
        </a:p>
      </dgm:t>
    </dgm:pt>
    <dgm:pt modelId="{B30DD103-BE92-4CF7-801E-67D2EDB2C77E}" type="parTrans" cxnId="{E6FC195B-5D4C-4155-B844-7754AE2B1933}">
      <dgm:prSet/>
      <dgm:spPr/>
      <dgm:t>
        <a:bodyPr/>
        <a:lstStyle/>
        <a:p>
          <a:endParaRPr lang="en-US" sz="1050"/>
        </a:p>
      </dgm:t>
    </dgm:pt>
    <dgm:pt modelId="{FFF2C705-9C3B-4C02-97D6-7DCDE9BD5FC0}" type="sibTrans" cxnId="{E6FC195B-5D4C-4155-B844-7754AE2B1933}">
      <dgm:prSet/>
      <dgm:spPr/>
      <dgm:t>
        <a:bodyPr/>
        <a:lstStyle/>
        <a:p>
          <a:endParaRPr lang="en-US" sz="1050"/>
        </a:p>
      </dgm:t>
    </dgm:pt>
    <dgm:pt modelId="{EF60FCC9-DDBC-4953-9EA5-C6DB324F0FBE}">
      <dgm:prSet phldrT="[Text]" custT="1"/>
      <dgm:spPr/>
      <dgm:t>
        <a:bodyPr/>
        <a:lstStyle/>
        <a:p>
          <a:r>
            <a:rPr lang="en-US" sz="1000" dirty="0">
              <a:latin typeface="+mn-lt"/>
              <a:cs typeface="Calibri Light"/>
            </a:rPr>
            <a:t>850 </a:t>
          </a:r>
          <a:r>
            <a:rPr lang="en-US" sz="1000" dirty="0" err="1">
              <a:latin typeface="+mn-lt"/>
              <a:cs typeface="Calibri Light"/>
            </a:rPr>
            <a:t>hPa</a:t>
          </a:r>
          <a:r>
            <a:rPr lang="en-US" sz="1000" dirty="0">
              <a:latin typeface="+mn-lt"/>
              <a:cs typeface="Calibri Light"/>
            </a:rPr>
            <a:t> Moisture</a:t>
          </a:r>
        </a:p>
      </dgm:t>
    </dgm:pt>
    <dgm:pt modelId="{A16D2E3D-F3E7-4811-89C9-CA3E17DBDDF3}" type="parTrans" cxnId="{93D87E68-1900-4BF0-8E44-D9E6A12A8665}">
      <dgm:prSet/>
      <dgm:spPr/>
      <dgm:t>
        <a:bodyPr/>
        <a:lstStyle/>
        <a:p>
          <a:endParaRPr lang="en-US" sz="1050"/>
        </a:p>
      </dgm:t>
    </dgm:pt>
    <dgm:pt modelId="{E9BFF239-BCC5-48B8-830D-38E9F81AEA27}" type="sibTrans" cxnId="{93D87E68-1900-4BF0-8E44-D9E6A12A8665}">
      <dgm:prSet/>
      <dgm:spPr/>
      <dgm:t>
        <a:bodyPr/>
        <a:lstStyle/>
        <a:p>
          <a:endParaRPr lang="en-US" sz="1050"/>
        </a:p>
      </dgm:t>
    </dgm:pt>
    <dgm:pt modelId="{77F7FD77-0BD6-4452-AE81-D9DFD0D4F6DA}">
      <dgm:prSet phldrT="[Text]" custT="1"/>
      <dgm:spPr/>
      <dgm:t>
        <a:bodyPr/>
        <a:lstStyle/>
        <a:p>
          <a:r>
            <a:rPr lang="en-US" sz="1000" dirty="0">
              <a:latin typeface="+mn-lt"/>
              <a:cs typeface="Calibri Light"/>
            </a:rPr>
            <a:t>High 10m Wind Speed (&gt;40 mph) Coverage</a:t>
          </a:r>
        </a:p>
      </dgm:t>
    </dgm:pt>
    <dgm:pt modelId="{3DD9A376-BE35-48CA-BE50-0EFB48F56035}" type="parTrans" cxnId="{7A5573B0-CB47-4AAD-95ED-4081C0019303}">
      <dgm:prSet/>
      <dgm:spPr/>
      <dgm:t>
        <a:bodyPr/>
        <a:lstStyle/>
        <a:p>
          <a:endParaRPr lang="en-US" sz="1050"/>
        </a:p>
      </dgm:t>
    </dgm:pt>
    <dgm:pt modelId="{4F6D2DDC-1BDF-487F-8924-3BD64C45C82E}" type="sibTrans" cxnId="{7A5573B0-CB47-4AAD-95ED-4081C0019303}">
      <dgm:prSet/>
      <dgm:spPr/>
      <dgm:t>
        <a:bodyPr/>
        <a:lstStyle/>
        <a:p>
          <a:endParaRPr lang="en-US" sz="1050"/>
        </a:p>
      </dgm:t>
    </dgm:pt>
    <dgm:pt modelId="{6BAE3A61-3A22-4582-875C-1276CB2092D6}">
      <dgm:prSet phldrT="[Text]" custT="1"/>
      <dgm:spPr/>
      <dgm:t>
        <a:bodyPr/>
        <a:lstStyle/>
        <a:p>
          <a:r>
            <a:rPr lang="en-US" sz="1000" dirty="0">
              <a:latin typeface="+mn-lt"/>
              <a:cs typeface="Calibri Light"/>
            </a:rPr>
            <a:t>High </a:t>
          </a:r>
          <a:r>
            <a:rPr lang="en-US" sz="1000" dirty="0" smtClean="0">
              <a:latin typeface="+mn-lt"/>
              <a:cs typeface="Calibri Light"/>
            </a:rPr>
            <a:t>24hr QPF (&gt;2”) Coverage</a:t>
          </a:r>
          <a:endParaRPr lang="en-US" sz="1000" dirty="0">
            <a:latin typeface="+mn-lt"/>
            <a:cs typeface="Calibri Light"/>
          </a:endParaRPr>
        </a:p>
      </dgm:t>
    </dgm:pt>
    <dgm:pt modelId="{6EC03A38-78B2-49C2-9465-D7A8BAD186B7}" type="parTrans" cxnId="{B99893A5-8582-4917-93C1-9B15B7E30EAF}">
      <dgm:prSet/>
      <dgm:spPr/>
      <dgm:t>
        <a:bodyPr/>
        <a:lstStyle/>
        <a:p>
          <a:endParaRPr lang="en-US" sz="1050"/>
        </a:p>
      </dgm:t>
    </dgm:pt>
    <dgm:pt modelId="{CBF0787D-09F6-483A-AB2A-6BE9F6BDBC30}" type="sibTrans" cxnId="{B99893A5-8582-4917-93C1-9B15B7E30EAF}">
      <dgm:prSet/>
      <dgm:spPr/>
      <dgm:t>
        <a:bodyPr/>
        <a:lstStyle/>
        <a:p>
          <a:endParaRPr lang="en-US" sz="1050"/>
        </a:p>
      </dgm:t>
    </dgm:pt>
    <dgm:pt modelId="{70E6B7AC-BF60-45B6-A17F-5AF4FBC71BE2}">
      <dgm:prSet phldrT="[Text]" custT="1"/>
      <dgm:spPr/>
      <dgm:t>
        <a:bodyPr/>
        <a:lstStyle/>
        <a:p>
          <a:r>
            <a:rPr lang="en-US" sz="1000">
              <a:latin typeface="+mn-lt"/>
              <a:cs typeface="Calibri Light"/>
            </a:rPr>
            <a:t>High Reflectivity (&gt;40 dBZ) Coverage</a:t>
          </a:r>
          <a:endParaRPr lang="en-US" sz="1000" dirty="0">
            <a:latin typeface="+mn-lt"/>
            <a:cs typeface="Calibri Light"/>
          </a:endParaRPr>
        </a:p>
      </dgm:t>
    </dgm:pt>
    <dgm:pt modelId="{CAA9AB48-FC2C-49E5-BB15-C5005FC763EC}" type="parTrans" cxnId="{849D920E-325E-4A0F-A4B7-34AF63AB0D3A}">
      <dgm:prSet/>
      <dgm:spPr/>
      <dgm:t>
        <a:bodyPr/>
        <a:lstStyle/>
        <a:p>
          <a:endParaRPr lang="en-US" sz="1050"/>
        </a:p>
      </dgm:t>
    </dgm:pt>
    <dgm:pt modelId="{684C8067-AF66-4F67-96E3-08997B3BA77C}" type="sibTrans" cxnId="{849D920E-325E-4A0F-A4B7-34AF63AB0D3A}">
      <dgm:prSet/>
      <dgm:spPr/>
      <dgm:t>
        <a:bodyPr/>
        <a:lstStyle/>
        <a:p>
          <a:endParaRPr lang="en-US" sz="1050"/>
        </a:p>
      </dgm:t>
    </dgm:pt>
    <dgm:pt modelId="{48D694E5-CCBE-4C5B-90F4-EBD90F0EA6DB}">
      <dgm:prSet phldrT="[Text]" custT="1"/>
      <dgm:spPr/>
      <dgm:t>
        <a:bodyPr/>
        <a:lstStyle/>
        <a:p>
          <a:pPr>
            <a:buNone/>
          </a:pPr>
          <a:r>
            <a:rPr lang="en-US" sz="1000" b="1" dirty="0">
              <a:latin typeface="+mn-lt"/>
              <a:cs typeface="Calibri Light"/>
            </a:rPr>
            <a:t>Coverage Responses</a:t>
          </a:r>
        </a:p>
      </dgm:t>
    </dgm:pt>
    <dgm:pt modelId="{8B4B9508-8888-4638-B656-62EA0E66BC27}" type="parTrans" cxnId="{6D4EDFBD-7FDC-4460-B150-D37EA3A7AA0E}">
      <dgm:prSet/>
      <dgm:spPr/>
      <dgm:t>
        <a:bodyPr/>
        <a:lstStyle/>
        <a:p>
          <a:endParaRPr lang="en-US" sz="1050"/>
        </a:p>
      </dgm:t>
    </dgm:pt>
    <dgm:pt modelId="{C199BD2E-85C5-45CD-A19A-D8DBEA62EE45}" type="sibTrans" cxnId="{6D4EDFBD-7FDC-4460-B150-D37EA3A7AA0E}">
      <dgm:prSet/>
      <dgm:spPr/>
      <dgm:t>
        <a:bodyPr/>
        <a:lstStyle/>
        <a:p>
          <a:endParaRPr lang="en-US" sz="1050"/>
        </a:p>
      </dgm:t>
    </dgm:pt>
    <dgm:pt modelId="{8E5E51DC-55B2-4493-9766-1137E3F36B7D}">
      <dgm:prSet phldrT="[Text]" custT="1"/>
      <dgm:spPr/>
      <dgm:t>
        <a:bodyPr/>
        <a:lstStyle/>
        <a:p>
          <a:r>
            <a:rPr lang="en-US" sz="1000" dirty="0">
              <a:latin typeface="+mn-lt"/>
              <a:cs typeface="Calibri Light"/>
            </a:rPr>
            <a:t>Max Precipitation Accumulation</a:t>
          </a:r>
        </a:p>
      </dgm:t>
    </dgm:pt>
    <dgm:pt modelId="{0258161F-B733-4065-BE2C-64233BD509EA}" type="parTrans" cxnId="{5FC11385-DC41-4ABD-A910-4821C1A9AD3F}">
      <dgm:prSet/>
      <dgm:spPr/>
      <dgm:t>
        <a:bodyPr/>
        <a:lstStyle/>
        <a:p>
          <a:endParaRPr lang="en-US" sz="1050"/>
        </a:p>
      </dgm:t>
    </dgm:pt>
    <dgm:pt modelId="{D174A8BC-B879-4A8A-ABB9-E486DDC18213}" type="sibTrans" cxnId="{5FC11385-DC41-4ABD-A910-4821C1A9AD3F}">
      <dgm:prSet/>
      <dgm:spPr/>
      <dgm:t>
        <a:bodyPr/>
        <a:lstStyle/>
        <a:p>
          <a:endParaRPr lang="en-US" sz="1050"/>
        </a:p>
      </dgm:t>
    </dgm:pt>
    <dgm:pt modelId="{981752AC-06D5-4CC8-BF6B-FC4AB8E8BC2D}">
      <dgm:prSet phldrT="[Text]" custT="1"/>
      <dgm:spPr/>
      <dgm:t>
        <a:bodyPr/>
        <a:lstStyle/>
        <a:p>
          <a:r>
            <a:rPr lang="en-US" sz="1000" dirty="0">
              <a:latin typeface="+mn-lt"/>
              <a:cs typeface="Calibri Light"/>
            </a:rPr>
            <a:t>Max Simulated Reflectivity</a:t>
          </a:r>
        </a:p>
      </dgm:t>
    </dgm:pt>
    <dgm:pt modelId="{C256128D-BC52-4397-8AEC-BD2206E4C49D}" type="parTrans" cxnId="{B2324DEB-068A-4A26-8F57-7A1DDB7CAAFD}">
      <dgm:prSet/>
      <dgm:spPr/>
      <dgm:t>
        <a:bodyPr/>
        <a:lstStyle/>
        <a:p>
          <a:endParaRPr lang="en-US" sz="1050"/>
        </a:p>
      </dgm:t>
    </dgm:pt>
    <dgm:pt modelId="{39CC708D-10D9-452B-964D-9CC8D65EEFA0}" type="sibTrans" cxnId="{B2324DEB-068A-4A26-8F57-7A1DDB7CAAFD}">
      <dgm:prSet/>
      <dgm:spPr/>
      <dgm:t>
        <a:bodyPr/>
        <a:lstStyle/>
        <a:p>
          <a:endParaRPr lang="en-US" sz="1050"/>
        </a:p>
      </dgm:t>
    </dgm:pt>
    <dgm:pt modelId="{B46ACE1A-EC21-4155-B94B-0A90D99FCDE5}">
      <dgm:prSet phldrT="[Text]" custT="1"/>
      <dgm:spPr/>
      <dgm:t>
        <a:bodyPr/>
        <a:lstStyle/>
        <a:p>
          <a:pPr>
            <a:buNone/>
          </a:pPr>
          <a:r>
            <a:rPr lang="en-US" sz="1000" b="1" dirty="0">
              <a:latin typeface="+mn-lt"/>
              <a:cs typeface="Calibri Light"/>
            </a:rPr>
            <a:t>Magnitude Responses</a:t>
          </a:r>
        </a:p>
      </dgm:t>
    </dgm:pt>
    <dgm:pt modelId="{BE3DD32A-4DA9-4D81-BE47-395F86AAD794}" type="parTrans" cxnId="{3C032A2F-DA85-4658-A693-5A8EB4A3ADF3}">
      <dgm:prSet/>
      <dgm:spPr/>
      <dgm:t>
        <a:bodyPr/>
        <a:lstStyle/>
        <a:p>
          <a:endParaRPr lang="en-US" sz="1050"/>
        </a:p>
      </dgm:t>
    </dgm:pt>
    <dgm:pt modelId="{9B55A564-BFEB-4E91-BB74-B08DBBA8367A}" type="sibTrans" cxnId="{3C032A2F-DA85-4658-A693-5A8EB4A3ADF3}">
      <dgm:prSet/>
      <dgm:spPr/>
      <dgm:t>
        <a:bodyPr/>
        <a:lstStyle/>
        <a:p>
          <a:endParaRPr lang="en-US" sz="1050"/>
        </a:p>
      </dgm:t>
    </dgm:pt>
    <dgm:pt modelId="{306FF104-2FF9-465E-BE13-CC425A4C63D1}">
      <dgm:prSet phldrT="[Text]" custT="1"/>
      <dgm:spPr/>
      <dgm:t>
        <a:bodyPr/>
        <a:lstStyle/>
        <a:p>
          <a:pPr algn="l">
            <a:spcAft>
              <a:spcPts val="0"/>
            </a:spcAft>
          </a:pPr>
          <a:r>
            <a:rPr lang="en-US" sz="1100" b="1" dirty="0">
              <a:solidFill>
                <a:schemeClr val="accent5"/>
              </a:solidFill>
              <a:latin typeface="+mj-lt"/>
              <a:cs typeface="Calibri Light"/>
            </a:rPr>
            <a:t>Response Functions</a:t>
          </a:r>
        </a:p>
        <a:p>
          <a:pPr algn="l">
            <a:spcAft>
              <a:spcPts val="0"/>
            </a:spcAft>
          </a:pPr>
          <a:r>
            <a:rPr lang="en-US" sz="900" b="1" dirty="0">
              <a:solidFill>
                <a:schemeClr val="accent5"/>
              </a:solidFill>
              <a:latin typeface="+mj-lt"/>
              <a:cs typeface="Calibri Light"/>
            </a:rPr>
            <a:t>(High-Impact </a:t>
          </a:r>
          <a:r>
            <a:rPr lang="en-US" sz="900" b="1" dirty="0">
              <a:solidFill>
                <a:schemeClr val="accent5"/>
              </a:solidFill>
              <a:latin typeface="+mn-lt"/>
              <a:cs typeface="Calibri Light"/>
            </a:rPr>
            <a:t>Forecast Features)</a:t>
          </a:r>
        </a:p>
      </dgm:t>
    </dgm:pt>
    <dgm:pt modelId="{04714ED0-63F3-4872-997A-52E2F44BD448}" type="parTrans" cxnId="{62B74FDA-E9C0-43EF-9242-B049782986D9}">
      <dgm:prSet/>
      <dgm:spPr/>
      <dgm:t>
        <a:bodyPr/>
        <a:lstStyle/>
        <a:p>
          <a:endParaRPr lang="en-US" sz="1050"/>
        </a:p>
      </dgm:t>
    </dgm:pt>
    <dgm:pt modelId="{F415D5EA-ECCA-4591-8972-03CBCC160ECB}" type="sibTrans" cxnId="{62B74FDA-E9C0-43EF-9242-B049782986D9}">
      <dgm:prSet/>
      <dgm:spPr/>
      <dgm:t>
        <a:bodyPr/>
        <a:lstStyle/>
        <a:p>
          <a:endParaRPr lang="en-US" sz="1050"/>
        </a:p>
      </dgm:t>
    </dgm:pt>
    <dgm:pt modelId="{201C1535-606A-4F0B-800F-D56E47BB9087}">
      <dgm:prSet phldrT="[Text]" custT="1"/>
      <dgm:spPr/>
      <dgm:t>
        <a:bodyPr/>
        <a:lstStyle/>
        <a:p>
          <a:endParaRPr lang="en-US" sz="1000" dirty="0">
            <a:latin typeface="+mn-lt"/>
            <a:cs typeface="Calibri Light"/>
          </a:endParaRPr>
        </a:p>
      </dgm:t>
    </dgm:pt>
    <dgm:pt modelId="{5A427A2A-AD9B-44AC-8250-56228F2A3A49}" type="parTrans" cxnId="{D26029ED-909A-4291-983F-1ED81EDF4A6B}">
      <dgm:prSet/>
      <dgm:spPr/>
      <dgm:t>
        <a:bodyPr/>
        <a:lstStyle/>
        <a:p>
          <a:endParaRPr lang="en-US"/>
        </a:p>
      </dgm:t>
    </dgm:pt>
    <dgm:pt modelId="{E5F28182-48CA-4480-A80A-A60617527324}" type="sibTrans" cxnId="{D26029ED-909A-4291-983F-1ED81EDF4A6B}">
      <dgm:prSet/>
      <dgm:spPr/>
      <dgm:t>
        <a:bodyPr/>
        <a:lstStyle/>
        <a:p>
          <a:endParaRPr lang="en-US"/>
        </a:p>
      </dgm:t>
    </dgm:pt>
    <dgm:pt modelId="{1261777E-D2C9-4AA0-9DA8-FD9CC3C14E8B}">
      <dgm:prSet phldrT="[Text]" custT="1"/>
      <dgm:spPr/>
      <dgm:t>
        <a:bodyPr/>
        <a:lstStyle/>
        <a:p>
          <a:r>
            <a:rPr lang="en-US" sz="1000" dirty="0" smtClean="0">
              <a:latin typeface="+mn-lt"/>
              <a:cs typeface="Calibri Light"/>
            </a:rPr>
            <a:t>Max 10m Wind Speed</a:t>
          </a:r>
          <a:endParaRPr lang="en-US" sz="1000" dirty="0">
            <a:latin typeface="+mn-lt"/>
            <a:cs typeface="Calibri Light"/>
          </a:endParaRPr>
        </a:p>
      </dgm:t>
    </dgm:pt>
    <dgm:pt modelId="{5E979DA5-BEC9-4A5B-86F4-2F595E291489}" type="parTrans" cxnId="{71A08907-3695-4CD0-B274-49EDAFFCB16C}">
      <dgm:prSet/>
      <dgm:spPr/>
      <dgm:t>
        <a:bodyPr/>
        <a:lstStyle/>
        <a:p>
          <a:endParaRPr lang="en-US"/>
        </a:p>
      </dgm:t>
    </dgm:pt>
    <dgm:pt modelId="{D4B2B46D-D506-4F86-94C5-5FEBEBC66582}" type="sibTrans" cxnId="{71A08907-3695-4CD0-B274-49EDAFFCB16C}">
      <dgm:prSet/>
      <dgm:spPr/>
      <dgm:t>
        <a:bodyPr/>
        <a:lstStyle/>
        <a:p>
          <a:endParaRPr lang="en-US"/>
        </a:p>
      </dgm:t>
    </dgm:pt>
    <dgm:pt modelId="{752BA3A6-854D-4B1D-BF29-E37B11FD72C1}" type="pres">
      <dgm:prSet presAssocID="{71CEC034-6332-40AF-A7CE-C667C5E8EFB2}" presName="linearFlow" presStyleCnt="0">
        <dgm:presLayoutVars>
          <dgm:dir/>
          <dgm:animLvl val="lvl"/>
          <dgm:resizeHandles/>
        </dgm:presLayoutVars>
      </dgm:prSet>
      <dgm:spPr/>
      <dgm:t>
        <a:bodyPr/>
        <a:lstStyle/>
        <a:p>
          <a:endParaRPr lang="en-US"/>
        </a:p>
      </dgm:t>
    </dgm:pt>
    <dgm:pt modelId="{24255D18-B0AF-4282-92A5-9172A5C6DFED}" type="pres">
      <dgm:prSet presAssocID="{A8C38F6D-0105-494B-8FD1-B00147813276}" presName="compositeNode" presStyleCnt="0">
        <dgm:presLayoutVars>
          <dgm:bulletEnabled val="1"/>
        </dgm:presLayoutVars>
      </dgm:prSet>
      <dgm:spPr/>
    </dgm:pt>
    <dgm:pt modelId="{58C1826B-941A-4049-93E9-476AECADD9F5}" type="pres">
      <dgm:prSet presAssocID="{A8C38F6D-0105-494B-8FD1-B00147813276}" presName="image" presStyleLbl="fgImgPlace1" presStyleIdx="0" presStyleCnt="2" custLinFactNeighborX="-8193" custLinFactNeighborY="-16927"/>
      <dgm:spPr>
        <a:blipFill rotWithShape="1">
          <a:blip xmlns:r="http://schemas.openxmlformats.org/officeDocument/2006/relationships" r:embed="rId1"/>
          <a:stretch>
            <a:fillRect/>
          </a:stretch>
        </a:blipFill>
      </dgm:spPr>
      <dgm:t>
        <a:bodyPr/>
        <a:lstStyle/>
        <a:p>
          <a:endParaRPr lang="en-US"/>
        </a:p>
      </dgm:t>
    </dgm:pt>
    <dgm:pt modelId="{67959737-4B08-40F1-83BB-AC57911CAFFD}" type="pres">
      <dgm:prSet presAssocID="{A8C38F6D-0105-494B-8FD1-B00147813276}" presName="childNode" presStyleLbl="node1" presStyleIdx="0" presStyleCnt="2" custScaleX="123311" custLinFactNeighborX="985">
        <dgm:presLayoutVars>
          <dgm:bulletEnabled val="1"/>
        </dgm:presLayoutVars>
      </dgm:prSet>
      <dgm:spPr/>
      <dgm:t>
        <a:bodyPr/>
        <a:lstStyle/>
        <a:p>
          <a:endParaRPr lang="en-US"/>
        </a:p>
      </dgm:t>
    </dgm:pt>
    <dgm:pt modelId="{0F5527B2-15BB-4FC3-8431-3A37642F6173}" type="pres">
      <dgm:prSet presAssocID="{A8C38F6D-0105-494B-8FD1-B00147813276}" presName="parentNode" presStyleLbl="revTx" presStyleIdx="0" presStyleCnt="2" custAng="5400000" custScaleX="141181" custScaleY="80324" custLinFactX="200000" custLinFactNeighborX="238685" custLinFactNeighborY="-61676">
        <dgm:presLayoutVars>
          <dgm:chMax val="0"/>
          <dgm:bulletEnabled val="1"/>
        </dgm:presLayoutVars>
      </dgm:prSet>
      <dgm:spPr/>
      <dgm:t>
        <a:bodyPr/>
        <a:lstStyle/>
        <a:p>
          <a:endParaRPr lang="en-US"/>
        </a:p>
      </dgm:t>
    </dgm:pt>
    <dgm:pt modelId="{8CB3DCC9-5664-40C1-822A-E80A175330C8}" type="pres">
      <dgm:prSet presAssocID="{F1B3FE59-1258-4DB6-8B3F-2C885E281299}" presName="sibTrans" presStyleCnt="0"/>
      <dgm:spPr/>
    </dgm:pt>
    <dgm:pt modelId="{BD110F95-5325-44A9-923F-442D55C14FE3}" type="pres">
      <dgm:prSet presAssocID="{306FF104-2FF9-465E-BE13-CC425A4C63D1}" presName="compositeNode" presStyleCnt="0">
        <dgm:presLayoutVars>
          <dgm:bulletEnabled val="1"/>
        </dgm:presLayoutVars>
      </dgm:prSet>
      <dgm:spPr/>
    </dgm:pt>
    <dgm:pt modelId="{3DD1B23C-1DD6-4916-97AE-CE7F98AE27B2}" type="pres">
      <dgm:prSet presAssocID="{306FF104-2FF9-465E-BE13-CC425A4C63D1}" presName="image" presStyleLbl="fgImgPlace1" presStyleIdx="1" presStyleCnt="2" custLinFactNeighborX="-74956" custLinFactNeighborY="-2123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5ED6FEC2-F481-41A0-81DC-46F38577C0B6}" type="pres">
      <dgm:prSet presAssocID="{306FF104-2FF9-465E-BE13-CC425A4C63D1}" presName="childNode" presStyleLbl="node1" presStyleIdx="1" presStyleCnt="2" custScaleX="178562" custLinFactNeighborX="2102" custLinFactNeighborY="371">
        <dgm:presLayoutVars>
          <dgm:bulletEnabled val="1"/>
        </dgm:presLayoutVars>
      </dgm:prSet>
      <dgm:spPr/>
      <dgm:t>
        <a:bodyPr/>
        <a:lstStyle/>
        <a:p>
          <a:endParaRPr lang="en-US"/>
        </a:p>
      </dgm:t>
    </dgm:pt>
    <dgm:pt modelId="{BD633BDC-F7F4-4171-B3FD-D45487C5FA9B}" type="pres">
      <dgm:prSet presAssocID="{306FF104-2FF9-465E-BE13-CC425A4C63D1}" presName="parentNode" presStyleLbl="revTx" presStyleIdx="1" presStyleCnt="2" custAng="5400000" custScaleX="149049" custScaleY="98766" custLinFactX="200000" custLinFactNeighborX="280254" custLinFactNeighborY="-60758">
        <dgm:presLayoutVars>
          <dgm:chMax val="0"/>
          <dgm:bulletEnabled val="1"/>
        </dgm:presLayoutVars>
      </dgm:prSet>
      <dgm:spPr/>
      <dgm:t>
        <a:bodyPr/>
        <a:lstStyle/>
        <a:p>
          <a:endParaRPr lang="en-US"/>
        </a:p>
      </dgm:t>
    </dgm:pt>
  </dgm:ptLst>
  <dgm:cxnLst>
    <dgm:cxn modelId="{B55C0122-105E-4093-AB6C-6B247F2FA200}" type="presOf" srcId="{EF60FCC9-DDBC-4953-9EA5-C6DB324F0FBE}" destId="{67959737-4B08-40F1-83BB-AC57911CAFFD}" srcOrd="0" destOrd="3" presId="urn:microsoft.com/office/officeart/2005/8/layout/hList2"/>
    <dgm:cxn modelId="{3F9B7A79-DBA0-4AA6-B245-2B0D7F9D2C8F}" type="presOf" srcId="{306FF104-2FF9-465E-BE13-CC425A4C63D1}" destId="{BD633BDC-F7F4-4171-B3FD-D45487C5FA9B}" srcOrd="0" destOrd="0" presId="urn:microsoft.com/office/officeart/2005/8/layout/hList2"/>
    <dgm:cxn modelId="{396D076A-6141-4C02-A678-483739F3FBF7}" srcId="{A8C38F6D-0105-494B-8FD1-B00147813276}" destId="{8BE5FFA4-ECD3-455A-A3F6-69A5B20A8417}" srcOrd="6" destOrd="0" parTransId="{DA615F32-8319-4D7B-B8A6-9FEA8F7E3A95}" sibTransId="{5834D470-FB63-41CB-903B-3E2E8D8C7C62}"/>
    <dgm:cxn modelId="{D6208227-1293-4E17-98B9-89DD76174A60}" srcId="{A8C38F6D-0105-494B-8FD1-B00147813276}" destId="{14FEEADF-FFA0-460F-8844-A883E35A1B2F}" srcOrd="5" destOrd="0" parTransId="{CE7F28C4-D305-4FA7-B8D7-20A68902A1F8}" sibTransId="{65722977-F413-46E5-A1C8-A3F9F1B8482F}"/>
    <dgm:cxn modelId="{D96C67B1-BE8B-4AD5-8FCF-CFE447A4F450}" type="presOf" srcId="{6BAE3A61-3A22-4582-875C-1276CB2092D6}" destId="{5ED6FEC2-F481-41A0-81DC-46F38577C0B6}" srcOrd="0" destOrd="7" presId="urn:microsoft.com/office/officeart/2005/8/layout/hList2"/>
    <dgm:cxn modelId="{6D4EDFBD-7FDC-4460-B150-D37EA3A7AA0E}" srcId="{306FF104-2FF9-465E-BE13-CC425A4C63D1}" destId="{48D694E5-CCBE-4C5B-90F4-EBD90F0EA6DB}" srcOrd="1" destOrd="0" parTransId="{8B4B9508-8888-4638-B656-62EA0E66BC27}" sibTransId="{C199BD2E-85C5-45CD-A19A-D8DBEA62EE45}"/>
    <dgm:cxn modelId="{71A08907-3695-4CD0-B274-49EDAFFCB16C}" srcId="{B46ACE1A-EC21-4155-B94B-0A90D99FCDE5}" destId="{1261777E-D2C9-4AA0-9DA8-FD9CC3C14E8B}" srcOrd="2" destOrd="0" parTransId="{5E979DA5-BEC9-4A5B-86F4-2F595E291489}" sibTransId="{D4B2B46D-D506-4F86-94C5-5FEBEBC66582}"/>
    <dgm:cxn modelId="{23AAF1CB-0814-4AF6-83E5-2F1D040D007C}" srcId="{A8C38F6D-0105-494B-8FD1-B00147813276}" destId="{0F7742A2-2274-41CF-8B6E-34D7BB65C91F}" srcOrd="0" destOrd="0" parTransId="{B89A59F9-FEC2-402A-BC95-3C96A0656A6F}" sibTransId="{347760B0-8F41-4142-A884-0E224106139E}"/>
    <dgm:cxn modelId="{B99893A5-8582-4917-93C1-9B15B7E30EAF}" srcId="{48D694E5-CCBE-4C5B-90F4-EBD90F0EA6DB}" destId="{6BAE3A61-3A22-4582-875C-1276CB2092D6}" srcOrd="1" destOrd="0" parTransId="{6EC03A38-78B2-49C2-9465-D7A8BAD186B7}" sibTransId="{CBF0787D-09F6-483A-AB2A-6BE9F6BDBC30}"/>
    <dgm:cxn modelId="{5EECDEF4-17A5-4F6A-BBC5-E0E62AA63C06}" type="presOf" srcId="{77F7FD77-0BD6-4452-AE81-D9DFD0D4F6DA}" destId="{5ED6FEC2-F481-41A0-81DC-46F38577C0B6}" srcOrd="0" destOrd="8" presId="urn:microsoft.com/office/officeart/2005/8/layout/hList2"/>
    <dgm:cxn modelId="{80C69254-EDB6-4BC4-BA27-A1E102CAC4F0}" type="presOf" srcId="{71CEC034-6332-40AF-A7CE-C667C5E8EFB2}" destId="{752BA3A6-854D-4B1D-BF29-E37B11FD72C1}" srcOrd="0" destOrd="0" presId="urn:microsoft.com/office/officeart/2005/8/layout/hList2"/>
    <dgm:cxn modelId="{7F777191-8A15-4753-A6A0-6B2265273A60}" type="presOf" srcId="{981752AC-06D5-4CC8-BF6B-FC4AB8E8BC2D}" destId="{5ED6FEC2-F481-41A0-81DC-46F38577C0B6}" srcOrd="0" destOrd="1" presId="urn:microsoft.com/office/officeart/2005/8/layout/hList2"/>
    <dgm:cxn modelId="{D26029ED-909A-4291-983F-1ED81EDF4A6B}" srcId="{B46ACE1A-EC21-4155-B94B-0A90D99FCDE5}" destId="{201C1535-606A-4F0B-800F-D56E47BB9087}" srcOrd="3" destOrd="0" parTransId="{5A427A2A-AD9B-44AC-8250-56228F2A3A49}" sibTransId="{E5F28182-48CA-4480-A80A-A60617527324}"/>
    <dgm:cxn modelId="{849D920E-325E-4A0F-A4B7-34AF63AB0D3A}" srcId="{48D694E5-CCBE-4C5B-90F4-EBD90F0EA6DB}" destId="{70E6B7AC-BF60-45B6-A17F-5AF4FBC71BE2}" srcOrd="0" destOrd="0" parTransId="{CAA9AB48-FC2C-49E5-BB15-C5005FC763EC}" sibTransId="{684C8067-AF66-4F67-96E3-08997B3BA77C}"/>
    <dgm:cxn modelId="{14BB142D-ECDF-471C-AF0F-DE3E6FD8C2EE}" type="presOf" srcId="{70E6B7AC-BF60-45B6-A17F-5AF4FBC71BE2}" destId="{5ED6FEC2-F481-41A0-81DC-46F38577C0B6}" srcOrd="0" destOrd="6" presId="urn:microsoft.com/office/officeart/2005/8/layout/hList2"/>
    <dgm:cxn modelId="{5FC11385-DC41-4ABD-A910-4821C1A9AD3F}" srcId="{B46ACE1A-EC21-4155-B94B-0A90D99FCDE5}" destId="{8E5E51DC-55B2-4493-9766-1137E3F36B7D}" srcOrd="1" destOrd="0" parTransId="{0258161F-B733-4065-BE2C-64233BD509EA}" sibTransId="{D174A8BC-B879-4A8A-ABB9-E486DDC18213}"/>
    <dgm:cxn modelId="{F690E5E2-87E9-4C2D-B642-8B5118E21EE0}" type="presOf" srcId="{8E5E51DC-55B2-4493-9766-1137E3F36B7D}" destId="{5ED6FEC2-F481-41A0-81DC-46F38577C0B6}" srcOrd="0" destOrd="2" presId="urn:microsoft.com/office/officeart/2005/8/layout/hList2"/>
    <dgm:cxn modelId="{B2324DEB-068A-4A26-8F57-7A1DDB7CAAFD}" srcId="{B46ACE1A-EC21-4155-B94B-0A90D99FCDE5}" destId="{981752AC-06D5-4CC8-BF6B-FC4AB8E8BC2D}" srcOrd="0" destOrd="0" parTransId="{C256128D-BC52-4397-8AEC-BD2206E4C49D}" sibTransId="{39CC708D-10D9-452B-964D-9CC8D65EEFA0}"/>
    <dgm:cxn modelId="{D8BB4E76-9BA4-4C5E-8924-F1C583D768A6}" type="presOf" srcId="{A8C38F6D-0105-494B-8FD1-B00147813276}" destId="{0F5527B2-15BB-4FC3-8431-3A37642F6173}" srcOrd="0" destOrd="0" presId="urn:microsoft.com/office/officeart/2005/8/layout/hList2"/>
    <dgm:cxn modelId="{47A4D6B0-BCFD-4A25-A7A2-AD389057DCF0}" srcId="{A8C38F6D-0105-494B-8FD1-B00147813276}" destId="{5BA07B2F-5173-44B3-9F03-059B7179E920}" srcOrd="4" destOrd="0" parTransId="{05BECFEA-61E4-4A03-A524-676E37948F55}" sibTransId="{B5D4DB78-16C4-4310-8BE6-08A509D04621}"/>
    <dgm:cxn modelId="{599E77D4-7298-4900-9B57-8357C95D050A}" type="presOf" srcId="{B46ACE1A-EC21-4155-B94B-0A90D99FCDE5}" destId="{5ED6FEC2-F481-41A0-81DC-46F38577C0B6}" srcOrd="0" destOrd="0" presId="urn:microsoft.com/office/officeart/2005/8/layout/hList2"/>
    <dgm:cxn modelId="{AA5027D7-CA8A-4D2F-9424-2C5254ED8D12}" type="presOf" srcId="{14FEEADF-FFA0-460F-8844-A883E35A1B2F}" destId="{67959737-4B08-40F1-83BB-AC57911CAFFD}" srcOrd="0" destOrd="5" presId="urn:microsoft.com/office/officeart/2005/8/layout/hList2"/>
    <dgm:cxn modelId="{93D87E68-1900-4BF0-8E44-D9E6A12A8665}" srcId="{A8C38F6D-0105-494B-8FD1-B00147813276}" destId="{EF60FCC9-DDBC-4953-9EA5-C6DB324F0FBE}" srcOrd="3" destOrd="0" parTransId="{A16D2E3D-F3E7-4811-89C9-CA3E17DBDDF3}" sibTransId="{E9BFF239-BCC5-48B8-830D-38E9F81AEA27}"/>
    <dgm:cxn modelId="{62B74FDA-E9C0-43EF-9242-B049782986D9}" srcId="{71CEC034-6332-40AF-A7CE-C667C5E8EFB2}" destId="{306FF104-2FF9-465E-BE13-CC425A4C63D1}" srcOrd="1" destOrd="0" parTransId="{04714ED0-63F3-4872-997A-52E2F44BD448}" sibTransId="{F415D5EA-ECCA-4591-8972-03CBCC160ECB}"/>
    <dgm:cxn modelId="{56DD4482-C2F9-44C8-9285-9CBB44C24130}" srcId="{A8C38F6D-0105-494B-8FD1-B00147813276}" destId="{32D3DAE8-70E1-45C5-B133-EF2071D82A68}" srcOrd="1" destOrd="0" parTransId="{35DEFEFA-AF6A-4688-B8F4-F1233714D596}" sibTransId="{BB3FB833-8737-4B25-8932-B5B8E5664159}"/>
    <dgm:cxn modelId="{7A5573B0-CB47-4AAD-95ED-4081C0019303}" srcId="{48D694E5-CCBE-4C5B-90F4-EBD90F0EA6DB}" destId="{77F7FD77-0BD6-4452-AE81-D9DFD0D4F6DA}" srcOrd="2" destOrd="0" parTransId="{3DD9A376-BE35-48CA-BE50-0EFB48F56035}" sibTransId="{4F6D2DDC-1BDF-487F-8924-3BD64C45C82E}"/>
    <dgm:cxn modelId="{DFCB4A3E-721C-43F1-86DB-82C08D534A4A}" type="presOf" srcId="{1261777E-D2C9-4AA0-9DA8-FD9CC3C14E8B}" destId="{5ED6FEC2-F481-41A0-81DC-46F38577C0B6}" srcOrd="0" destOrd="3" presId="urn:microsoft.com/office/officeart/2005/8/layout/hList2"/>
    <dgm:cxn modelId="{F81AD984-CA3D-4E41-902B-19E06D2120D3}" type="presOf" srcId="{48D694E5-CCBE-4C5B-90F4-EBD90F0EA6DB}" destId="{5ED6FEC2-F481-41A0-81DC-46F38577C0B6}" srcOrd="0" destOrd="5" presId="urn:microsoft.com/office/officeart/2005/8/layout/hList2"/>
    <dgm:cxn modelId="{3C032A2F-DA85-4658-A693-5A8EB4A3ADF3}" srcId="{306FF104-2FF9-465E-BE13-CC425A4C63D1}" destId="{B46ACE1A-EC21-4155-B94B-0A90D99FCDE5}" srcOrd="0" destOrd="0" parTransId="{BE3DD32A-4DA9-4D81-BE47-395F86AAD794}" sibTransId="{9B55A564-BFEB-4E91-BB74-B08DBBA8367A}"/>
    <dgm:cxn modelId="{B5D3D349-9930-4723-B578-F57AF7E8A4FC}" type="presOf" srcId="{1B5D9DED-5B51-4346-B284-9D0883F2F136}" destId="{67959737-4B08-40F1-83BB-AC57911CAFFD}" srcOrd="0" destOrd="2" presId="urn:microsoft.com/office/officeart/2005/8/layout/hList2"/>
    <dgm:cxn modelId="{3B9F12B9-3CA5-46A2-9C8E-0F8F34E37F5D}" type="presOf" srcId="{5BA07B2F-5173-44B3-9F03-059B7179E920}" destId="{67959737-4B08-40F1-83BB-AC57911CAFFD}" srcOrd="0" destOrd="4" presId="urn:microsoft.com/office/officeart/2005/8/layout/hList2"/>
    <dgm:cxn modelId="{816F4ACF-1392-47E1-9B97-E57D8148F5C2}" type="presOf" srcId="{8BE5FFA4-ECD3-455A-A3F6-69A5B20A8417}" destId="{67959737-4B08-40F1-83BB-AC57911CAFFD}" srcOrd="0" destOrd="6" presId="urn:microsoft.com/office/officeart/2005/8/layout/hList2"/>
    <dgm:cxn modelId="{54117372-0F30-41B1-91E5-9975FE707BD9}" type="presOf" srcId="{32D3DAE8-70E1-45C5-B133-EF2071D82A68}" destId="{67959737-4B08-40F1-83BB-AC57911CAFFD}" srcOrd="0" destOrd="1" presId="urn:microsoft.com/office/officeart/2005/8/layout/hList2"/>
    <dgm:cxn modelId="{DAE47C43-12AC-4423-A2CD-E854CA33CDF6}" srcId="{71CEC034-6332-40AF-A7CE-C667C5E8EFB2}" destId="{A8C38F6D-0105-494B-8FD1-B00147813276}" srcOrd="0" destOrd="0" parTransId="{8392034B-F384-4785-B2D4-293238F35E0A}" sibTransId="{F1B3FE59-1258-4DB6-8B3F-2C885E281299}"/>
    <dgm:cxn modelId="{E6FC195B-5D4C-4155-B844-7754AE2B1933}" srcId="{A8C38F6D-0105-494B-8FD1-B00147813276}" destId="{1B5D9DED-5B51-4346-B284-9D0883F2F136}" srcOrd="2" destOrd="0" parTransId="{B30DD103-BE92-4CF7-801E-67D2EDB2C77E}" sibTransId="{FFF2C705-9C3B-4C02-97D6-7DCDE9BD5FC0}"/>
    <dgm:cxn modelId="{729778B4-CDF7-4ABE-B2BF-2BEFC498CE31}" type="presOf" srcId="{0F7742A2-2274-41CF-8B6E-34D7BB65C91F}" destId="{67959737-4B08-40F1-83BB-AC57911CAFFD}" srcOrd="0" destOrd="0" presId="urn:microsoft.com/office/officeart/2005/8/layout/hList2"/>
    <dgm:cxn modelId="{32F138F5-7EE9-4B63-A77F-4A8825317203}" type="presOf" srcId="{201C1535-606A-4F0B-800F-D56E47BB9087}" destId="{5ED6FEC2-F481-41A0-81DC-46F38577C0B6}" srcOrd="0" destOrd="4" presId="urn:microsoft.com/office/officeart/2005/8/layout/hList2"/>
    <dgm:cxn modelId="{156FC407-3468-4E2F-911E-450D0D9A6CF0}" type="presParOf" srcId="{752BA3A6-854D-4B1D-BF29-E37B11FD72C1}" destId="{24255D18-B0AF-4282-92A5-9172A5C6DFED}" srcOrd="0" destOrd="0" presId="urn:microsoft.com/office/officeart/2005/8/layout/hList2"/>
    <dgm:cxn modelId="{8FEBF461-6726-470B-9EA4-3ED667EBD6AA}" type="presParOf" srcId="{24255D18-B0AF-4282-92A5-9172A5C6DFED}" destId="{58C1826B-941A-4049-93E9-476AECADD9F5}" srcOrd="0" destOrd="0" presId="urn:microsoft.com/office/officeart/2005/8/layout/hList2"/>
    <dgm:cxn modelId="{2CBA959B-D07C-429E-BA5A-D5C41A7A9675}" type="presParOf" srcId="{24255D18-B0AF-4282-92A5-9172A5C6DFED}" destId="{67959737-4B08-40F1-83BB-AC57911CAFFD}" srcOrd="1" destOrd="0" presId="urn:microsoft.com/office/officeart/2005/8/layout/hList2"/>
    <dgm:cxn modelId="{91B40376-E6D8-4B8B-9B48-3E7292D45D63}" type="presParOf" srcId="{24255D18-B0AF-4282-92A5-9172A5C6DFED}" destId="{0F5527B2-15BB-4FC3-8431-3A37642F6173}" srcOrd="2" destOrd="0" presId="urn:microsoft.com/office/officeart/2005/8/layout/hList2"/>
    <dgm:cxn modelId="{F03DFA68-C069-4131-B999-271714BB87B7}" type="presParOf" srcId="{752BA3A6-854D-4B1D-BF29-E37B11FD72C1}" destId="{8CB3DCC9-5664-40C1-822A-E80A175330C8}" srcOrd="1" destOrd="0" presId="urn:microsoft.com/office/officeart/2005/8/layout/hList2"/>
    <dgm:cxn modelId="{80A11630-6F61-4BF7-A3A1-CAAB4E5C328B}" type="presParOf" srcId="{752BA3A6-854D-4B1D-BF29-E37B11FD72C1}" destId="{BD110F95-5325-44A9-923F-442D55C14FE3}" srcOrd="2" destOrd="0" presId="urn:microsoft.com/office/officeart/2005/8/layout/hList2"/>
    <dgm:cxn modelId="{566E5D0E-12CE-486A-9D3E-CE8881145397}" type="presParOf" srcId="{BD110F95-5325-44A9-923F-442D55C14FE3}" destId="{3DD1B23C-1DD6-4916-97AE-CE7F98AE27B2}" srcOrd="0" destOrd="0" presId="urn:microsoft.com/office/officeart/2005/8/layout/hList2"/>
    <dgm:cxn modelId="{9BE5FC35-F52E-4C15-B601-786A305F4E93}" type="presParOf" srcId="{BD110F95-5325-44A9-923F-442D55C14FE3}" destId="{5ED6FEC2-F481-41A0-81DC-46F38577C0B6}" srcOrd="1" destOrd="0" presId="urn:microsoft.com/office/officeart/2005/8/layout/hList2"/>
    <dgm:cxn modelId="{5734E6E1-76FB-4066-876D-5FB2A7B4830A}" type="presParOf" srcId="{BD110F95-5325-44A9-923F-442D55C14FE3}" destId="{BD633BDC-F7F4-4171-B3FD-D45487C5FA9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527B2-15BB-4FC3-8431-3A37642F6173}">
      <dsp:nvSpPr>
        <dsp:cNvPr id="0" name=""/>
        <dsp:cNvSpPr/>
      </dsp:nvSpPr>
      <dsp:spPr>
        <a:xfrm>
          <a:off x="682924" y="37467"/>
          <a:ext cx="1652228" cy="382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9107" bIns="0" numCol="1" spcCol="1270" anchor="t" anchorCtr="0">
          <a:noAutofit/>
        </a:bodyPr>
        <a:lstStyle/>
        <a:p>
          <a:pPr lvl="0" algn="l" defTabSz="488950">
            <a:lnSpc>
              <a:spcPct val="100000"/>
            </a:lnSpc>
            <a:spcBef>
              <a:spcPct val="0"/>
            </a:spcBef>
            <a:spcAft>
              <a:spcPts val="0"/>
            </a:spcAft>
          </a:pPr>
          <a:r>
            <a:rPr lang="en-US" sz="1100" b="1" kern="1200" dirty="0">
              <a:solidFill>
                <a:schemeClr val="accent4"/>
              </a:solidFill>
              <a:latin typeface="+mj-lt"/>
              <a:cs typeface="Calibri Light"/>
            </a:rPr>
            <a:t>Sensitivity Variables</a:t>
          </a:r>
        </a:p>
        <a:p>
          <a:pPr lvl="0" algn="l" defTabSz="488950">
            <a:lnSpc>
              <a:spcPct val="100000"/>
            </a:lnSpc>
            <a:spcBef>
              <a:spcPct val="0"/>
            </a:spcBef>
            <a:spcAft>
              <a:spcPts val="0"/>
            </a:spcAft>
          </a:pPr>
          <a:r>
            <a:rPr lang="en-US" sz="800" b="1" kern="1200" dirty="0">
              <a:solidFill>
                <a:schemeClr val="accent4"/>
              </a:solidFill>
              <a:latin typeface="+mn-lt"/>
              <a:cs typeface="Calibri Light"/>
            </a:rPr>
            <a:t>(Predictors)</a:t>
          </a:r>
        </a:p>
      </dsp:txBody>
      <dsp:txXfrm>
        <a:off x="682924" y="37467"/>
        <a:ext cx="1652228" cy="382761"/>
      </dsp:txXfrm>
    </dsp:sp>
    <dsp:sp modelId="{67959737-4B08-40F1-83BB-AC57911CAFFD}">
      <dsp:nvSpPr>
        <dsp:cNvPr id="0" name=""/>
        <dsp:cNvSpPr/>
      </dsp:nvSpPr>
      <dsp:spPr>
        <a:xfrm>
          <a:off x="311162" y="469018"/>
          <a:ext cx="1665233" cy="2056955"/>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0000"/>
                <a:lumMod val="100000"/>
              </a:schemeClr>
            </a:gs>
            <a:gs pos="100000">
              <a:schemeClr val="accent4">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239107"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latin typeface="+mn-lt"/>
              <a:cs typeface="Calibri Light"/>
            </a:rPr>
            <a:t>2m Temperature</a:t>
          </a:r>
        </a:p>
        <a:p>
          <a:pPr marL="57150" lvl="1" indent="-57150" algn="l" defTabSz="444500">
            <a:lnSpc>
              <a:spcPct val="90000"/>
            </a:lnSpc>
            <a:spcBef>
              <a:spcPct val="0"/>
            </a:spcBef>
            <a:spcAft>
              <a:spcPct val="15000"/>
            </a:spcAft>
            <a:buChar char="••"/>
          </a:pPr>
          <a:r>
            <a:rPr lang="en-US" sz="1000" kern="1200" dirty="0">
              <a:latin typeface="+mn-lt"/>
              <a:cs typeface="Calibri Light"/>
            </a:rPr>
            <a:t>SLP</a:t>
          </a:r>
        </a:p>
        <a:p>
          <a:pPr marL="57150" lvl="1" indent="-57150" algn="l" defTabSz="444500">
            <a:lnSpc>
              <a:spcPct val="90000"/>
            </a:lnSpc>
            <a:spcBef>
              <a:spcPct val="0"/>
            </a:spcBef>
            <a:spcAft>
              <a:spcPct val="15000"/>
            </a:spcAft>
            <a:buChar char="••"/>
          </a:pPr>
          <a:r>
            <a:rPr lang="en-US" sz="1000" kern="1200" dirty="0">
              <a:latin typeface="+mn-lt"/>
              <a:cs typeface="Calibri Light"/>
            </a:rPr>
            <a:t>850 </a:t>
          </a:r>
          <a:r>
            <a:rPr lang="en-US" sz="1000" kern="1200" dirty="0" err="1">
              <a:latin typeface="+mn-lt"/>
              <a:cs typeface="Calibri Light"/>
            </a:rPr>
            <a:t>hPa</a:t>
          </a:r>
          <a:r>
            <a:rPr lang="en-US" sz="1000" kern="1200" dirty="0">
              <a:latin typeface="+mn-lt"/>
              <a:cs typeface="Calibri Light"/>
            </a:rPr>
            <a:t> Temperature</a:t>
          </a:r>
        </a:p>
        <a:p>
          <a:pPr marL="57150" lvl="1" indent="-57150" algn="l" defTabSz="444500">
            <a:lnSpc>
              <a:spcPct val="90000"/>
            </a:lnSpc>
            <a:spcBef>
              <a:spcPct val="0"/>
            </a:spcBef>
            <a:spcAft>
              <a:spcPct val="15000"/>
            </a:spcAft>
            <a:buChar char="••"/>
          </a:pPr>
          <a:r>
            <a:rPr lang="en-US" sz="1000" kern="1200" dirty="0">
              <a:latin typeface="+mn-lt"/>
              <a:cs typeface="Calibri Light"/>
            </a:rPr>
            <a:t>850 </a:t>
          </a:r>
          <a:r>
            <a:rPr lang="en-US" sz="1000" kern="1200" dirty="0" err="1">
              <a:latin typeface="+mn-lt"/>
              <a:cs typeface="Calibri Light"/>
            </a:rPr>
            <a:t>hPa</a:t>
          </a:r>
          <a:r>
            <a:rPr lang="en-US" sz="1000" kern="1200" dirty="0">
              <a:latin typeface="+mn-lt"/>
              <a:cs typeface="Calibri Light"/>
            </a:rPr>
            <a:t> Moisture</a:t>
          </a:r>
        </a:p>
        <a:p>
          <a:pPr marL="57150" lvl="1" indent="-57150" algn="l" defTabSz="444500">
            <a:lnSpc>
              <a:spcPct val="90000"/>
            </a:lnSpc>
            <a:spcBef>
              <a:spcPct val="0"/>
            </a:spcBef>
            <a:spcAft>
              <a:spcPct val="15000"/>
            </a:spcAft>
            <a:buChar char="••"/>
          </a:pPr>
          <a:r>
            <a:rPr lang="en-US" sz="1000" kern="1200" dirty="0">
              <a:latin typeface="+mn-lt"/>
              <a:cs typeface="Calibri Light"/>
            </a:rPr>
            <a:t>700 </a:t>
          </a:r>
          <a:r>
            <a:rPr lang="en-US" sz="1000" kern="1200" dirty="0" err="1">
              <a:latin typeface="+mn-lt"/>
              <a:cs typeface="Calibri Light"/>
            </a:rPr>
            <a:t>hPa</a:t>
          </a:r>
          <a:r>
            <a:rPr lang="en-US" sz="1000" kern="1200" dirty="0">
              <a:latin typeface="+mn-lt"/>
              <a:cs typeface="Calibri Light"/>
            </a:rPr>
            <a:t> Temperature</a:t>
          </a:r>
        </a:p>
        <a:p>
          <a:pPr marL="57150" lvl="1" indent="-57150" algn="l" defTabSz="444500">
            <a:lnSpc>
              <a:spcPct val="90000"/>
            </a:lnSpc>
            <a:spcBef>
              <a:spcPct val="0"/>
            </a:spcBef>
            <a:spcAft>
              <a:spcPct val="15000"/>
            </a:spcAft>
            <a:buChar char="••"/>
          </a:pPr>
          <a:r>
            <a:rPr lang="en-US" sz="1000" kern="1200">
              <a:latin typeface="+mn-lt"/>
              <a:cs typeface="Calibri Light"/>
            </a:rPr>
            <a:t>500 hPa GPH</a:t>
          </a:r>
          <a:endParaRPr lang="en-US" sz="1000" kern="1200" dirty="0">
            <a:latin typeface="+mn-lt"/>
            <a:cs typeface="Calibri Light"/>
          </a:endParaRPr>
        </a:p>
        <a:p>
          <a:pPr marL="57150" lvl="1" indent="-57150" algn="l" defTabSz="444500">
            <a:lnSpc>
              <a:spcPct val="90000"/>
            </a:lnSpc>
            <a:spcBef>
              <a:spcPct val="0"/>
            </a:spcBef>
            <a:spcAft>
              <a:spcPct val="15000"/>
            </a:spcAft>
            <a:buChar char="••"/>
          </a:pPr>
          <a:r>
            <a:rPr lang="en-US" sz="1000" kern="1200" dirty="0">
              <a:latin typeface="+mn-lt"/>
              <a:cs typeface="Calibri Light"/>
            </a:rPr>
            <a:t>300 </a:t>
          </a:r>
          <a:r>
            <a:rPr lang="en-US" sz="1000" kern="1200" dirty="0" err="1">
              <a:latin typeface="+mn-lt"/>
              <a:cs typeface="Calibri Light"/>
            </a:rPr>
            <a:t>hPa</a:t>
          </a:r>
          <a:r>
            <a:rPr lang="en-US" sz="1000" kern="1200" dirty="0">
              <a:latin typeface="+mn-lt"/>
              <a:cs typeface="Calibri Light"/>
            </a:rPr>
            <a:t> U, V</a:t>
          </a:r>
        </a:p>
      </dsp:txBody>
      <dsp:txXfrm>
        <a:off x="311162" y="469018"/>
        <a:ext cx="1665233" cy="2056955"/>
      </dsp:txXfrm>
    </dsp:sp>
    <dsp:sp modelId="{58C1826B-941A-4049-93E9-476AECADD9F5}">
      <dsp:nvSpPr>
        <dsp:cNvPr id="0" name=""/>
        <dsp:cNvSpPr/>
      </dsp:nvSpPr>
      <dsp:spPr>
        <a:xfrm>
          <a:off x="139722" y="19365"/>
          <a:ext cx="542227" cy="542227"/>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BD633BDC-F7F4-4171-B3FD-D45487C5FA9B}">
      <dsp:nvSpPr>
        <dsp:cNvPr id="0" name=""/>
        <dsp:cNvSpPr/>
      </dsp:nvSpPr>
      <dsp:spPr>
        <a:xfrm>
          <a:off x="2820928" y="45685"/>
          <a:ext cx="2031572" cy="40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9107" bIns="0" numCol="1" spcCol="1270" anchor="t" anchorCtr="0">
          <a:noAutofit/>
        </a:bodyPr>
        <a:lstStyle/>
        <a:p>
          <a:pPr lvl="0" algn="l" defTabSz="488950">
            <a:lnSpc>
              <a:spcPct val="90000"/>
            </a:lnSpc>
            <a:spcBef>
              <a:spcPct val="0"/>
            </a:spcBef>
            <a:spcAft>
              <a:spcPts val="0"/>
            </a:spcAft>
          </a:pPr>
          <a:r>
            <a:rPr lang="en-US" sz="1100" b="1" kern="1200" dirty="0">
              <a:solidFill>
                <a:schemeClr val="accent5"/>
              </a:solidFill>
              <a:latin typeface="+mj-lt"/>
              <a:cs typeface="Calibri Light"/>
            </a:rPr>
            <a:t>Response Functions</a:t>
          </a:r>
        </a:p>
        <a:p>
          <a:pPr lvl="0" algn="l" defTabSz="488950">
            <a:lnSpc>
              <a:spcPct val="90000"/>
            </a:lnSpc>
            <a:spcBef>
              <a:spcPct val="0"/>
            </a:spcBef>
            <a:spcAft>
              <a:spcPts val="0"/>
            </a:spcAft>
          </a:pPr>
          <a:r>
            <a:rPr lang="en-US" sz="900" b="1" kern="1200" dirty="0">
              <a:solidFill>
                <a:schemeClr val="accent5"/>
              </a:solidFill>
              <a:latin typeface="+mj-lt"/>
              <a:cs typeface="Calibri Light"/>
            </a:rPr>
            <a:t>(High-Impact </a:t>
          </a:r>
          <a:r>
            <a:rPr lang="en-US" sz="900" b="1" kern="1200" dirty="0">
              <a:solidFill>
                <a:schemeClr val="accent5"/>
              </a:solidFill>
              <a:latin typeface="+mn-lt"/>
              <a:cs typeface="Calibri Light"/>
            </a:rPr>
            <a:t>Forecast Features)</a:t>
          </a:r>
        </a:p>
      </dsp:txBody>
      <dsp:txXfrm>
        <a:off x="2820928" y="45685"/>
        <a:ext cx="2031572" cy="404092"/>
      </dsp:txXfrm>
    </dsp:sp>
    <dsp:sp modelId="{5ED6FEC2-F481-41A0-81DC-46F38577C0B6}">
      <dsp:nvSpPr>
        <dsp:cNvPr id="0" name=""/>
        <dsp:cNvSpPr/>
      </dsp:nvSpPr>
      <dsp:spPr>
        <a:xfrm>
          <a:off x="2341201" y="476649"/>
          <a:ext cx="2411361" cy="2056955"/>
        </a:xfrm>
        <a:prstGeom prst="rect">
          <a:avLst/>
        </a:prstGeom>
        <a:gradFill rotWithShape="0">
          <a:gsLst>
            <a:gs pos="0">
              <a:schemeClr val="accent4">
                <a:hueOff val="7484979"/>
                <a:satOff val="-41387"/>
                <a:lumOff val="-3529"/>
                <a:alphaOff val="0"/>
                <a:tint val="97000"/>
                <a:satMod val="100000"/>
                <a:lumMod val="102000"/>
              </a:schemeClr>
            </a:gs>
            <a:gs pos="50000">
              <a:schemeClr val="accent4">
                <a:hueOff val="7484979"/>
                <a:satOff val="-41387"/>
                <a:lumOff val="-3529"/>
                <a:alphaOff val="0"/>
                <a:shade val="100000"/>
                <a:satMod val="100000"/>
                <a:lumMod val="100000"/>
              </a:schemeClr>
            </a:gs>
            <a:gs pos="100000">
              <a:schemeClr val="accent4">
                <a:hueOff val="7484979"/>
                <a:satOff val="-41387"/>
                <a:lumOff val="-3529"/>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239107"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latin typeface="+mn-lt"/>
              <a:cs typeface="Calibri Light"/>
            </a:rPr>
            <a:t>Magnitude Responses</a:t>
          </a:r>
        </a:p>
        <a:p>
          <a:pPr marL="114300" lvl="2" indent="-57150" algn="l" defTabSz="444500">
            <a:lnSpc>
              <a:spcPct val="90000"/>
            </a:lnSpc>
            <a:spcBef>
              <a:spcPct val="0"/>
            </a:spcBef>
            <a:spcAft>
              <a:spcPct val="15000"/>
            </a:spcAft>
            <a:buChar char="••"/>
          </a:pPr>
          <a:r>
            <a:rPr lang="en-US" sz="1000" kern="1200" dirty="0">
              <a:latin typeface="+mn-lt"/>
              <a:cs typeface="Calibri Light"/>
            </a:rPr>
            <a:t>Max Simulated Reflectivity</a:t>
          </a:r>
        </a:p>
        <a:p>
          <a:pPr marL="114300" lvl="2" indent="-57150" algn="l" defTabSz="444500">
            <a:lnSpc>
              <a:spcPct val="90000"/>
            </a:lnSpc>
            <a:spcBef>
              <a:spcPct val="0"/>
            </a:spcBef>
            <a:spcAft>
              <a:spcPct val="15000"/>
            </a:spcAft>
            <a:buChar char="••"/>
          </a:pPr>
          <a:r>
            <a:rPr lang="en-US" sz="1000" kern="1200" dirty="0">
              <a:latin typeface="+mn-lt"/>
              <a:cs typeface="Calibri Light"/>
            </a:rPr>
            <a:t>Max Precipitation Accumulation</a:t>
          </a:r>
        </a:p>
        <a:p>
          <a:pPr marL="114300" lvl="2" indent="-57150" algn="l" defTabSz="444500">
            <a:lnSpc>
              <a:spcPct val="90000"/>
            </a:lnSpc>
            <a:spcBef>
              <a:spcPct val="0"/>
            </a:spcBef>
            <a:spcAft>
              <a:spcPct val="15000"/>
            </a:spcAft>
            <a:buChar char="••"/>
          </a:pPr>
          <a:r>
            <a:rPr lang="en-US" sz="1000" kern="1200" dirty="0" smtClean="0">
              <a:latin typeface="+mn-lt"/>
              <a:cs typeface="Calibri Light"/>
            </a:rPr>
            <a:t>Max 10m Wind Speed</a:t>
          </a:r>
          <a:endParaRPr lang="en-US" sz="1000" kern="1200" dirty="0">
            <a:latin typeface="+mn-lt"/>
            <a:cs typeface="Calibri Light"/>
          </a:endParaRPr>
        </a:p>
        <a:p>
          <a:pPr marL="114300" lvl="2" indent="-57150" algn="l" defTabSz="444500">
            <a:lnSpc>
              <a:spcPct val="90000"/>
            </a:lnSpc>
            <a:spcBef>
              <a:spcPct val="0"/>
            </a:spcBef>
            <a:spcAft>
              <a:spcPct val="15000"/>
            </a:spcAft>
            <a:buChar char="••"/>
          </a:pPr>
          <a:endParaRPr lang="en-US" sz="1000" kern="1200" dirty="0">
            <a:latin typeface="+mn-lt"/>
            <a:cs typeface="Calibri Light"/>
          </a:endParaRPr>
        </a:p>
        <a:p>
          <a:pPr marL="57150" lvl="1" indent="-57150" algn="l" defTabSz="444500">
            <a:lnSpc>
              <a:spcPct val="90000"/>
            </a:lnSpc>
            <a:spcBef>
              <a:spcPct val="0"/>
            </a:spcBef>
            <a:spcAft>
              <a:spcPct val="15000"/>
            </a:spcAft>
            <a:buChar char="••"/>
          </a:pPr>
          <a:r>
            <a:rPr lang="en-US" sz="1000" b="1" kern="1200" dirty="0">
              <a:latin typeface="+mn-lt"/>
              <a:cs typeface="Calibri Light"/>
            </a:rPr>
            <a:t>Coverage Responses</a:t>
          </a:r>
        </a:p>
        <a:p>
          <a:pPr marL="114300" lvl="2" indent="-57150" algn="l" defTabSz="444500">
            <a:lnSpc>
              <a:spcPct val="90000"/>
            </a:lnSpc>
            <a:spcBef>
              <a:spcPct val="0"/>
            </a:spcBef>
            <a:spcAft>
              <a:spcPct val="15000"/>
            </a:spcAft>
            <a:buChar char="••"/>
          </a:pPr>
          <a:r>
            <a:rPr lang="en-US" sz="1000" kern="1200">
              <a:latin typeface="+mn-lt"/>
              <a:cs typeface="Calibri Light"/>
            </a:rPr>
            <a:t>High Reflectivity (&gt;40 dBZ) Coverage</a:t>
          </a:r>
          <a:endParaRPr lang="en-US" sz="1000" kern="1200" dirty="0">
            <a:latin typeface="+mn-lt"/>
            <a:cs typeface="Calibri Light"/>
          </a:endParaRPr>
        </a:p>
        <a:p>
          <a:pPr marL="114300" lvl="2" indent="-57150" algn="l" defTabSz="444500">
            <a:lnSpc>
              <a:spcPct val="90000"/>
            </a:lnSpc>
            <a:spcBef>
              <a:spcPct val="0"/>
            </a:spcBef>
            <a:spcAft>
              <a:spcPct val="15000"/>
            </a:spcAft>
            <a:buChar char="••"/>
          </a:pPr>
          <a:r>
            <a:rPr lang="en-US" sz="1000" kern="1200" dirty="0">
              <a:latin typeface="+mn-lt"/>
              <a:cs typeface="Calibri Light"/>
            </a:rPr>
            <a:t>High </a:t>
          </a:r>
          <a:r>
            <a:rPr lang="en-US" sz="1000" kern="1200" dirty="0" smtClean="0">
              <a:latin typeface="+mn-lt"/>
              <a:cs typeface="Calibri Light"/>
            </a:rPr>
            <a:t>24hr QPF (&gt;2”) Coverage</a:t>
          </a:r>
          <a:endParaRPr lang="en-US" sz="1000" kern="1200" dirty="0">
            <a:latin typeface="+mn-lt"/>
            <a:cs typeface="Calibri Light"/>
          </a:endParaRPr>
        </a:p>
        <a:p>
          <a:pPr marL="114300" lvl="2" indent="-57150" algn="l" defTabSz="444500">
            <a:lnSpc>
              <a:spcPct val="90000"/>
            </a:lnSpc>
            <a:spcBef>
              <a:spcPct val="0"/>
            </a:spcBef>
            <a:spcAft>
              <a:spcPct val="15000"/>
            </a:spcAft>
            <a:buChar char="••"/>
          </a:pPr>
          <a:r>
            <a:rPr lang="en-US" sz="1000" kern="1200" dirty="0">
              <a:latin typeface="+mn-lt"/>
              <a:cs typeface="Calibri Light"/>
            </a:rPr>
            <a:t>High 10m Wind Speed (&gt;40 mph) Coverage</a:t>
          </a:r>
        </a:p>
      </dsp:txBody>
      <dsp:txXfrm>
        <a:off x="2341201" y="476649"/>
        <a:ext cx="2411361" cy="2056955"/>
      </dsp:txXfrm>
    </dsp:sp>
    <dsp:sp modelId="{3DD1B23C-1DD6-4916-97AE-CE7F98AE27B2}">
      <dsp:nvSpPr>
        <dsp:cNvPr id="0" name=""/>
        <dsp:cNvSpPr/>
      </dsp:nvSpPr>
      <dsp:spPr>
        <a:xfrm>
          <a:off x="2165734" y="0"/>
          <a:ext cx="542227" cy="542227"/>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81464-5F9F-4B7E-83B1-68E5C1901A5D}"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8E950-7D67-4017-845D-8230515B3BF9}" type="slidenum">
              <a:rPr lang="en-US" smtClean="0"/>
              <a:t>‹#›</a:t>
            </a:fld>
            <a:endParaRPr lang="en-US"/>
          </a:p>
        </p:txBody>
      </p:sp>
    </p:spTree>
    <p:extLst>
      <p:ext uri="{BB962C8B-B14F-4D97-AF65-F5344CB8AC3E}">
        <p14:creationId xmlns:p14="http://schemas.microsoft.com/office/powerpoint/2010/main" val="38273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how the leading modes of ensemble forecast uncertainty look spatially, we can analyze each ensemble member in the context of those uncertainty modes by displaying them in principal component space. Basically, members with a positive PC1 will look more like EOF1 and members with a negative EOF1 will look opposite EOF1. The same goes for the secondary leading mode EOF2, and PC2. And the fact that we can summarize all of this information into 2 dimensions is pretty incredible! After plotting members in PC1-PC2 phase space, we see that some of them cluster together. To create the clusters, we use k-means clustering to assign each member to a group of similar forecasts. These are denoted by the number shown for each ensemble member.</a:t>
            </a:r>
          </a:p>
        </p:txBody>
      </p:sp>
      <p:sp>
        <p:nvSpPr>
          <p:cNvPr id="4" name="Slide Number Placeholder 3"/>
          <p:cNvSpPr>
            <a:spLocks noGrp="1"/>
          </p:cNvSpPr>
          <p:nvPr>
            <p:ph type="sldNum" sz="quarter" idx="5"/>
          </p:nvPr>
        </p:nvSpPr>
        <p:spPr/>
        <p:txBody>
          <a:bodyPr/>
          <a:lstStyle/>
          <a:p>
            <a:fld id="{B0997073-5BE2-4345-AD59-0C3529A5F9F7}" type="slidenum">
              <a:rPr lang="en-US" smtClean="0"/>
              <a:t>9</a:t>
            </a:fld>
            <a:endParaRPr lang="en-US"/>
          </a:p>
        </p:txBody>
      </p:sp>
    </p:spTree>
    <p:extLst>
      <p:ext uri="{BB962C8B-B14F-4D97-AF65-F5344CB8AC3E}">
        <p14:creationId xmlns:p14="http://schemas.microsoft.com/office/powerpoint/2010/main" val="387778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Mention 4 pre-defined response domains corresponding with cluster domains, and 1 potential floater domain we’re trying to figure out how to implement</a:t>
            </a:r>
            <a:endParaRPr/>
          </a:p>
        </p:txBody>
      </p:sp>
      <p:sp>
        <p:nvSpPr>
          <p:cNvPr id="342" name="Google Shape;3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4933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39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92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84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82029B7-CFC6-4582-971D-9B52B73EDCB0}" type="datetimeFigureOut">
              <a:rPr lang="en-US" smtClean="0"/>
              <a:t>2/28/2024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1D51204-108B-4D66-81BB-7F52C9A60D00}" type="slidenum">
              <a:rPr lang="en-US" smtClean="0"/>
              <a:t>‹#›</a:t>
            </a:fld>
            <a:endParaRPr lang="en-US"/>
          </a:p>
        </p:txBody>
      </p:sp>
    </p:spTree>
    <p:extLst>
      <p:ext uri="{BB962C8B-B14F-4D97-AF65-F5344CB8AC3E}">
        <p14:creationId xmlns:p14="http://schemas.microsoft.com/office/powerpoint/2010/main" val="257551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2029B7-CFC6-4582-971D-9B52B73EDCB0}"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339961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2029B7-CFC6-4582-971D-9B52B73EDCB0}"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161893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2029B7-CFC6-4582-971D-9B52B73EDCB0}"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14972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2029B7-CFC6-4582-971D-9B52B73EDCB0}"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333126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2029B7-CFC6-4582-971D-9B52B73EDCB0}"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182067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2029B7-CFC6-4582-971D-9B52B73EDCB0}"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243637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2029B7-CFC6-4582-971D-9B52B73EDCB0}"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255307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029B7-CFC6-4582-971D-9B52B73EDCB0}"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D51204-108B-4D66-81BB-7F52C9A60D00}" type="slidenum">
              <a:rPr lang="en-US" smtClean="0"/>
              <a:t>‹#›</a:t>
            </a:fld>
            <a:endParaRPr lang="en-US"/>
          </a:p>
        </p:txBody>
      </p:sp>
    </p:spTree>
    <p:extLst>
      <p:ext uri="{BB962C8B-B14F-4D97-AF65-F5344CB8AC3E}">
        <p14:creationId xmlns:p14="http://schemas.microsoft.com/office/powerpoint/2010/main" val="356005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782029B7-CFC6-4582-971D-9B52B73EDCB0}"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1D51204-108B-4D66-81BB-7F52C9A60D00}" type="slidenum">
              <a:rPr lang="en-US" smtClean="0"/>
              <a:t>‹#›</a:t>
            </a:fld>
            <a:endParaRPr lang="en-US"/>
          </a:p>
        </p:txBody>
      </p:sp>
    </p:spTree>
    <p:extLst>
      <p:ext uri="{BB962C8B-B14F-4D97-AF65-F5344CB8AC3E}">
        <p14:creationId xmlns:p14="http://schemas.microsoft.com/office/powerpoint/2010/main" val="4200343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82029B7-CFC6-4582-971D-9B52B73EDCB0}" type="datetimeFigureOut">
              <a:rPr lang="en-US" smtClean="0"/>
              <a:t>2/28/2024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1D51204-108B-4D66-81BB-7F52C9A60D00}" type="slidenum">
              <a:rPr lang="en-US" smtClean="0"/>
              <a:t>‹#›</a:t>
            </a:fld>
            <a:endParaRPr lang="en-US"/>
          </a:p>
        </p:txBody>
      </p:sp>
    </p:spTree>
    <p:extLst>
      <p:ext uri="{BB962C8B-B14F-4D97-AF65-F5344CB8AC3E}">
        <p14:creationId xmlns:p14="http://schemas.microsoft.com/office/powerpoint/2010/main" val="12014078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82029B7-CFC6-4582-971D-9B52B73EDCB0}" type="datetimeFigureOut">
              <a:rPr lang="en-US" smtClean="0"/>
              <a:t>2/28/2024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1D51204-108B-4D66-81BB-7F52C9A60D00}" type="slidenum">
              <a:rPr lang="en-US" smtClean="0"/>
              <a:t>‹#›</a:t>
            </a:fld>
            <a:endParaRPr lang="en-US"/>
          </a:p>
        </p:txBody>
      </p:sp>
    </p:spTree>
    <p:extLst>
      <p:ext uri="{BB962C8B-B14F-4D97-AF65-F5344CB8AC3E}">
        <p14:creationId xmlns:p14="http://schemas.microsoft.com/office/powerpoint/2010/main" val="12678554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pc.ncep.noaa.gov/wpc_ensemble_clusters/qpf_clusters_hawaii/view.php" TargetMode="External"/><Relationship Id="rId7" Type="http://schemas.openxmlformats.org/officeDocument/2006/relationships/hyperlink" Target="https://doi.org/10.1175/WAF-D-22-0137.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esi.noaa.gov/" TargetMode="External"/><Relationship Id="rId5" Type="http://schemas.openxmlformats.org/officeDocument/2006/relationships/hyperlink" Target="https://www.meted.ucar.edu/education_training/lesson/10267" TargetMode="External"/><Relationship Id="rId4" Type="http://schemas.openxmlformats.org/officeDocument/2006/relationships/hyperlink" Target="https://www.wpc.ncep.noaa.gov/wpc_ensemble_clusters/day_3_7/view.php?domain=pacifi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pc.ncep.noaa.gov/wpc_ensemble_clusters/day_3_9_plus_esa/view.ph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680.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84069"/>
            <a:ext cx="9144000" cy="3213872"/>
          </a:xfrm>
        </p:spPr>
        <p:txBody>
          <a:bodyPr>
            <a:noAutofit/>
          </a:bodyPr>
          <a:lstStyle/>
          <a:p>
            <a:r>
              <a:rPr lang="en-US" sz="6000" dirty="0"/>
              <a:t>Making the Most out of Operational Ensembles with Clustering and Sensitivity Analysis</a:t>
            </a:r>
          </a:p>
        </p:txBody>
      </p:sp>
      <p:sp>
        <p:nvSpPr>
          <p:cNvPr id="3" name="Subtitle 2"/>
          <p:cNvSpPr>
            <a:spLocks noGrp="1"/>
          </p:cNvSpPr>
          <p:nvPr>
            <p:ph type="subTitle" idx="1"/>
          </p:nvPr>
        </p:nvSpPr>
        <p:spPr>
          <a:xfrm>
            <a:off x="1524000" y="4464187"/>
            <a:ext cx="9144000" cy="1655762"/>
          </a:xfrm>
        </p:spPr>
        <p:txBody>
          <a:bodyPr>
            <a:normAutofit fontScale="92500" lnSpcReduction="10000"/>
          </a:bodyPr>
          <a:lstStyle/>
          <a:p>
            <a:r>
              <a:rPr lang="en-US" sz="2800" dirty="0" smtClean="0"/>
              <a:t>Austin Coleman</a:t>
            </a:r>
            <a:r>
              <a:rPr lang="en-US" sz="2800" baseline="30000" dirty="0" smtClean="0"/>
              <a:t>1</a:t>
            </a:r>
            <a:r>
              <a:rPr lang="en-US" sz="2800" dirty="0" smtClean="0"/>
              <a:t>, Jim Nelson</a:t>
            </a:r>
            <a:r>
              <a:rPr lang="en-US" sz="2800" baseline="30000" dirty="0" smtClean="0"/>
              <a:t>2</a:t>
            </a:r>
            <a:r>
              <a:rPr lang="en-US" sz="2800" dirty="0" smtClean="0"/>
              <a:t>, Brian Colle</a:t>
            </a:r>
            <a:r>
              <a:rPr lang="en-US" sz="2800" baseline="30000" dirty="0" smtClean="0"/>
              <a:t>3</a:t>
            </a:r>
            <a:r>
              <a:rPr lang="en-US" sz="2800" dirty="0" smtClean="0"/>
              <a:t>, Travis Wilson</a:t>
            </a:r>
            <a:r>
              <a:rPr lang="en-US" sz="2800" baseline="30000" dirty="0" smtClean="0"/>
              <a:t>4</a:t>
            </a:r>
            <a:r>
              <a:rPr lang="en-US" sz="2800" dirty="0" smtClean="0"/>
              <a:t>, and Samantha Lankowicz</a:t>
            </a:r>
            <a:r>
              <a:rPr lang="en-US" sz="2800" baseline="30000" dirty="0" smtClean="0"/>
              <a:t>3</a:t>
            </a:r>
            <a:endParaRPr lang="en-US" sz="2800" dirty="0" smtClean="0"/>
          </a:p>
          <a:p>
            <a:r>
              <a:rPr lang="en-US" sz="2800" dirty="0" smtClean="0"/>
              <a:t>VLab Forum | Feb 28</a:t>
            </a:r>
            <a:r>
              <a:rPr lang="en-US" sz="2800" baseline="30000" dirty="0" smtClean="0"/>
              <a:t>th</a:t>
            </a:r>
            <a:r>
              <a:rPr lang="en-US" sz="2800" dirty="0" smtClean="0"/>
              <a:t> 3 – 4pm ET</a:t>
            </a:r>
          </a:p>
          <a:p>
            <a:r>
              <a:rPr lang="en-US" sz="2800" baseline="30000" dirty="0" smtClean="0"/>
              <a:t>1</a:t>
            </a:r>
            <a:r>
              <a:rPr lang="en-US" sz="2800" dirty="0" smtClean="0"/>
              <a:t>CIRES/WPC, </a:t>
            </a:r>
            <a:r>
              <a:rPr lang="en-US" sz="2800" baseline="30000" dirty="0" smtClean="0"/>
              <a:t>2</a:t>
            </a:r>
            <a:r>
              <a:rPr lang="en-US" sz="2800" dirty="0" smtClean="0"/>
              <a:t>NOAA WPC, </a:t>
            </a:r>
            <a:r>
              <a:rPr lang="en-US" sz="2800" baseline="30000" dirty="0" smtClean="0"/>
              <a:t>3</a:t>
            </a:r>
            <a:r>
              <a:rPr lang="en-US" sz="2800" dirty="0" smtClean="0"/>
              <a:t>Stony Brook University, </a:t>
            </a:r>
            <a:r>
              <a:rPr lang="en-US" sz="2800" baseline="30000" dirty="0" smtClean="0"/>
              <a:t>4</a:t>
            </a:r>
            <a:r>
              <a:rPr lang="en-US" sz="2800" dirty="0" smtClean="0"/>
              <a:t>NOAA GSL</a:t>
            </a:r>
            <a:endParaRPr lang="en-US" sz="2800" baseline="30000" dirty="0"/>
          </a:p>
        </p:txBody>
      </p:sp>
      <p:pic>
        <p:nvPicPr>
          <p:cNvPr id="1026" name="Picture 2" descr="File:CIRES logo.svg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9720" y="168429"/>
            <a:ext cx="1215790" cy="1215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NOAA logo.svg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276" y="224215"/>
            <a:ext cx="1160004" cy="116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0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wpc.ncep.noaa.gov/wpc_ensemble_clusters/day_3_7/images/2024022100_day_8_cluster_hgt_500_difference_forecasts_k_means_e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536" y="1686551"/>
            <a:ext cx="7387594" cy="481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38200" y="330507"/>
            <a:ext cx="10515600" cy="1325563"/>
          </a:xfrm>
        </p:spPr>
        <p:txBody>
          <a:bodyPr>
            <a:noAutofit/>
          </a:bodyPr>
          <a:lstStyle/>
          <a:p>
            <a:r>
              <a:rPr lang="en-US" sz="3600" b="1" dirty="0">
                <a:solidFill>
                  <a:schemeClr val="tx2"/>
                </a:solidFill>
              </a:rPr>
              <a:t>Don’t even need to look at EOFs or PCs to use!</a:t>
            </a:r>
            <a:br>
              <a:rPr lang="en-US" sz="3600" b="1" dirty="0">
                <a:solidFill>
                  <a:schemeClr val="tx2"/>
                </a:solidFill>
              </a:rPr>
            </a:br>
            <a:r>
              <a:rPr lang="en-US" sz="2800" dirty="0">
                <a:solidFill>
                  <a:schemeClr val="tx2"/>
                </a:solidFill>
              </a:rPr>
              <a:t>Can skip straight to the cluster forecasts </a:t>
            </a:r>
            <a:r>
              <a:rPr lang="en-US" sz="1800" dirty="0">
                <a:solidFill>
                  <a:schemeClr val="tx2"/>
                </a:solidFill>
              </a:rPr>
              <a:t>(of 500-hPa heights in this case)</a:t>
            </a:r>
            <a:endParaRPr lang="en-US" sz="3600" dirty="0">
              <a:solidFill>
                <a:schemeClr val="tx2"/>
              </a:solidFill>
            </a:endParaRPr>
          </a:p>
        </p:txBody>
      </p:sp>
      <p:grpSp>
        <p:nvGrpSpPr>
          <p:cNvPr id="14" name="Group 13">
            <a:extLst>
              <a:ext uri="{FF2B5EF4-FFF2-40B4-BE49-F238E27FC236}">
                <a16:creationId xmlns:a16="http://schemas.microsoft.com/office/drawing/2014/main" id="{06452328-E97B-A178-2295-A0271D32E787}"/>
              </a:ext>
            </a:extLst>
          </p:cNvPr>
          <p:cNvGrpSpPr/>
          <p:nvPr/>
        </p:nvGrpSpPr>
        <p:grpSpPr>
          <a:xfrm>
            <a:off x="2726541" y="3429000"/>
            <a:ext cx="6977470" cy="2431154"/>
            <a:chOff x="2726544" y="3429000"/>
            <a:chExt cx="6977470" cy="2431154"/>
          </a:xfrm>
        </p:grpSpPr>
        <p:sp>
          <p:nvSpPr>
            <p:cNvPr id="7" name="TextBox 6">
              <a:extLst>
                <a:ext uri="{FF2B5EF4-FFF2-40B4-BE49-F238E27FC236}">
                  <a16:creationId xmlns:a16="http://schemas.microsoft.com/office/drawing/2014/main" id="{311B7D81-A9E3-84EA-F86D-C343D7E51576}"/>
                </a:ext>
              </a:extLst>
            </p:cNvPr>
            <p:cNvSpPr txBox="1"/>
            <p:nvPr/>
          </p:nvSpPr>
          <p:spPr>
            <a:xfrm>
              <a:off x="5176889" y="3467942"/>
              <a:ext cx="2062907" cy="492443"/>
            </a:xfrm>
            <a:prstGeom prst="rect">
              <a:avLst/>
            </a:prstGeom>
            <a:solidFill>
              <a:schemeClr val="tx2"/>
            </a:solidFill>
            <a:ln>
              <a:solidFill>
                <a:schemeClr val="bg1">
                  <a:lumMod val="50000"/>
                </a:schemeClr>
              </a:solidFill>
            </a:ln>
          </p:spPr>
          <p:txBody>
            <a:bodyPr wrap="square" rtlCol="0">
              <a:spAutoFit/>
            </a:bodyPr>
            <a:lstStyle/>
            <a:p>
              <a:pPr algn="ctr"/>
              <a:r>
                <a:rPr lang="en-US" sz="1600" b="1" dirty="0">
                  <a:solidFill>
                    <a:schemeClr val="bg1"/>
                  </a:solidFill>
                </a:rPr>
                <a:t>Cluster </a:t>
              </a:r>
              <a:r>
                <a:rPr lang="en-US" sz="1600" b="1" dirty="0" smtClean="0">
                  <a:solidFill>
                    <a:schemeClr val="bg1"/>
                  </a:solidFill>
                </a:rPr>
                <a:t>2:</a:t>
              </a:r>
            </a:p>
            <a:p>
              <a:pPr algn="ctr"/>
              <a:r>
                <a:rPr lang="en-US" sz="1000" dirty="0" smtClean="0">
                  <a:solidFill>
                    <a:schemeClr val="bg1"/>
                  </a:solidFill>
                </a:rPr>
                <a:t>Deeper </a:t>
              </a:r>
              <a:r>
                <a:rPr lang="en-US" sz="1000" dirty="0">
                  <a:solidFill>
                    <a:schemeClr val="bg1"/>
                  </a:solidFill>
                </a:rPr>
                <a:t>trough shifted slightly SW</a:t>
              </a:r>
            </a:p>
          </p:txBody>
        </p:sp>
        <p:sp>
          <p:nvSpPr>
            <p:cNvPr id="8" name="TextBox 7">
              <a:extLst>
                <a:ext uri="{FF2B5EF4-FFF2-40B4-BE49-F238E27FC236}">
                  <a16:creationId xmlns:a16="http://schemas.microsoft.com/office/drawing/2014/main" id="{8238BA27-C365-811D-8959-7D96C87C76C4}"/>
                </a:ext>
              </a:extLst>
            </p:cNvPr>
            <p:cNvSpPr txBox="1"/>
            <p:nvPr/>
          </p:nvSpPr>
          <p:spPr>
            <a:xfrm>
              <a:off x="7641107" y="3452553"/>
              <a:ext cx="2062907" cy="523220"/>
            </a:xfrm>
            <a:prstGeom prst="rect">
              <a:avLst/>
            </a:prstGeom>
            <a:solidFill>
              <a:schemeClr val="tx2">
                <a:lumMod val="75000"/>
              </a:schemeClr>
            </a:solidFill>
            <a:ln>
              <a:solidFill>
                <a:schemeClr val="bg1">
                  <a:lumMod val="50000"/>
                </a:schemeClr>
              </a:solidFill>
            </a:ln>
          </p:spPr>
          <p:txBody>
            <a:bodyPr wrap="square" rtlCol="0">
              <a:spAutoFit/>
            </a:bodyPr>
            <a:lstStyle/>
            <a:p>
              <a:pPr algn="ctr"/>
              <a:r>
                <a:rPr lang="en-US" sz="1600" b="1" dirty="0">
                  <a:solidFill>
                    <a:schemeClr val="bg1"/>
                  </a:solidFill>
                </a:rPr>
                <a:t>Cluster 3:</a:t>
              </a:r>
            </a:p>
            <a:p>
              <a:pPr algn="ctr"/>
              <a:r>
                <a:rPr lang="en-US" sz="1200" dirty="0">
                  <a:solidFill>
                    <a:schemeClr val="bg1"/>
                  </a:solidFill>
                </a:rPr>
                <a:t>Shallower trough shifted SW</a:t>
              </a:r>
            </a:p>
          </p:txBody>
        </p:sp>
        <p:sp>
          <p:nvSpPr>
            <p:cNvPr id="9" name="TextBox 8">
              <a:extLst>
                <a:ext uri="{FF2B5EF4-FFF2-40B4-BE49-F238E27FC236}">
                  <a16:creationId xmlns:a16="http://schemas.microsoft.com/office/drawing/2014/main" id="{AFE86CC7-F0AD-69F8-750F-0CBF5A39E34F}"/>
                </a:ext>
              </a:extLst>
            </p:cNvPr>
            <p:cNvSpPr txBox="1"/>
            <p:nvPr/>
          </p:nvSpPr>
          <p:spPr>
            <a:xfrm>
              <a:off x="2726545" y="3429000"/>
              <a:ext cx="2058761" cy="523220"/>
            </a:xfrm>
            <a:prstGeom prst="rect">
              <a:avLst/>
            </a:prstGeom>
            <a:solidFill>
              <a:schemeClr val="tx2">
                <a:lumMod val="60000"/>
                <a:lumOff val="40000"/>
              </a:schemeClr>
            </a:solidFill>
            <a:ln>
              <a:solidFill>
                <a:schemeClr val="bg1">
                  <a:lumMod val="50000"/>
                </a:schemeClr>
              </a:solidFill>
            </a:ln>
          </p:spPr>
          <p:txBody>
            <a:bodyPr wrap="square" rtlCol="0">
              <a:spAutoFit/>
            </a:bodyPr>
            <a:lstStyle/>
            <a:p>
              <a:pPr algn="ctr"/>
              <a:r>
                <a:rPr lang="en-US" sz="1600" b="1" dirty="0">
                  <a:solidFill>
                    <a:schemeClr val="bg1"/>
                  </a:solidFill>
                </a:rPr>
                <a:t>Cluster 1:</a:t>
              </a:r>
            </a:p>
            <a:p>
              <a:pPr algn="ctr"/>
              <a:r>
                <a:rPr lang="en-US" sz="1200" dirty="0">
                  <a:solidFill>
                    <a:schemeClr val="bg1"/>
                  </a:solidFill>
                </a:rPr>
                <a:t>Shallower trough shifted NE</a:t>
              </a:r>
            </a:p>
          </p:txBody>
        </p:sp>
        <p:sp>
          <p:nvSpPr>
            <p:cNvPr id="12" name="TextBox 11">
              <a:extLst>
                <a:ext uri="{FF2B5EF4-FFF2-40B4-BE49-F238E27FC236}">
                  <a16:creationId xmlns:a16="http://schemas.microsoft.com/office/drawing/2014/main" id="{53E8B498-31AD-B2D9-63C6-79A9373BE693}"/>
                </a:ext>
              </a:extLst>
            </p:cNvPr>
            <p:cNvSpPr txBox="1"/>
            <p:nvPr/>
          </p:nvSpPr>
          <p:spPr>
            <a:xfrm>
              <a:off x="2726544" y="5336934"/>
              <a:ext cx="2058761" cy="523220"/>
            </a:xfrm>
            <a:prstGeom prst="rect">
              <a:avLst/>
            </a:prstGeom>
            <a:solidFill>
              <a:schemeClr val="tx2">
                <a:lumMod val="50000"/>
              </a:schemeClr>
            </a:solidFill>
            <a:ln>
              <a:solidFill>
                <a:schemeClr val="bg1">
                  <a:lumMod val="50000"/>
                </a:schemeClr>
              </a:solidFill>
            </a:ln>
          </p:spPr>
          <p:txBody>
            <a:bodyPr wrap="square" rtlCol="0">
              <a:spAutoFit/>
            </a:bodyPr>
            <a:lstStyle/>
            <a:p>
              <a:pPr algn="ctr"/>
              <a:r>
                <a:rPr lang="en-US" sz="1600" b="1" dirty="0">
                  <a:solidFill>
                    <a:schemeClr val="bg1"/>
                  </a:solidFill>
                </a:rPr>
                <a:t>Cluster 4:</a:t>
              </a:r>
            </a:p>
            <a:p>
              <a:pPr algn="ctr"/>
              <a:r>
                <a:rPr lang="en-US" sz="1200" dirty="0">
                  <a:solidFill>
                    <a:schemeClr val="bg1"/>
                  </a:solidFill>
                </a:rPr>
                <a:t>Deeper trough shifted NE</a:t>
              </a:r>
            </a:p>
          </p:txBody>
        </p:sp>
        <p:sp>
          <p:nvSpPr>
            <p:cNvPr id="13" name="TextBox 12">
              <a:extLst>
                <a:ext uri="{FF2B5EF4-FFF2-40B4-BE49-F238E27FC236}">
                  <a16:creationId xmlns:a16="http://schemas.microsoft.com/office/drawing/2014/main" id="{D0BC96B9-2A90-7315-6A12-D47134A0F95A}"/>
                </a:ext>
              </a:extLst>
            </p:cNvPr>
            <p:cNvSpPr txBox="1"/>
            <p:nvPr/>
          </p:nvSpPr>
          <p:spPr>
            <a:xfrm>
              <a:off x="5176989" y="5521600"/>
              <a:ext cx="2053382" cy="338554"/>
            </a:xfrm>
            <a:prstGeom prst="rect">
              <a:avLst/>
            </a:prstGeom>
            <a:solidFill>
              <a:schemeClr val="tx1"/>
            </a:solidFill>
            <a:ln>
              <a:solidFill>
                <a:schemeClr val="bg1">
                  <a:lumMod val="50000"/>
                </a:schemeClr>
              </a:solidFill>
            </a:ln>
          </p:spPr>
          <p:txBody>
            <a:bodyPr wrap="square" rtlCol="0">
              <a:spAutoFit/>
            </a:bodyPr>
            <a:lstStyle/>
            <a:p>
              <a:pPr algn="ctr"/>
              <a:r>
                <a:rPr lang="en-US" sz="1600" b="1" dirty="0">
                  <a:solidFill>
                    <a:schemeClr val="bg1"/>
                  </a:solidFill>
                </a:rPr>
                <a:t>Multi-model Mean</a:t>
              </a:r>
            </a:p>
          </p:txBody>
        </p:sp>
      </p:grpSp>
      <p:sp>
        <p:nvSpPr>
          <p:cNvPr id="15" name="TextBox 14">
            <a:extLst>
              <a:ext uri="{FF2B5EF4-FFF2-40B4-BE49-F238E27FC236}">
                <a16:creationId xmlns:a16="http://schemas.microsoft.com/office/drawing/2014/main" id="{F128BCFE-5F79-8B8E-0B60-C2BC3EE7CAB0}"/>
              </a:ext>
            </a:extLst>
          </p:cNvPr>
          <p:cNvSpPr txBox="1"/>
          <p:nvPr/>
        </p:nvSpPr>
        <p:spPr>
          <a:xfrm>
            <a:off x="7591515" y="4439218"/>
            <a:ext cx="2112496" cy="1077218"/>
          </a:xfrm>
          <a:prstGeom prst="rect">
            <a:avLst/>
          </a:prstGeom>
          <a:noFill/>
          <a:ln>
            <a:noFill/>
          </a:ln>
        </p:spPr>
        <p:txBody>
          <a:bodyPr wrap="square" rtlCol="0">
            <a:spAutoFit/>
          </a:bodyPr>
          <a:lstStyle/>
          <a:p>
            <a:pPr algn="ctr"/>
            <a:r>
              <a:rPr lang="en-US" sz="1600" b="1" dirty="0"/>
              <a:t>Color-filled contours show differences from multi-model ensemble mean</a:t>
            </a:r>
          </a:p>
        </p:txBody>
      </p:sp>
    </p:spTree>
    <p:extLst>
      <p:ext uri="{BB962C8B-B14F-4D97-AF65-F5344CB8AC3E}">
        <p14:creationId xmlns:p14="http://schemas.microsoft.com/office/powerpoint/2010/main" val="2425565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wpc.ncep.noaa.gov/wpc_ensemble_clusters/day_3_7/images/2024022100_day_8_cluster_maximum_temperatures_k_means_e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155" y="1702369"/>
            <a:ext cx="7385028" cy="4814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38200" y="330507"/>
            <a:ext cx="10515600" cy="1325563"/>
          </a:xfrm>
        </p:spPr>
        <p:txBody>
          <a:bodyPr>
            <a:noAutofit/>
          </a:bodyPr>
          <a:lstStyle/>
          <a:p>
            <a:r>
              <a:rPr lang="en-US" sz="3200" b="1" dirty="0">
                <a:solidFill>
                  <a:schemeClr val="tx2"/>
                </a:solidFill>
              </a:rPr>
              <a:t>Can use 500-hPa height clusters to predict other fields</a:t>
            </a:r>
            <a:br>
              <a:rPr lang="en-US" sz="3200" b="1" dirty="0">
                <a:solidFill>
                  <a:schemeClr val="tx2"/>
                </a:solidFill>
              </a:rPr>
            </a:br>
            <a:r>
              <a:rPr lang="en-US" sz="2400" dirty="0">
                <a:solidFill>
                  <a:schemeClr val="tx2"/>
                </a:solidFill>
              </a:rPr>
              <a:t>Maximum Temperatures</a:t>
            </a:r>
            <a:endParaRPr lang="en-US" sz="3200" dirty="0">
              <a:solidFill>
                <a:schemeClr val="tx2"/>
              </a:solidFill>
            </a:endParaRPr>
          </a:p>
        </p:txBody>
      </p:sp>
      <p:grpSp>
        <p:nvGrpSpPr>
          <p:cNvPr id="14" name="Group 13">
            <a:extLst>
              <a:ext uri="{FF2B5EF4-FFF2-40B4-BE49-F238E27FC236}">
                <a16:creationId xmlns:a16="http://schemas.microsoft.com/office/drawing/2014/main" id="{06452328-E97B-A178-2295-A0271D32E787}"/>
              </a:ext>
            </a:extLst>
          </p:cNvPr>
          <p:cNvGrpSpPr/>
          <p:nvPr/>
        </p:nvGrpSpPr>
        <p:grpSpPr>
          <a:xfrm>
            <a:off x="2726541" y="3429000"/>
            <a:ext cx="6977470" cy="2431154"/>
            <a:chOff x="2726544" y="3429000"/>
            <a:chExt cx="6977470" cy="2431154"/>
          </a:xfrm>
        </p:grpSpPr>
        <p:sp>
          <p:nvSpPr>
            <p:cNvPr id="7" name="TextBox 6">
              <a:extLst>
                <a:ext uri="{FF2B5EF4-FFF2-40B4-BE49-F238E27FC236}">
                  <a16:creationId xmlns:a16="http://schemas.microsoft.com/office/drawing/2014/main" id="{311B7D81-A9E3-84EA-F86D-C343D7E51576}"/>
                </a:ext>
              </a:extLst>
            </p:cNvPr>
            <p:cNvSpPr txBox="1"/>
            <p:nvPr/>
          </p:nvSpPr>
          <p:spPr>
            <a:xfrm>
              <a:off x="5176889" y="3467942"/>
              <a:ext cx="2062907" cy="492443"/>
            </a:xfrm>
            <a:prstGeom prst="rect">
              <a:avLst/>
            </a:prstGeom>
            <a:solidFill>
              <a:schemeClr val="tx2"/>
            </a:solidFill>
            <a:ln>
              <a:solidFill>
                <a:schemeClr val="bg1">
                  <a:lumMod val="50000"/>
                </a:schemeClr>
              </a:solidFill>
            </a:ln>
          </p:spPr>
          <p:txBody>
            <a:bodyPr wrap="square" rtlCol="0">
              <a:spAutoFit/>
            </a:bodyPr>
            <a:lstStyle/>
            <a:p>
              <a:pPr algn="ctr"/>
              <a:r>
                <a:rPr lang="en-US" sz="1600" b="1" dirty="0">
                  <a:solidFill>
                    <a:schemeClr val="bg1"/>
                  </a:solidFill>
                </a:rPr>
                <a:t>Cluster </a:t>
              </a:r>
              <a:r>
                <a:rPr lang="en-US" sz="1600" b="1" dirty="0" smtClean="0">
                  <a:solidFill>
                    <a:schemeClr val="bg1"/>
                  </a:solidFill>
                </a:rPr>
                <a:t>2:</a:t>
              </a:r>
            </a:p>
            <a:p>
              <a:pPr algn="ctr"/>
              <a:r>
                <a:rPr lang="en-US" sz="1000" dirty="0" smtClean="0">
                  <a:solidFill>
                    <a:schemeClr val="bg1"/>
                  </a:solidFill>
                </a:rPr>
                <a:t>Deeper </a:t>
              </a:r>
              <a:r>
                <a:rPr lang="en-US" sz="1000" dirty="0">
                  <a:solidFill>
                    <a:schemeClr val="bg1"/>
                  </a:solidFill>
                </a:rPr>
                <a:t>trough shifted slightly SW</a:t>
              </a:r>
            </a:p>
          </p:txBody>
        </p:sp>
        <p:sp>
          <p:nvSpPr>
            <p:cNvPr id="8" name="TextBox 7">
              <a:extLst>
                <a:ext uri="{FF2B5EF4-FFF2-40B4-BE49-F238E27FC236}">
                  <a16:creationId xmlns:a16="http://schemas.microsoft.com/office/drawing/2014/main" id="{8238BA27-C365-811D-8959-7D96C87C76C4}"/>
                </a:ext>
              </a:extLst>
            </p:cNvPr>
            <p:cNvSpPr txBox="1"/>
            <p:nvPr/>
          </p:nvSpPr>
          <p:spPr>
            <a:xfrm>
              <a:off x="7641107" y="3452553"/>
              <a:ext cx="2062907" cy="523220"/>
            </a:xfrm>
            <a:prstGeom prst="rect">
              <a:avLst/>
            </a:prstGeom>
            <a:solidFill>
              <a:schemeClr val="tx2">
                <a:lumMod val="75000"/>
              </a:schemeClr>
            </a:solidFill>
            <a:ln>
              <a:solidFill>
                <a:schemeClr val="bg1">
                  <a:lumMod val="50000"/>
                </a:schemeClr>
              </a:solidFill>
            </a:ln>
          </p:spPr>
          <p:txBody>
            <a:bodyPr wrap="square" rtlCol="0">
              <a:spAutoFit/>
            </a:bodyPr>
            <a:lstStyle/>
            <a:p>
              <a:pPr algn="ctr"/>
              <a:r>
                <a:rPr lang="en-US" sz="1600" b="1" dirty="0">
                  <a:solidFill>
                    <a:schemeClr val="bg1"/>
                  </a:solidFill>
                </a:rPr>
                <a:t>Cluster 3:</a:t>
              </a:r>
            </a:p>
            <a:p>
              <a:pPr algn="ctr"/>
              <a:r>
                <a:rPr lang="en-US" sz="1200" dirty="0">
                  <a:solidFill>
                    <a:schemeClr val="bg1"/>
                  </a:solidFill>
                </a:rPr>
                <a:t>Shallower trough shifted SW</a:t>
              </a:r>
            </a:p>
          </p:txBody>
        </p:sp>
        <p:sp>
          <p:nvSpPr>
            <p:cNvPr id="9" name="TextBox 8">
              <a:extLst>
                <a:ext uri="{FF2B5EF4-FFF2-40B4-BE49-F238E27FC236}">
                  <a16:creationId xmlns:a16="http://schemas.microsoft.com/office/drawing/2014/main" id="{AFE86CC7-F0AD-69F8-750F-0CBF5A39E34F}"/>
                </a:ext>
              </a:extLst>
            </p:cNvPr>
            <p:cNvSpPr txBox="1"/>
            <p:nvPr/>
          </p:nvSpPr>
          <p:spPr>
            <a:xfrm>
              <a:off x="2726545" y="3429000"/>
              <a:ext cx="2058761" cy="523220"/>
            </a:xfrm>
            <a:prstGeom prst="rect">
              <a:avLst/>
            </a:prstGeom>
            <a:solidFill>
              <a:schemeClr val="tx2">
                <a:lumMod val="60000"/>
                <a:lumOff val="40000"/>
              </a:schemeClr>
            </a:solidFill>
            <a:ln>
              <a:solidFill>
                <a:schemeClr val="bg1">
                  <a:lumMod val="50000"/>
                </a:schemeClr>
              </a:solidFill>
            </a:ln>
          </p:spPr>
          <p:txBody>
            <a:bodyPr wrap="square" rtlCol="0">
              <a:spAutoFit/>
            </a:bodyPr>
            <a:lstStyle/>
            <a:p>
              <a:pPr algn="ctr"/>
              <a:r>
                <a:rPr lang="en-US" sz="1600" b="1" dirty="0">
                  <a:solidFill>
                    <a:schemeClr val="bg1"/>
                  </a:solidFill>
                </a:rPr>
                <a:t>Cluster 1:</a:t>
              </a:r>
            </a:p>
            <a:p>
              <a:pPr algn="ctr"/>
              <a:r>
                <a:rPr lang="en-US" sz="1200" dirty="0">
                  <a:solidFill>
                    <a:schemeClr val="bg1"/>
                  </a:solidFill>
                </a:rPr>
                <a:t>Shallower trough shifted NE</a:t>
              </a:r>
            </a:p>
          </p:txBody>
        </p:sp>
        <p:sp>
          <p:nvSpPr>
            <p:cNvPr id="12" name="TextBox 11">
              <a:extLst>
                <a:ext uri="{FF2B5EF4-FFF2-40B4-BE49-F238E27FC236}">
                  <a16:creationId xmlns:a16="http://schemas.microsoft.com/office/drawing/2014/main" id="{53E8B498-31AD-B2D9-63C6-79A9373BE693}"/>
                </a:ext>
              </a:extLst>
            </p:cNvPr>
            <p:cNvSpPr txBox="1"/>
            <p:nvPr/>
          </p:nvSpPr>
          <p:spPr>
            <a:xfrm>
              <a:off x="2726544" y="5336934"/>
              <a:ext cx="2058761" cy="523220"/>
            </a:xfrm>
            <a:prstGeom prst="rect">
              <a:avLst/>
            </a:prstGeom>
            <a:solidFill>
              <a:schemeClr val="tx2">
                <a:lumMod val="50000"/>
              </a:schemeClr>
            </a:solidFill>
            <a:ln>
              <a:solidFill>
                <a:schemeClr val="bg1">
                  <a:lumMod val="50000"/>
                </a:schemeClr>
              </a:solidFill>
            </a:ln>
          </p:spPr>
          <p:txBody>
            <a:bodyPr wrap="square" rtlCol="0">
              <a:spAutoFit/>
            </a:bodyPr>
            <a:lstStyle/>
            <a:p>
              <a:pPr algn="ctr"/>
              <a:r>
                <a:rPr lang="en-US" sz="1600" b="1" dirty="0">
                  <a:solidFill>
                    <a:schemeClr val="bg1"/>
                  </a:solidFill>
                </a:rPr>
                <a:t>Cluster 4:</a:t>
              </a:r>
            </a:p>
            <a:p>
              <a:pPr algn="ctr"/>
              <a:r>
                <a:rPr lang="en-US" sz="1200" dirty="0">
                  <a:solidFill>
                    <a:schemeClr val="bg1"/>
                  </a:solidFill>
                </a:rPr>
                <a:t>Deeper trough shifted NE</a:t>
              </a:r>
            </a:p>
          </p:txBody>
        </p:sp>
        <p:sp>
          <p:nvSpPr>
            <p:cNvPr id="13" name="TextBox 12">
              <a:extLst>
                <a:ext uri="{FF2B5EF4-FFF2-40B4-BE49-F238E27FC236}">
                  <a16:creationId xmlns:a16="http://schemas.microsoft.com/office/drawing/2014/main" id="{D0BC96B9-2A90-7315-6A12-D47134A0F95A}"/>
                </a:ext>
              </a:extLst>
            </p:cNvPr>
            <p:cNvSpPr txBox="1"/>
            <p:nvPr/>
          </p:nvSpPr>
          <p:spPr>
            <a:xfrm>
              <a:off x="5176989" y="5521600"/>
              <a:ext cx="2053382" cy="338554"/>
            </a:xfrm>
            <a:prstGeom prst="rect">
              <a:avLst/>
            </a:prstGeom>
            <a:solidFill>
              <a:schemeClr val="tx1"/>
            </a:solidFill>
            <a:ln>
              <a:solidFill>
                <a:schemeClr val="bg1">
                  <a:lumMod val="50000"/>
                </a:schemeClr>
              </a:solidFill>
            </a:ln>
          </p:spPr>
          <p:txBody>
            <a:bodyPr wrap="square" rtlCol="0">
              <a:spAutoFit/>
            </a:bodyPr>
            <a:lstStyle/>
            <a:p>
              <a:pPr algn="ctr"/>
              <a:r>
                <a:rPr lang="en-US" sz="1600" b="1" dirty="0">
                  <a:solidFill>
                    <a:schemeClr val="bg1"/>
                  </a:solidFill>
                </a:rPr>
                <a:t>Multi-model Mean</a:t>
              </a:r>
            </a:p>
          </p:txBody>
        </p:sp>
      </p:grpSp>
      <p:sp>
        <p:nvSpPr>
          <p:cNvPr id="15" name="TextBox 14">
            <a:extLst>
              <a:ext uri="{FF2B5EF4-FFF2-40B4-BE49-F238E27FC236}">
                <a16:creationId xmlns:a16="http://schemas.microsoft.com/office/drawing/2014/main" id="{F128BCFE-5F79-8B8E-0B60-C2BC3EE7CAB0}"/>
              </a:ext>
            </a:extLst>
          </p:cNvPr>
          <p:cNvSpPr txBox="1"/>
          <p:nvPr/>
        </p:nvSpPr>
        <p:spPr>
          <a:xfrm>
            <a:off x="7591515" y="4439218"/>
            <a:ext cx="2112496" cy="1077218"/>
          </a:xfrm>
          <a:prstGeom prst="rect">
            <a:avLst/>
          </a:prstGeom>
          <a:noFill/>
          <a:ln>
            <a:noFill/>
          </a:ln>
        </p:spPr>
        <p:txBody>
          <a:bodyPr wrap="square" rtlCol="0">
            <a:spAutoFit/>
          </a:bodyPr>
          <a:lstStyle/>
          <a:p>
            <a:pPr algn="ctr"/>
            <a:r>
              <a:rPr lang="en-US" sz="1600" b="1" dirty="0"/>
              <a:t>Color-filled contours show differences from multi-model ensemble mean</a:t>
            </a:r>
          </a:p>
        </p:txBody>
      </p:sp>
    </p:spTree>
    <p:extLst>
      <p:ext uri="{BB962C8B-B14F-4D97-AF65-F5344CB8AC3E}">
        <p14:creationId xmlns:p14="http://schemas.microsoft.com/office/powerpoint/2010/main" val="504830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wpc.ncep.noaa.gov/wpc_ensemble_clusters/day_3_7/images/2024022100_day_8_cluster_qpf_k_means_e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896" y="1669935"/>
            <a:ext cx="7570094" cy="4823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38200" y="330507"/>
            <a:ext cx="10515600" cy="1325563"/>
          </a:xfrm>
        </p:spPr>
        <p:txBody>
          <a:bodyPr>
            <a:noAutofit/>
          </a:bodyPr>
          <a:lstStyle/>
          <a:p>
            <a:r>
              <a:rPr lang="en-US" sz="3200" b="1" dirty="0">
                <a:solidFill>
                  <a:schemeClr val="tx2"/>
                </a:solidFill>
              </a:rPr>
              <a:t>Can use 500-hPa height clusters to predict other fields</a:t>
            </a:r>
            <a:br>
              <a:rPr lang="en-US" sz="3200" b="1" dirty="0">
                <a:solidFill>
                  <a:schemeClr val="tx2"/>
                </a:solidFill>
              </a:rPr>
            </a:br>
            <a:r>
              <a:rPr lang="en-US" sz="2400" dirty="0">
                <a:solidFill>
                  <a:schemeClr val="tx2"/>
                </a:solidFill>
              </a:rPr>
              <a:t>24-hr QPF</a:t>
            </a:r>
            <a:endParaRPr lang="en-US" sz="3200" dirty="0">
              <a:solidFill>
                <a:schemeClr val="tx2"/>
              </a:solidFill>
            </a:endParaRPr>
          </a:p>
        </p:txBody>
      </p:sp>
      <p:grpSp>
        <p:nvGrpSpPr>
          <p:cNvPr id="14" name="Group 13">
            <a:extLst>
              <a:ext uri="{FF2B5EF4-FFF2-40B4-BE49-F238E27FC236}">
                <a16:creationId xmlns:a16="http://schemas.microsoft.com/office/drawing/2014/main" id="{06452328-E97B-A178-2295-A0271D32E787}"/>
              </a:ext>
            </a:extLst>
          </p:cNvPr>
          <p:cNvGrpSpPr/>
          <p:nvPr/>
        </p:nvGrpSpPr>
        <p:grpSpPr>
          <a:xfrm>
            <a:off x="2726541" y="3429000"/>
            <a:ext cx="6977470" cy="2431154"/>
            <a:chOff x="2726544" y="3429000"/>
            <a:chExt cx="6977470" cy="2431154"/>
          </a:xfrm>
        </p:grpSpPr>
        <p:sp>
          <p:nvSpPr>
            <p:cNvPr id="7" name="TextBox 6">
              <a:extLst>
                <a:ext uri="{FF2B5EF4-FFF2-40B4-BE49-F238E27FC236}">
                  <a16:creationId xmlns:a16="http://schemas.microsoft.com/office/drawing/2014/main" id="{311B7D81-A9E3-84EA-F86D-C343D7E51576}"/>
                </a:ext>
              </a:extLst>
            </p:cNvPr>
            <p:cNvSpPr txBox="1"/>
            <p:nvPr/>
          </p:nvSpPr>
          <p:spPr>
            <a:xfrm>
              <a:off x="5176889" y="3467942"/>
              <a:ext cx="2062907" cy="492443"/>
            </a:xfrm>
            <a:prstGeom prst="rect">
              <a:avLst/>
            </a:prstGeom>
            <a:solidFill>
              <a:schemeClr val="tx2"/>
            </a:solidFill>
            <a:ln>
              <a:solidFill>
                <a:schemeClr val="bg1">
                  <a:lumMod val="50000"/>
                </a:schemeClr>
              </a:solidFill>
            </a:ln>
          </p:spPr>
          <p:txBody>
            <a:bodyPr wrap="square" rtlCol="0">
              <a:spAutoFit/>
            </a:bodyPr>
            <a:lstStyle/>
            <a:p>
              <a:pPr algn="ctr"/>
              <a:r>
                <a:rPr lang="en-US" sz="1600" b="1" dirty="0">
                  <a:solidFill>
                    <a:schemeClr val="bg1"/>
                  </a:solidFill>
                </a:rPr>
                <a:t>Cluster </a:t>
              </a:r>
              <a:r>
                <a:rPr lang="en-US" sz="1600" b="1" dirty="0" smtClean="0">
                  <a:solidFill>
                    <a:schemeClr val="bg1"/>
                  </a:solidFill>
                </a:rPr>
                <a:t>2:</a:t>
              </a:r>
            </a:p>
            <a:p>
              <a:pPr algn="ctr"/>
              <a:r>
                <a:rPr lang="en-US" sz="1000" dirty="0" smtClean="0">
                  <a:solidFill>
                    <a:schemeClr val="bg1"/>
                  </a:solidFill>
                </a:rPr>
                <a:t>Deeper </a:t>
              </a:r>
              <a:r>
                <a:rPr lang="en-US" sz="1000" dirty="0">
                  <a:solidFill>
                    <a:schemeClr val="bg1"/>
                  </a:solidFill>
                </a:rPr>
                <a:t>trough shifted slightly SW</a:t>
              </a:r>
            </a:p>
          </p:txBody>
        </p:sp>
        <p:sp>
          <p:nvSpPr>
            <p:cNvPr id="8" name="TextBox 7">
              <a:extLst>
                <a:ext uri="{FF2B5EF4-FFF2-40B4-BE49-F238E27FC236}">
                  <a16:creationId xmlns:a16="http://schemas.microsoft.com/office/drawing/2014/main" id="{8238BA27-C365-811D-8959-7D96C87C76C4}"/>
                </a:ext>
              </a:extLst>
            </p:cNvPr>
            <p:cNvSpPr txBox="1"/>
            <p:nvPr/>
          </p:nvSpPr>
          <p:spPr>
            <a:xfrm>
              <a:off x="7641107" y="3452553"/>
              <a:ext cx="2062907" cy="523220"/>
            </a:xfrm>
            <a:prstGeom prst="rect">
              <a:avLst/>
            </a:prstGeom>
            <a:solidFill>
              <a:schemeClr val="tx2">
                <a:lumMod val="75000"/>
              </a:schemeClr>
            </a:solidFill>
            <a:ln>
              <a:solidFill>
                <a:schemeClr val="bg1">
                  <a:lumMod val="50000"/>
                </a:schemeClr>
              </a:solidFill>
            </a:ln>
          </p:spPr>
          <p:txBody>
            <a:bodyPr wrap="square" rtlCol="0">
              <a:spAutoFit/>
            </a:bodyPr>
            <a:lstStyle/>
            <a:p>
              <a:pPr algn="ctr"/>
              <a:r>
                <a:rPr lang="en-US" sz="1600" b="1" dirty="0">
                  <a:solidFill>
                    <a:schemeClr val="bg1"/>
                  </a:solidFill>
                </a:rPr>
                <a:t>Cluster 3:</a:t>
              </a:r>
            </a:p>
            <a:p>
              <a:pPr algn="ctr"/>
              <a:r>
                <a:rPr lang="en-US" sz="1200" dirty="0">
                  <a:solidFill>
                    <a:schemeClr val="bg1"/>
                  </a:solidFill>
                </a:rPr>
                <a:t>Shallower trough shifted SW</a:t>
              </a:r>
            </a:p>
          </p:txBody>
        </p:sp>
        <p:sp>
          <p:nvSpPr>
            <p:cNvPr id="9" name="TextBox 8">
              <a:extLst>
                <a:ext uri="{FF2B5EF4-FFF2-40B4-BE49-F238E27FC236}">
                  <a16:creationId xmlns:a16="http://schemas.microsoft.com/office/drawing/2014/main" id="{AFE86CC7-F0AD-69F8-750F-0CBF5A39E34F}"/>
                </a:ext>
              </a:extLst>
            </p:cNvPr>
            <p:cNvSpPr txBox="1"/>
            <p:nvPr/>
          </p:nvSpPr>
          <p:spPr>
            <a:xfrm>
              <a:off x="2726545" y="3429000"/>
              <a:ext cx="2058761" cy="523220"/>
            </a:xfrm>
            <a:prstGeom prst="rect">
              <a:avLst/>
            </a:prstGeom>
            <a:solidFill>
              <a:schemeClr val="tx2">
                <a:lumMod val="60000"/>
                <a:lumOff val="40000"/>
              </a:schemeClr>
            </a:solidFill>
            <a:ln>
              <a:solidFill>
                <a:schemeClr val="bg1">
                  <a:lumMod val="50000"/>
                </a:schemeClr>
              </a:solidFill>
            </a:ln>
          </p:spPr>
          <p:txBody>
            <a:bodyPr wrap="square" rtlCol="0">
              <a:spAutoFit/>
            </a:bodyPr>
            <a:lstStyle/>
            <a:p>
              <a:pPr algn="ctr"/>
              <a:r>
                <a:rPr lang="en-US" sz="1600" b="1" dirty="0">
                  <a:solidFill>
                    <a:schemeClr val="bg1"/>
                  </a:solidFill>
                </a:rPr>
                <a:t>Cluster 1:</a:t>
              </a:r>
            </a:p>
            <a:p>
              <a:pPr algn="ctr"/>
              <a:r>
                <a:rPr lang="en-US" sz="1200" dirty="0">
                  <a:solidFill>
                    <a:schemeClr val="bg1"/>
                  </a:solidFill>
                </a:rPr>
                <a:t>Shallower trough shifted NE</a:t>
              </a:r>
            </a:p>
          </p:txBody>
        </p:sp>
        <p:sp>
          <p:nvSpPr>
            <p:cNvPr id="12" name="TextBox 11">
              <a:extLst>
                <a:ext uri="{FF2B5EF4-FFF2-40B4-BE49-F238E27FC236}">
                  <a16:creationId xmlns:a16="http://schemas.microsoft.com/office/drawing/2014/main" id="{53E8B498-31AD-B2D9-63C6-79A9373BE693}"/>
                </a:ext>
              </a:extLst>
            </p:cNvPr>
            <p:cNvSpPr txBox="1"/>
            <p:nvPr/>
          </p:nvSpPr>
          <p:spPr>
            <a:xfrm>
              <a:off x="2726544" y="5336934"/>
              <a:ext cx="2058761" cy="523220"/>
            </a:xfrm>
            <a:prstGeom prst="rect">
              <a:avLst/>
            </a:prstGeom>
            <a:solidFill>
              <a:schemeClr val="tx2">
                <a:lumMod val="50000"/>
              </a:schemeClr>
            </a:solidFill>
            <a:ln>
              <a:solidFill>
                <a:schemeClr val="bg1">
                  <a:lumMod val="50000"/>
                </a:schemeClr>
              </a:solidFill>
            </a:ln>
          </p:spPr>
          <p:txBody>
            <a:bodyPr wrap="square" rtlCol="0">
              <a:spAutoFit/>
            </a:bodyPr>
            <a:lstStyle/>
            <a:p>
              <a:pPr algn="ctr"/>
              <a:r>
                <a:rPr lang="en-US" sz="1600" b="1" dirty="0">
                  <a:solidFill>
                    <a:schemeClr val="bg1"/>
                  </a:solidFill>
                </a:rPr>
                <a:t>Cluster 4:</a:t>
              </a:r>
            </a:p>
            <a:p>
              <a:pPr algn="ctr"/>
              <a:r>
                <a:rPr lang="en-US" sz="1200" dirty="0">
                  <a:solidFill>
                    <a:schemeClr val="bg1"/>
                  </a:solidFill>
                </a:rPr>
                <a:t>Deeper trough shifted NE</a:t>
              </a:r>
            </a:p>
          </p:txBody>
        </p:sp>
        <p:sp>
          <p:nvSpPr>
            <p:cNvPr id="13" name="TextBox 12">
              <a:extLst>
                <a:ext uri="{FF2B5EF4-FFF2-40B4-BE49-F238E27FC236}">
                  <a16:creationId xmlns:a16="http://schemas.microsoft.com/office/drawing/2014/main" id="{D0BC96B9-2A90-7315-6A12-D47134A0F95A}"/>
                </a:ext>
              </a:extLst>
            </p:cNvPr>
            <p:cNvSpPr txBox="1"/>
            <p:nvPr/>
          </p:nvSpPr>
          <p:spPr>
            <a:xfrm>
              <a:off x="5176989" y="5521600"/>
              <a:ext cx="2053382" cy="338554"/>
            </a:xfrm>
            <a:prstGeom prst="rect">
              <a:avLst/>
            </a:prstGeom>
            <a:solidFill>
              <a:schemeClr val="tx1"/>
            </a:solidFill>
            <a:ln>
              <a:solidFill>
                <a:schemeClr val="bg1">
                  <a:lumMod val="50000"/>
                </a:schemeClr>
              </a:solidFill>
            </a:ln>
          </p:spPr>
          <p:txBody>
            <a:bodyPr wrap="square" rtlCol="0">
              <a:spAutoFit/>
            </a:bodyPr>
            <a:lstStyle/>
            <a:p>
              <a:pPr algn="ctr"/>
              <a:r>
                <a:rPr lang="en-US" sz="1600" b="1" dirty="0">
                  <a:solidFill>
                    <a:schemeClr val="bg1"/>
                  </a:solidFill>
                </a:rPr>
                <a:t>Multi-model Mean</a:t>
              </a:r>
            </a:p>
          </p:txBody>
        </p:sp>
      </p:grpSp>
      <p:sp>
        <p:nvSpPr>
          <p:cNvPr id="15" name="TextBox 14">
            <a:extLst>
              <a:ext uri="{FF2B5EF4-FFF2-40B4-BE49-F238E27FC236}">
                <a16:creationId xmlns:a16="http://schemas.microsoft.com/office/drawing/2014/main" id="{F128BCFE-5F79-8B8E-0B60-C2BC3EE7CAB0}"/>
              </a:ext>
            </a:extLst>
          </p:cNvPr>
          <p:cNvSpPr txBox="1"/>
          <p:nvPr/>
        </p:nvSpPr>
        <p:spPr>
          <a:xfrm>
            <a:off x="7591515" y="4439218"/>
            <a:ext cx="2112496" cy="1077218"/>
          </a:xfrm>
          <a:prstGeom prst="rect">
            <a:avLst/>
          </a:prstGeom>
          <a:noFill/>
          <a:ln>
            <a:noFill/>
          </a:ln>
        </p:spPr>
        <p:txBody>
          <a:bodyPr wrap="square" rtlCol="0">
            <a:spAutoFit/>
          </a:bodyPr>
          <a:lstStyle/>
          <a:p>
            <a:pPr algn="ctr"/>
            <a:r>
              <a:rPr lang="en-US" sz="1600" b="1" dirty="0"/>
              <a:t>Color-filled contours show differences from multi-model ensemble mean</a:t>
            </a:r>
          </a:p>
        </p:txBody>
      </p:sp>
    </p:spTree>
    <p:extLst>
      <p:ext uri="{BB962C8B-B14F-4D97-AF65-F5344CB8AC3E}">
        <p14:creationId xmlns:p14="http://schemas.microsoft.com/office/powerpoint/2010/main" val="1640715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38200" y="330507"/>
            <a:ext cx="10515600" cy="695653"/>
          </a:xfrm>
        </p:spPr>
        <p:txBody>
          <a:bodyPr>
            <a:noAutofit/>
          </a:bodyPr>
          <a:lstStyle/>
          <a:p>
            <a:r>
              <a:rPr lang="en-US" sz="2800" b="1" dirty="0" smtClean="0">
                <a:solidFill>
                  <a:schemeClr val="tx2"/>
                </a:solidFill>
              </a:rPr>
              <a:t>We additionally have a WPC page that clusters directly on QPF!</a:t>
            </a:r>
            <a:endParaRPr lang="en-US" sz="2800" dirty="0">
              <a:solidFill>
                <a:schemeClr val="tx2"/>
              </a:solidFill>
            </a:endParaRPr>
          </a:p>
        </p:txBody>
      </p:sp>
      <p:pic>
        <p:nvPicPr>
          <p:cNvPr id="7170" name="Picture 2" descr="This image is un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5436" y="1026160"/>
            <a:ext cx="6217127" cy="55905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55690" y="1974787"/>
            <a:ext cx="4195990" cy="3693319"/>
          </a:xfrm>
          <a:prstGeom prst="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Algorithm</a:t>
            </a:r>
          </a:p>
          <a:p>
            <a:endParaRPr lang="en-US" dirty="0" smtClean="0"/>
          </a:p>
          <a:p>
            <a:pPr marL="285750" indent="-285750">
              <a:buFont typeface="Wingdings" panose="05000000000000000000" pitchFamily="2" charset="2"/>
              <a:buChar char="ü"/>
            </a:pPr>
            <a:r>
              <a:rPr lang="en-US" dirty="0"/>
              <a:t>I</a:t>
            </a:r>
            <a:r>
              <a:rPr lang="en-US" dirty="0" smtClean="0"/>
              <a:t>dentifies QPF objects (0.50” Day 5 QPF object shown here)</a:t>
            </a:r>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r>
              <a:rPr lang="en-US" dirty="0" smtClean="0"/>
              <a:t>Picks a varying number of clusters based on the silhouette score (3 clusters picked here)</a:t>
            </a:r>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r>
              <a:rPr lang="en-US" b="1" dirty="0" smtClean="0"/>
              <a:t>Provides more skillful QPF scenarios than using QPF derived from 500-hPa height clusters! </a:t>
            </a:r>
            <a:r>
              <a:rPr lang="en-US" dirty="0" smtClean="0"/>
              <a:t>(Colle, personal communication)</a:t>
            </a:r>
            <a:endParaRPr lang="en-US" dirty="0"/>
          </a:p>
        </p:txBody>
      </p:sp>
    </p:spTree>
    <p:extLst>
      <p:ext uri="{BB962C8B-B14F-4D97-AF65-F5344CB8AC3E}">
        <p14:creationId xmlns:p14="http://schemas.microsoft.com/office/powerpoint/2010/main" val="4223976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3" y="129143"/>
            <a:ext cx="10772775" cy="1658198"/>
          </a:xfrm>
        </p:spPr>
        <p:txBody>
          <a:bodyPr>
            <a:normAutofit/>
          </a:bodyPr>
          <a:lstStyle/>
          <a:p>
            <a:r>
              <a:rPr lang="en-US" sz="3600" dirty="0" smtClean="0">
                <a:solidFill>
                  <a:schemeClr val="tx2"/>
                </a:solidFill>
              </a:rPr>
              <a:t>You can interrogate the clusters even more effectively with the Dynamic Ensemble-based Scenarios for IDSS (DESI)!</a:t>
            </a:r>
            <a:endParaRPr lang="en-US" sz="3600" dirty="0">
              <a:solidFill>
                <a:schemeClr val="tx2"/>
              </a:solidFill>
            </a:endParaRPr>
          </a:p>
        </p:txBody>
      </p:sp>
      <p:pic>
        <p:nvPicPr>
          <p:cNvPr id="4" name="Content Placeholder 3"/>
          <p:cNvPicPr>
            <a:picLocks noGrp="1" noChangeAspect="1"/>
          </p:cNvPicPr>
          <p:nvPr>
            <p:ph idx="1"/>
          </p:nvPr>
        </p:nvPicPr>
        <p:blipFill rotWithShape="1">
          <a:blip r:embed="rId2"/>
          <a:srcRect t="10767"/>
          <a:stretch/>
        </p:blipFill>
        <p:spPr>
          <a:xfrm>
            <a:off x="1103982" y="1787341"/>
            <a:ext cx="9879255" cy="4729206"/>
          </a:xfrm>
          <a:prstGeom prst="rect">
            <a:avLst/>
          </a:prstGeom>
        </p:spPr>
      </p:pic>
      <p:grpSp>
        <p:nvGrpSpPr>
          <p:cNvPr id="10" name="Group 9"/>
          <p:cNvGrpSpPr/>
          <p:nvPr/>
        </p:nvGrpSpPr>
        <p:grpSpPr>
          <a:xfrm>
            <a:off x="254643" y="1633960"/>
            <a:ext cx="11539960" cy="5079357"/>
            <a:chOff x="254643" y="1633960"/>
            <a:chExt cx="11539960" cy="5079357"/>
          </a:xfrm>
        </p:grpSpPr>
        <p:sp>
          <p:nvSpPr>
            <p:cNvPr id="8" name="Rectangle 7"/>
            <p:cNvSpPr/>
            <p:nvPr/>
          </p:nvSpPr>
          <p:spPr>
            <a:xfrm>
              <a:off x="254643" y="1633960"/>
              <a:ext cx="11539960" cy="5079357"/>
            </a:xfrm>
            <a:custGeom>
              <a:avLst/>
              <a:gdLst>
                <a:gd name="connsiteX0" fmla="*/ 0 w 11528386"/>
                <a:gd name="connsiteY0" fmla="*/ 0 h 5067782"/>
                <a:gd name="connsiteX1" fmla="*/ 11528386 w 11528386"/>
                <a:gd name="connsiteY1" fmla="*/ 0 h 5067782"/>
                <a:gd name="connsiteX2" fmla="*/ 11528386 w 11528386"/>
                <a:gd name="connsiteY2" fmla="*/ 5067782 h 5067782"/>
                <a:gd name="connsiteX3" fmla="*/ 0 w 11528386"/>
                <a:gd name="connsiteY3" fmla="*/ 5067782 h 5067782"/>
                <a:gd name="connsiteX4" fmla="*/ 0 w 11528386"/>
                <a:gd name="connsiteY4" fmla="*/ 0 h 5067782"/>
                <a:gd name="connsiteX0" fmla="*/ 11574 w 11539960"/>
                <a:gd name="connsiteY0" fmla="*/ 0 h 5079356"/>
                <a:gd name="connsiteX1" fmla="*/ 11539960 w 11539960"/>
                <a:gd name="connsiteY1" fmla="*/ 0 h 5079356"/>
                <a:gd name="connsiteX2" fmla="*/ 11539960 w 11539960"/>
                <a:gd name="connsiteY2" fmla="*/ 5067782 h 5079356"/>
                <a:gd name="connsiteX3" fmla="*/ 11574 w 11539960"/>
                <a:gd name="connsiteY3" fmla="*/ 5067782 h 5079356"/>
                <a:gd name="connsiteX4" fmla="*/ 0 w 11539960"/>
                <a:gd name="connsiteY4" fmla="*/ 5079356 h 5079356"/>
                <a:gd name="connsiteX5" fmla="*/ 11574 w 11539960"/>
                <a:gd name="connsiteY5"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889094 w 11539960"/>
                <a:gd name="connsiteY3" fmla="*/ 5056207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889094 w 11539960"/>
                <a:gd name="connsiteY3" fmla="*/ 5056207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45894 w 11539960"/>
                <a:gd name="connsiteY4" fmla="*/ 3308430 h 5079356"/>
                <a:gd name="connsiteX5" fmla="*/ 11574 w 11539960"/>
                <a:gd name="connsiteY5" fmla="*/ 5067782 h 5079356"/>
                <a:gd name="connsiteX6" fmla="*/ 0 w 11539960"/>
                <a:gd name="connsiteY6" fmla="*/ 5079356 h 5079356"/>
                <a:gd name="connsiteX7" fmla="*/ 11574 w 11539960"/>
                <a:gd name="connsiteY7" fmla="*/ 0 h 5079356"/>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731625 w 11539960"/>
                <a:gd name="connsiteY4" fmla="*/ 3146384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974693 w 11539960"/>
                <a:gd name="connsiteY4" fmla="*/ 3192683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569580 w 11539960"/>
                <a:gd name="connsiteY4" fmla="*/ 1861594 h 5079357"/>
                <a:gd name="connsiteX5" fmla="*/ 2974693 w 11539960"/>
                <a:gd name="connsiteY5" fmla="*/ 3192683 h 5079357"/>
                <a:gd name="connsiteX6" fmla="*/ 2928395 w 11539960"/>
                <a:gd name="connsiteY6" fmla="*/ 5079357 h 5079357"/>
                <a:gd name="connsiteX7" fmla="*/ 11574 w 11539960"/>
                <a:gd name="connsiteY7" fmla="*/ 5067782 h 5079357"/>
                <a:gd name="connsiteX8" fmla="*/ 0 w 11539960"/>
                <a:gd name="connsiteY8" fmla="*/ 5079356 h 5079357"/>
                <a:gd name="connsiteX9" fmla="*/ 11574 w 11539960"/>
                <a:gd name="connsiteY9"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3020992 w 11539960"/>
                <a:gd name="connsiteY4" fmla="*/ 1896318 h 5079357"/>
                <a:gd name="connsiteX5" fmla="*/ 2974693 w 11539960"/>
                <a:gd name="connsiteY5" fmla="*/ 3192683 h 5079357"/>
                <a:gd name="connsiteX6" fmla="*/ 2928395 w 11539960"/>
                <a:gd name="connsiteY6" fmla="*/ 5079357 h 5079357"/>
                <a:gd name="connsiteX7" fmla="*/ 11574 w 11539960"/>
                <a:gd name="connsiteY7" fmla="*/ 5067782 h 5079357"/>
                <a:gd name="connsiteX8" fmla="*/ 0 w 11539960"/>
                <a:gd name="connsiteY8" fmla="*/ 5079356 h 5079357"/>
                <a:gd name="connsiteX9" fmla="*/ 11574 w 11539960"/>
                <a:gd name="connsiteY9"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3044142 w 11539960"/>
                <a:gd name="connsiteY4" fmla="*/ 970344 h 5079357"/>
                <a:gd name="connsiteX5" fmla="*/ 3020992 w 11539960"/>
                <a:gd name="connsiteY5" fmla="*/ 1896318 h 5079357"/>
                <a:gd name="connsiteX6" fmla="*/ 2974693 w 11539960"/>
                <a:gd name="connsiteY6" fmla="*/ 3192683 h 5079357"/>
                <a:gd name="connsiteX7" fmla="*/ 2928395 w 11539960"/>
                <a:gd name="connsiteY7" fmla="*/ 5079357 h 5079357"/>
                <a:gd name="connsiteX8" fmla="*/ 11574 w 11539960"/>
                <a:gd name="connsiteY8" fmla="*/ 5067782 h 5079357"/>
                <a:gd name="connsiteX9" fmla="*/ 0 w 11539960"/>
                <a:gd name="connsiteY9" fmla="*/ 5079356 h 5079357"/>
                <a:gd name="connsiteX10" fmla="*/ 11574 w 11539960"/>
                <a:gd name="connsiteY10" fmla="*/ 0 h 5079357"/>
                <a:gd name="connsiteX0" fmla="*/ 11574 w 11539960"/>
                <a:gd name="connsiteY0" fmla="*/ 109003 h 5188360"/>
                <a:gd name="connsiteX1" fmla="*/ 11539960 w 11539960"/>
                <a:gd name="connsiteY1" fmla="*/ 109003 h 5188360"/>
                <a:gd name="connsiteX2" fmla="*/ 11539960 w 11539960"/>
                <a:gd name="connsiteY2" fmla="*/ 5176785 h 5188360"/>
                <a:gd name="connsiteX3" fmla="*/ 3020993 w 11539960"/>
                <a:gd name="connsiteY3" fmla="*/ 489038 h 5188360"/>
                <a:gd name="connsiteX4" fmla="*/ 2349661 w 11539960"/>
                <a:gd name="connsiteY4" fmla="*/ 211246 h 5188360"/>
                <a:gd name="connsiteX5" fmla="*/ 3044142 w 11539960"/>
                <a:gd name="connsiteY5" fmla="*/ 1079347 h 5188360"/>
                <a:gd name="connsiteX6" fmla="*/ 3020992 w 11539960"/>
                <a:gd name="connsiteY6" fmla="*/ 2005321 h 5188360"/>
                <a:gd name="connsiteX7" fmla="*/ 2974693 w 11539960"/>
                <a:gd name="connsiteY7" fmla="*/ 3301686 h 5188360"/>
                <a:gd name="connsiteX8" fmla="*/ 2928395 w 11539960"/>
                <a:gd name="connsiteY8" fmla="*/ 5188360 h 5188360"/>
                <a:gd name="connsiteX9" fmla="*/ 11574 w 11539960"/>
                <a:gd name="connsiteY9" fmla="*/ 5176785 h 5188360"/>
                <a:gd name="connsiteX10" fmla="*/ 0 w 11539960"/>
                <a:gd name="connsiteY10" fmla="*/ 5188359 h 5188360"/>
                <a:gd name="connsiteX11" fmla="*/ 11574 w 11539960"/>
                <a:gd name="connsiteY11" fmla="*/ 109003 h 5188360"/>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3044142 w 11539960"/>
                <a:gd name="connsiteY4" fmla="*/ 970344 h 5079357"/>
                <a:gd name="connsiteX5" fmla="*/ 3020992 w 11539960"/>
                <a:gd name="connsiteY5" fmla="*/ 1896318 h 5079357"/>
                <a:gd name="connsiteX6" fmla="*/ 2974693 w 11539960"/>
                <a:gd name="connsiteY6" fmla="*/ 3192683 h 5079357"/>
                <a:gd name="connsiteX7" fmla="*/ 2928395 w 11539960"/>
                <a:gd name="connsiteY7" fmla="*/ 5079357 h 5079357"/>
                <a:gd name="connsiteX8" fmla="*/ 11574 w 11539960"/>
                <a:gd name="connsiteY8" fmla="*/ 5067782 h 5079357"/>
                <a:gd name="connsiteX9" fmla="*/ 0 w 11539960"/>
                <a:gd name="connsiteY9" fmla="*/ 5079356 h 5079357"/>
                <a:gd name="connsiteX10" fmla="*/ 11574 w 11539960"/>
                <a:gd name="connsiteY10" fmla="*/ 0 h 5079357"/>
                <a:gd name="connsiteX0" fmla="*/ 3020993 w 11539960"/>
                <a:gd name="connsiteY0" fmla="*/ 380035 h 5079357"/>
                <a:gd name="connsiteX1" fmla="*/ 3044142 w 11539960"/>
                <a:gd name="connsiteY1" fmla="*/ 970344 h 5079357"/>
                <a:gd name="connsiteX2" fmla="*/ 3020992 w 11539960"/>
                <a:gd name="connsiteY2" fmla="*/ 1896318 h 5079357"/>
                <a:gd name="connsiteX3" fmla="*/ 2974693 w 11539960"/>
                <a:gd name="connsiteY3" fmla="*/ 3192683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3112433 w 11539960"/>
                <a:gd name="connsiteY10" fmla="*/ 471475 h 5079357"/>
                <a:gd name="connsiteX0" fmla="*/ 3020993 w 11539960"/>
                <a:gd name="connsiteY0" fmla="*/ 380035 h 5079357"/>
                <a:gd name="connsiteX1" fmla="*/ 3044142 w 11539960"/>
                <a:gd name="connsiteY1" fmla="*/ 970344 h 5079357"/>
                <a:gd name="connsiteX2" fmla="*/ 3020992 w 11539960"/>
                <a:gd name="connsiteY2" fmla="*/ 1896318 h 5079357"/>
                <a:gd name="connsiteX3" fmla="*/ 2974693 w 11539960"/>
                <a:gd name="connsiteY3" fmla="*/ 3192683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4929658 w 11539960"/>
                <a:gd name="connsiteY10" fmla="*/ 517774 h 5079357"/>
                <a:gd name="connsiteX0" fmla="*/ 3044142 w 11539960"/>
                <a:gd name="connsiteY0" fmla="*/ 970344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4929658 w 11539960"/>
                <a:gd name="connsiteY9"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4929658 w 11539960"/>
                <a:gd name="connsiteY9"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6447099 w 11539960"/>
                <a:gd name="connsiteY9" fmla="*/ 1537503 h 5079357"/>
                <a:gd name="connsiteX10" fmla="*/ 4929658 w 11539960"/>
                <a:gd name="connsiteY10"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4988689 w 11539960"/>
                <a:gd name="connsiteY9" fmla="*/ 2880167 h 5079357"/>
                <a:gd name="connsiteX10" fmla="*/ 4929658 w 11539960"/>
                <a:gd name="connsiteY10"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7407798 w 11539960"/>
                <a:gd name="connsiteY9" fmla="*/ 3690394 h 5079357"/>
                <a:gd name="connsiteX10" fmla="*/ 4988689 w 11539960"/>
                <a:gd name="connsiteY10" fmla="*/ 2880167 h 5079357"/>
                <a:gd name="connsiteX11" fmla="*/ 4929658 w 11539960"/>
                <a:gd name="connsiteY11"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5000264 w 11539960"/>
                <a:gd name="connsiteY9" fmla="*/ 5021483 h 5079357"/>
                <a:gd name="connsiteX10" fmla="*/ 4988689 w 11539960"/>
                <a:gd name="connsiteY10" fmla="*/ 2880167 h 5079357"/>
                <a:gd name="connsiteX11" fmla="*/ 4929658 w 11539960"/>
                <a:gd name="connsiteY11"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159889 w 11539960"/>
                <a:gd name="connsiteY3" fmla="*/ 4292278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13" fmla="*/ 2997844 w 11539960"/>
                <a:gd name="connsiteY13" fmla="*/ 414759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13" fmla="*/ 2997844 w 11539960"/>
                <a:gd name="connsiteY13" fmla="*/ 414759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315427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14" fmla="*/ 2997844 w 11539960"/>
                <a:gd name="connsiteY14" fmla="*/ 414759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766840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14" fmla="*/ 2997844 w 11539960"/>
                <a:gd name="connsiteY14" fmla="*/ 414759 h 5079357"/>
                <a:gd name="connsiteX0" fmla="*/ 3055717 w 11539960"/>
                <a:gd name="connsiteY0" fmla="*/ 495782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766840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14" fmla="*/ 3055717 w 11539960"/>
                <a:gd name="connsiteY14" fmla="*/ 495782 h 507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39960" h="5079357">
                  <a:moveTo>
                    <a:pt x="3055717" y="495782"/>
                  </a:moveTo>
                  <a:cubicBezTo>
                    <a:pt x="3055717" y="748496"/>
                    <a:pt x="2920678" y="1437189"/>
                    <a:pt x="3020992" y="1896318"/>
                  </a:cubicBezTo>
                  <a:cubicBezTo>
                    <a:pt x="3121306" y="2355447"/>
                    <a:pt x="2951544" y="2793356"/>
                    <a:pt x="2974693" y="3192683"/>
                  </a:cubicBezTo>
                  <a:cubicBezTo>
                    <a:pt x="2997842" y="3592010"/>
                    <a:pt x="3028709" y="4128303"/>
                    <a:pt x="3044142" y="4315427"/>
                  </a:cubicBezTo>
                  <a:cubicBezTo>
                    <a:pt x="3059575" y="4502551"/>
                    <a:pt x="3086582" y="4639518"/>
                    <a:pt x="3067291" y="4766840"/>
                  </a:cubicBezTo>
                  <a:cubicBezTo>
                    <a:pt x="3048000" y="4894162"/>
                    <a:pt x="3437681" y="4953964"/>
                    <a:pt x="2928395" y="5079357"/>
                  </a:cubicBezTo>
                  <a:lnTo>
                    <a:pt x="11574" y="5067782"/>
                  </a:lnTo>
                  <a:lnTo>
                    <a:pt x="0" y="5079356"/>
                  </a:lnTo>
                  <a:lnTo>
                    <a:pt x="11574" y="0"/>
                  </a:lnTo>
                  <a:lnTo>
                    <a:pt x="11539960" y="0"/>
                  </a:lnTo>
                  <a:lnTo>
                    <a:pt x="11539960" y="5067782"/>
                  </a:lnTo>
                  <a:lnTo>
                    <a:pt x="5000264" y="5021483"/>
                  </a:lnTo>
                  <a:cubicBezTo>
                    <a:pt x="4996406" y="4307711"/>
                    <a:pt x="4992547" y="3593939"/>
                    <a:pt x="4988689" y="2880167"/>
                  </a:cubicBezTo>
                  <a:lnTo>
                    <a:pt x="4929658" y="517774"/>
                  </a:lnTo>
                  <a:lnTo>
                    <a:pt x="3055717" y="495782"/>
                  </a:lnTo>
                  <a:close/>
                </a:path>
              </a:pathLst>
            </a:custGeom>
            <a:solidFill>
              <a:srgbClr val="FFFFFF">
                <a:alpha val="4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96574" y="2106593"/>
              <a:ext cx="4712034" cy="4409954"/>
              <a:chOff x="496574" y="2106593"/>
              <a:chExt cx="4712034" cy="4409954"/>
            </a:xfrm>
          </p:grpSpPr>
          <p:sp>
            <p:nvSpPr>
              <p:cNvPr id="3" name="Rectangle 2"/>
              <p:cNvSpPr/>
              <p:nvPr/>
            </p:nvSpPr>
            <p:spPr>
              <a:xfrm>
                <a:off x="3275635" y="2106593"/>
                <a:ext cx="1932973" cy="4409954"/>
              </a:xfrm>
              <a:prstGeom prst="rect">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6574" y="2872632"/>
                <a:ext cx="2399422" cy="584775"/>
              </a:xfrm>
              <a:prstGeom prst="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t>Cluster Differences from Full Ensemble Mean</a:t>
                </a:r>
                <a:endParaRPr lang="en-US" sz="1600" dirty="0"/>
              </a:p>
            </p:txBody>
          </p:sp>
          <p:sp>
            <p:nvSpPr>
              <p:cNvPr id="6" name="Right Arrow 5"/>
              <p:cNvSpPr/>
              <p:nvPr/>
            </p:nvSpPr>
            <p:spPr>
              <a:xfrm>
                <a:off x="2895996" y="2892396"/>
                <a:ext cx="379639" cy="553143"/>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p:cNvSpPr txBox="1"/>
          <p:nvPr/>
        </p:nvSpPr>
        <p:spPr>
          <a:xfrm>
            <a:off x="5655367" y="1911480"/>
            <a:ext cx="4831296" cy="4524315"/>
          </a:xfrm>
          <a:prstGeom prst="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b="1" dirty="0" smtClean="0"/>
              <a:t>CAVEAT: </a:t>
            </a:r>
            <a:r>
              <a:rPr lang="en-US" sz="3200" dirty="0" smtClean="0"/>
              <a:t>WPC Clusters and DESI Clusters do not match exactly!</a:t>
            </a:r>
          </a:p>
          <a:p>
            <a:endParaRPr lang="en-US" sz="3200" dirty="0"/>
          </a:p>
          <a:p>
            <a:r>
              <a:rPr lang="en-US" sz="3200" dirty="0" smtClean="0"/>
              <a:t>DESI uses a time-lagged ECWMF in order to plot QPF from the NBM QMDs. WPC does not use a time-lagged ECMWF ensemble.</a:t>
            </a:r>
            <a:endParaRPr lang="en-US" sz="3200" dirty="0"/>
          </a:p>
        </p:txBody>
      </p:sp>
    </p:spTree>
    <p:extLst>
      <p:ext uri="{BB962C8B-B14F-4D97-AF65-F5344CB8AC3E}">
        <p14:creationId xmlns:p14="http://schemas.microsoft.com/office/powerpoint/2010/main" val="243261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3" y="129143"/>
            <a:ext cx="10772775" cy="1658198"/>
          </a:xfrm>
        </p:spPr>
        <p:txBody>
          <a:bodyPr>
            <a:normAutofit/>
          </a:bodyPr>
          <a:lstStyle/>
          <a:p>
            <a:r>
              <a:rPr lang="en-US" sz="3600" dirty="0" smtClean="0">
                <a:solidFill>
                  <a:schemeClr val="tx2"/>
                </a:solidFill>
              </a:rPr>
              <a:t>You can interrogate the clusters even more effectively with the Dynamic Ensemble-based Scenarios for IDSS (DESI)!</a:t>
            </a:r>
            <a:endParaRPr lang="en-US" sz="3600" dirty="0">
              <a:solidFill>
                <a:schemeClr val="tx2"/>
              </a:solidFill>
            </a:endParaRPr>
          </a:p>
        </p:txBody>
      </p:sp>
      <p:pic>
        <p:nvPicPr>
          <p:cNvPr id="4" name="Content Placeholder 3"/>
          <p:cNvPicPr>
            <a:picLocks noGrp="1" noChangeAspect="1"/>
          </p:cNvPicPr>
          <p:nvPr>
            <p:ph idx="1"/>
          </p:nvPr>
        </p:nvPicPr>
        <p:blipFill rotWithShape="1">
          <a:blip r:embed="rId2"/>
          <a:srcRect t="10767"/>
          <a:stretch/>
        </p:blipFill>
        <p:spPr>
          <a:xfrm>
            <a:off x="1103982" y="1787341"/>
            <a:ext cx="9879255" cy="4729206"/>
          </a:xfrm>
          <a:prstGeom prst="rect">
            <a:avLst/>
          </a:prstGeom>
        </p:spPr>
      </p:pic>
      <p:grpSp>
        <p:nvGrpSpPr>
          <p:cNvPr id="3" name="Group 2"/>
          <p:cNvGrpSpPr/>
          <p:nvPr/>
        </p:nvGrpSpPr>
        <p:grpSpPr>
          <a:xfrm>
            <a:off x="254643" y="1633960"/>
            <a:ext cx="11539960" cy="5079357"/>
            <a:chOff x="254643" y="1633960"/>
            <a:chExt cx="11539960" cy="5079357"/>
          </a:xfrm>
        </p:grpSpPr>
        <p:grpSp>
          <p:nvGrpSpPr>
            <p:cNvPr id="5" name="Group 4"/>
            <p:cNvGrpSpPr/>
            <p:nvPr/>
          </p:nvGrpSpPr>
          <p:grpSpPr>
            <a:xfrm>
              <a:off x="254643" y="1633960"/>
              <a:ext cx="11539960" cy="5079357"/>
              <a:chOff x="254643" y="1633960"/>
              <a:chExt cx="11539960" cy="5079357"/>
            </a:xfrm>
          </p:grpSpPr>
          <p:sp>
            <p:nvSpPr>
              <p:cNvPr id="6" name="Rectangle 7"/>
              <p:cNvSpPr/>
              <p:nvPr/>
            </p:nvSpPr>
            <p:spPr>
              <a:xfrm>
                <a:off x="254643" y="1633960"/>
                <a:ext cx="11539960" cy="5079357"/>
              </a:xfrm>
              <a:custGeom>
                <a:avLst/>
                <a:gdLst>
                  <a:gd name="connsiteX0" fmla="*/ 0 w 11528386"/>
                  <a:gd name="connsiteY0" fmla="*/ 0 h 5067782"/>
                  <a:gd name="connsiteX1" fmla="*/ 11528386 w 11528386"/>
                  <a:gd name="connsiteY1" fmla="*/ 0 h 5067782"/>
                  <a:gd name="connsiteX2" fmla="*/ 11528386 w 11528386"/>
                  <a:gd name="connsiteY2" fmla="*/ 5067782 h 5067782"/>
                  <a:gd name="connsiteX3" fmla="*/ 0 w 11528386"/>
                  <a:gd name="connsiteY3" fmla="*/ 5067782 h 5067782"/>
                  <a:gd name="connsiteX4" fmla="*/ 0 w 11528386"/>
                  <a:gd name="connsiteY4" fmla="*/ 0 h 5067782"/>
                  <a:gd name="connsiteX0" fmla="*/ 11574 w 11539960"/>
                  <a:gd name="connsiteY0" fmla="*/ 0 h 5079356"/>
                  <a:gd name="connsiteX1" fmla="*/ 11539960 w 11539960"/>
                  <a:gd name="connsiteY1" fmla="*/ 0 h 5079356"/>
                  <a:gd name="connsiteX2" fmla="*/ 11539960 w 11539960"/>
                  <a:gd name="connsiteY2" fmla="*/ 5067782 h 5079356"/>
                  <a:gd name="connsiteX3" fmla="*/ 11574 w 11539960"/>
                  <a:gd name="connsiteY3" fmla="*/ 5067782 h 5079356"/>
                  <a:gd name="connsiteX4" fmla="*/ 0 w 11539960"/>
                  <a:gd name="connsiteY4" fmla="*/ 5079356 h 5079356"/>
                  <a:gd name="connsiteX5" fmla="*/ 11574 w 11539960"/>
                  <a:gd name="connsiteY5"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889094 w 11539960"/>
                  <a:gd name="connsiteY3" fmla="*/ 5056207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889094 w 11539960"/>
                  <a:gd name="connsiteY3" fmla="*/ 5056207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574 w 11539960"/>
                  <a:gd name="connsiteY4" fmla="*/ 5067782 h 5079356"/>
                  <a:gd name="connsiteX5" fmla="*/ 0 w 11539960"/>
                  <a:gd name="connsiteY5" fmla="*/ 5079356 h 5079356"/>
                  <a:gd name="connsiteX6" fmla="*/ 11574 w 11539960"/>
                  <a:gd name="connsiteY6" fmla="*/ 0 h 5079356"/>
                  <a:gd name="connsiteX0" fmla="*/ 11574 w 11539960"/>
                  <a:gd name="connsiteY0" fmla="*/ 0 h 5079356"/>
                  <a:gd name="connsiteX1" fmla="*/ 11539960 w 11539960"/>
                  <a:gd name="connsiteY1" fmla="*/ 0 h 5079356"/>
                  <a:gd name="connsiteX2" fmla="*/ 11539960 w 11539960"/>
                  <a:gd name="connsiteY2" fmla="*/ 5067782 h 5079356"/>
                  <a:gd name="connsiteX3" fmla="*/ 3020993 w 11539960"/>
                  <a:gd name="connsiteY3" fmla="*/ 380035 h 5079356"/>
                  <a:gd name="connsiteX4" fmla="*/ 1145894 w 11539960"/>
                  <a:gd name="connsiteY4" fmla="*/ 3308430 h 5079356"/>
                  <a:gd name="connsiteX5" fmla="*/ 11574 w 11539960"/>
                  <a:gd name="connsiteY5" fmla="*/ 5067782 h 5079356"/>
                  <a:gd name="connsiteX6" fmla="*/ 0 w 11539960"/>
                  <a:gd name="connsiteY6" fmla="*/ 5079356 h 5079356"/>
                  <a:gd name="connsiteX7" fmla="*/ 11574 w 11539960"/>
                  <a:gd name="connsiteY7" fmla="*/ 0 h 5079356"/>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731625 w 11539960"/>
                  <a:gd name="connsiteY4" fmla="*/ 3146384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974693 w 11539960"/>
                  <a:gd name="connsiteY4" fmla="*/ 3192683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2569580 w 11539960"/>
                  <a:gd name="connsiteY4" fmla="*/ 1861594 h 5079357"/>
                  <a:gd name="connsiteX5" fmla="*/ 2974693 w 11539960"/>
                  <a:gd name="connsiteY5" fmla="*/ 3192683 h 5079357"/>
                  <a:gd name="connsiteX6" fmla="*/ 2928395 w 11539960"/>
                  <a:gd name="connsiteY6" fmla="*/ 5079357 h 5079357"/>
                  <a:gd name="connsiteX7" fmla="*/ 11574 w 11539960"/>
                  <a:gd name="connsiteY7" fmla="*/ 5067782 h 5079357"/>
                  <a:gd name="connsiteX8" fmla="*/ 0 w 11539960"/>
                  <a:gd name="connsiteY8" fmla="*/ 5079356 h 5079357"/>
                  <a:gd name="connsiteX9" fmla="*/ 11574 w 11539960"/>
                  <a:gd name="connsiteY9"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3020992 w 11539960"/>
                  <a:gd name="connsiteY4" fmla="*/ 1896318 h 5079357"/>
                  <a:gd name="connsiteX5" fmla="*/ 2974693 w 11539960"/>
                  <a:gd name="connsiteY5" fmla="*/ 3192683 h 5079357"/>
                  <a:gd name="connsiteX6" fmla="*/ 2928395 w 11539960"/>
                  <a:gd name="connsiteY6" fmla="*/ 5079357 h 5079357"/>
                  <a:gd name="connsiteX7" fmla="*/ 11574 w 11539960"/>
                  <a:gd name="connsiteY7" fmla="*/ 5067782 h 5079357"/>
                  <a:gd name="connsiteX8" fmla="*/ 0 w 11539960"/>
                  <a:gd name="connsiteY8" fmla="*/ 5079356 h 5079357"/>
                  <a:gd name="connsiteX9" fmla="*/ 11574 w 11539960"/>
                  <a:gd name="connsiteY9" fmla="*/ 0 h 5079357"/>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3044142 w 11539960"/>
                  <a:gd name="connsiteY4" fmla="*/ 970344 h 5079357"/>
                  <a:gd name="connsiteX5" fmla="*/ 3020992 w 11539960"/>
                  <a:gd name="connsiteY5" fmla="*/ 1896318 h 5079357"/>
                  <a:gd name="connsiteX6" fmla="*/ 2974693 w 11539960"/>
                  <a:gd name="connsiteY6" fmla="*/ 3192683 h 5079357"/>
                  <a:gd name="connsiteX7" fmla="*/ 2928395 w 11539960"/>
                  <a:gd name="connsiteY7" fmla="*/ 5079357 h 5079357"/>
                  <a:gd name="connsiteX8" fmla="*/ 11574 w 11539960"/>
                  <a:gd name="connsiteY8" fmla="*/ 5067782 h 5079357"/>
                  <a:gd name="connsiteX9" fmla="*/ 0 w 11539960"/>
                  <a:gd name="connsiteY9" fmla="*/ 5079356 h 5079357"/>
                  <a:gd name="connsiteX10" fmla="*/ 11574 w 11539960"/>
                  <a:gd name="connsiteY10" fmla="*/ 0 h 5079357"/>
                  <a:gd name="connsiteX0" fmla="*/ 11574 w 11539960"/>
                  <a:gd name="connsiteY0" fmla="*/ 109003 h 5188360"/>
                  <a:gd name="connsiteX1" fmla="*/ 11539960 w 11539960"/>
                  <a:gd name="connsiteY1" fmla="*/ 109003 h 5188360"/>
                  <a:gd name="connsiteX2" fmla="*/ 11539960 w 11539960"/>
                  <a:gd name="connsiteY2" fmla="*/ 5176785 h 5188360"/>
                  <a:gd name="connsiteX3" fmla="*/ 3020993 w 11539960"/>
                  <a:gd name="connsiteY3" fmla="*/ 489038 h 5188360"/>
                  <a:gd name="connsiteX4" fmla="*/ 2349661 w 11539960"/>
                  <a:gd name="connsiteY4" fmla="*/ 211246 h 5188360"/>
                  <a:gd name="connsiteX5" fmla="*/ 3044142 w 11539960"/>
                  <a:gd name="connsiteY5" fmla="*/ 1079347 h 5188360"/>
                  <a:gd name="connsiteX6" fmla="*/ 3020992 w 11539960"/>
                  <a:gd name="connsiteY6" fmla="*/ 2005321 h 5188360"/>
                  <a:gd name="connsiteX7" fmla="*/ 2974693 w 11539960"/>
                  <a:gd name="connsiteY7" fmla="*/ 3301686 h 5188360"/>
                  <a:gd name="connsiteX8" fmla="*/ 2928395 w 11539960"/>
                  <a:gd name="connsiteY8" fmla="*/ 5188360 h 5188360"/>
                  <a:gd name="connsiteX9" fmla="*/ 11574 w 11539960"/>
                  <a:gd name="connsiteY9" fmla="*/ 5176785 h 5188360"/>
                  <a:gd name="connsiteX10" fmla="*/ 0 w 11539960"/>
                  <a:gd name="connsiteY10" fmla="*/ 5188359 h 5188360"/>
                  <a:gd name="connsiteX11" fmla="*/ 11574 w 11539960"/>
                  <a:gd name="connsiteY11" fmla="*/ 109003 h 5188360"/>
                  <a:gd name="connsiteX0" fmla="*/ 11574 w 11539960"/>
                  <a:gd name="connsiteY0" fmla="*/ 0 h 5079357"/>
                  <a:gd name="connsiteX1" fmla="*/ 11539960 w 11539960"/>
                  <a:gd name="connsiteY1" fmla="*/ 0 h 5079357"/>
                  <a:gd name="connsiteX2" fmla="*/ 11539960 w 11539960"/>
                  <a:gd name="connsiteY2" fmla="*/ 5067782 h 5079357"/>
                  <a:gd name="connsiteX3" fmla="*/ 3020993 w 11539960"/>
                  <a:gd name="connsiteY3" fmla="*/ 380035 h 5079357"/>
                  <a:gd name="connsiteX4" fmla="*/ 3044142 w 11539960"/>
                  <a:gd name="connsiteY4" fmla="*/ 970344 h 5079357"/>
                  <a:gd name="connsiteX5" fmla="*/ 3020992 w 11539960"/>
                  <a:gd name="connsiteY5" fmla="*/ 1896318 h 5079357"/>
                  <a:gd name="connsiteX6" fmla="*/ 2974693 w 11539960"/>
                  <a:gd name="connsiteY6" fmla="*/ 3192683 h 5079357"/>
                  <a:gd name="connsiteX7" fmla="*/ 2928395 w 11539960"/>
                  <a:gd name="connsiteY7" fmla="*/ 5079357 h 5079357"/>
                  <a:gd name="connsiteX8" fmla="*/ 11574 w 11539960"/>
                  <a:gd name="connsiteY8" fmla="*/ 5067782 h 5079357"/>
                  <a:gd name="connsiteX9" fmla="*/ 0 w 11539960"/>
                  <a:gd name="connsiteY9" fmla="*/ 5079356 h 5079357"/>
                  <a:gd name="connsiteX10" fmla="*/ 11574 w 11539960"/>
                  <a:gd name="connsiteY10" fmla="*/ 0 h 5079357"/>
                  <a:gd name="connsiteX0" fmla="*/ 3020993 w 11539960"/>
                  <a:gd name="connsiteY0" fmla="*/ 380035 h 5079357"/>
                  <a:gd name="connsiteX1" fmla="*/ 3044142 w 11539960"/>
                  <a:gd name="connsiteY1" fmla="*/ 970344 h 5079357"/>
                  <a:gd name="connsiteX2" fmla="*/ 3020992 w 11539960"/>
                  <a:gd name="connsiteY2" fmla="*/ 1896318 h 5079357"/>
                  <a:gd name="connsiteX3" fmla="*/ 2974693 w 11539960"/>
                  <a:gd name="connsiteY3" fmla="*/ 3192683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3112433 w 11539960"/>
                  <a:gd name="connsiteY10" fmla="*/ 471475 h 5079357"/>
                  <a:gd name="connsiteX0" fmla="*/ 3020993 w 11539960"/>
                  <a:gd name="connsiteY0" fmla="*/ 380035 h 5079357"/>
                  <a:gd name="connsiteX1" fmla="*/ 3044142 w 11539960"/>
                  <a:gd name="connsiteY1" fmla="*/ 970344 h 5079357"/>
                  <a:gd name="connsiteX2" fmla="*/ 3020992 w 11539960"/>
                  <a:gd name="connsiteY2" fmla="*/ 1896318 h 5079357"/>
                  <a:gd name="connsiteX3" fmla="*/ 2974693 w 11539960"/>
                  <a:gd name="connsiteY3" fmla="*/ 3192683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4929658 w 11539960"/>
                  <a:gd name="connsiteY10" fmla="*/ 517774 h 5079357"/>
                  <a:gd name="connsiteX0" fmla="*/ 3044142 w 11539960"/>
                  <a:gd name="connsiteY0" fmla="*/ 970344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4929658 w 11539960"/>
                  <a:gd name="connsiteY9"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4929658 w 11539960"/>
                  <a:gd name="connsiteY9"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6447099 w 11539960"/>
                  <a:gd name="connsiteY9" fmla="*/ 1537503 h 5079357"/>
                  <a:gd name="connsiteX10" fmla="*/ 4929658 w 11539960"/>
                  <a:gd name="connsiteY10"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4988689 w 11539960"/>
                  <a:gd name="connsiteY9" fmla="*/ 2880167 h 5079357"/>
                  <a:gd name="connsiteX10" fmla="*/ 4929658 w 11539960"/>
                  <a:gd name="connsiteY10"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7407798 w 11539960"/>
                  <a:gd name="connsiteY9" fmla="*/ 3690394 h 5079357"/>
                  <a:gd name="connsiteX10" fmla="*/ 4988689 w 11539960"/>
                  <a:gd name="connsiteY10" fmla="*/ 2880167 h 5079357"/>
                  <a:gd name="connsiteX11" fmla="*/ 4929658 w 11539960"/>
                  <a:gd name="connsiteY11"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2928395 w 11539960"/>
                  <a:gd name="connsiteY3" fmla="*/ 5079357 h 5079357"/>
                  <a:gd name="connsiteX4" fmla="*/ 11574 w 11539960"/>
                  <a:gd name="connsiteY4" fmla="*/ 5067782 h 5079357"/>
                  <a:gd name="connsiteX5" fmla="*/ 0 w 11539960"/>
                  <a:gd name="connsiteY5" fmla="*/ 5079356 h 5079357"/>
                  <a:gd name="connsiteX6" fmla="*/ 11574 w 11539960"/>
                  <a:gd name="connsiteY6" fmla="*/ 0 h 5079357"/>
                  <a:gd name="connsiteX7" fmla="*/ 11539960 w 11539960"/>
                  <a:gd name="connsiteY7" fmla="*/ 0 h 5079357"/>
                  <a:gd name="connsiteX8" fmla="*/ 11539960 w 11539960"/>
                  <a:gd name="connsiteY8" fmla="*/ 5067782 h 5079357"/>
                  <a:gd name="connsiteX9" fmla="*/ 5000264 w 11539960"/>
                  <a:gd name="connsiteY9" fmla="*/ 5021483 h 5079357"/>
                  <a:gd name="connsiteX10" fmla="*/ 4988689 w 11539960"/>
                  <a:gd name="connsiteY10" fmla="*/ 2880167 h 5079357"/>
                  <a:gd name="connsiteX11" fmla="*/ 4929658 w 11539960"/>
                  <a:gd name="connsiteY11"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159889 w 11539960"/>
                  <a:gd name="connsiteY3" fmla="*/ 4292278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13" fmla="*/ 2997844 w 11539960"/>
                  <a:gd name="connsiteY13" fmla="*/ 414759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13" fmla="*/ 2997844 w 11539960"/>
                  <a:gd name="connsiteY13" fmla="*/ 414759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315427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14" fmla="*/ 2997844 w 11539960"/>
                  <a:gd name="connsiteY14" fmla="*/ 414759 h 5079357"/>
                  <a:gd name="connsiteX0" fmla="*/ 2997844 w 11539960"/>
                  <a:gd name="connsiteY0" fmla="*/ 414759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766840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14" fmla="*/ 2997844 w 11539960"/>
                  <a:gd name="connsiteY14" fmla="*/ 414759 h 5079357"/>
                  <a:gd name="connsiteX0" fmla="*/ 3055717 w 11539960"/>
                  <a:gd name="connsiteY0" fmla="*/ 495782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766840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14" fmla="*/ 3055717 w 11539960"/>
                  <a:gd name="connsiteY14" fmla="*/ 495782 h 5079357"/>
                  <a:gd name="connsiteX0" fmla="*/ 4929658 w 11539960"/>
                  <a:gd name="connsiteY0" fmla="*/ 517774 h 5079357"/>
                  <a:gd name="connsiteX1" fmla="*/ 3020992 w 11539960"/>
                  <a:gd name="connsiteY1" fmla="*/ 1896318 h 5079357"/>
                  <a:gd name="connsiteX2" fmla="*/ 2974693 w 11539960"/>
                  <a:gd name="connsiteY2" fmla="*/ 3192683 h 5079357"/>
                  <a:gd name="connsiteX3" fmla="*/ 3044142 w 11539960"/>
                  <a:gd name="connsiteY3" fmla="*/ 4315427 h 5079357"/>
                  <a:gd name="connsiteX4" fmla="*/ 3067291 w 11539960"/>
                  <a:gd name="connsiteY4" fmla="*/ 4766840 h 5079357"/>
                  <a:gd name="connsiteX5" fmla="*/ 2928395 w 11539960"/>
                  <a:gd name="connsiteY5" fmla="*/ 5079357 h 5079357"/>
                  <a:gd name="connsiteX6" fmla="*/ 11574 w 11539960"/>
                  <a:gd name="connsiteY6" fmla="*/ 5067782 h 5079357"/>
                  <a:gd name="connsiteX7" fmla="*/ 0 w 11539960"/>
                  <a:gd name="connsiteY7" fmla="*/ 5079356 h 5079357"/>
                  <a:gd name="connsiteX8" fmla="*/ 11574 w 11539960"/>
                  <a:gd name="connsiteY8" fmla="*/ 0 h 5079357"/>
                  <a:gd name="connsiteX9" fmla="*/ 11539960 w 11539960"/>
                  <a:gd name="connsiteY9" fmla="*/ 0 h 5079357"/>
                  <a:gd name="connsiteX10" fmla="*/ 11539960 w 11539960"/>
                  <a:gd name="connsiteY10" fmla="*/ 5067782 h 5079357"/>
                  <a:gd name="connsiteX11" fmla="*/ 5000264 w 11539960"/>
                  <a:gd name="connsiteY11" fmla="*/ 5021483 h 5079357"/>
                  <a:gd name="connsiteX12" fmla="*/ 4988689 w 11539960"/>
                  <a:gd name="connsiteY12" fmla="*/ 2880167 h 5079357"/>
                  <a:gd name="connsiteX13" fmla="*/ 4929658 w 11539960"/>
                  <a:gd name="connsiteY13" fmla="*/ 517774 h 5079357"/>
                  <a:gd name="connsiteX0" fmla="*/ 4929658 w 11539960"/>
                  <a:gd name="connsiteY0" fmla="*/ 517774 h 5079357"/>
                  <a:gd name="connsiteX1" fmla="*/ 2974693 w 11539960"/>
                  <a:gd name="connsiteY1" fmla="*/ 3192683 h 5079357"/>
                  <a:gd name="connsiteX2" fmla="*/ 3044142 w 11539960"/>
                  <a:gd name="connsiteY2" fmla="*/ 4315427 h 5079357"/>
                  <a:gd name="connsiteX3" fmla="*/ 3067291 w 11539960"/>
                  <a:gd name="connsiteY3" fmla="*/ 4766840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4929658 w 11539960"/>
                  <a:gd name="connsiteY0" fmla="*/ 517774 h 5079357"/>
                  <a:gd name="connsiteX1" fmla="*/ 10671858 w 11539960"/>
                  <a:gd name="connsiteY1" fmla="*/ 507356 h 5079357"/>
                  <a:gd name="connsiteX2" fmla="*/ 3044142 w 11539960"/>
                  <a:gd name="connsiteY2" fmla="*/ 4315427 h 5079357"/>
                  <a:gd name="connsiteX3" fmla="*/ 3067291 w 11539960"/>
                  <a:gd name="connsiteY3" fmla="*/ 4766840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4929658 w 11539960"/>
                  <a:gd name="connsiteY0" fmla="*/ 517774 h 5079357"/>
                  <a:gd name="connsiteX1" fmla="*/ 10671858 w 11539960"/>
                  <a:gd name="connsiteY1" fmla="*/ 507356 h 5079357"/>
                  <a:gd name="connsiteX2" fmla="*/ 10660284 w 11539960"/>
                  <a:gd name="connsiteY2" fmla="*/ 4986758 h 5079357"/>
                  <a:gd name="connsiteX3" fmla="*/ 3067291 w 11539960"/>
                  <a:gd name="connsiteY3" fmla="*/ 4766840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4929658 w 11539960"/>
                  <a:gd name="connsiteY0" fmla="*/ 517774 h 5079357"/>
                  <a:gd name="connsiteX1" fmla="*/ 10671858 w 11539960"/>
                  <a:gd name="connsiteY1" fmla="*/ 507356 h 5079357"/>
                  <a:gd name="connsiteX2" fmla="*/ 10660284 w 11539960"/>
                  <a:gd name="connsiteY2" fmla="*/ 4986758 h 5079357"/>
                  <a:gd name="connsiteX3" fmla="*/ 4907666 w 11539960"/>
                  <a:gd name="connsiteY3" fmla="*/ 5021483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29658 w 11539960"/>
                  <a:gd name="connsiteY12" fmla="*/ 517774 h 5079357"/>
                  <a:gd name="connsiteX0" fmla="*/ 4975957 w 11539960"/>
                  <a:gd name="connsiteY0" fmla="*/ 494624 h 5079357"/>
                  <a:gd name="connsiteX1" fmla="*/ 10671858 w 11539960"/>
                  <a:gd name="connsiteY1" fmla="*/ 507356 h 5079357"/>
                  <a:gd name="connsiteX2" fmla="*/ 10660284 w 11539960"/>
                  <a:gd name="connsiteY2" fmla="*/ 4986758 h 5079357"/>
                  <a:gd name="connsiteX3" fmla="*/ 4907666 w 11539960"/>
                  <a:gd name="connsiteY3" fmla="*/ 5021483 h 5079357"/>
                  <a:gd name="connsiteX4" fmla="*/ 2928395 w 11539960"/>
                  <a:gd name="connsiteY4" fmla="*/ 5079357 h 5079357"/>
                  <a:gd name="connsiteX5" fmla="*/ 11574 w 11539960"/>
                  <a:gd name="connsiteY5" fmla="*/ 5067782 h 5079357"/>
                  <a:gd name="connsiteX6" fmla="*/ 0 w 11539960"/>
                  <a:gd name="connsiteY6" fmla="*/ 5079356 h 5079357"/>
                  <a:gd name="connsiteX7" fmla="*/ 11574 w 11539960"/>
                  <a:gd name="connsiteY7" fmla="*/ 0 h 5079357"/>
                  <a:gd name="connsiteX8" fmla="*/ 11539960 w 11539960"/>
                  <a:gd name="connsiteY8" fmla="*/ 0 h 5079357"/>
                  <a:gd name="connsiteX9" fmla="*/ 11539960 w 11539960"/>
                  <a:gd name="connsiteY9" fmla="*/ 5067782 h 5079357"/>
                  <a:gd name="connsiteX10" fmla="*/ 5000264 w 11539960"/>
                  <a:gd name="connsiteY10" fmla="*/ 5021483 h 5079357"/>
                  <a:gd name="connsiteX11" fmla="*/ 4988689 w 11539960"/>
                  <a:gd name="connsiteY11" fmla="*/ 2880167 h 5079357"/>
                  <a:gd name="connsiteX12" fmla="*/ 4975957 w 11539960"/>
                  <a:gd name="connsiteY12" fmla="*/ 494624 h 5079357"/>
                  <a:gd name="connsiteX0" fmla="*/ 4975957 w 11539960"/>
                  <a:gd name="connsiteY0" fmla="*/ 494624 h 5082582"/>
                  <a:gd name="connsiteX1" fmla="*/ 10671858 w 11539960"/>
                  <a:gd name="connsiteY1" fmla="*/ 507356 h 5082582"/>
                  <a:gd name="connsiteX2" fmla="*/ 10648709 w 11539960"/>
                  <a:gd name="connsiteY2" fmla="*/ 5021482 h 5082582"/>
                  <a:gd name="connsiteX3" fmla="*/ 4907666 w 11539960"/>
                  <a:gd name="connsiteY3" fmla="*/ 5021483 h 5082582"/>
                  <a:gd name="connsiteX4" fmla="*/ 2928395 w 11539960"/>
                  <a:gd name="connsiteY4" fmla="*/ 5079357 h 5082582"/>
                  <a:gd name="connsiteX5" fmla="*/ 11574 w 11539960"/>
                  <a:gd name="connsiteY5" fmla="*/ 5067782 h 5082582"/>
                  <a:gd name="connsiteX6" fmla="*/ 0 w 11539960"/>
                  <a:gd name="connsiteY6" fmla="*/ 5079356 h 5082582"/>
                  <a:gd name="connsiteX7" fmla="*/ 11574 w 11539960"/>
                  <a:gd name="connsiteY7" fmla="*/ 0 h 5082582"/>
                  <a:gd name="connsiteX8" fmla="*/ 11539960 w 11539960"/>
                  <a:gd name="connsiteY8" fmla="*/ 0 h 5082582"/>
                  <a:gd name="connsiteX9" fmla="*/ 11539960 w 11539960"/>
                  <a:gd name="connsiteY9" fmla="*/ 5067782 h 5082582"/>
                  <a:gd name="connsiteX10" fmla="*/ 5000264 w 11539960"/>
                  <a:gd name="connsiteY10" fmla="*/ 5021483 h 5082582"/>
                  <a:gd name="connsiteX11" fmla="*/ 4988689 w 11539960"/>
                  <a:gd name="connsiteY11" fmla="*/ 2880167 h 5082582"/>
                  <a:gd name="connsiteX12" fmla="*/ 4975957 w 11539960"/>
                  <a:gd name="connsiteY12" fmla="*/ 494624 h 5082582"/>
                  <a:gd name="connsiteX0" fmla="*/ 4964382 w 11539960"/>
                  <a:gd name="connsiteY0" fmla="*/ 621946 h 5082582"/>
                  <a:gd name="connsiteX1" fmla="*/ 10671858 w 11539960"/>
                  <a:gd name="connsiteY1" fmla="*/ 507356 h 5082582"/>
                  <a:gd name="connsiteX2" fmla="*/ 10648709 w 11539960"/>
                  <a:gd name="connsiteY2" fmla="*/ 5021482 h 5082582"/>
                  <a:gd name="connsiteX3" fmla="*/ 4907666 w 11539960"/>
                  <a:gd name="connsiteY3" fmla="*/ 5021483 h 5082582"/>
                  <a:gd name="connsiteX4" fmla="*/ 2928395 w 11539960"/>
                  <a:gd name="connsiteY4" fmla="*/ 5079357 h 5082582"/>
                  <a:gd name="connsiteX5" fmla="*/ 11574 w 11539960"/>
                  <a:gd name="connsiteY5" fmla="*/ 5067782 h 5082582"/>
                  <a:gd name="connsiteX6" fmla="*/ 0 w 11539960"/>
                  <a:gd name="connsiteY6" fmla="*/ 5079356 h 5082582"/>
                  <a:gd name="connsiteX7" fmla="*/ 11574 w 11539960"/>
                  <a:gd name="connsiteY7" fmla="*/ 0 h 5082582"/>
                  <a:gd name="connsiteX8" fmla="*/ 11539960 w 11539960"/>
                  <a:gd name="connsiteY8" fmla="*/ 0 h 5082582"/>
                  <a:gd name="connsiteX9" fmla="*/ 11539960 w 11539960"/>
                  <a:gd name="connsiteY9" fmla="*/ 5067782 h 5082582"/>
                  <a:gd name="connsiteX10" fmla="*/ 5000264 w 11539960"/>
                  <a:gd name="connsiteY10" fmla="*/ 5021483 h 5082582"/>
                  <a:gd name="connsiteX11" fmla="*/ 4988689 w 11539960"/>
                  <a:gd name="connsiteY11" fmla="*/ 2880167 h 5082582"/>
                  <a:gd name="connsiteX12" fmla="*/ 4964382 w 11539960"/>
                  <a:gd name="connsiteY12" fmla="*/ 621946 h 5082582"/>
                  <a:gd name="connsiteX0" fmla="*/ 4964382 w 11539960"/>
                  <a:gd name="connsiteY0" fmla="*/ 621946 h 5082582"/>
                  <a:gd name="connsiteX1" fmla="*/ 10625559 w 11539960"/>
                  <a:gd name="connsiteY1" fmla="*/ 588379 h 5082582"/>
                  <a:gd name="connsiteX2" fmla="*/ 10648709 w 11539960"/>
                  <a:gd name="connsiteY2" fmla="*/ 5021482 h 5082582"/>
                  <a:gd name="connsiteX3" fmla="*/ 4907666 w 11539960"/>
                  <a:gd name="connsiteY3" fmla="*/ 5021483 h 5082582"/>
                  <a:gd name="connsiteX4" fmla="*/ 2928395 w 11539960"/>
                  <a:gd name="connsiteY4" fmla="*/ 5079357 h 5082582"/>
                  <a:gd name="connsiteX5" fmla="*/ 11574 w 11539960"/>
                  <a:gd name="connsiteY5" fmla="*/ 5067782 h 5082582"/>
                  <a:gd name="connsiteX6" fmla="*/ 0 w 11539960"/>
                  <a:gd name="connsiteY6" fmla="*/ 5079356 h 5082582"/>
                  <a:gd name="connsiteX7" fmla="*/ 11574 w 11539960"/>
                  <a:gd name="connsiteY7" fmla="*/ 0 h 5082582"/>
                  <a:gd name="connsiteX8" fmla="*/ 11539960 w 11539960"/>
                  <a:gd name="connsiteY8" fmla="*/ 0 h 5082582"/>
                  <a:gd name="connsiteX9" fmla="*/ 11539960 w 11539960"/>
                  <a:gd name="connsiteY9" fmla="*/ 5067782 h 5082582"/>
                  <a:gd name="connsiteX10" fmla="*/ 5000264 w 11539960"/>
                  <a:gd name="connsiteY10" fmla="*/ 5021483 h 5082582"/>
                  <a:gd name="connsiteX11" fmla="*/ 4988689 w 11539960"/>
                  <a:gd name="connsiteY11" fmla="*/ 2880167 h 5082582"/>
                  <a:gd name="connsiteX12" fmla="*/ 4964382 w 11539960"/>
                  <a:gd name="connsiteY12" fmla="*/ 621946 h 5082582"/>
                  <a:gd name="connsiteX0" fmla="*/ 5000264 w 11539960"/>
                  <a:gd name="connsiteY0" fmla="*/ 5021483 h 5112923"/>
                  <a:gd name="connsiteX1" fmla="*/ 4988689 w 11539960"/>
                  <a:gd name="connsiteY1" fmla="*/ 2880167 h 5112923"/>
                  <a:gd name="connsiteX2" fmla="*/ 4964382 w 11539960"/>
                  <a:gd name="connsiteY2" fmla="*/ 621946 h 5112923"/>
                  <a:gd name="connsiteX3" fmla="*/ 10625559 w 11539960"/>
                  <a:gd name="connsiteY3" fmla="*/ 588379 h 5112923"/>
                  <a:gd name="connsiteX4" fmla="*/ 10648709 w 11539960"/>
                  <a:gd name="connsiteY4" fmla="*/ 5021482 h 5112923"/>
                  <a:gd name="connsiteX5" fmla="*/ 4907666 w 11539960"/>
                  <a:gd name="connsiteY5" fmla="*/ 5021483 h 5112923"/>
                  <a:gd name="connsiteX6" fmla="*/ 2928395 w 11539960"/>
                  <a:gd name="connsiteY6" fmla="*/ 5079357 h 5112923"/>
                  <a:gd name="connsiteX7" fmla="*/ 11574 w 11539960"/>
                  <a:gd name="connsiteY7" fmla="*/ 5067782 h 5112923"/>
                  <a:gd name="connsiteX8" fmla="*/ 0 w 11539960"/>
                  <a:gd name="connsiteY8" fmla="*/ 5079356 h 5112923"/>
                  <a:gd name="connsiteX9" fmla="*/ 11574 w 11539960"/>
                  <a:gd name="connsiteY9" fmla="*/ 0 h 5112923"/>
                  <a:gd name="connsiteX10" fmla="*/ 11539960 w 11539960"/>
                  <a:gd name="connsiteY10" fmla="*/ 0 h 5112923"/>
                  <a:gd name="connsiteX11" fmla="*/ 11539960 w 11539960"/>
                  <a:gd name="connsiteY11" fmla="*/ 5067782 h 5112923"/>
                  <a:gd name="connsiteX12" fmla="*/ 5091704 w 11539960"/>
                  <a:gd name="connsiteY12" fmla="*/ 5112923 h 5112923"/>
                  <a:gd name="connsiteX0" fmla="*/ 5000264 w 11539960"/>
                  <a:gd name="connsiteY0" fmla="*/ 5021483 h 5082582"/>
                  <a:gd name="connsiteX1" fmla="*/ 4988689 w 11539960"/>
                  <a:gd name="connsiteY1" fmla="*/ 2880167 h 5082582"/>
                  <a:gd name="connsiteX2" fmla="*/ 4964382 w 11539960"/>
                  <a:gd name="connsiteY2" fmla="*/ 621946 h 5082582"/>
                  <a:gd name="connsiteX3" fmla="*/ 10625559 w 11539960"/>
                  <a:gd name="connsiteY3" fmla="*/ 588379 h 5082582"/>
                  <a:gd name="connsiteX4" fmla="*/ 10648709 w 11539960"/>
                  <a:gd name="connsiteY4" fmla="*/ 5021482 h 5082582"/>
                  <a:gd name="connsiteX5" fmla="*/ 4907666 w 11539960"/>
                  <a:gd name="connsiteY5" fmla="*/ 5021483 h 5082582"/>
                  <a:gd name="connsiteX6" fmla="*/ 2928395 w 11539960"/>
                  <a:gd name="connsiteY6" fmla="*/ 5079357 h 5082582"/>
                  <a:gd name="connsiteX7" fmla="*/ 11574 w 11539960"/>
                  <a:gd name="connsiteY7" fmla="*/ 5067782 h 5082582"/>
                  <a:gd name="connsiteX8" fmla="*/ 0 w 11539960"/>
                  <a:gd name="connsiteY8" fmla="*/ 5079356 h 5082582"/>
                  <a:gd name="connsiteX9" fmla="*/ 11574 w 11539960"/>
                  <a:gd name="connsiteY9" fmla="*/ 0 h 5082582"/>
                  <a:gd name="connsiteX10" fmla="*/ 11539960 w 11539960"/>
                  <a:gd name="connsiteY10" fmla="*/ 0 h 5082582"/>
                  <a:gd name="connsiteX11" fmla="*/ 11539960 w 11539960"/>
                  <a:gd name="connsiteY11" fmla="*/ 5067782 h 5082582"/>
                  <a:gd name="connsiteX12" fmla="*/ 4964382 w 11539960"/>
                  <a:gd name="connsiteY12" fmla="*/ 4893004 h 5082582"/>
                  <a:gd name="connsiteX0" fmla="*/ 5000264 w 11539960"/>
                  <a:gd name="connsiteY0" fmla="*/ 5021483 h 5079357"/>
                  <a:gd name="connsiteX1" fmla="*/ 4988689 w 11539960"/>
                  <a:gd name="connsiteY1" fmla="*/ 2880167 h 5079357"/>
                  <a:gd name="connsiteX2" fmla="*/ 4964382 w 11539960"/>
                  <a:gd name="connsiteY2" fmla="*/ 621946 h 5079357"/>
                  <a:gd name="connsiteX3" fmla="*/ 10625559 w 11539960"/>
                  <a:gd name="connsiteY3" fmla="*/ 588379 h 5079357"/>
                  <a:gd name="connsiteX4" fmla="*/ 10671858 w 11539960"/>
                  <a:gd name="connsiteY4" fmla="*/ 4824713 h 5079357"/>
                  <a:gd name="connsiteX5" fmla="*/ 4907666 w 11539960"/>
                  <a:gd name="connsiteY5" fmla="*/ 5021483 h 5079357"/>
                  <a:gd name="connsiteX6" fmla="*/ 2928395 w 11539960"/>
                  <a:gd name="connsiteY6" fmla="*/ 5079357 h 5079357"/>
                  <a:gd name="connsiteX7" fmla="*/ 11574 w 11539960"/>
                  <a:gd name="connsiteY7" fmla="*/ 5067782 h 5079357"/>
                  <a:gd name="connsiteX8" fmla="*/ 0 w 11539960"/>
                  <a:gd name="connsiteY8" fmla="*/ 5079356 h 5079357"/>
                  <a:gd name="connsiteX9" fmla="*/ 11574 w 11539960"/>
                  <a:gd name="connsiteY9" fmla="*/ 0 h 5079357"/>
                  <a:gd name="connsiteX10" fmla="*/ 11539960 w 11539960"/>
                  <a:gd name="connsiteY10" fmla="*/ 0 h 5079357"/>
                  <a:gd name="connsiteX11" fmla="*/ 11539960 w 11539960"/>
                  <a:gd name="connsiteY11" fmla="*/ 5067782 h 5079357"/>
                  <a:gd name="connsiteX12" fmla="*/ 4964382 w 11539960"/>
                  <a:gd name="connsiteY12" fmla="*/ 4893004 h 507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39960" h="5079357">
                    <a:moveTo>
                      <a:pt x="5000264" y="5021483"/>
                    </a:moveTo>
                    <a:cubicBezTo>
                      <a:pt x="4996406" y="4307711"/>
                      <a:pt x="4992547" y="3593939"/>
                      <a:pt x="4988689" y="2880167"/>
                    </a:cubicBezTo>
                    <a:lnTo>
                      <a:pt x="4964382" y="621946"/>
                    </a:lnTo>
                    <a:lnTo>
                      <a:pt x="10625559" y="588379"/>
                    </a:lnTo>
                    <a:cubicBezTo>
                      <a:pt x="10648708" y="987706"/>
                      <a:pt x="10656425" y="4637589"/>
                      <a:pt x="10671858" y="4824713"/>
                    </a:cubicBezTo>
                    <a:cubicBezTo>
                      <a:pt x="10687291" y="5011837"/>
                      <a:pt x="4926957" y="4894161"/>
                      <a:pt x="4907666" y="5021483"/>
                    </a:cubicBezTo>
                    <a:cubicBezTo>
                      <a:pt x="4888375" y="5148805"/>
                      <a:pt x="3437681" y="4953964"/>
                      <a:pt x="2928395" y="5079357"/>
                    </a:cubicBezTo>
                    <a:lnTo>
                      <a:pt x="11574" y="5067782"/>
                    </a:lnTo>
                    <a:lnTo>
                      <a:pt x="0" y="5079356"/>
                    </a:lnTo>
                    <a:lnTo>
                      <a:pt x="11574" y="0"/>
                    </a:lnTo>
                    <a:lnTo>
                      <a:pt x="11539960" y="0"/>
                    </a:lnTo>
                    <a:lnTo>
                      <a:pt x="11539960" y="5067782"/>
                    </a:lnTo>
                    <a:lnTo>
                      <a:pt x="4964382" y="4893004"/>
                    </a:lnTo>
                  </a:path>
                </a:pathLst>
              </a:custGeom>
              <a:solidFill>
                <a:srgbClr val="FFFFFF">
                  <a:alpha val="4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31757" y="2245489"/>
                <a:ext cx="5751480" cy="4271058"/>
              </a:xfrm>
              <a:prstGeom prst="rect">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479696" y="2834810"/>
              <a:ext cx="3376348" cy="2677656"/>
            </a:xfrm>
            <a:prstGeom prst="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smtClean="0"/>
                <a:t>Can analyze the 500-hPa height cluster data any way you’d like!</a:t>
              </a:r>
            </a:p>
            <a:p>
              <a:endParaRPr lang="en-US" sz="2400" dirty="0"/>
            </a:p>
            <a:p>
              <a:r>
                <a:rPr lang="en-US" sz="2400" dirty="0" smtClean="0"/>
                <a:t>Cluster mean MSLP &amp; 95th percentile 24hr QPF shown here</a:t>
              </a:r>
              <a:endParaRPr lang="en-US" sz="2400" dirty="0"/>
            </a:p>
          </p:txBody>
        </p:sp>
      </p:grpSp>
    </p:spTree>
    <p:extLst>
      <p:ext uri="{BB962C8B-B14F-4D97-AF65-F5344CB8AC3E}">
        <p14:creationId xmlns:p14="http://schemas.microsoft.com/office/powerpoint/2010/main" val="10547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3" y="129143"/>
            <a:ext cx="10772775" cy="1658198"/>
          </a:xfrm>
        </p:spPr>
        <p:txBody>
          <a:bodyPr>
            <a:normAutofit/>
          </a:bodyPr>
          <a:lstStyle/>
          <a:p>
            <a:r>
              <a:rPr lang="en-US" sz="3600" dirty="0" smtClean="0">
                <a:solidFill>
                  <a:schemeClr val="tx2"/>
                </a:solidFill>
              </a:rPr>
              <a:t>You can interrogate the clusters even more effectively with the Dynamic Ensemble-based Scenarios for IDSS (DESI)!</a:t>
            </a:r>
            <a:endParaRPr lang="en-US" sz="3600" dirty="0">
              <a:solidFill>
                <a:schemeClr val="tx2"/>
              </a:solidFill>
            </a:endParaRPr>
          </a:p>
        </p:txBody>
      </p:sp>
      <p:pic>
        <p:nvPicPr>
          <p:cNvPr id="4" name="Content Placeholder 3"/>
          <p:cNvPicPr>
            <a:picLocks noGrp="1" noChangeAspect="1"/>
          </p:cNvPicPr>
          <p:nvPr>
            <p:ph idx="1"/>
          </p:nvPr>
        </p:nvPicPr>
        <p:blipFill rotWithShape="1">
          <a:blip r:embed="rId2"/>
          <a:srcRect t="10767"/>
          <a:stretch/>
        </p:blipFill>
        <p:spPr>
          <a:xfrm>
            <a:off x="1103982" y="1787341"/>
            <a:ext cx="9879255" cy="4729206"/>
          </a:xfrm>
          <a:prstGeom prst="rect">
            <a:avLst/>
          </a:prstGeom>
        </p:spPr>
      </p:pic>
      <p:sp>
        <p:nvSpPr>
          <p:cNvPr id="7" name="Rectangle 6"/>
          <p:cNvSpPr/>
          <p:nvPr/>
        </p:nvSpPr>
        <p:spPr>
          <a:xfrm>
            <a:off x="433701" y="1576384"/>
            <a:ext cx="11402699" cy="515112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56286" y="3120892"/>
            <a:ext cx="5174645" cy="2062103"/>
          </a:xfrm>
          <a:prstGeom prst="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b="1" dirty="0" smtClean="0"/>
              <a:t>There is a wide range of 500-hPa height scenarios here, and a wide range of potential impacts!</a:t>
            </a:r>
            <a:endParaRPr lang="en-US" sz="3200" b="1" dirty="0"/>
          </a:p>
        </p:txBody>
      </p:sp>
      <p:sp>
        <p:nvSpPr>
          <p:cNvPr id="12" name="TextBox 11"/>
          <p:cNvSpPr txBox="1"/>
          <p:nvPr/>
        </p:nvSpPr>
        <p:spPr>
          <a:xfrm>
            <a:off x="3333422" y="2566894"/>
            <a:ext cx="5420372" cy="3170099"/>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smtClean="0">
                <a:ln w="12700">
                  <a:solidFill>
                    <a:schemeClr val="accent1"/>
                  </a:solidFill>
                  <a:prstDash val="solid"/>
                </a:ln>
                <a:solidFill>
                  <a:schemeClr val="bg1"/>
                </a:solidFill>
                <a:effectLst>
                  <a:outerShdw dist="38100" dir="2640000" algn="bl" rotWithShape="0">
                    <a:schemeClr val="accent1"/>
                  </a:outerShdw>
                </a:effectLst>
              </a:rPr>
              <a:t>What early forecast differences are responsible for all this forecast uncertainty?</a:t>
            </a:r>
            <a:endParaRPr lang="en-US" sz="40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1476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sz="4800" b="1" dirty="0" smtClean="0"/>
              <a:t>PART 2</a:t>
            </a:r>
            <a:endParaRPr lang="en-US" sz="4800" b="1" dirty="0"/>
          </a:p>
          <a:p>
            <a:r>
              <a:rPr lang="en-US" dirty="0" smtClean="0"/>
              <a:t>Ensemble Sensitivity Analysis </a:t>
            </a:r>
            <a:r>
              <a:rPr lang="en-US" b="1" dirty="0" smtClean="0"/>
              <a:t>|</a:t>
            </a:r>
            <a:r>
              <a:rPr lang="en-US" dirty="0" smtClean="0"/>
              <a:t> “The Why”</a:t>
            </a:r>
            <a:endParaRPr lang="en-US" dirty="0"/>
          </a:p>
        </p:txBody>
      </p:sp>
    </p:spTree>
    <p:extLst>
      <p:ext uri="{BB962C8B-B14F-4D97-AF65-F5344CB8AC3E}">
        <p14:creationId xmlns:p14="http://schemas.microsoft.com/office/powerpoint/2010/main" val="694471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620844" y="402146"/>
            <a:ext cx="9986196" cy="623028"/>
          </a:xfrm>
        </p:spPr>
        <p:txBody>
          <a:bodyPr anchor="t">
            <a:noAutofit/>
          </a:bodyPr>
          <a:lstStyle/>
          <a:p>
            <a:r>
              <a:rPr lang="en-US" sz="4400" dirty="0">
                <a:solidFill>
                  <a:schemeClr val="accent1"/>
                </a:solidFill>
              </a:rPr>
              <a:t>What is Ensemble Sensitivity Analysis?</a:t>
            </a:r>
          </a:p>
        </p:txBody>
      </p:sp>
      <mc:AlternateContent xmlns:mc="http://schemas.openxmlformats.org/markup-compatibility/2006" xmlns:a14="http://schemas.microsoft.com/office/drawing/2010/main">
        <mc:Choice Requires="a14">
          <p:sp>
            <p:nvSpPr>
              <p:cNvPr id="140" name="Content Placeholder 139">
                <a:extLst>
                  <a:ext uri="{FF2B5EF4-FFF2-40B4-BE49-F238E27FC236}">
                    <a16:creationId xmlns:a16="http://schemas.microsoft.com/office/drawing/2014/main" id="{EE733D8F-D566-BF4E-A287-858F03C6D44D}"/>
                  </a:ext>
                </a:extLst>
              </p:cNvPr>
              <p:cNvSpPr>
                <a:spLocks noGrp="1"/>
              </p:cNvSpPr>
              <p:nvPr>
                <p:ph idx="1"/>
              </p:nvPr>
            </p:nvSpPr>
            <p:spPr>
              <a:xfrm>
                <a:off x="702838" y="1257369"/>
                <a:ext cx="4814041" cy="5170101"/>
              </a:xfrm>
            </p:spPr>
            <p:txBody>
              <a:bodyPr>
                <a:normAutofit fontScale="85000" lnSpcReduction="10000"/>
              </a:bodyPr>
              <a:lstStyle/>
              <a:p>
                <a:pPr marL="0" indent="0">
                  <a:lnSpc>
                    <a:spcPct val="110000"/>
                  </a:lnSpc>
                  <a:buNone/>
                </a:pPr>
                <a:r>
                  <a:rPr lang="en-US" sz="2600" dirty="0"/>
                  <a:t>Reveals how </a:t>
                </a:r>
                <a:r>
                  <a:rPr lang="en-US" sz="2600" dirty="0">
                    <a:solidFill>
                      <a:schemeClr val="accent4"/>
                    </a:solidFill>
                  </a:rPr>
                  <a:t>meteorological conditions early in the forecast </a:t>
                </a:r>
                <a:r>
                  <a:rPr lang="en-US" sz="2600" dirty="0"/>
                  <a:t>(</a:t>
                </a:r>
                <a:r>
                  <a:rPr lang="en-US" sz="2600" b="1" dirty="0">
                    <a:solidFill>
                      <a:schemeClr val="accent4">
                        <a:lumMod val="75000"/>
                      </a:schemeClr>
                    </a:solidFill>
                  </a:rPr>
                  <a:t>sensitivity variable</a:t>
                </a:r>
                <a:r>
                  <a:rPr lang="en-US" sz="2600" dirty="0"/>
                  <a:t>) are linked to the evolution of </a:t>
                </a:r>
                <a:r>
                  <a:rPr lang="en-US" sz="2600" dirty="0">
                    <a:solidFill>
                      <a:schemeClr val="accent5"/>
                    </a:solidFill>
                  </a:rPr>
                  <a:t>a chosen high-impact forecast feature </a:t>
                </a:r>
                <a:r>
                  <a:rPr lang="en-US" sz="2600" dirty="0"/>
                  <a:t>(</a:t>
                </a:r>
                <a:r>
                  <a:rPr lang="en-US" sz="2600" b="1" dirty="0">
                    <a:solidFill>
                      <a:schemeClr val="accent5">
                        <a:lumMod val="75000"/>
                      </a:schemeClr>
                    </a:solidFill>
                  </a:rPr>
                  <a:t>response function</a:t>
                </a:r>
                <a:r>
                  <a:rPr lang="en-US" sz="2600" dirty="0" smtClean="0"/>
                  <a:t>)</a:t>
                </a:r>
                <a:endParaRPr lang="en-US" sz="3000" dirty="0"/>
              </a:p>
              <a:p>
                <a:pPr marL="0" indent="0">
                  <a:lnSpc>
                    <a:spcPct val="110000"/>
                  </a:lnSpc>
                  <a:buNone/>
                </a:pPr>
                <a:r>
                  <a:rPr lang="en-US" sz="1400" dirty="0">
                    <a:solidFill>
                      <a:schemeClr val="bg1">
                        <a:lumMod val="65000"/>
                      </a:schemeClr>
                    </a:solidFill>
                  </a:rPr>
                  <a:t>(Hakim and Torn 2008, </a:t>
                </a:r>
                <a:r>
                  <a:rPr lang="en-US" sz="1400" dirty="0" err="1">
                    <a:solidFill>
                      <a:schemeClr val="bg1">
                        <a:lumMod val="65000"/>
                      </a:schemeClr>
                    </a:solidFill>
                  </a:rPr>
                  <a:t>Ancell</a:t>
                </a:r>
                <a:r>
                  <a:rPr lang="en-US" sz="1400" dirty="0">
                    <a:solidFill>
                      <a:schemeClr val="bg1">
                        <a:lumMod val="65000"/>
                      </a:schemeClr>
                    </a:solidFill>
                  </a:rPr>
                  <a:t> and Hakim 2007, Torn and Hakim 2008)</a:t>
                </a:r>
              </a:p>
              <a:p>
                <a:pPr marL="0" indent="0">
                  <a:lnSpc>
                    <a:spcPct val="110000"/>
                  </a:lnSpc>
                  <a:buNone/>
                </a:pPr>
                <a:endParaRPr lang="en-US" sz="1400" dirty="0">
                  <a:solidFill>
                    <a:schemeClr val="bg1">
                      <a:lumMod val="65000"/>
                    </a:schemeClr>
                  </a:solidFill>
                </a:endParaRPr>
              </a:p>
              <a:p>
                <a:pPr marL="0" indent="0">
                  <a:lnSpc>
                    <a:spcPct val="110000"/>
                  </a:lnSpc>
                  <a:buNone/>
                </a:pPr>
                <a:r>
                  <a:rPr lang="en-US" sz="2000" dirty="0"/>
                  <a:t>Simply the slope of a linear regression line:</a:t>
                </a:r>
              </a:p>
              <a:p>
                <a:pPr marL="0" indent="0">
                  <a:lnSpc>
                    <a:spcPct val="110000"/>
                  </a:lnSpc>
                  <a:buNone/>
                </a:pPr>
                <a:endParaRPr lang="en-US" sz="1000" dirty="0"/>
              </a:p>
              <a:p>
                <a:pPr marL="0" indent="0" algn="ctr">
                  <a:lnSpc>
                    <a:spcPct val="110000"/>
                  </a:lnSpc>
                  <a:buNone/>
                </a:pPr>
                <a14:m>
                  <m:oMathPara xmlns:m="http://schemas.openxmlformats.org/officeDocument/2006/math">
                    <m:oMathParaPr>
                      <m:jc m:val="centerGroup"/>
                    </m:oMathParaPr>
                    <m:oMath xmlns:m="http://schemas.openxmlformats.org/officeDocument/2006/math">
                      <m:f>
                        <m:fPr>
                          <m:ctrlPr>
                            <a:rPr lang="en-US" sz="3000" b="0" i="1" smtClean="0">
                              <a:latin typeface="Cambria Math" panose="02040503050406030204" pitchFamily="18" charset="0"/>
                              <a:ea typeface="Cambria Math" panose="02040503050406030204" pitchFamily="18" charset="0"/>
                            </a:rPr>
                          </m:ctrlPr>
                        </m:fPr>
                        <m:num>
                          <m:r>
                            <a:rPr lang="en-US" sz="300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𝐽</m:t>
                          </m:r>
                        </m:num>
                        <m:den>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𝑥</m:t>
                              </m:r>
                            </m:e>
                            <m:sub>
                              <m:r>
                                <a:rPr lang="en-US" sz="3000" b="0" i="1" smtClean="0">
                                  <a:latin typeface="Cambria Math" panose="02040503050406030204" pitchFamily="18" charset="0"/>
                                  <a:ea typeface="Cambria Math" panose="02040503050406030204" pitchFamily="18" charset="0"/>
                                </a:rPr>
                                <m:t>0</m:t>
                              </m:r>
                            </m:sub>
                          </m:sSub>
                        </m:den>
                      </m:f>
                    </m:oMath>
                  </m:oMathPara>
                </a14:m>
                <a:endParaRPr lang="en-US" sz="3200" b="0" dirty="0">
                  <a:ea typeface="Cambria Math" panose="02040503050406030204" pitchFamily="18" charset="0"/>
                </a:endParaRPr>
              </a:p>
              <a:p>
                <a:pPr marL="0" indent="0" algn="ctr">
                  <a:lnSpc>
                    <a:spcPct val="110000"/>
                  </a:lnSpc>
                  <a:buNone/>
                </a:pPr>
                <a:endParaRPr lang="en-US" sz="1000" dirty="0"/>
              </a:p>
              <a:p>
                <a:pPr marL="0" indent="0">
                  <a:lnSpc>
                    <a:spcPct val="110000"/>
                  </a:lnSpc>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𝐽</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𝑟𝑒𝑠𝑝𝑜𝑛𝑠𝑒</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𝑓𝑢𝑛𝑐𝑡𝑖𝑜𝑛</m:t>
                      </m:r>
                    </m:oMath>
                  </m:oMathPara>
                </a14:m>
                <a:endParaRPr lang="en-US" sz="2000" b="0" dirty="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𝑠𝑒𝑛𝑠𝑖𝑡𝑖𝑣𝑖𝑡𝑦</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𝑣𝑎𝑟𝑖𝑎𝑏𝑙𝑒</m:t>
                      </m:r>
                    </m:oMath>
                  </m:oMathPara>
                </a14:m>
                <a:endParaRPr lang="en-US" sz="2000" b="0" dirty="0">
                  <a:ea typeface="Cambria Math" panose="02040503050406030204" pitchFamily="18" charset="0"/>
                </a:endParaRPr>
              </a:p>
              <a:p>
                <a:pPr marL="0" indent="0">
                  <a:lnSpc>
                    <a:spcPct val="110000"/>
                  </a:lnSpc>
                  <a:buNone/>
                </a:pPr>
                <a:endParaRPr lang="en-US" sz="2400" dirty="0"/>
              </a:p>
            </p:txBody>
          </p:sp>
        </mc:Choice>
        <mc:Fallback xmlns="">
          <p:sp>
            <p:nvSpPr>
              <p:cNvPr id="140" name="Content Placeholder 139">
                <a:extLst>
                  <a:ext uri="{FF2B5EF4-FFF2-40B4-BE49-F238E27FC236}">
                    <a16:creationId xmlns:a16="http://schemas.microsoft.com/office/drawing/2014/main" id="{EE733D8F-D566-BF4E-A287-858F03C6D44D}"/>
                  </a:ext>
                </a:extLst>
              </p:cNvPr>
              <p:cNvSpPr>
                <a:spLocks noGrp="1" noRot="1" noChangeAspect="1" noMove="1" noResize="1" noEditPoints="1" noAdjustHandles="1" noChangeArrowheads="1" noChangeShapeType="1" noTextEdit="1"/>
              </p:cNvSpPr>
              <p:nvPr>
                <p:ph idx="1"/>
              </p:nvPr>
            </p:nvSpPr>
            <p:spPr>
              <a:xfrm>
                <a:off x="702838" y="1257369"/>
                <a:ext cx="4814041" cy="5170101"/>
              </a:xfrm>
              <a:blipFill>
                <a:blip r:embed="rId2"/>
                <a:stretch>
                  <a:fillRect l="-1646" t="-708"/>
                </a:stretch>
              </a:blipFill>
            </p:spPr>
            <p:txBody>
              <a:bodyPr/>
              <a:lstStyle/>
              <a:p>
                <a:r>
                  <a:rPr lang="en-US">
                    <a:noFill/>
                  </a:rPr>
                  <a:t> </a:t>
                </a:r>
              </a:p>
            </p:txBody>
          </p:sp>
        </mc:Fallback>
      </mc:AlternateContent>
      <p:grpSp>
        <p:nvGrpSpPr>
          <p:cNvPr id="9" name="Group 8"/>
          <p:cNvGrpSpPr/>
          <p:nvPr/>
        </p:nvGrpSpPr>
        <p:grpSpPr>
          <a:xfrm>
            <a:off x="5851858" y="1582489"/>
            <a:ext cx="5795351" cy="4844490"/>
            <a:chOff x="5882338" y="1562169"/>
            <a:chExt cx="5795351" cy="4844490"/>
          </a:xfrm>
        </p:grpSpPr>
        <p:pic>
          <p:nvPicPr>
            <p:cNvPr id="3" name="Picture 5" descr="A picture containing sky, photo&#10;&#10;Description generated with very high confidence">
              <a:extLst>
                <a:ext uri="{FF2B5EF4-FFF2-40B4-BE49-F238E27FC236}">
                  <a16:creationId xmlns:a16="http://schemas.microsoft.com/office/drawing/2014/main" id="{E0D77BBE-3988-25F5-3895-9FDE1D5F0966}"/>
                </a:ext>
              </a:extLst>
            </p:cNvPr>
            <p:cNvPicPr>
              <a:picLocks noChangeAspect="1"/>
            </p:cNvPicPr>
            <p:nvPr/>
          </p:nvPicPr>
          <p:blipFill rotWithShape="1">
            <a:blip r:embed="rId3"/>
            <a:stretch/>
          </p:blipFill>
          <p:spPr>
            <a:xfrm>
              <a:off x="6682144" y="2032508"/>
              <a:ext cx="4938712" cy="341122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F1482C-E44C-938C-5FC6-7F15DA59A47B}"/>
                    </a:ext>
                  </a:extLst>
                </p:cNvPr>
                <p:cNvSpPr txBox="1"/>
                <p:nvPr/>
              </p:nvSpPr>
              <p:spPr>
                <a:xfrm>
                  <a:off x="6296222" y="1562169"/>
                  <a:ext cx="5381467"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600" dirty="0"/>
                    <a:t>Ensemble Sensitivity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Slope of </a:t>
                  </a:r>
                  <a:r>
                    <a:rPr lang="en-US" dirty="0"/>
                    <a:t>the</a:t>
                  </a:r>
                  <a:r>
                    <a:rPr lang="en-US" sz="1600" dirty="0"/>
                    <a:t> Linear Regression</a:t>
                  </a:r>
                </a:p>
              </p:txBody>
            </p:sp>
          </mc:Choice>
          <mc:Fallback xmlns="">
            <p:sp>
              <p:nvSpPr>
                <p:cNvPr id="4" name="TextBox 3">
                  <a:extLst>
                    <a:ext uri="{FF2B5EF4-FFF2-40B4-BE49-F238E27FC236}">
                      <a16:creationId xmlns:a16="http://schemas.microsoft.com/office/drawing/2014/main" id="{9CF1482C-E44C-938C-5FC6-7F15DA59A47B}"/>
                    </a:ext>
                  </a:extLst>
                </p:cNvPr>
                <p:cNvSpPr txBox="1">
                  <a:spLocks noRot="1" noChangeAspect="1" noMove="1" noResize="1" noEditPoints="1" noAdjustHandles="1" noChangeArrowheads="1" noChangeShapeType="1" noTextEdit="1"/>
                </p:cNvSpPr>
                <p:nvPr/>
              </p:nvSpPr>
              <p:spPr>
                <a:xfrm>
                  <a:off x="6296222" y="1562169"/>
                  <a:ext cx="5381467" cy="369332"/>
                </a:xfrm>
                <a:prstGeom prst="rect">
                  <a:avLst/>
                </a:prstGeom>
                <a:blipFill>
                  <a:blip r:embed="rId4"/>
                  <a:stretch>
                    <a:fillRect t="-9677" b="-22581"/>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B08A3E91-1868-BDBC-E8B8-8945A0F2D4A0}"/>
                </a:ext>
              </a:extLst>
            </p:cNvPr>
            <p:cNvCxnSpPr>
              <a:cxnSpLocks/>
            </p:cNvCxnSpPr>
            <p:nvPr/>
          </p:nvCxnSpPr>
          <p:spPr>
            <a:xfrm flipH="1">
              <a:off x="7187663" y="2496898"/>
              <a:ext cx="3523311" cy="2522571"/>
            </a:xfrm>
            <a:prstGeom prst="straightConnector1">
              <a:avLst/>
            </a:prstGeom>
            <a:ln>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499658BA-1FDD-262D-2903-F301B49A967C}"/>
                </a:ext>
              </a:extLst>
            </p:cNvPr>
            <p:cNvSpPr txBox="1"/>
            <p:nvPr/>
          </p:nvSpPr>
          <p:spPr>
            <a:xfrm rot="16200000">
              <a:off x="4297463" y="3414954"/>
              <a:ext cx="381608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5">
                      <a:lumMod val="75000"/>
                    </a:schemeClr>
                  </a:solidFill>
                  <a:cs typeface="Calibri Light"/>
                </a:rPr>
                <a:t>Member 1-hour UH Max at f25</a:t>
              </a:r>
            </a:p>
            <a:p>
              <a:pPr algn="ctr"/>
              <a:r>
                <a:rPr lang="en-US" b="1" dirty="0">
                  <a:solidFill>
                    <a:schemeClr val="accent5">
                      <a:lumMod val="75000"/>
                    </a:schemeClr>
                  </a:solidFill>
                  <a:cs typeface="Calibri Light"/>
                </a:rPr>
                <a:t>(Response Function = J)</a:t>
              </a:r>
            </a:p>
          </p:txBody>
        </p:sp>
        <p:sp>
          <p:nvSpPr>
            <p:cNvPr id="7" name="TextBox 6">
              <a:extLst>
                <a:ext uri="{FF2B5EF4-FFF2-40B4-BE49-F238E27FC236}">
                  <a16:creationId xmlns:a16="http://schemas.microsoft.com/office/drawing/2014/main" id="{BD9F0C2E-CA00-906D-BA01-480D4444F09C}"/>
                </a:ext>
              </a:extLst>
            </p:cNvPr>
            <p:cNvSpPr txBox="1"/>
            <p:nvPr/>
          </p:nvSpPr>
          <p:spPr>
            <a:xfrm>
              <a:off x="7206135" y="5483329"/>
              <a:ext cx="356164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4">
                      <a:lumMod val="75000"/>
                    </a:schemeClr>
                  </a:solidFill>
                  <a:cs typeface="Calibri Light"/>
                </a:rPr>
                <a:t>Member 850 </a:t>
              </a:r>
              <a:r>
                <a:rPr lang="en-US" b="1" dirty="0" err="1">
                  <a:solidFill>
                    <a:schemeClr val="accent4">
                      <a:lumMod val="75000"/>
                    </a:schemeClr>
                  </a:solidFill>
                  <a:cs typeface="Calibri Light"/>
                </a:rPr>
                <a:t>hPa</a:t>
              </a:r>
              <a:r>
                <a:rPr lang="en-US" b="1" dirty="0">
                  <a:solidFill>
                    <a:schemeClr val="accent4">
                      <a:lumMod val="75000"/>
                    </a:schemeClr>
                  </a:solidFill>
                  <a:cs typeface="Calibri Light"/>
                </a:rPr>
                <a:t> Temperature at f6</a:t>
              </a:r>
            </a:p>
            <a:p>
              <a:pPr algn="ctr"/>
              <a:r>
                <a:rPr lang="en-US" b="1" dirty="0">
                  <a:solidFill>
                    <a:schemeClr val="accent4">
                      <a:lumMod val="75000"/>
                    </a:schemeClr>
                  </a:solidFill>
                  <a:cs typeface="Calibri Light"/>
                </a:rPr>
                <a:t>(Sensitivity Variable = x</a:t>
              </a:r>
              <a:r>
                <a:rPr lang="en-US" b="1" baseline="-25000" dirty="0">
                  <a:solidFill>
                    <a:schemeClr val="accent4">
                      <a:lumMod val="75000"/>
                    </a:schemeClr>
                  </a:solidFill>
                  <a:cs typeface="Calibri Light"/>
                </a:rPr>
                <a:t>0</a:t>
              </a:r>
              <a:r>
                <a:rPr lang="en-US" b="1" dirty="0">
                  <a:solidFill>
                    <a:schemeClr val="accent4">
                      <a:lumMod val="75000"/>
                    </a:schemeClr>
                  </a:solidFill>
                  <a:cs typeface="Calibri Light"/>
                </a:rPr>
                <a:t>)</a:t>
              </a:r>
            </a:p>
          </p:txBody>
        </p:sp>
      </p:grpSp>
    </p:spTree>
    <p:extLst>
      <p:ext uri="{BB962C8B-B14F-4D97-AF65-F5344CB8AC3E}">
        <p14:creationId xmlns:p14="http://schemas.microsoft.com/office/powerpoint/2010/main" val="3287875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548091" y="360822"/>
            <a:ext cx="8500176" cy="623028"/>
          </a:xfrm>
        </p:spPr>
        <p:txBody>
          <a:bodyPr anchor="t">
            <a:noAutofit/>
          </a:bodyPr>
          <a:lstStyle/>
          <a:p>
            <a:r>
              <a:rPr lang="en-US" sz="4400" dirty="0">
                <a:solidFill>
                  <a:schemeClr val="accent1"/>
                </a:solidFill>
              </a:rPr>
              <a:t>Ensemble Sensitivity Fields</a:t>
            </a:r>
          </a:p>
        </p:txBody>
      </p:sp>
      <p:sp>
        <p:nvSpPr>
          <p:cNvPr id="11" name="TextBox 10">
            <a:extLst>
              <a:ext uri="{FF2B5EF4-FFF2-40B4-BE49-F238E27FC236}">
                <a16:creationId xmlns:a16="http://schemas.microsoft.com/office/drawing/2014/main" id="{96F08C71-8A8A-2DD1-E317-D30C5D7A5B87}"/>
              </a:ext>
            </a:extLst>
          </p:cNvPr>
          <p:cNvSpPr txBox="1"/>
          <p:nvPr/>
        </p:nvSpPr>
        <p:spPr>
          <a:xfrm>
            <a:off x="1063578" y="1246159"/>
            <a:ext cx="4129939" cy="1631216"/>
          </a:xfrm>
          <a:prstGeom prst="rect">
            <a:avLst/>
          </a:prstGeom>
          <a:noFill/>
        </p:spPr>
        <p:txBody>
          <a:bodyPr wrap="square" rtlCol="0">
            <a:spAutoFit/>
          </a:bodyPr>
          <a:lstStyle/>
          <a:p>
            <a:pPr algn="ctr"/>
            <a:r>
              <a:rPr lang="en-US" sz="2000" u="sng" dirty="0">
                <a:solidFill>
                  <a:schemeClr val="tx2"/>
                </a:solidFill>
              </a:rPr>
              <a:t>Powerful tool</a:t>
            </a:r>
            <a:r>
              <a:rPr lang="en-US" sz="2000" dirty="0">
                <a:solidFill>
                  <a:schemeClr val="tx2"/>
                </a:solidFill>
              </a:rPr>
              <a:t>: Sensitivity fields show us which early forecast features the ensemble “cares” most about in predicting high-impact weather!</a:t>
            </a:r>
          </a:p>
        </p:txBody>
      </p:sp>
      <p:pic>
        <p:nvPicPr>
          <p:cNvPr id="10" name="Content Placeholder 3">
            <a:extLst>
              <a:ext uri="{FF2B5EF4-FFF2-40B4-BE49-F238E27FC236}">
                <a16:creationId xmlns:a16="http://schemas.microsoft.com/office/drawing/2014/main" id="{99EA9731-B0CE-7BE8-93C0-46213CCC8F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87" t="14582" r="7023" b="6490"/>
          <a:stretch/>
        </p:blipFill>
        <p:spPr>
          <a:xfrm>
            <a:off x="6233801" y="1246159"/>
            <a:ext cx="5334216" cy="5012789"/>
          </a:xfrm>
          <a:prstGeom prst="rect">
            <a:avLst/>
          </a:prstGeom>
        </p:spPr>
      </p:pic>
      <p:grpSp>
        <p:nvGrpSpPr>
          <p:cNvPr id="137" name="Group 136">
            <a:extLst>
              <a:ext uri="{FF2B5EF4-FFF2-40B4-BE49-F238E27FC236}">
                <a16:creationId xmlns:a16="http://schemas.microsoft.com/office/drawing/2014/main" id="{B497D2BC-CBEC-3E3D-6C46-11ABB4ED83DD}"/>
              </a:ext>
            </a:extLst>
          </p:cNvPr>
          <p:cNvGrpSpPr/>
          <p:nvPr/>
        </p:nvGrpSpPr>
        <p:grpSpPr>
          <a:xfrm>
            <a:off x="8582604" y="3685185"/>
            <a:ext cx="1048021" cy="682091"/>
            <a:chOff x="8935734" y="3532770"/>
            <a:chExt cx="1048021" cy="682091"/>
          </a:xfrm>
        </p:grpSpPr>
        <p:sp>
          <p:nvSpPr>
            <p:cNvPr id="12" name="Arrow: Up 11">
              <a:extLst>
                <a:ext uri="{FF2B5EF4-FFF2-40B4-BE49-F238E27FC236}">
                  <a16:creationId xmlns:a16="http://schemas.microsoft.com/office/drawing/2014/main" id="{04770591-8E04-C44F-E7C4-CE5E5A1803F3}"/>
                </a:ext>
              </a:extLst>
            </p:cNvPr>
            <p:cNvSpPr/>
            <p:nvPr/>
          </p:nvSpPr>
          <p:spPr>
            <a:xfrm>
              <a:off x="9401397" y="3532770"/>
              <a:ext cx="116697" cy="170664"/>
            </a:xfrm>
            <a:prstGeom prst="upArrow">
              <a:avLst/>
            </a:prstGeom>
            <a:solidFill>
              <a:srgbClr val="11830C"/>
            </a:solidFill>
            <a:ln>
              <a:solidFill>
                <a:srgbClr val="118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ABD1EA6-ADC1-50EE-E9CB-AA7209D83254}"/>
                </a:ext>
              </a:extLst>
            </p:cNvPr>
            <p:cNvSpPr txBox="1"/>
            <p:nvPr/>
          </p:nvSpPr>
          <p:spPr>
            <a:xfrm>
              <a:off x="8935734" y="3691641"/>
              <a:ext cx="1048021" cy="523220"/>
            </a:xfrm>
            <a:prstGeom prst="rect">
              <a:avLst/>
            </a:prstGeom>
            <a:solidFill>
              <a:srgbClr val="FFFFFF">
                <a:alpha val="56863"/>
              </a:srgbClr>
            </a:solidFill>
            <a:ln>
              <a:solidFill>
                <a:schemeClr val="bg1"/>
              </a:solidFill>
            </a:ln>
          </p:spPr>
          <p:txBody>
            <a:bodyPr wrap="square" rtlCol="0">
              <a:spAutoFit/>
            </a:bodyPr>
            <a:lstStyle/>
            <a:p>
              <a:pPr algn="ctr"/>
              <a:r>
                <a:rPr lang="en-US" sz="1400" b="1" dirty="0">
                  <a:solidFill>
                    <a:srgbClr val="11830C"/>
                  </a:solidFill>
                </a:rPr>
                <a:t>Response Box</a:t>
              </a:r>
            </a:p>
          </p:txBody>
        </p:sp>
      </p:grpSp>
      <p:cxnSp>
        <p:nvCxnSpPr>
          <p:cNvPr id="14" name="Straight Connector 13">
            <a:extLst>
              <a:ext uri="{FF2B5EF4-FFF2-40B4-BE49-F238E27FC236}">
                <a16:creationId xmlns:a16="http://schemas.microsoft.com/office/drawing/2014/main" id="{8F7F64F7-BC0D-2D96-CF7C-6078E5C451CC}"/>
              </a:ext>
            </a:extLst>
          </p:cNvPr>
          <p:cNvCxnSpPr>
            <a:cxnSpLocks/>
          </p:cNvCxnSpPr>
          <p:nvPr/>
        </p:nvCxnSpPr>
        <p:spPr>
          <a:xfrm flipV="1">
            <a:off x="6526886" y="1895090"/>
            <a:ext cx="1785573" cy="1205302"/>
          </a:xfrm>
          <a:prstGeom prst="line">
            <a:avLst/>
          </a:prstGeom>
          <a:ln w="28575">
            <a:solidFill>
              <a:schemeClr val="bg1">
                <a:lumMod val="65000"/>
              </a:schemeClr>
            </a:solidFill>
            <a:prstDash val="dash"/>
          </a:ln>
        </p:spPr>
        <p:style>
          <a:lnRef idx="1">
            <a:schemeClr val="accent6"/>
          </a:lnRef>
          <a:fillRef idx="0">
            <a:schemeClr val="accent6"/>
          </a:fillRef>
          <a:effectRef idx="0">
            <a:schemeClr val="accent6"/>
          </a:effectRef>
          <a:fontRef idx="minor">
            <a:schemeClr val="tx1"/>
          </a:fontRef>
        </p:style>
      </p:cxnSp>
      <p:grpSp>
        <p:nvGrpSpPr>
          <p:cNvPr id="134" name="Group 133">
            <a:extLst>
              <a:ext uri="{FF2B5EF4-FFF2-40B4-BE49-F238E27FC236}">
                <a16:creationId xmlns:a16="http://schemas.microsoft.com/office/drawing/2014/main" id="{DFEFFD67-EDB4-63BE-741F-3F575BD1ECFF}"/>
              </a:ext>
            </a:extLst>
          </p:cNvPr>
          <p:cNvGrpSpPr/>
          <p:nvPr/>
        </p:nvGrpSpPr>
        <p:grpSpPr>
          <a:xfrm>
            <a:off x="586688" y="3144768"/>
            <a:ext cx="5083718" cy="3745289"/>
            <a:chOff x="1740497" y="2852512"/>
            <a:chExt cx="5083718" cy="3745289"/>
          </a:xfrm>
        </p:grpSpPr>
        <p:grpSp>
          <p:nvGrpSpPr>
            <p:cNvPr id="15" name="Group 14">
              <a:extLst>
                <a:ext uri="{FF2B5EF4-FFF2-40B4-BE49-F238E27FC236}">
                  <a16:creationId xmlns:a16="http://schemas.microsoft.com/office/drawing/2014/main" id="{E33F7D22-DCC6-D57C-F7FD-29F5F3B9131F}"/>
                </a:ext>
              </a:extLst>
            </p:cNvPr>
            <p:cNvGrpSpPr/>
            <p:nvPr/>
          </p:nvGrpSpPr>
          <p:grpSpPr>
            <a:xfrm>
              <a:off x="1760634" y="3440670"/>
              <a:ext cx="4957858" cy="3157131"/>
              <a:chOff x="194588" y="2738138"/>
              <a:chExt cx="6397747" cy="4727442"/>
            </a:xfrm>
          </p:grpSpPr>
          <p:graphicFrame>
            <p:nvGraphicFramePr>
              <p:cNvPr id="16" name="Diagram 4">
                <a:extLst>
                  <a:ext uri="{FF2B5EF4-FFF2-40B4-BE49-F238E27FC236}">
                    <a16:creationId xmlns:a16="http://schemas.microsoft.com/office/drawing/2014/main" id="{24EAAA91-ED80-9F6E-E681-CCDEAADFF346}"/>
                  </a:ext>
                </a:extLst>
              </p:cNvPr>
              <p:cNvGraphicFramePr>
                <a:graphicFrameLocks/>
              </p:cNvGraphicFramePr>
              <p:nvPr>
                <p:extLst>
                  <p:ext uri="{D42A27DB-BD31-4B8C-83A1-F6EECF244321}">
                    <p14:modId xmlns:p14="http://schemas.microsoft.com/office/powerpoint/2010/main" val="1262320872"/>
                  </p:ext>
                </p:extLst>
              </p:nvPr>
            </p:nvGraphicFramePr>
            <p:xfrm>
              <a:off x="194588" y="2738138"/>
              <a:ext cx="6261791" cy="394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1" name="Group 30">
                <a:extLst>
                  <a:ext uri="{FF2B5EF4-FFF2-40B4-BE49-F238E27FC236}">
                    <a16:creationId xmlns:a16="http://schemas.microsoft.com/office/drawing/2014/main" id="{D526B21F-1AE1-98BD-9EE8-A1D30ABDCB89}"/>
                  </a:ext>
                </a:extLst>
              </p:cNvPr>
              <p:cNvGrpSpPr/>
              <p:nvPr/>
            </p:nvGrpSpPr>
            <p:grpSpPr>
              <a:xfrm>
                <a:off x="659876" y="6394941"/>
                <a:ext cx="5932459" cy="1070639"/>
                <a:chOff x="676275" y="6282045"/>
                <a:chExt cx="10772775" cy="1070639"/>
              </a:xfrm>
            </p:grpSpPr>
            <p:sp>
              <p:nvSpPr>
                <p:cNvPr id="128" name="Arrow: Right 1734">
                  <a:extLst>
                    <a:ext uri="{FF2B5EF4-FFF2-40B4-BE49-F238E27FC236}">
                      <a16:creationId xmlns:a16="http://schemas.microsoft.com/office/drawing/2014/main" id="{BADEABBC-C197-E6F8-C32E-E6AFF495A7D7}"/>
                    </a:ext>
                  </a:extLst>
                </p:cNvPr>
                <p:cNvSpPr/>
                <p:nvPr/>
              </p:nvSpPr>
              <p:spPr>
                <a:xfrm>
                  <a:off x="676275" y="6282045"/>
                  <a:ext cx="10772775" cy="28275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400" dirty="0"/>
                </a:p>
              </p:txBody>
            </p:sp>
            <p:sp>
              <p:nvSpPr>
                <p:cNvPr id="130" name="TextBox 129">
                  <a:extLst>
                    <a:ext uri="{FF2B5EF4-FFF2-40B4-BE49-F238E27FC236}">
                      <a16:creationId xmlns:a16="http://schemas.microsoft.com/office/drawing/2014/main" id="{4F3F8B44-DF6E-3D12-DBA6-FD718DD30478}"/>
                    </a:ext>
                  </a:extLst>
                </p:cNvPr>
                <p:cNvSpPr txBox="1"/>
                <p:nvPr/>
              </p:nvSpPr>
              <p:spPr>
                <a:xfrm>
                  <a:off x="676275" y="6498883"/>
                  <a:ext cx="5064614" cy="85380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1">
                          <a:lumMod val="75000"/>
                        </a:schemeClr>
                      </a:solidFill>
                    </a:rPr>
                    <a:t>Sensitivity time (early)</a:t>
                  </a:r>
                </a:p>
              </p:txBody>
            </p:sp>
            <p:sp>
              <p:nvSpPr>
                <p:cNvPr id="131" name="TextBox 130">
                  <a:extLst>
                    <a:ext uri="{FF2B5EF4-FFF2-40B4-BE49-F238E27FC236}">
                      <a16:creationId xmlns:a16="http://schemas.microsoft.com/office/drawing/2014/main" id="{51EF9838-1D82-EF75-5270-DDD89AD84F26}"/>
                    </a:ext>
                  </a:extLst>
                </p:cNvPr>
                <p:cNvSpPr txBox="1"/>
                <p:nvPr/>
              </p:nvSpPr>
              <p:spPr>
                <a:xfrm>
                  <a:off x="6452173" y="6498883"/>
                  <a:ext cx="4859077" cy="85380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1">
                          <a:lumMod val="75000"/>
                        </a:schemeClr>
                      </a:solidFill>
                    </a:rPr>
                    <a:t>Response time (later)</a:t>
                  </a:r>
                </a:p>
              </p:txBody>
            </p:sp>
          </p:grpSp>
        </p:grpSp>
        <p:sp>
          <p:nvSpPr>
            <p:cNvPr id="132" name="TextBox 131">
              <a:extLst>
                <a:ext uri="{FF2B5EF4-FFF2-40B4-BE49-F238E27FC236}">
                  <a16:creationId xmlns:a16="http://schemas.microsoft.com/office/drawing/2014/main" id="{0627675A-1E07-CFCC-E922-F0DC750C28FE}"/>
                </a:ext>
              </a:extLst>
            </p:cNvPr>
            <p:cNvSpPr txBox="1"/>
            <p:nvPr/>
          </p:nvSpPr>
          <p:spPr>
            <a:xfrm>
              <a:off x="1740497" y="2852512"/>
              <a:ext cx="5083718" cy="584775"/>
            </a:xfrm>
            <a:prstGeom prst="rect">
              <a:avLst/>
            </a:prstGeom>
            <a:noFill/>
          </p:spPr>
          <p:txBody>
            <a:bodyPr wrap="square" rtlCol="0">
              <a:spAutoFit/>
            </a:bodyPr>
            <a:lstStyle/>
            <a:p>
              <a:pPr algn="ctr"/>
              <a:r>
                <a:rPr lang="en-US" sz="1600" b="1" dirty="0"/>
                <a:t>More Examples of Sensitivity Variables and Response Functions:</a:t>
              </a:r>
            </a:p>
          </p:txBody>
        </p:sp>
      </p:grpSp>
      <p:sp>
        <p:nvSpPr>
          <p:cNvPr id="3" name="TextBox 2">
            <a:extLst>
              <a:ext uri="{FF2B5EF4-FFF2-40B4-BE49-F238E27FC236}">
                <a16:creationId xmlns:a16="http://schemas.microsoft.com/office/drawing/2014/main" id="{75A5BBC0-3FCB-1C67-FCBD-97122F05F6E7}"/>
              </a:ext>
            </a:extLst>
          </p:cNvPr>
          <p:cNvSpPr txBox="1"/>
          <p:nvPr/>
        </p:nvSpPr>
        <p:spPr>
          <a:xfrm>
            <a:off x="7841847" y="6203955"/>
            <a:ext cx="2412840" cy="230832"/>
          </a:xfrm>
          <a:prstGeom prst="rect">
            <a:avLst/>
          </a:prstGeom>
          <a:noFill/>
        </p:spPr>
        <p:txBody>
          <a:bodyPr wrap="none" rtlCol="0">
            <a:spAutoFit/>
          </a:bodyPr>
          <a:lstStyle/>
          <a:p>
            <a:r>
              <a:rPr lang="en-US" sz="900" dirty="0">
                <a:latin typeface="Source Sans Pro" panose="020B0503030403020204" pitchFamily="34" charset="0"/>
                <a:ea typeface="Source Sans Pro" panose="020B0503030403020204" pitchFamily="34" charset="0"/>
              </a:rPr>
              <a:t>(# high UH points / meter geopotential height) </a:t>
            </a:r>
          </a:p>
        </p:txBody>
      </p:sp>
    </p:spTree>
    <p:extLst>
      <p:ext uri="{BB962C8B-B14F-4D97-AF65-F5344CB8AC3E}">
        <p14:creationId xmlns:p14="http://schemas.microsoft.com/office/powerpoint/2010/main" val="119051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0405A1AF-DB5F-D0DE-68E2-A6969B6685D8}"/>
              </a:ext>
            </a:extLst>
          </p:cNvPr>
          <p:cNvSpPr>
            <a:spLocks noGrp="1"/>
          </p:cNvSpPr>
          <p:nvPr>
            <p:ph idx="1"/>
          </p:nvPr>
        </p:nvSpPr>
        <p:spPr>
          <a:xfrm>
            <a:off x="838200" y="1825625"/>
            <a:ext cx="10515600" cy="4667250"/>
          </a:xfrm>
        </p:spPr>
        <p:txBody>
          <a:bodyPr>
            <a:noAutofit/>
          </a:bodyPr>
          <a:lstStyle/>
          <a:p>
            <a:pPr>
              <a:lnSpc>
                <a:spcPct val="100000"/>
              </a:lnSpc>
            </a:pPr>
            <a:r>
              <a:rPr lang="en-US" dirty="0">
                <a:solidFill>
                  <a:schemeClr val="tx1">
                    <a:lumMod val="75000"/>
                    <a:lumOff val="25000"/>
                  </a:schemeClr>
                </a:solidFill>
              </a:rPr>
              <a:t>As technology improves and NWS responsibilities expand</a:t>
            </a:r>
          </a:p>
          <a:p>
            <a:pPr lvl="1">
              <a:lnSpc>
                <a:spcPct val="100000"/>
              </a:lnSpc>
            </a:pPr>
            <a:r>
              <a:rPr lang="en-US" sz="2000" dirty="0">
                <a:solidFill>
                  <a:schemeClr val="tx1">
                    <a:lumMod val="75000"/>
                    <a:lumOff val="25000"/>
                  </a:schemeClr>
                </a:solidFill>
              </a:rPr>
              <a:t>Forecasters have access to </a:t>
            </a:r>
            <a:r>
              <a:rPr lang="en-US" sz="2000" b="1" dirty="0">
                <a:solidFill>
                  <a:schemeClr val="accent1"/>
                </a:solidFill>
              </a:rPr>
              <a:t>more data </a:t>
            </a:r>
            <a:r>
              <a:rPr lang="en-US" sz="2000" dirty="0">
                <a:solidFill>
                  <a:schemeClr val="tx1">
                    <a:lumMod val="75000"/>
                    <a:lumOff val="25000"/>
                  </a:schemeClr>
                </a:solidFill>
              </a:rPr>
              <a:t>with simultaneously </a:t>
            </a:r>
            <a:r>
              <a:rPr lang="en-US" sz="2000" b="1" dirty="0">
                <a:solidFill>
                  <a:schemeClr val="accent1"/>
                </a:solidFill>
              </a:rPr>
              <a:t>less time</a:t>
            </a:r>
            <a:r>
              <a:rPr lang="en-US" sz="2000" dirty="0">
                <a:solidFill>
                  <a:schemeClr val="accent1"/>
                </a:solidFill>
              </a:rPr>
              <a:t> </a:t>
            </a:r>
            <a:r>
              <a:rPr lang="en-US" sz="2000" dirty="0">
                <a:solidFill>
                  <a:schemeClr val="tx1">
                    <a:lumMod val="75000"/>
                    <a:lumOff val="25000"/>
                  </a:schemeClr>
                </a:solidFill>
              </a:rPr>
              <a:t>to interrogate those data</a:t>
            </a:r>
          </a:p>
          <a:p>
            <a:pPr>
              <a:lnSpc>
                <a:spcPct val="100000"/>
              </a:lnSpc>
            </a:pPr>
            <a:r>
              <a:rPr lang="en-US" dirty="0">
                <a:solidFill>
                  <a:schemeClr val="tx1">
                    <a:lumMod val="75000"/>
                    <a:lumOff val="25000"/>
                  </a:schemeClr>
                </a:solidFill>
              </a:rPr>
              <a:t>The National Blend of Models (NBM) is frequently used as a first-guess for said forecasts</a:t>
            </a:r>
          </a:p>
          <a:p>
            <a:pPr lvl="1">
              <a:lnSpc>
                <a:spcPct val="100000"/>
              </a:lnSpc>
            </a:pPr>
            <a:r>
              <a:rPr lang="en-US" sz="2000" dirty="0">
                <a:solidFill>
                  <a:schemeClr val="tx1">
                    <a:lumMod val="75000"/>
                    <a:lumOff val="25000"/>
                  </a:schemeClr>
                </a:solidFill>
              </a:rPr>
              <a:t>Blends a large amount of forecast data, but can be seen as a black box</a:t>
            </a:r>
          </a:p>
          <a:p>
            <a:pPr lvl="1">
              <a:lnSpc>
                <a:spcPct val="100000"/>
              </a:lnSpc>
            </a:pPr>
            <a:r>
              <a:rPr lang="en-US" sz="2000" dirty="0">
                <a:solidFill>
                  <a:schemeClr val="tx1">
                    <a:lumMod val="75000"/>
                    <a:lumOff val="25000"/>
                  </a:schemeClr>
                </a:solidFill>
              </a:rPr>
              <a:t>Forecasters desire more information about what makes up the NBM</a:t>
            </a:r>
          </a:p>
          <a:p>
            <a:pPr>
              <a:lnSpc>
                <a:spcPct val="100000"/>
              </a:lnSpc>
            </a:pPr>
            <a:r>
              <a:rPr lang="en-US" dirty="0">
                <a:solidFill>
                  <a:schemeClr val="tx1">
                    <a:lumMod val="75000"/>
                    <a:lumOff val="25000"/>
                  </a:schemeClr>
                </a:solidFill>
              </a:rPr>
              <a:t>Ensemble mean of NBM’s sub-ensemble systems (CMCE, GEFS, and ECMWF) is one way to quickly summarize solutions</a:t>
            </a:r>
          </a:p>
          <a:p>
            <a:pPr lvl="1">
              <a:lnSpc>
                <a:spcPct val="100000"/>
              </a:lnSpc>
            </a:pPr>
            <a:r>
              <a:rPr lang="en-US" sz="2000" b="1" dirty="0">
                <a:solidFill>
                  <a:schemeClr val="accent1">
                    <a:lumMod val="75000"/>
                  </a:schemeClr>
                </a:solidFill>
              </a:rPr>
              <a:t>Problem: </a:t>
            </a:r>
            <a:r>
              <a:rPr lang="en-US" sz="2000" dirty="0">
                <a:solidFill>
                  <a:schemeClr val="accent1">
                    <a:lumMod val="75000"/>
                  </a:schemeClr>
                </a:solidFill>
              </a:rPr>
              <a:t>it often washes out important nuance amongst ensemble membership</a:t>
            </a:r>
            <a:endParaRPr lang="en-US" sz="2800" dirty="0">
              <a:solidFill>
                <a:schemeClr val="accent1">
                  <a:lumMod val="75000"/>
                </a:schemeClr>
              </a:solidFill>
            </a:endParaRPr>
          </a:p>
        </p:txBody>
      </p:sp>
    </p:spTree>
    <p:extLst>
      <p:ext uri="{BB962C8B-B14F-4D97-AF65-F5344CB8AC3E}">
        <p14:creationId xmlns:p14="http://schemas.microsoft.com/office/powerpoint/2010/main" val="890355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6"/>
          <p:cNvSpPr txBox="1">
            <a:spLocks noGrp="1"/>
          </p:cNvSpPr>
          <p:nvPr>
            <p:ph type="title"/>
          </p:nvPr>
        </p:nvSpPr>
        <p:spPr>
          <a:xfrm>
            <a:off x="270532" y="66196"/>
            <a:ext cx="11596347" cy="138542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2400"/>
              <a:buFont typeface="Cambria"/>
              <a:buNone/>
            </a:pPr>
            <a:r>
              <a:rPr lang="en-US" sz="2000" dirty="0" smtClean="0">
                <a:solidFill>
                  <a:schemeClr val="dk2"/>
                </a:solidFill>
              </a:rPr>
              <a:t>In our use case, ESA </a:t>
            </a:r>
            <a:r>
              <a:rPr lang="en-US" sz="2000" dirty="0">
                <a:solidFill>
                  <a:schemeClr val="dk2"/>
                </a:solidFill>
              </a:rPr>
              <a:t>tells us how the atmosphere needs to evolve early on in order to look like a given EOF!</a:t>
            </a:r>
            <a:r>
              <a:rPr lang="en-US" sz="2000" b="1" dirty="0">
                <a:solidFill>
                  <a:schemeClr val="dk2"/>
                </a:solidFill>
              </a:rPr>
              <a:t/>
            </a:r>
            <a:br>
              <a:rPr lang="en-US" sz="2000" b="1" dirty="0">
                <a:solidFill>
                  <a:schemeClr val="dk2"/>
                </a:solidFill>
              </a:rPr>
            </a:br>
            <a:r>
              <a:rPr lang="en-US" sz="1050" b="1" dirty="0">
                <a:solidFill>
                  <a:schemeClr val="dk2"/>
                </a:solidFill>
              </a:rPr>
              <a:t> </a:t>
            </a:r>
            <a:r>
              <a:rPr lang="en-US" sz="700" b="1" dirty="0">
                <a:solidFill>
                  <a:schemeClr val="dk2"/>
                </a:solidFill>
              </a:rPr>
              <a:t> </a:t>
            </a:r>
            <a:r>
              <a:rPr lang="en-US" sz="2000" b="1" dirty="0">
                <a:solidFill>
                  <a:schemeClr val="dk2"/>
                </a:solidFill>
              </a:rPr>
              <a:t/>
            </a:r>
            <a:br>
              <a:rPr lang="en-US" sz="2000" b="1" dirty="0">
                <a:solidFill>
                  <a:schemeClr val="dk2"/>
                </a:solidFill>
              </a:rPr>
            </a:br>
            <a:r>
              <a:rPr lang="en-US" sz="1800" b="1" dirty="0" smtClean="0">
                <a:solidFill>
                  <a:schemeClr val="dk2"/>
                </a:solidFill>
              </a:rPr>
              <a:t>Let’s regress the phase speed uncertainty of the pattern back onto the early 500-hPa height field</a:t>
            </a:r>
            <a:endParaRPr sz="2000" b="1" dirty="0">
              <a:solidFill>
                <a:schemeClr val="dk2"/>
              </a:solidFill>
            </a:endParaRPr>
          </a:p>
        </p:txBody>
      </p:sp>
      <p:pic>
        <p:nvPicPr>
          <p:cNvPr id="348" name="Google Shape;348;p16"/>
          <p:cNvPicPr preferRelativeResize="0"/>
          <p:nvPr/>
        </p:nvPicPr>
        <p:blipFill rotWithShape="1">
          <a:blip r:embed="rId3">
            <a:alphaModFix/>
          </a:blip>
          <a:srcRect l="974" t="83367" r="-882" b="924"/>
          <a:stretch/>
        </p:blipFill>
        <p:spPr>
          <a:xfrm>
            <a:off x="2323862" y="6026288"/>
            <a:ext cx="7544275" cy="670270"/>
          </a:xfrm>
          <a:prstGeom prst="rect">
            <a:avLst/>
          </a:prstGeom>
          <a:noFill/>
          <a:ln>
            <a:noFill/>
          </a:ln>
        </p:spPr>
      </p:pic>
      <p:pic>
        <p:nvPicPr>
          <p:cNvPr id="8194" name="Picture 2" descr="https://www.wpc.ncep.noaa.gov/wpc_ensemble_clusters/day_3_7/images/2024022100_day_8_cluster_EOFs_k_means_east.png"/>
          <p:cNvPicPr>
            <a:picLocks noChangeAspect="1" noChangeArrowheads="1"/>
          </p:cNvPicPr>
          <p:nvPr/>
        </p:nvPicPr>
        <p:blipFill rotWithShape="1">
          <a:blip r:embed="rId4">
            <a:extLst>
              <a:ext uri="{28A0092B-C50C-407E-A947-70E740481C1C}">
                <a14:useLocalDpi xmlns:a14="http://schemas.microsoft.com/office/drawing/2010/main" val="0"/>
              </a:ext>
            </a:extLst>
          </a:blip>
          <a:srcRect l="2043" t="14998" r="51811" b="24051"/>
          <a:stretch/>
        </p:blipFill>
        <p:spPr bwMode="auto">
          <a:xfrm>
            <a:off x="3343966" y="2009912"/>
            <a:ext cx="5169098" cy="3858203"/>
          </a:xfrm>
          <a:prstGeom prst="rect">
            <a:avLst/>
          </a:prstGeom>
          <a:noFill/>
          <a:extLst>
            <a:ext uri="{909E8E84-426E-40DD-AFC4-6F175D3DCCD1}">
              <a14:hiddenFill xmlns:a14="http://schemas.microsoft.com/office/drawing/2010/main">
                <a:solidFill>
                  <a:srgbClr val="FFFFFF"/>
                </a:solidFill>
              </a14:hiddenFill>
            </a:ext>
          </a:extLst>
        </p:spPr>
      </p:pic>
      <p:sp>
        <p:nvSpPr>
          <p:cNvPr id="349" name="Google Shape;349;p16"/>
          <p:cNvSpPr txBox="1"/>
          <p:nvPr/>
        </p:nvSpPr>
        <p:spPr>
          <a:xfrm>
            <a:off x="8676640" y="2685888"/>
            <a:ext cx="3362960" cy="1938952"/>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smtClean="0">
                <a:solidFill>
                  <a:schemeClr val="lt1"/>
                </a:solidFill>
                <a:latin typeface="Cambria"/>
                <a:ea typeface="Cambria"/>
                <a:cs typeface="Cambria"/>
                <a:sym typeface="Cambria"/>
              </a:rPr>
              <a:t>+ PC1 </a:t>
            </a:r>
            <a:r>
              <a:rPr lang="en-US" sz="2400" dirty="0" smtClean="0">
                <a:solidFill>
                  <a:schemeClr val="lt1"/>
                </a:solidFill>
                <a:latin typeface="Cambria"/>
                <a:ea typeface="Cambria"/>
                <a:cs typeface="Cambria"/>
                <a:sym typeface="Cambria"/>
              </a:rPr>
              <a:t>means trough shifted to the NE</a:t>
            </a:r>
          </a:p>
          <a:p>
            <a:pPr marL="0" marR="0" lvl="0" indent="0" algn="ctr" rtl="0">
              <a:spcBef>
                <a:spcPts val="0"/>
              </a:spcBef>
              <a:spcAft>
                <a:spcPts val="0"/>
              </a:spcAft>
              <a:buNone/>
            </a:pPr>
            <a:endParaRPr lang="en-US" sz="2400" dirty="0" smtClean="0">
              <a:solidFill>
                <a:schemeClr val="lt1"/>
              </a:solidFill>
              <a:latin typeface="Cambria"/>
              <a:ea typeface="Cambria"/>
              <a:cs typeface="Cambria"/>
              <a:sym typeface="Cambria"/>
            </a:endParaRPr>
          </a:p>
          <a:p>
            <a:pPr marL="0" marR="0" lvl="0" indent="0" algn="ctr" rtl="0">
              <a:spcBef>
                <a:spcPts val="0"/>
              </a:spcBef>
              <a:spcAft>
                <a:spcPts val="0"/>
              </a:spcAft>
              <a:buNone/>
            </a:pPr>
            <a:r>
              <a:rPr lang="en-US" sz="2400" b="1" dirty="0" smtClean="0">
                <a:solidFill>
                  <a:schemeClr val="lt1"/>
                </a:solidFill>
                <a:latin typeface="Cambria"/>
                <a:ea typeface="Cambria"/>
                <a:sym typeface="Cambria"/>
              </a:rPr>
              <a:t>- PC1 </a:t>
            </a:r>
            <a:r>
              <a:rPr lang="en-US" sz="2400" dirty="0" smtClean="0">
                <a:solidFill>
                  <a:schemeClr val="lt1"/>
                </a:solidFill>
                <a:latin typeface="Cambria"/>
                <a:ea typeface="Cambria"/>
                <a:sym typeface="Cambria"/>
              </a:rPr>
              <a:t>means trough shifted to the SW</a:t>
            </a:r>
            <a:endParaRPr sz="2400" b="1" dirty="0"/>
          </a:p>
        </p:txBody>
      </p:sp>
      <p:sp>
        <p:nvSpPr>
          <p:cNvPr id="350" name="Google Shape;350;p16"/>
          <p:cNvSpPr txBox="1"/>
          <p:nvPr/>
        </p:nvSpPr>
        <p:spPr>
          <a:xfrm>
            <a:off x="270532" y="3147553"/>
            <a:ext cx="2674961" cy="1631175"/>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ea typeface="Cambria"/>
                <a:cs typeface="Cambria"/>
                <a:sym typeface="Cambria"/>
              </a:rPr>
              <a:t>Uncertainty: </a:t>
            </a:r>
            <a:endParaRPr sz="2000" dirty="0"/>
          </a:p>
          <a:p>
            <a:pPr marL="0" marR="0" lvl="0" indent="0" algn="ctr" rtl="0">
              <a:spcBef>
                <a:spcPts val="0"/>
              </a:spcBef>
              <a:spcAft>
                <a:spcPts val="0"/>
              </a:spcAft>
              <a:buNone/>
            </a:pPr>
            <a:r>
              <a:rPr lang="en-US" sz="2000" dirty="0" smtClean="0">
                <a:solidFill>
                  <a:schemeClr val="lt1"/>
                </a:solidFill>
                <a:ea typeface="Cambria"/>
                <a:sym typeface="Cambria"/>
              </a:rPr>
              <a:t>Position of trough relative to full ensemble mean</a:t>
            </a:r>
            <a:endParaRPr lang="en-US" sz="2000" dirty="0">
              <a:solidFill>
                <a:schemeClr val="lt1"/>
              </a:solidFill>
              <a:ea typeface="Cambria"/>
              <a:sym typeface="Cambria"/>
            </a:endParaRPr>
          </a:p>
          <a:p>
            <a:pPr marL="0" marR="0" lvl="0" indent="0" algn="ctr" rtl="0">
              <a:spcBef>
                <a:spcPts val="0"/>
              </a:spcBef>
              <a:spcAft>
                <a:spcPts val="0"/>
              </a:spcAft>
              <a:buNone/>
            </a:pPr>
            <a:r>
              <a:rPr lang="en-US" sz="2000" dirty="0" smtClean="0">
                <a:solidFill>
                  <a:schemeClr val="lt1"/>
                </a:solidFill>
                <a:ea typeface="Cambria"/>
                <a:sym typeface="Cambria"/>
              </a:rPr>
              <a:t>(phase speed)</a:t>
            </a:r>
            <a:endParaRPr sz="2000" dirty="0"/>
          </a:p>
        </p:txBody>
      </p:sp>
      <p:sp>
        <p:nvSpPr>
          <p:cNvPr id="351" name="Google Shape;351;p16"/>
          <p:cNvSpPr/>
          <p:nvPr/>
        </p:nvSpPr>
        <p:spPr>
          <a:xfrm>
            <a:off x="3746500" y="2279650"/>
            <a:ext cx="4685950" cy="3530600"/>
          </a:xfrm>
          <a:prstGeom prst="rect">
            <a:avLst/>
          </a:prstGeom>
          <a:no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352" name="Google Shape;352;p16"/>
          <p:cNvSpPr/>
          <p:nvPr/>
        </p:nvSpPr>
        <p:spPr>
          <a:xfrm>
            <a:off x="270532" y="730403"/>
            <a:ext cx="8812508" cy="491466"/>
          </a:xfrm>
          <a:prstGeom prst="rect">
            <a:avLst/>
          </a:prstGeom>
          <a:no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pic>
        <p:nvPicPr>
          <p:cNvPr id="2" name="Picture 1"/>
          <p:cNvPicPr>
            <a:picLocks noChangeAspect="1"/>
          </p:cNvPicPr>
          <p:nvPr/>
        </p:nvPicPr>
        <p:blipFill rotWithShape="1">
          <a:blip r:embed="rId5"/>
          <a:srcRect t="-1" r="15338" b="25094"/>
          <a:stretch/>
        </p:blipFill>
        <p:spPr>
          <a:xfrm>
            <a:off x="2475756" y="1451622"/>
            <a:ext cx="7185898" cy="518363"/>
          </a:xfrm>
          <a:prstGeom prst="rect">
            <a:avLst/>
          </a:prstGeom>
        </p:spPr>
      </p:pic>
    </p:spTree>
    <p:extLst>
      <p:ext uri="{BB962C8B-B14F-4D97-AF65-F5344CB8AC3E}">
        <p14:creationId xmlns:p14="http://schemas.microsoft.com/office/powerpoint/2010/main" val="104323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35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512147"/>
          </a:xfrm>
        </p:spPr>
        <p:txBody>
          <a:bodyPr>
            <a:noAutofit/>
          </a:bodyPr>
          <a:lstStyle/>
          <a:p>
            <a:pPr>
              <a:lnSpc>
                <a:spcPct val="100000"/>
              </a:lnSpc>
            </a:pPr>
            <a:r>
              <a:rPr lang="en-US" sz="3600" dirty="0" smtClean="0"/>
              <a:t>ESA shows us what the ensemble “cares about” most when predicting the position of the trough at Day 8</a:t>
            </a:r>
            <a:endParaRPr lang="en-US" sz="3600" dirty="0"/>
          </a:p>
        </p:txBody>
      </p:sp>
      <p:sp>
        <p:nvSpPr>
          <p:cNvPr id="3" name="Content Placeholder 2"/>
          <p:cNvSpPr>
            <a:spLocks noGrp="1"/>
          </p:cNvSpPr>
          <p:nvPr>
            <p:ph idx="1"/>
          </p:nvPr>
        </p:nvSpPr>
        <p:spPr/>
        <p:txBody>
          <a:bodyPr/>
          <a:lstStyle/>
          <a:p>
            <a:pPr>
              <a:lnSpc>
                <a:spcPct val="100000"/>
              </a:lnSpc>
            </a:pPr>
            <a:r>
              <a:rPr lang="en-US" dirty="0" smtClean="0"/>
              <a:t>When we calculate the standardized sensitivity of PC values to the early forecast state, </a:t>
            </a:r>
            <a:r>
              <a:rPr lang="en-US" i="1" dirty="0" smtClean="0"/>
              <a:t>the slope of the linear regression line becomes a </a:t>
            </a:r>
            <a:r>
              <a:rPr lang="en-US" b="1" i="1" dirty="0" smtClean="0"/>
              <a:t>correlation</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134" y="2963262"/>
            <a:ext cx="6812952" cy="3894738"/>
          </a:xfrm>
          <a:prstGeom prst="rect">
            <a:avLst/>
          </a:prstGeom>
        </p:spPr>
      </p:pic>
    </p:spTree>
    <p:extLst>
      <p:ext uri="{BB962C8B-B14F-4D97-AF65-F5344CB8AC3E}">
        <p14:creationId xmlns:p14="http://schemas.microsoft.com/office/powerpoint/2010/main" val="3160015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512147"/>
          </a:xfrm>
        </p:spPr>
        <p:txBody>
          <a:bodyPr>
            <a:noAutofit/>
          </a:bodyPr>
          <a:lstStyle/>
          <a:p>
            <a:pPr>
              <a:lnSpc>
                <a:spcPct val="100000"/>
              </a:lnSpc>
            </a:pPr>
            <a:r>
              <a:rPr lang="en-US" sz="3600" dirty="0" smtClean="0"/>
              <a:t>ESA shows us what the ensemble “cares about” most when predicting the position of the trough at Day 8</a:t>
            </a:r>
            <a:endParaRPr lang="en-US" sz="3600" dirty="0"/>
          </a:p>
        </p:txBody>
      </p:sp>
      <p:sp>
        <p:nvSpPr>
          <p:cNvPr id="3" name="Content Placeholder 2"/>
          <p:cNvSpPr>
            <a:spLocks noGrp="1"/>
          </p:cNvSpPr>
          <p:nvPr>
            <p:ph idx="1"/>
          </p:nvPr>
        </p:nvSpPr>
        <p:spPr/>
        <p:txBody>
          <a:bodyPr/>
          <a:lstStyle/>
          <a:p>
            <a:pPr>
              <a:lnSpc>
                <a:spcPct val="100000"/>
              </a:lnSpc>
            </a:pPr>
            <a:r>
              <a:rPr lang="en-US" dirty="0" smtClean="0"/>
              <a:t>When we calculate the standardized sensitivity of PC values to the early forecast state, </a:t>
            </a:r>
            <a:r>
              <a:rPr lang="en-US" i="1" dirty="0" smtClean="0"/>
              <a:t>the slope of the linear regression line becomes a </a:t>
            </a:r>
            <a:r>
              <a:rPr lang="en-US" b="1" i="1" dirty="0" smtClean="0"/>
              <a:t>correlation</a:t>
            </a:r>
            <a:r>
              <a:rPr lang="en-US" dirty="0" smtClean="0"/>
              <a:t>!</a:t>
            </a:r>
            <a:endParaRPr lang="en-US" dirty="0"/>
          </a:p>
        </p:txBody>
      </p:sp>
      <p:pic>
        <p:nvPicPr>
          <p:cNvPr id="1026" name="Picture 2" descr="https://www.wpc.ncep.noaa.gov/wpc_ensemble_clusters/esa/images/2024022100_cmce_plus_gefs_standard_sens_of_24hr_avged_500hgt_pc1_day_8_to_500hgt_at_f138_e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058" y="2967083"/>
            <a:ext cx="6809105" cy="38909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rot="12839503">
            <a:off x="3157074" y="4130179"/>
            <a:ext cx="274801" cy="407535"/>
            <a:chOff x="3568178" y="5043309"/>
            <a:chExt cx="603771" cy="953546"/>
          </a:xfrm>
        </p:grpSpPr>
        <p:cxnSp>
          <p:nvCxnSpPr>
            <p:cNvPr id="38" name="Elbow Connector 37"/>
            <p:cNvCxnSpPr/>
            <p:nvPr/>
          </p:nvCxnSpPr>
          <p:spPr>
            <a:xfrm rot="16200000" flipH="1">
              <a:off x="3426404" y="5185083"/>
              <a:ext cx="423770" cy="140222"/>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16200000" flipV="1">
              <a:off x="3610580" y="5381085"/>
              <a:ext cx="353421" cy="157778"/>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V="1">
              <a:off x="3761833" y="5568113"/>
              <a:ext cx="353421" cy="157778"/>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V="1">
              <a:off x="3916349" y="5741256"/>
              <a:ext cx="353421" cy="157778"/>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rot="14254111">
            <a:off x="4173447" y="3840801"/>
            <a:ext cx="603771" cy="951468"/>
            <a:chOff x="3568178" y="5043309"/>
            <a:chExt cx="603771" cy="953546"/>
          </a:xfrm>
        </p:grpSpPr>
        <p:cxnSp>
          <p:nvCxnSpPr>
            <p:cNvPr id="18" name="Elbow Connector 17"/>
            <p:cNvCxnSpPr/>
            <p:nvPr/>
          </p:nvCxnSpPr>
          <p:spPr>
            <a:xfrm rot="16200000" flipH="1">
              <a:off x="3426404" y="5185083"/>
              <a:ext cx="423770" cy="140222"/>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V="1">
              <a:off x="3610580" y="5381085"/>
              <a:ext cx="353421" cy="157778"/>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V="1">
              <a:off x="3761833" y="5568113"/>
              <a:ext cx="353421" cy="157778"/>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V="1">
              <a:off x="3916349" y="5741256"/>
              <a:ext cx="353421" cy="157778"/>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805727" y="3469581"/>
            <a:ext cx="5500571" cy="3046948"/>
            <a:chOff x="805727" y="3469581"/>
            <a:chExt cx="5500571" cy="3046948"/>
          </a:xfrm>
        </p:grpSpPr>
        <p:sp>
          <p:nvSpPr>
            <p:cNvPr id="5" name="Oval 4"/>
            <p:cNvSpPr/>
            <p:nvPr/>
          </p:nvSpPr>
          <p:spPr>
            <a:xfrm rot="20418451">
              <a:off x="4593693" y="4062606"/>
              <a:ext cx="1712605" cy="111296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67772">
              <a:off x="3913560" y="3999453"/>
              <a:ext cx="934607" cy="434466"/>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49;p16"/>
            <p:cNvSpPr txBox="1"/>
            <p:nvPr/>
          </p:nvSpPr>
          <p:spPr>
            <a:xfrm>
              <a:off x="805727" y="3469581"/>
              <a:ext cx="3362960" cy="3046948"/>
            </a:xfrm>
            <a:prstGeom prst="rect">
              <a:avLst/>
            </a:prstGeom>
            <a:solidFill>
              <a:schemeClr val="tx2"/>
            </a:solidFill>
            <a:ln>
              <a:solidFill>
                <a:schemeClr val="tx2">
                  <a:lumMod val="5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smtClean="0">
                  <a:solidFill>
                    <a:schemeClr val="bg1"/>
                  </a:solidFill>
                </a:rPr>
                <a:t>Dipole collocated with mean trough axis in ESA Field</a:t>
              </a:r>
            </a:p>
            <a:p>
              <a:pPr marL="0" marR="0" lvl="0" indent="0" algn="ctr" rtl="0">
                <a:spcBef>
                  <a:spcPts val="0"/>
                </a:spcBef>
                <a:spcAft>
                  <a:spcPts val="0"/>
                </a:spcAft>
                <a:buNone/>
              </a:pPr>
              <a:endParaRPr lang="en-US" sz="2400" dirty="0">
                <a:solidFill>
                  <a:schemeClr val="bg1"/>
                </a:solidFill>
              </a:endParaRPr>
            </a:p>
            <a:p>
              <a:pPr marL="0" marR="0" lvl="0" indent="0" algn="ctr" rtl="0">
                <a:spcBef>
                  <a:spcPts val="0"/>
                </a:spcBef>
                <a:spcAft>
                  <a:spcPts val="0"/>
                </a:spcAft>
                <a:buNone/>
              </a:pPr>
              <a:r>
                <a:rPr lang="en-US" sz="2400" dirty="0" smtClean="0">
                  <a:solidFill>
                    <a:schemeClr val="bg1"/>
                  </a:solidFill>
                </a:rPr>
                <a:t>Members with trough shifted NE of mean will have trough shifted to the NE on Day 8</a:t>
              </a:r>
              <a:endParaRPr lang="en-US" sz="2400" dirty="0">
                <a:solidFill>
                  <a:schemeClr val="bg1"/>
                </a:solidFill>
              </a:endParaRPr>
            </a:p>
          </p:txBody>
        </p:sp>
      </p:grpSp>
      <p:cxnSp>
        <p:nvCxnSpPr>
          <p:cNvPr id="32" name="Straight Connector 31"/>
          <p:cNvCxnSpPr/>
          <p:nvPr/>
        </p:nvCxnSpPr>
        <p:spPr>
          <a:xfrm flipH="1">
            <a:off x="5152522" y="4351965"/>
            <a:ext cx="297476" cy="993397"/>
          </a:xfrm>
          <a:prstGeom prst="line">
            <a:avLst/>
          </a:prstGeom>
          <a:ln w="28575">
            <a:solidFill>
              <a:srgbClr val="674F87">
                <a:alpha val="50196"/>
              </a:srgb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708520" y="3242722"/>
            <a:ext cx="6148631" cy="2862282"/>
            <a:chOff x="-1703130" y="3806602"/>
            <a:chExt cx="6148631" cy="2862282"/>
          </a:xfrm>
        </p:grpSpPr>
        <p:sp>
          <p:nvSpPr>
            <p:cNvPr id="12" name="Oval 11"/>
            <p:cNvSpPr/>
            <p:nvPr/>
          </p:nvSpPr>
          <p:spPr>
            <a:xfrm rot="19444633">
              <a:off x="-1703130" y="4386431"/>
              <a:ext cx="1533628" cy="78906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272816" y="4370482"/>
              <a:ext cx="1309138" cy="434466"/>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349;p16"/>
            <p:cNvSpPr txBox="1"/>
            <p:nvPr/>
          </p:nvSpPr>
          <p:spPr>
            <a:xfrm>
              <a:off x="899960" y="3806602"/>
              <a:ext cx="3545541" cy="2862282"/>
            </a:xfrm>
            <a:prstGeom prst="rect">
              <a:avLst/>
            </a:prstGeom>
            <a:solidFill>
              <a:schemeClr val="tx2"/>
            </a:solidFill>
            <a:ln>
              <a:solidFill>
                <a:schemeClr val="tx2">
                  <a:lumMod val="5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smtClean="0">
                  <a:solidFill>
                    <a:schemeClr val="bg1"/>
                  </a:solidFill>
                </a:rPr>
                <a:t>Monopole in ESA Field along mean ridge axis</a:t>
              </a:r>
            </a:p>
            <a:p>
              <a:pPr marL="0" marR="0" lvl="0" indent="0" algn="ctr" rtl="0">
                <a:spcBef>
                  <a:spcPts val="0"/>
                </a:spcBef>
                <a:spcAft>
                  <a:spcPts val="0"/>
                </a:spcAft>
                <a:buNone/>
              </a:pPr>
              <a:endParaRPr lang="en-US" dirty="0">
                <a:solidFill>
                  <a:schemeClr val="bg1"/>
                </a:solidFill>
              </a:endParaRPr>
            </a:p>
            <a:p>
              <a:pPr marL="0" marR="0" lvl="0" indent="0" algn="ctr" rtl="0">
                <a:spcBef>
                  <a:spcPts val="0"/>
                </a:spcBef>
                <a:spcAft>
                  <a:spcPts val="0"/>
                </a:spcAft>
                <a:buNone/>
              </a:pPr>
              <a:r>
                <a:rPr lang="en-US" dirty="0" smtClean="0">
                  <a:solidFill>
                    <a:schemeClr val="bg1"/>
                  </a:solidFill>
                </a:rPr>
                <a:t>Members with </a:t>
              </a:r>
              <a:r>
                <a:rPr lang="en-US" b="1" i="1" dirty="0" smtClean="0">
                  <a:solidFill>
                    <a:schemeClr val="bg1"/>
                  </a:solidFill>
                </a:rPr>
                <a:t>shallower ridge here</a:t>
              </a:r>
              <a:r>
                <a:rPr lang="en-US" i="1" dirty="0" smtClean="0">
                  <a:solidFill>
                    <a:schemeClr val="bg1"/>
                  </a:solidFill>
                </a:rPr>
                <a:t> </a:t>
              </a:r>
              <a:r>
                <a:rPr lang="en-US" dirty="0" smtClean="0">
                  <a:solidFill>
                    <a:schemeClr val="bg1"/>
                  </a:solidFill>
                </a:rPr>
                <a:t>will have </a:t>
              </a:r>
              <a:r>
                <a:rPr lang="en-US" b="1" i="1" dirty="0" smtClean="0">
                  <a:solidFill>
                    <a:schemeClr val="bg1"/>
                  </a:solidFill>
                </a:rPr>
                <a:t>more progressive trough</a:t>
              </a:r>
              <a:r>
                <a:rPr lang="en-US" dirty="0" smtClean="0">
                  <a:solidFill>
                    <a:schemeClr val="bg1"/>
                  </a:solidFill>
                </a:rPr>
                <a:t> in East on Day 8</a:t>
              </a:r>
            </a:p>
            <a:p>
              <a:pPr marL="0" marR="0" lvl="0" indent="0" algn="ctr" rtl="0">
                <a:spcBef>
                  <a:spcPts val="0"/>
                </a:spcBef>
                <a:spcAft>
                  <a:spcPts val="0"/>
                </a:spcAft>
                <a:buNone/>
              </a:pPr>
              <a:endParaRPr lang="en-US" dirty="0">
                <a:solidFill>
                  <a:schemeClr val="bg1"/>
                </a:solidFill>
              </a:endParaRPr>
            </a:p>
            <a:p>
              <a:pPr marL="0" marR="0" lvl="0" indent="0" algn="ctr" rtl="0">
                <a:spcBef>
                  <a:spcPts val="0"/>
                </a:spcBef>
                <a:spcAft>
                  <a:spcPts val="0"/>
                </a:spcAft>
                <a:buNone/>
              </a:pPr>
              <a:r>
                <a:rPr lang="en-US" dirty="0" smtClean="0">
                  <a:solidFill>
                    <a:schemeClr val="bg1"/>
                  </a:solidFill>
                </a:rPr>
                <a:t>Members with </a:t>
              </a:r>
              <a:r>
                <a:rPr lang="en-US" b="1" i="1" dirty="0" smtClean="0">
                  <a:solidFill>
                    <a:schemeClr val="bg1"/>
                  </a:solidFill>
                </a:rPr>
                <a:t>amplified ridging here</a:t>
              </a:r>
              <a:r>
                <a:rPr lang="en-US" i="1" dirty="0" smtClean="0">
                  <a:solidFill>
                    <a:schemeClr val="bg1"/>
                  </a:solidFill>
                </a:rPr>
                <a:t> </a:t>
              </a:r>
              <a:r>
                <a:rPr lang="en-US" dirty="0" smtClean="0">
                  <a:solidFill>
                    <a:schemeClr val="bg1"/>
                  </a:solidFill>
                </a:rPr>
                <a:t>will have </a:t>
              </a:r>
              <a:r>
                <a:rPr lang="en-US" b="1" i="1" dirty="0" smtClean="0">
                  <a:solidFill>
                    <a:schemeClr val="bg1"/>
                  </a:solidFill>
                </a:rPr>
                <a:t>less progressive trough </a:t>
              </a:r>
              <a:r>
                <a:rPr lang="en-US" dirty="0" smtClean="0">
                  <a:solidFill>
                    <a:schemeClr val="bg1"/>
                  </a:solidFill>
                </a:rPr>
                <a:t>in East on Day 8</a:t>
              </a:r>
              <a:endParaRPr lang="en-US" dirty="0">
                <a:solidFill>
                  <a:schemeClr val="bg1"/>
                </a:solidFill>
              </a:endParaRPr>
            </a:p>
          </p:txBody>
        </p:sp>
      </p:grpSp>
      <p:grpSp>
        <p:nvGrpSpPr>
          <p:cNvPr id="42" name="Group 41"/>
          <p:cNvGrpSpPr/>
          <p:nvPr/>
        </p:nvGrpSpPr>
        <p:grpSpPr>
          <a:xfrm>
            <a:off x="2965216" y="3649032"/>
            <a:ext cx="6516767" cy="2308284"/>
            <a:chOff x="-2094435" y="3618847"/>
            <a:chExt cx="6516767" cy="2308284"/>
          </a:xfrm>
        </p:grpSpPr>
        <p:sp>
          <p:nvSpPr>
            <p:cNvPr id="43" name="Oval 42"/>
            <p:cNvSpPr/>
            <p:nvPr/>
          </p:nvSpPr>
          <p:spPr>
            <a:xfrm rot="20418451">
              <a:off x="-2094435" y="3973068"/>
              <a:ext cx="780591" cy="734113"/>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0628065">
              <a:off x="-1454989" y="4081087"/>
              <a:ext cx="934607" cy="434466"/>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Google Shape;349;p16"/>
            <p:cNvSpPr txBox="1"/>
            <p:nvPr/>
          </p:nvSpPr>
          <p:spPr>
            <a:xfrm>
              <a:off x="-792806" y="3618847"/>
              <a:ext cx="5215138" cy="2308284"/>
            </a:xfrm>
            <a:prstGeom prst="rect">
              <a:avLst/>
            </a:prstGeom>
            <a:solidFill>
              <a:schemeClr val="tx2"/>
            </a:solidFill>
            <a:ln>
              <a:solidFill>
                <a:schemeClr val="tx2">
                  <a:lumMod val="5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smtClean="0">
                  <a:solidFill>
                    <a:schemeClr val="bg1"/>
                  </a:solidFill>
                </a:rPr>
                <a:t>Monopole collocated with shortwave ridge in ESA Field</a:t>
              </a:r>
            </a:p>
            <a:p>
              <a:pPr marL="0" marR="0" lvl="0" indent="0" algn="ctr" rtl="0">
                <a:spcBef>
                  <a:spcPts val="0"/>
                </a:spcBef>
                <a:spcAft>
                  <a:spcPts val="0"/>
                </a:spcAft>
                <a:buNone/>
              </a:pPr>
              <a:endParaRPr lang="en-US" sz="2400" dirty="0">
                <a:solidFill>
                  <a:schemeClr val="bg1"/>
                </a:solidFill>
              </a:endParaRPr>
            </a:p>
            <a:p>
              <a:pPr marL="0" marR="0" lvl="0" indent="0" algn="ctr" rtl="0">
                <a:spcBef>
                  <a:spcPts val="0"/>
                </a:spcBef>
                <a:spcAft>
                  <a:spcPts val="0"/>
                </a:spcAft>
                <a:buNone/>
              </a:pPr>
              <a:r>
                <a:rPr lang="en-US" sz="2400" dirty="0" smtClean="0">
                  <a:solidFill>
                    <a:schemeClr val="bg1"/>
                  </a:solidFill>
                </a:rPr>
                <a:t>Members with amplified shortwave ridge here more likely to have more progressive trough on Day 8</a:t>
              </a:r>
              <a:endParaRPr lang="en-US" sz="2400" dirty="0">
                <a:solidFill>
                  <a:schemeClr val="bg1"/>
                </a:solidFill>
              </a:endParaRPr>
            </a:p>
          </p:txBody>
        </p:sp>
      </p:grpSp>
    </p:spTree>
    <p:extLst>
      <p:ext uri="{BB962C8B-B14F-4D97-AF65-F5344CB8AC3E}">
        <p14:creationId xmlns:p14="http://schemas.microsoft.com/office/powerpoint/2010/main" val="212155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This product could be particularly useful during the hurricane season for tropical cyclone sensitivity fields</a:t>
            </a:r>
            <a:endParaRPr lang="en-US" dirty="0"/>
          </a:p>
        </p:txBody>
      </p:sp>
      <p:sp>
        <p:nvSpPr>
          <p:cNvPr id="8" name="Title 1"/>
          <p:cNvSpPr>
            <a:spLocks noGrp="1"/>
          </p:cNvSpPr>
          <p:nvPr>
            <p:ph type="title"/>
          </p:nvPr>
        </p:nvSpPr>
        <p:spPr>
          <a:xfrm>
            <a:off x="657225" y="500063"/>
            <a:ext cx="10772775" cy="1511300"/>
          </a:xfrm>
        </p:spPr>
        <p:txBody>
          <a:bodyPr>
            <a:noAutofit/>
          </a:bodyPr>
          <a:lstStyle/>
          <a:p>
            <a:pPr>
              <a:lnSpc>
                <a:spcPct val="100000"/>
              </a:lnSpc>
            </a:pPr>
            <a:r>
              <a:rPr lang="en-US" sz="3600" dirty="0" smtClean="0"/>
              <a:t>We can also conduct sensitivities of </a:t>
            </a:r>
            <a:r>
              <a:rPr lang="en-US" sz="3600" b="1" i="1" dirty="0" smtClean="0"/>
              <a:t>MSLP PCs</a:t>
            </a:r>
            <a:r>
              <a:rPr lang="en-US" sz="3600" dirty="0" smtClean="0"/>
              <a:t> back to the early forecast 500-hPa height field</a:t>
            </a:r>
            <a:endParaRPr lang="en-US" sz="3600" dirty="0"/>
          </a:p>
        </p:txBody>
      </p:sp>
      <p:pic>
        <p:nvPicPr>
          <p:cNvPr id="2056" name="Picture 8" descr="https://www.wpc.ncep.noaa.gov/wpc_ensemble_clusters/esa/images/2024022100_cmce_plus_gefs_standard_sens_of_24hr_avged_mslp_pc1_day_8_to_500hgt_at_f138_e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134" y="2963262"/>
            <a:ext cx="6815792" cy="38947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485991" y="3894772"/>
            <a:ext cx="3488839" cy="1107632"/>
            <a:chOff x="6276220" y="3940787"/>
            <a:chExt cx="3488839" cy="1107632"/>
          </a:xfrm>
        </p:grpSpPr>
        <p:sp>
          <p:nvSpPr>
            <p:cNvPr id="13" name="Right Arrow 12"/>
            <p:cNvSpPr/>
            <p:nvPr/>
          </p:nvSpPr>
          <p:spPr>
            <a:xfrm rot="8958477">
              <a:off x="6276220" y="4613953"/>
              <a:ext cx="2152109" cy="434466"/>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349;p16"/>
            <p:cNvSpPr txBox="1"/>
            <p:nvPr/>
          </p:nvSpPr>
          <p:spPr>
            <a:xfrm>
              <a:off x="7011900" y="3940787"/>
              <a:ext cx="2753159" cy="1015622"/>
            </a:xfrm>
            <a:prstGeom prst="rect">
              <a:avLst/>
            </a:prstGeom>
            <a:solidFill>
              <a:schemeClr val="tx2"/>
            </a:solidFill>
            <a:ln>
              <a:solidFill>
                <a:schemeClr val="tx2">
                  <a:lumMod val="5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smtClean="0">
                  <a:solidFill>
                    <a:schemeClr val="bg1"/>
                  </a:solidFill>
                </a:rPr>
                <a:t>Main Uncertainty:</a:t>
              </a:r>
            </a:p>
            <a:p>
              <a:pPr marL="0" marR="0" lvl="0" indent="0" algn="ctr" rtl="0">
                <a:spcBef>
                  <a:spcPts val="0"/>
                </a:spcBef>
                <a:spcAft>
                  <a:spcPts val="0"/>
                </a:spcAft>
                <a:buNone/>
              </a:pPr>
              <a:r>
                <a:rPr lang="en-US" sz="2000" dirty="0" smtClean="0">
                  <a:solidFill>
                    <a:schemeClr val="bg1"/>
                  </a:solidFill>
                </a:rPr>
                <a:t>Depth &amp; Position of Surface Low</a:t>
              </a:r>
              <a:endParaRPr lang="en-US" sz="2000" dirty="0">
                <a:solidFill>
                  <a:schemeClr val="bg1"/>
                </a:solidFill>
              </a:endParaRPr>
            </a:p>
          </p:txBody>
        </p:sp>
      </p:grpSp>
      <p:grpSp>
        <p:nvGrpSpPr>
          <p:cNvPr id="23" name="Group 22"/>
          <p:cNvGrpSpPr/>
          <p:nvPr/>
        </p:nvGrpSpPr>
        <p:grpSpPr>
          <a:xfrm rot="14254111">
            <a:off x="4173447" y="3840801"/>
            <a:ext cx="603771" cy="951468"/>
            <a:chOff x="3568178" y="5043309"/>
            <a:chExt cx="603771" cy="953546"/>
          </a:xfrm>
        </p:grpSpPr>
        <p:cxnSp>
          <p:nvCxnSpPr>
            <p:cNvPr id="24" name="Elbow Connector 23"/>
            <p:cNvCxnSpPr/>
            <p:nvPr/>
          </p:nvCxnSpPr>
          <p:spPr>
            <a:xfrm rot="16200000" flipH="1">
              <a:off x="3426404" y="5185083"/>
              <a:ext cx="423770" cy="140222"/>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V="1">
              <a:off x="3610580" y="5381085"/>
              <a:ext cx="353421" cy="157778"/>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16200000" flipV="1">
              <a:off x="3761833" y="5568113"/>
              <a:ext cx="353421" cy="157778"/>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6200000" flipV="1">
              <a:off x="3916349" y="5741256"/>
              <a:ext cx="353421" cy="157778"/>
            </a:xfrm>
            <a:prstGeom prst="bentConnector3">
              <a:avLst>
                <a:gd name="adj1" fmla="val 50000"/>
              </a:avLst>
            </a:prstGeom>
            <a:ln w="28575">
              <a:solidFill>
                <a:srgbClr val="674F87">
                  <a:alpha val="50196"/>
                </a:srgb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12839503">
            <a:off x="3157074" y="4130179"/>
            <a:ext cx="274801" cy="407535"/>
            <a:chOff x="3568178" y="5043309"/>
            <a:chExt cx="603771" cy="953546"/>
          </a:xfrm>
        </p:grpSpPr>
        <p:cxnSp>
          <p:nvCxnSpPr>
            <p:cNvPr id="30" name="Elbow Connector 29"/>
            <p:cNvCxnSpPr/>
            <p:nvPr/>
          </p:nvCxnSpPr>
          <p:spPr>
            <a:xfrm rot="16200000" flipH="1">
              <a:off x="3426404" y="5185083"/>
              <a:ext cx="423770" cy="140222"/>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6200000" flipV="1">
              <a:off x="3610580" y="5381085"/>
              <a:ext cx="353421" cy="157778"/>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V="1">
              <a:off x="3761833" y="5568113"/>
              <a:ext cx="353421" cy="157778"/>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V="1">
              <a:off x="3916349" y="5741256"/>
              <a:ext cx="353421" cy="157778"/>
            </a:xfrm>
            <a:prstGeom prst="bentConnector3">
              <a:avLst>
                <a:gd name="adj1" fmla="val 50000"/>
              </a:avLst>
            </a:prstGeom>
            <a:ln w="28575">
              <a:solidFill>
                <a:schemeClr val="accent1">
                  <a:lumMod val="75000"/>
                  <a:alpha val="50196"/>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16027" y="3370573"/>
            <a:ext cx="5397358" cy="1938952"/>
            <a:chOff x="216027" y="3370573"/>
            <a:chExt cx="5397358" cy="1938952"/>
          </a:xfrm>
        </p:grpSpPr>
        <p:sp>
          <p:nvSpPr>
            <p:cNvPr id="17" name="Oval 16"/>
            <p:cNvSpPr/>
            <p:nvPr/>
          </p:nvSpPr>
          <p:spPr>
            <a:xfrm rot="20418451">
              <a:off x="4918022" y="4334045"/>
              <a:ext cx="695363" cy="678227"/>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45810">
              <a:off x="2919121" y="4031462"/>
              <a:ext cx="2152109" cy="434466"/>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349;p16"/>
            <p:cNvSpPr txBox="1"/>
            <p:nvPr/>
          </p:nvSpPr>
          <p:spPr>
            <a:xfrm>
              <a:off x="216027" y="3370573"/>
              <a:ext cx="4020693" cy="1938952"/>
            </a:xfrm>
            <a:prstGeom prst="rect">
              <a:avLst/>
            </a:prstGeom>
            <a:solidFill>
              <a:schemeClr val="tx2"/>
            </a:solidFill>
            <a:ln>
              <a:solidFill>
                <a:schemeClr val="tx2">
                  <a:lumMod val="5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smtClean="0">
                  <a:solidFill>
                    <a:schemeClr val="bg1"/>
                  </a:solidFill>
                </a:rPr>
                <a:t>Members with a </a:t>
              </a:r>
              <a:r>
                <a:rPr lang="en-US" sz="2400" b="1" i="1" dirty="0" smtClean="0">
                  <a:solidFill>
                    <a:schemeClr val="bg1"/>
                  </a:solidFill>
                </a:rPr>
                <a:t>deeper </a:t>
              </a:r>
              <a:r>
                <a:rPr lang="en-US" sz="2400" b="1" i="1" dirty="0">
                  <a:solidFill>
                    <a:schemeClr val="bg1"/>
                  </a:solidFill>
                </a:rPr>
                <a:t>t</a:t>
              </a:r>
              <a:r>
                <a:rPr lang="en-US" sz="2400" b="1" i="1" dirty="0" smtClean="0">
                  <a:solidFill>
                    <a:schemeClr val="bg1"/>
                  </a:solidFill>
                </a:rPr>
                <a:t>rough than average here </a:t>
              </a:r>
              <a:r>
                <a:rPr lang="en-US" sz="2400" dirty="0" smtClean="0">
                  <a:solidFill>
                    <a:schemeClr val="bg1"/>
                  </a:solidFill>
                </a:rPr>
                <a:t>more likely to have </a:t>
              </a:r>
              <a:r>
                <a:rPr lang="en-US" sz="2400" b="1" i="1" dirty="0" smtClean="0">
                  <a:solidFill>
                    <a:schemeClr val="bg1"/>
                  </a:solidFill>
                </a:rPr>
                <a:t>stronger and more progressive surface low on Day 8</a:t>
              </a:r>
              <a:endParaRPr lang="en-US" sz="2400" b="1" i="1" dirty="0">
                <a:solidFill>
                  <a:schemeClr val="bg1"/>
                </a:solidFill>
              </a:endParaRPr>
            </a:p>
          </p:txBody>
        </p:sp>
      </p:grpSp>
      <p:grpSp>
        <p:nvGrpSpPr>
          <p:cNvPr id="19" name="Group 18"/>
          <p:cNvGrpSpPr/>
          <p:nvPr/>
        </p:nvGrpSpPr>
        <p:grpSpPr>
          <a:xfrm>
            <a:off x="222664" y="4103434"/>
            <a:ext cx="5087404" cy="2308284"/>
            <a:chOff x="438691" y="3416264"/>
            <a:chExt cx="5087404" cy="2308284"/>
          </a:xfrm>
        </p:grpSpPr>
        <p:sp>
          <p:nvSpPr>
            <p:cNvPr id="20" name="Oval 19"/>
            <p:cNvSpPr/>
            <p:nvPr/>
          </p:nvSpPr>
          <p:spPr>
            <a:xfrm rot="20418451">
              <a:off x="4924799" y="4371757"/>
              <a:ext cx="601296" cy="48119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845810">
              <a:off x="4052445" y="4171588"/>
              <a:ext cx="1001460" cy="434466"/>
            </a:xfrm>
            <a:prstGeom prst="right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349;p16"/>
            <p:cNvSpPr txBox="1"/>
            <p:nvPr/>
          </p:nvSpPr>
          <p:spPr>
            <a:xfrm>
              <a:off x="438691" y="3416264"/>
              <a:ext cx="4020693" cy="2308284"/>
            </a:xfrm>
            <a:prstGeom prst="rect">
              <a:avLst/>
            </a:prstGeom>
            <a:solidFill>
              <a:schemeClr val="tx2"/>
            </a:solidFill>
            <a:ln>
              <a:solidFill>
                <a:schemeClr val="tx2">
                  <a:lumMod val="5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smtClean="0">
                  <a:solidFill>
                    <a:schemeClr val="bg1"/>
                  </a:solidFill>
                </a:rPr>
                <a:t>Members with a </a:t>
              </a:r>
              <a:r>
                <a:rPr lang="en-US" sz="2400" b="1" i="1" dirty="0" smtClean="0">
                  <a:solidFill>
                    <a:schemeClr val="bg1"/>
                  </a:solidFill>
                </a:rPr>
                <a:t>shallower </a:t>
              </a:r>
              <a:r>
                <a:rPr lang="en-US" sz="2400" b="1" i="1" dirty="0">
                  <a:solidFill>
                    <a:schemeClr val="bg1"/>
                  </a:solidFill>
                </a:rPr>
                <a:t>t</a:t>
              </a:r>
              <a:r>
                <a:rPr lang="en-US" sz="2400" b="1" i="1" dirty="0" smtClean="0">
                  <a:solidFill>
                    <a:schemeClr val="bg1"/>
                  </a:solidFill>
                </a:rPr>
                <a:t>rough than average here </a:t>
              </a:r>
              <a:r>
                <a:rPr lang="en-US" sz="2400" dirty="0" smtClean="0">
                  <a:solidFill>
                    <a:schemeClr val="bg1"/>
                  </a:solidFill>
                </a:rPr>
                <a:t>more likely to have a </a:t>
              </a:r>
              <a:r>
                <a:rPr lang="en-US" sz="2400" b="1" i="1" dirty="0" smtClean="0">
                  <a:solidFill>
                    <a:schemeClr val="bg1"/>
                  </a:solidFill>
                </a:rPr>
                <a:t>stronger and more progressive surface low on Day 8</a:t>
              </a:r>
              <a:endParaRPr lang="en-US" sz="2400" b="1" i="1" dirty="0">
                <a:solidFill>
                  <a:schemeClr val="bg1"/>
                </a:solidFill>
              </a:endParaRPr>
            </a:p>
          </p:txBody>
        </p:sp>
      </p:grpSp>
      <p:cxnSp>
        <p:nvCxnSpPr>
          <p:cNvPr id="28" name="Straight Connector 27"/>
          <p:cNvCxnSpPr/>
          <p:nvPr/>
        </p:nvCxnSpPr>
        <p:spPr>
          <a:xfrm flipH="1">
            <a:off x="5152522" y="4351965"/>
            <a:ext cx="297476" cy="993397"/>
          </a:xfrm>
          <a:prstGeom prst="line">
            <a:avLst/>
          </a:prstGeom>
          <a:ln w="28575">
            <a:solidFill>
              <a:srgbClr val="674F87">
                <a:alpha val="50196"/>
              </a:srgb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80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Cambria"/>
              <a:buNone/>
            </a:pPr>
            <a:r>
              <a:rPr lang="en-US" sz="3600" b="1" dirty="0" smtClean="0"/>
              <a:t>Ongoing and Future Work | </a:t>
            </a:r>
            <a:r>
              <a:rPr lang="en-US" sz="3600" b="1" i="1" dirty="0" smtClean="0"/>
              <a:t>Clustering</a:t>
            </a:r>
            <a:endParaRPr sz="3600" i="1" dirty="0"/>
          </a:p>
        </p:txBody>
      </p:sp>
      <p:sp>
        <p:nvSpPr>
          <p:cNvPr id="369" name="Google Shape;369;p18"/>
          <p:cNvSpPr txBox="1">
            <a:spLocks noGrp="1"/>
          </p:cNvSpPr>
          <p:nvPr>
            <p:ph type="body" idx="1"/>
          </p:nvPr>
        </p:nvSpPr>
        <p:spPr>
          <a:xfrm>
            <a:off x="838200" y="1690688"/>
            <a:ext cx="10515600" cy="4802187"/>
          </a:xfrm>
          <a:prstGeom prst="rect">
            <a:avLst/>
          </a:prstGeom>
          <a:noFill/>
          <a:ln>
            <a:noFill/>
          </a:ln>
        </p:spPr>
        <p:txBody>
          <a:bodyPr spcFirstLastPara="1" wrap="square" lIns="91425" tIns="45700" rIns="91425" bIns="45700" anchor="t" anchorCtr="0">
            <a:noAutofit/>
          </a:bodyPr>
          <a:lstStyle/>
          <a:p>
            <a:pPr>
              <a:lnSpc>
                <a:spcPct val="100000"/>
              </a:lnSpc>
              <a:spcBef>
                <a:spcPts val="0"/>
              </a:spcBef>
              <a:spcAft>
                <a:spcPts val="1200"/>
              </a:spcAft>
              <a:buClr>
                <a:schemeClr val="dk2"/>
              </a:buClr>
              <a:buSzPct val="100000"/>
            </a:pPr>
            <a:r>
              <a:rPr lang="en-US" sz="2000" dirty="0" smtClean="0"/>
              <a:t>- Recent </a:t>
            </a:r>
            <a:r>
              <a:rPr lang="en-US" sz="2000" dirty="0"/>
              <a:t>Updates: </a:t>
            </a:r>
          </a:p>
          <a:p>
            <a:pPr lvl="1">
              <a:lnSpc>
                <a:spcPct val="100000"/>
              </a:lnSpc>
              <a:spcBef>
                <a:spcPts val="0"/>
              </a:spcBef>
              <a:spcAft>
                <a:spcPts val="1200"/>
              </a:spcAft>
              <a:buClr>
                <a:schemeClr val="dk2"/>
              </a:buClr>
              <a:buSzPct val="100000"/>
            </a:pPr>
            <a:r>
              <a:rPr lang="en-US" sz="2000" i="0" dirty="0">
                <a:hlinkClick r:id="rId3"/>
              </a:rPr>
              <a:t>Hawaii QPF Cluster Page (based on NBM 4.2 QMDs)</a:t>
            </a:r>
            <a:endParaRPr lang="en-US" sz="2000" i="0" dirty="0"/>
          </a:p>
          <a:p>
            <a:pPr lvl="1">
              <a:lnSpc>
                <a:spcPct val="100000"/>
              </a:lnSpc>
              <a:spcBef>
                <a:spcPts val="0"/>
              </a:spcBef>
              <a:spcAft>
                <a:spcPts val="1200"/>
              </a:spcAft>
              <a:buClr>
                <a:schemeClr val="dk2"/>
              </a:buClr>
              <a:buSzPct val="100000"/>
            </a:pPr>
            <a:r>
              <a:rPr lang="en-US" sz="2000" i="0" dirty="0">
                <a:hlinkClick r:id="rId4"/>
              </a:rPr>
              <a:t>Added Pacific 500Z Cluster Domain to WPC page for use in AR Forecasting and by Alaska </a:t>
            </a:r>
            <a:r>
              <a:rPr lang="en-US" sz="2000" i="0" dirty="0" smtClean="0">
                <a:hlinkClick r:id="rId4"/>
              </a:rPr>
              <a:t>region</a:t>
            </a:r>
            <a:endParaRPr lang="en-US" sz="2000" i="0" dirty="0" smtClean="0"/>
          </a:p>
          <a:p>
            <a:pPr lvl="1">
              <a:lnSpc>
                <a:spcPct val="100000"/>
              </a:lnSpc>
              <a:spcBef>
                <a:spcPts val="0"/>
              </a:spcBef>
              <a:spcAft>
                <a:spcPts val="1200"/>
              </a:spcAft>
              <a:buClr>
                <a:schemeClr val="dk2"/>
              </a:buClr>
              <a:buSzPct val="100000"/>
            </a:pPr>
            <a:r>
              <a:rPr lang="en-US" sz="2000" dirty="0" smtClean="0">
                <a:hlinkClick r:id="rId5"/>
              </a:rPr>
              <a:t>Worked with the wonderful team at COMET to publish a cluster training module! </a:t>
            </a:r>
            <a:r>
              <a:rPr lang="en-US" sz="2000" dirty="0" smtClean="0">
                <a:sym typeface="Wingdings" panose="05000000000000000000" pitchFamily="2" charset="2"/>
                <a:hlinkClick r:id="rId5"/>
              </a:rPr>
              <a:t></a:t>
            </a:r>
            <a:endParaRPr lang="en-US" sz="2000" dirty="0" smtClean="0">
              <a:sym typeface="Wingdings" panose="05000000000000000000" pitchFamily="2" charset="2"/>
            </a:endParaRPr>
          </a:p>
          <a:p>
            <a:pPr lvl="1">
              <a:lnSpc>
                <a:spcPct val="100000"/>
              </a:lnSpc>
              <a:spcBef>
                <a:spcPts val="0"/>
              </a:spcBef>
              <a:spcAft>
                <a:spcPts val="1200"/>
              </a:spcAft>
              <a:buClr>
                <a:schemeClr val="dk2"/>
              </a:buClr>
              <a:buSzPct val="100000"/>
            </a:pPr>
            <a:r>
              <a:rPr lang="en-US" sz="2000" dirty="0" smtClean="0">
                <a:sym typeface="Wingdings" panose="05000000000000000000" pitchFamily="2" charset="2"/>
                <a:hlinkClick r:id="rId6"/>
              </a:rPr>
              <a:t>Added ability for DESI clusters to handle missing members (requires &gt;80% membership)</a:t>
            </a:r>
            <a:endParaRPr lang="en-US" sz="2000" dirty="0" smtClean="0"/>
          </a:p>
          <a:p>
            <a:pPr>
              <a:lnSpc>
                <a:spcPct val="100000"/>
              </a:lnSpc>
              <a:spcBef>
                <a:spcPts val="0"/>
              </a:spcBef>
              <a:spcAft>
                <a:spcPts val="1200"/>
              </a:spcAft>
              <a:buClr>
                <a:schemeClr val="dk2"/>
              </a:buClr>
              <a:buSzPct val="100000"/>
            </a:pPr>
            <a:r>
              <a:rPr lang="en-US" sz="2000" dirty="0" smtClean="0"/>
              <a:t>- Developing a medium-range WPC MSLP Cluster page for tropical cyclone and winter weather forecast applications </a:t>
            </a:r>
            <a:r>
              <a:rPr lang="en-US" sz="2000" i="1" dirty="0" smtClean="0">
                <a:solidFill>
                  <a:schemeClr val="tx2"/>
                </a:solidFill>
              </a:rPr>
              <a:t>(expected mid-March)</a:t>
            </a:r>
          </a:p>
          <a:p>
            <a:pPr>
              <a:lnSpc>
                <a:spcPct val="100000"/>
              </a:lnSpc>
              <a:spcBef>
                <a:spcPts val="0"/>
              </a:spcBef>
              <a:spcAft>
                <a:spcPts val="1200"/>
              </a:spcAft>
              <a:buClr>
                <a:schemeClr val="dk2"/>
              </a:buClr>
              <a:buSzPct val="100000"/>
            </a:pPr>
            <a:r>
              <a:rPr lang="en-US" sz="2000" dirty="0" smtClean="0"/>
              <a:t>- Adopting a cluster consistency approach in DESI similar to </a:t>
            </a:r>
            <a:r>
              <a:rPr lang="en-US" sz="2000" dirty="0" smtClean="0">
                <a:hlinkClick r:id="rId7"/>
              </a:rPr>
              <a:t>that used by the Japan Meteorological Agency</a:t>
            </a:r>
            <a:r>
              <a:rPr lang="en-US" sz="2000" dirty="0" smtClean="0"/>
              <a:t> </a:t>
            </a:r>
            <a:r>
              <a:rPr lang="en-US" sz="2000" i="1" dirty="0" smtClean="0">
                <a:solidFill>
                  <a:schemeClr val="tx2"/>
                </a:solidFill>
              </a:rPr>
              <a:t>(</a:t>
            </a:r>
            <a:r>
              <a:rPr lang="en-US" sz="2000" i="1" dirty="0" smtClean="0">
                <a:solidFill>
                  <a:schemeClr val="tx2"/>
                </a:solidFill>
              </a:rPr>
              <a:t>expected with fall </a:t>
            </a:r>
            <a:r>
              <a:rPr lang="en-US" sz="2000" i="1" dirty="0" smtClean="0">
                <a:solidFill>
                  <a:schemeClr val="tx2"/>
                </a:solidFill>
              </a:rPr>
              <a:t>DESI release)</a:t>
            </a:r>
          </a:p>
          <a:p>
            <a:pPr>
              <a:lnSpc>
                <a:spcPct val="100000"/>
              </a:lnSpc>
              <a:spcBef>
                <a:spcPts val="0"/>
              </a:spcBef>
              <a:spcAft>
                <a:spcPts val="1200"/>
              </a:spcAft>
              <a:buClr>
                <a:schemeClr val="dk2"/>
              </a:buClr>
              <a:buSzPct val="100000"/>
            </a:pPr>
            <a:r>
              <a:rPr lang="en-US" sz="2000" dirty="0" smtClean="0"/>
              <a:t>- Creating a verification dashboard with bulk long-term cluster statistics </a:t>
            </a:r>
            <a:r>
              <a:rPr lang="en-US" sz="2000" i="1" dirty="0" smtClean="0">
                <a:solidFill>
                  <a:schemeClr val="tx2"/>
                </a:solidFill>
              </a:rPr>
              <a:t>(expected late 2024)</a:t>
            </a:r>
          </a:p>
          <a:p>
            <a:pPr lvl="1">
              <a:lnSpc>
                <a:spcPct val="100000"/>
              </a:lnSpc>
              <a:spcBef>
                <a:spcPts val="0"/>
              </a:spcBef>
              <a:spcAft>
                <a:spcPts val="1200"/>
              </a:spcAft>
              <a:buClr>
                <a:schemeClr val="dk2"/>
              </a:buClr>
              <a:buSzPct val="100000"/>
            </a:pPr>
            <a:endParaRPr lang="en-US" sz="2000" dirty="0"/>
          </a:p>
        </p:txBody>
      </p:sp>
    </p:spTree>
    <p:extLst>
      <p:ext uri="{BB962C8B-B14F-4D97-AF65-F5344CB8AC3E}">
        <p14:creationId xmlns:p14="http://schemas.microsoft.com/office/powerpoint/2010/main" val="1754865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a:lnSpc>
                <a:spcPct val="90000"/>
              </a:lnSpc>
              <a:spcBef>
                <a:spcPts val="0"/>
              </a:spcBef>
              <a:buClr>
                <a:schemeClr val="dk2"/>
              </a:buClr>
              <a:buSzPts val="3600"/>
            </a:pPr>
            <a:r>
              <a:rPr lang="en-US" sz="3600" b="1" dirty="0" smtClean="0"/>
              <a:t>Ongoing and Future Work | </a:t>
            </a:r>
            <a:r>
              <a:rPr lang="en-US" sz="3600" b="1" i="1" dirty="0" smtClean="0"/>
              <a:t>Ensemble Sensitivity</a:t>
            </a:r>
            <a:endParaRPr sz="3600" dirty="0"/>
          </a:p>
        </p:txBody>
      </p:sp>
      <p:sp>
        <p:nvSpPr>
          <p:cNvPr id="369" name="Google Shape;369;p18"/>
          <p:cNvSpPr txBox="1">
            <a:spLocks noGrp="1"/>
          </p:cNvSpPr>
          <p:nvPr>
            <p:ph type="body" idx="1"/>
          </p:nvPr>
        </p:nvSpPr>
        <p:spPr>
          <a:xfrm>
            <a:off x="838200" y="1690688"/>
            <a:ext cx="10515600" cy="4802187"/>
          </a:xfrm>
          <a:prstGeom prst="rect">
            <a:avLst/>
          </a:prstGeom>
          <a:noFill/>
          <a:ln>
            <a:noFill/>
          </a:ln>
        </p:spPr>
        <p:txBody>
          <a:bodyPr spcFirstLastPara="1" wrap="square" lIns="91425" tIns="45700" rIns="91425" bIns="45700" anchor="t" anchorCtr="0">
            <a:noAutofit/>
          </a:bodyPr>
          <a:lstStyle/>
          <a:p>
            <a:pPr>
              <a:lnSpc>
                <a:spcPct val="100000"/>
              </a:lnSpc>
              <a:spcBef>
                <a:spcPts val="0"/>
              </a:spcBef>
              <a:spcAft>
                <a:spcPts val="1200"/>
              </a:spcAft>
              <a:buClr>
                <a:schemeClr val="dk2"/>
              </a:buClr>
              <a:buSzPct val="100000"/>
            </a:pPr>
            <a:r>
              <a:rPr lang="en-US" sz="2000" dirty="0" smtClean="0">
                <a:solidFill>
                  <a:schemeClr val="tx1"/>
                </a:solidFill>
              </a:rPr>
              <a:t>- </a:t>
            </a:r>
            <a:r>
              <a:rPr lang="en-US" sz="2000" dirty="0">
                <a:solidFill>
                  <a:schemeClr val="tx1"/>
                </a:solidFill>
              </a:rPr>
              <a:t>Will replace WPC 500Z Cluster page with combined 500Z Cluster &amp; ESA page once ECMWF section of ESA page is password-protected </a:t>
            </a:r>
            <a:r>
              <a:rPr lang="en-US" sz="2000" i="1" dirty="0">
                <a:solidFill>
                  <a:schemeClr val="tx2"/>
                </a:solidFill>
              </a:rPr>
              <a:t>(expected soon</a:t>
            </a:r>
            <a:r>
              <a:rPr lang="en-US" sz="2000" i="1" dirty="0" smtClean="0">
                <a:solidFill>
                  <a:schemeClr val="tx2"/>
                </a:solidFill>
              </a:rPr>
              <a:t>)</a:t>
            </a:r>
          </a:p>
          <a:p>
            <a:pPr lvl="1">
              <a:lnSpc>
                <a:spcPct val="100000"/>
              </a:lnSpc>
              <a:spcBef>
                <a:spcPts val="0"/>
              </a:spcBef>
              <a:spcAft>
                <a:spcPts val="1200"/>
              </a:spcAft>
              <a:buClr>
                <a:schemeClr val="dk2"/>
              </a:buClr>
              <a:buSzPct val="100000"/>
            </a:pPr>
            <a:r>
              <a:rPr lang="en-US" sz="2000" dirty="0" smtClean="0">
                <a:solidFill>
                  <a:schemeClr val="tx2"/>
                </a:solidFill>
                <a:hlinkClick r:id="rId3"/>
              </a:rPr>
              <a:t>For now, it’s linked here!</a:t>
            </a:r>
            <a:endParaRPr lang="en-US" sz="2000" dirty="0" smtClean="0">
              <a:solidFill>
                <a:schemeClr val="tx2"/>
              </a:solidFill>
            </a:endParaRPr>
          </a:p>
          <a:p>
            <a:pPr>
              <a:lnSpc>
                <a:spcPct val="100000"/>
              </a:lnSpc>
              <a:spcBef>
                <a:spcPts val="0"/>
              </a:spcBef>
              <a:spcAft>
                <a:spcPts val="1200"/>
              </a:spcAft>
              <a:buClr>
                <a:schemeClr val="dk2"/>
              </a:buClr>
              <a:buSzPct val="100000"/>
            </a:pPr>
            <a:endParaRPr lang="en-US" sz="2000" i="1" dirty="0">
              <a:solidFill>
                <a:schemeClr val="tx2"/>
              </a:solidFill>
            </a:endParaRPr>
          </a:p>
          <a:p>
            <a:pPr>
              <a:lnSpc>
                <a:spcPct val="100000"/>
              </a:lnSpc>
              <a:spcBef>
                <a:spcPts val="0"/>
              </a:spcBef>
              <a:spcAft>
                <a:spcPts val="1200"/>
              </a:spcAft>
              <a:buClr>
                <a:schemeClr val="dk2"/>
              </a:buClr>
              <a:buSzPct val="100000"/>
            </a:pPr>
            <a:r>
              <a:rPr lang="en-US" sz="2000" dirty="0">
                <a:solidFill>
                  <a:schemeClr val="tx1"/>
                </a:solidFill>
              </a:rPr>
              <a:t>- Start soliciting feedback from forecasters and testing in the HMT testbeds </a:t>
            </a:r>
            <a:r>
              <a:rPr lang="en-US" sz="2000" i="1" dirty="0" smtClean="0">
                <a:solidFill>
                  <a:schemeClr val="tx2"/>
                </a:solidFill>
              </a:rPr>
              <a:t>(over </a:t>
            </a:r>
            <a:r>
              <a:rPr lang="en-US" sz="2000" i="1" dirty="0">
                <a:solidFill>
                  <a:schemeClr val="tx2"/>
                </a:solidFill>
              </a:rPr>
              <a:t>the next few years</a:t>
            </a:r>
            <a:r>
              <a:rPr lang="en-US" sz="2000" i="1" dirty="0" smtClean="0">
                <a:solidFill>
                  <a:schemeClr val="tx2"/>
                </a:solidFill>
              </a:rPr>
              <a:t>)</a:t>
            </a:r>
          </a:p>
          <a:p>
            <a:pPr>
              <a:lnSpc>
                <a:spcPct val="100000"/>
              </a:lnSpc>
              <a:spcBef>
                <a:spcPts val="0"/>
              </a:spcBef>
              <a:spcAft>
                <a:spcPts val="1200"/>
              </a:spcAft>
              <a:buClr>
                <a:schemeClr val="dk2"/>
              </a:buClr>
              <a:buSzPct val="100000"/>
            </a:pPr>
            <a:endParaRPr lang="en-US" sz="2000" i="1" dirty="0">
              <a:solidFill>
                <a:schemeClr val="tx2"/>
              </a:solidFill>
            </a:endParaRPr>
          </a:p>
          <a:p>
            <a:pPr>
              <a:lnSpc>
                <a:spcPct val="100000"/>
              </a:lnSpc>
              <a:spcBef>
                <a:spcPts val="0"/>
              </a:spcBef>
              <a:spcAft>
                <a:spcPts val="1200"/>
              </a:spcAft>
              <a:buClr>
                <a:schemeClr val="dk2"/>
              </a:buClr>
              <a:buSzPct val="100000"/>
            </a:pPr>
            <a:r>
              <a:rPr lang="en-US" sz="2000" dirty="0">
                <a:solidFill>
                  <a:schemeClr val="tx1"/>
                </a:solidFill>
              </a:rPr>
              <a:t>- Work on a sensitivity-based ensemble subsetting application that objectively identifies most likely scenario to verify as event unfolds </a:t>
            </a:r>
            <a:r>
              <a:rPr lang="en-US" sz="2000" i="1" dirty="0">
                <a:solidFill>
                  <a:schemeClr val="tx2"/>
                </a:solidFill>
              </a:rPr>
              <a:t>(long-term goal</a:t>
            </a:r>
            <a:r>
              <a:rPr lang="en-US" sz="2000" i="1" dirty="0" smtClean="0">
                <a:solidFill>
                  <a:schemeClr val="tx2"/>
                </a:solidFill>
              </a:rPr>
              <a:t>)</a:t>
            </a:r>
          </a:p>
          <a:p>
            <a:pPr>
              <a:lnSpc>
                <a:spcPct val="100000"/>
              </a:lnSpc>
              <a:spcBef>
                <a:spcPts val="0"/>
              </a:spcBef>
              <a:spcAft>
                <a:spcPts val="1200"/>
              </a:spcAft>
              <a:buClr>
                <a:schemeClr val="dk2"/>
              </a:buClr>
              <a:buSzPct val="100000"/>
            </a:pPr>
            <a:endParaRPr lang="en-US" sz="2000" i="1" dirty="0">
              <a:solidFill>
                <a:schemeClr val="tx2"/>
              </a:solidFill>
            </a:endParaRPr>
          </a:p>
          <a:p>
            <a:pPr>
              <a:lnSpc>
                <a:spcPct val="100000"/>
              </a:lnSpc>
              <a:spcBef>
                <a:spcPts val="0"/>
              </a:spcBef>
              <a:spcAft>
                <a:spcPts val="1200"/>
              </a:spcAft>
              <a:buClr>
                <a:schemeClr val="dk2"/>
              </a:buClr>
              <a:buSzPct val="100000"/>
            </a:pPr>
            <a:r>
              <a:rPr lang="en-US" sz="2000" dirty="0">
                <a:solidFill>
                  <a:schemeClr val="tx1"/>
                </a:solidFill>
              </a:rPr>
              <a:t>- Explore ESA &amp; Clustering applications with RRFS-based convection-allowing ensemble systems </a:t>
            </a:r>
            <a:r>
              <a:rPr lang="en-US" sz="2000" i="1" dirty="0">
                <a:solidFill>
                  <a:schemeClr val="tx2"/>
                </a:solidFill>
              </a:rPr>
              <a:t>(long-term goal</a:t>
            </a:r>
            <a:r>
              <a:rPr lang="en-US" sz="2000" i="1" dirty="0" smtClean="0">
                <a:solidFill>
                  <a:schemeClr val="tx2"/>
                </a:solidFill>
              </a:rPr>
              <a:t>)</a:t>
            </a:r>
            <a:endParaRPr lang="en-US" sz="2000" i="1" dirty="0">
              <a:solidFill>
                <a:schemeClr val="tx2"/>
              </a:solidFill>
            </a:endParaRPr>
          </a:p>
        </p:txBody>
      </p:sp>
    </p:spTree>
    <p:extLst>
      <p:ext uri="{BB962C8B-B14F-4D97-AF65-F5344CB8AC3E}">
        <p14:creationId xmlns:p14="http://schemas.microsoft.com/office/powerpoint/2010/main" val="1065153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Cambria"/>
              <a:buNone/>
            </a:pPr>
            <a:r>
              <a:rPr lang="en-US" sz="3600" b="1" dirty="0"/>
              <a:t>Take-Home Points</a:t>
            </a:r>
            <a:endParaRPr sz="3600" dirty="0"/>
          </a:p>
        </p:txBody>
      </p:sp>
      <p:sp>
        <p:nvSpPr>
          <p:cNvPr id="369" name="Google Shape;369;p18"/>
          <p:cNvSpPr txBox="1">
            <a:spLocks noGrp="1"/>
          </p:cNvSpPr>
          <p:nvPr>
            <p:ph type="body" idx="1"/>
          </p:nvPr>
        </p:nvSpPr>
        <p:spPr>
          <a:xfrm>
            <a:off x="838200" y="1690688"/>
            <a:ext cx="10515600" cy="480218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0"/>
              </a:spcBef>
              <a:spcAft>
                <a:spcPts val="0"/>
              </a:spcAft>
              <a:buClr>
                <a:schemeClr val="dk2"/>
              </a:buClr>
              <a:buSzPct val="100000"/>
              <a:buNone/>
            </a:pPr>
            <a:r>
              <a:rPr lang="en-US" dirty="0">
                <a:solidFill>
                  <a:schemeClr val="accent1"/>
                </a:solidFill>
              </a:rPr>
              <a:t>Ensemble clustering is a quick way to distill an ensemble forecast down to its prevalent </a:t>
            </a:r>
            <a:r>
              <a:rPr lang="en-US" dirty="0" smtClean="0">
                <a:solidFill>
                  <a:schemeClr val="accent1"/>
                </a:solidFill>
              </a:rPr>
              <a:t>scenarios</a:t>
            </a:r>
            <a:endParaRPr lang="en-US" dirty="0">
              <a:solidFill>
                <a:schemeClr val="accent1"/>
              </a:solidFill>
            </a:endParaRPr>
          </a:p>
          <a:p>
            <a:pPr marL="0" lvl="0" indent="0" algn="l" rtl="0">
              <a:lnSpc>
                <a:spcPct val="120000"/>
              </a:lnSpc>
              <a:spcBef>
                <a:spcPts val="0"/>
              </a:spcBef>
              <a:spcAft>
                <a:spcPts val="0"/>
              </a:spcAft>
              <a:buClr>
                <a:schemeClr val="dk2"/>
              </a:buClr>
              <a:buSzPct val="100000"/>
              <a:buNone/>
            </a:pPr>
            <a:endParaRPr lang="en-US" dirty="0">
              <a:solidFill>
                <a:schemeClr val="accent1"/>
              </a:solidFill>
            </a:endParaRPr>
          </a:p>
          <a:p>
            <a:pPr marL="0" lvl="0" indent="0" algn="l" rtl="0">
              <a:lnSpc>
                <a:spcPct val="120000"/>
              </a:lnSpc>
              <a:spcBef>
                <a:spcPts val="0"/>
              </a:spcBef>
              <a:spcAft>
                <a:spcPts val="0"/>
              </a:spcAft>
              <a:buClr>
                <a:schemeClr val="dk2"/>
              </a:buClr>
              <a:buSzPct val="100000"/>
              <a:buNone/>
            </a:pPr>
            <a:r>
              <a:rPr lang="en-US" dirty="0" smtClean="0">
                <a:solidFill>
                  <a:schemeClr val="accent1"/>
                </a:solidFill>
              </a:rPr>
              <a:t>Ensemble </a:t>
            </a:r>
            <a:r>
              <a:rPr lang="en-US" dirty="0">
                <a:solidFill>
                  <a:schemeClr val="accent1"/>
                </a:solidFill>
              </a:rPr>
              <a:t>sensitivity analysis (ESA) provides context on how the atmosphere must evolve to lead to different cluster </a:t>
            </a:r>
            <a:r>
              <a:rPr lang="en-US" dirty="0" smtClean="0">
                <a:solidFill>
                  <a:schemeClr val="accent1"/>
                </a:solidFill>
              </a:rPr>
              <a:t>scenarios</a:t>
            </a:r>
          </a:p>
          <a:p>
            <a:pPr marL="800100" lvl="1">
              <a:lnSpc>
                <a:spcPct val="120000"/>
              </a:lnSpc>
              <a:spcBef>
                <a:spcPts val="500"/>
              </a:spcBef>
              <a:buClr>
                <a:prstClr val="black"/>
              </a:buClr>
              <a:buSzPct val="100000"/>
              <a:buFont typeface="Cambria" panose="02040503050406030204" pitchFamily="18" charset="0"/>
              <a:buChar char="–"/>
            </a:pPr>
            <a:r>
              <a:rPr lang="en-US" dirty="0" smtClean="0">
                <a:solidFill>
                  <a:prstClr val="black">
                    <a:lumMod val="85000"/>
                    <a:lumOff val="15000"/>
                  </a:prstClr>
                </a:solidFill>
              </a:rPr>
              <a:t>Allows you to hedge your bets on a particular scenario as the event unfolds</a:t>
            </a:r>
            <a:endParaRPr lang="en-US" dirty="0" smtClean="0">
              <a:solidFill>
                <a:schemeClr val="accent1"/>
              </a:solidFill>
            </a:endParaRPr>
          </a:p>
          <a:p>
            <a:pPr marL="0" indent="0">
              <a:lnSpc>
                <a:spcPct val="120000"/>
              </a:lnSpc>
              <a:spcBef>
                <a:spcPts val="0"/>
              </a:spcBef>
              <a:buClr>
                <a:schemeClr val="dk2"/>
              </a:buClr>
              <a:buSzPct val="100000"/>
              <a:buNone/>
            </a:pPr>
            <a:endParaRPr dirty="0">
              <a:solidFill>
                <a:schemeClr val="accent1"/>
              </a:solidFill>
            </a:endParaRPr>
          </a:p>
          <a:p>
            <a:pPr marL="0" lvl="0" indent="0" algn="l" rtl="0">
              <a:lnSpc>
                <a:spcPct val="120000"/>
              </a:lnSpc>
              <a:spcBef>
                <a:spcPts val="1000"/>
              </a:spcBef>
              <a:spcAft>
                <a:spcPts val="0"/>
              </a:spcAft>
              <a:buClr>
                <a:schemeClr val="dk2"/>
              </a:buClr>
              <a:buSzPct val="100000"/>
              <a:buNone/>
            </a:pPr>
            <a:r>
              <a:rPr lang="en-US" dirty="0">
                <a:solidFill>
                  <a:schemeClr val="accent1"/>
                </a:solidFill>
              </a:rPr>
              <a:t>Testament to the potential of data mining ensemble systems</a:t>
            </a:r>
            <a:endParaRPr dirty="0">
              <a:solidFill>
                <a:schemeClr val="accent1"/>
              </a:solidFill>
            </a:endParaRPr>
          </a:p>
          <a:p>
            <a:pPr marL="800100" lvl="1" algn="l" rtl="0">
              <a:lnSpc>
                <a:spcPct val="120000"/>
              </a:lnSpc>
              <a:spcBef>
                <a:spcPts val="500"/>
              </a:spcBef>
              <a:spcAft>
                <a:spcPts val="0"/>
              </a:spcAft>
              <a:buClr>
                <a:schemeClr val="dk1"/>
              </a:buClr>
              <a:buSzPct val="100000"/>
              <a:buFont typeface="Cambria" panose="02040503050406030204" pitchFamily="18" charset="0"/>
              <a:buChar char="–"/>
            </a:pPr>
            <a:r>
              <a:rPr lang="en-US" dirty="0"/>
              <a:t>As we continue to build techniques that extract information from these datasets, need to keep forecaster needs at the forefront </a:t>
            </a:r>
            <a:endParaRPr lang="en-US" dirty="0" smtClean="0"/>
          </a:p>
          <a:p>
            <a:pPr marL="800100" lvl="1" algn="l" rtl="0">
              <a:lnSpc>
                <a:spcPct val="120000"/>
              </a:lnSpc>
              <a:spcBef>
                <a:spcPts val="500"/>
              </a:spcBef>
              <a:spcAft>
                <a:spcPts val="0"/>
              </a:spcAft>
              <a:buClr>
                <a:schemeClr val="dk1"/>
              </a:buClr>
              <a:buSzPct val="100000"/>
              <a:buFont typeface="Cambria" panose="02040503050406030204" pitchFamily="18" charset="0"/>
              <a:buChar char="–"/>
            </a:pPr>
            <a:r>
              <a:rPr lang="en-US" dirty="0" smtClean="0"/>
              <a:t>Lots </a:t>
            </a:r>
            <a:r>
              <a:rPr lang="en-US" dirty="0"/>
              <a:t>of room for O2R/R2O in these </a:t>
            </a:r>
            <a:r>
              <a:rPr lang="en-US" dirty="0" smtClean="0"/>
              <a:t>spaces</a:t>
            </a:r>
            <a:endParaRPr lang="en-US" dirty="0"/>
          </a:p>
        </p:txBody>
      </p:sp>
    </p:spTree>
    <p:extLst>
      <p:ext uri="{BB962C8B-B14F-4D97-AF65-F5344CB8AC3E}">
        <p14:creationId xmlns:p14="http://schemas.microsoft.com/office/powerpoint/2010/main" val="953587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sz="4800" b="1" dirty="0" smtClean="0"/>
              <a:t>BONUS SLIDES</a:t>
            </a:r>
            <a:endParaRPr lang="en-US" dirty="0"/>
          </a:p>
        </p:txBody>
      </p:sp>
    </p:spTree>
    <p:extLst>
      <p:ext uri="{BB962C8B-B14F-4D97-AF65-F5344CB8AC3E}">
        <p14:creationId xmlns:p14="http://schemas.microsoft.com/office/powerpoint/2010/main" val="2488300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a:t>
            </a:r>
            <a:endParaRPr lang="en-US" dirty="0"/>
          </a:p>
        </p:txBody>
      </p:sp>
      <p:sp>
        <p:nvSpPr>
          <p:cNvPr id="3" name="Content Placeholder 2"/>
          <p:cNvSpPr>
            <a:spLocks noGrp="1"/>
          </p:cNvSpPr>
          <p:nvPr>
            <p:ph idx="1"/>
          </p:nvPr>
        </p:nvSpPr>
        <p:spPr>
          <a:xfrm>
            <a:off x="676656" y="2011680"/>
            <a:ext cx="10753725" cy="3972431"/>
          </a:xfrm>
        </p:spPr>
        <p:txBody>
          <a:bodyPr>
            <a:normAutofit/>
          </a:bodyPr>
          <a:lstStyle/>
          <a:p>
            <a:pPr>
              <a:lnSpc>
                <a:spcPct val="110000"/>
              </a:lnSpc>
            </a:pPr>
            <a:r>
              <a:rPr lang="en-US" dirty="0" smtClean="0">
                <a:solidFill>
                  <a:schemeClr val="tx1"/>
                </a:solidFill>
              </a:rPr>
              <a:t>Forecasters often request additional context about what leads to the different cluster outcomes → cue </a:t>
            </a:r>
            <a:r>
              <a:rPr lang="en-US" b="1" dirty="0" smtClean="0">
                <a:solidFill>
                  <a:schemeClr val="accent1"/>
                </a:solidFill>
              </a:rPr>
              <a:t>ensemble sensitivity analysis</a:t>
            </a:r>
            <a:r>
              <a:rPr lang="en-US" dirty="0" smtClean="0">
                <a:solidFill>
                  <a:schemeClr val="tx1"/>
                </a:solidFill>
              </a:rPr>
              <a:t>!</a:t>
            </a:r>
          </a:p>
          <a:p>
            <a:pPr>
              <a:lnSpc>
                <a:spcPct val="110000"/>
              </a:lnSpc>
            </a:pPr>
            <a:endParaRPr lang="en-US" dirty="0" smtClean="0"/>
          </a:p>
          <a:p>
            <a:pPr>
              <a:lnSpc>
                <a:spcPct val="110000"/>
              </a:lnSpc>
            </a:pPr>
            <a:r>
              <a:rPr lang="en-US" dirty="0" smtClean="0"/>
              <a:t>Ensemble </a:t>
            </a:r>
            <a:r>
              <a:rPr lang="en-US" dirty="0"/>
              <a:t>sensitivity analysis (ESA) offers a quick, efficient way to diagnose sources of high-impact forecast uncertainty</a:t>
            </a:r>
          </a:p>
          <a:p>
            <a:pPr>
              <a:lnSpc>
                <a:spcPct val="110000"/>
              </a:lnSpc>
            </a:pPr>
            <a:endParaRPr lang="en-US" dirty="0" smtClean="0">
              <a:solidFill>
                <a:schemeClr val="tx1"/>
              </a:solidFill>
            </a:endParaRPr>
          </a:p>
          <a:p>
            <a:pPr marL="4572" lvl="1" indent="0">
              <a:lnSpc>
                <a:spcPct val="110000"/>
              </a:lnSpc>
              <a:buNone/>
            </a:pPr>
            <a:endParaRPr lang="en-US" dirty="0"/>
          </a:p>
        </p:txBody>
      </p:sp>
    </p:spTree>
    <p:extLst>
      <p:ext uri="{BB962C8B-B14F-4D97-AF65-F5344CB8AC3E}">
        <p14:creationId xmlns:p14="http://schemas.microsoft.com/office/powerpoint/2010/main" val="297806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F24229-9235-4C3B-4A42-1077EC7B5538}"/>
              </a:ext>
            </a:extLst>
          </p:cNvPr>
          <p:cNvSpPr/>
          <p:nvPr/>
        </p:nvSpPr>
        <p:spPr>
          <a:xfrm>
            <a:off x="6639664" y="1883259"/>
            <a:ext cx="2228150" cy="163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2354553" y="169313"/>
            <a:ext cx="9476984" cy="1063137"/>
          </a:xfrm>
        </p:spPr>
        <p:txBody>
          <a:bodyPr anchor="t">
            <a:noAutofit/>
          </a:bodyPr>
          <a:lstStyle/>
          <a:p>
            <a:r>
              <a:rPr lang="en-US" sz="3200" dirty="0">
                <a:solidFill>
                  <a:schemeClr val="accent1"/>
                </a:solidFill>
              </a:rPr>
              <a:t>Sensitivity-based Ensemble Subsetting picks forecast solutions with best handle on early sensitive regions</a:t>
            </a:r>
          </a:p>
        </p:txBody>
      </p:sp>
      <p:sp>
        <p:nvSpPr>
          <p:cNvPr id="196" name="Slide Number Placeholder 195">
            <a:extLst>
              <a:ext uri="{FF2B5EF4-FFF2-40B4-BE49-F238E27FC236}">
                <a16:creationId xmlns:a16="http://schemas.microsoft.com/office/drawing/2014/main" id="{998823B8-2D16-3730-6BC5-4437A2AE6671}"/>
              </a:ext>
            </a:extLst>
          </p:cNvPr>
          <p:cNvSpPr>
            <a:spLocks noGrp="1"/>
          </p:cNvSpPr>
          <p:nvPr>
            <p:ph type="sldNum" sz="quarter" idx="12"/>
          </p:nvPr>
        </p:nvSpPr>
        <p:spPr/>
        <p:txBody>
          <a:bodyPr/>
          <a:lstStyle/>
          <a:p>
            <a:fld id="{F61089B6-FB27-4468-95FC-521FF41B724D}" type="slidenum">
              <a:rPr lang="en-US" smtClean="0"/>
              <a:t>29</a:t>
            </a:fld>
            <a:endParaRPr lang="en-US" dirty="0"/>
          </a:p>
        </p:txBody>
      </p:sp>
      <p:grpSp>
        <p:nvGrpSpPr>
          <p:cNvPr id="147" name="Group 146">
            <a:extLst>
              <a:ext uri="{FF2B5EF4-FFF2-40B4-BE49-F238E27FC236}">
                <a16:creationId xmlns:a16="http://schemas.microsoft.com/office/drawing/2014/main" id="{E454F817-0810-CA2E-3142-C2D2485A5CF8}"/>
              </a:ext>
            </a:extLst>
          </p:cNvPr>
          <p:cNvGrpSpPr/>
          <p:nvPr/>
        </p:nvGrpSpPr>
        <p:grpSpPr>
          <a:xfrm>
            <a:off x="-4124" y="0"/>
            <a:ext cx="1896548" cy="6858000"/>
            <a:chOff x="-4124" y="0"/>
            <a:chExt cx="1896548" cy="6858000"/>
          </a:xfrm>
        </p:grpSpPr>
        <p:sp>
          <p:nvSpPr>
            <p:cNvPr id="129" name="Rectangle 128">
              <a:extLst>
                <a:ext uri="{FF2B5EF4-FFF2-40B4-BE49-F238E27FC236}">
                  <a16:creationId xmlns:a16="http://schemas.microsoft.com/office/drawing/2014/main" id="{BC8F022D-E9F3-8600-9FE8-A98E6F70658E}"/>
                </a:ext>
              </a:extLst>
            </p:cNvPr>
            <p:cNvSpPr/>
            <p:nvPr/>
          </p:nvSpPr>
          <p:spPr>
            <a:xfrm>
              <a:off x="-4121" y="0"/>
              <a:ext cx="1894865" cy="685800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2865C0C-BD15-5290-84C5-751077CBDAD1}"/>
                </a:ext>
              </a:extLst>
            </p:cNvPr>
            <p:cNvGrpSpPr/>
            <p:nvPr/>
          </p:nvGrpSpPr>
          <p:grpSpPr>
            <a:xfrm>
              <a:off x="-4124" y="117389"/>
              <a:ext cx="1896548" cy="6732503"/>
              <a:chOff x="9151738" y="156844"/>
              <a:chExt cx="2267988" cy="6988316"/>
            </a:xfrm>
          </p:grpSpPr>
          <p:grpSp>
            <p:nvGrpSpPr>
              <p:cNvPr id="18" name="Group 17">
                <a:extLst>
                  <a:ext uri="{FF2B5EF4-FFF2-40B4-BE49-F238E27FC236}">
                    <a16:creationId xmlns:a16="http://schemas.microsoft.com/office/drawing/2014/main" id="{F2B0C6F4-27FF-56FC-B100-29751362A000}"/>
                  </a:ext>
                </a:extLst>
              </p:cNvPr>
              <p:cNvGrpSpPr/>
              <p:nvPr/>
            </p:nvGrpSpPr>
            <p:grpSpPr>
              <a:xfrm>
                <a:off x="9151738" y="156844"/>
                <a:ext cx="2267988" cy="6988316"/>
                <a:chOff x="1817594" y="-194267"/>
                <a:chExt cx="2267988" cy="6988316"/>
              </a:xfrm>
            </p:grpSpPr>
            <p:cxnSp>
              <p:nvCxnSpPr>
                <p:cNvPr id="21" name="Straight Connector 20">
                  <a:extLst>
                    <a:ext uri="{FF2B5EF4-FFF2-40B4-BE49-F238E27FC236}">
                      <a16:creationId xmlns:a16="http://schemas.microsoft.com/office/drawing/2014/main" id="{26F74B3F-FC76-9857-9FAA-75F764F9DEDA}"/>
                    </a:ext>
                  </a:extLst>
                </p:cNvPr>
                <p:cNvCxnSpPr>
                  <a:cxnSpLocks/>
                </p:cNvCxnSpPr>
                <p:nvPr/>
              </p:nvCxnSpPr>
              <p:spPr>
                <a:xfrm>
                  <a:off x="2438494" y="394982"/>
                  <a:ext cx="5085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C5574F2-D91F-0D87-92CB-6EDF8E2F071A}"/>
                    </a:ext>
                  </a:extLst>
                </p:cNvPr>
                <p:cNvGrpSpPr/>
                <p:nvPr/>
              </p:nvGrpSpPr>
              <p:grpSpPr>
                <a:xfrm>
                  <a:off x="1817594" y="-194267"/>
                  <a:ext cx="2267988" cy="6988316"/>
                  <a:chOff x="1817594" y="-194267"/>
                  <a:chExt cx="2267988" cy="6988316"/>
                </a:xfrm>
              </p:grpSpPr>
              <p:grpSp>
                <p:nvGrpSpPr>
                  <p:cNvPr id="22" name="Group 21">
                    <a:extLst>
                      <a:ext uri="{FF2B5EF4-FFF2-40B4-BE49-F238E27FC236}">
                        <a16:creationId xmlns:a16="http://schemas.microsoft.com/office/drawing/2014/main" id="{FB139670-AB13-1472-C007-3D698F5C84FB}"/>
                      </a:ext>
                    </a:extLst>
                  </p:cNvPr>
                  <p:cNvGrpSpPr/>
                  <p:nvPr/>
                </p:nvGrpSpPr>
                <p:grpSpPr>
                  <a:xfrm>
                    <a:off x="1817594" y="-194267"/>
                    <a:ext cx="2267988" cy="6988316"/>
                    <a:chOff x="1817594" y="-194267"/>
                    <a:chExt cx="2267988" cy="6988316"/>
                  </a:xfrm>
                </p:grpSpPr>
                <p:pic>
                  <p:nvPicPr>
                    <p:cNvPr id="25" name="Picture 10" descr="Vegetation Grass Silhouette - Free vector graphic on Pixabay">
                      <a:extLst>
                        <a:ext uri="{FF2B5EF4-FFF2-40B4-BE49-F238E27FC236}">
                          <a16:creationId xmlns:a16="http://schemas.microsoft.com/office/drawing/2014/main" id="{9F7F5345-1A7A-6633-FD51-7AE7A12FFFA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62934"/>
                    <a:stretch/>
                  </p:blipFill>
                  <p:spPr bwMode="auto">
                    <a:xfrm>
                      <a:off x="1817594" y="-194267"/>
                      <a:ext cx="568956" cy="7674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egetation Grass Silhouette - Free vector graphic on Pixabay">
                      <a:extLst>
                        <a:ext uri="{FF2B5EF4-FFF2-40B4-BE49-F238E27FC236}">
                          <a16:creationId xmlns:a16="http://schemas.microsoft.com/office/drawing/2014/main" id="{18F01FB2-439B-B721-0DA6-E9546E06E9A7}"/>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4181"/>
                    <a:stretch/>
                  </p:blipFill>
                  <p:spPr bwMode="auto">
                    <a:xfrm>
                      <a:off x="3379912" y="-194267"/>
                      <a:ext cx="705670" cy="7674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68309C4-C637-A056-4700-6D21B80E0096}"/>
                        </a:ext>
                      </a:extLst>
                    </p:cNvPr>
                    <p:cNvGrpSpPr/>
                    <p:nvPr/>
                  </p:nvGrpSpPr>
                  <p:grpSpPr>
                    <a:xfrm>
                      <a:off x="1822522" y="163334"/>
                      <a:ext cx="2251191" cy="6630715"/>
                      <a:chOff x="-11147" y="1516066"/>
                      <a:chExt cx="4246602" cy="5376317"/>
                    </a:xfrm>
                  </p:grpSpPr>
                  <p:sp>
                    <p:nvSpPr>
                      <p:cNvPr id="28" name="Oval 27">
                        <a:extLst>
                          <a:ext uri="{FF2B5EF4-FFF2-40B4-BE49-F238E27FC236}">
                            <a16:creationId xmlns:a16="http://schemas.microsoft.com/office/drawing/2014/main" id="{30880C3E-F3B1-42FE-DD43-CF4CB5FB3DEA}"/>
                          </a:ext>
                        </a:extLst>
                      </p:cNvPr>
                      <p:cNvSpPr/>
                      <p:nvPr/>
                    </p:nvSpPr>
                    <p:spPr>
                      <a:xfrm rot="20906109">
                        <a:off x="137528" y="1535381"/>
                        <a:ext cx="1714594" cy="1769491"/>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C098628-9082-DFA2-A554-766F964B5CF3}"/>
                          </a:ext>
                        </a:extLst>
                      </p:cNvPr>
                      <p:cNvSpPr/>
                      <p:nvPr/>
                    </p:nvSpPr>
                    <p:spPr>
                      <a:xfrm rot="16733310">
                        <a:off x="1903093" y="1001895"/>
                        <a:ext cx="1697911" cy="2726254"/>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8A36754-EB45-E9C2-5D59-555984C0FAC9}"/>
                          </a:ext>
                        </a:extLst>
                      </p:cNvPr>
                      <p:cNvSpPr/>
                      <p:nvPr/>
                    </p:nvSpPr>
                    <p:spPr>
                      <a:xfrm>
                        <a:off x="-11147" y="1707541"/>
                        <a:ext cx="4246602" cy="51848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23" name="Straight Connector 22">
                    <a:extLst>
                      <a:ext uri="{FF2B5EF4-FFF2-40B4-BE49-F238E27FC236}">
                        <a16:creationId xmlns:a16="http://schemas.microsoft.com/office/drawing/2014/main" id="{D1110018-7DD7-7EE1-570D-59136876A86A}"/>
                      </a:ext>
                    </a:extLst>
                  </p:cNvPr>
                  <p:cNvCxnSpPr>
                    <a:cxnSpLocks/>
                  </p:cNvCxnSpPr>
                  <p:nvPr/>
                </p:nvCxnSpPr>
                <p:spPr>
                  <a:xfrm>
                    <a:off x="3789293" y="387846"/>
                    <a:ext cx="28442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BE2298-9A58-7708-44E7-26BE6F3019E1}"/>
                      </a:ext>
                    </a:extLst>
                  </p:cNvPr>
                  <p:cNvCxnSpPr>
                    <a:cxnSpLocks/>
                  </p:cNvCxnSpPr>
                  <p:nvPr/>
                </p:nvCxnSpPr>
                <p:spPr>
                  <a:xfrm>
                    <a:off x="1822520" y="387846"/>
                    <a:ext cx="133731"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9" name="Freeform: Shape 18">
                <a:extLst>
                  <a:ext uri="{FF2B5EF4-FFF2-40B4-BE49-F238E27FC236}">
                    <a16:creationId xmlns:a16="http://schemas.microsoft.com/office/drawing/2014/main" id="{F04BDC24-CB79-339F-7CB8-BDA64CD28381}"/>
                  </a:ext>
                </a:extLst>
              </p:cNvPr>
              <p:cNvSpPr/>
              <p:nvPr/>
            </p:nvSpPr>
            <p:spPr>
              <a:xfrm>
                <a:off x="9390384" y="731501"/>
                <a:ext cx="1564981" cy="6295292"/>
              </a:xfrm>
              <a:custGeom>
                <a:avLst/>
                <a:gdLst>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257908 w 1875692"/>
                  <a:gd name="connsiteY38" fmla="*/ 4560277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715108 w 1875692"/>
                  <a:gd name="connsiteY40" fmla="*/ 45368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808892 w 1875692"/>
                  <a:gd name="connsiteY40" fmla="*/ 4536830 h 6201507"/>
                  <a:gd name="connsiteX41" fmla="*/ 832338 w 1875692"/>
                  <a:gd name="connsiteY41" fmla="*/ 4665784 h 6201507"/>
                  <a:gd name="connsiteX42" fmla="*/ 879231 w 1875692"/>
                  <a:gd name="connsiteY42" fmla="*/ 4818184 h 6201507"/>
                  <a:gd name="connsiteX43" fmla="*/ 879231 w 1875692"/>
                  <a:gd name="connsiteY43" fmla="*/ 4982307 h 6201507"/>
                  <a:gd name="connsiteX44" fmla="*/ 879231 w 1875692"/>
                  <a:gd name="connsiteY44" fmla="*/ 5181600 h 6201507"/>
                  <a:gd name="connsiteX45" fmla="*/ 691662 w 1875692"/>
                  <a:gd name="connsiteY45" fmla="*/ 5251938 h 6201507"/>
                  <a:gd name="connsiteX46" fmla="*/ 433754 w 1875692"/>
                  <a:gd name="connsiteY46" fmla="*/ 5287107 h 6201507"/>
                  <a:gd name="connsiteX47" fmla="*/ 222738 w 1875692"/>
                  <a:gd name="connsiteY47" fmla="*/ 5615354 h 6201507"/>
                  <a:gd name="connsiteX48" fmla="*/ 222738 w 1875692"/>
                  <a:gd name="connsiteY48" fmla="*/ 5920154 h 6201507"/>
                  <a:gd name="connsiteX49" fmla="*/ 375138 w 1875692"/>
                  <a:gd name="connsiteY49" fmla="*/ 6060831 h 6201507"/>
                  <a:gd name="connsiteX50" fmla="*/ 773723 w 1875692"/>
                  <a:gd name="connsiteY50" fmla="*/ 6201507 h 6201507"/>
                  <a:gd name="connsiteX51" fmla="*/ 1195754 w 1875692"/>
                  <a:gd name="connsiteY51" fmla="*/ 6142892 h 6201507"/>
                  <a:gd name="connsiteX52" fmla="*/ 1559169 w 1875692"/>
                  <a:gd name="connsiteY52" fmla="*/ 5967046 h 6201507"/>
                  <a:gd name="connsiteX53" fmla="*/ 1723292 w 1875692"/>
                  <a:gd name="connsiteY53" fmla="*/ 5697415 h 6201507"/>
                  <a:gd name="connsiteX54" fmla="*/ 1817077 w 1875692"/>
                  <a:gd name="connsiteY54" fmla="*/ 5486400 h 6201507"/>
                  <a:gd name="connsiteX55" fmla="*/ 1840523 w 1875692"/>
                  <a:gd name="connsiteY55" fmla="*/ 5205046 h 6201507"/>
                  <a:gd name="connsiteX56" fmla="*/ 1875692 w 1875692"/>
                  <a:gd name="connsiteY56" fmla="*/ 4806461 h 6201507"/>
                  <a:gd name="connsiteX57" fmla="*/ 1735015 w 1875692"/>
                  <a:gd name="connsiteY57" fmla="*/ 4607169 h 6201507"/>
                  <a:gd name="connsiteX58" fmla="*/ 1570892 w 1875692"/>
                  <a:gd name="connsiteY58" fmla="*/ 4349261 h 6201507"/>
                  <a:gd name="connsiteX59" fmla="*/ 1289538 w 1875692"/>
                  <a:gd name="connsiteY59" fmla="*/ 3950677 h 6201507"/>
                  <a:gd name="connsiteX60" fmla="*/ 1172308 w 1875692"/>
                  <a:gd name="connsiteY60" fmla="*/ 3669323 h 6201507"/>
                  <a:gd name="connsiteX61" fmla="*/ 1113692 w 1875692"/>
                  <a:gd name="connsiteY61" fmla="*/ 3153507 h 6201507"/>
                  <a:gd name="connsiteX62" fmla="*/ 1043354 w 1875692"/>
                  <a:gd name="connsiteY62" fmla="*/ 2907323 h 6201507"/>
                  <a:gd name="connsiteX63" fmla="*/ 1055077 w 1875692"/>
                  <a:gd name="connsiteY63" fmla="*/ 2754923 h 6201507"/>
                  <a:gd name="connsiteX64" fmla="*/ 1090246 w 1875692"/>
                  <a:gd name="connsiteY64" fmla="*/ 2555631 h 6201507"/>
                  <a:gd name="connsiteX65" fmla="*/ 1090246 w 1875692"/>
                  <a:gd name="connsiteY65" fmla="*/ 2309446 h 6201507"/>
                  <a:gd name="connsiteX66" fmla="*/ 1137138 w 1875692"/>
                  <a:gd name="connsiteY66" fmla="*/ 2098431 h 6201507"/>
                  <a:gd name="connsiteX67" fmla="*/ 1266092 w 1875692"/>
                  <a:gd name="connsiteY67" fmla="*/ 1746738 h 6201507"/>
                  <a:gd name="connsiteX68" fmla="*/ 1418492 w 1875692"/>
                  <a:gd name="connsiteY68" fmla="*/ 1465384 h 6201507"/>
                  <a:gd name="connsiteX69" fmla="*/ 1453662 w 1875692"/>
                  <a:gd name="connsiteY69" fmla="*/ 1031631 h 6201507"/>
                  <a:gd name="connsiteX70" fmla="*/ 1453662 w 1875692"/>
                  <a:gd name="connsiteY70" fmla="*/ 808892 h 6201507"/>
                  <a:gd name="connsiteX71" fmla="*/ 1254369 w 1875692"/>
                  <a:gd name="connsiteY71" fmla="*/ 398584 h 6201507"/>
                  <a:gd name="connsiteX72" fmla="*/ 1090246 w 1875692"/>
                  <a:gd name="connsiteY72" fmla="*/ 187569 h 6201507"/>
                  <a:gd name="connsiteX73" fmla="*/ 1019908 w 1875692"/>
                  <a:gd name="connsiteY73" fmla="*/ 105507 h 6201507"/>
                  <a:gd name="connsiteX74" fmla="*/ 937846 w 1875692"/>
                  <a:gd name="connsiteY74"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808892 w 1875692"/>
                  <a:gd name="connsiteY39" fmla="*/ 4536830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762001 w 1875692"/>
                  <a:gd name="connsiteY43" fmla="*/ 4841631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289538 w 1875692"/>
                  <a:gd name="connsiteY56" fmla="*/ 3950677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008185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797169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873153 w 1875692"/>
                  <a:gd name="connsiteY59" fmla="*/ 3483416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107614 w 1875692"/>
                  <a:gd name="connsiteY59" fmla="*/ 3073108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107614 w 1875692"/>
                  <a:gd name="connsiteY60" fmla="*/ 3073108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359876 w 1875692"/>
                  <a:gd name="connsiteY55" fmla="*/ 4208584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735015 w 1840523"/>
                  <a:gd name="connsiteY54" fmla="*/ 4607169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594338 w 1840523"/>
                  <a:gd name="connsiteY54" fmla="*/ 4595446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17077"/>
                  <a:gd name="connsiteY0" fmla="*/ 11723 h 6201507"/>
                  <a:gd name="connsiteX1" fmla="*/ 633046 w 1817077"/>
                  <a:gd name="connsiteY1" fmla="*/ 234461 h 6201507"/>
                  <a:gd name="connsiteX2" fmla="*/ 691662 w 1817077"/>
                  <a:gd name="connsiteY2" fmla="*/ 386861 h 6201507"/>
                  <a:gd name="connsiteX3" fmla="*/ 715108 w 1817077"/>
                  <a:gd name="connsiteY3" fmla="*/ 562707 h 6201507"/>
                  <a:gd name="connsiteX4" fmla="*/ 656492 w 1817077"/>
                  <a:gd name="connsiteY4" fmla="*/ 691661 h 6201507"/>
                  <a:gd name="connsiteX5" fmla="*/ 539262 w 1817077"/>
                  <a:gd name="connsiteY5" fmla="*/ 738554 h 6201507"/>
                  <a:gd name="connsiteX6" fmla="*/ 445477 w 1817077"/>
                  <a:gd name="connsiteY6" fmla="*/ 773723 h 6201507"/>
                  <a:gd name="connsiteX7" fmla="*/ 281354 w 1817077"/>
                  <a:gd name="connsiteY7" fmla="*/ 785446 h 6201507"/>
                  <a:gd name="connsiteX8" fmla="*/ 234462 w 1817077"/>
                  <a:gd name="connsiteY8" fmla="*/ 726831 h 6201507"/>
                  <a:gd name="connsiteX9" fmla="*/ 152400 w 1817077"/>
                  <a:gd name="connsiteY9" fmla="*/ 691661 h 6201507"/>
                  <a:gd name="connsiteX10" fmla="*/ 35169 w 1817077"/>
                  <a:gd name="connsiteY10" fmla="*/ 773723 h 6201507"/>
                  <a:gd name="connsiteX11" fmla="*/ 0 w 1817077"/>
                  <a:gd name="connsiteY11" fmla="*/ 914400 h 6201507"/>
                  <a:gd name="connsiteX12" fmla="*/ 0 w 1817077"/>
                  <a:gd name="connsiteY12" fmla="*/ 1055077 h 6201507"/>
                  <a:gd name="connsiteX13" fmla="*/ 58615 w 1817077"/>
                  <a:gd name="connsiteY13" fmla="*/ 1289538 h 6201507"/>
                  <a:gd name="connsiteX14" fmla="*/ 293077 w 1817077"/>
                  <a:gd name="connsiteY14" fmla="*/ 1383323 h 6201507"/>
                  <a:gd name="connsiteX15" fmla="*/ 445477 w 1817077"/>
                  <a:gd name="connsiteY15" fmla="*/ 1430215 h 6201507"/>
                  <a:gd name="connsiteX16" fmla="*/ 539262 w 1817077"/>
                  <a:gd name="connsiteY16" fmla="*/ 1348154 h 6201507"/>
                  <a:gd name="connsiteX17" fmla="*/ 703385 w 1817077"/>
                  <a:gd name="connsiteY17" fmla="*/ 1242646 h 6201507"/>
                  <a:gd name="connsiteX18" fmla="*/ 820615 w 1817077"/>
                  <a:gd name="connsiteY18" fmla="*/ 1277815 h 6201507"/>
                  <a:gd name="connsiteX19" fmla="*/ 855785 w 1817077"/>
                  <a:gd name="connsiteY19" fmla="*/ 1406769 h 6201507"/>
                  <a:gd name="connsiteX20" fmla="*/ 890954 w 1817077"/>
                  <a:gd name="connsiteY20" fmla="*/ 1547446 h 6201507"/>
                  <a:gd name="connsiteX21" fmla="*/ 890954 w 1817077"/>
                  <a:gd name="connsiteY21" fmla="*/ 1770184 h 6201507"/>
                  <a:gd name="connsiteX22" fmla="*/ 844062 w 1817077"/>
                  <a:gd name="connsiteY22" fmla="*/ 1969477 h 6201507"/>
                  <a:gd name="connsiteX23" fmla="*/ 797169 w 1817077"/>
                  <a:gd name="connsiteY23" fmla="*/ 2063261 h 6201507"/>
                  <a:gd name="connsiteX24" fmla="*/ 703385 w 1817077"/>
                  <a:gd name="connsiteY24" fmla="*/ 2227384 h 6201507"/>
                  <a:gd name="connsiteX25" fmla="*/ 550985 w 1817077"/>
                  <a:gd name="connsiteY25" fmla="*/ 2297723 h 6201507"/>
                  <a:gd name="connsiteX26" fmla="*/ 597877 w 1817077"/>
                  <a:gd name="connsiteY26" fmla="*/ 2485292 h 6201507"/>
                  <a:gd name="connsiteX27" fmla="*/ 504092 w 1817077"/>
                  <a:gd name="connsiteY27" fmla="*/ 2590800 h 6201507"/>
                  <a:gd name="connsiteX28" fmla="*/ 433754 w 1817077"/>
                  <a:gd name="connsiteY28" fmla="*/ 2719754 h 6201507"/>
                  <a:gd name="connsiteX29" fmla="*/ 515816 w 1817077"/>
                  <a:gd name="connsiteY29" fmla="*/ 2942491 h 6201507"/>
                  <a:gd name="connsiteX30" fmla="*/ 492370 w 1817077"/>
                  <a:gd name="connsiteY30" fmla="*/ 3012831 h 6201507"/>
                  <a:gd name="connsiteX31" fmla="*/ 457200 w 1817077"/>
                  <a:gd name="connsiteY31" fmla="*/ 3282462 h 6201507"/>
                  <a:gd name="connsiteX32" fmla="*/ 363416 w 1817077"/>
                  <a:gd name="connsiteY32" fmla="*/ 3563815 h 6201507"/>
                  <a:gd name="connsiteX33" fmla="*/ 316523 w 1817077"/>
                  <a:gd name="connsiteY33" fmla="*/ 3716216 h 6201507"/>
                  <a:gd name="connsiteX34" fmla="*/ 269631 w 1817077"/>
                  <a:gd name="connsiteY34" fmla="*/ 3845169 h 6201507"/>
                  <a:gd name="connsiteX35" fmla="*/ 304800 w 1817077"/>
                  <a:gd name="connsiteY35" fmla="*/ 4091353 h 6201507"/>
                  <a:gd name="connsiteX36" fmla="*/ 468922 w 1817077"/>
                  <a:gd name="connsiteY36" fmla="*/ 4243754 h 6201507"/>
                  <a:gd name="connsiteX37" fmla="*/ 633047 w 1817077"/>
                  <a:gd name="connsiteY37" fmla="*/ 4407877 h 6201507"/>
                  <a:gd name="connsiteX38" fmla="*/ 715107 w 1817077"/>
                  <a:gd name="connsiteY38" fmla="*/ 4454768 h 6201507"/>
                  <a:gd name="connsiteX39" fmla="*/ 832338 w 1817077"/>
                  <a:gd name="connsiteY39" fmla="*/ 4665784 h 6201507"/>
                  <a:gd name="connsiteX40" fmla="*/ 738554 w 1817077"/>
                  <a:gd name="connsiteY40" fmla="*/ 4724399 h 6201507"/>
                  <a:gd name="connsiteX41" fmla="*/ 762001 w 1817077"/>
                  <a:gd name="connsiteY41" fmla="*/ 4841631 h 6201507"/>
                  <a:gd name="connsiteX42" fmla="*/ 644769 w 1817077"/>
                  <a:gd name="connsiteY42" fmla="*/ 5052646 h 6201507"/>
                  <a:gd name="connsiteX43" fmla="*/ 433754 w 1817077"/>
                  <a:gd name="connsiteY43" fmla="*/ 5287107 h 6201507"/>
                  <a:gd name="connsiteX44" fmla="*/ 222738 w 1817077"/>
                  <a:gd name="connsiteY44" fmla="*/ 5615354 h 6201507"/>
                  <a:gd name="connsiteX45" fmla="*/ 222738 w 1817077"/>
                  <a:gd name="connsiteY45" fmla="*/ 5920154 h 6201507"/>
                  <a:gd name="connsiteX46" fmla="*/ 375138 w 1817077"/>
                  <a:gd name="connsiteY46" fmla="*/ 6060831 h 6201507"/>
                  <a:gd name="connsiteX47" fmla="*/ 773723 w 1817077"/>
                  <a:gd name="connsiteY47" fmla="*/ 6201507 h 6201507"/>
                  <a:gd name="connsiteX48" fmla="*/ 1195754 w 1817077"/>
                  <a:gd name="connsiteY48" fmla="*/ 6142892 h 6201507"/>
                  <a:gd name="connsiteX49" fmla="*/ 1559169 w 1817077"/>
                  <a:gd name="connsiteY49" fmla="*/ 5967046 h 6201507"/>
                  <a:gd name="connsiteX50" fmla="*/ 1723292 w 1817077"/>
                  <a:gd name="connsiteY50" fmla="*/ 5697415 h 6201507"/>
                  <a:gd name="connsiteX51" fmla="*/ 1817077 w 1817077"/>
                  <a:gd name="connsiteY51" fmla="*/ 5486400 h 6201507"/>
                  <a:gd name="connsiteX52" fmla="*/ 1699847 w 1817077"/>
                  <a:gd name="connsiteY52" fmla="*/ 5263661 h 6201507"/>
                  <a:gd name="connsiteX53" fmla="*/ 1723292 w 1817077"/>
                  <a:gd name="connsiteY53" fmla="*/ 4853353 h 6201507"/>
                  <a:gd name="connsiteX54" fmla="*/ 1594338 w 1817077"/>
                  <a:gd name="connsiteY54" fmla="*/ 4595446 h 6201507"/>
                  <a:gd name="connsiteX55" fmla="*/ 1359876 w 1817077"/>
                  <a:gd name="connsiteY55" fmla="*/ 4208584 h 6201507"/>
                  <a:gd name="connsiteX56" fmla="*/ 1137139 w 1817077"/>
                  <a:gd name="connsiteY56" fmla="*/ 3997570 h 6201507"/>
                  <a:gd name="connsiteX57" fmla="*/ 914401 w 1817077"/>
                  <a:gd name="connsiteY57" fmla="*/ 3774830 h 6201507"/>
                  <a:gd name="connsiteX58" fmla="*/ 955215 w 1817077"/>
                  <a:gd name="connsiteY58" fmla="*/ 3624092 h 6201507"/>
                  <a:gd name="connsiteX59" fmla="*/ 1113692 w 1817077"/>
                  <a:gd name="connsiteY59" fmla="*/ 3153507 h 6201507"/>
                  <a:gd name="connsiteX60" fmla="*/ 1072444 w 1817077"/>
                  <a:gd name="connsiteY60" fmla="*/ 3213784 h 6201507"/>
                  <a:gd name="connsiteX61" fmla="*/ 1043354 w 1817077"/>
                  <a:gd name="connsiteY61" fmla="*/ 2907323 h 6201507"/>
                  <a:gd name="connsiteX62" fmla="*/ 1055077 w 1817077"/>
                  <a:gd name="connsiteY62" fmla="*/ 2754923 h 6201507"/>
                  <a:gd name="connsiteX63" fmla="*/ 1090246 w 1817077"/>
                  <a:gd name="connsiteY63" fmla="*/ 2555631 h 6201507"/>
                  <a:gd name="connsiteX64" fmla="*/ 1090246 w 1817077"/>
                  <a:gd name="connsiteY64" fmla="*/ 2309446 h 6201507"/>
                  <a:gd name="connsiteX65" fmla="*/ 1137138 w 1817077"/>
                  <a:gd name="connsiteY65" fmla="*/ 2098431 h 6201507"/>
                  <a:gd name="connsiteX66" fmla="*/ 1266092 w 1817077"/>
                  <a:gd name="connsiteY66" fmla="*/ 1746738 h 6201507"/>
                  <a:gd name="connsiteX67" fmla="*/ 1418492 w 1817077"/>
                  <a:gd name="connsiteY67" fmla="*/ 1465384 h 6201507"/>
                  <a:gd name="connsiteX68" fmla="*/ 1453662 w 1817077"/>
                  <a:gd name="connsiteY68" fmla="*/ 1031631 h 6201507"/>
                  <a:gd name="connsiteX69" fmla="*/ 1453662 w 1817077"/>
                  <a:gd name="connsiteY69" fmla="*/ 808892 h 6201507"/>
                  <a:gd name="connsiteX70" fmla="*/ 1254369 w 1817077"/>
                  <a:gd name="connsiteY70" fmla="*/ 398584 h 6201507"/>
                  <a:gd name="connsiteX71" fmla="*/ 1090246 w 1817077"/>
                  <a:gd name="connsiteY71" fmla="*/ 187569 h 6201507"/>
                  <a:gd name="connsiteX72" fmla="*/ 1019908 w 1817077"/>
                  <a:gd name="connsiteY72" fmla="*/ 105507 h 6201507"/>
                  <a:gd name="connsiteX73" fmla="*/ 937846 w 1817077"/>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723292 w 1723292"/>
                  <a:gd name="connsiteY50" fmla="*/ 5697415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582617 w 1723292"/>
                  <a:gd name="connsiteY52" fmla="*/ 5005753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94338 w 1699846"/>
                  <a:gd name="connsiteY54" fmla="*/ 4595446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47445 w 1699846"/>
                  <a:gd name="connsiteY54" fmla="*/ 4466492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465385 w 1699846"/>
                  <a:gd name="connsiteY59" fmla="*/ 3012830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13829 w 1699846"/>
                  <a:gd name="connsiteY59" fmla="*/ 3424800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175846 w 1699846"/>
                  <a:gd name="connsiteY33" fmla="*/ 3727939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433753 w 1699846"/>
                  <a:gd name="connsiteY33" fmla="*/ 3774832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35169 w 1699846"/>
                  <a:gd name="connsiteY9" fmla="*/ 773723 h 6201507"/>
                  <a:gd name="connsiteX10" fmla="*/ 0 w 1699846"/>
                  <a:gd name="connsiteY10" fmla="*/ 914400 h 6201507"/>
                  <a:gd name="connsiteX11" fmla="*/ 0 w 1699846"/>
                  <a:gd name="connsiteY11" fmla="*/ 1055077 h 6201507"/>
                  <a:gd name="connsiteX12" fmla="*/ 58615 w 1699846"/>
                  <a:gd name="connsiteY12" fmla="*/ 1289538 h 6201507"/>
                  <a:gd name="connsiteX13" fmla="*/ 293077 w 1699846"/>
                  <a:gd name="connsiteY13" fmla="*/ 1383323 h 6201507"/>
                  <a:gd name="connsiteX14" fmla="*/ 445477 w 1699846"/>
                  <a:gd name="connsiteY14" fmla="*/ 1430215 h 6201507"/>
                  <a:gd name="connsiteX15" fmla="*/ 539262 w 1699846"/>
                  <a:gd name="connsiteY15" fmla="*/ 1348154 h 6201507"/>
                  <a:gd name="connsiteX16" fmla="*/ 703385 w 1699846"/>
                  <a:gd name="connsiteY16" fmla="*/ 1242646 h 6201507"/>
                  <a:gd name="connsiteX17" fmla="*/ 820615 w 1699846"/>
                  <a:gd name="connsiteY17" fmla="*/ 1277815 h 6201507"/>
                  <a:gd name="connsiteX18" fmla="*/ 855785 w 1699846"/>
                  <a:gd name="connsiteY18" fmla="*/ 1406769 h 6201507"/>
                  <a:gd name="connsiteX19" fmla="*/ 890954 w 1699846"/>
                  <a:gd name="connsiteY19" fmla="*/ 1547446 h 6201507"/>
                  <a:gd name="connsiteX20" fmla="*/ 890954 w 1699846"/>
                  <a:gd name="connsiteY20" fmla="*/ 1770184 h 6201507"/>
                  <a:gd name="connsiteX21" fmla="*/ 844062 w 1699846"/>
                  <a:gd name="connsiteY21" fmla="*/ 1969477 h 6201507"/>
                  <a:gd name="connsiteX22" fmla="*/ 797169 w 1699846"/>
                  <a:gd name="connsiteY22" fmla="*/ 2063261 h 6201507"/>
                  <a:gd name="connsiteX23" fmla="*/ 703385 w 1699846"/>
                  <a:gd name="connsiteY23" fmla="*/ 2227384 h 6201507"/>
                  <a:gd name="connsiteX24" fmla="*/ 609600 w 1699846"/>
                  <a:gd name="connsiteY24" fmla="*/ 2321169 h 6201507"/>
                  <a:gd name="connsiteX25" fmla="*/ 597877 w 1699846"/>
                  <a:gd name="connsiteY25" fmla="*/ 2485292 h 6201507"/>
                  <a:gd name="connsiteX26" fmla="*/ 468922 w 1699846"/>
                  <a:gd name="connsiteY26" fmla="*/ 2532184 h 6201507"/>
                  <a:gd name="connsiteX27" fmla="*/ 433754 w 1699846"/>
                  <a:gd name="connsiteY27" fmla="*/ 2719754 h 6201507"/>
                  <a:gd name="connsiteX28" fmla="*/ 515816 w 1699846"/>
                  <a:gd name="connsiteY28" fmla="*/ 2942491 h 6201507"/>
                  <a:gd name="connsiteX29" fmla="*/ 492370 w 1699846"/>
                  <a:gd name="connsiteY29" fmla="*/ 3012831 h 6201507"/>
                  <a:gd name="connsiteX30" fmla="*/ 363415 w 1699846"/>
                  <a:gd name="connsiteY30" fmla="*/ 3270739 h 6201507"/>
                  <a:gd name="connsiteX31" fmla="*/ 363416 w 1699846"/>
                  <a:gd name="connsiteY31" fmla="*/ 3563815 h 6201507"/>
                  <a:gd name="connsiteX32" fmla="*/ 433753 w 1699846"/>
                  <a:gd name="connsiteY32" fmla="*/ 3774832 h 6201507"/>
                  <a:gd name="connsiteX33" fmla="*/ 269631 w 1699846"/>
                  <a:gd name="connsiteY33" fmla="*/ 3845169 h 6201507"/>
                  <a:gd name="connsiteX34" fmla="*/ 304800 w 1699846"/>
                  <a:gd name="connsiteY34" fmla="*/ 4091353 h 6201507"/>
                  <a:gd name="connsiteX35" fmla="*/ 468922 w 1699846"/>
                  <a:gd name="connsiteY35" fmla="*/ 4243754 h 6201507"/>
                  <a:gd name="connsiteX36" fmla="*/ 633047 w 1699846"/>
                  <a:gd name="connsiteY36" fmla="*/ 4407877 h 6201507"/>
                  <a:gd name="connsiteX37" fmla="*/ 715107 w 1699846"/>
                  <a:gd name="connsiteY37" fmla="*/ 4454768 h 6201507"/>
                  <a:gd name="connsiteX38" fmla="*/ 832338 w 1699846"/>
                  <a:gd name="connsiteY38" fmla="*/ 4665784 h 6201507"/>
                  <a:gd name="connsiteX39" fmla="*/ 738554 w 1699846"/>
                  <a:gd name="connsiteY39" fmla="*/ 4724399 h 6201507"/>
                  <a:gd name="connsiteX40" fmla="*/ 762001 w 1699846"/>
                  <a:gd name="connsiteY40" fmla="*/ 4841631 h 6201507"/>
                  <a:gd name="connsiteX41" fmla="*/ 644769 w 1699846"/>
                  <a:gd name="connsiteY41" fmla="*/ 5052646 h 6201507"/>
                  <a:gd name="connsiteX42" fmla="*/ 433754 w 1699846"/>
                  <a:gd name="connsiteY42" fmla="*/ 5287107 h 6201507"/>
                  <a:gd name="connsiteX43" fmla="*/ 222738 w 1699846"/>
                  <a:gd name="connsiteY43" fmla="*/ 5615354 h 6201507"/>
                  <a:gd name="connsiteX44" fmla="*/ 222738 w 1699846"/>
                  <a:gd name="connsiteY44" fmla="*/ 5920154 h 6201507"/>
                  <a:gd name="connsiteX45" fmla="*/ 375138 w 1699846"/>
                  <a:gd name="connsiteY45" fmla="*/ 6060831 h 6201507"/>
                  <a:gd name="connsiteX46" fmla="*/ 773723 w 1699846"/>
                  <a:gd name="connsiteY46" fmla="*/ 6201507 h 6201507"/>
                  <a:gd name="connsiteX47" fmla="*/ 1195754 w 1699846"/>
                  <a:gd name="connsiteY47" fmla="*/ 6142892 h 6201507"/>
                  <a:gd name="connsiteX48" fmla="*/ 1559169 w 1699846"/>
                  <a:gd name="connsiteY48" fmla="*/ 5967046 h 6201507"/>
                  <a:gd name="connsiteX49" fmla="*/ 1676399 w 1699846"/>
                  <a:gd name="connsiteY49" fmla="*/ 5779476 h 6201507"/>
                  <a:gd name="connsiteX50" fmla="*/ 1524000 w 1699846"/>
                  <a:gd name="connsiteY50" fmla="*/ 5392616 h 6201507"/>
                  <a:gd name="connsiteX51" fmla="*/ 1582617 w 1699846"/>
                  <a:gd name="connsiteY51" fmla="*/ 5005753 h 6201507"/>
                  <a:gd name="connsiteX52" fmla="*/ 1699846 w 1699846"/>
                  <a:gd name="connsiteY52" fmla="*/ 4654060 h 6201507"/>
                  <a:gd name="connsiteX53" fmla="*/ 1488829 w 1699846"/>
                  <a:gd name="connsiteY53" fmla="*/ 4419600 h 6201507"/>
                  <a:gd name="connsiteX54" fmla="*/ 1359876 w 1699846"/>
                  <a:gd name="connsiteY54" fmla="*/ 4208584 h 6201507"/>
                  <a:gd name="connsiteX55" fmla="*/ 1137139 w 1699846"/>
                  <a:gd name="connsiteY55" fmla="*/ 3997570 h 6201507"/>
                  <a:gd name="connsiteX56" fmla="*/ 914401 w 1699846"/>
                  <a:gd name="connsiteY56" fmla="*/ 3774830 h 6201507"/>
                  <a:gd name="connsiteX57" fmla="*/ 990385 w 1699846"/>
                  <a:gd name="connsiteY57" fmla="*/ 3506861 h 6201507"/>
                  <a:gd name="connsiteX58" fmla="*/ 1131060 w 1699846"/>
                  <a:gd name="connsiteY58" fmla="*/ 3260677 h 6201507"/>
                  <a:gd name="connsiteX59" fmla="*/ 1019908 w 1699846"/>
                  <a:gd name="connsiteY59" fmla="*/ 2989384 h 6201507"/>
                  <a:gd name="connsiteX60" fmla="*/ 1172308 w 1699846"/>
                  <a:gd name="connsiteY60" fmla="*/ 2766646 h 6201507"/>
                  <a:gd name="connsiteX61" fmla="*/ 1090246 w 1699846"/>
                  <a:gd name="connsiteY61" fmla="*/ 2555631 h 6201507"/>
                  <a:gd name="connsiteX62" fmla="*/ 1242646 w 1699846"/>
                  <a:gd name="connsiteY62" fmla="*/ 2332892 h 6201507"/>
                  <a:gd name="connsiteX63" fmla="*/ 1137138 w 1699846"/>
                  <a:gd name="connsiteY63" fmla="*/ 2098431 h 6201507"/>
                  <a:gd name="connsiteX64" fmla="*/ 1266092 w 1699846"/>
                  <a:gd name="connsiteY64" fmla="*/ 1746738 h 6201507"/>
                  <a:gd name="connsiteX65" fmla="*/ 1418492 w 1699846"/>
                  <a:gd name="connsiteY65" fmla="*/ 1465384 h 6201507"/>
                  <a:gd name="connsiteX66" fmla="*/ 1453662 w 1699846"/>
                  <a:gd name="connsiteY66" fmla="*/ 1031631 h 6201507"/>
                  <a:gd name="connsiteX67" fmla="*/ 1453662 w 1699846"/>
                  <a:gd name="connsiteY67" fmla="*/ 808892 h 6201507"/>
                  <a:gd name="connsiteX68" fmla="*/ 1254369 w 1699846"/>
                  <a:gd name="connsiteY68" fmla="*/ 398584 h 6201507"/>
                  <a:gd name="connsiteX69" fmla="*/ 1090246 w 1699846"/>
                  <a:gd name="connsiteY69" fmla="*/ 187569 h 6201507"/>
                  <a:gd name="connsiteX70" fmla="*/ 1019908 w 1699846"/>
                  <a:gd name="connsiteY70" fmla="*/ 105507 h 6201507"/>
                  <a:gd name="connsiteX71" fmla="*/ 937846 w 1699846"/>
                  <a:gd name="connsiteY71"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35169 w 1699846"/>
                  <a:gd name="connsiteY8" fmla="*/ 773723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57200 w 1699846"/>
                  <a:gd name="connsiteY13" fmla="*/ 1488830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86154 w 1781908"/>
                  <a:gd name="connsiteY0" fmla="*/ 11723 h 6201507"/>
                  <a:gd name="connsiteX1" fmla="*/ 715108 w 1781908"/>
                  <a:gd name="connsiteY1" fmla="*/ 234461 h 6201507"/>
                  <a:gd name="connsiteX2" fmla="*/ 773724 w 1781908"/>
                  <a:gd name="connsiteY2" fmla="*/ 386861 h 6201507"/>
                  <a:gd name="connsiteX3" fmla="*/ 797170 w 1781908"/>
                  <a:gd name="connsiteY3" fmla="*/ 562707 h 6201507"/>
                  <a:gd name="connsiteX4" fmla="*/ 738554 w 1781908"/>
                  <a:gd name="connsiteY4" fmla="*/ 691661 h 6201507"/>
                  <a:gd name="connsiteX5" fmla="*/ 621324 w 1781908"/>
                  <a:gd name="connsiteY5" fmla="*/ 738554 h 6201507"/>
                  <a:gd name="connsiteX6" fmla="*/ 527539 w 1781908"/>
                  <a:gd name="connsiteY6" fmla="*/ 773723 h 6201507"/>
                  <a:gd name="connsiteX7" fmla="*/ 363416 w 1781908"/>
                  <a:gd name="connsiteY7" fmla="*/ 785446 h 6201507"/>
                  <a:gd name="connsiteX8" fmla="*/ 211015 w 1781908"/>
                  <a:gd name="connsiteY8" fmla="*/ 832339 h 6201507"/>
                  <a:gd name="connsiteX9" fmla="*/ 82062 w 1781908"/>
                  <a:gd name="connsiteY9" fmla="*/ 914400 h 6201507"/>
                  <a:gd name="connsiteX10" fmla="*/ 82062 w 1781908"/>
                  <a:gd name="connsiteY10" fmla="*/ 1055077 h 6201507"/>
                  <a:gd name="connsiteX11" fmla="*/ 0 w 1781908"/>
                  <a:gd name="connsiteY11" fmla="*/ 1383323 h 6201507"/>
                  <a:gd name="connsiteX12" fmla="*/ 363416 w 1781908"/>
                  <a:gd name="connsiteY12" fmla="*/ 1418492 h 6201507"/>
                  <a:gd name="connsiteX13" fmla="*/ 539262 w 1781908"/>
                  <a:gd name="connsiteY13" fmla="*/ 1488830 h 6201507"/>
                  <a:gd name="connsiteX14" fmla="*/ 656493 w 1781908"/>
                  <a:gd name="connsiteY14" fmla="*/ 1348154 h 6201507"/>
                  <a:gd name="connsiteX15" fmla="*/ 785447 w 1781908"/>
                  <a:gd name="connsiteY15" fmla="*/ 1242646 h 6201507"/>
                  <a:gd name="connsiteX16" fmla="*/ 902677 w 1781908"/>
                  <a:gd name="connsiteY16" fmla="*/ 1277815 h 6201507"/>
                  <a:gd name="connsiteX17" fmla="*/ 937847 w 1781908"/>
                  <a:gd name="connsiteY17" fmla="*/ 1406769 h 6201507"/>
                  <a:gd name="connsiteX18" fmla="*/ 973016 w 1781908"/>
                  <a:gd name="connsiteY18" fmla="*/ 1547446 h 6201507"/>
                  <a:gd name="connsiteX19" fmla="*/ 973016 w 1781908"/>
                  <a:gd name="connsiteY19" fmla="*/ 1770184 h 6201507"/>
                  <a:gd name="connsiteX20" fmla="*/ 926124 w 1781908"/>
                  <a:gd name="connsiteY20" fmla="*/ 1969477 h 6201507"/>
                  <a:gd name="connsiteX21" fmla="*/ 879231 w 1781908"/>
                  <a:gd name="connsiteY21" fmla="*/ 2063261 h 6201507"/>
                  <a:gd name="connsiteX22" fmla="*/ 785447 w 1781908"/>
                  <a:gd name="connsiteY22" fmla="*/ 2227384 h 6201507"/>
                  <a:gd name="connsiteX23" fmla="*/ 691662 w 1781908"/>
                  <a:gd name="connsiteY23" fmla="*/ 2321169 h 6201507"/>
                  <a:gd name="connsiteX24" fmla="*/ 679939 w 1781908"/>
                  <a:gd name="connsiteY24" fmla="*/ 2485292 h 6201507"/>
                  <a:gd name="connsiteX25" fmla="*/ 550984 w 1781908"/>
                  <a:gd name="connsiteY25" fmla="*/ 2532184 h 6201507"/>
                  <a:gd name="connsiteX26" fmla="*/ 515816 w 1781908"/>
                  <a:gd name="connsiteY26" fmla="*/ 2719754 h 6201507"/>
                  <a:gd name="connsiteX27" fmla="*/ 597878 w 1781908"/>
                  <a:gd name="connsiteY27" fmla="*/ 2942491 h 6201507"/>
                  <a:gd name="connsiteX28" fmla="*/ 574432 w 1781908"/>
                  <a:gd name="connsiteY28" fmla="*/ 3012831 h 6201507"/>
                  <a:gd name="connsiteX29" fmla="*/ 445477 w 1781908"/>
                  <a:gd name="connsiteY29" fmla="*/ 3270739 h 6201507"/>
                  <a:gd name="connsiteX30" fmla="*/ 445478 w 1781908"/>
                  <a:gd name="connsiteY30" fmla="*/ 3563815 h 6201507"/>
                  <a:gd name="connsiteX31" fmla="*/ 515815 w 1781908"/>
                  <a:gd name="connsiteY31" fmla="*/ 3774832 h 6201507"/>
                  <a:gd name="connsiteX32" fmla="*/ 351693 w 1781908"/>
                  <a:gd name="connsiteY32" fmla="*/ 3845169 h 6201507"/>
                  <a:gd name="connsiteX33" fmla="*/ 386862 w 1781908"/>
                  <a:gd name="connsiteY33" fmla="*/ 4091353 h 6201507"/>
                  <a:gd name="connsiteX34" fmla="*/ 550984 w 1781908"/>
                  <a:gd name="connsiteY34" fmla="*/ 4243754 h 6201507"/>
                  <a:gd name="connsiteX35" fmla="*/ 715109 w 1781908"/>
                  <a:gd name="connsiteY35" fmla="*/ 4407877 h 6201507"/>
                  <a:gd name="connsiteX36" fmla="*/ 797169 w 1781908"/>
                  <a:gd name="connsiteY36" fmla="*/ 4454768 h 6201507"/>
                  <a:gd name="connsiteX37" fmla="*/ 914400 w 1781908"/>
                  <a:gd name="connsiteY37" fmla="*/ 4665784 h 6201507"/>
                  <a:gd name="connsiteX38" fmla="*/ 820616 w 1781908"/>
                  <a:gd name="connsiteY38" fmla="*/ 4724399 h 6201507"/>
                  <a:gd name="connsiteX39" fmla="*/ 844063 w 1781908"/>
                  <a:gd name="connsiteY39" fmla="*/ 4841631 h 6201507"/>
                  <a:gd name="connsiteX40" fmla="*/ 726831 w 1781908"/>
                  <a:gd name="connsiteY40" fmla="*/ 5052646 h 6201507"/>
                  <a:gd name="connsiteX41" fmla="*/ 515816 w 1781908"/>
                  <a:gd name="connsiteY41" fmla="*/ 5287107 h 6201507"/>
                  <a:gd name="connsiteX42" fmla="*/ 304800 w 1781908"/>
                  <a:gd name="connsiteY42" fmla="*/ 5615354 h 6201507"/>
                  <a:gd name="connsiteX43" fmla="*/ 304800 w 1781908"/>
                  <a:gd name="connsiteY43" fmla="*/ 5920154 h 6201507"/>
                  <a:gd name="connsiteX44" fmla="*/ 457200 w 1781908"/>
                  <a:gd name="connsiteY44" fmla="*/ 6060831 h 6201507"/>
                  <a:gd name="connsiteX45" fmla="*/ 855785 w 1781908"/>
                  <a:gd name="connsiteY45" fmla="*/ 6201507 h 6201507"/>
                  <a:gd name="connsiteX46" fmla="*/ 1277816 w 1781908"/>
                  <a:gd name="connsiteY46" fmla="*/ 6142892 h 6201507"/>
                  <a:gd name="connsiteX47" fmla="*/ 1641231 w 1781908"/>
                  <a:gd name="connsiteY47" fmla="*/ 5967046 h 6201507"/>
                  <a:gd name="connsiteX48" fmla="*/ 1758461 w 1781908"/>
                  <a:gd name="connsiteY48" fmla="*/ 5779476 h 6201507"/>
                  <a:gd name="connsiteX49" fmla="*/ 1606062 w 1781908"/>
                  <a:gd name="connsiteY49" fmla="*/ 5392616 h 6201507"/>
                  <a:gd name="connsiteX50" fmla="*/ 1664679 w 1781908"/>
                  <a:gd name="connsiteY50" fmla="*/ 5005753 h 6201507"/>
                  <a:gd name="connsiteX51" fmla="*/ 1781908 w 1781908"/>
                  <a:gd name="connsiteY51" fmla="*/ 4654060 h 6201507"/>
                  <a:gd name="connsiteX52" fmla="*/ 1570891 w 1781908"/>
                  <a:gd name="connsiteY52" fmla="*/ 4419600 h 6201507"/>
                  <a:gd name="connsiteX53" fmla="*/ 1441938 w 1781908"/>
                  <a:gd name="connsiteY53" fmla="*/ 4208584 h 6201507"/>
                  <a:gd name="connsiteX54" fmla="*/ 1219201 w 1781908"/>
                  <a:gd name="connsiteY54" fmla="*/ 3997570 h 6201507"/>
                  <a:gd name="connsiteX55" fmla="*/ 996463 w 1781908"/>
                  <a:gd name="connsiteY55" fmla="*/ 3774830 h 6201507"/>
                  <a:gd name="connsiteX56" fmla="*/ 1072447 w 1781908"/>
                  <a:gd name="connsiteY56" fmla="*/ 3506861 h 6201507"/>
                  <a:gd name="connsiteX57" fmla="*/ 1213122 w 1781908"/>
                  <a:gd name="connsiteY57" fmla="*/ 3260677 h 6201507"/>
                  <a:gd name="connsiteX58" fmla="*/ 1101970 w 1781908"/>
                  <a:gd name="connsiteY58" fmla="*/ 2989384 h 6201507"/>
                  <a:gd name="connsiteX59" fmla="*/ 1254370 w 1781908"/>
                  <a:gd name="connsiteY59" fmla="*/ 2766646 h 6201507"/>
                  <a:gd name="connsiteX60" fmla="*/ 1172308 w 1781908"/>
                  <a:gd name="connsiteY60" fmla="*/ 2555631 h 6201507"/>
                  <a:gd name="connsiteX61" fmla="*/ 1324708 w 1781908"/>
                  <a:gd name="connsiteY61" fmla="*/ 2332892 h 6201507"/>
                  <a:gd name="connsiteX62" fmla="*/ 1219200 w 1781908"/>
                  <a:gd name="connsiteY62" fmla="*/ 2098431 h 6201507"/>
                  <a:gd name="connsiteX63" fmla="*/ 1348154 w 1781908"/>
                  <a:gd name="connsiteY63" fmla="*/ 1746738 h 6201507"/>
                  <a:gd name="connsiteX64" fmla="*/ 1500554 w 1781908"/>
                  <a:gd name="connsiteY64" fmla="*/ 1465384 h 6201507"/>
                  <a:gd name="connsiteX65" fmla="*/ 1535724 w 1781908"/>
                  <a:gd name="connsiteY65" fmla="*/ 1031631 h 6201507"/>
                  <a:gd name="connsiteX66" fmla="*/ 1535724 w 1781908"/>
                  <a:gd name="connsiteY66" fmla="*/ 808892 h 6201507"/>
                  <a:gd name="connsiteX67" fmla="*/ 1336431 w 1781908"/>
                  <a:gd name="connsiteY67" fmla="*/ 398584 h 6201507"/>
                  <a:gd name="connsiteX68" fmla="*/ 1172308 w 1781908"/>
                  <a:gd name="connsiteY68" fmla="*/ 187569 h 6201507"/>
                  <a:gd name="connsiteX69" fmla="*/ 1101970 w 1781908"/>
                  <a:gd name="connsiteY69" fmla="*/ 105507 h 6201507"/>
                  <a:gd name="connsiteX70" fmla="*/ 1019908 w 1781908"/>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410308 w 1828800"/>
                  <a:gd name="connsiteY12" fmla="*/ 1418492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820616 w 1828800"/>
                  <a:gd name="connsiteY16" fmla="*/ 1395046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84739 w 1828800"/>
                  <a:gd name="connsiteY16" fmla="*/ 1406769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67509 w 1828800"/>
                  <a:gd name="connsiteY38" fmla="*/ 479473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62001 w 1828800"/>
                  <a:gd name="connsiteY37" fmla="*/ 4677508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5111262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845680 w 1828800"/>
                  <a:gd name="connsiteY39" fmla="*/ 5369169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433753 w 1828800"/>
                  <a:gd name="connsiteY40" fmla="*/ 5955323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28245 w 1828800"/>
                  <a:gd name="connsiteY40" fmla="*/ 5849816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316524 w 1828800"/>
                  <a:gd name="connsiteY11" fmla="*/ 1488830 h 6201507"/>
                  <a:gd name="connsiteX12" fmla="*/ 586154 w 1828800"/>
                  <a:gd name="connsiteY12" fmla="*/ 1488830 h 6201507"/>
                  <a:gd name="connsiteX13" fmla="*/ 703385 w 1828800"/>
                  <a:gd name="connsiteY13" fmla="*/ 1348154 h 6201507"/>
                  <a:gd name="connsiteX14" fmla="*/ 832339 w 1828800"/>
                  <a:gd name="connsiteY14" fmla="*/ 1242646 h 6201507"/>
                  <a:gd name="connsiteX15" fmla="*/ 961293 w 1828800"/>
                  <a:gd name="connsiteY15" fmla="*/ 1289538 h 6201507"/>
                  <a:gd name="connsiteX16" fmla="*/ 1019908 w 1828800"/>
                  <a:gd name="connsiteY16" fmla="*/ 1547446 h 6201507"/>
                  <a:gd name="connsiteX17" fmla="*/ 1019908 w 1828800"/>
                  <a:gd name="connsiteY17" fmla="*/ 1770184 h 6201507"/>
                  <a:gd name="connsiteX18" fmla="*/ 973016 w 1828800"/>
                  <a:gd name="connsiteY18" fmla="*/ 1969477 h 6201507"/>
                  <a:gd name="connsiteX19" fmla="*/ 926123 w 1828800"/>
                  <a:gd name="connsiteY19" fmla="*/ 2063261 h 6201507"/>
                  <a:gd name="connsiteX20" fmla="*/ 832339 w 1828800"/>
                  <a:gd name="connsiteY20" fmla="*/ 2227384 h 6201507"/>
                  <a:gd name="connsiteX21" fmla="*/ 738554 w 1828800"/>
                  <a:gd name="connsiteY21" fmla="*/ 2321169 h 6201507"/>
                  <a:gd name="connsiteX22" fmla="*/ 726831 w 1828800"/>
                  <a:gd name="connsiteY22" fmla="*/ 2485292 h 6201507"/>
                  <a:gd name="connsiteX23" fmla="*/ 597876 w 1828800"/>
                  <a:gd name="connsiteY23" fmla="*/ 2532184 h 6201507"/>
                  <a:gd name="connsiteX24" fmla="*/ 562708 w 1828800"/>
                  <a:gd name="connsiteY24" fmla="*/ 2719754 h 6201507"/>
                  <a:gd name="connsiteX25" fmla="*/ 644770 w 1828800"/>
                  <a:gd name="connsiteY25" fmla="*/ 2942491 h 6201507"/>
                  <a:gd name="connsiteX26" fmla="*/ 621324 w 1828800"/>
                  <a:gd name="connsiteY26" fmla="*/ 3012831 h 6201507"/>
                  <a:gd name="connsiteX27" fmla="*/ 492369 w 1828800"/>
                  <a:gd name="connsiteY27" fmla="*/ 3270739 h 6201507"/>
                  <a:gd name="connsiteX28" fmla="*/ 492370 w 1828800"/>
                  <a:gd name="connsiteY28" fmla="*/ 3563815 h 6201507"/>
                  <a:gd name="connsiteX29" fmla="*/ 562707 w 1828800"/>
                  <a:gd name="connsiteY29" fmla="*/ 3774832 h 6201507"/>
                  <a:gd name="connsiteX30" fmla="*/ 398585 w 1828800"/>
                  <a:gd name="connsiteY30" fmla="*/ 3845169 h 6201507"/>
                  <a:gd name="connsiteX31" fmla="*/ 433754 w 1828800"/>
                  <a:gd name="connsiteY31" fmla="*/ 4091353 h 6201507"/>
                  <a:gd name="connsiteX32" fmla="*/ 597876 w 1828800"/>
                  <a:gd name="connsiteY32" fmla="*/ 4243754 h 6201507"/>
                  <a:gd name="connsiteX33" fmla="*/ 762001 w 1828800"/>
                  <a:gd name="connsiteY33" fmla="*/ 4407877 h 6201507"/>
                  <a:gd name="connsiteX34" fmla="*/ 844061 w 1828800"/>
                  <a:gd name="connsiteY34" fmla="*/ 4571999 h 6201507"/>
                  <a:gd name="connsiteX35" fmla="*/ 715108 w 1828800"/>
                  <a:gd name="connsiteY35" fmla="*/ 4794739 h 6201507"/>
                  <a:gd name="connsiteX36" fmla="*/ 597876 w 1828800"/>
                  <a:gd name="connsiteY36" fmla="*/ 5111262 h 6201507"/>
                  <a:gd name="connsiteX37" fmla="*/ 703385 w 1828800"/>
                  <a:gd name="connsiteY37" fmla="*/ 5333999 h 6201507"/>
                  <a:gd name="connsiteX38" fmla="*/ 599496 w 1828800"/>
                  <a:gd name="connsiteY38" fmla="*/ 5545015 h 6201507"/>
                  <a:gd name="connsiteX39" fmla="*/ 328245 w 1828800"/>
                  <a:gd name="connsiteY39" fmla="*/ 5849816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586154 w 1828800"/>
                  <a:gd name="connsiteY11" fmla="*/ 1488830 h 6201507"/>
                  <a:gd name="connsiteX12" fmla="*/ 703385 w 1828800"/>
                  <a:gd name="connsiteY12" fmla="*/ 1348154 h 6201507"/>
                  <a:gd name="connsiteX13" fmla="*/ 832339 w 1828800"/>
                  <a:gd name="connsiteY13" fmla="*/ 1242646 h 6201507"/>
                  <a:gd name="connsiteX14" fmla="*/ 961293 w 1828800"/>
                  <a:gd name="connsiteY14" fmla="*/ 1289538 h 6201507"/>
                  <a:gd name="connsiteX15" fmla="*/ 1019908 w 1828800"/>
                  <a:gd name="connsiteY15" fmla="*/ 1547446 h 6201507"/>
                  <a:gd name="connsiteX16" fmla="*/ 1019908 w 1828800"/>
                  <a:gd name="connsiteY16" fmla="*/ 1770184 h 6201507"/>
                  <a:gd name="connsiteX17" fmla="*/ 973016 w 1828800"/>
                  <a:gd name="connsiteY17" fmla="*/ 1969477 h 6201507"/>
                  <a:gd name="connsiteX18" fmla="*/ 926123 w 1828800"/>
                  <a:gd name="connsiteY18" fmla="*/ 2063261 h 6201507"/>
                  <a:gd name="connsiteX19" fmla="*/ 832339 w 1828800"/>
                  <a:gd name="connsiteY19" fmla="*/ 2227384 h 6201507"/>
                  <a:gd name="connsiteX20" fmla="*/ 738554 w 1828800"/>
                  <a:gd name="connsiteY20" fmla="*/ 2321169 h 6201507"/>
                  <a:gd name="connsiteX21" fmla="*/ 726831 w 1828800"/>
                  <a:gd name="connsiteY21" fmla="*/ 2485292 h 6201507"/>
                  <a:gd name="connsiteX22" fmla="*/ 597876 w 1828800"/>
                  <a:gd name="connsiteY22" fmla="*/ 2532184 h 6201507"/>
                  <a:gd name="connsiteX23" fmla="*/ 562708 w 1828800"/>
                  <a:gd name="connsiteY23" fmla="*/ 2719754 h 6201507"/>
                  <a:gd name="connsiteX24" fmla="*/ 644770 w 1828800"/>
                  <a:gd name="connsiteY24" fmla="*/ 2942491 h 6201507"/>
                  <a:gd name="connsiteX25" fmla="*/ 621324 w 1828800"/>
                  <a:gd name="connsiteY25" fmla="*/ 3012831 h 6201507"/>
                  <a:gd name="connsiteX26" fmla="*/ 492369 w 1828800"/>
                  <a:gd name="connsiteY26" fmla="*/ 3270739 h 6201507"/>
                  <a:gd name="connsiteX27" fmla="*/ 492370 w 1828800"/>
                  <a:gd name="connsiteY27" fmla="*/ 3563815 h 6201507"/>
                  <a:gd name="connsiteX28" fmla="*/ 562707 w 1828800"/>
                  <a:gd name="connsiteY28" fmla="*/ 3774832 h 6201507"/>
                  <a:gd name="connsiteX29" fmla="*/ 398585 w 1828800"/>
                  <a:gd name="connsiteY29" fmla="*/ 3845169 h 6201507"/>
                  <a:gd name="connsiteX30" fmla="*/ 433754 w 1828800"/>
                  <a:gd name="connsiteY30" fmla="*/ 4091353 h 6201507"/>
                  <a:gd name="connsiteX31" fmla="*/ 597876 w 1828800"/>
                  <a:gd name="connsiteY31" fmla="*/ 4243754 h 6201507"/>
                  <a:gd name="connsiteX32" fmla="*/ 762001 w 1828800"/>
                  <a:gd name="connsiteY32" fmla="*/ 4407877 h 6201507"/>
                  <a:gd name="connsiteX33" fmla="*/ 844061 w 1828800"/>
                  <a:gd name="connsiteY33" fmla="*/ 4571999 h 6201507"/>
                  <a:gd name="connsiteX34" fmla="*/ 715108 w 1828800"/>
                  <a:gd name="connsiteY34" fmla="*/ 4794739 h 6201507"/>
                  <a:gd name="connsiteX35" fmla="*/ 597876 w 1828800"/>
                  <a:gd name="connsiteY35" fmla="*/ 5111262 h 6201507"/>
                  <a:gd name="connsiteX36" fmla="*/ 703385 w 1828800"/>
                  <a:gd name="connsiteY36" fmla="*/ 5333999 h 6201507"/>
                  <a:gd name="connsiteX37" fmla="*/ 599496 w 1828800"/>
                  <a:gd name="connsiteY37" fmla="*/ 5545015 h 6201507"/>
                  <a:gd name="connsiteX38" fmla="*/ 328245 w 1828800"/>
                  <a:gd name="connsiteY38" fmla="*/ 5849816 h 6201507"/>
                  <a:gd name="connsiteX39" fmla="*/ 351692 w 1828800"/>
                  <a:gd name="connsiteY39" fmla="*/ 5920154 h 6201507"/>
                  <a:gd name="connsiteX40" fmla="*/ 504092 w 1828800"/>
                  <a:gd name="connsiteY40" fmla="*/ 6060831 h 6201507"/>
                  <a:gd name="connsiteX41" fmla="*/ 902677 w 1828800"/>
                  <a:gd name="connsiteY41" fmla="*/ 6201507 h 6201507"/>
                  <a:gd name="connsiteX42" fmla="*/ 1324708 w 1828800"/>
                  <a:gd name="connsiteY42" fmla="*/ 6142892 h 6201507"/>
                  <a:gd name="connsiteX43" fmla="*/ 1688123 w 1828800"/>
                  <a:gd name="connsiteY43" fmla="*/ 5967046 h 6201507"/>
                  <a:gd name="connsiteX44" fmla="*/ 1805353 w 1828800"/>
                  <a:gd name="connsiteY44" fmla="*/ 5779476 h 6201507"/>
                  <a:gd name="connsiteX45" fmla="*/ 1652954 w 1828800"/>
                  <a:gd name="connsiteY45" fmla="*/ 5392616 h 6201507"/>
                  <a:gd name="connsiteX46" fmla="*/ 1711571 w 1828800"/>
                  <a:gd name="connsiteY46" fmla="*/ 5005753 h 6201507"/>
                  <a:gd name="connsiteX47" fmla="*/ 1828800 w 1828800"/>
                  <a:gd name="connsiteY47" fmla="*/ 4654060 h 6201507"/>
                  <a:gd name="connsiteX48" fmla="*/ 1617783 w 1828800"/>
                  <a:gd name="connsiteY48" fmla="*/ 4419600 h 6201507"/>
                  <a:gd name="connsiteX49" fmla="*/ 1488830 w 1828800"/>
                  <a:gd name="connsiteY49" fmla="*/ 4208584 h 6201507"/>
                  <a:gd name="connsiteX50" fmla="*/ 1266093 w 1828800"/>
                  <a:gd name="connsiteY50" fmla="*/ 3997570 h 6201507"/>
                  <a:gd name="connsiteX51" fmla="*/ 1043355 w 1828800"/>
                  <a:gd name="connsiteY51" fmla="*/ 3774830 h 6201507"/>
                  <a:gd name="connsiteX52" fmla="*/ 1119339 w 1828800"/>
                  <a:gd name="connsiteY52" fmla="*/ 3506861 h 6201507"/>
                  <a:gd name="connsiteX53" fmla="*/ 1260014 w 1828800"/>
                  <a:gd name="connsiteY53" fmla="*/ 3260677 h 6201507"/>
                  <a:gd name="connsiteX54" fmla="*/ 1148862 w 1828800"/>
                  <a:gd name="connsiteY54" fmla="*/ 2989384 h 6201507"/>
                  <a:gd name="connsiteX55" fmla="*/ 1301262 w 1828800"/>
                  <a:gd name="connsiteY55" fmla="*/ 2766646 h 6201507"/>
                  <a:gd name="connsiteX56" fmla="*/ 1219200 w 1828800"/>
                  <a:gd name="connsiteY56" fmla="*/ 2555631 h 6201507"/>
                  <a:gd name="connsiteX57" fmla="*/ 1371600 w 1828800"/>
                  <a:gd name="connsiteY57" fmla="*/ 2332892 h 6201507"/>
                  <a:gd name="connsiteX58" fmla="*/ 1266092 w 1828800"/>
                  <a:gd name="connsiteY58" fmla="*/ 2098431 h 6201507"/>
                  <a:gd name="connsiteX59" fmla="*/ 1395046 w 1828800"/>
                  <a:gd name="connsiteY59" fmla="*/ 1746738 h 6201507"/>
                  <a:gd name="connsiteX60" fmla="*/ 1547446 w 1828800"/>
                  <a:gd name="connsiteY60" fmla="*/ 1465384 h 6201507"/>
                  <a:gd name="connsiteX61" fmla="*/ 1582616 w 1828800"/>
                  <a:gd name="connsiteY61" fmla="*/ 1031631 h 6201507"/>
                  <a:gd name="connsiteX62" fmla="*/ 1582616 w 1828800"/>
                  <a:gd name="connsiteY62" fmla="*/ 808892 h 6201507"/>
                  <a:gd name="connsiteX63" fmla="*/ 1383323 w 1828800"/>
                  <a:gd name="connsiteY63" fmla="*/ 398584 h 6201507"/>
                  <a:gd name="connsiteX64" fmla="*/ 1219200 w 1828800"/>
                  <a:gd name="connsiteY64" fmla="*/ 187569 h 6201507"/>
                  <a:gd name="connsiteX65" fmla="*/ 1148862 w 1828800"/>
                  <a:gd name="connsiteY65" fmla="*/ 105507 h 6201507"/>
                  <a:gd name="connsiteX66" fmla="*/ 1066800 w 1828800"/>
                  <a:gd name="connsiteY66"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703385 w 1828800"/>
                  <a:gd name="connsiteY11" fmla="*/ 1348154 h 6201507"/>
                  <a:gd name="connsiteX12" fmla="*/ 832339 w 1828800"/>
                  <a:gd name="connsiteY12" fmla="*/ 1242646 h 6201507"/>
                  <a:gd name="connsiteX13" fmla="*/ 961293 w 1828800"/>
                  <a:gd name="connsiteY13" fmla="*/ 1289538 h 6201507"/>
                  <a:gd name="connsiteX14" fmla="*/ 1019908 w 1828800"/>
                  <a:gd name="connsiteY14" fmla="*/ 1547446 h 6201507"/>
                  <a:gd name="connsiteX15" fmla="*/ 1019908 w 1828800"/>
                  <a:gd name="connsiteY15" fmla="*/ 1770184 h 6201507"/>
                  <a:gd name="connsiteX16" fmla="*/ 973016 w 1828800"/>
                  <a:gd name="connsiteY16" fmla="*/ 1969477 h 6201507"/>
                  <a:gd name="connsiteX17" fmla="*/ 926123 w 1828800"/>
                  <a:gd name="connsiteY17" fmla="*/ 2063261 h 6201507"/>
                  <a:gd name="connsiteX18" fmla="*/ 832339 w 1828800"/>
                  <a:gd name="connsiteY18" fmla="*/ 2227384 h 6201507"/>
                  <a:gd name="connsiteX19" fmla="*/ 738554 w 1828800"/>
                  <a:gd name="connsiteY19" fmla="*/ 2321169 h 6201507"/>
                  <a:gd name="connsiteX20" fmla="*/ 726831 w 1828800"/>
                  <a:gd name="connsiteY20" fmla="*/ 2485292 h 6201507"/>
                  <a:gd name="connsiteX21" fmla="*/ 597876 w 1828800"/>
                  <a:gd name="connsiteY21" fmla="*/ 2532184 h 6201507"/>
                  <a:gd name="connsiteX22" fmla="*/ 562708 w 1828800"/>
                  <a:gd name="connsiteY22" fmla="*/ 2719754 h 6201507"/>
                  <a:gd name="connsiteX23" fmla="*/ 644770 w 1828800"/>
                  <a:gd name="connsiteY23" fmla="*/ 2942491 h 6201507"/>
                  <a:gd name="connsiteX24" fmla="*/ 621324 w 1828800"/>
                  <a:gd name="connsiteY24" fmla="*/ 3012831 h 6201507"/>
                  <a:gd name="connsiteX25" fmla="*/ 492369 w 1828800"/>
                  <a:gd name="connsiteY25" fmla="*/ 3270739 h 6201507"/>
                  <a:gd name="connsiteX26" fmla="*/ 492370 w 1828800"/>
                  <a:gd name="connsiteY26" fmla="*/ 3563815 h 6201507"/>
                  <a:gd name="connsiteX27" fmla="*/ 562707 w 1828800"/>
                  <a:gd name="connsiteY27" fmla="*/ 3774832 h 6201507"/>
                  <a:gd name="connsiteX28" fmla="*/ 398585 w 1828800"/>
                  <a:gd name="connsiteY28" fmla="*/ 3845169 h 6201507"/>
                  <a:gd name="connsiteX29" fmla="*/ 433754 w 1828800"/>
                  <a:gd name="connsiteY29" fmla="*/ 4091353 h 6201507"/>
                  <a:gd name="connsiteX30" fmla="*/ 597876 w 1828800"/>
                  <a:gd name="connsiteY30" fmla="*/ 4243754 h 6201507"/>
                  <a:gd name="connsiteX31" fmla="*/ 762001 w 1828800"/>
                  <a:gd name="connsiteY31" fmla="*/ 4407877 h 6201507"/>
                  <a:gd name="connsiteX32" fmla="*/ 844061 w 1828800"/>
                  <a:gd name="connsiteY32" fmla="*/ 4571999 h 6201507"/>
                  <a:gd name="connsiteX33" fmla="*/ 715108 w 1828800"/>
                  <a:gd name="connsiteY33" fmla="*/ 4794739 h 6201507"/>
                  <a:gd name="connsiteX34" fmla="*/ 597876 w 1828800"/>
                  <a:gd name="connsiteY34" fmla="*/ 5111262 h 6201507"/>
                  <a:gd name="connsiteX35" fmla="*/ 703385 w 1828800"/>
                  <a:gd name="connsiteY35" fmla="*/ 5333999 h 6201507"/>
                  <a:gd name="connsiteX36" fmla="*/ 599496 w 1828800"/>
                  <a:gd name="connsiteY36" fmla="*/ 5545015 h 6201507"/>
                  <a:gd name="connsiteX37" fmla="*/ 328245 w 1828800"/>
                  <a:gd name="connsiteY37" fmla="*/ 5849816 h 6201507"/>
                  <a:gd name="connsiteX38" fmla="*/ 351692 w 1828800"/>
                  <a:gd name="connsiteY38" fmla="*/ 5920154 h 6201507"/>
                  <a:gd name="connsiteX39" fmla="*/ 504092 w 1828800"/>
                  <a:gd name="connsiteY39" fmla="*/ 6060831 h 6201507"/>
                  <a:gd name="connsiteX40" fmla="*/ 902677 w 1828800"/>
                  <a:gd name="connsiteY40" fmla="*/ 6201507 h 6201507"/>
                  <a:gd name="connsiteX41" fmla="*/ 1324708 w 1828800"/>
                  <a:gd name="connsiteY41" fmla="*/ 6142892 h 6201507"/>
                  <a:gd name="connsiteX42" fmla="*/ 1688123 w 1828800"/>
                  <a:gd name="connsiteY42" fmla="*/ 5967046 h 6201507"/>
                  <a:gd name="connsiteX43" fmla="*/ 1805353 w 1828800"/>
                  <a:gd name="connsiteY43" fmla="*/ 5779476 h 6201507"/>
                  <a:gd name="connsiteX44" fmla="*/ 1652954 w 1828800"/>
                  <a:gd name="connsiteY44" fmla="*/ 5392616 h 6201507"/>
                  <a:gd name="connsiteX45" fmla="*/ 1711571 w 1828800"/>
                  <a:gd name="connsiteY45" fmla="*/ 5005753 h 6201507"/>
                  <a:gd name="connsiteX46" fmla="*/ 1828800 w 1828800"/>
                  <a:gd name="connsiteY46" fmla="*/ 4654060 h 6201507"/>
                  <a:gd name="connsiteX47" fmla="*/ 1617783 w 1828800"/>
                  <a:gd name="connsiteY47" fmla="*/ 4419600 h 6201507"/>
                  <a:gd name="connsiteX48" fmla="*/ 1488830 w 1828800"/>
                  <a:gd name="connsiteY48" fmla="*/ 4208584 h 6201507"/>
                  <a:gd name="connsiteX49" fmla="*/ 1266093 w 1828800"/>
                  <a:gd name="connsiteY49" fmla="*/ 3997570 h 6201507"/>
                  <a:gd name="connsiteX50" fmla="*/ 1043355 w 1828800"/>
                  <a:gd name="connsiteY50" fmla="*/ 3774830 h 6201507"/>
                  <a:gd name="connsiteX51" fmla="*/ 1119339 w 1828800"/>
                  <a:gd name="connsiteY51" fmla="*/ 3506861 h 6201507"/>
                  <a:gd name="connsiteX52" fmla="*/ 1260014 w 1828800"/>
                  <a:gd name="connsiteY52" fmla="*/ 3260677 h 6201507"/>
                  <a:gd name="connsiteX53" fmla="*/ 1148862 w 1828800"/>
                  <a:gd name="connsiteY53" fmla="*/ 2989384 h 6201507"/>
                  <a:gd name="connsiteX54" fmla="*/ 1301262 w 1828800"/>
                  <a:gd name="connsiteY54" fmla="*/ 2766646 h 6201507"/>
                  <a:gd name="connsiteX55" fmla="*/ 1219200 w 1828800"/>
                  <a:gd name="connsiteY55" fmla="*/ 2555631 h 6201507"/>
                  <a:gd name="connsiteX56" fmla="*/ 1371600 w 1828800"/>
                  <a:gd name="connsiteY56" fmla="*/ 2332892 h 6201507"/>
                  <a:gd name="connsiteX57" fmla="*/ 1266092 w 1828800"/>
                  <a:gd name="connsiteY57" fmla="*/ 2098431 h 6201507"/>
                  <a:gd name="connsiteX58" fmla="*/ 1395046 w 1828800"/>
                  <a:gd name="connsiteY58" fmla="*/ 1746738 h 6201507"/>
                  <a:gd name="connsiteX59" fmla="*/ 1547446 w 1828800"/>
                  <a:gd name="connsiteY59" fmla="*/ 1465384 h 6201507"/>
                  <a:gd name="connsiteX60" fmla="*/ 1582616 w 1828800"/>
                  <a:gd name="connsiteY60" fmla="*/ 1031631 h 6201507"/>
                  <a:gd name="connsiteX61" fmla="*/ 1582616 w 1828800"/>
                  <a:gd name="connsiteY61" fmla="*/ 808892 h 6201507"/>
                  <a:gd name="connsiteX62" fmla="*/ 1383323 w 1828800"/>
                  <a:gd name="connsiteY62" fmla="*/ 398584 h 6201507"/>
                  <a:gd name="connsiteX63" fmla="*/ 1219200 w 1828800"/>
                  <a:gd name="connsiteY63" fmla="*/ 187569 h 6201507"/>
                  <a:gd name="connsiteX64" fmla="*/ 1148862 w 1828800"/>
                  <a:gd name="connsiteY64" fmla="*/ 105507 h 6201507"/>
                  <a:gd name="connsiteX65" fmla="*/ 1066800 w 1828800"/>
                  <a:gd name="connsiteY65"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832339 w 1828800"/>
                  <a:gd name="connsiteY11" fmla="*/ 1242646 h 6201507"/>
                  <a:gd name="connsiteX12" fmla="*/ 961293 w 1828800"/>
                  <a:gd name="connsiteY12" fmla="*/ 1289538 h 6201507"/>
                  <a:gd name="connsiteX13" fmla="*/ 1019908 w 1828800"/>
                  <a:gd name="connsiteY13" fmla="*/ 1547446 h 6201507"/>
                  <a:gd name="connsiteX14" fmla="*/ 1019908 w 1828800"/>
                  <a:gd name="connsiteY14" fmla="*/ 1770184 h 6201507"/>
                  <a:gd name="connsiteX15" fmla="*/ 973016 w 1828800"/>
                  <a:gd name="connsiteY15" fmla="*/ 1969477 h 6201507"/>
                  <a:gd name="connsiteX16" fmla="*/ 926123 w 1828800"/>
                  <a:gd name="connsiteY16" fmla="*/ 2063261 h 6201507"/>
                  <a:gd name="connsiteX17" fmla="*/ 832339 w 1828800"/>
                  <a:gd name="connsiteY17" fmla="*/ 2227384 h 6201507"/>
                  <a:gd name="connsiteX18" fmla="*/ 738554 w 1828800"/>
                  <a:gd name="connsiteY18" fmla="*/ 2321169 h 6201507"/>
                  <a:gd name="connsiteX19" fmla="*/ 726831 w 1828800"/>
                  <a:gd name="connsiteY19" fmla="*/ 2485292 h 6201507"/>
                  <a:gd name="connsiteX20" fmla="*/ 597876 w 1828800"/>
                  <a:gd name="connsiteY20" fmla="*/ 2532184 h 6201507"/>
                  <a:gd name="connsiteX21" fmla="*/ 562708 w 1828800"/>
                  <a:gd name="connsiteY21" fmla="*/ 2719754 h 6201507"/>
                  <a:gd name="connsiteX22" fmla="*/ 644770 w 1828800"/>
                  <a:gd name="connsiteY22" fmla="*/ 2942491 h 6201507"/>
                  <a:gd name="connsiteX23" fmla="*/ 621324 w 1828800"/>
                  <a:gd name="connsiteY23" fmla="*/ 3012831 h 6201507"/>
                  <a:gd name="connsiteX24" fmla="*/ 492369 w 1828800"/>
                  <a:gd name="connsiteY24" fmla="*/ 3270739 h 6201507"/>
                  <a:gd name="connsiteX25" fmla="*/ 492370 w 1828800"/>
                  <a:gd name="connsiteY25" fmla="*/ 3563815 h 6201507"/>
                  <a:gd name="connsiteX26" fmla="*/ 562707 w 1828800"/>
                  <a:gd name="connsiteY26" fmla="*/ 3774832 h 6201507"/>
                  <a:gd name="connsiteX27" fmla="*/ 398585 w 1828800"/>
                  <a:gd name="connsiteY27" fmla="*/ 3845169 h 6201507"/>
                  <a:gd name="connsiteX28" fmla="*/ 433754 w 1828800"/>
                  <a:gd name="connsiteY28" fmla="*/ 4091353 h 6201507"/>
                  <a:gd name="connsiteX29" fmla="*/ 597876 w 1828800"/>
                  <a:gd name="connsiteY29" fmla="*/ 4243754 h 6201507"/>
                  <a:gd name="connsiteX30" fmla="*/ 762001 w 1828800"/>
                  <a:gd name="connsiteY30" fmla="*/ 4407877 h 6201507"/>
                  <a:gd name="connsiteX31" fmla="*/ 844061 w 1828800"/>
                  <a:gd name="connsiteY31" fmla="*/ 4571999 h 6201507"/>
                  <a:gd name="connsiteX32" fmla="*/ 715108 w 1828800"/>
                  <a:gd name="connsiteY32" fmla="*/ 4794739 h 6201507"/>
                  <a:gd name="connsiteX33" fmla="*/ 597876 w 1828800"/>
                  <a:gd name="connsiteY33" fmla="*/ 5111262 h 6201507"/>
                  <a:gd name="connsiteX34" fmla="*/ 703385 w 1828800"/>
                  <a:gd name="connsiteY34" fmla="*/ 5333999 h 6201507"/>
                  <a:gd name="connsiteX35" fmla="*/ 599496 w 1828800"/>
                  <a:gd name="connsiteY35" fmla="*/ 5545015 h 6201507"/>
                  <a:gd name="connsiteX36" fmla="*/ 328245 w 1828800"/>
                  <a:gd name="connsiteY36" fmla="*/ 5849816 h 6201507"/>
                  <a:gd name="connsiteX37" fmla="*/ 351692 w 1828800"/>
                  <a:gd name="connsiteY37" fmla="*/ 5920154 h 6201507"/>
                  <a:gd name="connsiteX38" fmla="*/ 504092 w 1828800"/>
                  <a:gd name="connsiteY38" fmla="*/ 6060831 h 6201507"/>
                  <a:gd name="connsiteX39" fmla="*/ 902677 w 1828800"/>
                  <a:gd name="connsiteY39" fmla="*/ 6201507 h 6201507"/>
                  <a:gd name="connsiteX40" fmla="*/ 1324708 w 1828800"/>
                  <a:gd name="connsiteY40" fmla="*/ 6142892 h 6201507"/>
                  <a:gd name="connsiteX41" fmla="*/ 1688123 w 1828800"/>
                  <a:gd name="connsiteY41" fmla="*/ 5967046 h 6201507"/>
                  <a:gd name="connsiteX42" fmla="*/ 1805353 w 1828800"/>
                  <a:gd name="connsiteY42" fmla="*/ 5779476 h 6201507"/>
                  <a:gd name="connsiteX43" fmla="*/ 1652954 w 1828800"/>
                  <a:gd name="connsiteY43" fmla="*/ 5392616 h 6201507"/>
                  <a:gd name="connsiteX44" fmla="*/ 1711571 w 1828800"/>
                  <a:gd name="connsiteY44" fmla="*/ 5005753 h 6201507"/>
                  <a:gd name="connsiteX45" fmla="*/ 1828800 w 1828800"/>
                  <a:gd name="connsiteY45" fmla="*/ 4654060 h 6201507"/>
                  <a:gd name="connsiteX46" fmla="*/ 1617783 w 1828800"/>
                  <a:gd name="connsiteY46" fmla="*/ 4419600 h 6201507"/>
                  <a:gd name="connsiteX47" fmla="*/ 1488830 w 1828800"/>
                  <a:gd name="connsiteY47" fmla="*/ 4208584 h 6201507"/>
                  <a:gd name="connsiteX48" fmla="*/ 1266093 w 1828800"/>
                  <a:gd name="connsiteY48" fmla="*/ 3997570 h 6201507"/>
                  <a:gd name="connsiteX49" fmla="*/ 1043355 w 1828800"/>
                  <a:gd name="connsiteY49" fmla="*/ 3774830 h 6201507"/>
                  <a:gd name="connsiteX50" fmla="*/ 1119339 w 1828800"/>
                  <a:gd name="connsiteY50" fmla="*/ 3506861 h 6201507"/>
                  <a:gd name="connsiteX51" fmla="*/ 1260014 w 1828800"/>
                  <a:gd name="connsiteY51" fmla="*/ 3260677 h 6201507"/>
                  <a:gd name="connsiteX52" fmla="*/ 1148862 w 1828800"/>
                  <a:gd name="connsiteY52" fmla="*/ 2989384 h 6201507"/>
                  <a:gd name="connsiteX53" fmla="*/ 1301262 w 1828800"/>
                  <a:gd name="connsiteY53" fmla="*/ 2766646 h 6201507"/>
                  <a:gd name="connsiteX54" fmla="*/ 1219200 w 1828800"/>
                  <a:gd name="connsiteY54" fmla="*/ 2555631 h 6201507"/>
                  <a:gd name="connsiteX55" fmla="*/ 1371600 w 1828800"/>
                  <a:gd name="connsiteY55" fmla="*/ 2332892 h 6201507"/>
                  <a:gd name="connsiteX56" fmla="*/ 1266092 w 1828800"/>
                  <a:gd name="connsiteY56" fmla="*/ 2098431 h 6201507"/>
                  <a:gd name="connsiteX57" fmla="*/ 1395046 w 1828800"/>
                  <a:gd name="connsiteY57" fmla="*/ 1746738 h 6201507"/>
                  <a:gd name="connsiteX58" fmla="*/ 1547446 w 1828800"/>
                  <a:gd name="connsiteY58" fmla="*/ 1465384 h 6201507"/>
                  <a:gd name="connsiteX59" fmla="*/ 1582616 w 1828800"/>
                  <a:gd name="connsiteY59" fmla="*/ 1031631 h 6201507"/>
                  <a:gd name="connsiteX60" fmla="*/ 1582616 w 1828800"/>
                  <a:gd name="connsiteY60" fmla="*/ 808892 h 6201507"/>
                  <a:gd name="connsiteX61" fmla="*/ 1383323 w 1828800"/>
                  <a:gd name="connsiteY61" fmla="*/ 398584 h 6201507"/>
                  <a:gd name="connsiteX62" fmla="*/ 1219200 w 1828800"/>
                  <a:gd name="connsiteY62" fmla="*/ 187569 h 6201507"/>
                  <a:gd name="connsiteX63" fmla="*/ 1148862 w 1828800"/>
                  <a:gd name="connsiteY63" fmla="*/ 105507 h 6201507"/>
                  <a:gd name="connsiteX64" fmla="*/ 1066800 w 1828800"/>
                  <a:gd name="connsiteY64"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574431 w 1699846"/>
                  <a:gd name="connsiteY10" fmla="*/ 1184030 h 6201507"/>
                  <a:gd name="connsiteX11" fmla="*/ 703385 w 1699846"/>
                  <a:gd name="connsiteY11" fmla="*/ 1242646 h 6201507"/>
                  <a:gd name="connsiteX12" fmla="*/ 832339 w 1699846"/>
                  <a:gd name="connsiteY12" fmla="*/ 1289538 h 6201507"/>
                  <a:gd name="connsiteX13" fmla="*/ 890954 w 1699846"/>
                  <a:gd name="connsiteY13" fmla="*/ 1547446 h 6201507"/>
                  <a:gd name="connsiteX14" fmla="*/ 890954 w 1699846"/>
                  <a:gd name="connsiteY14" fmla="*/ 1770184 h 6201507"/>
                  <a:gd name="connsiteX15" fmla="*/ 844062 w 1699846"/>
                  <a:gd name="connsiteY15" fmla="*/ 1969477 h 6201507"/>
                  <a:gd name="connsiteX16" fmla="*/ 797169 w 1699846"/>
                  <a:gd name="connsiteY16" fmla="*/ 2063261 h 6201507"/>
                  <a:gd name="connsiteX17" fmla="*/ 703385 w 1699846"/>
                  <a:gd name="connsiteY17" fmla="*/ 2227384 h 6201507"/>
                  <a:gd name="connsiteX18" fmla="*/ 609600 w 1699846"/>
                  <a:gd name="connsiteY18" fmla="*/ 2321169 h 6201507"/>
                  <a:gd name="connsiteX19" fmla="*/ 597877 w 1699846"/>
                  <a:gd name="connsiteY19" fmla="*/ 2485292 h 6201507"/>
                  <a:gd name="connsiteX20" fmla="*/ 468922 w 1699846"/>
                  <a:gd name="connsiteY20" fmla="*/ 2532184 h 6201507"/>
                  <a:gd name="connsiteX21" fmla="*/ 433754 w 1699846"/>
                  <a:gd name="connsiteY21" fmla="*/ 2719754 h 6201507"/>
                  <a:gd name="connsiteX22" fmla="*/ 515816 w 1699846"/>
                  <a:gd name="connsiteY22" fmla="*/ 2942491 h 6201507"/>
                  <a:gd name="connsiteX23" fmla="*/ 492370 w 1699846"/>
                  <a:gd name="connsiteY23" fmla="*/ 3012831 h 6201507"/>
                  <a:gd name="connsiteX24" fmla="*/ 363415 w 1699846"/>
                  <a:gd name="connsiteY24" fmla="*/ 3270739 h 6201507"/>
                  <a:gd name="connsiteX25" fmla="*/ 363416 w 1699846"/>
                  <a:gd name="connsiteY25" fmla="*/ 3563815 h 6201507"/>
                  <a:gd name="connsiteX26" fmla="*/ 433753 w 1699846"/>
                  <a:gd name="connsiteY26" fmla="*/ 3774832 h 6201507"/>
                  <a:gd name="connsiteX27" fmla="*/ 269631 w 1699846"/>
                  <a:gd name="connsiteY27" fmla="*/ 3845169 h 6201507"/>
                  <a:gd name="connsiteX28" fmla="*/ 304800 w 1699846"/>
                  <a:gd name="connsiteY28" fmla="*/ 4091353 h 6201507"/>
                  <a:gd name="connsiteX29" fmla="*/ 468922 w 1699846"/>
                  <a:gd name="connsiteY29" fmla="*/ 4243754 h 6201507"/>
                  <a:gd name="connsiteX30" fmla="*/ 633047 w 1699846"/>
                  <a:gd name="connsiteY30" fmla="*/ 4407877 h 6201507"/>
                  <a:gd name="connsiteX31" fmla="*/ 715107 w 1699846"/>
                  <a:gd name="connsiteY31" fmla="*/ 4571999 h 6201507"/>
                  <a:gd name="connsiteX32" fmla="*/ 586154 w 1699846"/>
                  <a:gd name="connsiteY32" fmla="*/ 4794739 h 6201507"/>
                  <a:gd name="connsiteX33" fmla="*/ 468922 w 1699846"/>
                  <a:gd name="connsiteY33" fmla="*/ 5111262 h 6201507"/>
                  <a:gd name="connsiteX34" fmla="*/ 574431 w 1699846"/>
                  <a:gd name="connsiteY34" fmla="*/ 5333999 h 6201507"/>
                  <a:gd name="connsiteX35" fmla="*/ 470542 w 1699846"/>
                  <a:gd name="connsiteY35" fmla="*/ 5545015 h 6201507"/>
                  <a:gd name="connsiteX36" fmla="*/ 199291 w 1699846"/>
                  <a:gd name="connsiteY36" fmla="*/ 5849816 h 6201507"/>
                  <a:gd name="connsiteX37" fmla="*/ 222738 w 1699846"/>
                  <a:gd name="connsiteY37" fmla="*/ 5920154 h 6201507"/>
                  <a:gd name="connsiteX38" fmla="*/ 375138 w 1699846"/>
                  <a:gd name="connsiteY38" fmla="*/ 6060831 h 6201507"/>
                  <a:gd name="connsiteX39" fmla="*/ 773723 w 1699846"/>
                  <a:gd name="connsiteY39" fmla="*/ 6201507 h 6201507"/>
                  <a:gd name="connsiteX40" fmla="*/ 1195754 w 1699846"/>
                  <a:gd name="connsiteY40" fmla="*/ 6142892 h 6201507"/>
                  <a:gd name="connsiteX41" fmla="*/ 1559169 w 1699846"/>
                  <a:gd name="connsiteY41" fmla="*/ 5967046 h 6201507"/>
                  <a:gd name="connsiteX42" fmla="*/ 1676399 w 1699846"/>
                  <a:gd name="connsiteY42" fmla="*/ 5779476 h 6201507"/>
                  <a:gd name="connsiteX43" fmla="*/ 1524000 w 1699846"/>
                  <a:gd name="connsiteY43" fmla="*/ 5392616 h 6201507"/>
                  <a:gd name="connsiteX44" fmla="*/ 1582617 w 1699846"/>
                  <a:gd name="connsiteY44" fmla="*/ 5005753 h 6201507"/>
                  <a:gd name="connsiteX45" fmla="*/ 1699846 w 1699846"/>
                  <a:gd name="connsiteY45" fmla="*/ 4654060 h 6201507"/>
                  <a:gd name="connsiteX46" fmla="*/ 1488829 w 1699846"/>
                  <a:gd name="connsiteY46" fmla="*/ 4419600 h 6201507"/>
                  <a:gd name="connsiteX47" fmla="*/ 1359876 w 1699846"/>
                  <a:gd name="connsiteY47" fmla="*/ 4208584 h 6201507"/>
                  <a:gd name="connsiteX48" fmla="*/ 1137139 w 1699846"/>
                  <a:gd name="connsiteY48" fmla="*/ 3997570 h 6201507"/>
                  <a:gd name="connsiteX49" fmla="*/ 914401 w 1699846"/>
                  <a:gd name="connsiteY49" fmla="*/ 3774830 h 6201507"/>
                  <a:gd name="connsiteX50" fmla="*/ 990385 w 1699846"/>
                  <a:gd name="connsiteY50" fmla="*/ 3506861 h 6201507"/>
                  <a:gd name="connsiteX51" fmla="*/ 1131060 w 1699846"/>
                  <a:gd name="connsiteY51" fmla="*/ 3260677 h 6201507"/>
                  <a:gd name="connsiteX52" fmla="*/ 1019908 w 1699846"/>
                  <a:gd name="connsiteY52" fmla="*/ 2989384 h 6201507"/>
                  <a:gd name="connsiteX53" fmla="*/ 1172308 w 1699846"/>
                  <a:gd name="connsiteY53" fmla="*/ 2766646 h 6201507"/>
                  <a:gd name="connsiteX54" fmla="*/ 1090246 w 1699846"/>
                  <a:gd name="connsiteY54" fmla="*/ 2555631 h 6201507"/>
                  <a:gd name="connsiteX55" fmla="*/ 1242646 w 1699846"/>
                  <a:gd name="connsiteY55" fmla="*/ 2332892 h 6201507"/>
                  <a:gd name="connsiteX56" fmla="*/ 1137138 w 1699846"/>
                  <a:gd name="connsiteY56" fmla="*/ 2098431 h 6201507"/>
                  <a:gd name="connsiteX57" fmla="*/ 1266092 w 1699846"/>
                  <a:gd name="connsiteY57" fmla="*/ 1746738 h 6201507"/>
                  <a:gd name="connsiteX58" fmla="*/ 1418492 w 1699846"/>
                  <a:gd name="connsiteY58" fmla="*/ 1465384 h 6201507"/>
                  <a:gd name="connsiteX59" fmla="*/ 1453662 w 1699846"/>
                  <a:gd name="connsiteY59" fmla="*/ 1031631 h 6201507"/>
                  <a:gd name="connsiteX60" fmla="*/ 1453662 w 1699846"/>
                  <a:gd name="connsiteY60" fmla="*/ 808892 h 6201507"/>
                  <a:gd name="connsiteX61" fmla="*/ 1254369 w 1699846"/>
                  <a:gd name="connsiteY61" fmla="*/ 398584 h 6201507"/>
                  <a:gd name="connsiteX62" fmla="*/ 1090246 w 1699846"/>
                  <a:gd name="connsiteY62" fmla="*/ 187569 h 6201507"/>
                  <a:gd name="connsiteX63" fmla="*/ 1019908 w 1699846"/>
                  <a:gd name="connsiteY63" fmla="*/ 105507 h 6201507"/>
                  <a:gd name="connsiteX64" fmla="*/ 937846 w 1699846"/>
                  <a:gd name="connsiteY64" fmla="*/ 0 h 6201507"/>
                  <a:gd name="connsiteX0" fmla="*/ 375139 w 1570893"/>
                  <a:gd name="connsiteY0" fmla="*/ 11723 h 6201507"/>
                  <a:gd name="connsiteX1" fmla="*/ 504093 w 1570893"/>
                  <a:gd name="connsiteY1" fmla="*/ 234461 h 6201507"/>
                  <a:gd name="connsiteX2" fmla="*/ 562709 w 1570893"/>
                  <a:gd name="connsiteY2" fmla="*/ 386861 h 6201507"/>
                  <a:gd name="connsiteX3" fmla="*/ 586155 w 1570893"/>
                  <a:gd name="connsiteY3" fmla="*/ 562707 h 6201507"/>
                  <a:gd name="connsiteX4" fmla="*/ 527539 w 1570893"/>
                  <a:gd name="connsiteY4" fmla="*/ 691661 h 6201507"/>
                  <a:gd name="connsiteX5" fmla="*/ 410309 w 1570893"/>
                  <a:gd name="connsiteY5" fmla="*/ 738554 h 6201507"/>
                  <a:gd name="connsiteX6" fmla="*/ 316524 w 1570893"/>
                  <a:gd name="connsiteY6" fmla="*/ 773723 h 6201507"/>
                  <a:gd name="connsiteX7" fmla="*/ 152401 w 1570893"/>
                  <a:gd name="connsiteY7" fmla="*/ 785446 h 6201507"/>
                  <a:gd name="connsiteX8" fmla="*/ 0 w 1570893"/>
                  <a:gd name="connsiteY8" fmla="*/ 832339 h 6201507"/>
                  <a:gd name="connsiteX9" fmla="*/ 386863 w 1570893"/>
                  <a:gd name="connsiteY9" fmla="*/ 1008185 h 6201507"/>
                  <a:gd name="connsiteX10" fmla="*/ 445478 w 1570893"/>
                  <a:gd name="connsiteY10" fmla="*/ 1184030 h 6201507"/>
                  <a:gd name="connsiteX11" fmla="*/ 574432 w 1570893"/>
                  <a:gd name="connsiteY11" fmla="*/ 1242646 h 6201507"/>
                  <a:gd name="connsiteX12" fmla="*/ 703386 w 1570893"/>
                  <a:gd name="connsiteY12" fmla="*/ 1289538 h 6201507"/>
                  <a:gd name="connsiteX13" fmla="*/ 762001 w 1570893"/>
                  <a:gd name="connsiteY13" fmla="*/ 1547446 h 6201507"/>
                  <a:gd name="connsiteX14" fmla="*/ 762001 w 1570893"/>
                  <a:gd name="connsiteY14" fmla="*/ 1770184 h 6201507"/>
                  <a:gd name="connsiteX15" fmla="*/ 715109 w 1570893"/>
                  <a:gd name="connsiteY15" fmla="*/ 1969477 h 6201507"/>
                  <a:gd name="connsiteX16" fmla="*/ 668216 w 1570893"/>
                  <a:gd name="connsiteY16" fmla="*/ 2063261 h 6201507"/>
                  <a:gd name="connsiteX17" fmla="*/ 574432 w 1570893"/>
                  <a:gd name="connsiteY17" fmla="*/ 2227384 h 6201507"/>
                  <a:gd name="connsiteX18" fmla="*/ 480647 w 1570893"/>
                  <a:gd name="connsiteY18" fmla="*/ 2321169 h 6201507"/>
                  <a:gd name="connsiteX19" fmla="*/ 468924 w 1570893"/>
                  <a:gd name="connsiteY19" fmla="*/ 2485292 h 6201507"/>
                  <a:gd name="connsiteX20" fmla="*/ 339969 w 1570893"/>
                  <a:gd name="connsiteY20" fmla="*/ 2532184 h 6201507"/>
                  <a:gd name="connsiteX21" fmla="*/ 304801 w 1570893"/>
                  <a:gd name="connsiteY21" fmla="*/ 2719754 h 6201507"/>
                  <a:gd name="connsiteX22" fmla="*/ 386863 w 1570893"/>
                  <a:gd name="connsiteY22" fmla="*/ 2942491 h 6201507"/>
                  <a:gd name="connsiteX23" fmla="*/ 363417 w 1570893"/>
                  <a:gd name="connsiteY23" fmla="*/ 3012831 h 6201507"/>
                  <a:gd name="connsiteX24" fmla="*/ 234462 w 1570893"/>
                  <a:gd name="connsiteY24" fmla="*/ 3270739 h 6201507"/>
                  <a:gd name="connsiteX25" fmla="*/ 234463 w 1570893"/>
                  <a:gd name="connsiteY25" fmla="*/ 3563815 h 6201507"/>
                  <a:gd name="connsiteX26" fmla="*/ 304800 w 1570893"/>
                  <a:gd name="connsiteY26" fmla="*/ 3774832 h 6201507"/>
                  <a:gd name="connsiteX27" fmla="*/ 140678 w 1570893"/>
                  <a:gd name="connsiteY27" fmla="*/ 3845169 h 6201507"/>
                  <a:gd name="connsiteX28" fmla="*/ 175847 w 1570893"/>
                  <a:gd name="connsiteY28" fmla="*/ 4091353 h 6201507"/>
                  <a:gd name="connsiteX29" fmla="*/ 339969 w 1570893"/>
                  <a:gd name="connsiteY29" fmla="*/ 4243754 h 6201507"/>
                  <a:gd name="connsiteX30" fmla="*/ 504094 w 1570893"/>
                  <a:gd name="connsiteY30" fmla="*/ 4407877 h 6201507"/>
                  <a:gd name="connsiteX31" fmla="*/ 586154 w 1570893"/>
                  <a:gd name="connsiteY31" fmla="*/ 4571999 h 6201507"/>
                  <a:gd name="connsiteX32" fmla="*/ 457201 w 1570893"/>
                  <a:gd name="connsiteY32" fmla="*/ 4794739 h 6201507"/>
                  <a:gd name="connsiteX33" fmla="*/ 339969 w 1570893"/>
                  <a:gd name="connsiteY33" fmla="*/ 5111262 h 6201507"/>
                  <a:gd name="connsiteX34" fmla="*/ 445478 w 1570893"/>
                  <a:gd name="connsiteY34" fmla="*/ 5333999 h 6201507"/>
                  <a:gd name="connsiteX35" fmla="*/ 341589 w 1570893"/>
                  <a:gd name="connsiteY35" fmla="*/ 5545015 h 6201507"/>
                  <a:gd name="connsiteX36" fmla="*/ 70338 w 1570893"/>
                  <a:gd name="connsiteY36" fmla="*/ 5849816 h 6201507"/>
                  <a:gd name="connsiteX37" fmla="*/ 93785 w 1570893"/>
                  <a:gd name="connsiteY37" fmla="*/ 5920154 h 6201507"/>
                  <a:gd name="connsiteX38" fmla="*/ 246185 w 1570893"/>
                  <a:gd name="connsiteY38" fmla="*/ 6060831 h 6201507"/>
                  <a:gd name="connsiteX39" fmla="*/ 644770 w 1570893"/>
                  <a:gd name="connsiteY39" fmla="*/ 6201507 h 6201507"/>
                  <a:gd name="connsiteX40" fmla="*/ 1066801 w 1570893"/>
                  <a:gd name="connsiteY40" fmla="*/ 6142892 h 6201507"/>
                  <a:gd name="connsiteX41" fmla="*/ 1430216 w 1570893"/>
                  <a:gd name="connsiteY41" fmla="*/ 5967046 h 6201507"/>
                  <a:gd name="connsiteX42" fmla="*/ 1547446 w 1570893"/>
                  <a:gd name="connsiteY42" fmla="*/ 5779476 h 6201507"/>
                  <a:gd name="connsiteX43" fmla="*/ 1395047 w 1570893"/>
                  <a:gd name="connsiteY43" fmla="*/ 5392616 h 6201507"/>
                  <a:gd name="connsiteX44" fmla="*/ 1453664 w 1570893"/>
                  <a:gd name="connsiteY44" fmla="*/ 5005753 h 6201507"/>
                  <a:gd name="connsiteX45" fmla="*/ 1570893 w 1570893"/>
                  <a:gd name="connsiteY45" fmla="*/ 4654060 h 6201507"/>
                  <a:gd name="connsiteX46" fmla="*/ 1359876 w 1570893"/>
                  <a:gd name="connsiteY46" fmla="*/ 4419600 h 6201507"/>
                  <a:gd name="connsiteX47" fmla="*/ 1230923 w 1570893"/>
                  <a:gd name="connsiteY47" fmla="*/ 4208584 h 6201507"/>
                  <a:gd name="connsiteX48" fmla="*/ 1008186 w 1570893"/>
                  <a:gd name="connsiteY48" fmla="*/ 3997570 h 6201507"/>
                  <a:gd name="connsiteX49" fmla="*/ 785448 w 1570893"/>
                  <a:gd name="connsiteY49" fmla="*/ 3774830 h 6201507"/>
                  <a:gd name="connsiteX50" fmla="*/ 861432 w 1570893"/>
                  <a:gd name="connsiteY50" fmla="*/ 3506861 h 6201507"/>
                  <a:gd name="connsiteX51" fmla="*/ 1002107 w 1570893"/>
                  <a:gd name="connsiteY51" fmla="*/ 3260677 h 6201507"/>
                  <a:gd name="connsiteX52" fmla="*/ 890955 w 1570893"/>
                  <a:gd name="connsiteY52" fmla="*/ 2989384 h 6201507"/>
                  <a:gd name="connsiteX53" fmla="*/ 1043355 w 1570893"/>
                  <a:gd name="connsiteY53" fmla="*/ 2766646 h 6201507"/>
                  <a:gd name="connsiteX54" fmla="*/ 961293 w 1570893"/>
                  <a:gd name="connsiteY54" fmla="*/ 2555631 h 6201507"/>
                  <a:gd name="connsiteX55" fmla="*/ 1113693 w 1570893"/>
                  <a:gd name="connsiteY55" fmla="*/ 2332892 h 6201507"/>
                  <a:gd name="connsiteX56" fmla="*/ 1008185 w 1570893"/>
                  <a:gd name="connsiteY56" fmla="*/ 2098431 h 6201507"/>
                  <a:gd name="connsiteX57" fmla="*/ 1137139 w 1570893"/>
                  <a:gd name="connsiteY57" fmla="*/ 1746738 h 6201507"/>
                  <a:gd name="connsiteX58" fmla="*/ 1289539 w 1570893"/>
                  <a:gd name="connsiteY58" fmla="*/ 1465384 h 6201507"/>
                  <a:gd name="connsiteX59" fmla="*/ 1324709 w 1570893"/>
                  <a:gd name="connsiteY59" fmla="*/ 1031631 h 6201507"/>
                  <a:gd name="connsiteX60" fmla="*/ 1324709 w 1570893"/>
                  <a:gd name="connsiteY60" fmla="*/ 808892 h 6201507"/>
                  <a:gd name="connsiteX61" fmla="*/ 1125416 w 1570893"/>
                  <a:gd name="connsiteY61" fmla="*/ 398584 h 6201507"/>
                  <a:gd name="connsiteX62" fmla="*/ 961293 w 1570893"/>
                  <a:gd name="connsiteY62" fmla="*/ 187569 h 6201507"/>
                  <a:gd name="connsiteX63" fmla="*/ 890955 w 1570893"/>
                  <a:gd name="connsiteY63" fmla="*/ 105507 h 6201507"/>
                  <a:gd name="connsiteX64" fmla="*/ 808893 w 1570893"/>
                  <a:gd name="connsiteY64"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82063 w 1500555"/>
                  <a:gd name="connsiteY7" fmla="*/ 785446 h 6201507"/>
                  <a:gd name="connsiteX8" fmla="*/ 316525 w 1500555"/>
                  <a:gd name="connsiteY8" fmla="*/ 1008185 h 6201507"/>
                  <a:gd name="connsiteX9" fmla="*/ 375140 w 1500555"/>
                  <a:gd name="connsiteY9" fmla="*/ 1184030 h 6201507"/>
                  <a:gd name="connsiteX10" fmla="*/ 504094 w 1500555"/>
                  <a:gd name="connsiteY10" fmla="*/ 1242646 h 6201507"/>
                  <a:gd name="connsiteX11" fmla="*/ 633048 w 1500555"/>
                  <a:gd name="connsiteY11" fmla="*/ 1289538 h 6201507"/>
                  <a:gd name="connsiteX12" fmla="*/ 691663 w 1500555"/>
                  <a:gd name="connsiteY12" fmla="*/ 1547446 h 6201507"/>
                  <a:gd name="connsiteX13" fmla="*/ 691663 w 1500555"/>
                  <a:gd name="connsiteY13" fmla="*/ 1770184 h 6201507"/>
                  <a:gd name="connsiteX14" fmla="*/ 644771 w 1500555"/>
                  <a:gd name="connsiteY14" fmla="*/ 1969477 h 6201507"/>
                  <a:gd name="connsiteX15" fmla="*/ 597878 w 1500555"/>
                  <a:gd name="connsiteY15" fmla="*/ 2063261 h 6201507"/>
                  <a:gd name="connsiteX16" fmla="*/ 504094 w 1500555"/>
                  <a:gd name="connsiteY16" fmla="*/ 2227384 h 6201507"/>
                  <a:gd name="connsiteX17" fmla="*/ 410309 w 1500555"/>
                  <a:gd name="connsiteY17" fmla="*/ 2321169 h 6201507"/>
                  <a:gd name="connsiteX18" fmla="*/ 398586 w 1500555"/>
                  <a:gd name="connsiteY18" fmla="*/ 2485292 h 6201507"/>
                  <a:gd name="connsiteX19" fmla="*/ 269631 w 1500555"/>
                  <a:gd name="connsiteY19" fmla="*/ 2532184 h 6201507"/>
                  <a:gd name="connsiteX20" fmla="*/ 234463 w 1500555"/>
                  <a:gd name="connsiteY20" fmla="*/ 2719754 h 6201507"/>
                  <a:gd name="connsiteX21" fmla="*/ 316525 w 1500555"/>
                  <a:gd name="connsiteY21" fmla="*/ 2942491 h 6201507"/>
                  <a:gd name="connsiteX22" fmla="*/ 293079 w 1500555"/>
                  <a:gd name="connsiteY22" fmla="*/ 3012831 h 6201507"/>
                  <a:gd name="connsiteX23" fmla="*/ 164124 w 1500555"/>
                  <a:gd name="connsiteY23" fmla="*/ 3270739 h 6201507"/>
                  <a:gd name="connsiteX24" fmla="*/ 164125 w 1500555"/>
                  <a:gd name="connsiteY24" fmla="*/ 3563815 h 6201507"/>
                  <a:gd name="connsiteX25" fmla="*/ 234462 w 1500555"/>
                  <a:gd name="connsiteY25" fmla="*/ 3774832 h 6201507"/>
                  <a:gd name="connsiteX26" fmla="*/ 70340 w 1500555"/>
                  <a:gd name="connsiteY26" fmla="*/ 3845169 h 6201507"/>
                  <a:gd name="connsiteX27" fmla="*/ 105509 w 1500555"/>
                  <a:gd name="connsiteY27" fmla="*/ 4091353 h 6201507"/>
                  <a:gd name="connsiteX28" fmla="*/ 269631 w 1500555"/>
                  <a:gd name="connsiteY28" fmla="*/ 4243754 h 6201507"/>
                  <a:gd name="connsiteX29" fmla="*/ 433756 w 1500555"/>
                  <a:gd name="connsiteY29" fmla="*/ 4407877 h 6201507"/>
                  <a:gd name="connsiteX30" fmla="*/ 515816 w 1500555"/>
                  <a:gd name="connsiteY30" fmla="*/ 4571999 h 6201507"/>
                  <a:gd name="connsiteX31" fmla="*/ 386863 w 1500555"/>
                  <a:gd name="connsiteY31" fmla="*/ 4794739 h 6201507"/>
                  <a:gd name="connsiteX32" fmla="*/ 269631 w 1500555"/>
                  <a:gd name="connsiteY32" fmla="*/ 5111262 h 6201507"/>
                  <a:gd name="connsiteX33" fmla="*/ 375140 w 1500555"/>
                  <a:gd name="connsiteY33" fmla="*/ 5333999 h 6201507"/>
                  <a:gd name="connsiteX34" fmla="*/ 271251 w 1500555"/>
                  <a:gd name="connsiteY34" fmla="*/ 5545015 h 6201507"/>
                  <a:gd name="connsiteX35" fmla="*/ 0 w 1500555"/>
                  <a:gd name="connsiteY35" fmla="*/ 5849816 h 6201507"/>
                  <a:gd name="connsiteX36" fmla="*/ 23447 w 1500555"/>
                  <a:gd name="connsiteY36" fmla="*/ 5920154 h 6201507"/>
                  <a:gd name="connsiteX37" fmla="*/ 175847 w 1500555"/>
                  <a:gd name="connsiteY37" fmla="*/ 6060831 h 6201507"/>
                  <a:gd name="connsiteX38" fmla="*/ 574432 w 1500555"/>
                  <a:gd name="connsiteY38" fmla="*/ 6201507 h 6201507"/>
                  <a:gd name="connsiteX39" fmla="*/ 996463 w 1500555"/>
                  <a:gd name="connsiteY39" fmla="*/ 6142892 h 6201507"/>
                  <a:gd name="connsiteX40" fmla="*/ 1359878 w 1500555"/>
                  <a:gd name="connsiteY40" fmla="*/ 5967046 h 6201507"/>
                  <a:gd name="connsiteX41" fmla="*/ 1477108 w 1500555"/>
                  <a:gd name="connsiteY41" fmla="*/ 5779476 h 6201507"/>
                  <a:gd name="connsiteX42" fmla="*/ 1324709 w 1500555"/>
                  <a:gd name="connsiteY42" fmla="*/ 5392616 h 6201507"/>
                  <a:gd name="connsiteX43" fmla="*/ 1383326 w 1500555"/>
                  <a:gd name="connsiteY43" fmla="*/ 5005753 h 6201507"/>
                  <a:gd name="connsiteX44" fmla="*/ 1500555 w 1500555"/>
                  <a:gd name="connsiteY44" fmla="*/ 4654060 h 6201507"/>
                  <a:gd name="connsiteX45" fmla="*/ 1289538 w 1500555"/>
                  <a:gd name="connsiteY45" fmla="*/ 4419600 h 6201507"/>
                  <a:gd name="connsiteX46" fmla="*/ 1160585 w 1500555"/>
                  <a:gd name="connsiteY46" fmla="*/ 4208584 h 6201507"/>
                  <a:gd name="connsiteX47" fmla="*/ 937848 w 1500555"/>
                  <a:gd name="connsiteY47" fmla="*/ 3997570 h 6201507"/>
                  <a:gd name="connsiteX48" fmla="*/ 715110 w 1500555"/>
                  <a:gd name="connsiteY48" fmla="*/ 3774830 h 6201507"/>
                  <a:gd name="connsiteX49" fmla="*/ 791094 w 1500555"/>
                  <a:gd name="connsiteY49" fmla="*/ 3506861 h 6201507"/>
                  <a:gd name="connsiteX50" fmla="*/ 931769 w 1500555"/>
                  <a:gd name="connsiteY50" fmla="*/ 3260677 h 6201507"/>
                  <a:gd name="connsiteX51" fmla="*/ 820617 w 1500555"/>
                  <a:gd name="connsiteY51" fmla="*/ 2989384 h 6201507"/>
                  <a:gd name="connsiteX52" fmla="*/ 973017 w 1500555"/>
                  <a:gd name="connsiteY52" fmla="*/ 2766646 h 6201507"/>
                  <a:gd name="connsiteX53" fmla="*/ 890955 w 1500555"/>
                  <a:gd name="connsiteY53" fmla="*/ 2555631 h 6201507"/>
                  <a:gd name="connsiteX54" fmla="*/ 1043355 w 1500555"/>
                  <a:gd name="connsiteY54" fmla="*/ 2332892 h 6201507"/>
                  <a:gd name="connsiteX55" fmla="*/ 937847 w 1500555"/>
                  <a:gd name="connsiteY55" fmla="*/ 2098431 h 6201507"/>
                  <a:gd name="connsiteX56" fmla="*/ 1066801 w 1500555"/>
                  <a:gd name="connsiteY56" fmla="*/ 1746738 h 6201507"/>
                  <a:gd name="connsiteX57" fmla="*/ 1219201 w 1500555"/>
                  <a:gd name="connsiteY57" fmla="*/ 1465384 h 6201507"/>
                  <a:gd name="connsiteX58" fmla="*/ 1254371 w 1500555"/>
                  <a:gd name="connsiteY58" fmla="*/ 1031631 h 6201507"/>
                  <a:gd name="connsiteX59" fmla="*/ 1254371 w 1500555"/>
                  <a:gd name="connsiteY59" fmla="*/ 808892 h 6201507"/>
                  <a:gd name="connsiteX60" fmla="*/ 1055078 w 1500555"/>
                  <a:gd name="connsiteY60" fmla="*/ 398584 h 6201507"/>
                  <a:gd name="connsiteX61" fmla="*/ 890955 w 1500555"/>
                  <a:gd name="connsiteY61" fmla="*/ 187569 h 6201507"/>
                  <a:gd name="connsiteX62" fmla="*/ 820617 w 1500555"/>
                  <a:gd name="connsiteY62" fmla="*/ 105507 h 6201507"/>
                  <a:gd name="connsiteX63" fmla="*/ 738555 w 1500555"/>
                  <a:gd name="connsiteY63"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316525 w 1500555"/>
                  <a:gd name="connsiteY7" fmla="*/ 1008185 h 6201507"/>
                  <a:gd name="connsiteX8" fmla="*/ 375140 w 1500555"/>
                  <a:gd name="connsiteY8" fmla="*/ 1184030 h 6201507"/>
                  <a:gd name="connsiteX9" fmla="*/ 504094 w 1500555"/>
                  <a:gd name="connsiteY9" fmla="*/ 1242646 h 6201507"/>
                  <a:gd name="connsiteX10" fmla="*/ 633048 w 1500555"/>
                  <a:gd name="connsiteY10" fmla="*/ 1289538 h 6201507"/>
                  <a:gd name="connsiteX11" fmla="*/ 691663 w 1500555"/>
                  <a:gd name="connsiteY11" fmla="*/ 1547446 h 6201507"/>
                  <a:gd name="connsiteX12" fmla="*/ 691663 w 1500555"/>
                  <a:gd name="connsiteY12" fmla="*/ 1770184 h 6201507"/>
                  <a:gd name="connsiteX13" fmla="*/ 644771 w 1500555"/>
                  <a:gd name="connsiteY13" fmla="*/ 1969477 h 6201507"/>
                  <a:gd name="connsiteX14" fmla="*/ 597878 w 1500555"/>
                  <a:gd name="connsiteY14" fmla="*/ 2063261 h 6201507"/>
                  <a:gd name="connsiteX15" fmla="*/ 504094 w 1500555"/>
                  <a:gd name="connsiteY15" fmla="*/ 2227384 h 6201507"/>
                  <a:gd name="connsiteX16" fmla="*/ 410309 w 1500555"/>
                  <a:gd name="connsiteY16" fmla="*/ 2321169 h 6201507"/>
                  <a:gd name="connsiteX17" fmla="*/ 398586 w 1500555"/>
                  <a:gd name="connsiteY17" fmla="*/ 2485292 h 6201507"/>
                  <a:gd name="connsiteX18" fmla="*/ 269631 w 1500555"/>
                  <a:gd name="connsiteY18" fmla="*/ 2532184 h 6201507"/>
                  <a:gd name="connsiteX19" fmla="*/ 234463 w 1500555"/>
                  <a:gd name="connsiteY19" fmla="*/ 2719754 h 6201507"/>
                  <a:gd name="connsiteX20" fmla="*/ 316525 w 1500555"/>
                  <a:gd name="connsiteY20" fmla="*/ 2942491 h 6201507"/>
                  <a:gd name="connsiteX21" fmla="*/ 293079 w 1500555"/>
                  <a:gd name="connsiteY21" fmla="*/ 3012831 h 6201507"/>
                  <a:gd name="connsiteX22" fmla="*/ 164124 w 1500555"/>
                  <a:gd name="connsiteY22" fmla="*/ 3270739 h 6201507"/>
                  <a:gd name="connsiteX23" fmla="*/ 164125 w 1500555"/>
                  <a:gd name="connsiteY23" fmla="*/ 3563815 h 6201507"/>
                  <a:gd name="connsiteX24" fmla="*/ 234462 w 1500555"/>
                  <a:gd name="connsiteY24" fmla="*/ 3774832 h 6201507"/>
                  <a:gd name="connsiteX25" fmla="*/ 70340 w 1500555"/>
                  <a:gd name="connsiteY25" fmla="*/ 3845169 h 6201507"/>
                  <a:gd name="connsiteX26" fmla="*/ 105509 w 1500555"/>
                  <a:gd name="connsiteY26" fmla="*/ 4091353 h 6201507"/>
                  <a:gd name="connsiteX27" fmla="*/ 269631 w 1500555"/>
                  <a:gd name="connsiteY27" fmla="*/ 4243754 h 6201507"/>
                  <a:gd name="connsiteX28" fmla="*/ 433756 w 1500555"/>
                  <a:gd name="connsiteY28" fmla="*/ 4407877 h 6201507"/>
                  <a:gd name="connsiteX29" fmla="*/ 515816 w 1500555"/>
                  <a:gd name="connsiteY29" fmla="*/ 4571999 h 6201507"/>
                  <a:gd name="connsiteX30" fmla="*/ 386863 w 1500555"/>
                  <a:gd name="connsiteY30" fmla="*/ 4794739 h 6201507"/>
                  <a:gd name="connsiteX31" fmla="*/ 269631 w 1500555"/>
                  <a:gd name="connsiteY31" fmla="*/ 5111262 h 6201507"/>
                  <a:gd name="connsiteX32" fmla="*/ 375140 w 1500555"/>
                  <a:gd name="connsiteY32" fmla="*/ 5333999 h 6201507"/>
                  <a:gd name="connsiteX33" fmla="*/ 271251 w 1500555"/>
                  <a:gd name="connsiteY33" fmla="*/ 5545015 h 6201507"/>
                  <a:gd name="connsiteX34" fmla="*/ 0 w 1500555"/>
                  <a:gd name="connsiteY34" fmla="*/ 5849816 h 6201507"/>
                  <a:gd name="connsiteX35" fmla="*/ 23447 w 1500555"/>
                  <a:gd name="connsiteY35" fmla="*/ 5920154 h 6201507"/>
                  <a:gd name="connsiteX36" fmla="*/ 175847 w 1500555"/>
                  <a:gd name="connsiteY36" fmla="*/ 6060831 h 6201507"/>
                  <a:gd name="connsiteX37" fmla="*/ 574432 w 1500555"/>
                  <a:gd name="connsiteY37" fmla="*/ 6201507 h 6201507"/>
                  <a:gd name="connsiteX38" fmla="*/ 996463 w 1500555"/>
                  <a:gd name="connsiteY38" fmla="*/ 6142892 h 6201507"/>
                  <a:gd name="connsiteX39" fmla="*/ 1359878 w 1500555"/>
                  <a:gd name="connsiteY39" fmla="*/ 5967046 h 6201507"/>
                  <a:gd name="connsiteX40" fmla="*/ 1477108 w 1500555"/>
                  <a:gd name="connsiteY40" fmla="*/ 5779476 h 6201507"/>
                  <a:gd name="connsiteX41" fmla="*/ 1324709 w 1500555"/>
                  <a:gd name="connsiteY41" fmla="*/ 5392616 h 6201507"/>
                  <a:gd name="connsiteX42" fmla="*/ 1383326 w 1500555"/>
                  <a:gd name="connsiteY42" fmla="*/ 5005753 h 6201507"/>
                  <a:gd name="connsiteX43" fmla="*/ 1500555 w 1500555"/>
                  <a:gd name="connsiteY43" fmla="*/ 4654060 h 6201507"/>
                  <a:gd name="connsiteX44" fmla="*/ 1289538 w 1500555"/>
                  <a:gd name="connsiteY44" fmla="*/ 4419600 h 6201507"/>
                  <a:gd name="connsiteX45" fmla="*/ 1160585 w 1500555"/>
                  <a:gd name="connsiteY45" fmla="*/ 4208584 h 6201507"/>
                  <a:gd name="connsiteX46" fmla="*/ 937848 w 1500555"/>
                  <a:gd name="connsiteY46" fmla="*/ 3997570 h 6201507"/>
                  <a:gd name="connsiteX47" fmla="*/ 715110 w 1500555"/>
                  <a:gd name="connsiteY47" fmla="*/ 3774830 h 6201507"/>
                  <a:gd name="connsiteX48" fmla="*/ 791094 w 1500555"/>
                  <a:gd name="connsiteY48" fmla="*/ 3506861 h 6201507"/>
                  <a:gd name="connsiteX49" fmla="*/ 931769 w 1500555"/>
                  <a:gd name="connsiteY49" fmla="*/ 3260677 h 6201507"/>
                  <a:gd name="connsiteX50" fmla="*/ 820617 w 1500555"/>
                  <a:gd name="connsiteY50" fmla="*/ 2989384 h 6201507"/>
                  <a:gd name="connsiteX51" fmla="*/ 973017 w 1500555"/>
                  <a:gd name="connsiteY51" fmla="*/ 2766646 h 6201507"/>
                  <a:gd name="connsiteX52" fmla="*/ 890955 w 1500555"/>
                  <a:gd name="connsiteY52" fmla="*/ 2555631 h 6201507"/>
                  <a:gd name="connsiteX53" fmla="*/ 1043355 w 1500555"/>
                  <a:gd name="connsiteY53" fmla="*/ 2332892 h 6201507"/>
                  <a:gd name="connsiteX54" fmla="*/ 937847 w 1500555"/>
                  <a:gd name="connsiteY54" fmla="*/ 2098431 h 6201507"/>
                  <a:gd name="connsiteX55" fmla="*/ 1066801 w 1500555"/>
                  <a:gd name="connsiteY55" fmla="*/ 1746738 h 6201507"/>
                  <a:gd name="connsiteX56" fmla="*/ 1219201 w 1500555"/>
                  <a:gd name="connsiteY56" fmla="*/ 1465384 h 6201507"/>
                  <a:gd name="connsiteX57" fmla="*/ 1254371 w 1500555"/>
                  <a:gd name="connsiteY57" fmla="*/ 1031631 h 6201507"/>
                  <a:gd name="connsiteX58" fmla="*/ 1254371 w 1500555"/>
                  <a:gd name="connsiteY58" fmla="*/ 808892 h 6201507"/>
                  <a:gd name="connsiteX59" fmla="*/ 1055078 w 1500555"/>
                  <a:gd name="connsiteY59" fmla="*/ 398584 h 6201507"/>
                  <a:gd name="connsiteX60" fmla="*/ 890955 w 1500555"/>
                  <a:gd name="connsiteY60" fmla="*/ 187569 h 6201507"/>
                  <a:gd name="connsiteX61" fmla="*/ 820617 w 1500555"/>
                  <a:gd name="connsiteY61" fmla="*/ 105507 h 6201507"/>
                  <a:gd name="connsiteX62" fmla="*/ 738555 w 1500555"/>
                  <a:gd name="connsiteY62"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23447 w 1500555"/>
                  <a:gd name="connsiteY34" fmla="*/ 592015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328247 w 1500555"/>
                  <a:gd name="connsiteY34" fmla="*/ 588498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105507 w 1430215"/>
                  <a:gd name="connsiteY35" fmla="*/ 6060831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148863 w 1430215"/>
                  <a:gd name="connsiteY41" fmla="*/ 4888522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348154"/>
                  <a:gd name="connsiteY0" fmla="*/ 11723 h 6201507"/>
                  <a:gd name="connsiteX1" fmla="*/ 363415 w 1348154"/>
                  <a:gd name="connsiteY1" fmla="*/ 234461 h 6201507"/>
                  <a:gd name="connsiteX2" fmla="*/ 422031 w 1348154"/>
                  <a:gd name="connsiteY2" fmla="*/ 386861 h 6201507"/>
                  <a:gd name="connsiteX3" fmla="*/ 445477 w 1348154"/>
                  <a:gd name="connsiteY3" fmla="*/ 562707 h 6201507"/>
                  <a:gd name="connsiteX4" fmla="*/ 386861 w 1348154"/>
                  <a:gd name="connsiteY4" fmla="*/ 691661 h 6201507"/>
                  <a:gd name="connsiteX5" fmla="*/ 269631 w 1348154"/>
                  <a:gd name="connsiteY5" fmla="*/ 738554 h 6201507"/>
                  <a:gd name="connsiteX6" fmla="*/ 246185 w 1348154"/>
                  <a:gd name="connsiteY6" fmla="*/ 1008185 h 6201507"/>
                  <a:gd name="connsiteX7" fmla="*/ 304800 w 1348154"/>
                  <a:gd name="connsiteY7" fmla="*/ 1184030 h 6201507"/>
                  <a:gd name="connsiteX8" fmla="*/ 433754 w 1348154"/>
                  <a:gd name="connsiteY8" fmla="*/ 1242646 h 6201507"/>
                  <a:gd name="connsiteX9" fmla="*/ 562708 w 1348154"/>
                  <a:gd name="connsiteY9" fmla="*/ 1289538 h 6201507"/>
                  <a:gd name="connsiteX10" fmla="*/ 621323 w 1348154"/>
                  <a:gd name="connsiteY10" fmla="*/ 1547446 h 6201507"/>
                  <a:gd name="connsiteX11" fmla="*/ 621323 w 1348154"/>
                  <a:gd name="connsiteY11" fmla="*/ 1770184 h 6201507"/>
                  <a:gd name="connsiteX12" fmla="*/ 574431 w 1348154"/>
                  <a:gd name="connsiteY12" fmla="*/ 1969477 h 6201507"/>
                  <a:gd name="connsiteX13" fmla="*/ 527538 w 1348154"/>
                  <a:gd name="connsiteY13" fmla="*/ 2063261 h 6201507"/>
                  <a:gd name="connsiteX14" fmla="*/ 433754 w 1348154"/>
                  <a:gd name="connsiteY14" fmla="*/ 2227384 h 6201507"/>
                  <a:gd name="connsiteX15" fmla="*/ 339969 w 1348154"/>
                  <a:gd name="connsiteY15" fmla="*/ 2321169 h 6201507"/>
                  <a:gd name="connsiteX16" fmla="*/ 328246 w 1348154"/>
                  <a:gd name="connsiteY16" fmla="*/ 2485292 h 6201507"/>
                  <a:gd name="connsiteX17" fmla="*/ 199291 w 1348154"/>
                  <a:gd name="connsiteY17" fmla="*/ 2532184 h 6201507"/>
                  <a:gd name="connsiteX18" fmla="*/ 164123 w 1348154"/>
                  <a:gd name="connsiteY18" fmla="*/ 2719754 h 6201507"/>
                  <a:gd name="connsiteX19" fmla="*/ 246185 w 1348154"/>
                  <a:gd name="connsiteY19" fmla="*/ 2942491 h 6201507"/>
                  <a:gd name="connsiteX20" fmla="*/ 222739 w 1348154"/>
                  <a:gd name="connsiteY20" fmla="*/ 3012831 h 6201507"/>
                  <a:gd name="connsiteX21" fmla="*/ 93784 w 1348154"/>
                  <a:gd name="connsiteY21" fmla="*/ 3270739 h 6201507"/>
                  <a:gd name="connsiteX22" fmla="*/ 93785 w 1348154"/>
                  <a:gd name="connsiteY22" fmla="*/ 3563815 h 6201507"/>
                  <a:gd name="connsiteX23" fmla="*/ 164122 w 1348154"/>
                  <a:gd name="connsiteY23" fmla="*/ 3774832 h 6201507"/>
                  <a:gd name="connsiteX24" fmla="*/ 0 w 1348154"/>
                  <a:gd name="connsiteY24" fmla="*/ 3845169 h 6201507"/>
                  <a:gd name="connsiteX25" fmla="*/ 35169 w 1348154"/>
                  <a:gd name="connsiteY25" fmla="*/ 4091353 h 6201507"/>
                  <a:gd name="connsiteX26" fmla="*/ 199291 w 1348154"/>
                  <a:gd name="connsiteY26" fmla="*/ 4243754 h 6201507"/>
                  <a:gd name="connsiteX27" fmla="*/ 363416 w 1348154"/>
                  <a:gd name="connsiteY27" fmla="*/ 4407877 h 6201507"/>
                  <a:gd name="connsiteX28" fmla="*/ 445476 w 1348154"/>
                  <a:gd name="connsiteY28" fmla="*/ 4571999 h 6201507"/>
                  <a:gd name="connsiteX29" fmla="*/ 316523 w 1348154"/>
                  <a:gd name="connsiteY29" fmla="*/ 4794739 h 6201507"/>
                  <a:gd name="connsiteX30" fmla="*/ 199291 w 1348154"/>
                  <a:gd name="connsiteY30" fmla="*/ 5111262 h 6201507"/>
                  <a:gd name="connsiteX31" fmla="*/ 304800 w 1348154"/>
                  <a:gd name="connsiteY31" fmla="*/ 5333999 h 6201507"/>
                  <a:gd name="connsiteX32" fmla="*/ 200911 w 1348154"/>
                  <a:gd name="connsiteY32" fmla="*/ 5545015 h 6201507"/>
                  <a:gd name="connsiteX33" fmla="*/ 105507 w 1348154"/>
                  <a:gd name="connsiteY33" fmla="*/ 5697417 h 6201507"/>
                  <a:gd name="connsiteX34" fmla="*/ 105507 w 1348154"/>
                  <a:gd name="connsiteY34" fmla="*/ 5908430 h 6201507"/>
                  <a:gd name="connsiteX35" fmla="*/ 70338 w 1348154"/>
                  <a:gd name="connsiteY35" fmla="*/ 6142892 h 6201507"/>
                  <a:gd name="connsiteX36" fmla="*/ 504092 w 1348154"/>
                  <a:gd name="connsiteY36" fmla="*/ 6201507 h 6201507"/>
                  <a:gd name="connsiteX37" fmla="*/ 926123 w 1348154"/>
                  <a:gd name="connsiteY37" fmla="*/ 6142892 h 6201507"/>
                  <a:gd name="connsiteX38" fmla="*/ 1137138 w 1348154"/>
                  <a:gd name="connsiteY38" fmla="*/ 5967046 h 6201507"/>
                  <a:gd name="connsiteX39" fmla="*/ 902675 w 1348154"/>
                  <a:gd name="connsiteY39" fmla="*/ 5650522 h 6201507"/>
                  <a:gd name="connsiteX40" fmla="*/ 902677 w 1348154"/>
                  <a:gd name="connsiteY40" fmla="*/ 5275385 h 6201507"/>
                  <a:gd name="connsiteX41" fmla="*/ 1148863 w 1348154"/>
                  <a:gd name="connsiteY41" fmla="*/ 4888522 h 6201507"/>
                  <a:gd name="connsiteX42" fmla="*/ 1348154 w 1348154"/>
                  <a:gd name="connsiteY42" fmla="*/ 4618891 h 6201507"/>
                  <a:gd name="connsiteX43" fmla="*/ 1219198 w 1348154"/>
                  <a:gd name="connsiteY43" fmla="*/ 4419600 h 6201507"/>
                  <a:gd name="connsiteX44" fmla="*/ 1090245 w 1348154"/>
                  <a:gd name="connsiteY44" fmla="*/ 4208584 h 6201507"/>
                  <a:gd name="connsiteX45" fmla="*/ 867508 w 1348154"/>
                  <a:gd name="connsiteY45" fmla="*/ 3997570 h 6201507"/>
                  <a:gd name="connsiteX46" fmla="*/ 644770 w 1348154"/>
                  <a:gd name="connsiteY46" fmla="*/ 3774830 h 6201507"/>
                  <a:gd name="connsiteX47" fmla="*/ 720754 w 1348154"/>
                  <a:gd name="connsiteY47" fmla="*/ 3506861 h 6201507"/>
                  <a:gd name="connsiteX48" fmla="*/ 861429 w 1348154"/>
                  <a:gd name="connsiteY48" fmla="*/ 3260677 h 6201507"/>
                  <a:gd name="connsiteX49" fmla="*/ 750277 w 1348154"/>
                  <a:gd name="connsiteY49" fmla="*/ 2989384 h 6201507"/>
                  <a:gd name="connsiteX50" fmla="*/ 902677 w 1348154"/>
                  <a:gd name="connsiteY50" fmla="*/ 2766646 h 6201507"/>
                  <a:gd name="connsiteX51" fmla="*/ 820615 w 1348154"/>
                  <a:gd name="connsiteY51" fmla="*/ 2555631 h 6201507"/>
                  <a:gd name="connsiteX52" fmla="*/ 973015 w 1348154"/>
                  <a:gd name="connsiteY52" fmla="*/ 2332892 h 6201507"/>
                  <a:gd name="connsiteX53" fmla="*/ 867507 w 1348154"/>
                  <a:gd name="connsiteY53" fmla="*/ 2098431 h 6201507"/>
                  <a:gd name="connsiteX54" fmla="*/ 996461 w 1348154"/>
                  <a:gd name="connsiteY54" fmla="*/ 1746738 h 6201507"/>
                  <a:gd name="connsiteX55" fmla="*/ 1148861 w 1348154"/>
                  <a:gd name="connsiteY55" fmla="*/ 1465384 h 6201507"/>
                  <a:gd name="connsiteX56" fmla="*/ 1184031 w 1348154"/>
                  <a:gd name="connsiteY56" fmla="*/ 1031631 h 6201507"/>
                  <a:gd name="connsiteX57" fmla="*/ 1184031 w 1348154"/>
                  <a:gd name="connsiteY57" fmla="*/ 808892 h 6201507"/>
                  <a:gd name="connsiteX58" fmla="*/ 984738 w 1348154"/>
                  <a:gd name="connsiteY58" fmla="*/ 398584 h 6201507"/>
                  <a:gd name="connsiteX59" fmla="*/ 820615 w 1348154"/>
                  <a:gd name="connsiteY59" fmla="*/ 187569 h 6201507"/>
                  <a:gd name="connsiteX60" fmla="*/ 750277 w 1348154"/>
                  <a:gd name="connsiteY60" fmla="*/ 105507 h 6201507"/>
                  <a:gd name="connsiteX61" fmla="*/ 668215 w 1348154"/>
                  <a:gd name="connsiteY61" fmla="*/ 0 h 6201507"/>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70338 w 1348154"/>
                  <a:gd name="connsiteY35" fmla="*/ 6142892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175846 w 1348154"/>
                  <a:gd name="connsiteY35" fmla="*/ 6201508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199293 w 1371601"/>
                  <a:gd name="connsiteY35" fmla="*/ 6201508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246185 w 1371601"/>
                  <a:gd name="connsiteY35" fmla="*/ 6213231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61293 w 1383324"/>
                  <a:gd name="connsiteY37" fmla="*/ 6142892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73218 w 1383324"/>
                  <a:gd name="connsiteY41" fmla="*/ 5028131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277818 w 1383324"/>
                  <a:gd name="connsiteY42" fmla="*/ 4865076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77818 w 1301262"/>
                  <a:gd name="connsiteY42" fmla="*/ 4865076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07480 w 1301262"/>
                  <a:gd name="connsiteY42" fmla="*/ 4923692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061495 w 1301262"/>
                  <a:gd name="connsiteY39" fmla="*/ 5907362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67003 w 1301262"/>
                  <a:gd name="connsiteY39" fmla="*/ 5848748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93987 w 1301262"/>
                  <a:gd name="connsiteY32" fmla="*/ 5438439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35372 w 1301262"/>
                  <a:gd name="connsiteY32" fmla="*/ 5450162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306420 w 1371601"/>
                  <a:gd name="connsiteY33" fmla="*/ 5545015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12636 w 1371601"/>
                  <a:gd name="connsiteY33" fmla="*/ 5638799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10192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084942 w 1348155"/>
                  <a:gd name="connsiteY43" fmla="*/ 5086746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95050"/>
                  <a:gd name="connsiteY0" fmla="*/ 11723 h 6295292"/>
                  <a:gd name="connsiteX1" fmla="*/ 445478 w 1395050"/>
                  <a:gd name="connsiteY1" fmla="*/ 234461 h 6295292"/>
                  <a:gd name="connsiteX2" fmla="*/ 504094 w 1395050"/>
                  <a:gd name="connsiteY2" fmla="*/ 386861 h 6295292"/>
                  <a:gd name="connsiteX3" fmla="*/ 527540 w 1395050"/>
                  <a:gd name="connsiteY3" fmla="*/ 562707 h 6295292"/>
                  <a:gd name="connsiteX4" fmla="*/ 468924 w 1395050"/>
                  <a:gd name="connsiteY4" fmla="*/ 691661 h 6295292"/>
                  <a:gd name="connsiteX5" fmla="*/ 351694 w 1395050"/>
                  <a:gd name="connsiteY5" fmla="*/ 738554 h 6295292"/>
                  <a:gd name="connsiteX6" fmla="*/ 328248 w 1395050"/>
                  <a:gd name="connsiteY6" fmla="*/ 1008185 h 6295292"/>
                  <a:gd name="connsiteX7" fmla="*/ 386863 w 1395050"/>
                  <a:gd name="connsiteY7" fmla="*/ 1184030 h 6295292"/>
                  <a:gd name="connsiteX8" fmla="*/ 515817 w 1395050"/>
                  <a:gd name="connsiteY8" fmla="*/ 1242646 h 6295292"/>
                  <a:gd name="connsiteX9" fmla="*/ 644771 w 1395050"/>
                  <a:gd name="connsiteY9" fmla="*/ 1289538 h 6295292"/>
                  <a:gd name="connsiteX10" fmla="*/ 703386 w 1395050"/>
                  <a:gd name="connsiteY10" fmla="*/ 1547446 h 6295292"/>
                  <a:gd name="connsiteX11" fmla="*/ 703386 w 1395050"/>
                  <a:gd name="connsiteY11" fmla="*/ 1770184 h 6295292"/>
                  <a:gd name="connsiteX12" fmla="*/ 656494 w 1395050"/>
                  <a:gd name="connsiteY12" fmla="*/ 1969477 h 6295292"/>
                  <a:gd name="connsiteX13" fmla="*/ 609601 w 1395050"/>
                  <a:gd name="connsiteY13" fmla="*/ 2063261 h 6295292"/>
                  <a:gd name="connsiteX14" fmla="*/ 515817 w 1395050"/>
                  <a:gd name="connsiteY14" fmla="*/ 2227384 h 6295292"/>
                  <a:gd name="connsiteX15" fmla="*/ 422032 w 1395050"/>
                  <a:gd name="connsiteY15" fmla="*/ 2321169 h 6295292"/>
                  <a:gd name="connsiteX16" fmla="*/ 410309 w 1395050"/>
                  <a:gd name="connsiteY16" fmla="*/ 2485292 h 6295292"/>
                  <a:gd name="connsiteX17" fmla="*/ 281354 w 1395050"/>
                  <a:gd name="connsiteY17" fmla="*/ 2532184 h 6295292"/>
                  <a:gd name="connsiteX18" fmla="*/ 246186 w 1395050"/>
                  <a:gd name="connsiteY18" fmla="*/ 2719754 h 6295292"/>
                  <a:gd name="connsiteX19" fmla="*/ 328248 w 1395050"/>
                  <a:gd name="connsiteY19" fmla="*/ 2942491 h 6295292"/>
                  <a:gd name="connsiteX20" fmla="*/ 304802 w 1395050"/>
                  <a:gd name="connsiteY20" fmla="*/ 3012831 h 6295292"/>
                  <a:gd name="connsiteX21" fmla="*/ 175847 w 1395050"/>
                  <a:gd name="connsiteY21" fmla="*/ 3270739 h 6295292"/>
                  <a:gd name="connsiteX22" fmla="*/ 175848 w 1395050"/>
                  <a:gd name="connsiteY22" fmla="*/ 3563815 h 6295292"/>
                  <a:gd name="connsiteX23" fmla="*/ 246185 w 1395050"/>
                  <a:gd name="connsiteY23" fmla="*/ 3774832 h 6295292"/>
                  <a:gd name="connsiteX24" fmla="*/ 82063 w 1395050"/>
                  <a:gd name="connsiteY24" fmla="*/ 3845169 h 6295292"/>
                  <a:gd name="connsiteX25" fmla="*/ 117232 w 1395050"/>
                  <a:gd name="connsiteY25" fmla="*/ 4091353 h 6295292"/>
                  <a:gd name="connsiteX26" fmla="*/ 281354 w 1395050"/>
                  <a:gd name="connsiteY26" fmla="*/ 4243754 h 6295292"/>
                  <a:gd name="connsiteX27" fmla="*/ 445479 w 1395050"/>
                  <a:gd name="connsiteY27" fmla="*/ 4407877 h 6295292"/>
                  <a:gd name="connsiteX28" fmla="*/ 527539 w 1395050"/>
                  <a:gd name="connsiteY28" fmla="*/ 4571999 h 6295292"/>
                  <a:gd name="connsiteX29" fmla="*/ 398586 w 1395050"/>
                  <a:gd name="connsiteY29" fmla="*/ 4794739 h 6295292"/>
                  <a:gd name="connsiteX30" fmla="*/ 281354 w 1395050"/>
                  <a:gd name="connsiteY30" fmla="*/ 5111262 h 6295292"/>
                  <a:gd name="connsiteX31" fmla="*/ 386863 w 1395050"/>
                  <a:gd name="connsiteY31" fmla="*/ 5333999 h 6295292"/>
                  <a:gd name="connsiteX32" fmla="*/ 369834 w 1395050"/>
                  <a:gd name="connsiteY32" fmla="*/ 5497054 h 6295292"/>
                  <a:gd name="connsiteX33" fmla="*/ 189190 w 1395050"/>
                  <a:gd name="connsiteY33" fmla="*/ 5638799 h 6295292"/>
                  <a:gd name="connsiteX34" fmla="*/ 0 w 1395050"/>
                  <a:gd name="connsiteY34" fmla="*/ 5838094 h 6295292"/>
                  <a:gd name="connsiteX35" fmla="*/ 46893 w 1395050"/>
                  <a:gd name="connsiteY35" fmla="*/ 6049107 h 6295292"/>
                  <a:gd name="connsiteX36" fmla="*/ 304801 w 1395050"/>
                  <a:gd name="connsiteY36" fmla="*/ 6213231 h 6295292"/>
                  <a:gd name="connsiteX37" fmla="*/ 609602 w 1395050"/>
                  <a:gd name="connsiteY37" fmla="*/ 6295292 h 6295292"/>
                  <a:gd name="connsiteX38" fmla="*/ 961294 w 1395050"/>
                  <a:gd name="connsiteY38" fmla="*/ 6236676 h 6295292"/>
                  <a:gd name="connsiteX39" fmla="*/ 1137139 w 1395050"/>
                  <a:gd name="connsiteY39" fmla="*/ 6119446 h 6295292"/>
                  <a:gd name="connsiteX40" fmla="*/ 1213896 w 1395050"/>
                  <a:gd name="connsiteY40" fmla="*/ 5848748 h 6295292"/>
                  <a:gd name="connsiteX41" fmla="*/ 1125415 w 1395050"/>
                  <a:gd name="connsiteY41" fmla="*/ 5568461 h 6295292"/>
                  <a:gd name="connsiteX42" fmla="*/ 984740 w 1395050"/>
                  <a:gd name="connsiteY42" fmla="*/ 5275385 h 6295292"/>
                  <a:gd name="connsiteX43" fmla="*/ 1084942 w 1395050"/>
                  <a:gd name="connsiteY43" fmla="*/ 5086746 h 6295292"/>
                  <a:gd name="connsiteX44" fmla="*/ 1395050 w 1395050"/>
                  <a:gd name="connsiteY44" fmla="*/ 4841630 h 6295292"/>
                  <a:gd name="connsiteX45" fmla="*/ 1348155 w 1395050"/>
                  <a:gd name="connsiteY45" fmla="*/ 4642337 h 6295292"/>
                  <a:gd name="connsiteX46" fmla="*/ 1301261 w 1395050"/>
                  <a:gd name="connsiteY46" fmla="*/ 4419600 h 6295292"/>
                  <a:gd name="connsiteX47" fmla="*/ 1172308 w 1395050"/>
                  <a:gd name="connsiteY47" fmla="*/ 4208584 h 6295292"/>
                  <a:gd name="connsiteX48" fmla="*/ 949571 w 1395050"/>
                  <a:gd name="connsiteY48" fmla="*/ 3997570 h 6295292"/>
                  <a:gd name="connsiteX49" fmla="*/ 726833 w 1395050"/>
                  <a:gd name="connsiteY49" fmla="*/ 3774830 h 6295292"/>
                  <a:gd name="connsiteX50" fmla="*/ 802817 w 1395050"/>
                  <a:gd name="connsiteY50" fmla="*/ 3506861 h 6295292"/>
                  <a:gd name="connsiteX51" fmla="*/ 943492 w 1395050"/>
                  <a:gd name="connsiteY51" fmla="*/ 3260677 h 6295292"/>
                  <a:gd name="connsiteX52" fmla="*/ 832340 w 1395050"/>
                  <a:gd name="connsiteY52" fmla="*/ 2989384 h 6295292"/>
                  <a:gd name="connsiteX53" fmla="*/ 984740 w 1395050"/>
                  <a:gd name="connsiteY53" fmla="*/ 2766646 h 6295292"/>
                  <a:gd name="connsiteX54" fmla="*/ 902678 w 1395050"/>
                  <a:gd name="connsiteY54" fmla="*/ 2555631 h 6295292"/>
                  <a:gd name="connsiteX55" fmla="*/ 1055078 w 1395050"/>
                  <a:gd name="connsiteY55" fmla="*/ 2332892 h 6295292"/>
                  <a:gd name="connsiteX56" fmla="*/ 949570 w 1395050"/>
                  <a:gd name="connsiteY56" fmla="*/ 2098431 h 6295292"/>
                  <a:gd name="connsiteX57" fmla="*/ 1078524 w 1395050"/>
                  <a:gd name="connsiteY57" fmla="*/ 1746738 h 6295292"/>
                  <a:gd name="connsiteX58" fmla="*/ 1230924 w 1395050"/>
                  <a:gd name="connsiteY58" fmla="*/ 1465384 h 6295292"/>
                  <a:gd name="connsiteX59" fmla="*/ 1266094 w 1395050"/>
                  <a:gd name="connsiteY59" fmla="*/ 1031631 h 6295292"/>
                  <a:gd name="connsiteX60" fmla="*/ 1266094 w 1395050"/>
                  <a:gd name="connsiteY60" fmla="*/ 808892 h 6295292"/>
                  <a:gd name="connsiteX61" fmla="*/ 1066801 w 1395050"/>
                  <a:gd name="connsiteY61" fmla="*/ 398584 h 6295292"/>
                  <a:gd name="connsiteX62" fmla="*/ 902678 w 1395050"/>
                  <a:gd name="connsiteY62" fmla="*/ 187569 h 6295292"/>
                  <a:gd name="connsiteX63" fmla="*/ 832340 w 1395050"/>
                  <a:gd name="connsiteY63" fmla="*/ 105507 h 6295292"/>
                  <a:gd name="connsiteX64" fmla="*/ 750278 w 1395050"/>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527539 w 1441940"/>
                  <a:gd name="connsiteY28" fmla="*/ 4571999 h 6295292"/>
                  <a:gd name="connsiteX29" fmla="*/ 398586 w 1441940"/>
                  <a:gd name="connsiteY29" fmla="*/ 4794739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01261 w 1441940"/>
                  <a:gd name="connsiteY46" fmla="*/ 4419600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527539 w 1453661"/>
                  <a:gd name="connsiteY28" fmla="*/ 4571999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691662 w 1453661"/>
                  <a:gd name="connsiteY28" fmla="*/ 4572000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691662 w 1441940"/>
                  <a:gd name="connsiteY28" fmla="*/ 4572000 h 6295292"/>
                  <a:gd name="connsiteX29" fmla="*/ 668217 w 1441940"/>
                  <a:gd name="connsiteY29" fmla="*/ 4747846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36430 w 1441940"/>
                  <a:gd name="connsiteY46" fmla="*/ 4396154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269631 w 1395047"/>
                  <a:gd name="connsiteY0" fmla="*/ 11723 h 6295292"/>
                  <a:gd name="connsiteX1" fmla="*/ 398585 w 1395047"/>
                  <a:gd name="connsiteY1" fmla="*/ 234461 h 6295292"/>
                  <a:gd name="connsiteX2" fmla="*/ 457201 w 1395047"/>
                  <a:gd name="connsiteY2" fmla="*/ 386861 h 6295292"/>
                  <a:gd name="connsiteX3" fmla="*/ 480647 w 1395047"/>
                  <a:gd name="connsiteY3" fmla="*/ 562707 h 6295292"/>
                  <a:gd name="connsiteX4" fmla="*/ 422031 w 1395047"/>
                  <a:gd name="connsiteY4" fmla="*/ 691661 h 6295292"/>
                  <a:gd name="connsiteX5" fmla="*/ 304801 w 1395047"/>
                  <a:gd name="connsiteY5" fmla="*/ 738554 h 6295292"/>
                  <a:gd name="connsiteX6" fmla="*/ 281355 w 1395047"/>
                  <a:gd name="connsiteY6" fmla="*/ 1008185 h 6295292"/>
                  <a:gd name="connsiteX7" fmla="*/ 339970 w 1395047"/>
                  <a:gd name="connsiteY7" fmla="*/ 1184030 h 6295292"/>
                  <a:gd name="connsiteX8" fmla="*/ 468924 w 1395047"/>
                  <a:gd name="connsiteY8" fmla="*/ 1242646 h 6295292"/>
                  <a:gd name="connsiteX9" fmla="*/ 597878 w 1395047"/>
                  <a:gd name="connsiteY9" fmla="*/ 1289538 h 6295292"/>
                  <a:gd name="connsiteX10" fmla="*/ 656493 w 1395047"/>
                  <a:gd name="connsiteY10" fmla="*/ 1547446 h 6295292"/>
                  <a:gd name="connsiteX11" fmla="*/ 656493 w 1395047"/>
                  <a:gd name="connsiteY11" fmla="*/ 1770184 h 6295292"/>
                  <a:gd name="connsiteX12" fmla="*/ 609601 w 1395047"/>
                  <a:gd name="connsiteY12" fmla="*/ 1969477 h 6295292"/>
                  <a:gd name="connsiteX13" fmla="*/ 562708 w 1395047"/>
                  <a:gd name="connsiteY13" fmla="*/ 2063261 h 6295292"/>
                  <a:gd name="connsiteX14" fmla="*/ 468924 w 1395047"/>
                  <a:gd name="connsiteY14" fmla="*/ 2227384 h 6295292"/>
                  <a:gd name="connsiteX15" fmla="*/ 375139 w 1395047"/>
                  <a:gd name="connsiteY15" fmla="*/ 2321169 h 6295292"/>
                  <a:gd name="connsiteX16" fmla="*/ 363416 w 1395047"/>
                  <a:gd name="connsiteY16" fmla="*/ 2485292 h 6295292"/>
                  <a:gd name="connsiteX17" fmla="*/ 234461 w 1395047"/>
                  <a:gd name="connsiteY17" fmla="*/ 2532184 h 6295292"/>
                  <a:gd name="connsiteX18" fmla="*/ 199293 w 1395047"/>
                  <a:gd name="connsiteY18" fmla="*/ 2719754 h 6295292"/>
                  <a:gd name="connsiteX19" fmla="*/ 281355 w 1395047"/>
                  <a:gd name="connsiteY19" fmla="*/ 2942491 h 6295292"/>
                  <a:gd name="connsiteX20" fmla="*/ 257909 w 1395047"/>
                  <a:gd name="connsiteY20" fmla="*/ 3012831 h 6295292"/>
                  <a:gd name="connsiteX21" fmla="*/ 128954 w 1395047"/>
                  <a:gd name="connsiteY21" fmla="*/ 3270739 h 6295292"/>
                  <a:gd name="connsiteX22" fmla="*/ 128955 w 1395047"/>
                  <a:gd name="connsiteY22" fmla="*/ 3563815 h 6295292"/>
                  <a:gd name="connsiteX23" fmla="*/ 199292 w 1395047"/>
                  <a:gd name="connsiteY23" fmla="*/ 3774832 h 6295292"/>
                  <a:gd name="connsiteX24" fmla="*/ 35170 w 1395047"/>
                  <a:gd name="connsiteY24" fmla="*/ 3845169 h 6295292"/>
                  <a:gd name="connsiteX25" fmla="*/ 70339 w 1395047"/>
                  <a:gd name="connsiteY25" fmla="*/ 4091353 h 6295292"/>
                  <a:gd name="connsiteX26" fmla="*/ 234461 w 1395047"/>
                  <a:gd name="connsiteY26" fmla="*/ 4243754 h 6295292"/>
                  <a:gd name="connsiteX27" fmla="*/ 398586 w 1395047"/>
                  <a:gd name="connsiteY27" fmla="*/ 4407877 h 6295292"/>
                  <a:gd name="connsiteX28" fmla="*/ 644769 w 1395047"/>
                  <a:gd name="connsiteY28" fmla="*/ 4572000 h 6295292"/>
                  <a:gd name="connsiteX29" fmla="*/ 621324 w 1395047"/>
                  <a:gd name="connsiteY29" fmla="*/ 4747846 h 6295292"/>
                  <a:gd name="connsiteX30" fmla="*/ 234461 w 1395047"/>
                  <a:gd name="connsiteY30" fmla="*/ 5111262 h 6295292"/>
                  <a:gd name="connsiteX31" fmla="*/ 339970 w 1395047"/>
                  <a:gd name="connsiteY31" fmla="*/ 5333999 h 6295292"/>
                  <a:gd name="connsiteX32" fmla="*/ 322941 w 1395047"/>
                  <a:gd name="connsiteY32" fmla="*/ 5497054 h 6295292"/>
                  <a:gd name="connsiteX33" fmla="*/ 142297 w 1395047"/>
                  <a:gd name="connsiteY33" fmla="*/ 5638799 h 6295292"/>
                  <a:gd name="connsiteX34" fmla="*/ 145206 w 1395047"/>
                  <a:gd name="connsiteY34" fmla="*/ 5870160 h 6295292"/>
                  <a:gd name="connsiteX35" fmla="*/ 0 w 1395047"/>
                  <a:gd name="connsiteY35" fmla="*/ 6049107 h 6295292"/>
                  <a:gd name="connsiteX36" fmla="*/ 257908 w 1395047"/>
                  <a:gd name="connsiteY36" fmla="*/ 6213231 h 6295292"/>
                  <a:gd name="connsiteX37" fmla="*/ 562709 w 1395047"/>
                  <a:gd name="connsiteY37" fmla="*/ 6295292 h 6295292"/>
                  <a:gd name="connsiteX38" fmla="*/ 914401 w 1395047"/>
                  <a:gd name="connsiteY38" fmla="*/ 6236676 h 6295292"/>
                  <a:gd name="connsiteX39" fmla="*/ 1090246 w 1395047"/>
                  <a:gd name="connsiteY39" fmla="*/ 6119446 h 6295292"/>
                  <a:gd name="connsiteX40" fmla="*/ 1167003 w 1395047"/>
                  <a:gd name="connsiteY40" fmla="*/ 5848748 h 6295292"/>
                  <a:gd name="connsiteX41" fmla="*/ 1078522 w 1395047"/>
                  <a:gd name="connsiteY41" fmla="*/ 5568461 h 6295292"/>
                  <a:gd name="connsiteX42" fmla="*/ 937847 w 1395047"/>
                  <a:gd name="connsiteY42" fmla="*/ 5275385 h 6295292"/>
                  <a:gd name="connsiteX43" fmla="*/ 1038049 w 1395047"/>
                  <a:gd name="connsiteY43" fmla="*/ 5086746 h 6295292"/>
                  <a:gd name="connsiteX44" fmla="*/ 1348157 w 1395047"/>
                  <a:gd name="connsiteY44" fmla="*/ 4841630 h 6295292"/>
                  <a:gd name="connsiteX45" fmla="*/ 1395047 w 1395047"/>
                  <a:gd name="connsiteY45" fmla="*/ 4630614 h 6295292"/>
                  <a:gd name="connsiteX46" fmla="*/ 1289537 w 1395047"/>
                  <a:gd name="connsiteY46" fmla="*/ 4396154 h 6295292"/>
                  <a:gd name="connsiteX47" fmla="*/ 1125415 w 1395047"/>
                  <a:gd name="connsiteY47" fmla="*/ 4208584 h 6295292"/>
                  <a:gd name="connsiteX48" fmla="*/ 902678 w 1395047"/>
                  <a:gd name="connsiteY48" fmla="*/ 3997570 h 6295292"/>
                  <a:gd name="connsiteX49" fmla="*/ 679940 w 1395047"/>
                  <a:gd name="connsiteY49" fmla="*/ 3774830 h 6295292"/>
                  <a:gd name="connsiteX50" fmla="*/ 755924 w 1395047"/>
                  <a:gd name="connsiteY50" fmla="*/ 3506861 h 6295292"/>
                  <a:gd name="connsiteX51" fmla="*/ 896599 w 1395047"/>
                  <a:gd name="connsiteY51" fmla="*/ 3260677 h 6295292"/>
                  <a:gd name="connsiteX52" fmla="*/ 785447 w 1395047"/>
                  <a:gd name="connsiteY52" fmla="*/ 2989384 h 6295292"/>
                  <a:gd name="connsiteX53" fmla="*/ 937847 w 1395047"/>
                  <a:gd name="connsiteY53" fmla="*/ 2766646 h 6295292"/>
                  <a:gd name="connsiteX54" fmla="*/ 855785 w 1395047"/>
                  <a:gd name="connsiteY54" fmla="*/ 2555631 h 6295292"/>
                  <a:gd name="connsiteX55" fmla="*/ 1008185 w 1395047"/>
                  <a:gd name="connsiteY55" fmla="*/ 2332892 h 6295292"/>
                  <a:gd name="connsiteX56" fmla="*/ 902677 w 1395047"/>
                  <a:gd name="connsiteY56" fmla="*/ 2098431 h 6295292"/>
                  <a:gd name="connsiteX57" fmla="*/ 1031631 w 1395047"/>
                  <a:gd name="connsiteY57" fmla="*/ 1746738 h 6295292"/>
                  <a:gd name="connsiteX58" fmla="*/ 1184031 w 1395047"/>
                  <a:gd name="connsiteY58" fmla="*/ 1465384 h 6295292"/>
                  <a:gd name="connsiteX59" fmla="*/ 1219201 w 1395047"/>
                  <a:gd name="connsiteY59" fmla="*/ 1031631 h 6295292"/>
                  <a:gd name="connsiteX60" fmla="*/ 1219201 w 1395047"/>
                  <a:gd name="connsiteY60" fmla="*/ 808892 h 6295292"/>
                  <a:gd name="connsiteX61" fmla="*/ 1019908 w 1395047"/>
                  <a:gd name="connsiteY61" fmla="*/ 398584 h 6295292"/>
                  <a:gd name="connsiteX62" fmla="*/ 855785 w 1395047"/>
                  <a:gd name="connsiteY62" fmla="*/ 187569 h 6295292"/>
                  <a:gd name="connsiteX63" fmla="*/ 785447 w 1395047"/>
                  <a:gd name="connsiteY63" fmla="*/ 105507 h 6295292"/>
                  <a:gd name="connsiteX64" fmla="*/ 703385 w 1395047"/>
                  <a:gd name="connsiteY64" fmla="*/ 0 h 6295292"/>
                  <a:gd name="connsiteX0" fmla="*/ 234461 w 1359877"/>
                  <a:gd name="connsiteY0" fmla="*/ 11723 h 6295292"/>
                  <a:gd name="connsiteX1" fmla="*/ 363415 w 1359877"/>
                  <a:gd name="connsiteY1" fmla="*/ 234461 h 6295292"/>
                  <a:gd name="connsiteX2" fmla="*/ 422031 w 1359877"/>
                  <a:gd name="connsiteY2" fmla="*/ 386861 h 6295292"/>
                  <a:gd name="connsiteX3" fmla="*/ 445477 w 1359877"/>
                  <a:gd name="connsiteY3" fmla="*/ 562707 h 6295292"/>
                  <a:gd name="connsiteX4" fmla="*/ 386861 w 1359877"/>
                  <a:gd name="connsiteY4" fmla="*/ 691661 h 6295292"/>
                  <a:gd name="connsiteX5" fmla="*/ 269631 w 1359877"/>
                  <a:gd name="connsiteY5" fmla="*/ 738554 h 6295292"/>
                  <a:gd name="connsiteX6" fmla="*/ 246185 w 1359877"/>
                  <a:gd name="connsiteY6" fmla="*/ 1008185 h 6295292"/>
                  <a:gd name="connsiteX7" fmla="*/ 304800 w 1359877"/>
                  <a:gd name="connsiteY7" fmla="*/ 1184030 h 6295292"/>
                  <a:gd name="connsiteX8" fmla="*/ 433754 w 1359877"/>
                  <a:gd name="connsiteY8" fmla="*/ 1242646 h 6295292"/>
                  <a:gd name="connsiteX9" fmla="*/ 562708 w 1359877"/>
                  <a:gd name="connsiteY9" fmla="*/ 1289538 h 6295292"/>
                  <a:gd name="connsiteX10" fmla="*/ 621323 w 1359877"/>
                  <a:gd name="connsiteY10" fmla="*/ 1547446 h 6295292"/>
                  <a:gd name="connsiteX11" fmla="*/ 621323 w 1359877"/>
                  <a:gd name="connsiteY11" fmla="*/ 1770184 h 6295292"/>
                  <a:gd name="connsiteX12" fmla="*/ 574431 w 1359877"/>
                  <a:gd name="connsiteY12" fmla="*/ 1969477 h 6295292"/>
                  <a:gd name="connsiteX13" fmla="*/ 527538 w 1359877"/>
                  <a:gd name="connsiteY13" fmla="*/ 2063261 h 6295292"/>
                  <a:gd name="connsiteX14" fmla="*/ 433754 w 1359877"/>
                  <a:gd name="connsiteY14" fmla="*/ 2227384 h 6295292"/>
                  <a:gd name="connsiteX15" fmla="*/ 339969 w 1359877"/>
                  <a:gd name="connsiteY15" fmla="*/ 2321169 h 6295292"/>
                  <a:gd name="connsiteX16" fmla="*/ 328246 w 1359877"/>
                  <a:gd name="connsiteY16" fmla="*/ 2485292 h 6295292"/>
                  <a:gd name="connsiteX17" fmla="*/ 199291 w 1359877"/>
                  <a:gd name="connsiteY17" fmla="*/ 2532184 h 6295292"/>
                  <a:gd name="connsiteX18" fmla="*/ 164123 w 1359877"/>
                  <a:gd name="connsiteY18" fmla="*/ 2719754 h 6295292"/>
                  <a:gd name="connsiteX19" fmla="*/ 246185 w 1359877"/>
                  <a:gd name="connsiteY19" fmla="*/ 2942491 h 6295292"/>
                  <a:gd name="connsiteX20" fmla="*/ 222739 w 1359877"/>
                  <a:gd name="connsiteY20" fmla="*/ 3012831 h 6295292"/>
                  <a:gd name="connsiteX21" fmla="*/ 93784 w 1359877"/>
                  <a:gd name="connsiteY21" fmla="*/ 3270739 h 6295292"/>
                  <a:gd name="connsiteX22" fmla="*/ 93785 w 1359877"/>
                  <a:gd name="connsiteY22" fmla="*/ 3563815 h 6295292"/>
                  <a:gd name="connsiteX23" fmla="*/ 164122 w 1359877"/>
                  <a:gd name="connsiteY23" fmla="*/ 3774832 h 6295292"/>
                  <a:gd name="connsiteX24" fmla="*/ 0 w 1359877"/>
                  <a:gd name="connsiteY24" fmla="*/ 3845169 h 6295292"/>
                  <a:gd name="connsiteX25" fmla="*/ 35169 w 1359877"/>
                  <a:gd name="connsiteY25" fmla="*/ 4091353 h 6295292"/>
                  <a:gd name="connsiteX26" fmla="*/ 199291 w 1359877"/>
                  <a:gd name="connsiteY26" fmla="*/ 4243754 h 6295292"/>
                  <a:gd name="connsiteX27" fmla="*/ 363416 w 1359877"/>
                  <a:gd name="connsiteY27" fmla="*/ 4407877 h 6295292"/>
                  <a:gd name="connsiteX28" fmla="*/ 609599 w 1359877"/>
                  <a:gd name="connsiteY28" fmla="*/ 4572000 h 6295292"/>
                  <a:gd name="connsiteX29" fmla="*/ 586154 w 1359877"/>
                  <a:gd name="connsiteY29" fmla="*/ 4747846 h 6295292"/>
                  <a:gd name="connsiteX30" fmla="*/ 199291 w 1359877"/>
                  <a:gd name="connsiteY30" fmla="*/ 5111262 h 6295292"/>
                  <a:gd name="connsiteX31" fmla="*/ 304800 w 1359877"/>
                  <a:gd name="connsiteY31" fmla="*/ 5333999 h 6295292"/>
                  <a:gd name="connsiteX32" fmla="*/ 287771 w 1359877"/>
                  <a:gd name="connsiteY32" fmla="*/ 5497054 h 6295292"/>
                  <a:gd name="connsiteX33" fmla="*/ 107127 w 1359877"/>
                  <a:gd name="connsiteY33" fmla="*/ 5638799 h 6295292"/>
                  <a:gd name="connsiteX34" fmla="*/ 110036 w 1359877"/>
                  <a:gd name="connsiteY34" fmla="*/ 5870160 h 6295292"/>
                  <a:gd name="connsiteX35" fmla="*/ 142152 w 1359877"/>
                  <a:gd name="connsiteY35" fmla="*/ 6126065 h 6295292"/>
                  <a:gd name="connsiteX36" fmla="*/ 222738 w 1359877"/>
                  <a:gd name="connsiteY36" fmla="*/ 6213231 h 6295292"/>
                  <a:gd name="connsiteX37" fmla="*/ 527539 w 1359877"/>
                  <a:gd name="connsiteY37" fmla="*/ 6295292 h 6295292"/>
                  <a:gd name="connsiteX38" fmla="*/ 879231 w 1359877"/>
                  <a:gd name="connsiteY38" fmla="*/ 6236676 h 6295292"/>
                  <a:gd name="connsiteX39" fmla="*/ 1055076 w 1359877"/>
                  <a:gd name="connsiteY39" fmla="*/ 6119446 h 6295292"/>
                  <a:gd name="connsiteX40" fmla="*/ 1131833 w 1359877"/>
                  <a:gd name="connsiteY40" fmla="*/ 5848748 h 6295292"/>
                  <a:gd name="connsiteX41" fmla="*/ 1043352 w 1359877"/>
                  <a:gd name="connsiteY41" fmla="*/ 5568461 h 6295292"/>
                  <a:gd name="connsiteX42" fmla="*/ 902677 w 1359877"/>
                  <a:gd name="connsiteY42" fmla="*/ 5275385 h 6295292"/>
                  <a:gd name="connsiteX43" fmla="*/ 1002879 w 1359877"/>
                  <a:gd name="connsiteY43" fmla="*/ 5086746 h 6295292"/>
                  <a:gd name="connsiteX44" fmla="*/ 1312987 w 1359877"/>
                  <a:gd name="connsiteY44" fmla="*/ 4841630 h 6295292"/>
                  <a:gd name="connsiteX45" fmla="*/ 1359877 w 1359877"/>
                  <a:gd name="connsiteY45" fmla="*/ 4630614 h 6295292"/>
                  <a:gd name="connsiteX46" fmla="*/ 1254367 w 1359877"/>
                  <a:gd name="connsiteY46" fmla="*/ 4396154 h 6295292"/>
                  <a:gd name="connsiteX47" fmla="*/ 1090245 w 1359877"/>
                  <a:gd name="connsiteY47" fmla="*/ 4208584 h 6295292"/>
                  <a:gd name="connsiteX48" fmla="*/ 867508 w 1359877"/>
                  <a:gd name="connsiteY48" fmla="*/ 3997570 h 6295292"/>
                  <a:gd name="connsiteX49" fmla="*/ 644770 w 1359877"/>
                  <a:gd name="connsiteY49" fmla="*/ 3774830 h 6295292"/>
                  <a:gd name="connsiteX50" fmla="*/ 720754 w 1359877"/>
                  <a:gd name="connsiteY50" fmla="*/ 3506861 h 6295292"/>
                  <a:gd name="connsiteX51" fmla="*/ 861429 w 1359877"/>
                  <a:gd name="connsiteY51" fmla="*/ 3260677 h 6295292"/>
                  <a:gd name="connsiteX52" fmla="*/ 750277 w 1359877"/>
                  <a:gd name="connsiteY52" fmla="*/ 2989384 h 6295292"/>
                  <a:gd name="connsiteX53" fmla="*/ 902677 w 1359877"/>
                  <a:gd name="connsiteY53" fmla="*/ 2766646 h 6295292"/>
                  <a:gd name="connsiteX54" fmla="*/ 820615 w 1359877"/>
                  <a:gd name="connsiteY54" fmla="*/ 2555631 h 6295292"/>
                  <a:gd name="connsiteX55" fmla="*/ 973015 w 1359877"/>
                  <a:gd name="connsiteY55" fmla="*/ 2332892 h 6295292"/>
                  <a:gd name="connsiteX56" fmla="*/ 867507 w 1359877"/>
                  <a:gd name="connsiteY56" fmla="*/ 2098431 h 6295292"/>
                  <a:gd name="connsiteX57" fmla="*/ 996461 w 1359877"/>
                  <a:gd name="connsiteY57" fmla="*/ 1746738 h 6295292"/>
                  <a:gd name="connsiteX58" fmla="*/ 1148861 w 1359877"/>
                  <a:gd name="connsiteY58" fmla="*/ 1465384 h 6295292"/>
                  <a:gd name="connsiteX59" fmla="*/ 1184031 w 1359877"/>
                  <a:gd name="connsiteY59" fmla="*/ 1031631 h 6295292"/>
                  <a:gd name="connsiteX60" fmla="*/ 1184031 w 1359877"/>
                  <a:gd name="connsiteY60" fmla="*/ 808892 h 6295292"/>
                  <a:gd name="connsiteX61" fmla="*/ 984738 w 1359877"/>
                  <a:gd name="connsiteY61" fmla="*/ 398584 h 6295292"/>
                  <a:gd name="connsiteX62" fmla="*/ 820615 w 1359877"/>
                  <a:gd name="connsiteY62" fmla="*/ 187569 h 6295292"/>
                  <a:gd name="connsiteX63" fmla="*/ 750277 w 1359877"/>
                  <a:gd name="connsiteY63" fmla="*/ 105507 h 6295292"/>
                  <a:gd name="connsiteX64" fmla="*/ 668215 w 1359877"/>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128513 w 1378354"/>
                  <a:gd name="connsiteY34" fmla="*/ 5870160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165867 w 1378354"/>
                  <a:gd name="connsiteY32" fmla="*/ 5522706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360860 w 1486276"/>
                  <a:gd name="connsiteY0" fmla="*/ 11723 h 6295292"/>
                  <a:gd name="connsiteX1" fmla="*/ 489814 w 1486276"/>
                  <a:gd name="connsiteY1" fmla="*/ 234461 h 6295292"/>
                  <a:gd name="connsiteX2" fmla="*/ 548430 w 1486276"/>
                  <a:gd name="connsiteY2" fmla="*/ 386861 h 6295292"/>
                  <a:gd name="connsiteX3" fmla="*/ 571876 w 1486276"/>
                  <a:gd name="connsiteY3" fmla="*/ 562707 h 6295292"/>
                  <a:gd name="connsiteX4" fmla="*/ 513260 w 1486276"/>
                  <a:gd name="connsiteY4" fmla="*/ 691661 h 6295292"/>
                  <a:gd name="connsiteX5" fmla="*/ 396030 w 1486276"/>
                  <a:gd name="connsiteY5" fmla="*/ 738554 h 6295292"/>
                  <a:gd name="connsiteX6" fmla="*/ 372584 w 1486276"/>
                  <a:gd name="connsiteY6" fmla="*/ 1008185 h 6295292"/>
                  <a:gd name="connsiteX7" fmla="*/ 431199 w 1486276"/>
                  <a:gd name="connsiteY7" fmla="*/ 1184030 h 6295292"/>
                  <a:gd name="connsiteX8" fmla="*/ 560153 w 1486276"/>
                  <a:gd name="connsiteY8" fmla="*/ 1242646 h 6295292"/>
                  <a:gd name="connsiteX9" fmla="*/ 689107 w 1486276"/>
                  <a:gd name="connsiteY9" fmla="*/ 1289538 h 6295292"/>
                  <a:gd name="connsiteX10" fmla="*/ 747722 w 1486276"/>
                  <a:gd name="connsiteY10" fmla="*/ 1547446 h 6295292"/>
                  <a:gd name="connsiteX11" fmla="*/ 747722 w 1486276"/>
                  <a:gd name="connsiteY11" fmla="*/ 1770184 h 6295292"/>
                  <a:gd name="connsiteX12" fmla="*/ 700830 w 1486276"/>
                  <a:gd name="connsiteY12" fmla="*/ 1969477 h 6295292"/>
                  <a:gd name="connsiteX13" fmla="*/ 653937 w 1486276"/>
                  <a:gd name="connsiteY13" fmla="*/ 2063261 h 6295292"/>
                  <a:gd name="connsiteX14" fmla="*/ 560153 w 1486276"/>
                  <a:gd name="connsiteY14" fmla="*/ 2227384 h 6295292"/>
                  <a:gd name="connsiteX15" fmla="*/ 466368 w 1486276"/>
                  <a:gd name="connsiteY15" fmla="*/ 2321169 h 6295292"/>
                  <a:gd name="connsiteX16" fmla="*/ 454645 w 1486276"/>
                  <a:gd name="connsiteY16" fmla="*/ 2485292 h 6295292"/>
                  <a:gd name="connsiteX17" fmla="*/ 325690 w 1486276"/>
                  <a:gd name="connsiteY17" fmla="*/ 2532184 h 6295292"/>
                  <a:gd name="connsiteX18" fmla="*/ 290522 w 1486276"/>
                  <a:gd name="connsiteY18" fmla="*/ 2719754 h 6295292"/>
                  <a:gd name="connsiteX19" fmla="*/ 372584 w 1486276"/>
                  <a:gd name="connsiteY19" fmla="*/ 2942491 h 6295292"/>
                  <a:gd name="connsiteX20" fmla="*/ 349138 w 1486276"/>
                  <a:gd name="connsiteY20" fmla="*/ 3012831 h 6295292"/>
                  <a:gd name="connsiteX21" fmla="*/ 220183 w 1486276"/>
                  <a:gd name="connsiteY21" fmla="*/ 3270739 h 6295292"/>
                  <a:gd name="connsiteX22" fmla="*/ 220184 w 1486276"/>
                  <a:gd name="connsiteY22" fmla="*/ 3563815 h 6295292"/>
                  <a:gd name="connsiteX23" fmla="*/ 290521 w 1486276"/>
                  <a:gd name="connsiteY23" fmla="*/ 3774832 h 6295292"/>
                  <a:gd name="connsiteX24" fmla="*/ 126399 w 1486276"/>
                  <a:gd name="connsiteY24" fmla="*/ 3845169 h 6295292"/>
                  <a:gd name="connsiteX25" fmla="*/ 161568 w 1486276"/>
                  <a:gd name="connsiteY25" fmla="*/ 4091353 h 6295292"/>
                  <a:gd name="connsiteX26" fmla="*/ 325690 w 1486276"/>
                  <a:gd name="connsiteY26" fmla="*/ 4243754 h 6295292"/>
                  <a:gd name="connsiteX27" fmla="*/ 489815 w 1486276"/>
                  <a:gd name="connsiteY27" fmla="*/ 4407877 h 6295292"/>
                  <a:gd name="connsiteX28" fmla="*/ 735998 w 1486276"/>
                  <a:gd name="connsiteY28" fmla="*/ 4572000 h 6295292"/>
                  <a:gd name="connsiteX29" fmla="*/ 476124 w 1486276"/>
                  <a:gd name="connsiteY29" fmla="*/ 4799152 h 6295292"/>
                  <a:gd name="connsiteX30" fmla="*/ 273970 w 1486276"/>
                  <a:gd name="connsiteY30" fmla="*/ 4925281 h 6295292"/>
                  <a:gd name="connsiteX31" fmla="*/ 342539 w 1486276"/>
                  <a:gd name="connsiteY31" fmla="*/ 5244216 h 6295292"/>
                  <a:gd name="connsiteX32" fmla="*/ 273789 w 1486276"/>
                  <a:gd name="connsiteY32" fmla="*/ 5522706 h 6295292"/>
                  <a:gd name="connsiteX33" fmla="*/ 107922 w 1486276"/>
                  <a:gd name="connsiteY33" fmla="*/ 5690105 h 6295292"/>
                  <a:gd name="connsiteX34" fmla="*/ 6 w 1486276"/>
                  <a:gd name="connsiteY34" fmla="*/ 5870161 h 6295292"/>
                  <a:gd name="connsiteX35" fmla="*/ 268551 w 1486276"/>
                  <a:gd name="connsiteY35" fmla="*/ 6126065 h 6295292"/>
                  <a:gd name="connsiteX36" fmla="*/ 349137 w 1486276"/>
                  <a:gd name="connsiteY36" fmla="*/ 6213231 h 6295292"/>
                  <a:gd name="connsiteX37" fmla="*/ 653938 w 1486276"/>
                  <a:gd name="connsiteY37" fmla="*/ 6295292 h 6295292"/>
                  <a:gd name="connsiteX38" fmla="*/ 1005630 w 1486276"/>
                  <a:gd name="connsiteY38" fmla="*/ 6236676 h 6295292"/>
                  <a:gd name="connsiteX39" fmla="*/ 1181475 w 1486276"/>
                  <a:gd name="connsiteY39" fmla="*/ 6119446 h 6295292"/>
                  <a:gd name="connsiteX40" fmla="*/ 1258232 w 1486276"/>
                  <a:gd name="connsiteY40" fmla="*/ 5848748 h 6295292"/>
                  <a:gd name="connsiteX41" fmla="*/ 1169751 w 1486276"/>
                  <a:gd name="connsiteY41" fmla="*/ 5568461 h 6295292"/>
                  <a:gd name="connsiteX42" fmla="*/ 1029076 w 1486276"/>
                  <a:gd name="connsiteY42" fmla="*/ 5275385 h 6295292"/>
                  <a:gd name="connsiteX43" fmla="*/ 1129278 w 1486276"/>
                  <a:gd name="connsiteY43" fmla="*/ 5086746 h 6295292"/>
                  <a:gd name="connsiteX44" fmla="*/ 1439386 w 1486276"/>
                  <a:gd name="connsiteY44" fmla="*/ 4841630 h 6295292"/>
                  <a:gd name="connsiteX45" fmla="*/ 1486276 w 1486276"/>
                  <a:gd name="connsiteY45" fmla="*/ 4630614 h 6295292"/>
                  <a:gd name="connsiteX46" fmla="*/ 1380766 w 1486276"/>
                  <a:gd name="connsiteY46" fmla="*/ 4396154 h 6295292"/>
                  <a:gd name="connsiteX47" fmla="*/ 1216644 w 1486276"/>
                  <a:gd name="connsiteY47" fmla="*/ 4208584 h 6295292"/>
                  <a:gd name="connsiteX48" fmla="*/ 993907 w 1486276"/>
                  <a:gd name="connsiteY48" fmla="*/ 3997570 h 6295292"/>
                  <a:gd name="connsiteX49" fmla="*/ 771169 w 1486276"/>
                  <a:gd name="connsiteY49" fmla="*/ 3774830 h 6295292"/>
                  <a:gd name="connsiteX50" fmla="*/ 847153 w 1486276"/>
                  <a:gd name="connsiteY50" fmla="*/ 3506861 h 6295292"/>
                  <a:gd name="connsiteX51" fmla="*/ 987828 w 1486276"/>
                  <a:gd name="connsiteY51" fmla="*/ 3260677 h 6295292"/>
                  <a:gd name="connsiteX52" fmla="*/ 876676 w 1486276"/>
                  <a:gd name="connsiteY52" fmla="*/ 2989384 h 6295292"/>
                  <a:gd name="connsiteX53" fmla="*/ 1029076 w 1486276"/>
                  <a:gd name="connsiteY53" fmla="*/ 2766646 h 6295292"/>
                  <a:gd name="connsiteX54" fmla="*/ 947014 w 1486276"/>
                  <a:gd name="connsiteY54" fmla="*/ 2555631 h 6295292"/>
                  <a:gd name="connsiteX55" fmla="*/ 1099414 w 1486276"/>
                  <a:gd name="connsiteY55" fmla="*/ 2332892 h 6295292"/>
                  <a:gd name="connsiteX56" fmla="*/ 993906 w 1486276"/>
                  <a:gd name="connsiteY56" fmla="*/ 2098431 h 6295292"/>
                  <a:gd name="connsiteX57" fmla="*/ 1122860 w 1486276"/>
                  <a:gd name="connsiteY57" fmla="*/ 1746738 h 6295292"/>
                  <a:gd name="connsiteX58" fmla="*/ 1275260 w 1486276"/>
                  <a:gd name="connsiteY58" fmla="*/ 1465384 h 6295292"/>
                  <a:gd name="connsiteX59" fmla="*/ 1310430 w 1486276"/>
                  <a:gd name="connsiteY59" fmla="*/ 1031631 h 6295292"/>
                  <a:gd name="connsiteX60" fmla="*/ 1310430 w 1486276"/>
                  <a:gd name="connsiteY60" fmla="*/ 808892 h 6295292"/>
                  <a:gd name="connsiteX61" fmla="*/ 1111137 w 1486276"/>
                  <a:gd name="connsiteY61" fmla="*/ 398584 h 6295292"/>
                  <a:gd name="connsiteX62" fmla="*/ 947014 w 1486276"/>
                  <a:gd name="connsiteY62" fmla="*/ 187569 h 6295292"/>
                  <a:gd name="connsiteX63" fmla="*/ 876676 w 1486276"/>
                  <a:gd name="connsiteY63" fmla="*/ 105507 h 6295292"/>
                  <a:gd name="connsiteX64" fmla="*/ 794614 w 1486276"/>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398289 w 1535428"/>
                  <a:gd name="connsiteY36" fmla="*/ 6213231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08345 w 1535428"/>
                  <a:gd name="connsiteY30" fmla="*/ 494452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996956 w 1535428"/>
                  <a:gd name="connsiteY43" fmla="*/ 5262560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35428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64981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273475 w 1564981"/>
                  <a:gd name="connsiteY31" fmla="*/ 514801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475563 w 1564981"/>
                  <a:gd name="connsiteY33" fmla="*/ 5312602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64981" h="6295292">
                    <a:moveTo>
                      <a:pt x="410012" y="11723"/>
                    </a:moveTo>
                    <a:lnTo>
                      <a:pt x="538966" y="234461"/>
                    </a:lnTo>
                    <a:lnTo>
                      <a:pt x="597582" y="386861"/>
                    </a:lnTo>
                    <a:lnTo>
                      <a:pt x="621028" y="562707"/>
                    </a:lnTo>
                    <a:lnTo>
                      <a:pt x="562412" y="691661"/>
                    </a:lnTo>
                    <a:lnTo>
                      <a:pt x="445182" y="738554"/>
                    </a:lnTo>
                    <a:lnTo>
                      <a:pt x="421736" y="1008185"/>
                    </a:lnTo>
                    <a:lnTo>
                      <a:pt x="480351" y="1184030"/>
                    </a:lnTo>
                    <a:lnTo>
                      <a:pt x="609305" y="1242646"/>
                    </a:lnTo>
                    <a:lnTo>
                      <a:pt x="738259" y="1289538"/>
                    </a:lnTo>
                    <a:lnTo>
                      <a:pt x="796874" y="1547446"/>
                    </a:lnTo>
                    <a:lnTo>
                      <a:pt x="796874" y="1770184"/>
                    </a:lnTo>
                    <a:lnTo>
                      <a:pt x="749982" y="1969477"/>
                    </a:lnTo>
                    <a:lnTo>
                      <a:pt x="703089" y="2063261"/>
                    </a:lnTo>
                    <a:lnTo>
                      <a:pt x="609305" y="2227384"/>
                    </a:lnTo>
                    <a:lnTo>
                      <a:pt x="515520" y="2321169"/>
                    </a:lnTo>
                    <a:lnTo>
                      <a:pt x="503797" y="2485292"/>
                    </a:lnTo>
                    <a:lnTo>
                      <a:pt x="374842" y="2532184"/>
                    </a:lnTo>
                    <a:lnTo>
                      <a:pt x="339674" y="2719754"/>
                    </a:lnTo>
                    <a:lnTo>
                      <a:pt x="421736" y="2942491"/>
                    </a:lnTo>
                    <a:lnTo>
                      <a:pt x="398290" y="3012831"/>
                    </a:lnTo>
                    <a:lnTo>
                      <a:pt x="269335" y="3270739"/>
                    </a:lnTo>
                    <a:cubicBezTo>
                      <a:pt x="269335" y="3368431"/>
                      <a:pt x="269336" y="3466123"/>
                      <a:pt x="269336" y="3563815"/>
                    </a:cubicBezTo>
                    <a:lnTo>
                      <a:pt x="339673" y="3774832"/>
                    </a:lnTo>
                    <a:lnTo>
                      <a:pt x="175551" y="3845169"/>
                    </a:lnTo>
                    <a:lnTo>
                      <a:pt x="210720" y="4091353"/>
                    </a:lnTo>
                    <a:lnTo>
                      <a:pt x="374842" y="4243754"/>
                    </a:lnTo>
                    <a:cubicBezTo>
                      <a:pt x="374842" y="4318000"/>
                      <a:pt x="538967" y="4333631"/>
                      <a:pt x="538967" y="4407877"/>
                    </a:cubicBezTo>
                    <a:lnTo>
                      <a:pt x="689100" y="4546349"/>
                    </a:lnTo>
                    <a:lnTo>
                      <a:pt x="444003" y="4690130"/>
                    </a:lnTo>
                    <a:cubicBezTo>
                      <a:pt x="407731" y="4745843"/>
                      <a:pt x="319739" y="4795143"/>
                      <a:pt x="283467" y="4850856"/>
                    </a:cubicBezTo>
                    <a:lnTo>
                      <a:pt x="219685" y="4950934"/>
                    </a:lnTo>
                    <a:cubicBezTo>
                      <a:pt x="235153" y="5063659"/>
                      <a:pt x="235842" y="5067359"/>
                      <a:pt x="273475" y="5148018"/>
                    </a:cubicBezTo>
                    <a:cubicBezTo>
                      <a:pt x="289031" y="5211503"/>
                      <a:pt x="451311" y="5252292"/>
                      <a:pt x="475563" y="5312602"/>
                    </a:cubicBezTo>
                    <a:cubicBezTo>
                      <a:pt x="603254" y="5449869"/>
                      <a:pt x="536105" y="5542091"/>
                      <a:pt x="492874" y="5606077"/>
                    </a:cubicBezTo>
                    <a:lnTo>
                      <a:pt x="157074" y="5690105"/>
                    </a:lnTo>
                    <a:cubicBezTo>
                      <a:pt x="158044" y="5767225"/>
                      <a:pt x="48188" y="5793041"/>
                      <a:pt x="49158" y="5870161"/>
                    </a:cubicBezTo>
                    <a:lnTo>
                      <a:pt x="0" y="6087587"/>
                    </a:lnTo>
                    <a:lnTo>
                      <a:pt x="220967" y="6251710"/>
                    </a:lnTo>
                    <a:lnTo>
                      <a:pt x="703090" y="6295292"/>
                    </a:lnTo>
                    <a:lnTo>
                      <a:pt x="1054782" y="6236676"/>
                    </a:lnTo>
                    <a:lnTo>
                      <a:pt x="1230627" y="6119446"/>
                    </a:lnTo>
                    <a:lnTo>
                      <a:pt x="1307384" y="5848748"/>
                    </a:lnTo>
                    <a:lnTo>
                      <a:pt x="1218903" y="5568461"/>
                    </a:lnTo>
                    <a:cubicBezTo>
                      <a:pt x="1218904" y="5443415"/>
                      <a:pt x="996955" y="5387606"/>
                      <a:pt x="996956" y="5262560"/>
                    </a:cubicBezTo>
                    <a:lnTo>
                      <a:pt x="1060215" y="5029028"/>
                    </a:lnTo>
                    <a:lnTo>
                      <a:pt x="1407265" y="4925001"/>
                    </a:lnTo>
                    <a:cubicBezTo>
                      <a:pt x="1511556" y="4807633"/>
                      <a:pt x="1512409" y="4728743"/>
                      <a:pt x="1564981" y="4630614"/>
                    </a:cubicBezTo>
                    <a:lnTo>
                      <a:pt x="1429918" y="4396154"/>
                    </a:lnTo>
                    <a:lnTo>
                      <a:pt x="1265796" y="4208584"/>
                    </a:lnTo>
                    <a:lnTo>
                      <a:pt x="1043059" y="3997570"/>
                    </a:lnTo>
                    <a:lnTo>
                      <a:pt x="820321" y="3774830"/>
                    </a:lnTo>
                    <a:lnTo>
                      <a:pt x="896305" y="3506861"/>
                    </a:lnTo>
                    <a:lnTo>
                      <a:pt x="1036980" y="3260677"/>
                    </a:lnTo>
                    <a:lnTo>
                      <a:pt x="925828" y="2989384"/>
                    </a:lnTo>
                    <a:lnTo>
                      <a:pt x="1078228" y="2766646"/>
                    </a:lnTo>
                    <a:lnTo>
                      <a:pt x="996166" y="2555631"/>
                    </a:lnTo>
                    <a:lnTo>
                      <a:pt x="1148566" y="2332892"/>
                    </a:lnTo>
                    <a:lnTo>
                      <a:pt x="1043058" y="2098431"/>
                    </a:lnTo>
                    <a:lnTo>
                      <a:pt x="1172012" y="1746738"/>
                    </a:lnTo>
                    <a:lnTo>
                      <a:pt x="1324412" y="1465384"/>
                    </a:lnTo>
                    <a:lnTo>
                      <a:pt x="1359582" y="1031631"/>
                    </a:lnTo>
                    <a:lnTo>
                      <a:pt x="1359582" y="808892"/>
                    </a:lnTo>
                    <a:lnTo>
                      <a:pt x="1160289" y="398584"/>
                    </a:lnTo>
                    <a:lnTo>
                      <a:pt x="996166" y="187569"/>
                    </a:lnTo>
                    <a:lnTo>
                      <a:pt x="925828" y="105507"/>
                    </a:lnTo>
                    <a:lnTo>
                      <a:pt x="843766" y="0"/>
                    </a:lnTo>
                  </a:path>
                </a:pathLst>
              </a:custGeom>
              <a:solidFill>
                <a:schemeClr val="accent1"/>
              </a:solidFill>
              <a:ln w="9525">
                <a:solidFill>
                  <a:schemeClr val="accent1">
                    <a:lumMod val="50000"/>
                  </a:schemeClr>
                </a:solidFill>
                <a:extLst>
                  <a:ext uri="{C807C97D-BFC1-408E-A445-0C87EB9F89A2}">
                    <ask:lineSketchStyleProps xmlns="" xmlns:ask="http://schemas.microsoft.com/office/drawing/2018/sketchyshapes" sd="3829101758">
                      <a:custGeom>
                        <a:avLst/>
                        <a:gdLst>
                          <a:gd name="connsiteX0" fmla="*/ 264685 w 1205787"/>
                          <a:gd name="connsiteY0" fmla="*/ 11293 h 6064848"/>
                          <a:gd name="connsiteX1" fmla="*/ 372520 w 1205787"/>
                          <a:gd name="connsiteY1" fmla="*/ 225878 h 6064848"/>
                          <a:gd name="connsiteX2" fmla="*/ 421536 w 1205787"/>
                          <a:gd name="connsiteY2" fmla="*/ 372699 h 6064848"/>
                          <a:gd name="connsiteX3" fmla="*/ 441142 w 1205787"/>
                          <a:gd name="connsiteY3" fmla="*/ 542108 h 6064848"/>
                          <a:gd name="connsiteX4" fmla="*/ 392126 w 1205787"/>
                          <a:gd name="connsiteY4" fmla="*/ 666342 h 6064848"/>
                          <a:gd name="connsiteX5" fmla="*/ 294095 w 1205787"/>
                          <a:gd name="connsiteY5" fmla="*/ 711518 h 6064848"/>
                          <a:gd name="connsiteX6" fmla="*/ 274489 w 1205787"/>
                          <a:gd name="connsiteY6" fmla="*/ 971279 h 6064848"/>
                          <a:gd name="connsiteX7" fmla="*/ 323504 w 1205787"/>
                          <a:gd name="connsiteY7" fmla="*/ 1140687 h 6064848"/>
                          <a:gd name="connsiteX8" fmla="*/ 431339 w 1205787"/>
                          <a:gd name="connsiteY8" fmla="*/ 1197157 h 6064848"/>
                          <a:gd name="connsiteX9" fmla="*/ 539173 w 1205787"/>
                          <a:gd name="connsiteY9" fmla="*/ 1242333 h 6064848"/>
                          <a:gd name="connsiteX10" fmla="*/ 588189 w 1205787"/>
                          <a:gd name="connsiteY10" fmla="*/ 1490800 h 6064848"/>
                          <a:gd name="connsiteX11" fmla="*/ 588189 w 1205787"/>
                          <a:gd name="connsiteY11" fmla="*/ 1705385 h 6064848"/>
                          <a:gd name="connsiteX12" fmla="*/ 548977 w 1205787"/>
                          <a:gd name="connsiteY12" fmla="*/ 1897382 h 6064848"/>
                          <a:gd name="connsiteX13" fmla="*/ 509763 w 1205787"/>
                          <a:gd name="connsiteY13" fmla="*/ 1987733 h 6064848"/>
                          <a:gd name="connsiteX14" fmla="*/ 431339 w 1205787"/>
                          <a:gd name="connsiteY14" fmla="*/ 2145848 h 6064848"/>
                          <a:gd name="connsiteX15" fmla="*/ 352913 w 1205787"/>
                          <a:gd name="connsiteY15" fmla="*/ 2236200 h 6064848"/>
                          <a:gd name="connsiteX16" fmla="*/ 343110 w 1205787"/>
                          <a:gd name="connsiteY16" fmla="*/ 2394315 h 6064848"/>
                          <a:gd name="connsiteX17" fmla="*/ 235275 w 1205787"/>
                          <a:gd name="connsiteY17" fmla="*/ 2439491 h 6064848"/>
                          <a:gd name="connsiteX18" fmla="*/ 205867 w 1205787"/>
                          <a:gd name="connsiteY18" fmla="*/ 2620195 h 6064848"/>
                          <a:gd name="connsiteX19" fmla="*/ 274489 w 1205787"/>
                          <a:gd name="connsiteY19" fmla="*/ 2834778 h 6064848"/>
                          <a:gd name="connsiteX20" fmla="*/ 254883 w 1205787"/>
                          <a:gd name="connsiteY20" fmla="*/ 2902544 h 6064848"/>
                          <a:gd name="connsiteX21" fmla="*/ 147047 w 1205787"/>
                          <a:gd name="connsiteY21" fmla="*/ 3151011 h 6064848"/>
                          <a:gd name="connsiteX22" fmla="*/ 147048 w 1205787"/>
                          <a:gd name="connsiteY22" fmla="*/ 3433358 h 6064848"/>
                          <a:gd name="connsiteX23" fmla="*/ 205866 w 1205787"/>
                          <a:gd name="connsiteY23" fmla="*/ 3636651 h 6064848"/>
                          <a:gd name="connsiteX24" fmla="*/ 68623 w 1205787"/>
                          <a:gd name="connsiteY24" fmla="*/ 3704413 h 6064848"/>
                          <a:gd name="connsiteX25" fmla="*/ 98032 w 1205787"/>
                          <a:gd name="connsiteY25" fmla="*/ 3941585 h 6064848"/>
                          <a:gd name="connsiteX26" fmla="*/ 235275 w 1205787"/>
                          <a:gd name="connsiteY26" fmla="*/ 4088408 h 6064848"/>
                          <a:gd name="connsiteX27" fmla="*/ 372520 w 1205787"/>
                          <a:gd name="connsiteY27" fmla="*/ 4246523 h 6064848"/>
                          <a:gd name="connsiteX28" fmla="*/ 578385 w 1205787"/>
                          <a:gd name="connsiteY28" fmla="*/ 4404638 h 6064848"/>
                          <a:gd name="connsiteX29" fmla="*/ 558780 w 1205787"/>
                          <a:gd name="connsiteY29" fmla="*/ 4574047 h 6064848"/>
                          <a:gd name="connsiteX30" fmla="*/ 235275 w 1205787"/>
                          <a:gd name="connsiteY30" fmla="*/ 4924160 h 6064848"/>
                          <a:gd name="connsiteX31" fmla="*/ 323504 w 1205787"/>
                          <a:gd name="connsiteY31" fmla="*/ 5138743 h 6064848"/>
                          <a:gd name="connsiteX32" fmla="*/ 309264 w 1205787"/>
                          <a:gd name="connsiteY32" fmla="*/ 5295830 h 6064848"/>
                          <a:gd name="connsiteX33" fmla="*/ 158205 w 1205787"/>
                          <a:gd name="connsiteY33" fmla="*/ 5432386 h 6064848"/>
                          <a:gd name="connsiteX34" fmla="*/ 0 w 1205787"/>
                          <a:gd name="connsiteY34" fmla="*/ 5624386 h 6064848"/>
                          <a:gd name="connsiteX35" fmla="*/ 39213 w 1205787"/>
                          <a:gd name="connsiteY35" fmla="*/ 5827674 h 6064848"/>
                          <a:gd name="connsiteX36" fmla="*/ 254882 w 1205787"/>
                          <a:gd name="connsiteY36" fmla="*/ 5985790 h 6064848"/>
                          <a:gd name="connsiteX37" fmla="*/ 509764 w 1205787"/>
                          <a:gd name="connsiteY37" fmla="*/ 6064848 h 6064848"/>
                          <a:gd name="connsiteX38" fmla="*/ 803858 w 1205787"/>
                          <a:gd name="connsiteY38" fmla="*/ 6008377 h 6064848"/>
                          <a:gd name="connsiteX39" fmla="*/ 950904 w 1205787"/>
                          <a:gd name="connsiteY39" fmla="*/ 5895438 h 6064848"/>
                          <a:gd name="connsiteX40" fmla="*/ 1015090 w 1205787"/>
                          <a:gd name="connsiteY40" fmla="*/ 5634650 h 6064848"/>
                          <a:gd name="connsiteX41" fmla="*/ 941100 w 1205787"/>
                          <a:gd name="connsiteY41" fmla="*/ 5364623 h 6064848"/>
                          <a:gd name="connsiteX42" fmla="*/ 823464 w 1205787"/>
                          <a:gd name="connsiteY42" fmla="*/ 5082275 h 6064848"/>
                          <a:gd name="connsiteX43" fmla="*/ 907256 w 1205787"/>
                          <a:gd name="connsiteY43" fmla="*/ 4900541 h 6064848"/>
                          <a:gd name="connsiteX44" fmla="*/ 1166576 w 1205787"/>
                          <a:gd name="connsiteY44" fmla="*/ 4664398 h 6064848"/>
                          <a:gd name="connsiteX45" fmla="*/ 1205787 w 1205787"/>
                          <a:gd name="connsiteY45" fmla="*/ 4461106 h 6064848"/>
                          <a:gd name="connsiteX46" fmla="*/ 1117556 w 1205787"/>
                          <a:gd name="connsiteY46" fmla="*/ 4235229 h 6064848"/>
                          <a:gd name="connsiteX47" fmla="*/ 980313 w 1205787"/>
                          <a:gd name="connsiteY47" fmla="*/ 4054525 h 6064848"/>
                          <a:gd name="connsiteX48" fmla="*/ 794055 w 1205787"/>
                          <a:gd name="connsiteY48" fmla="*/ 3851235 h 6064848"/>
                          <a:gd name="connsiteX49" fmla="*/ 607796 w 1205787"/>
                          <a:gd name="connsiteY49" fmla="*/ 3636649 h 6064848"/>
                          <a:gd name="connsiteX50" fmla="*/ 671336 w 1205787"/>
                          <a:gd name="connsiteY50" fmla="*/ 3378489 h 6064848"/>
                          <a:gd name="connsiteX51" fmla="*/ 788972 w 1205787"/>
                          <a:gd name="connsiteY51" fmla="*/ 3141317 h 6064848"/>
                          <a:gd name="connsiteX52" fmla="*/ 696023 w 1205787"/>
                          <a:gd name="connsiteY52" fmla="*/ 2879955 h 6064848"/>
                          <a:gd name="connsiteX53" fmla="*/ 823464 w 1205787"/>
                          <a:gd name="connsiteY53" fmla="*/ 2665370 h 6064848"/>
                          <a:gd name="connsiteX54" fmla="*/ 754842 w 1205787"/>
                          <a:gd name="connsiteY54" fmla="*/ 2462080 h 6064848"/>
                          <a:gd name="connsiteX55" fmla="*/ 882283 w 1205787"/>
                          <a:gd name="connsiteY55" fmla="*/ 2247494 h 6064848"/>
                          <a:gd name="connsiteX56" fmla="*/ 794054 w 1205787"/>
                          <a:gd name="connsiteY56" fmla="*/ 2021616 h 6064848"/>
                          <a:gd name="connsiteX57" fmla="*/ 901889 w 1205787"/>
                          <a:gd name="connsiteY57" fmla="*/ 1682797 h 6064848"/>
                          <a:gd name="connsiteX58" fmla="*/ 1029330 w 1205787"/>
                          <a:gd name="connsiteY58" fmla="*/ 1411742 h 6064848"/>
                          <a:gd name="connsiteX59" fmla="*/ 1058740 w 1205787"/>
                          <a:gd name="connsiteY59" fmla="*/ 993867 h 6064848"/>
                          <a:gd name="connsiteX60" fmla="*/ 1058740 w 1205787"/>
                          <a:gd name="connsiteY60" fmla="*/ 779281 h 6064848"/>
                          <a:gd name="connsiteX61" fmla="*/ 892086 w 1205787"/>
                          <a:gd name="connsiteY61" fmla="*/ 383993 h 6064848"/>
                          <a:gd name="connsiteX62" fmla="*/ 754842 w 1205787"/>
                          <a:gd name="connsiteY62" fmla="*/ 180702 h 6064848"/>
                          <a:gd name="connsiteX63" fmla="*/ 696023 w 1205787"/>
                          <a:gd name="connsiteY63" fmla="*/ 101644 h 6064848"/>
                          <a:gd name="connsiteX64" fmla="*/ 627401 w 1205787"/>
                          <a:gd name="connsiteY64" fmla="*/ 0 h 60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5787" h="6064848" fill="none" extrusionOk="0">
                            <a:moveTo>
                              <a:pt x="264685" y="11293"/>
                            </a:moveTo>
                            <a:cubicBezTo>
                              <a:pt x="291429" y="66974"/>
                              <a:pt x="351371" y="163120"/>
                              <a:pt x="372520" y="225878"/>
                            </a:cubicBezTo>
                            <a:cubicBezTo>
                              <a:pt x="387389" y="273163"/>
                              <a:pt x="400218" y="328673"/>
                              <a:pt x="421536" y="372699"/>
                            </a:cubicBezTo>
                            <a:cubicBezTo>
                              <a:pt x="431110" y="415797"/>
                              <a:pt x="432151" y="485927"/>
                              <a:pt x="441142" y="542108"/>
                            </a:cubicBezTo>
                            <a:cubicBezTo>
                              <a:pt x="421919" y="582632"/>
                              <a:pt x="405522" y="638066"/>
                              <a:pt x="392126" y="666342"/>
                            </a:cubicBezTo>
                            <a:cubicBezTo>
                              <a:pt x="351134" y="683915"/>
                              <a:pt x="332301" y="694345"/>
                              <a:pt x="294095" y="711518"/>
                            </a:cubicBezTo>
                            <a:cubicBezTo>
                              <a:pt x="281931" y="780627"/>
                              <a:pt x="282477" y="895381"/>
                              <a:pt x="274489" y="971279"/>
                            </a:cubicBezTo>
                            <a:cubicBezTo>
                              <a:pt x="299047" y="1032455"/>
                              <a:pt x="303591" y="1073261"/>
                              <a:pt x="323504" y="1140687"/>
                            </a:cubicBezTo>
                            <a:cubicBezTo>
                              <a:pt x="351360" y="1156352"/>
                              <a:pt x="406130" y="1178740"/>
                              <a:pt x="431339" y="1197157"/>
                            </a:cubicBezTo>
                            <a:cubicBezTo>
                              <a:pt x="458335" y="1205204"/>
                              <a:pt x="498586" y="1227103"/>
                              <a:pt x="539173" y="1242333"/>
                            </a:cubicBezTo>
                            <a:cubicBezTo>
                              <a:pt x="544648" y="1315947"/>
                              <a:pt x="559519" y="1395414"/>
                              <a:pt x="588189" y="1490800"/>
                            </a:cubicBezTo>
                            <a:cubicBezTo>
                              <a:pt x="594976" y="1581552"/>
                              <a:pt x="585901" y="1620750"/>
                              <a:pt x="588189" y="1705385"/>
                            </a:cubicBezTo>
                            <a:cubicBezTo>
                              <a:pt x="587806" y="1749880"/>
                              <a:pt x="556384" y="1840267"/>
                              <a:pt x="548977" y="1897382"/>
                            </a:cubicBezTo>
                            <a:cubicBezTo>
                              <a:pt x="540302" y="1926111"/>
                              <a:pt x="522651" y="1969951"/>
                              <a:pt x="509763" y="1987733"/>
                            </a:cubicBezTo>
                            <a:cubicBezTo>
                              <a:pt x="485900" y="2037473"/>
                              <a:pt x="449368" y="2105864"/>
                              <a:pt x="431339" y="2145848"/>
                            </a:cubicBezTo>
                            <a:cubicBezTo>
                              <a:pt x="415152" y="2166934"/>
                              <a:pt x="382297" y="2200128"/>
                              <a:pt x="352913" y="2236200"/>
                            </a:cubicBezTo>
                            <a:cubicBezTo>
                              <a:pt x="353544" y="2268164"/>
                              <a:pt x="339998" y="2316755"/>
                              <a:pt x="343110" y="2394315"/>
                            </a:cubicBezTo>
                            <a:cubicBezTo>
                              <a:pt x="306211" y="2403987"/>
                              <a:pt x="276373" y="2426956"/>
                              <a:pt x="235275" y="2439491"/>
                            </a:cubicBezTo>
                            <a:cubicBezTo>
                              <a:pt x="223909" y="2520005"/>
                              <a:pt x="213444" y="2559659"/>
                              <a:pt x="205867" y="2620195"/>
                            </a:cubicBezTo>
                            <a:cubicBezTo>
                              <a:pt x="235338" y="2708930"/>
                              <a:pt x="239832" y="2739680"/>
                              <a:pt x="274489" y="2834778"/>
                            </a:cubicBezTo>
                            <a:cubicBezTo>
                              <a:pt x="267629" y="2869181"/>
                              <a:pt x="266666" y="2871444"/>
                              <a:pt x="254883" y="2902544"/>
                            </a:cubicBezTo>
                            <a:cubicBezTo>
                              <a:pt x="224810" y="2964935"/>
                              <a:pt x="180778" y="3069037"/>
                              <a:pt x="147047" y="3151011"/>
                            </a:cubicBezTo>
                            <a:cubicBezTo>
                              <a:pt x="142067" y="3250568"/>
                              <a:pt x="149501" y="3320050"/>
                              <a:pt x="147048" y="3433358"/>
                            </a:cubicBezTo>
                            <a:cubicBezTo>
                              <a:pt x="157737" y="3492970"/>
                              <a:pt x="181424" y="3557588"/>
                              <a:pt x="205866" y="3636651"/>
                            </a:cubicBezTo>
                            <a:cubicBezTo>
                              <a:pt x="150564" y="3656004"/>
                              <a:pt x="119199" y="3673571"/>
                              <a:pt x="68623" y="3704413"/>
                            </a:cubicBezTo>
                            <a:cubicBezTo>
                              <a:pt x="83573" y="3766890"/>
                              <a:pt x="88553" y="3844717"/>
                              <a:pt x="98032" y="3941585"/>
                            </a:cubicBezTo>
                            <a:cubicBezTo>
                              <a:pt x="123890" y="3981148"/>
                              <a:pt x="173508" y="4009237"/>
                              <a:pt x="235275" y="4088408"/>
                            </a:cubicBezTo>
                            <a:cubicBezTo>
                              <a:pt x="239008" y="4159155"/>
                              <a:pt x="377076" y="4171091"/>
                              <a:pt x="372520" y="4246523"/>
                            </a:cubicBezTo>
                            <a:cubicBezTo>
                              <a:pt x="437582" y="4304345"/>
                              <a:pt x="499121" y="4346349"/>
                              <a:pt x="578385" y="4404638"/>
                            </a:cubicBezTo>
                            <a:cubicBezTo>
                              <a:pt x="570293" y="4480486"/>
                              <a:pt x="558783" y="4528692"/>
                              <a:pt x="558780" y="4574047"/>
                            </a:cubicBezTo>
                            <a:cubicBezTo>
                              <a:pt x="477257" y="4671360"/>
                              <a:pt x="337153" y="4806859"/>
                              <a:pt x="235275" y="4924160"/>
                            </a:cubicBezTo>
                            <a:cubicBezTo>
                              <a:pt x="265400" y="5014976"/>
                              <a:pt x="289094" y="5052363"/>
                              <a:pt x="323504" y="5138743"/>
                            </a:cubicBezTo>
                            <a:cubicBezTo>
                              <a:pt x="287525" y="5176605"/>
                              <a:pt x="332098" y="5258001"/>
                              <a:pt x="309264" y="5295830"/>
                            </a:cubicBezTo>
                            <a:cubicBezTo>
                              <a:pt x="246435" y="5355513"/>
                              <a:pt x="225994" y="5367770"/>
                              <a:pt x="158205" y="5432386"/>
                            </a:cubicBezTo>
                            <a:cubicBezTo>
                              <a:pt x="92276" y="5529232"/>
                              <a:pt x="69956" y="5543509"/>
                              <a:pt x="0" y="5624386"/>
                            </a:cubicBezTo>
                            <a:cubicBezTo>
                              <a:pt x="4004" y="5692973"/>
                              <a:pt x="20784" y="5781286"/>
                              <a:pt x="39213" y="5827674"/>
                            </a:cubicBezTo>
                            <a:cubicBezTo>
                              <a:pt x="127178" y="5902091"/>
                              <a:pt x="169662" y="5910572"/>
                              <a:pt x="254882" y="5985790"/>
                            </a:cubicBezTo>
                            <a:cubicBezTo>
                              <a:pt x="362699" y="6017636"/>
                              <a:pt x="408672" y="6046418"/>
                              <a:pt x="509764" y="6064848"/>
                            </a:cubicBezTo>
                            <a:cubicBezTo>
                              <a:pt x="582847" y="6045570"/>
                              <a:pt x="660442" y="6026693"/>
                              <a:pt x="803858" y="6008377"/>
                            </a:cubicBezTo>
                            <a:cubicBezTo>
                              <a:pt x="834348" y="5979979"/>
                              <a:pt x="896955" y="5936138"/>
                              <a:pt x="950904" y="5895438"/>
                            </a:cubicBezTo>
                            <a:cubicBezTo>
                              <a:pt x="964527" y="5808660"/>
                              <a:pt x="996785" y="5761459"/>
                              <a:pt x="1015090" y="5634650"/>
                            </a:cubicBezTo>
                            <a:cubicBezTo>
                              <a:pt x="1006783" y="5558219"/>
                              <a:pt x="963269" y="5435623"/>
                              <a:pt x="941100" y="5364623"/>
                            </a:cubicBezTo>
                            <a:cubicBezTo>
                              <a:pt x="927615" y="5266443"/>
                              <a:pt x="844458" y="5205301"/>
                              <a:pt x="823464" y="5082275"/>
                            </a:cubicBezTo>
                            <a:cubicBezTo>
                              <a:pt x="839485" y="5024606"/>
                              <a:pt x="896521" y="4941380"/>
                              <a:pt x="907256" y="4900541"/>
                            </a:cubicBezTo>
                            <a:cubicBezTo>
                              <a:pt x="982154" y="4825577"/>
                              <a:pt x="1089348" y="4723680"/>
                              <a:pt x="1166576" y="4664398"/>
                            </a:cubicBezTo>
                            <a:cubicBezTo>
                              <a:pt x="1184211" y="4582944"/>
                              <a:pt x="1180147" y="4552836"/>
                              <a:pt x="1205787" y="4461106"/>
                            </a:cubicBezTo>
                            <a:cubicBezTo>
                              <a:pt x="1193903" y="4398225"/>
                              <a:pt x="1136695" y="4309752"/>
                              <a:pt x="1117556" y="4235229"/>
                            </a:cubicBezTo>
                            <a:cubicBezTo>
                              <a:pt x="1059912" y="4153382"/>
                              <a:pt x="1020543" y="4118126"/>
                              <a:pt x="980313" y="4054525"/>
                            </a:cubicBezTo>
                            <a:cubicBezTo>
                              <a:pt x="933417" y="4004583"/>
                              <a:pt x="860926" y="3927479"/>
                              <a:pt x="794055" y="3851235"/>
                            </a:cubicBezTo>
                            <a:cubicBezTo>
                              <a:pt x="742107" y="3790975"/>
                              <a:pt x="697079" y="3729113"/>
                              <a:pt x="607796" y="3636649"/>
                            </a:cubicBezTo>
                            <a:cubicBezTo>
                              <a:pt x="636757" y="3545899"/>
                              <a:pt x="653596" y="3478243"/>
                              <a:pt x="671336" y="3378489"/>
                            </a:cubicBezTo>
                            <a:cubicBezTo>
                              <a:pt x="697940" y="3329337"/>
                              <a:pt x="755761" y="3197939"/>
                              <a:pt x="788972" y="3141317"/>
                            </a:cubicBezTo>
                            <a:cubicBezTo>
                              <a:pt x="774383" y="3082101"/>
                              <a:pt x="713957" y="2948102"/>
                              <a:pt x="696023" y="2879955"/>
                            </a:cubicBezTo>
                            <a:cubicBezTo>
                              <a:pt x="761939" y="2775357"/>
                              <a:pt x="763798" y="2764632"/>
                              <a:pt x="823464" y="2665370"/>
                            </a:cubicBezTo>
                            <a:cubicBezTo>
                              <a:pt x="792276" y="2566399"/>
                              <a:pt x="786146" y="2532050"/>
                              <a:pt x="754842" y="2462080"/>
                            </a:cubicBezTo>
                            <a:cubicBezTo>
                              <a:pt x="807446" y="2354161"/>
                              <a:pt x="853787" y="2318335"/>
                              <a:pt x="882283" y="2247494"/>
                            </a:cubicBezTo>
                            <a:cubicBezTo>
                              <a:pt x="829403" y="2137981"/>
                              <a:pt x="819392" y="2066728"/>
                              <a:pt x="794054" y="2021616"/>
                            </a:cubicBezTo>
                            <a:cubicBezTo>
                              <a:pt x="846290" y="1866931"/>
                              <a:pt x="867719" y="1783078"/>
                              <a:pt x="901889" y="1682797"/>
                            </a:cubicBezTo>
                            <a:cubicBezTo>
                              <a:pt x="950318" y="1599149"/>
                              <a:pt x="980462" y="1487922"/>
                              <a:pt x="1029330" y="1411742"/>
                            </a:cubicBezTo>
                            <a:cubicBezTo>
                              <a:pt x="1026098" y="1211710"/>
                              <a:pt x="1034525" y="1126584"/>
                              <a:pt x="1058740" y="993867"/>
                            </a:cubicBezTo>
                            <a:cubicBezTo>
                              <a:pt x="1059896" y="902759"/>
                              <a:pt x="1066658" y="883576"/>
                              <a:pt x="1058740" y="779281"/>
                            </a:cubicBezTo>
                            <a:cubicBezTo>
                              <a:pt x="1030574" y="658460"/>
                              <a:pt x="931085" y="522017"/>
                              <a:pt x="892086" y="383993"/>
                            </a:cubicBezTo>
                            <a:cubicBezTo>
                              <a:pt x="844731" y="322872"/>
                              <a:pt x="781705" y="226443"/>
                              <a:pt x="754842" y="180702"/>
                            </a:cubicBezTo>
                            <a:cubicBezTo>
                              <a:pt x="735694" y="151201"/>
                              <a:pt x="719516" y="135799"/>
                              <a:pt x="696023" y="101644"/>
                            </a:cubicBezTo>
                            <a:cubicBezTo>
                              <a:pt x="666522" y="49740"/>
                              <a:pt x="648617" y="26101"/>
                              <a:pt x="627401" y="0"/>
                            </a:cubicBezTo>
                          </a:path>
                          <a:path w="1205787" h="6064848" stroke="0" extrusionOk="0">
                            <a:moveTo>
                              <a:pt x="264685" y="11293"/>
                            </a:moveTo>
                            <a:cubicBezTo>
                              <a:pt x="285763" y="65507"/>
                              <a:pt x="349085" y="159620"/>
                              <a:pt x="372520" y="225878"/>
                            </a:cubicBezTo>
                            <a:cubicBezTo>
                              <a:pt x="396062" y="282345"/>
                              <a:pt x="392500" y="309542"/>
                              <a:pt x="421536" y="372699"/>
                            </a:cubicBezTo>
                            <a:cubicBezTo>
                              <a:pt x="431024" y="436372"/>
                              <a:pt x="439644" y="473132"/>
                              <a:pt x="441142" y="542108"/>
                            </a:cubicBezTo>
                            <a:cubicBezTo>
                              <a:pt x="426187" y="594227"/>
                              <a:pt x="407070" y="630564"/>
                              <a:pt x="392126" y="666342"/>
                            </a:cubicBezTo>
                            <a:cubicBezTo>
                              <a:pt x="366631" y="677143"/>
                              <a:pt x="332466" y="691003"/>
                              <a:pt x="294095" y="711518"/>
                            </a:cubicBezTo>
                            <a:cubicBezTo>
                              <a:pt x="291238" y="832741"/>
                              <a:pt x="282295" y="897704"/>
                              <a:pt x="274489" y="971279"/>
                            </a:cubicBezTo>
                            <a:cubicBezTo>
                              <a:pt x="293845" y="1050855"/>
                              <a:pt x="308349" y="1092686"/>
                              <a:pt x="323504" y="1140687"/>
                            </a:cubicBezTo>
                            <a:cubicBezTo>
                              <a:pt x="355728" y="1154661"/>
                              <a:pt x="398293" y="1176219"/>
                              <a:pt x="431339" y="1197157"/>
                            </a:cubicBezTo>
                            <a:cubicBezTo>
                              <a:pt x="470529" y="1217480"/>
                              <a:pt x="499111" y="1223989"/>
                              <a:pt x="539173" y="1242333"/>
                            </a:cubicBezTo>
                            <a:cubicBezTo>
                              <a:pt x="548419" y="1349662"/>
                              <a:pt x="574578" y="1434573"/>
                              <a:pt x="588189" y="1490800"/>
                            </a:cubicBezTo>
                            <a:cubicBezTo>
                              <a:pt x="591757" y="1584709"/>
                              <a:pt x="587100" y="1661571"/>
                              <a:pt x="588189" y="1705385"/>
                            </a:cubicBezTo>
                            <a:cubicBezTo>
                              <a:pt x="570036" y="1760502"/>
                              <a:pt x="563912" y="1827502"/>
                              <a:pt x="548977" y="1897382"/>
                            </a:cubicBezTo>
                            <a:cubicBezTo>
                              <a:pt x="528308" y="1932881"/>
                              <a:pt x="530592" y="1947342"/>
                              <a:pt x="509763" y="1987733"/>
                            </a:cubicBezTo>
                            <a:cubicBezTo>
                              <a:pt x="488061" y="2027195"/>
                              <a:pt x="453739" y="2083411"/>
                              <a:pt x="431339" y="2145848"/>
                            </a:cubicBezTo>
                            <a:cubicBezTo>
                              <a:pt x="401686" y="2176311"/>
                              <a:pt x="375235" y="2212374"/>
                              <a:pt x="352913" y="2236200"/>
                            </a:cubicBezTo>
                            <a:cubicBezTo>
                              <a:pt x="350547" y="2282369"/>
                              <a:pt x="351971" y="2335316"/>
                              <a:pt x="343110" y="2394315"/>
                            </a:cubicBezTo>
                            <a:cubicBezTo>
                              <a:pt x="293918" y="2417434"/>
                              <a:pt x="277186" y="2418149"/>
                              <a:pt x="235275" y="2439491"/>
                            </a:cubicBezTo>
                            <a:cubicBezTo>
                              <a:pt x="220619" y="2511982"/>
                              <a:pt x="224552" y="2542770"/>
                              <a:pt x="205867" y="2620195"/>
                            </a:cubicBezTo>
                            <a:cubicBezTo>
                              <a:pt x="227677" y="2723185"/>
                              <a:pt x="237813" y="2735840"/>
                              <a:pt x="274489" y="2834778"/>
                            </a:cubicBezTo>
                            <a:cubicBezTo>
                              <a:pt x="267228" y="2865414"/>
                              <a:pt x="262739" y="2869371"/>
                              <a:pt x="254883" y="2902544"/>
                            </a:cubicBezTo>
                            <a:cubicBezTo>
                              <a:pt x="218408" y="2995402"/>
                              <a:pt x="178490" y="3100965"/>
                              <a:pt x="147047" y="3151011"/>
                            </a:cubicBezTo>
                            <a:cubicBezTo>
                              <a:pt x="148447" y="3253866"/>
                              <a:pt x="164647" y="3334760"/>
                              <a:pt x="147048" y="3433358"/>
                            </a:cubicBezTo>
                            <a:cubicBezTo>
                              <a:pt x="162981" y="3494244"/>
                              <a:pt x="189609" y="3584125"/>
                              <a:pt x="205866" y="3636651"/>
                            </a:cubicBezTo>
                            <a:cubicBezTo>
                              <a:pt x="142450" y="3676397"/>
                              <a:pt x="118727" y="3682484"/>
                              <a:pt x="68623" y="3704413"/>
                            </a:cubicBezTo>
                            <a:cubicBezTo>
                              <a:pt x="74827" y="3811699"/>
                              <a:pt x="74299" y="3832523"/>
                              <a:pt x="98032" y="3941585"/>
                            </a:cubicBezTo>
                            <a:cubicBezTo>
                              <a:pt x="149423" y="3993103"/>
                              <a:pt x="199243" y="4040267"/>
                              <a:pt x="235275" y="4088408"/>
                            </a:cubicBezTo>
                            <a:cubicBezTo>
                              <a:pt x="230556" y="4161218"/>
                              <a:pt x="374949" y="4174813"/>
                              <a:pt x="372520" y="4246523"/>
                            </a:cubicBezTo>
                            <a:cubicBezTo>
                              <a:pt x="448890" y="4319672"/>
                              <a:pt x="501328" y="4345941"/>
                              <a:pt x="578385" y="4404638"/>
                            </a:cubicBezTo>
                            <a:cubicBezTo>
                              <a:pt x="580762" y="4456717"/>
                              <a:pt x="563630" y="4539161"/>
                              <a:pt x="558780" y="4574047"/>
                            </a:cubicBezTo>
                            <a:cubicBezTo>
                              <a:pt x="405538" y="4708876"/>
                              <a:pt x="305812" y="4836501"/>
                              <a:pt x="235275" y="4924160"/>
                            </a:cubicBezTo>
                            <a:cubicBezTo>
                              <a:pt x="254308" y="4973655"/>
                              <a:pt x="313185" y="5088585"/>
                              <a:pt x="323504" y="5138743"/>
                            </a:cubicBezTo>
                            <a:cubicBezTo>
                              <a:pt x="293641" y="5173721"/>
                              <a:pt x="331408" y="5262419"/>
                              <a:pt x="309264" y="5295830"/>
                            </a:cubicBezTo>
                            <a:cubicBezTo>
                              <a:pt x="249066" y="5340140"/>
                              <a:pt x="213028" y="5369796"/>
                              <a:pt x="158205" y="5432386"/>
                            </a:cubicBezTo>
                            <a:cubicBezTo>
                              <a:pt x="114146" y="5482981"/>
                              <a:pt x="73432" y="5553015"/>
                              <a:pt x="0" y="5624386"/>
                            </a:cubicBezTo>
                            <a:cubicBezTo>
                              <a:pt x="13075" y="5668978"/>
                              <a:pt x="13839" y="5730626"/>
                              <a:pt x="39213" y="5827674"/>
                            </a:cubicBezTo>
                            <a:cubicBezTo>
                              <a:pt x="117056" y="5869962"/>
                              <a:pt x="165365" y="5907286"/>
                              <a:pt x="254882" y="5985790"/>
                            </a:cubicBezTo>
                            <a:cubicBezTo>
                              <a:pt x="369698" y="6026946"/>
                              <a:pt x="421011" y="6027323"/>
                              <a:pt x="509764" y="6064848"/>
                            </a:cubicBezTo>
                            <a:cubicBezTo>
                              <a:pt x="615449" y="6055532"/>
                              <a:pt x="686627" y="6023717"/>
                              <a:pt x="803858" y="6008377"/>
                            </a:cubicBezTo>
                            <a:cubicBezTo>
                              <a:pt x="872341" y="5951747"/>
                              <a:pt x="888206" y="5939183"/>
                              <a:pt x="950904" y="5895438"/>
                            </a:cubicBezTo>
                            <a:cubicBezTo>
                              <a:pt x="978828" y="5765312"/>
                              <a:pt x="999147" y="5697953"/>
                              <a:pt x="1015090" y="5634650"/>
                            </a:cubicBezTo>
                            <a:cubicBezTo>
                              <a:pt x="1002175" y="5543371"/>
                              <a:pt x="971453" y="5435279"/>
                              <a:pt x="941100" y="5364623"/>
                            </a:cubicBezTo>
                            <a:cubicBezTo>
                              <a:pt x="925597" y="5222209"/>
                              <a:pt x="840924" y="5199915"/>
                              <a:pt x="823464" y="5082275"/>
                            </a:cubicBezTo>
                            <a:cubicBezTo>
                              <a:pt x="849387" y="5021830"/>
                              <a:pt x="874135" y="4950930"/>
                              <a:pt x="907256" y="4900541"/>
                            </a:cubicBezTo>
                            <a:cubicBezTo>
                              <a:pt x="969253" y="4829715"/>
                              <a:pt x="1050199" y="4782194"/>
                              <a:pt x="1166576" y="4664398"/>
                            </a:cubicBezTo>
                            <a:cubicBezTo>
                              <a:pt x="1185938" y="4568375"/>
                              <a:pt x="1179230" y="4549526"/>
                              <a:pt x="1205787" y="4461106"/>
                            </a:cubicBezTo>
                            <a:cubicBezTo>
                              <a:pt x="1185570" y="4407017"/>
                              <a:pt x="1146273" y="4332721"/>
                              <a:pt x="1117556" y="4235229"/>
                            </a:cubicBezTo>
                            <a:cubicBezTo>
                              <a:pt x="1073674" y="4176147"/>
                              <a:pt x="1002171" y="4099842"/>
                              <a:pt x="980313" y="4054525"/>
                            </a:cubicBezTo>
                            <a:cubicBezTo>
                              <a:pt x="917455" y="3974126"/>
                              <a:pt x="845455" y="3917045"/>
                              <a:pt x="794055" y="3851235"/>
                            </a:cubicBezTo>
                            <a:cubicBezTo>
                              <a:pt x="748666" y="3787848"/>
                              <a:pt x="680805" y="3705884"/>
                              <a:pt x="607796" y="3636649"/>
                            </a:cubicBezTo>
                            <a:cubicBezTo>
                              <a:pt x="625696" y="3522828"/>
                              <a:pt x="640844" y="3502999"/>
                              <a:pt x="671336" y="3378489"/>
                            </a:cubicBezTo>
                            <a:cubicBezTo>
                              <a:pt x="717250" y="3314159"/>
                              <a:pt x="752226" y="3243551"/>
                              <a:pt x="788972" y="3141317"/>
                            </a:cubicBezTo>
                            <a:cubicBezTo>
                              <a:pt x="760259" y="3023142"/>
                              <a:pt x="735358" y="2951859"/>
                              <a:pt x="696023" y="2879955"/>
                            </a:cubicBezTo>
                            <a:cubicBezTo>
                              <a:pt x="745273" y="2794256"/>
                              <a:pt x="791659" y="2733692"/>
                              <a:pt x="823464" y="2665370"/>
                            </a:cubicBezTo>
                            <a:cubicBezTo>
                              <a:pt x="806692" y="2584556"/>
                              <a:pt x="781045" y="2510424"/>
                              <a:pt x="754842" y="2462080"/>
                            </a:cubicBezTo>
                            <a:cubicBezTo>
                              <a:pt x="803624" y="2373473"/>
                              <a:pt x="854171" y="2317676"/>
                              <a:pt x="882283" y="2247494"/>
                            </a:cubicBezTo>
                            <a:cubicBezTo>
                              <a:pt x="834998" y="2153277"/>
                              <a:pt x="836090" y="2106035"/>
                              <a:pt x="794054" y="2021616"/>
                            </a:cubicBezTo>
                            <a:cubicBezTo>
                              <a:pt x="824690" y="1923513"/>
                              <a:pt x="861437" y="1833406"/>
                              <a:pt x="901889" y="1682797"/>
                            </a:cubicBezTo>
                            <a:cubicBezTo>
                              <a:pt x="964314" y="1584023"/>
                              <a:pt x="996419" y="1492443"/>
                              <a:pt x="1029330" y="1411742"/>
                            </a:cubicBezTo>
                            <a:cubicBezTo>
                              <a:pt x="1039156" y="1257121"/>
                              <a:pt x="1068834" y="1108320"/>
                              <a:pt x="1058740" y="993867"/>
                            </a:cubicBezTo>
                            <a:cubicBezTo>
                              <a:pt x="1055512" y="936104"/>
                              <a:pt x="1058621" y="857770"/>
                              <a:pt x="1058740" y="779281"/>
                            </a:cubicBezTo>
                            <a:cubicBezTo>
                              <a:pt x="1008288" y="606987"/>
                              <a:pt x="981051" y="565739"/>
                              <a:pt x="892086" y="383993"/>
                            </a:cubicBezTo>
                            <a:cubicBezTo>
                              <a:pt x="841652" y="316569"/>
                              <a:pt x="794502" y="219475"/>
                              <a:pt x="754842" y="180702"/>
                            </a:cubicBezTo>
                            <a:cubicBezTo>
                              <a:pt x="731179" y="150786"/>
                              <a:pt x="711105" y="116457"/>
                              <a:pt x="696023" y="101644"/>
                            </a:cubicBezTo>
                            <a:cubicBezTo>
                              <a:pt x="677337" y="81758"/>
                              <a:pt x="644538" y="26090"/>
                              <a:pt x="627401"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Footer Placeholder 1">
            <a:extLst>
              <a:ext uri="{FF2B5EF4-FFF2-40B4-BE49-F238E27FC236}">
                <a16:creationId xmlns:a16="http://schemas.microsoft.com/office/drawing/2014/main" id="{40CB4CE9-B931-1CAF-34A6-62802E2D0791}"/>
              </a:ext>
            </a:extLst>
          </p:cNvPr>
          <p:cNvSpPr>
            <a:spLocks noGrp="1"/>
          </p:cNvSpPr>
          <p:nvPr>
            <p:ph type="ftr" sz="quarter" idx="11"/>
          </p:nvPr>
        </p:nvSpPr>
        <p:spPr>
          <a:xfrm>
            <a:off x="4038599" y="6356350"/>
            <a:ext cx="5146041" cy="365125"/>
          </a:xfrm>
        </p:spPr>
        <p:txBody>
          <a:bodyPr/>
          <a:lstStyle/>
          <a:p>
            <a:r>
              <a:rPr lang="en-US" dirty="0"/>
              <a:t>Chapter 2 – Optimizing an ESA-based Ensemble Subsetting Approach</a:t>
            </a:r>
          </a:p>
        </p:txBody>
      </p:sp>
      <p:sp>
        <p:nvSpPr>
          <p:cNvPr id="4" name="Content Placeholder 2">
            <a:extLst>
              <a:ext uri="{FF2B5EF4-FFF2-40B4-BE49-F238E27FC236}">
                <a16:creationId xmlns:a16="http://schemas.microsoft.com/office/drawing/2014/main" id="{8F5D7D66-079F-91BF-0AF8-938BD84DF576}"/>
              </a:ext>
            </a:extLst>
          </p:cNvPr>
          <p:cNvSpPr>
            <a:spLocks noGrp="1"/>
          </p:cNvSpPr>
          <p:nvPr>
            <p:ph idx="1"/>
          </p:nvPr>
        </p:nvSpPr>
        <p:spPr>
          <a:xfrm>
            <a:off x="2354553" y="1232451"/>
            <a:ext cx="4146295" cy="4898693"/>
          </a:xfrm>
        </p:spPr>
        <p:txBody>
          <a:bodyPr>
            <a:normAutofit fontScale="92500"/>
          </a:bodyPr>
          <a:lstStyle/>
          <a:p>
            <a:pPr marL="0" indent="0">
              <a:lnSpc>
                <a:spcPct val="110000"/>
              </a:lnSpc>
              <a:buNone/>
            </a:pPr>
            <a:r>
              <a:rPr lang="en-US" sz="2400" b="1" dirty="0">
                <a:solidFill>
                  <a:schemeClr val="accent1"/>
                </a:solidFill>
              </a:rPr>
              <a:t>Goal: </a:t>
            </a:r>
            <a:r>
              <a:rPr lang="en-US" sz="2400" dirty="0">
                <a:solidFill>
                  <a:schemeClr val="accent1"/>
                </a:solidFill>
              </a:rPr>
              <a:t>Pick the ensemble members with the best forecast of a chosen high-impact event</a:t>
            </a:r>
          </a:p>
          <a:p>
            <a:pPr>
              <a:lnSpc>
                <a:spcPct val="110000"/>
              </a:lnSpc>
            </a:pPr>
            <a:r>
              <a:rPr lang="en-US" sz="2400" dirty="0"/>
              <a:t>Combine ESA and analyses (“truth”) at early forecast times to pick members with best representation of sensitive regions!</a:t>
            </a:r>
          </a:p>
          <a:p>
            <a:pPr>
              <a:lnSpc>
                <a:spcPct val="110000"/>
              </a:lnSpc>
            </a:pPr>
            <a:r>
              <a:rPr lang="en-US" sz="2400" dirty="0"/>
              <a:t>Proven beneficial to synoptic- and convective-scale forecasts in an idealized framework </a:t>
            </a:r>
          </a:p>
          <a:p>
            <a:pPr marL="0" indent="0">
              <a:lnSpc>
                <a:spcPct val="110000"/>
              </a:lnSpc>
              <a:buNone/>
            </a:pPr>
            <a:r>
              <a:rPr lang="en-US" sz="1300" dirty="0">
                <a:solidFill>
                  <a:schemeClr val="bg1">
                    <a:lumMod val="65000"/>
                  </a:schemeClr>
                </a:solidFill>
              </a:rPr>
              <a:t>(</a:t>
            </a:r>
            <a:r>
              <a:rPr lang="en-US" sz="1300" dirty="0" err="1">
                <a:solidFill>
                  <a:schemeClr val="bg1">
                    <a:lumMod val="65000"/>
                  </a:schemeClr>
                </a:solidFill>
              </a:rPr>
              <a:t>Ancell</a:t>
            </a:r>
            <a:r>
              <a:rPr lang="en-US" sz="1300" dirty="0">
                <a:solidFill>
                  <a:schemeClr val="bg1">
                    <a:lumMod val="65000"/>
                  </a:schemeClr>
                </a:solidFill>
              </a:rPr>
              <a:t> 2016; Coleman and </a:t>
            </a:r>
            <a:r>
              <a:rPr lang="en-US" sz="1300" dirty="0" err="1">
                <a:solidFill>
                  <a:schemeClr val="bg1">
                    <a:lumMod val="65000"/>
                  </a:schemeClr>
                </a:solidFill>
              </a:rPr>
              <a:t>Ancell</a:t>
            </a:r>
            <a:r>
              <a:rPr lang="en-US" sz="1300" dirty="0">
                <a:solidFill>
                  <a:schemeClr val="bg1">
                    <a:lumMod val="65000"/>
                  </a:schemeClr>
                </a:solidFill>
              </a:rPr>
              <a:t> 2020)</a:t>
            </a:r>
            <a:endParaRPr lang="en-US" sz="2400" dirty="0"/>
          </a:p>
        </p:txBody>
      </p:sp>
      <p:pic>
        <p:nvPicPr>
          <p:cNvPr id="5" name="Content Placeholder 4">
            <a:extLst>
              <a:ext uri="{FF2B5EF4-FFF2-40B4-BE49-F238E27FC236}">
                <a16:creationId xmlns:a16="http://schemas.microsoft.com/office/drawing/2014/main" id="{BD26DBFB-021E-3FD2-8714-AF3B78F3DB91}"/>
              </a:ext>
            </a:extLst>
          </p:cNvPr>
          <p:cNvPicPr>
            <a:picLocks noChangeAspect="1"/>
          </p:cNvPicPr>
          <p:nvPr/>
        </p:nvPicPr>
        <p:blipFill rotWithShape="1">
          <a:blip r:embed="rId4"/>
          <a:srcRect l="7275" t="12241" r="8156" b="31226"/>
          <a:stretch/>
        </p:blipFill>
        <p:spPr>
          <a:xfrm>
            <a:off x="6537742" y="1507587"/>
            <a:ext cx="5293795" cy="4197954"/>
          </a:xfrm>
          <a:prstGeom prst="rect">
            <a:avLst/>
          </a:prstGeom>
        </p:spPr>
      </p:pic>
      <p:sp>
        <p:nvSpPr>
          <p:cNvPr id="10" name="Rectangle 9">
            <a:extLst>
              <a:ext uri="{FF2B5EF4-FFF2-40B4-BE49-F238E27FC236}">
                <a16:creationId xmlns:a16="http://schemas.microsoft.com/office/drawing/2014/main" id="{87248C66-01A3-C70E-E7BA-E52CAFB7FEE9}"/>
              </a:ext>
            </a:extLst>
          </p:cNvPr>
          <p:cNvSpPr/>
          <p:nvPr/>
        </p:nvSpPr>
        <p:spPr>
          <a:xfrm>
            <a:off x="6500848" y="1536080"/>
            <a:ext cx="2449075" cy="204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a:extLst>
              <a:ext uri="{FF2B5EF4-FFF2-40B4-BE49-F238E27FC236}">
                <a16:creationId xmlns:a16="http://schemas.microsoft.com/office/drawing/2014/main" id="{9CCFABD7-44CF-8B5C-F1C7-3EF3972DA0E5}"/>
              </a:ext>
            </a:extLst>
          </p:cNvPr>
          <p:cNvPicPr>
            <a:picLocks noChangeAspect="1"/>
          </p:cNvPicPr>
          <p:nvPr/>
        </p:nvPicPr>
        <p:blipFill rotWithShape="1">
          <a:blip r:embed="rId4">
            <a:alphaModFix/>
          </a:blip>
          <a:srcRect l="7275" t="16994" r="54462" b="60459"/>
          <a:stretch/>
        </p:blipFill>
        <p:spPr>
          <a:xfrm>
            <a:off x="6537742" y="1919914"/>
            <a:ext cx="2216240" cy="1549171"/>
          </a:xfrm>
          <a:prstGeom prst="rect">
            <a:avLst/>
          </a:prstGeom>
        </p:spPr>
      </p:pic>
      <p:pic>
        <p:nvPicPr>
          <p:cNvPr id="148" name="Picture 147" descr="A small animal wearing a hat&#10;&#10;Description automatically generated with medium confidence">
            <a:extLst>
              <a:ext uri="{FF2B5EF4-FFF2-40B4-BE49-F238E27FC236}">
                <a16:creationId xmlns:a16="http://schemas.microsoft.com/office/drawing/2014/main" id="{B1ECE5DA-8F59-67D1-859F-388133408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463" y="2994268"/>
            <a:ext cx="869463" cy="869463"/>
          </a:xfrm>
          <a:prstGeom prst="rect">
            <a:avLst/>
          </a:prstGeom>
        </p:spPr>
      </p:pic>
      <p:pic>
        <p:nvPicPr>
          <p:cNvPr id="11" name="Content Placeholder 4">
            <a:extLst>
              <a:ext uri="{FF2B5EF4-FFF2-40B4-BE49-F238E27FC236}">
                <a16:creationId xmlns:a16="http://schemas.microsoft.com/office/drawing/2014/main" id="{46CCF8BC-13F7-E26A-1169-17AC610A2EBA}"/>
              </a:ext>
            </a:extLst>
          </p:cNvPr>
          <p:cNvPicPr>
            <a:picLocks noChangeAspect="1"/>
          </p:cNvPicPr>
          <p:nvPr/>
        </p:nvPicPr>
        <p:blipFill rotWithShape="1">
          <a:blip r:embed="rId4">
            <a:alphaModFix/>
          </a:blip>
          <a:srcRect l="7275" t="12241" r="55114" b="83061"/>
          <a:stretch/>
        </p:blipFill>
        <p:spPr>
          <a:xfrm>
            <a:off x="6524317" y="1571065"/>
            <a:ext cx="2354364" cy="348850"/>
          </a:xfrm>
          <a:prstGeom prst="rect">
            <a:avLst/>
          </a:prstGeom>
        </p:spPr>
      </p:pic>
      <p:grpSp>
        <p:nvGrpSpPr>
          <p:cNvPr id="6" name="Group 5">
            <a:extLst>
              <a:ext uri="{FF2B5EF4-FFF2-40B4-BE49-F238E27FC236}">
                <a16:creationId xmlns:a16="http://schemas.microsoft.com/office/drawing/2014/main" id="{37917AB9-7ED2-7369-2F06-1D03FFE13EF0}"/>
              </a:ext>
            </a:extLst>
          </p:cNvPr>
          <p:cNvGrpSpPr/>
          <p:nvPr/>
        </p:nvGrpSpPr>
        <p:grpSpPr>
          <a:xfrm>
            <a:off x="5842003" y="1232450"/>
            <a:ext cx="4401764" cy="3409952"/>
            <a:chOff x="4789117" y="1041596"/>
            <a:chExt cx="5386015" cy="4172430"/>
          </a:xfrm>
        </p:grpSpPr>
        <p:pic>
          <p:nvPicPr>
            <p:cNvPr id="7" name="Picture 2" descr="May 1, 2018 Tornado Summary">
              <a:extLst>
                <a:ext uri="{FF2B5EF4-FFF2-40B4-BE49-F238E27FC236}">
                  <a16:creationId xmlns:a16="http://schemas.microsoft.com/office/drawing/2014/main" id="{591E6305-B005-4E68-D985-14F57F09219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03"/>
            <a:stretch/>
          </p:blipFill>
          <p:spPr bwMode="auto">
            <a:xfrm>
              <a:off x="4789117" y="1041596"/>
              <a:ext cx="4696130" cy="31517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88146AE-530C-B0B1-45E2-C07FBE1E93D8}"/>
                </a:ext>
              </a:extLst>
            </p:cNvPr>
            <p:cNvCxnSpPr>
              <a:cxnSpLocks/>
              <a:stCxn id="7" idx="2"/>
            </p:cNvCxnSpPr>
            <p:nvPr/>
          </p:nvCxnSpPr>
          <p:spPr>
            <a:xfrm>
              <a:off x="7137182" y="4193358"/>
              <a:ext cx="3037950" cy="10206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299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0 L 0.52513 -0.09375 " pathEditMode="relative" rAng="0" ptsTypes="AA">
                                      <p:cBhvr>
                                        <p:cTn id="6" dur="500" fill="hold"/>
                                        <p:tgtEl>
                                          <p:spTgt spid="148"/>
                                        </p:tgtEl>
                                        <p:attrNameLst>
                                          <p:attrName>ppt_x</p:attrName>
                                          <p:attrName>ppt_y</p:attrName>
                                        </p:attrNameLst>
                                      </p:cBhvr>
                                      <p:rCtr x="26250" y="-469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52513 -0.09375 L 0.74206 -0.09468 " pathEditMode="relative" rAng="0" ptsTypes="AA">
                                      <p:cBhvr>
                                        <p:cTn id="10" dur="500" fill="hold"/>
                                        <p:tgtEl>
                                          <p:spTgt spid="148"/>
                                        </p:tgtEl>
                                        <p:attrNameLst>
                                          <p:attrName>ppt_x</p:attrName>
                                          <p:attrName>ppt_y</p:attrName>
                                        </p:attrNameLst>
                                      </p:cBhvr>
                                      <p:rCtr x="11003" y="25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74206 -0.09468 L 0.53191 0.20231 " pathEditMode="relative" rAng="0" ptsTypes="AA">
                                      <p:cBhvr>
                                        <p:cTn id="14" dur="500" fill="hold"/>
                                        <p:tgtEl>
                                          <p:spTgt spid="148"/>
                                        </p:tgtEl>
                                        <p:attrNameLst>
                                          <p:attrName>ppt_x</p:attrName>
                                          <p:attrName>ppt_y</p:attrName>
                                        </p:attrNameLst>
                                      </p:cBhvr>
                                      <p:rCtr x="-10508" y="1483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5267 0.20231 L 0.73685 0.20995 " pathEditMode="relative" rAng="0" ptsTypes="AA">
                                      <p:cBhvr>
                                        <p:cTn id="18" dur="500" fill="hold"/>
                                        <p:tgtEl>
                                          <p:spTgt spid="148"/>
                                        </p:tgtEl>
                                        <p:attrNameLst>
                                          <p:attrName>ppt_x</p:attrName>
                                          <p:attrName>ppt_y</p:attrName>
                                        </p:attrNameLst>
                                      </p:cBhvr>
                                      <p:rCtr x="10508" y="37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73685 0.20995 L -4.375E-6 0 " pathEditMode="relative" rAng="0" ptsTypes="AA">
                                      <p:cBhvr>
                                        <p:cTn id="26" dur="500" fill="hold"/>
                                        <p:tgtEl>
                                          <p:spTgt spid="148"/>
                                        </p:tgtEl>
                                        <p:attrNameLst>
                                          <p:attrName>ppt_x</p:attrName>
                                          <p:attrName>ppt_y</p:attrName>
                                        </p:attrNameLst>
                                      </p:cBhvr>
                                      <p:rCtr x="-36849"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0405A1AF-DB5F-D0DE-68E2-A6969B6685D8}"/>
              </a:ext>
            </a:extLst>
          </p:cNvPr>
          <p:cNvSpPr>
            <a:spLocks noGrp="1"/>
          </p:cNvSpPr>
          <p:nvPr>
            <p:ph idx="1"/>
          </p:nvPr>
        </p:nvSpPr>
        <p:spPr>
          <a:xfrm>
            <a:off x="838200" y="1825625"/>
            <a:ext cx="10515600" cy="4667250"/>
          </a:xfrm>
        </p:spPr>
        <p:txBody>
          <a:bodyPr>
            <a:noAutofit/>
          </a:bodyPr>
          <a:lstStyle/>
          <a:p>
            <a:pPr>
              <a:lnSpc>
                <a:spcPct val="100000"/>
              </a:lnSpc>
            </a:pPr>
            <a:r>
              <a:rPr lang="en-US" dirty="0"/>
              <a:t>As technology improves and NWS responsibilities expand</a:t>
            </a:r>
          </a:p>
          <a:p>
            <a:pPr lvl="1">
              <a:lnSpc>
                <a:spcPct val="100000"/>
              </a:lnSpc>
            </a:pPr>
            <a:r>
              <a:rPr lang="en-US" sz="2000" dirty="0"/>
              <a:t>Forecasters have access to </a:t>
            </a:r>
            <a:r>
              <a:rPr lang="en-US" sz="2000" b="1" dirty="0"/>
              <a:t>more data </a:t>
            </a:r>
            <a:r>
              <a:rPr lang="en-US" sz="2000" dirty="0"/>
              <a:t>with simultaneously </a:t>
            </a:r>
            <a:r>
              <a:rPr lang="en-US" sz="2000" b="1" dirty="0"/>
              <a:t>less time</a:t>
            </a:r>
            <a:r>
              <a:rPr lang="en-US" sz="2000" dirty="0"/>
              <a:t> to interrogate those data</a:t>
            </a:r>
          </a:p>
          <a:p>
            <a:pPr>
              <a:lnSpc>
                <a:spcPct val="100000"/>
              </a:lnSpc>
            </a:pPr>
            <a:r>
              <a:rPr lang="en-US" dirty="0"/>
              <a:t>The National Blend of Models (NBM) is frequently used as a first-guess for NWS forecasts</a:t>
            </a:r>
          </a:p>
          <a:p>
            <a:pPr lvl="1">
              <a:lnSpc>
                <a:spcPct val="100000"/>
              </a:lnSpc>
            </a:pPr>
            <a:r>
              <a:rPr lang="en-US" sz="2000" dirty="0"/>
              <a:t>Blends a large amount of forecast data, but can be seen as a black box</a:t>
            </a:r>
          </a:p>
          <a:p>
            <a:pPr lvl="1">
              <a:lnSpc>
                <a:spcPct val="100000"/>
              </a:lnSpc>
            </a:pPr>
            <a:r>
              <a:rPr lang="en-US" sz="2000" dirty="0"/>
              <a:t>Forecasters desire more information about what makes up the NBM</a:t>
            </a:r>
          </a:p>
          <a:p>
            <a:pPr>
              <a:lnSpc>
                <a:spcPct val="100000"/>
              </a:lnSpc>
            </a:pPr>
            <a:r>
              <a:rPr lang="en-US" dirty="0"/>
              <a:t>Ensemble mean of NBM’s sub-ensemble systems (CMCE, GEFS, and ECMWF) is one way to quickly summarize solutions</a:t>
            </a:r>
          </a:p>
          <a:p>
            <a:pPr lvl="1">
              <a:lnSpc>
                <a:spcPct val="100000"/>
              </a:lnSpc>
            </a:pPr>
            <a:r>
              <a:rPr lang="en-US" sz="2000" dirty="0"/>
              <a:t>Problem: it often washes out important nuance amongst ensemble membership</a:t>
            </a:r>
            <a:endParaRPr lang="en-US" sz="2800" dirty="0"/>
          </a:p>
        </p:txBody>
      </p:sp>
      <p:grpSp>
        <p:nvGrpSpPr>
          <p:cNvPr id="8" name="Group 7">
            <a:extLst>
              <a:ext uri="{FF2B5EF4-FFF2-40B4-BE49-F238E27FC236}">
                <a16:creationId xmlns:a16="http://schemas.microsoft.com/office/drawing/2014/main" id="{F7E61441-59E6-C5E5-923E-2CD7BC23730A}"/>
              </a:ext>
            </a:extLst>
          </p:cNvPr>
          <p:cNvGrpSpPr/>
          <p:nvPr/>
        </p:nvGrpSpPr>
        <p:grpSpPr>
          <a:xfrm>
            <a:off x="260207" y="1931867"/>
            <a:ext cx="11566808" cy="4804116"/>
            <a:chOff x="312596" y="5465299"/>
            <a:chExt cx="11566808" cy="4804116"/>
          </a:xfrm>
        </p:grpSpPr>
        <p:sp>
          <p:nvSpPr>
            <p:cNvPr id="7" name="Rectangle 6">
              <a:extLst>
                <a:ext uri="{FF2B5EF4-FFF2-40B4-BE49-F238E27FC236}">
                  <a16:creationId xmlns:a16="http://schemas.microsoft.com/office/drawing/2014/main" id="{EF20ACFB-1881-ED11-7891-465F227BB34E}"/>
                </a:ext>
              </a:extLst>
            </p:cNvPr>
            <p:cNvSpPr/>
            <p:nvPr/>
          </p:nvSpPr>
          <p:spPr>
            <a:xfrm>
              <a:off x="312596" y="5465299"/>
              <a:ext cx="11566808" cy="480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23AECDB-97A7-AD4D-9163-E85B1BD6091E}"/>
                </a:ext>
              </a:extLst>
            </p:cNvPr>
            <p:cNvGrpSpPr/>
            <p:nvPr/>
          </p:nvGrpSpPr>
          <p:grpSpPr>
            <a:xfrm>
              <a:off x="312596" y="5465299"/>
              <a:ext cx="11566808" cy="4289547"/>
              <a:chOff x="312596" y="1607570"/>
              <a:chExt cx="11566808" cy="4289547"/>
            </a:xfrm>
          </p:grpSpPr>
          <p:pic>
            <p:nvPicPr>
              <p:cNvPr id="4" name="Google Shape;120;p23">
                <a:extLst>
                  <a:ext uri="{FF2B5EF4-FFF2-40B4-BE49-F238E27FC236}">
                    <a16:creationId xmlns:a16="http://schemas.microsoft.com/office/drawing/2014/main" id="{63FED4C7-5A15-C4E8-9BFB-A1F405C23595}"/>
                  </a:ext>
                </a:extLst>
              </p:cNvPr>
              <p:cNvPicPr preferRelativeResize="0"/>
              <p:nvPr/>
            </p:nvPicPr>
            <p:blipFill>
              <a:blip r:embed="rId2">
                <a:alphaModFix/>
              </a:blip>
              <a:stretch>
                <a:fillRect/>
              </a:stretch>
            </p:blipFill>
            <p:spPr>
              <a:xfrm>
                <a:off x="312596" y="1607570"/>
                <a:ext cx="11566808" cy="3642859"/>
              </a:xfrm>
              <a:prstGeom prst="rect">
                <a:avLst/>
              </a:prstGeom>
              <a:noFill/>
              <a:ln>
                <a:noFill/>
              </a:ln>
            </p:spPr>
          </p:pic>
          <p:sp>
            <p:nvSpPr>
              <p:cNvPr id="5" name="TextBox 4">
                <a:extLst>
                  <a:ext uri="{FF2B5EF4-FFF2-40B4-BE49-F238E27FC236}">
                    <a16:creationId xmlns:a16="http://schemas.microsoft.com/office/drawing/2014/main" id="{7F1A06E3-E483-0509-A87E-7673D1986555}"/>
                  </a:ext>
                </a:extLst>
              </p:cNvPr>
              <p:cNvSpPr txBox="1"/>
              <p:nvPr/>
            </p:nvSpPr>
            <p:spPr>
              <a:xfrm>
                <a:off x="3534026" y="5373897"/>
                <a:ext cx="5123950" cy="523220"/>
              </a:xfrm>
              <a:prstGeom prst="rect">
                <a:avLst/>
              </a:prstGeom>
              <a:solidFill>
                <a:srgbClr val="FB945E"/>
              </a:solidFill>
              <a:ln>
                <a:solidFill>
                  <a:srgbClr val="F0744B"/>
                </a:solidFill>
              </a:ln>
            </p:spPr>
            <p:txBody>
              <a:bodyPr wrap="square" rtlCol="0">
                <a:spAutoFit/>
              </a:bodyPr>
              <a:lstStyle/>
              <a:p>
                <a:pPr algn="ctr"/>
                <a:r>
                  <a:rPr lang="en-US" sz="2800" dirty="0">
                    <a:solidFill>
                      <a:schemeClr val="bg1"/>
                    </a:solidFill>
                  </a:rPr>
                  <a:t>This isn’t a viable answer either!</a:t>
                </a:r>
              </a:p>
            </p:txBody>
          </p:sp>
        </p:grpSp>
      </p:grpSp>
      <p:grpSp>
        <p:nvGrpSpPr>
          <p:cNvPr id="11" name="Group 10">
            <a:extLst>
              <a:ext uri="{FF2B5EF4-FFF2-40B4-BE49-F238E27FC236}">
                <a16:creationId xmlns:a16="http://schemas.microsoft.com/office/drawing/2014/main" id="{447C8281-901C-840C-7BB9-44BE2653EFB7}"/>
              </a:ext>
            </a:extLst>
          </p:cNvPr>
          <p:cNvGrpSpPr/>
          <p:nvPr/>
        </p:nvGrpSpPr>
        <p:grpSpPr>
          <a:xfrm>
            <a:off x="312596" y="1568548"/>
            <a:ext cx="11566808" cy="4804116"/>
            <a:chOff x="312596" y="1568548"/>
            <a:chExt cx="11566808" cy="4804116"/>
          </a:xfrm>
        </p:grpSpPr>
        <p:sp>
          <p:nvSpPr>
            <p:cNvPr id="10" name="Rectangle 9">
              <a:extLst>
                <a:ext uri="{FF2B5EF4-FFF2-40B4-BE49-F238E27FC236}">
                  <a16:creationId xmlns:a16="http://schemas.microsoft.com/office/drawing/2014/main" id="{5FE5DF93-E35D-3526-37D6-8C271564ED34}"/>
                </a:ext>
              </a:extLst>
            </p:cNvPr>
            <p:cNvSpPr/>
            <p:nvPr/>
          </p:nvSpPr>
          <p:spPr>
            <a:xfrm>
              <a:off x="312596" y="1568548"/>
              <a:ext cx="11566808" cy="480411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1EBCB7-3EAB-C50E-F2DD-4F5F433CA1DD}"/>
                </a:ext>
              </a:extLst>
            </p:cNvPr>
            <p:cNvSpPr txBox="1"/>
            <p:nvPr/>
          </p:nvSpPr>
          <p:spPr>
            <a:xfrm>
              <a:off x="676057" y="2447112"/>
              <a:ext cx="10839886" cy="3046988"/>
            </a:xfrm>
            <a:prstGeom prst="rect">
              <a:avLst/>
            </a:prstGeom>
            <a:solidFill>
              <a:schemeClr val="accent1">
                <a:lumMod val="50000"/>
              </a:schemeClr>
            </a:solidFill>
            <a:ln>
              <a:noFill/>
            </a:ln>
          </p:spPr>
          <p:txBody>
            <a:bodyPr wrap="square" rtlCol="0">
              <a:spAutoFit/>
            </a:bodyPr>
            <a:lstStyle/>
            <a:p>
              <a:pPr algn="ctr">
                <a:spcAft>
                  <a:spcPts val="600"/>
                </a:spcAft>
              </a:pPr>
              <a:r>
                <a:rPr lang="en-US" sz="4800" b="1" dirty="0">
                  <a:solidFill>
                    <a:schemeClr val="bg1"/>
                  </a:solidFill>
                </a:rPr>
                <a:t>Solution? Develop a clustering approach to break down an ensemble forecast into its most prevalent scenarios!</a:t>
              </a:r>
            </a:p>
          </p:txBody>
        </p:sp>
      </p:grpSp>
    </p:spTree>
    <p:extLst>
      <p:ext uri="{BB962C8B-B14F-4D97-AF65-F5344CB8AC3E}">
        <p14:creationId xmlns:p14="http://schemas.microsoft.com/office/powerpoint/2010/main" val="103831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2354553" y="260198"/>
            <a:ext cx="9263704" cy="596581"/>
          </a:xfrm>
        </p:spPr>
        <p:txBody>
          <a:bodyPr anchor="t">
            <a:normAutofit fontScale="90000"/>
          </a:bodyPr>
          <a:lstStyle/>
          <a:p>
            <a:r>
              <a:rPr lang="en-US" sz="4000" dirty="0">
                <a:solidFill>
                  <a:schemeClr val="accent1"/>
                </a:solidFill>
              </a:rPr>
              <a:t>Subsetting Example with a Single Point</a:t>
            </a:r>
          </a:p>
        </p:txBody>
      </p:sp>
      <p:sp>
        <p:nvSpPr>
          <p:cNvPr id="196" name="Slide Number Placeholder 195">
            <a:extLst>
              <a:ext uri="{FF2B5EF4-FFF2-40B4-BE49-F238E27FC236}">
                <a16:creationId xmlns:a16="http://schemas.microsoft.com/office/drawing/2014/main" id="{998823B8-2D16-3730-6BC5-4437A2AE6671}"/>
              </a:ext>
            </a:extLst>
          </p:cNvPr>
          <p:cNvSpPr>
            <a:spLocks noGrp="1"/>
          </p:cNvSpPr>
          <p:nvPr>
            <p:ph type="sldNum" sz="quarter" idx="12"/>
          </p:nvPr>
        </p:nvSpPr>
        <p:spPr/>
        <p:txBody>
          <a:bodyPr/>
          <a:lstStyle/>
          <a:p>
            <a:fld id="{F61089B6-FB27-4468-95FC-521FF41B724D}" type="slidenum">
              <a:rPr lang="en-US" smtClean="0"/>
              <a:t>30</a:t>
            </a:fld>
            <a:endParaRPr lang="en-US" dirty="0"/>
          </a:p>
        </p:txBody>
      </p:sp>
      <p:grpSp>
        <p:nvGrpSpPr>
          <p:cNvPr id="147" name="Group 146">
            <a:extLst>
              <a:ext uri="{FF2B5EF4-FFF2-40B4-BE49-F238E27FC236}">
                <a16:creationId xmlns:a16="http://schemas.microsoft.com/office/drawing/2014/main" id="{E454F817-0810-CA2E-3142-C2D2485A5CF8}"/>
              </a:ext>
            </a:extLst>
          </p:cNvPr>
          <p:cNvGrpSpPr/>
          <p:nvPr/>
        </p:nvGrpSpPr>
        <p:grpSpPr>
          <a:xfrm>
            <a:off x="-4124" y="0"/>
            <a:ext cx="1896548" cy="6858000"/>
            <a:chOff x="-4124" y="0"/>
            <a:chExt cx="1896548" cy="6858000"/>
          </a:xfrm>
        </p:grpSpPr>
        <p:sp>
          <p:nvSpPr>
            <p:cNvPr id="129" name="Rectangle 128">
              <a:extLst>
                <a:ext uri="{FF2B5EF4-FFF2-40B4-BE49-F238E27FC236}">
                  <a16:creationId xmlns:a16="http://schemas.microsoft.com/office/drawing/2014/main" id="{BC8F022D-E9F3-8600-9FE8-A98E6F70658E}"/>
                </a:ext>
              </a:extLst>
            </p:cNvPr>
            <p:cNvSpPr/>
            <p:nvPr/>
          </p:nvSpPr>
          <p:spPr>
            <a:xfrm>
              <a:off x="-4121" y="0"/>
              <a:ext cx="1894865" cy="685800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2865C0C-BD15-5290-84C5-751077CBDAD1}"/>
                </a:ext>
              </a:extLst>
            </p:cNvPr>
            <p:cNvGrpSpPr/>
            <p:nvPr/>
          </p:nvGrpSpPr>
          <p:grpSpPr>
            <a:xfrm>
              <a:off x="-4124" y="117389"/>
              <a:ext cx="1896548" cy="6732503"/>
              <a:chOff x="9151738" y="156844"/>
              <a:chExt cx="2267988" cy="6988316"/>
            </a:xfrm>
          </p:grpSpPr>
          <p:grpSp>
            <p:nvGrpSpPr>
              <p:cNvPr id="18" name="Group 17">
                <a:extLst>
                  <a:ext uri="{FF2B5EF4-FFF2-40B4-BE49-F238E27FC236}">
                    <a16:creationId xmlns:a16="http://schemas.microsoft.com/office/drawing/2014/main" id="{F2B0C6F4-27FF-56FC-B100-29751362A000}"/>
                  </a:ext>
                </a:extLst>
              </p:cNvPr>
              <p:cNvGrpSpPr/>
              <p:nvPr/>
            </p:nvGrpSpPr>
            <p:grpSpPr>
              <a:xfrm>
                <a:off x="9151738" y="156844"/>
                <a:ext cx="2267988" cy="6988316"/>
                <a:chOff x="1817594" y="-194267"/>
                <a:chExt cx="2267988" cy="6988316"/>
              </a:xfrm>
            </p:grpSpPr>
            <p:cxnSp>
              <p:nvCxnSpPr>
                <p:cNvPr id="21" name="Straight Connector 20">
                  <a:extLst>
                    <a:ext uri="{FF2B5EF4-FFF2-40B4-BE49-F238E27FC236}">
                      <a16:creationId xmlns:a16="http://schemas.microsoft.com/office/drawing/2014/main" id="{26F74B3F-FC76-9857-9FAA-75F764F9DEDA}"/>
                    </a:ext>
                  </a:extLst>
                </p:cNvPr>
                <p:cNvCxnSpPr>
                  <a:cxnSpLocks/>
                </p:cNvCxnSpPr>
                <p:nvPr/>
              </p:nvCxnSpPr>
              <p:spPr>
                <a:xfrm>
                  <a:off x="2438494" y="394982"/>
                  <a:ext cx="5085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C5574F2-D91F-0D87-92CB-6EDF8E2F071A}"/>
                    </a:ext>
                  </a:extLst>
                </p:cNvPr>
                <p:cNvGrpSpPr/>
                <p:nvPr/>
              </p:nvGrpSpPr>
              <p:grpSpPr>
                <a:xfrm>
                  <a:off x="1817594" y="-194267"/>
                  <a:ext cx="2267988" cy="6988316"/>
                  <a:chOff x="1817594" y="-194267"/>
                  <a:chExt cx="2267988" cy="6988316"/>
                </a:xfrm>
              </p:grpSpPr>
              <p:grpSp>
                <p:nvGrpSpPr>
                  <p:cNvPr id="22" name="Group 21">
                    <a:extLst>
                      <a:ext uri="{FF2B5EF4-FFF2-40B4-BE49-F238E27FC236}">
                        <a16:creationId xmlns:a16="http://schemas.microsoft.com/office/drawing/2014/main" id="{FB139670-AB13-1472-C007-3D698F5C84FB}"/>
                      </a:ext>
                    </a:extLst>
                  </p:cNvPr>
                  <p:cNvGrpSpPr/>
                  <p:nvPr/>
                </p:nvGrpSpPr>
                <p:grpSpPr>
                  <a:xfrm>
                    <a:off x="1817594" y="-194267"/>
                    <a:ext cx="2267988" cy="6988316"/>
                    <a:chOff x="1817594" y="-194267"/>
                    <a:chExt cx="2267988" cy="6988316"/>
                  </a:xfrm>
                </p:grpSpPr>
                <p:pic>
                  <p:nvPicPr>
                    <p:cNvPr id="25" name="Picture 10" descr="Vegetation Grass Silhouette - Free vector graphic on Pixabay">
                      <a:extLst>
                        <a:ext uri="{FF2B5EF4-FFF2-40B4-BE49-F238E27FC236}">
                          <a16:creationId xmlns:a16="http://schemas.microsoft.com/office/drawing/2014/main" id="{9F7F5345-1A7A-6633-FD51-7AE7A12FFFA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62934"/>
                    <a:stretch/>
                  </p:blipFill>
                  <p:spPr bwMode="auto">
                    <a:xfrm>
                      <a:off x="1817594" y="-194267"/>
                      <a:ext cx="568956" cy="7674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egetation Grass Silhouette - Free vector graphic on Pixabay">
                      <a:extLst>
                        <a:ext uri="{FF2B5EF4-FFF2-40B4-BE49-F238E27FC236}">
                          <a16:creationId xmlns:a16="http://schemas.microsoft.com/office/drawing/2014/main" id="{18F01FB2-439B-B721-0DA6-E9546E06E9A7}"/>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4181"/>
                    <a:stretch/>
                  </p:blipFill>
                  <p:spPr bwMode="auto">
                    <a:xfrm>
                      <a:off x="3379912" y="-194267"/>
                      <a:ext cx="705670" cy="7674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68309C4-C637-A056-4700-6D21B80E0096}"/>
                        </a:ext>
                      </a:extLst>
                    </p:cNvPr>
                    <p:cNvGrpSpPr/>
                    <p:nvPr/>
                  </p:nvGrpSpPr>
                  <p:grpSpPr>
                    <a:xfrm>
                      <a:off x="1822522" y="163334"/>
                      <a:ext cx="2251191" cy="6630715"/>
                      <a:chOff x="-11147" y="1516066"/>
                      <a:chExt cx="4246602" cy="5376317"/>
                    </a:xfrm>
                  </p:grpSpPr>
                  <p:sp>
                    <p:nvSpPr>
                      <p:cNvPr id="28" name="Oval 27">
                        <a:extLst>
                          <a:ext uri="{FF2B5EF4-FFF2-40B4-BE49-F238E27FC236}">
                            <a16:creationId xmlns:a16="http://schemas.microsoft.com/office/drawing/2014/main" id="{30880C3E-F3B1-42FE-DD43-CF4CB5FB3DEA}"/>
                          </a:ext>
                        </a:extLst>
                      </p:cNvPr>
                      <p:cNvSpPr/>
                      <p:nvPr/>
                    </p:nvSpPr>
                    <p:spPr>
                      <a:xfrm rot="20906109">
                        <a:off x="137528" y="1535381"/>
                        <a:ext cx="1714594" cy="1769491"/>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C098628-9082-DFA2-A554-766F964B5CF3}"/>
                          </a:ext>
                        </a:extLst>
                      </p:cNvPr>
                      <p:cNvSpPr/>
                      <p:nvPr/>
                    </p:nvSpPr>
                    <p:spPr>
                      <a:xfrm rot="16733310">
                        <a:off x="1903093" y="1001895"/>
                        <a:ext cx="1697911" cy="2726254"/>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8A36754-EB45-E9C2-5D59-555984C0FAC9}"/>
                          </a:ext>
                        </a:extLst>
                      </p:cNvPr>
                      <p:cNvSpPr/>
                      <p:nvPr/>
                    </p:nvSpPr>
                    <p:spPr>
                      <a:xfrm>
                        <a:off x="-11147" y="1707541"/>
                        <a:ext cx="4246602" cy="51848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23" name="Straight Connector 22">
                    <a:extLst>
                      <a:ext uri="{FF2B5EF4-FFF2-40B4-BE49-F238E27FC236}">
                        <a16:creationId xmlns:a16="http://schemas.microsoft.com/office/drawing/2014/main" id="{D1110018-7DD7-7EE1-570D-59136876A86A}"/>
                      </a:ext>
                    </a:extLst>
                  </p:cNvPr>
                  <p:cNvCxnSpPr>
                    <a:cxnSpLocks/>
                  </p:cNvCxnSpPr>
                  <p:nvPr/>
                </p:nvCxnSpPr>
                <p:spPr>
                  <a:xfrm>
                    <a:off x="3789293" y="387846"/>
                    <a:ext cx="28442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BE2298-9A58-7708-44E7-26BE6F3019E1}"/>
                      </a:ext>
                    </a:extLst>
                  </p:cNvPr>
                  <p:cNvCxnSpPr>
                    <a:cxnSpLocks/>
                  </p:cNvCxnSpPr>
                  <p:nvPr/>
                </p:nvCxnSpPr>
                <p:spPr>
                  <a:xfrm>
                    <a:off x="1822520" y="387846"/>
                    <a:ext cx="133731"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9" name="Freeform: Shape 18">
                <a:extLst>
                  <a:ext uri="{FF2B5EF4-FFF2-40B4-BE49-F238E27FC236}">
                    <a16:creationId xmlns:a16="http://schemas.microsoft.com/office/drawing/2014/main" id="{F04BDC24-CB79-339F-7CB8-BDA64CD28381}"/>
                  </a:ext>
                </a:extLst>
              </p:cNvPr>
              <p:cNvSpPr/>
              <p:nvPr/>
            </p:nvSpPr>
            <p:spPr>
              <a:xfrm>
                <a:off x="9390384" y="731501"/>
                <a:ext cx="1564981" cy="6295292"/>
              </a:xfrm>
              <a:custGeom>
                <a:avLst/>
                <a:gdLst>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257908 w 1875692"/>
                  <a:gd name="connsiteY38" fmla="*/ 4560277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715108 w 1875692"/>
                  <a:gd name="connsiteY40" fmla="*/ 45368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808892 w 1875692"/>
                  <a:gd name="connsiteY40" fmla="*/ 4536830 h 6201507"/>
                  <a:gd name="connsiteX41" fmla="*/ 832338 w 1875692"/>
                  <a:gd name="connsiteY41" fmla="*/ 4665784 h 6201507"/>
                  <a:gd name="connsiteX42" fmla="*/ 879231 w 1875692"/>
                  <a:gd name="connsiteY42" fmla="*/ 4818184 h 6201507"/>
                  <a:gd name="connsiteX43" fmla="*/ 879231 w 1875692"/>
                  <a:gd name="connsiteY43" fmla="*/ 4982307 h 6201507"/>
                  <a:gd name="connsiteX44" fmla="*/ 879231 w 1875692"/>
                  <a:gd name="connsiteY44" fmla="*/ 5181600 h 6201507"/>
                  <a:gd name="connsiteX45" fmla="*/ 691662 w 1875692"/>
                  <a:gd name="connsiteY45" fmla="*/ 5251938 h 6201507"/>
                  <a:gd name="connsiteX46" fmla="*/ 433754 w 1875692"/>
                  <a:gd name="connsiteY46" fmla="*/ 5287107 h 6201507"/>
                  <a:gd name="connsiteX47" fmla="*/ 222738 w 1875692"/>
                  <a:gd name="connsiteY47" fmla="*/ 5615354 h 6201507"/>
                  <a:gd name="connsiteX48" fmla="*/ 222738 w 1875692"/>
                  <a:gd name="connsiteY48" fmla="*/ 5920154 h 6201507"/>
                  <a:gd name="connsiteX49" fmla="*/ 375138 w 1875692"/>
                  <a:gd name="connsiteY49" fmla="*/ 6060831 h 6201507"/>
                  <a:gd name="connsiteX50" fmla="*/ 773723 w 1875692"/>
                  <a:gd name="connsiteY50" fmla="*/ 6201507 h 6201507"/>
                  <a:gd name="connsiteX51" fmla="*/ 1195754 w 1875692"/>
                  <a:gd name="connsiteY51" fmla="*/ 6142892 h 6201507"/>
                  <a:gd name="connsiteX52" fmla="*/ 1559169 w 1875692"/>
                  <a:gd name="connsiteY52" fmla="*/ 5967046 h 6201507"/>
                  <a:gd name="connsiteX53" fmla="*/ 1723292 w 1875692"/>
                  <a:gd name="connsiteY53" fmla="*/ 5697415 h 6201507"/>
                  <a:gd name="connsiteX54" fmla="*/ 1817077 w 1875692"/>
                  <a:gd name="connsiteY54" fmla="*/ 5486400 h 6201507"/>
                  <a:gd name="connsiteX55" fmla="*/ 1840523 w 1875692"/>
                  <a:gd name="connsiteY55" fmla="*/ 5205046 h 6201507"/>
                  <a:gd name="connsiteX56" fmla="*/ 1875692 w 1875692"/>
                  <a:gd name="connsiteY56" fmla="*/ 4806461 h 6201507"/>
                  <a:gd name="connsiteX57" fmla="*/ 1735015 w 1875692"/>
                  <a:gd name="connsiteY57" fmla="*/ 4607169 h 6201507"/>
                  <a:gd name="connsiteX58" fmla="*/ 1570892 w 1875692"/>
                  <a:gd name="connsiteY58" fmla="*/ 4349261 h 6201507"/>
                  <a:gd name="connsiteX59" fmla="*/ 1289538 w 1875692"/>
                  <a:gd name="connsiteY59" fmla="*/ 3950677 h 6201507"/>
                  <a:gd name="connsiteX60" fmla="*/ 1172308 w 1875692"/>
                  <a:gd name="connsiteY60" fmla="*/ 3669323 h 6201507"/>
                  <a:gd name="connsiteX61" fmla="*/ 1113692 w 1875692"/>
                  <a:gd name="connsiteY61" fmla="*/ 3153507 h 6201507"/>
                  <a:gd name="connsiteX62" fmla="*/ 1043354 w 1875692"/>
                  <a:gd name="connsiteY62" fmla="*/ 2907323 h 6201507"/>
                  <a:gd name="connsiteX63" fmla="*/ 1055077 w 1875692"/>
                  <a:gd name="connsiteY63" fmla="*/ 2754923 h 6201507"/>
                  <a:gd name="connsiteX64" fmla="*/ 1090246 w 1875692"/>
                  <a:gd name="connsiteY64" fmla="*/ 2555631 h 6201507"/>
                  <a:gd name="connsiteX65" fmla="*/ 1090246 w 1875692"/>
                  <a:gd name="connsiteY65" fmla="*/ 2309446 h 6201507"/>
                  <a:gd name="connsiteX66" fmla="*/ 1137138 w 1875692"/>
                  <a:gd name="connsiteY66" fmla="*/ 2098431 h 6201507"/>
                  <a:gd name="connsiteX67" fmla="*/ 1266092 w 1875692"/>
                  <a:gd name="connsiteY67" fmla="*/ 1746738 h 6201507"/>
                  <a:gd name="connsiteX68" fmla="*/ 1418492 w 1875692"/>
                  <a:gd name="connsiteY68" fmla="*/ 1465384 h 6201507"/>
                  <a:gd name="connsiteX69" fmla="*/ 1453662 w 1875692"/>
                  <a:gd name="connsiteY69" fmla="*/ 1031631 h 6201507"/>
                  <a:gd name="connsiteX70" fmla="*/ 1453662 w 1875692"/>
                  <a:gd name="connsiteY70" fmla="*/ 808892 h 6201507"/>
                  <a:gd name="connsiteX71" fmla="*/ 1254369 w 1875692"/>
                  <a:gd name="connsiteY71" fmla="*/ 398584 h 6201507"/>
                  <a:gd name="connsiteX72" fmla="*/ 1090246 w 1875692"/>
                  <a:gd name="connsiteY72" fmla="*/ 187569 h 6201507"/>
                  <a:gd name="connsiteX73" fmla="*/ 1019908 w 1875692"/>
                  <a:gd name="connsiteY73" fmla="*/ 105507 h 6201507"/>
                  <a:gd name="connsiteX74" fmla="*/ 937846 w 1875692"/>
                  <a:gd name="connsiteY74"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808892 w 1875692"/>
                  <a:gd name="connsiteY39" fmla="*/ 4536830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762001 w 1875692"/>
                  <a:gd name="connsiteY43" fmla="*/ 4841631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289538 w 1875692"/>
                  <a:gd name="connsiteY56" fmla="*/ 3950677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008185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797169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873153 w 1875692"/>
                  <a:gd name="connsiteY59" fmla="*/ 3483416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107614 w 1875692"/>
                  <a:gd name="connsiteY59" fmla="*/ 3073108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107614 w 1875692"/>
                  <a:gd name="connsiteY60" fmla="*/ 3073108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359876 w 1875692"/>
                  <a:gd name="connsiteY55" fmla="*/ 4208584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735015 w 1840523"/>
                  <a:gd name="connsiteY54" fmla="*/ 4607169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594338 w 1840523"/>
                  <a:gd name="connsiteY54" fmla="*/ 4595446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17077"/>
                  <a:gd name="connsiteY0" fmla="*/ 11723 h 6201507"/>
                  <a:gd name="connsiteX1" fmla="*/ 633046 w 1817077"/>
                  <a:gd name="connsiteY1" fmla="*/ 234461 h 6201507"/>
                  <a:gd name="connsiteX2" fmla="*/ 691662 w 1817077"/>
                  <a:gd name="connsiteY2" fmla="*/ 386861 h 6201507"/>
                  <a:gd name="connsiteX3" fmla="*/ 715108 w 1817077"/>
                  <a:gd name="connsiteY3" fmla="*/ 562707 h 6201507"/>
                  <a:gd name="connsiteX4" fmla="*/ 656492 w 1817077"/>
                  <a:gd name="connsiteY4" fmla="*/ 691661 h 6201507"/>
                  <a:gd name="connsiteX5" fmla="*/ 539262 w 1817077"/>
                  <a:gd name="connsiteY5" fmla="*/ 738554 h 6201507"/>
                  <a:gd name="connsiteX6" fmla="*/ 445477 w 1817077"/>
                  <a:gd name="connsiteY6" fmla="*/ 773723 h 6201507"/>
                  <a:gd name="connsiteX7" fmla="*/ 281354 w 1817077"/>
                  <a:gd name="connsiteY7" fmla="*/ 785446 h 6201507"/>
                  <a:gd name="connsiteX8" fmla="*/ 234462 w 1817077"/>
                  <a:gd name="connsiteY8" fmla="*/ 726831 h 6201507"/>
                  <a:gd name="connsiteX9" fmla="*/ 152400 w 1817077"/>
                  <a:gd name="connsiteY9" fmla="*/ 691661 h 6201507"/>
                  <a:gd name="connsiteX10" fmla="*/ 35169 w 1817077"/>
                  <a:gd name="connsiteY10" fmla="*/ 773723 h 6201507"/>
                  <a:gd name="connsiteX11" fmla="*/ 0 w 1817077"/>
                  <a:gd name="connsiteY11" fmla="*/ 914400 h 6201507"/>
                  <a:gd name="connsiteX12" fmla="*/ 0 w 1817077"/>
                  <a:gd name="connsiteY12" fmla="*/ 1055077 h 6201507"/>
                  <a:gd name="connsiteX13" fmla="*/ 58615 w 1817077"/>
                  <a:gd name="connsiteY13" fmla="*/ 1289538 h 6201507"/>
                  <a:gd name="connsiteX14" fmla="*/ 293077 w 1817077"/>
                  <a:gd name="connsiteY14" fmla="*/ 1383323 h 6201507"/>
                  <a:gd name="connsiteX15" fmla="*/ 445477 w 1817077"/>
                  <a:gd name="connsiteY15" fmla="*/ 1430215 h 6201507"/>
                  <a:gd name="connsiteX16" fmla="*/ 539262 w 1817077"/>
                  <a:gd name="connsiteY16" fmla="*/ 1348154 h 6201507"/>
                  <a:gd name="connsiteX17" fmla="*/ 703385 w 1817077"/>
                  <a:gd name="connsiteY17" fmla="*/ 1242646 h 6201507"/>
                  <a:gd name="connsiteX18" fmla="*/ 820615 w 1817077"/>
                  <a:gd name="connsiteY18" fmla="*/ 1277815 h 6201507"/>
                  <a:gd name="connsiteX19" fmla="*/ 855785 w 1817077"/>
                  <a:gd name="connsiteY19" fmla="*/ 1406769 h 6201507"/>
                  <a:gd name="connsiteX20" fmla="*/ 890954 w 1817077"/>
                  <a:gd name="connsiteY20" fmla="*/ 1547446 h 6201507"/>
                  <a:gd name="connsiteX21" fmla="*/ 890954 w 1817077"/>
                  <a:gd name="connsiteY21" fmla="*/ 1770184 h 6201507"/>
                  <a:gd name="connsiteX22" fmla="*/ 844062 w 1817077"/>
                  <a:gd name="connsiteY22" fmla="*/ 1969477 h 6201507"/>
                  <a:gd name="connsiteX23" fmla="*/ 797169 w 1817077"/>
                  <a:gd name="connsiteY23" fmla="*/ 2063261 h 6201507"/>
                  <a:gd name="connsiteX24" fmla="*/ 703385 w 1817077"/>
                  <a:gd name="connsiteY24" fmla="*/ 2227384 h 6201507"/>
                  <a:gd name="connsiteX25" fmla="*/ 550985 w 1817077"/>
                  <a:gd name="connsiteY25" fmla="*/ 2297723 h 6201507"/>
                  <a:gd name="connsiteX26" fmla="*/ 597877 w 1817077"/>
                  <a:gd name="connsiteY26" fmla="*/ 2485292 h 6201507"/>
                  <a:gd name="connsiteX27" fmla="*/ 504092 w 1817077"/>
                  <a:gd name="connsiteY27" fmla="*/ 2590800 h 6201507"/>
                  <a:gd name="connsiteX28" fmla="*/ 433754 w 1817077"/>
                  <a:gd name="connsiteY28" fmla="*/ 2719754 h 6201507"/>
                  <a:gd name="connsiteX29" fmla="*/ 515816 w 1817077"/>
                  <a:gd name="connsiteY29" fmla="*/ 2942491 h 6201507"/>
                  <a:gd name="connsiteX30" fmla="*/ 492370 w 1817077"/>
                  <a:gd name="connsiteY30" fmla="*/ 3012831 h 6201507"/>
                  <a:gd name="connsiteX31" fmla="*/ 457200 w 1817077"/>
                  <a:gd name="connsiteY31" fmla="*/ 3282462 h 6201507"/>
                  <a:gd name="connsiteX32" fmla="*/ 363416 w 1817077"/>
                  <a:gd name="connsiteY32" fmla="*/ 3563815 h 6201507"/>
                  <a:gd name="connsiteX33" fmla="*/ 316523 w 1817077"/>
                  <a:gd name="connsiteY33" fmla="*/ 3716216 h 6201507"/>
                  <a:gd name="connsiteX34" fmla="*/ 269631 w 1817077"/>
                  <a:gd name="connsiteY34" fmla="*/ 3845169 h 6201507"/>
                  <a:gd name="connsiteX35" fmla="*/ 304800 w 1817077"/>
                  <a:gd name="connsiteY35" fmla="*/ 4091353 h 6201507"/>
                  <a:gd name="connsiteX36" fmla="*/ 468922 w 1817077"/>
                  <a:gd name="connsiteY36" fmla="*/ 4243754 h 6201507"/>
                  <a:gd name="connsiteX37" fmla="*/ 633047 w 1817077"/>
                  <a:gd name="connsiteY37" fmla="*/ 4407877 h 6201507"/>
                  <a:gd name="connsiteX38" fmla="*/ 715107 w 1817077"/>
                  <a:gd name="connsiteY38" fmla="*/ 4454768 h 6201507"/>
                  <a:gd name="connsiteX39" fmla="*/ 832338 w 1817077"/>
                  <a:gd name="connsiteY39" fmla="*/ 4665784 h 6201507"/>
                  <a:gd name="connsiteX40" fmla="*/ 738554 w 1817077"/>
                  <a:gd name="connsiteY40" fmla="*/ 4724399 h 6201507"/>
                  <a:gd name="connsiteX41" fmla="*/ 762001 w 1817077"/>
                  <a:gd name="connsiteY41" fmla="*/ 4841631 h 6201507"/>
                  <a:gd name="connsiteX42" fmla="*/ 644769 w 1817077"/>
                  <a:gd name="connsiteY42" fmla="*/ 5052646 h 6201507"/>
                  <a:gd name="connsiteX43" fmla="*/ 433754 w 1817077"/>
                  <a:gd name="connsiteY43" fmla="*/ 5287107 h 6201507"/>
                  <a:gd name="connsiteX44" fmla="*/ 222738 w 1817077"/>
                  <a:gd name="connsiteY44" fmla="*/ 5615354 h 6201507"/>
                  <a:gd name="connsiteX45" fmla="*/ 222738 w 1817077"/>
                  <a:gd name="connsiteY45" fmla="*/ 5920154 h 6201507"/>
                  <a:gd name="connsiteX46" fmla="*/ 375138 w 1817077"/>
                  <a:gd name="connsiteY46" fmla="*/ 6060831 h 6201507"/>
                  <a:gd name="connsiteX47" fmla="*/ 773723 w 1817077"/>
                  <a:gd name="connsiteY47" fmla="*/ 6201507 h 6201507"/>
                  <a:gd name="connsiteX48" fmla="*/ 1195754 w 1817077"/>
                  <a:gd name="connsiteY48" fmla="*/ 6142892 h 6201507"/>
                  <a:gd name="connsiteX49" fmla="*/ 1559169 w 1817077"/>
                  <a:gd name="connsiteY49" fmla="*/ 5967046 h 6201507"/>
                  <a:gd name="connsiteX50" fmla="*/ 1723292 w 1817077"/>
                  <a:gd name="connsiteY50" fmla="*/ 5697415 h 6201507"/>
                  <a:gd name="connsiteX51" fmla="*/ 1817077 w 1817077"/>
                  <a:gd name="connsiteY51" fmla="*/ 5486400 h 6201507"/>
                  <a:gd name="connsiteX52" fmla="*/ 1699847 w 1817077"/>
                  <a:gd name="connsiteY52" fmla="*/ 5263661 h 6201507"/>
                  <a:gd name="connsiteX53" fmla="*/ 1723292 w 1817077"/>
                  <a:gd name="connsiteY53" fmla="*/ 4853353 h 6201507"/>
                  <a:gd name="connsiteX54" fmla="*/ 1594338 w 1817077"/>
                  <a:gd name="connsiteY54" fmla="*/ 4595446 h 6201507"/>
                  <a:gd name="connsiteX55" fmla="*/ 1359876 w 1817077"/>
                  <a:gd name="connsiteY55" fmla="*/ 4208584 h 6201507"/>
                  <a:gd name="connsiteX56" fmla="*/ 1137139 w 1817077"/>
                  <a:gd name="connsiteY56" fmla="*/ 3997570 h 6201507"/>
                  <a:gd name="connsiteX57" fmla="*/ 914401 w 1817077"/>
                  <a:gd name="connsiteY57" fmla="*/ 3774830 h 6201507"/>
                  <a:gd name="connsiteX58" fmla="*/ 955215 w 1817077"/>
                  <a:gd name="connsiteY58" fmla="*/ 3624092 h 6201507"/>
                  <a:gd name="connsiteX59" fmla="*/ 1113692 w 1817077"/>
                  <a:gd name="connsiteY59" fmla="*/ 3153507 h 6201507"/>
                  <a:gd name="connsiteX60" fmla="*/ 1072444 w 1817077"/>
                  <a:gd name="connsiteY60" fmla="*/ 3213784 h 6201507"/>
                  <a:gd name="connsiteX61" fmla="*/ 1043354 w 1817077"/>
                  <a:gd name="connsiteY61" fmla="*/ 2907323 h 6201507"/>
                  <a:gd name="connsiteX62" fmla="*/ 1055077 w 1817077"/>
                  <a:gd name="connsiteY62" fmla="*/ 2754923 h 6201507"/>
                  <a:gd name="connsiteX63" fmla="*/ 1090246 w 1817077"/>
                  <a:gd name="connsiteY63" fmla="*/ 2555631 h 6201507"/>
                  <a:gd name="connsiteX64" fmla="*/ 1090246 w 1817077"/>
                  <a:gd name="connsiteY64" fmla="*/ 2309446 h 6201507"/>
                  <a:gd name="connsiteX65" fmla="*/ 1137138 w 1817077"/>
                  <a:gd name="connsiteY65" fmla="*/ 2098431 h 6201507"/>
                  <a:gd name="connsiteX66" fmla="*/ 1266092 w 1817077"/>
                  <a:gd name="connsiteY66" fmla="*/ 1746738 h 6201507"/>
                  <a:gd name="connsiteX67" fmla="*/ 1418492 w 1817077"/>
                  <a:gd name="connsiteY67" fmla="*/ 1465384 h 6201507"/>
                  <a:gd name="connsiteX68" fmla="*/ 1453662 w 1817077"/>
                  <a:gd name="connsiteY68" fmla="*/ 1031631 h 6201507"/>
                  <a:gd name="connsiteX69" fmla="*/ 1453662 w 1817077"/>
                  <a:gd name="connsiteY69" fmla="*/ 808892 h 6201507"/>
                  <a:gd name="connsiteX70" fmla="*/ 1254369 w 1817077"/>
                  <a:gd name="connsiteY70" fmla="*/ 398584 h 6201507"/>
                  <a:gd name="connsiteX71" fmla="*/ 1090246 w 1817077"/>
                  <a:gd name="connsiteY71" fmla="*/ 187569 h 6201507"/>
                  <a:gd name="connsiteX72" fmla="*/ 1019908 w 1817077"/>
                  <a:gd name="connsiteY72" fmla="*/ 105507 h 6201507"/>
                  <a:gd name="connsiteX73" fmla="*/ 937846 w 1817077"/>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723292 w 1723292"/>
                  <a:gd name="connsiteY50" fmla="*/ 5697415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582617 w 1723292"/>
                  <a:gd name="connsiteY52" fmla="*/ 5005753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94338 w 1699846"/>
                  <a:gd name="connsiteY54" fmla="*/ 4595446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47445 w 1699846"/>
                  <a:gd name="connsiteY54" fmla="*/ 4466492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465385 w 1699846"/>
                  <a:gd name="connsiteY59" fmla="*/ 3012830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13829 w 1699846"/>
                  <a:gd name="connsiteY59" fmla="*/ 3424800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175846 w 1699846"/>
                  <a:gd name="connsiteY33" fmla="*/ 3727939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433753 w 1699846"/>
                  <a:gd name="connsiteY33" fmla="*/ 3774832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35169 w 1699846"/>
                  <a:gd name="connsiteY9" fmla="*/ 773723 h 6201507"/>
                  <a:gd name="connsiteX10" fmla="*/ 0 w 1699846"/>
                  <a:gd name="connsiteY10" fmla="*/ 914400 h 6201507"/>
                  <a:gd name="connsiteX11" fmla="*/ 0 w 1699846"/>
                  <a:gd name="connsiteY11" fmla="*/ 1055077 h 6201507"/>
                  <a:gd name="connsiteX12" fmla="*/ 58615 w 1699846"/>
                  <a:gd name="connsiteY12" fmla="*/ 1289538 h 6201507"/>
                  <a:gd name="connsiteX13" fmla="*/ 293077 w 1699846"/>
                  <a:gd name="connsiteY13" fmla="*/ 1383323 h 6201507"/>
                  <a:gd name="connsiteX14" fmla="*/ 445477 w 1699846"/>
                  <a:gd name="connsiteY14" fmla="*/ 1430215 h 6201507"/>
                  <a:gd name="connsiteX15" fmla="*/ 539262 w 1699846"/>
                  <a:gd name="connsiteY15" fmla="*/ 1348154 h 6201507"/>
                  <a:gd name="connsiteX16" fmla="*/ 703385 w 1699846"/>
                  <a:gd name="connsiteY16" fmla="*/ 1242646 h 6201507"/>
                  <a:gd name="connsiteX17" fmla="*/ 820615 w 1699846"/>
                  <a:gd name="connsiteY17" fmla="*/ 1277815 h 6201507"/>
                  <a:gd name="connsiteX18" fmla="*/ 855785 w 1699846"/>
                  <a:gd name="connsiteY18" fmla="*/ 1406769 h 6201507"/>
                  <a:gd name="connsiteX19" fmla="*/ 890954 w 1699846"/>
                  <a:gd name="connsiteY19" fmla="*/ 1547446 h 6201507"/>
                  <a:gd name="connsiteX20" fmla="*/ 890954 w 1699846"/>
                  <a:gd name="connsiteY20" fmla="*/ 1770184 h 6201507"/>
                  <a:gd name="connsiteX21" fmla="*/ 844062 w 1699846"/>
                  <a:gd name="connsiteY21" fmla="*/ 1969477 h 6201507"/>
                  <a:gd name="connsiteX22" fmla="*/ 797169 w 1699846"/>
                  <a:gd name="connsiteY22" fmla="*/ 2063261 h 6201507"/>
                  <a:gd name="connsiteX23" fmla="*/ 703385 w 1699846"/>
                  <a:gd name="connsiteY23" fmla="*/ 2227384 h 6201507"/>
                  <a:gd name="connsiteX24" fmla="*/ 609600 w 1699846"/>
                  <a:gd name="connsiteY24" fmla="*/ 2321169 h 6201507"/>
                  <a:gd name="connsiteX25" fmla="*/ 597877 w 1699846"/>
                  <a:gd name="connsiteY25" fmla="*/ 2485292 h 6201507"/>
                  <a:gd name="connsiteX26" fmla="*/ 468922 w 1699846"/>
                  <a:gd name="connsiteY26" fmla="*/ 2532184 h 6201507"/>
                  <a:gd name="connsiteX27" fmla="*/ 433754 w 1699846"/>
                  <a:gd name="connsiteY27" fmla="*/ 2719754 h 6201507"/>
                  <a:gd name="connsiteX28" fmla="*/ 515816 w 1699846"/>
                  <a:gd name="connsiteY28" fmla="*/ 2942491 h 6201507"/>
                  <a:gd name="connsiteX29" fmla="*/ 492370 w 1699846"/>
                  <a:gd name="connsiteY29" fmla="*/ 3012831 h 6201507"/>
                  <a:gd name="connsiteX30" fmla="*/ 363415 w 1699846"/>
                  <a:gd name="connsiteY30" fmla="*/ 3270739 h 6201507"/>
                  <a:gd name="connsiteX31" fmla="*/ 363416 w 1699846"/>
                  <a:gd name="connsiteY31" fmla="*/ 3563815 h 6201507"/>
                  <a:gd name="connsiteX32" fmla="*/ 433753 w 1699846"/>
                  <a:gd name="connsiteY32" fmla="*/ 3774832 h 6201507"/>
                  <a:gd name="connsiteX33" fmla="*/ 269631 w 1699846"/>
                  <a:gd name="connsiteY33" fmla="*/ 3845169 h 6201507"/>
                  <a:gd name="connsiteX34" fmla="*/ 304800 w 1699846"/>
                  <a:gd name="connsiteY34" fmla="*/ 4091353 h 6201507"/>
                  <a:gd name="connsiteX35" fmla="*/ 468922 w 1699846"/>
                  <a:gd name="connsiteY35" fmla="*/ 4243754 h 6201507"/>
                  <a:gd name="connsiteX36" fmla="*/ 633047 w 1699846"/>
                  <a:gd name="connsiteY36" fmla="*/ 4407877 h 6201507"/>
                  <a:gd name="connsiteX37" fmla="*/ 715107 w 1699846"/>
                  <a:gd name="connsiteY37" fmla="*/ 4454768 h 6201507"/>
                  <a:gd name="connsiteX38" fmla="*/ 832338 w 1699846"/>
                  <a:gd name="connsiteY38" fmla="*/ 4665784 h 6201507"/>
                  <a:gd name="connsiteX39" fmla="*/ 738554 w 1699846"/>
                  <a:gd name="connsiteY39" fmla="*/ 4724399 h 6201507"/>
                  <a:gd name="connsiteX40" fmla="*/ 762001 w 1699846"/>
                  <a:gd name="connsiteY40" fmla="*/ 4841631 h 6201507"/>
                  <a:gd name="connsiteX41" fmla="*/ 644769 w 1699846"/>
                  <a:gd name="connsiteY41" fmla="*/ 5052646 h 6201507"/>
                  <a:gd name="connsiteX42" fmla="*/ 433754 w 1699846"/>
                  <a:gd name="connsiteY42" fmla="*/ 5287107 h 6201507"/>
                  <a:gd name="connsiteX43" fmla="*/ 222738 w 1699846"/>
                  <a:gd name="connsiteY43" fmla="*/ 5615354 h 6201507"/>
                  <a:gd name="connsiteX44" fmla="*/ 222738 w 1699846"/>
                  <a:gd name="connsiteY44" fmla="*/ 5920154 h 6201507"/>
                  <a:gd name="connsiteX45" fmla="*/ 375138 w 1699846"/>
                  <a:gd name="connsiteY45" fmla="*/ 6060831 h 6201507"/>
                  <a:gd name="connsiteX46" fmla="*/ 773723 w 1699846"/>
                  <a:gd name="connsiteY46" fmla="*/ 6201507 h 6201507"/>
                  <a:gd name="connsiteX47" fmla="*/ 1195754 w 1699846"/>
                  <a:gd name="connsiteY47" fmla="*/ 6142892 h 6201507"/>
                  <a:gd name="connsiteX48" fmla="*/ 1559169 w 1699846"/>
                  <a:gd name="connsiteY48" fmla="*/ 5967046 h 6201507"/>
                  <a:gd name="connsiteX49" fmla="*/ 1676399 w 1699846"/>
                  <a:gd name="connsiteY49" fmla="*/ 5779476 h 6201507"/>
                  <a:gd name="connsiteX50" fmla="*/ 1524000 w 1699846"/>
                  <a:gd name="connsiteY50" fmla="*/ 5392616 h 6201507"/>
                  <a:gd name="connsiteX51" fmla="*/ 1582617 w 1699846"/>
                  <a:gd name="connsiteY51" fmla="*/ 5005753 h 6201507"/>
                  <a:gd name="connsiteX52" fmla="*/ 1699846 w 1699846"/>
                  <a:gd name="connsiteY52" fmla="*/ 4654060 h 6201507"/>
                  <a:gd name="connsiteX53" fmla="*/ 1488829 w 1699846"/>
                  <a:gd name="connsiteY53" fmla="*/ 4419600 h 6201507"/>
                  <a:gd name="connsiteX54" fmla="*/ 1359876 w 1699846"/>
                  <a:gd name="connsiteY54" fmla="*/ 4208584 h 6201507"/>
                  <a:gd name="connsiteX55" fmla="*/ 1137139 w 1699846"/>
                  <a:gd name="connsiteY55" fmla="*/ 3997570 h 6201507"/>
                  <a:gd name="connsiteX56" fmla="*/ 914401 w 1699846"/>
                  <a:gd name="connsiteY56" fmla="*/ 3774830 h 6201507"/>
                  <a:gd name="connsiteX57" fmla="*/ 990385 w 1699846"/>
                  <a:gd name="connsiteY57" fmla="*/ 3506861 h 6201507"/>
                  <a:gd name="connsiteX58" fmla="*/ 1131060 w 1699846"/>
                  <a:gd name="connsiteY58" fmla="*/ 3260677 h 6201507"/>
                  <a:gd name="connsiteX59" fmla="*/ 1019908 w 1699846"/>
                  <a:gd name="connsiteY59" fmla="*/ 2989384 h 6201507"/>
                  <a:gd name="connsiteX60" fmla="*/ 1172308 w 1699846"/>
                  <a:gd name="connsiteY60" fmla="*/ 2766646 h 6201507"/>
                  <a:gd name="connsiteX61" fmla="*/ 1090246 w 1699846"/>
                  <a:gd name="connsiteY61" fmla="*/ 2555631 h 6201507"/>
                  <a:gd name="connsiteX62" fmla="*/ 1242646 w 1699846"/>
                  <a:gd name="connsiteY62" fmla="*/ 2332892 h 6201507"/>
                  <a:gd name="connsiteX63" fmla="*/ 1137138 w 1699846"/>
                  <a:gd name="connsiteY63" fmla="*/ 2098431 h 6201507"/>
                  <a:gd name="connsiteX64" fmla="*/ 1266092 w 1699846"/>
                  <a:gd name="connsiteY64" fmla="*/ 1746738 h 6201507"/>
                  <a:gd name="connsiteX65" fmla="*/ 1418492 w 1699846"/>
                  <a:gd name="connsiteY65" fmla="*/ 1465384 h 6201507"/>
                  <a:gd name="connsiteX66" fmla="*/ 1453662 w 1699846"/>
                  <a:gd name="connsiteY66" fmla="*/ 1031631 h 6201507"/>
                  <a:gd name="connsiteX67" fmla="*/ 1453662 w 1699846"/>
                  <a:gd name="connsiteY67" fmla="*/ 808892 h 6201507"/>
                  <a:gd name="connsiteX68" fmla="*/ 1254369 w 1699846"/>
                  <a:gd name="connsiteY68" fmla="*/ 398584 h 6201507"/>
                  <a:gd name="connsiteX69" fmla="*/ 1090246 w 1699846"/>
                  <a:gd name="connsiteY69" fmla="*/ 187569 h 6201507"/>
                  <a:gd name="connsiteX70" fmla="*/ 1019908 w 1699846"/>
                  <a:gd name="connsiteY70" fmla="*/ 105507 h 6201507"/>
                  <a:gd name="connsiteX71" fmla="*/ 937846 w 1699846"/>
                  <a:gd name="connsiteY71"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35169 w 1699846"/>
                  <a:gd name="connsiteY8" fmla="*/ 773723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57200 w 1699846"/>
                  <a:gd name="connsiteY13" fmla="*/ 1488830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86154 w 1781908"/>
                  <a:gd name="connsiteY0" fmla="*/ 11723 h 6201507"/>
                  <a:gd name="connsiteX1" fmla="*/ 715108 w 1781908"/>
                  <a:gd name="connsiteY1" fmla="*/ 234461 h 6201507"/>
                  <a:gd name="connsiteX2" fmla="*/ 773724 w 1781908"/>
                  <a:gd name="connsiteY2" fmla="*/ 386861 h 6201507"/>
                  <a:gd name="connsiteX3" fmla="*/ 797170 w 1781908"/>
                  <a:gd name="connsiteY3" fmla="*/ 562707 h 6201507"/>
                  <a:gd name="connsiteX4" fmla="*/ 738554 w 1781908"/>
                  <a:gd name="connsiteY4" fmla="*/ 691661 h 6201507"/>
                  <a:gd name="connsiteX5" fmla="*/ 621324 w 1781908"/>
                  <a:gd name="connsiteY5" fmla="*/ 738554 h 6201507"/>
                  <a:gd name="connsiteX6" fmla="*/ 527539 w 1781908"/>
                  <a:gd name="connsiteY6" fmla="*/ 773723 h 6201507"/>
                  <a:gd name="connsiteX7" fmla="*/ 363416 w 1781908"/>
                  <a:gd name="connsiteY7" fmla="*/ 785446 h 6201507"/>
                  <a:gd name="connsiteX8" fmla="*/ 211015 w 1781908"/>
                  <a:gd name="connsiteY8" fmla="*/ 832339 h 6201507"/>
                  <a:gd name="connsiteX9" fmla="*/ 82062 w 1781908"/>
                  <a:gd name="connsiteY9" fmla="*/ 914400 h 6201507"/>
                  <a:gd name="connsiteX10" fmla="*/ 82062 w 1781908"/>
                  <a:gd name="connsiteY10" fmla="*/ 1055077 h 6201507"/>
                  <a:gd name="connsiteX11" fmla="*/ 0 w 1781908"/>
                  <a:gd name="connsiteY11" fmla="*/ 1383323 h 6201507"/>
                  <a:gd name="connsiteX12" fmla="*/ 363416 w 1781908"/>
                  <a:gd name="connsiteY12" fmla="*/ 1418492 h 6201507"/>
                  <a:gd name="connsiteX13" fmla="*/ 539262 w 1781908"/>
                  <a:gd name="connsiteY13" fmla="*/ 1488830 h 6201507"/>
                  <a:gd name="connsiteX14" fmla="*/ 656493 w 1781908"/>
                  <a:gd name="connsiteY14" fmla="*/ 1348154 h 6201507"/>
                  <a:gd name="connsiteX15" fmla="*/ 785447 w 1781908"/>
                  <a:gd name="connsiteY15" fmla="*/ 1242646 h 6201507"/>
                  <a:gd name="connsiteX16" fmla="*/ 902677 w 1781908"/>
                  <a:gd name="connsiteY16" fmla="*/ 1277815 h 6201507"/>
                  <a:gd name="connsiteX17" fmla="*/ 937847 w 1781908"/>
                  <a:gd name="connsiteY17" fmla="*/ 1406769 h 6201507"/>
                  <a:gd name="connsiteX18" fmla="*/ 973016 w 1781908"/>
                  <a:gd name="connsiteY18" fmla="*/ 1547446 h 6201507"/>
                  <a:gd name="connsiteX19" fmla="*/ 973016 w 1781908"/>
                  <a:gd name="connsiteY19" fmla="*/ 1770184 h 6201507"/>
                  <a:gd name="connsiteX20" fmla="*/ 926124 w 1781908"/>
                  <a:gd name="connsiteY20" fmla="*/ 1969477 h 6201507"/>
                  <a:gd name="connsiteX21" fmla="*/ 879231 w 1781908"/>
                  <a:gd name="connsiteY21" fmla="*/ 2063261 h 6201507"/>
                  <a:gd name="connsiteX22" fmla="*/ 785447 w 1781908"/>
                  <a:gd name="connsiteY22" fmla="*/ 2227384 h 6201507"/>
                  <a:gd name="connsiteX23" fmla="*/ 691662 w 1781908"/>
                  <a:gd name="connsiteY23" fmla="*/ 2321169 h 6201507"/>
                  <a:gd name="connsiteX24" fmla="*/ 679939 w 1781908"/>
                  <a:gd name="connsiteY24" fmla="*/ 2485292 h 6201507"/>
                  <a:gd name="connsiteX25" fmla="*/ 550984 w 1781908"/>
                  <a:gd name="connsiteY25" fmla="*/ 2532184 h 6201507"/>
                  <a:gd name="connsiteX26" fmla="*/ 515816 w 1781908"/>
                  <a:gd name="connsiteY26" fmla="*/ 2719754 h 6201507"/>
                  <a:gd name="connsiteX27" fmla="*/ 597878 w 1781908"/>
                  <a:gd name="connsiteY27" fmla="*/ 2942491 h 6201507"/>
                  <a:gd name="connsiteX28" fmla="*/ 574432 w 1781908"/>
                  <a:gd name="connsiteY28" fmla="*/ 3012831 h 6201507"/>
                  <a:gd name="connsiteX29" fmla="*/ 445477 w 1781908"/>
                  <a:gd name="connsiteY29" fmla="*/ 3270739 h 6201507"/>
                  <a:gd name="connsiteX30" fmla="*/ 445478 w 1781908"/>
                  <a:gd name="connsiteY30" fmla="*/ 3563815 h 6201507"/>
                  <a:gd name="connsiteX31" fmla="*/ 515815 w 1781908"/>
                  <a:gd name="connsiteY31" fmla="*/ 3774832 h 6201507"/>
                  <a:gd name="connsiteX32" fmla="*/ 351693 w 1781908"/>
                  <a:gd name="connsiteY32" fmla="*/ 3845169 h 6201507"/>
                  <a:gd name="connsiteX33" fmla="*/ 386862 w 1781908"/>
                  <a:gd name="connsiteY33" fmla="*/ 4091353 h 6201507"/>
                  <a:gd name="connsiteX34" fmla="*/ 550984 w 1781908"/>
                  <a:gd name="connsiteY34" fmla="*/ 4243754 h 6201507"/>
                  <a:gd name="connsiteX35" fmla="*/ 715109 w 1781908"/>
                  <a:gd name="connsiteY35" fmla="*/ 4407877 h 6201507"/>
                  <a:gd name="connsiteX36" fmla="*/ 797169 w 1781908"/>
                  <a:gd name="connsiteY36" fmla="*/ 4454768 h 6201507"/>
                  <a:gd name="connsiteX37" fmla="*/ 914400 w 1781908"/>
                  <a:gd name="connsiteY37" fmla="*/ 4665784 h 6201507"/>
                  <a:gd name="connsiteX38" fmla="*/ 820616 w 1781908"/>
                  <a:gd name="connsiteY38" fmla="*/ 4724399 h 6201507"/>
                  <a:gd name="connsiteX39" fmla="*/ 844063 w 1781908"/>
                  <a:gd name="connsiteY39" fmla="*/ 4841631 h 6201507"/>
                  <a:gd name="connsiteX40" fmla="*/ 726831 w 1781908"/>
                  <a:gd name="connsiteY40" fmla="*/ 5052646 h 6201507"/>
                  <a:gd name="connsiteX41" fmla="*/ 515816 w 1781908"/>
                  <a:gd name="connsiteY41" fmla="*/ 5287107 h 6201507"/>
                  <a:gd name="connsiteX42" fmla="*/ 304800 w 1781908"/>
                  <a:gd name="connsiteY42" fmla="*/ 5615354 h 6201507"/>
                  <a:gd name="connsiteX43" fmla="*/ 304800 w 1781908"/>
                  <a:gd name="connsiteY43" fmla="*/ 5920154 h 6201507"/>
                  <a:gd name="connsiteX44" fmla="*/ 457200 w 1781908"/>
                  <a:gd name="connsiteY44" fmla="*/ 6060831 h 6201507"/>
                  <a:gd name="connsiteX45" fmla="*/ 855785 w 1781908"/>
                  <a:gd name="connsiteY45" fmla="*/ 6201507 h 6201507"/>
                  <a:gd name="connsiteX46" fmla="*/ 1277816 w 1781908"/>
                  <a:gd name="connsiteY46" fmla="*/ 6142892 h 6201507"/>
                  <a:gd name="connsiteX47" fmla="*/ 1641231 w 1781908"/>
                  <a:gd name="connsiteY47" fmla="*/ 5967046 h 6201507"/>
                  <a:gd name="connsiteX48" fmla="*/ 1758461 w 1781908"/>
                  <a:gd name="connsiteY48" fmla="*/ 5779476 h 6201507"/>
                  <a:gd name="connsiteX49" fmla="*/ 1606062 w 1781908"/>
                  <a:gd name="connsiteY49" fmla="*/ 5392616 h 6201507"/>
                  <a:gd name="connsiteX50" fmla="*/ 1664679 w 1781908"/>
                  <a:gd name="connsiteY50" fmla="*/ 5005753 h 6201507"/>
                  <a:gd name="connsiteX51" fmla="*/ 1781908 w 1781908"/>
                  <a:gd name="connsiteY51" fmla="*/ 4654060 h 6201507"/>
                  <a:gd name="connsiteX52" fmla="*/ 1570891 w 1781908"/>
                  <a:gd name="connsiteY52" fmla="*/ 4419600 h 6201507"/>
                  <a:gd name="connsiteX53" fmla="*/ 1441938 w 1781908"/>
                  <a:gd name="connsiteY53" fmla="*/ 4208584 h 6201507"/>
                  <a:gd name="connsiteX54" fmla="*/ 1219201 w 1781908"/>
                  <a:gd name="connsiteY54" fmla="*/ 3997570 h 6201507"/>
                  <a:gd name="connsiteX55" fmla="*/ 996463 w 1781908"/>
                  <a:gd name="connsiteY55" fmla="*/ 3774830 h 6201507"/>
                  <a:gd name="connsiteX56" fmla="*/ 1072447 w 1781908"/>
                  <a:gd name="connsiteY56" fmla="*/ 3506861 h 6201507"/>
                  <a:gd name="connsiteX57" fmla="*/ 1213122 w 1781908"/>
                  <a:gd name="connsiteY57" fmla="*/ 3260677 h 6201507"/>
                  <a:gd name="connsiteX58" fmla="*/ 1101970 w 1781908"/>
                  <a:gd name="connsiteY58" fmla="*/ 2989384 h 6201507"/>
                  <a:gd name="connsiteX59" fmla="*/ 1254370 w 1781908"/>
                  <a:gd name="connsiteY59" fmla="*/ 2766646 h 6201507"/>
                  <a:gd name="connsiteX60" fmla="*/ 1172308 w 1781908"/>
                  <a:gd name="connsiteY60" fmla="*/ 2555631 h 6201507"/>
                  <a:gd name="connsiteX61" fmla="*/ 1324708 w 1781908"/>
                  <a:gd name="connsiteY61" fmla="*/ 2332892 h 6201507"/>
                  <a:gd name="connsiteX62" fmla="*/ 1219200 w 1781908"/>
                  <a:gd name="connsiteY62" fmla="*/ 2098431 h 6201507"/>
                  <a:gd name="connsiteX63" fmla="*/ 1348154 w 1781908"/>
                  <a:gd name="connsiteY63" fmla="*/ 1746738 h 6201507"/>
                  <a:gd name="connsiteX64" fmla="*/ 1500554 w 1781908"/>
                  <a:gd name="connsiteY64" fmla="*/ 1465384 h 6201507"/>
                  <a:gd name="connsiteX65" fmla="*/ 1535724 w 1781908"/>
                  <a:gd name="connsiteY65" fmla="*/ 1031631 h 6201507"/>
                  <a:gd name="connsiteX66" fmla="*/ 1535724 w 1781908"/>
                  <a:gd name="connsiteY66" fmla="*/ 808892 h 6201507"/>
                  <a:gd name="connsiteX67" fmla="*/ 1336431 w 1781908"/>
                  <a:gd name="connsiteY67" fmla="*/ 398584 h 6201507"/>
                  <a:gd name="connsiteX68" fmla="*/ 1172308 w 1781908"/>
                  <a:gd name="connsiteY68" fmla="*/ 187569 h 6201507"/>
                  <a:gd name="connsiteX69" fmla="*/ 1101970 w 1781908"/>
                  <a:gd name="connsiteY69" fmla="*/ 105507 h 6201507"/>
                  <a:gd name="connsiteX70" fmla="*/ 1019908 w 1781908"/>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410308 w 1828800"/>
                  <a:gd name="connsiteY12" fmla="*/ 1418492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820616 w 1828800"/>
                  <a:gd name="connsiteY16" fmla="*/ 1395046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84739 w 1828800"/>
                  <a:gd name="connsiteY16" fmla="*/ 1406769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67509 w 1828800"/>
                  <a:gd name="connsiteY38" fmla="*/ 479473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62001 w 1828800"/>
                  <a:gd name="connsiteY37" fmla="*/ 4677508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5111262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845680 w 1828800"/>
                  <a:gd name="connsiteY39" fmla="*/ 5369169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433753 w 1828800"/>
                  <a:gd name="connsiteY40" fmla="*/ 5955323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28245 w 1828800"/>
                  <a:gd name="connsiteY40" fmla="*/ 5849816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316524 w 1828800"/>
                  <a:gd name="connsiteY11" fmla="*/ 1488830 h 6201507"/>
                  <a:gd name="connsiteX12" fmla="*/ 586154 w 1828800"/>
                  <a:gd name="connsiteY12" fmla="*/ 1488830 h 6201507"/>
                  <a:gd name="connsiteX13" fmla="*/ 703385 w 1828800"/>
                  <a:gd name="connsiteY13" fmla="*/ 1348154 h 6201507"/>
                  <a:gd name="connsiteX14" fmla="*/ 832339 w 1828800"/>
                  <a:gd name="connsiteY14" fmla="*/ 1242646 h 6201507"/>
                  <a:gd name="connsiteX15" fmla="*/ 961293 w 1828800"/>
                  <a:gd name="connsiteY15" fmla="*/ 1289538 h 6201507"/>
                  <a:gd name="connsiteX16" fmla="*/ 1019908 w 1828800"/>
                  <a:gd name="connsiteY16" fmla="*/ 1547446 h 6201507"/>
                  <a:gd name="connsiteX17" fmla="*/ 1019908 w 1828800"/>
                  <a:gd name="connsiteY17" fmla="*/ 1770184 h 6201507"/>
                  <a:gd name="connsiteX18" fmla="*/ 973016 w 1828800"/>
                  <a:gd name="connsiteY18" fmla="*/ 1969477 h 6201507"/>
                  <a:gd name="connsiteX19" fmla="*/ 926123 w 1828800"/>
                  <a:gd name="connsiteY19" fmla="*/ 2063261 h 6201507"/>
                  <a:gd name="connsiteX20" fmla="*/ 832339 w 1828800"/>
                  <a:gd name="connsiteY20" fmla="*/ 2227384 h 6201507"/>
                  <a:gd name="connsiteX21" fmla="*/ 738554 w 1828800"/>
                  <a:gd name="connsiteY21" fmla="*/ 2321169 h 6201507"/>
                  <a:gd name="connsiteX22" fmla="*/ 726831 w 1828800"/>
                  <a:gd name="connsiteY22" fmla="*/ 2485292 h 6201507"/>
                  <a:gd name="connsiteX23" fmla="*/ 597876 w 1828800"/>
                  <a:gd name="connsiteY23" fmla="*/ 2532184 h 6201507"/>
                  <a:gd name="connsiteX24" fmla="*/ 562708 w 1828800"/>
                  <a:gd name="connsiteY24" fmla="*/ 2719754 h 6201507"/>
                  <a:gd name="connsiteX25" fmla="*/ 644770 w 1828800"/>
                  <a:gd name="connsiteY25" fmla="*/ 2942491 h 6201507"/>
                  <a:gd name="connsiteX26" fmla="*/ 621324 w 1828800"/>
                  <a:gd name="connsiteY26" fmla="*/ 3012831 h 6201507"/>
                  <a:gd name="connsiteX27" fmla="*/ 492369 w 1828800"/>
                  <a:gd name="connsiteY27" fmla="*/ 3270739 h 6201507"/>
                  <a:gd name="connsiteX28" fmla="*/ 492370 w 1828800"/>
                  <a:gd name="connsiteY28" fmla="*/ 3563815 h 6201507"/>
                  <a:gd name="connsiteX29" fmla="*/ 562707 w 1828800"/>
                  <a:gd name="connsiteY29" fmla="*/ 3774832 h 6201507"/>
                  <a:gd name="connsiteX30" fmla="*/ 398585 w 1828800"/>
                  <a:gd name="connsiteY30" fmla="*/ 3845169 h 6201507"/>
                  <a:gd name="connsiteX31" fmla="*/ 433754 w 1828800"/>
                  <a:gd name="connsiteY31" fmla="*/ 4091353 h 6201507"/>
                  <a:gd name="connsiteX32" fmla="*/ 597876 w 1828800"/>
                  <a:gd name="connsiteY32" fmla="*/ 4243754 h 6201507"/>
                  <a:gd name="connsiteX33" fmla="*/ 762001 w 1828800"/>
                  <a:gd name="connsiteY33" fmla="*/ 4407877 h 6201507"/>
                  <a:gd name="connsiteX34" fmla="*/ 844061 w 1828800"/>
                  <a:gd name="connsiteY34" fmla="*/ 4571999 h 6201507"/>
                  <a:gd name="connsiteX35" fmla="*/ 715108 w 1828800"/>
                  <a:gd name="connsiteY35" fmla="*/ 4794739 h 6201507"/>
                  <a:gd name="connsiteX36" fmla="*/ 597876 w 1828800"/>
                  <a:gd name="connsiteY36" fmla="*/ 5111262 h 6201507"/>
                  <a:gd name="connsiteX37" fmla="*/ 703385 w 1828800"/>
                  <a:gd name="connsiteY37" fmla="*/ 5333999 h 6201507"/>
                  <a:gd name="connsiteX38" fmla="*/ 599496 w 1828800"/>
                  <a:gd name="connsiteY38" fmla="*/ 5545015 h 6201507"/>
                  <a:gd name="connsiteX39" fmla="*/ 328245 w 1828800"/>
                  <a:gd name="connsiteY39" fmla="*/ 5849816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586154 w 1828800"/>
                  <a:gd name="connsiteY11" fmla="*/ 1488830 h 6201507"/>
                  <a:gd name="connsiteX12" fmla="*/ 703385 w 1828800"/>
                  <a:gd name="connsiteY12" fmla="*/ 1348154 h 6201507"/>
                  <a:gd name="connsiteX13" fmla="*/ 832339 w 1828800"/>
                  <a:gd name="connsiteY13" fmla="*/ 1242646 h 6201507"/>
                  <a:gd name="connsiteX14" fmla="*/ 961293 w 1828800"/>
                  <a:gd name="connsiteY14" fmla="*/ 1289538 h 6201507"/>
                  <a:gd name="connsiteX15" fmla="*/ 1019908 w 1828800"/>
                  <a:gd name="connsiteY15" fmla="*/ 1547446 h 6201507"/>
                  <a:gd name="connsiteX16" fmla="*/ 1019908 w 1828800"/>
                  <a:gd name="connsiteY16" fmla="*/ 1770184 h 6201507"/>
                  <a:gd name="connsiteX17" fmla="*/ 973016 w 1828800"/>
                  <a:gd name="connsiteY17" fmla="*/ 1969477 h 6201507"/>
                  <a:gd name="connsiteX18" fmla="*/ 926123 w 1828800"/>
                  <a:gd name="connsiteY18" fmla="*/ 2063261 h 6201507"/>
                  <a:gd name="connsiteX19" fmla="*/ 832339 w 1828800"/>
                  <a:gd name="connsiteY19" fmla="*/ 2227384 h 6201507"/>
                  <a:gd name="connsiteX20" fmla="*/ 738554 w 1828800"/>
                  <a:gd name="connsiteY20" fmla="*/ 2321169 h 6201507"/>
                  <a:gd name="connsiteX21" fmla="*/ 726831 w 1828800"/>
                  <a:gd name="connsiteY21" fmla="*/ 2485292 h 6201507"/>
                  <a:gd name="connsiteX22" fmla="*/ 597876 w 1828800"/>
                  <a:gd name="connsiteY22" fmla="*/ 2532184 h 6201507"/>
                  <a:gd name="connsiteX23" fmla="*/ 562708 w 1828800"/>
                  <a:gd name="connsiteY23" fmla="*/ 2719754 h 6201507"/>
                  <a:gd name="connsiteX24" fmla="*/ 644770 w 1828800"/>
                  <a:gd name="connsiteY24" fmla="*/ 2942491 h 6201507"/>
                  <a:gd name="connsiteX25" fmla="*/ 621324 w 1828800"/>
                  <a:gd name="connsiteY25" fmla="*/ 3012831 h 6201507"/>
                  <a:gd name="connsiteX26" fmla="*/ 492369 w 1828800"/>
                  <a:gd name="connsiteY26" fmla="*/ 3270739 h 6201507"/>
                  <a:gd name="connsiteX27" fmla="*/ 492370 w 1828800"/>
                  <a:gd name="connsiteY27" fmla="*/ 3563815 h 6201507"/>
                  <a:gd name="connsiteX28" fmla="*/ 562707 w 1828800"/>
                  <a:gd name="connsiteY28" fmla="*/ 3774832 h 6201507"/>
                  <a:gd name="connsiteX29" fmla="*/ 398585 w 1828800"/>
                  <a:gd name="connsiteY29" fmla="*/ 3845169 h 6201507"/>
                  <a:gd name="connsiteX30" fmla="*/ 433754 w 1828800"/>
                  <a:gd name="connsiteY30" fmla="*/ 4091353 h 6201507"/>
                  <a:gd name="connsiteX31" fmla="*/ 597876 w 1828800"/>
                  <a:gd name="connsiteY31" fmla="*/ 4243754 h 6201507"/>
                  <a:gd name="connsiteX32" fmla="*/ 762001 w 1828800"/>
                  <a:gd name="connsiteY32" fmla="*/ 4407877 h 6201507"/>
                  <a:gd name="connsiteX33" fmla="*/ 844061 w 1828800"/>
                  <a:gd name="connsiteY33" fmla="*/ 4571999 h 6201507"/>
                  <a:gd name="connsiteX34" fmla="*/ 715108 w 1828800"/>
                  <a:gd name="connsiteY34" fmla="*/ 4794739 h 6201507"/>
                  <a:gd name="connsiteX35" fmla="*/ 597876 w 1828800"/>
                  <a:gd name="connsiteY35" fmla="*/ 5111262 h 6201507"/>
                  <a:gd name="connsiteX36" fmla="*/ 703385 w 1828800"/>
                  <a:gd name="connsiteY36" fmla="*/ 5333999 h 6201507"/>
                  <a:gd name="connsiteX37" fmla="*/ 599496 w 1828800"/>
                  <a:gd name="connsiteY37" fmla="*/ 5545015 h 6201507"/>
                  <a:gd name="connsiteX38" fmla="*/ 328245 w 1828800"/>
                  <a:gd name="connsiteY38" fmla="*/ 5849816 h 6201507"/>
                  <a:gd name="connsiteX39" fmla="*/ 351692 w 1828800"/>
                  <a:gd name="connsiteY39" fmla="*/ 5920154 h 6201507"/>
                  <a:gd name="connsiteX40" fmla="*/ 504092 w 1828800"/>
                  <a:gd name="connsiteY40" fmla="*/ 6060831 h 6201507"/>
                  <a:gd name="connsiteX41" fmla="*/ 902677 w 1828800"/>
                  <a:gd name="connsiteY41" fmla="*/ 6201507 h 6201507"/>
                  <a:gd name="connsiteX42" fmla="*/ 1324708 w 1828800"/>
                  <a:gd name="connsiteY42" fmla="*/ 6142892 h 6201507"/>
                  <a:gd name="connsiteX43" fmla="*/ 1688123 w 1828800"/>
                  <a:gd name="connsiteY43" fmla="*/ 5967046 h 6201507"/>
                  <a:gd name="connsiteX44" fmla="*/ 1805353 w 1828800"/>
                  <a:gd name="connsiteY44" fmla="*/ 5779476 h 6201507"/>
                  <a:gd name="connsiteX45" fmla="*/ 1652954 w 1828800"/>
                  <a:gd name="connsiteY45" fmla="*/ 5392616 h 6201507"/>
                  <a:gd name="connsiteX46" fmla="*/ 1711571 w 1828800"/>
                  <a:gd name="connsiteY46" fmla="*/ 5005753 h 6201507"/>
                  <a:gd name="connsiteX47" fmla="*/ 1828800 w 1828800"/>
                  <a:gd name="connsiteY47" fmla="*/ 4654060 h 6201507"/>
                  <a:gd name="connsiteX48" fmla="*/ 1617783 w 1828800"/>
                  <a:gd name="connsiteY48" fmla="*/ 4419600 h 6201507"/>
                  <a:gd name="connsiteX49" fmla="*/ 1488830 w 1828800"/>
                  <a:gd name="connsiteY49" fmla="*/ 4208584 h 6201507"/>
                  <a:gd name="connsiteX50" fmla="*/ 1266093 w 1828800"/>
                  <a:gd name="connsiteY50" fmla="*/ 3997570 h 6201507"/>
                  <a:gd name="connsiteX51" fmla="*/ 1043355 w 1828800"/>
                  <a:gd name="connsiteY51" fmla="*/ 3774830 h 6201507"/>
                  <a:gd name="connsiteX52" fmla="*/ 1119339 w 1828800"/>
                  <a:gd name="connsiteY52" fmla="*/ 3506861 h 6201507"/>
                  <a:gd name="connsiteX53" fmla="*/ 1260014 w 1828800"/>
                  <a:gd name="connsiteY53" fmla="*/ 3260677 h 6201507"/>
                  <a:gd name="connsiteX54" fmla="*/ 1148862 w 1828800"/>
                  <a:gd name="connsiteY54" fmla="*/ 2989384 h 6201507"/>
                  <a:gd name="connsiteX55" fmla="*/ 1301262 w 1828800"/>
                  <a:gd name="connsiteY55" fmla="*/ 2766646 h 6201507"/>
                  <a:gd name="connsiteX56" fmla="*/ 1219200 w 1828800"/>
                  <a:gd name="connsiteY56" fmla="*/ 2555631 h 6201507"/>
                  <a:gd name="connsiteX57" fmla="*/ 1371600 w 1828800"/>
                  <a:gd name="connsiteY57" fmla="*/ 2332892 h 6201507"/>
                  <a:gd name="connsiteX58" fmla="*/ 1266092 w 1828800"/>
                  <a:gd name="connsiteY58" fmla="*/ 2098431 h 6201507"/>
                  <a:gd name="connsiteX59" fmla="*/ 1395046 w 1828800"/>
                  <a:gd name="connsiteY59" fmla="*/ 1746738 h 6201507"/>
                  <a:gd name="connsiteX60" fmla="*/ 1547446 w 1828800"/>
                  <a:gd name="connsiteY60" fmla="*/ 1465384 h 6201507"/>
                  <a:gd name="connsiteX61" fmla="*/ 1582616 w 1828800"/>
                  <a:gd name="connsiteY61" fmla="*/ 1031631 h 6201507"/>
                  <a:gd name="connsiteX62" fmla="*/ 1582616 w 1828800"/>
                  <a:gd name="connsiteY62" fmla="*/ 808892 h 6201507"/>
                  <a:gd name="connsiteX63" fmla="*/ 1383323 w 1828800"/>
                  <a:gd name="connsiteY63" fmla="*/ 398584 h 6201507"/>
                  <a:gd name="connsiteX64" fmla="*/ 1219200 w 1828800"/>
                  <a:gd name="connsiteY64" fmla="*/ 187569 h 6201507"/>
                  <a:gd name="connsiteX65" fmla="*/ 1148862 w 1828800"/>
                  <a:gd name="connsiteY65" fmla="*/ 105507 h 6201507"/>
                  <a:gd name="connsiteX66" fmla="*/ 1066800 w 1828800"/>
                  <a:gd name="connsiteY66"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703385 w 1828800"/>
                  <a:gd name="connsiteY11" fmla="*/ 1348154 h 6201507"/>
                  <a:gd name="connsiteX12" fmla="*/ 832339 w 1828800"/>
                  <a:gd name="connsiteY12" fmla="*/ 1242646 h 6201507"/>
                  <a:gd name="connsiteX13" fmla="*/ 961293 w 1828800"/>
                  <a:gd name="connsiteY13" fmla="*/ 1289538 h 6201507"/>
                  <a:gd name="connsiteX14" fmla="*/ 1019908 w 1828800"/>
                  <a:gd name="connsiteY14" fmla="*/ 1547446 h 6201507"/>
                  <a:gd name="connsiteX15" fmla="*/ 1019908 w 1828800"/>
                  <a:gd name="connsiteY15" fmla="*/ 1770184 h 6201507"/>
                  <a:gd name="connsiteX16" fmla="*/ 973016 w 1828800"/>
                  <a:gd name="connsiteY16" fmla="*/ 1969477 h 6201507"/>
                  <a:gd name="connsiteX17" fmla="*/ 926123 w 1828800"/>
                  <a:gd name="connsiteY17" fmla="*/ 2063261 h 6201507"/>
                  <a:gd name="connsiteX18" fmla="*/ 832339 w 1828800"/>
                  <a:gd name="connsiteY18" fmla="*/ 2227384 h 6201507"/>
                  <a:gd name="connsiteX19" fmla="*/ 738554 w 1828800"/>
                  <a:gd name="connsiteY19" fmla="*/ 2321169 h 6201507"/>
                  <a:gd name="connsiteX20" fmla="*/ 726831 w 1828800"/>
                  <a:gd name="connsiteY20" fmla="*/ 2485292 h 6201507"/>
                  <a:gd name="connsiteX21" fmla="*/ 597876 w 1828800"/>
                  <a:gd name="connsiteY21" fmla="*/ 2532184 h 6201507"/>
                  <a:gd name="connsiteX22" fmla="*/ 562708 w 1828800"/>
                  <a:gd name="connsiteY22" fmla="*/ 2719754 h 6201507"/>
                  <a:gd name="connsiteX23" fmla="*/ 644770 w 1828800"/>
                  <a:gd name="connsiteY23" fmla="*/ 2942491 h 6201507"/>
                  <a:gd name="connsiteX24" fmla="*/ 621324 w 1828800"/>
                  <a:gd name="connsiteY24" fmla="*/ 3012831 h 6201507"/>
                  <a:gd name="connsiteX25" fmla="*/ 492369 w 1828800"/>
                  <a:gd name="connsiteY25" fmla="*/ 3270739 h 6201507"/>
                  <a:gd name="connsiteX26" fmla="*/ 492370 w 1828800"/>
                  <a:gd name="connsiteY26" fmla="*/ 3563815 h 6201507"/>
                  <a:gd name="connsiteX27" fmla="*/ 562707 w 1828800"/>
                  <a:gd name="connsiteY27" fmla="*/ 3774832 h 6201507"/>
                  <a:gd name="connsiteX28" fmla="*/ 398585 w 1828800"/>
                  <a:gd name="connsiteY28" fmla="*/ 3845169 h 6201507"/>
                  <a:gd name="connsiteX29" fmla="*/ 433754 w 1828800"/>
                  <a:gd name="connsiteY29" fmla="*/ 4091353 h 6201507"/>
                  <a:gd name="connsiteX30" fmla="*/ 597876 w 1828800"/>
                  <a:gd name="connsiteY30" fmla="*/ 4243754 h 6201507"/>
                  <a:gd name="connsiteX31" fmla="*/ 762001 w 1828800"/>
                  <a:gd name="connsiteY31" fmla="*/ 4407877 h 6201507"/>
                  <a:gd name="connsiteX32" fmla="*/ 844061 w 1828800"/>
                  <a:gd name="connsiteY32" fmla="*/ 4571999 h 6201507"/>
                  <a:gd name="connsiteX33" fmla="*/ 715108 w 1828800"/>
                  <a:gd name="connsiteY33" fmla="*/ 4794739 h 6201507"/>
                  <a:gd name="connsiteX34" fmla="*/ 597876 w 1828800"/>
                  <a:gd name="connsiteY34" fmla="*/ 5111262 h 6201507"/>
                  <a:gd name="connsiteX35" fmla="*/ 703385 w 1828800"/>
                  <a:gd name="connsiteY35" fmla="*/ 5333999 h 6201507"/>
                  <a:gd name="connsiteX36" fmla="*/ 599496 w 1828800"/>
                  <a:gd name="connsiteY36" fmla="*/ 5545015 h 6201507"/>
                  <a:gd name="connsiteX37" fmla="*/ 328245 w 1828800"/>
                  <a:gd name="connsiteY37" fmla="*/ 5849816 h 6201507"/>
                  <a:gd name="connsiteX38" fmla="*/ 351692 w 1828800"/>
                  <a:gd name="connsiteY38" fmla="*/ 5920154 h 6201507"/>
                  <a:gd name="connsiteX39" fmla="*/ 504092 w 1828800"/>
                  <a:gd name="connsiteY39" fmla="*/ 6060831 h 6201507"/>
                  <a:gd name="connsiteX40" fmla="*/ 902677 w 1828800"/>
                  <a:gd name="connsiteY40" fmla="*/ 6201507 h 6201507"/>
                  <a:gd name="connsiteX41" fmla="*/ 1324708 w 1828800"/>
                  <a:gd name="connsiteY41" fmla="*/ 6142892 h 6201507"/>
                  <a:gd name="connsiteX42" fmla="*/ 1688123 w 1828800"/>
                  <a:gd name="connsiteY42" fmla="*/ 5967046 h 6201507"/>
                  <a:gd name="connsiteX43" fmla="*/ 1805353 w 1828800"/>
                  <a:gd name="connsiteY43" fmla="*/ 5779476 h 6201507"/>
                  <a:gd name="connsiteX44" fmla="*/ 1652954 w 1828800"/>
                  <a:gd name="connsiteY44" fmla="*/ 5392616 h 6201507"/>
                  <a:gd name="connsiteX45" fmla="*/ 1711571 w 1828800"/>
                  <a:gd name="connsiteY45" fmla="*/ 5005753 h 6201507"/>
                  <a:gd name="connsiteX46" fmla="*/ 1828800 w 1828800"/>
                  <a:gd name="connsiteY46" fmla="*/ 4654060 h 6201507"/>
                  <a:gd name="connsiteX47" fmla="*/ 1617783 w 1828800"/>
                  <a:gd name="connsiteY47" fmla="*/ 4419600 h 6201507"/>
                  <a:gd name="connsiteX48" fmla="*/ 1488830 w 1828800"/>
                  <a:gd name="connsiteY48" fmla="*/ 4208584 h 6201507"/>
                  <a:gd name="connsiteX49" fmla="*/ 1266093 w 1828800"/>
                  <a:gd name="connsiteY49" fmla="*/ 3997570 h 6201507"/>
                  <a:gd name="connsiteX50" fmla="*/ 1043355 w 1828800"/>
                  <a:gd name="connsiteY50" fmla="*/ 3774830 h 6201507"/>
                  <a:gd name="connsiteX51" fmla="*/ 1119339 w 1828800"/>
                  <a:gd name="connsiteY51" fmla="*/ 3506861 h 6201507"/>
                  <a:gd name="connsiteX52" fmla="*/ 1260014 w 1828800"/>
                  <a:gd name="connsiteY52" fmla="*/ 3260677 h 6201507"/>
                  <a:gd name="connsiteX53" fmla="*/ 1148862 w 1828800"/>
                  <a:gd name="connsiteY53" fmla="*/ 2989384 h 6201507"/>
                  <a:gd name="connsiteX54" fmla="*/ 1301262 w 1828800"/>
                  <a:gd name="connsiteY54" fmla="*/ 2766646 h 6201507"/>
                  <a:gd name="connsiteX55" fmla="*/ 1219200 w 1828800"/>
                  <a:gd name="connsiteY55" fmla="*/ 2555631 h 6201507"/>
                  <a:gd name="connsiteX56" fmla="*/ 1371600 w 1828800"/>
                  <a:gd name="connsiteY56" fmla="*/ 2332892 h 6201507"/>
                  <a:gd name="connsiteX57" fmla="*/ 1266092 w 1828800"/>
                  <a:gd name="connsiteY57" fmla="*/ 2098431 h 6201507"/>
                  <a:gd name="connsiteX58" fmla="*/ 1395046 w 1828800"/>
                  <a:gd name="connsiteY58" fmla="*/ 1746738 h 6201507"/>
                  <a:gd name="connsiteX59" fmla="*/ 1547446 w 1828800"/>
                  <a:gd name="connsiteY59" fmla="*/ 1465384 h 6201507"/>
                  <a:gd name="connsiteX60" fmla="*/ 1582616 w 1828800"/>
                  <a:gd name="connsiteY60" fmla="*/ 1031631 h 6201507"/>
                  <a:gd name="connsiteX61" fmla="*/ 1582616 w 1828800"/>
                  <a:gd name="connsiteY61" fmla="*/ 808892 h 6201507"/>
                  <a:gd name="connsiteX62" fmla="*/ 1383323 w 1828800"/>
                  <a:gd name="connsiteY62" fmla="*/ 398584 h 6201507"/>
                  <a:gd name="connsiteX63" fmla="*/ 1219200 w 1828800"/>
                  <a:gd name="connsiteY63" fmla="*/ 187569 h 6201507"/>
                  <a:gd name="connsiteX64" fmla="*/ 1148862 w 1828800"/>
                  <a:gd name="connsiteY64" fmla="*/ 105507 h 6201507"/>
                  <a:gd name="connsiteX65" fmla="*/ 1066800 w 1828800"/>
                  <a:gd name="connsiteY65"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832339 w 1828800"/>
                  <a:gd name="connsiteY11" fmla="*/ 1242646 h 6201507"/>
                  <a:gd name="connsiteX12" fmla="*/ 961293 w 1828800"/>
                  <a:gd name="connsiteY12" fmla="*/ 1289538 h 6201507"/>
                  <a:gd name="connsiteX13" fmla="*/ 1019908 w 1828800"/>
                  <a:gd name="connsiteY13" fmla="*/ 1547446 h 6201507"/>
                  <a:gd name="connsiteX14" fmla="*/ 1019908 w 1828800"/>
                  <a:gd name="connsiteY14" fmla="*/ 1770184 h 6201507"/>
                  <a:gd name="connsiteX15" fmla="*/ 973016 w 1828800"/>
                  <a:gd name="connsiteY15" fmla="*/ 1969477 h 6201507"/>
                  <a:gd name="connsiteX16" fmla="*/ 926123 w 1828800"/>
                  <a:gd name="connsiteY16" fmla="*/ 2063261 h 6201507"/>
                  <a:gd name="connsiteX17" fmla="*/ 832339 w 1828800"/>
                  <a:gd name="connsiteY17" fmla="*/ 2227384 h 6201507"/>
                  <a:gd name="connsiteX18" fmla="*/ 738554 w 1828800"/>
                  <a:gd name="connsiteY18" fmla="*/ 2321169 h 6201507"/>
                  <a:gd name="connsiteX19" fmla="*/ 726831 w 1828800"/>
                  <a:gd name="connsiteY19" fmla="*/ 2485292 h 6201507"/>
                  <a:gd name="connsiteX20" fmla="*/ 597876 w 1828800"/>
                  <a:gd name="connsiteY20" fmla="*/ 2532184 h 6201507"/>
                  <a:gd name="connsiteX21" fmla="*/ 562708 w 1828800"/>
                  <a:gd name="connsiteY21" fmla="*/ 2719754 h 6201507"/>
                  <a:gd name="connsiteX22" fmla="*/ 644770 w 1828800"/>
                  <a:gd name="connsiteY22" fmla="*/ 2942491 h 6201507"/>
                  <a:gd name="connsiteX23" fmla="*/ 621324 w 1828800"/>
                  <a:gd name="connsiteY23" fmla="*/ 3012831 h 6201507"/>
                  <a:gd name="connsiteX24" fmla="*/ 492369 w 1828800"/>
                  <a:gd name="connsiteY24" fmla="*/ 3270739 h 6201507"/>
                  <a:gd name="connsiteX25" fmla="*/ 492370 w 1828800"/>
                  <a:gd name="connsiteY25" fmla="*/ 3563815 h 6201507"/>
                  <a:gd name="connsiteX26" fmla="*/ 562707 w 1828800"/>
                  <a:gd name="connsiteY26" fmla="*/ 3774832 h 6201507"/>
                  <a:gd name="connsiteX27" fmla="*/ 398585 w 1828800"/>
                  <a:gd name="connsiteY27" fmla="*/ 3845169 h 6201507"/>
                  <a:gd name="connsiteX28" fmla="*/ 433754 w 1828800"/>
                  <a:gd name="connsiteY28" fmla="*/ 4091353 h 6201507"/>
                  <a:gd name="connsiteX29" fmla="*/ 597876 w 1828800"/>
                  <a:gd name="connsiteY29" fmla="*/ 4243754 h 6201507"/>
                  <a:gd name="connsiteX30" fmla="*/ 762001 w 1828800"/>
                  <a:gd name="connsiteY30" fmla="*/ 4407877 h 6201507"/>
                  <a:gd name="connsiteX31" fmla="*/ 844061 w 1828800"/>
                  <a:gd name="connsiteY31" fmla="*/ 4571999 h 6201507"/>
                  <a:gd name="connsiteX32" fmla="*/ 715108 w 1828800"/>
                  <a:gd name="connsiteY32" fmla="*/ 4794739 h 6201507"/>
                  <a:gd name="connsiteX33" fmla="*/ 597876 w 1828800"/>
                  <a:gd name="connsiteY33" fmla="*/ 5111262 h 6201507"/>
                  <a:gd name="connsiteX34" fmla="*/ 703385 w 1828800"/>
                  <a:gd name="connsiteY34" fmla="*/ 5333999 h 6201507"/>
                  <a:gd name="connsiteX35" fmla="*/ 599496 w 1828800"/>
                  <a:gd name="connsiteY35" fmla="*/ 5545015 h 6201507"/>
                  <a:gd name="connsiteX36" fmla="*/ 328245 w 1828800"/>
                  <a:gd name="connsiteY36" fmla="*/ 5849816 h 6201507"/>
                  <a:gd name="connsiteX37" fmla="*/ 351692 w 1828800"/>
                  <a:gd name="connsiteY37" fmla="*/ 5920154 h 6201507"/>
                  <a:gd name="connsiteX38" fmla="*/ 504092 w 1828800"/>
                  <a:gd name="connsiteY38" fmla="*/ 6060831 h 6201507"/>
                  <a:gd name="connsiteX39" fmla="*/ 902677 w 1828800"/>
                  <a:gd name="connsiteY39" fmla="*/ 6201507 h 6201507"/>
                  <a:gd name="connsiteX40" fmla="*/ 1324708 w 1828800"/>
                  <a:gd name="connsiteY40" fmla="*/ 6142892 h 6201507"/>
                  <a:gd name="connsiteX41" fmla="*/ 1688123 w 1828800"/>
                  <a:gd name="connsiteY41" fmla="*/ 5967046 h 6201507"/>
                  <a:gd name="connsiteX42" fmla="*/ 1805353 w 1828800"/>
                  <a:gd name="connsiteY42" fmla="*/ 5779476 h 6201507"/>
                  <a:gd name="connsiteX43" fmla="*/ 1652954 w 1828800"/>
                  <a:gd name="connsiteY43" fmla="*/ 5392616 h 6201507"/>
                  <a:gd name="connsiteX44" fmla="*/ 1711571 w 1828800"/>
                  <a:gd name="connsiteY44" fmla="*/ 5005753 h 6201507"/>
                  <a:gd name="connsiteX45" fmla="*/ 1828800 w 1828800"/>
                  <a:gd name="connsiteY45" fmla="*/ 4654060 h 6201507"/>
                  <a:gd name="connsiteX46" fmla="*/ 1617783 w 1828800"/>
                  <a:gd name="connsiteY46" fmla="*/ 4419600 h 6201507"/>
                  <a:gd name="connsiteX47" fmla="*/ 1488830 w 1828800"/>
                  <a:gd name="connsiteY47" fmla="*/ 4208584 h 6201507"/>
                  <a:gd name="connsiteX48" fmla="*/ 1266093 w 1828800"/>
                  <a:gd name="connsiteY48" fmla="*/ 3997570 h 6201507"/>
                  <a:gd name="connsiteX49" fmla="*/ 1043355 w 1828800"/>
                  <a:gd name="connsiteY49" fmla="*/ 3774830 h 6201507"/>
                  <a:gd name="connsiteX50" fmla="*/ 1119339 w 1828800"/>
                  <a:gd name="connsiteY50" fmla="*/ 3506861 h 6201507"/>
                  <a:gd name="connsiteX51" fmla="*/ 1260014 w 1828800"/>
                  <a:gd name="connsiteY51" fmla="*/ 3260677 h 6201507"/>
                  <a:gd name="connsiteX52" fmla="*/ 1148862 w 1828800"/>
                  <a:gd name="connsiteY52" fmla="*/ 2989384 h 6201507"/>
                  <a:gd name="connsiteX53" fmla="*/ 1301262 w 1828800"/>
                  <a:gd name="connsiteY53" fmla="*/ 2766646 h 6201507"/>
                  <a:gd name="connsiteX54" fmla="*/ 1219200 w 1828800"/>
                  <a:gd name="connsiteY54" fmla="*/ 2555631 h 6201507"/>
                  <a:gd name="connsiteX55" fmla="*/ 1371600 w 1828800"/>
                  <a:gd name="connsiteY55" fmla="*/ 2332892 h 6201507"/>
                  <a:gd name="connsiteX56" fmla="*/ 1266092 w 1828800"/>
                  <a:gd name="connsiteY56" fmla="*/ 2098431 h 6201507"/>
                  <a:gd name="connsiteX57" fmla="*/ 1395046 w 1828800"/>
                  <a:gd name="connsiteY57" fmla="*/ 1746738 h 6201507"/>
                  <a:gd name="connsiteX58" fmla="*/ 1547446 w 1828800"/>
                  <a:gd name="connsiteY58" fmla="*/ 1465384 h 6201507"/>
                  <a:gd name="connsiteX59" fmla="*/ 1582616 w 1828800"/>
                  <a:gd name="connsiteY59" fmla="*/ 1031631 h 6201507"/>
                  <a:gd name="connsiteX60" fmla="*/ 1582616 w 1828800"/>
                  <a:gd name="connsiteY60" fmla="*/ 808892 h 6201507"/>
                  <a:gd name="connsiteX61" fmla="*/ 1383323 w 1828800"/>
                  <a:gd name="connsiteY61" fmla="*/ 398584 h 6201507"/>
                  <a:gd name="connsiteX62" fmla="*/ 1219200 w 1828800"/>
                  <a:gd name="connsiteY62" fmla="*/ 187569 h 6201507"/>
                  <a:gd name="connsiteX63" fmla="*/ 1148862 w 1828800"/>
                  <a:gd name="connsiteY63" fmla="*/ 105507 h 6201507"/>
                  <a:gd name="connsiteX64" fmla="*/ 1066800 w 1828800"/>
                  <a:gd name="connsiteY64"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574431 w 1699846"/>
                  <a:gd name="connsiteY10" fmla="*/ 1184030 h 6201507"/>
                  <a:gd name="connsiteX11" fmla="*/ 703385 w 1699846"/>
                  <a:gd name="connsiteY11" fmla="*/ 1242646 h 6201507"/>
                  <a:gd name="connsiteX12" fmla="*/ 832339 w 1699846"/>
                  <a:gd name="connsiteY12" fmla="*/ 1289538 h 6201507"/>
                  <a:gd name="connsiteX13" fmla="*/ 890954 w 1699846"/>
                  <a:gd name="connsiteY13" fmla="*/ 1547446 h 6201507"/>
                  <a:gd name="connsiteX14" fmla="*/ 890954 w 1699846"/>
                  <a:gd name="connsiteY14" fmla="*/ 1770184 h 6201507"/>
                  <a:gd name="connsiteX15" fmla="*/ 844062 w 1699846"/>
                  <a:gd name="connsiteY15" fmla="*/ 1969477 h 6201507"/>
                  <a:gd name="connsiteX16" fmla="*/ 797169 w 1699846"/>
                  <a:gd name="connsiteY16" fmla="*/ 2063261 h 6201507"/>
                  <a:gd name="connsiteX17" fmla="*/ 703385 w 1699846"/>
                  <a:gd name="connsiteY17" fmla="*/ 2227384 h 6201507"/>
                  <a:gd name="connsiteX18" fmla="*/ 609600 w 1699846"/>
                  <a:gd name="connsiteY18" fmla="*/ 2321169 h 6201507"/>
                  <a:gd name="connsiteX19" fmla="*/ 597877 w 1699846"/>
                  <a:gd name="connsiteY19" fmla="*/ 2485292 h 6201507"/>
                  <a:gd name="connsiteX20" fmla="*/ 468922 w 1699846"/>
                  <a:gd name="connsiteY20" fmla="*/ 2532184 h 6201507"/>
                  <a:gd name="connsiteX21" fmla="*/ 433754 w 1699846"/>
                  <a:gd name="connsiteY21" fmla="*/ 2719754 h 6201507"/>
                  <a:gd name="connsiteX22" fmla="*/ 515816 w 1699846"/>
                  <a:gd name="connsiteY22" fmla="*/ 2942491 h 6201507"/>
                  <a:gd name="connsiteX23" fmla="*/ 492370 w 1699846"/>
                  <a:gd name="connsiteY23" fmla="*/ 3012831 h 6201507"/>
                  <a:gd name="connsiteX24" fmla="*/ 363415 w 1699846"/>
                  <a:gd name="connsiteY24" fmla="*/ 3270739 h 6201507"/>
                  <a:gd name="connsiteX25" fmla="*/ 363416 w 1699846"/>
                  <a:gd name="connsiteY25" fmla="*/ 3563815 h 6201507"/>
                  <a:gd name="connsiteX26" fmla="*/ 433753 w 1699846"/>
                  <a:gd name="connsiteY26" fmla="*/ 3774832 h 6201507"/>
                  <a:gd name="connsiteX27" fmla="*/ 269631 w 1699846"/>
                  <a:gd name="connsiteY27" fmla="*/ 3845169 h 6201507"/>
                  <a:gd name="connsiteX28" fmla="*/ 304800 w 1699846"/>
                  <a:gd name="connsiteY28" fmla="*/ 4091353 h 6201507"/>
                  <a:gd name="connsiteX29" fmla="*/ 468922 w 1699846"/>
                  <a:gd name="connsiteY29" fmla="*/ 4243754 h 6201507"/>
                  <a:gd name="connsiteX30" fmla="*/ 633047 w 1699846"/>
                  <a:gd name="connsiteY30" fmla="*/ 4407877 h 6201507"/>
                  <a:gd name="connsiteX31" fmla="*/ 715107 w 1699846"/>
                  <a:gd name="connsiteY31" fmla="*/ 4571999 h 6201507"/>
                  <a:gd name="connsiteX32" fmla="*/ 586154 w 1699846"/>
                  <a:gd name="connsiteY32" fmla="*/ 4794739 h 6201507"/>
                  <a:gd name="connsiteX33" fmla="*/ 468922 w 1699846"/>
                  <a:gd name="connsiteY33" fmla="*/ 5111262 h 6201507"/>
                  <a:gd name="connsiteX34" fmla="*/ 574431 w 1699846"/>
                  <a:gd name="connsiteY34" fmla="*/ 5333999 h 6201507"/>
                  <a:gd name="connsiteX35" fmla="*/ 470542 w 1699846"/>
                  <a:gd name="connsiteY35" fmla="*/ 5545015 h 6201507"/>
                  <a:gd name="connsiteX36" fmla="*/ 199291 w 1699846"/>
                  <a:gd name="connsiteY36" fmla="*/ 5849816 h 6201507"/>
                  <a:gd name="connsiteX37" fmla="*/ 222738 w 1699846"/>
                  <a:gd name="connsiteY37" fmla="*/ 5920154 h 6201507"/>
                  <a:gd name="connsiteX38" fmla="*/ 375138 w 1699846"/>
                  <a:gd name="connsiteY38" fmla="*/ 6060831 h 6201507"/>
                  <a:gd name="connsiteX39" fmla="*/ 773723 w 1699846"/>
                  <a:gd name="connsiteY39" fmla="*/ 6201507 h 6201507"/>
                  <a:gd name="connsiteX40" fmla="*/ 1195754 w 1699846"/>
                  <a:gd name="connsiteY40" fmla="*/ 6142892 h 6201507"/>
                  <a:gd name="connsiteX41" fmla="*/ 1559169 w 1699846"/>
                  <a:gd name="connsiteY41" fmla="*/ 5967046 h 6201507"/>
                  <a:gd name="connsiteX42" fmla="*/ 1676399 w 1699846"/>
                  <a:gd name="connsiteY42" fmla="*/ 5779476 h 6201507"/>
                  <a:gd name="connsiteX43" fmla="*/ 1524000 w 1699846"/>
                  <a:gd name="connsiteY43" fmla="*/ 5392616 h 6201507"/>
                  <a:gd name="connsiteX44" fmla="*/ 1582617 w 1699846"/>
                  <a:gd name="connsiteY44" fmla="*/ 5005753 h 6201507"/>
                  <a:gd name="connsiteX45" fmla="*/ 1699846 w 1699846"/>
                  <a:gd name="connsiteY45" fmla="*/ 4654060 h 6201507"/>
                  <a:gd name="connsiteX46" fmla="*/ 1488829 w 1699846"/>
                  <a:gd name="connsiteY46" fmla="*/ 4419600 h 6201507"/>
                  <a:gd name="connsiteX47" fmla="*/ 1359876 w 1699846"/>
                  <a:gd name="connsiteY47" fmla="*/ 4208584 h 6201507"/>
                  <a:gd name="connsiteX48" fmla="*/ 1137139 w 1699846"/>
                  <a:gd name="connsiteY48" fmla="*/ 3997570 h 6201507"/>
                  <a:gd name="connsiteX49" fmla="*/ 914401 w 1699846"/>
                  <a:gd name="connsiteY49" fmla="*/ 3774830 h 6201507"/>
                  <a:gd name="connsiteX50" fmla="*/ 990385 w 1699846"/>
                  <a:gd name="connsiteY50" fmla="*/ 3506861 h 6201507"/>
                  <a:gd name="connsiteX51" fmla="*/ 1131060 w 1699846"/>
                  <a:gd name="connsiteY51" fmla="*/ 3260677 h 6201507"/>
                  <a:gd name="connsiteX52" fmla="*/ 1019908 w 1699846"/>
                  <a:gd name="connsiteY52" fmla="*/ 2989384 h 6201507"/>
                  <a:gd name="connsiteX53" fmla="*/ 1172308 w 1699846"/>
                  <a:gd name="connsiteY53" fmla="*/ 2766646 h 6201507"/>
                  <a:gd name="connsiteX54" fmla="*/ 1090246 w 1699846"/>
                  <a:gd name="connsiteY54" fmla="*/ 2555631 h 6201507"/>
                  <a:gd name="connsiteX55" fmla="*/ 1242646 w 1699846"/>
                  <a:gd name="connsiteY55" fmla="*/ 2332892 h 6201507"/>
                  <a:gd name="connsiteX56" fmla="*/ 1137138 w 1699846"/>
                  <a:gd name="connsiteY56" fmla="*/ 2098431 h 6201507"/>
                  <a:gd name="connsiteX57" fmla="*/ 1266092 w 1699846"/>
                  <a:gd name="connsiteY57" fmla="*/ 1746738 h 6201507"/>
                  <a:gd name="connsiteX58" fmla="*/ 1418492 w 1699846"/>
                  <a:gd name="connsiteY58" fmla="*/ 1465384 h 6201507"/>
                  <a:gd name="connsiteX59" fmla="*/ 1453662 w 1699846"/>
                  <a:gd name="connsiteY59" fmla="*/ 1031631 h 6201507"/>
                  <a:gd name="connsiteX60" fmla="*/ 1453662 w 1699846"/>
                  <a:gd name="connsiteY60" fmla="*/ 808892 h 6201507"/>
                  <a:gd name="connsiteX61" fmla="*/ 1254369 w 1699846"/>
                  <a:gd name="connsiteY61" fmla="*/ 398584 h 6201507"/>
                  <a:gd name="connsiteX62" fmla="*/ 1090246 w 1699846"/>
                  <a:gd name="connsiteY62" fmla="*/ 187569 h 6201507"/>
                  <a:gd name="connsiteX63" fmla="*/ 1019908 w 1699846"/>
                  <a:gd name="connsiteY63" fmla="*/ 105507 h 6201507"/>
                  <a:gd name="connsiteX64" fmla="*/ 937846 w 1699846"/>
                  <a:gd name="connsiteY64" fmla="*/ 0 h 6201507"/>
                  <a:gd name="connsiteX0" fmla="*/ 375139 w 1570893"/>
                  <a:gd name="connsiteY0" fmla="*/ 11723 h 6201507"/>
                  <a:gd name="connsiteX1" fmla="*/ 504093 w 1570893"/>
                  <a:gd name="connsiteY1" fmla="*/ 234461 h 6201507"/>
                  <a:gd name="connsiteX2" fmla="*/ 562709 w 1570893"/>
                  <a:gd name="connsiteY2" fmla="*/ 386861 h 6201507"/>
                  <a:gd name="connsiteX3" fmla="*/ 586155 w 1570893"/>
                  <a:gd name="connsiteY3" fmla="*/ 562707 h 6201507"/>
                  <a:gd name="connsiteX4" fmla="*/ 527539 w 1570893"/>
                  <a:gd name="connsiteY4" fmla="*/ 691661 h 6201507"/>
                  <a:gd name="connsiteX5" fmla="*/ 410309 w 1570893"/>
                  <a:gd name="connsiteY5" fmla="*/ 738554 h 6201507"/>
                  <a:gd name="connsiteX6" fmla="*/ 316524 w 1570893"/>
                  <a:gd name="connsiteY6" fmla="*/ 773723 h 6201507"/>
                  <a:gd name="connsiteX7" fmla="*/ 152401 w 1570893"/>
                  <a:gd name="connsiteY7" fmla="*/ 785446 h 6201507"/>
                  <a:gd name="connsiteX8" fmla="*/ 0 w 1570893"/>
                  <a:gd name="connsiteY8" fmla="*/ 832339 h 6201507"/>
                  <a:gd name="connsiteX9" fmla="*/ 386863 w 1570893"/>
                  <a:gd name="connsiteY9" fmla="*/ 1008185 h 6201507"/>
                  <a:gd name="connsiteX10" fmla="*/ 445478 w 1570893"/>
                  <a:gd name="connsiteY10" fmla="*/ 1184030 h 6201507"/>
                  <a:gd name="connsiteX11" fmla="*/ 574432 w 1570893"/>
                  <a:gd name="connsiteY11" fmla="*/ 1242646 h 6201507"/>
                  <a:gd name="connsiteX12" fmla="*/ 703386 w 1570893"/>
                  <a:gd name="connsiteY12" fmla="*/ 1289538 h 6201507"/>
                  <a:gd name="connsiteX13" fmla="*/ 762001 w 1570893"/>
                  <a:gd name="connsiteY13" fmla="*/ 1547446 h 6201507"/>
                  <a:gd name="connsiteX14" fmla="*/ 762001 w 1570893"/>
                  <a:gd name="connsiteY14" fmla="*/ 1770184 h 6201507"/>
                  <a:gd name="connsiteX15" fmla="*/ 715109 w 1570893"/>
                  <a:gd name="connsiteY15" fmla="*/ 1969477 h 6201507"/>
                  <a:gd name="connsiteX16" fmla="*/ 668216 w 1570893"/>
                  <a:gd name="connsiteY16" fmla="*/ 2063261 h 6201507"/>
                  <a:gd name="connsiteX17" fmla="*/ 574432 w 1570893"/>
                  <a:gd name="connsiteY17" fmla="*/ 2227384 h 6201507"/>
                  <a:gd name="connsiteX18" fmla="*/ 480647 w 1570893"/>
                  <a:gd name="connsiteY18" fmla="*/ 2321169 h 6201507"/>
                  <a:gd name="connsiteX19" fmla="*/ 468924 w 1570893"/>
                  <a:gd name="connsiteY19" fmla="*/ 2485292 h 6201507"/>
                  <a:gd name="connsiteX20" fmla="*/ 339969 w 1570893"/>
                  <a:gd name="connsiteY20" fmla="*/ 2532184 h 6201507"/>
                  <a:gd name="connsiteX21" fmla="*/ 304801 w 1570893"/>
                  <a:gd name="connsiteY21" fmla="*/ 2719754 h 6201507"/>
                  <a:gd name="connsiteX22" fmla="*/ 386863 w 1570893"/>
                  <a:gd name="connsiteY22" fmla="*/ 2942491 h 6201507"/>
                  <a:gd name="connsiteX23" fmla="*/ 363417 w 1570893"/>
                  <a:gd name="connsiteY23" fmla="*/ 3012831 h 6201507"/>
                  <a:gd name="connsiteX24" fmla="*/ 234462 w 1570893"/>
                  <a:gd name="connsiteY24" fmla="*/ 3270739 h 6201507"/>
                  <a:gd name="connsiteX25" fmla="*/ 234463 w 1570893"/>
                  <a:gd name="connsiteY25" fmla="*/ 3563815 h 6201507"/>
                  <a:gd name="connsiteX26" fmla="*/ 304800 w 1570893"/>
                  <a:gd name="connsiteY26" fmla="*/ 3774832 h 6201507"/>
                  <a:gd name="connsiteX27" fmla="*/ 140678 w 1570893"/>
                  <a:gd name="connsiteY27" fmla="*/ 3845169 h 6201507"/>
                  <a:gd name="connsiteX28" fmla="*/ 175847 w 1570893"/>
                  <a:gd name="connsiteY28" fmla="*/ 4091353 h 6201507"/>
                  <a:gd name="connsiteX29" fmla="*/ 339969 w 1570893"/>
                  <a:gd name="connsiteY29" fmla="*/ 4243754 h 6201507"/>
                  <a:gd name="connsiteX30" fmla="*/ 504094 w 1570893"/>
                  <a:gd name="connsiteY30" fmla="*/ 4407877 h 6201507"/>
                  <a:gd name="connsiteX31" fmla="*/ 586154 w 1570893"/>
                  <a:gd name="connsiteY31" fmla="*/ 4571999 h 6201507"/>
                  <a:gd name="connsiteX32" fmla="*/ 457201 w 1570893"/>
                  <a:gd name="connsiteY32" fmla="*/ 4794739 h 6201507"/>
                  <a:gd name="connsiteX33" fmla="*/ 339969 w 1570893"/>
                  <a:gd name="connsiteY33" fmla="*/ 5111262 h 6201507"/>
                  <a:gd name="connsiteX34" fmla="*/ 445478 w 1570893"/>
                  <a:gd name="connsiteY34" fmla="*/ 5333999 h 6201507"/>
                  <a:gd name="connsiteX35" fmla="*/ 341589 w 1570893"/>
                  <a:gd name="connsiteY35" fmla="*/ 5545015 h 6201507"/>
                  <a:gd name="connsiteX36" fmla="*/ 70338 w 1570893"/>
                  <a:gd name="connsiteY36" fmla="*/ 5849816 h 6201507"/>
                  <a:gd name="connsiteX37" fmla="*/ 93785 w 1570893"/>
                  <a:gd name="connsiteY37" fmla="*/ 5920154 h 6201507"/>
                  <a:gd name="connsiteX38" fmla="*/ 246185 w 1570893"/>
                  <a:gd name="connsiteY38" fmla="*/ 6060831 h 6201507"/>
                  <a:gd name="connsiteX39" fmla="*/ 644770 w 1570893"/>
                  <a:gd name="connsiteY39" fmla="*/ 6201507 h 6201507"/>
                  <a:gd name="connsiteX40" fmla="*/ 1066801 w 1570893"/>
                  <a:gd name="connsiteY40" fmla="*/ 6142892 h 6201507"/>
                  <a:gd name="connsiteX41" fmla="*/ 1430216 w 1570893"/>
                  <a:gd name="connsiteY41" fmla="*/ 5967046 h 6201507"/>
                  <a:gd name="connsiteX42" fmla="*/ 1547446 w 1570893"/>
                  <a:gd name="connsiteY42" fmla="*/ 5779476 h 6201507"/>
                  <a:gd name="connsiteX43" fmla="*/ 1395047 w 1570893"/>
                  <a:gd name="connsiteY43" fmla="*/ 5392616 h 6201507"/>
                  <a:gd name="connsiteX44" fmla="*/ 1453664 w 1570893"/>
                  <a:gd name="connsiteY44" fmla="*/ 5005753 h 6201507"/>
                  <a:gd name="connsiteX45" fmla="*/ 1570893 w 1570893"/>
                  <a:gd name="connsiteY45" fmla="*/ 4654060 h 6201507"/>
                  <a:gd name="connsiteX46" fmla="*/ 1359876 w 1570893"/>
                  <a:gd name="connsiteY46" fmla="*/ 4419600 h 6201507"/>
                  <a:gd name="connsiteX47" fmla="*/ 1230923 w 1570893"/>
                  <a:gd name="connsiteY47" fmla="*/ 4208584 h 6201507"/>
                  <a:gd name="connsiteX48" fmla="*/ 1008186 w 1570893"/>
                  <a:gd name="connsiteY48" fmla="*/ 3997570 h 6201507"/>
                  <a:gd name="connsiteX49" fmla="*/ 785448 w 1570893"/>
                  <a:gd name="connsiteY49" fmla="*/ 3774830 h 6201507"/>
                  <a:gd name="connsiteX50" fmla="*/ 861432 w 1570893"/>
                  <a:gd name="connsiteY50" fmla="*/ 3506861 h 6201507"/>
                  <a:gd name="connsiteX51" fmla="*/ 1002107 w 1570893"/>
                  <a:gd name="connsiteY51" fmla="*/ 3260677 h 6201507"/>
                  <a:gd name="connsiteX52" fmla="*/ 890955 w 1570893"/>
                  <a:gd name="connsiteY52" fmla="*/ 2989384 h 6201507"/>
                  <a:gd name="connsiteX53" fmla="*/ 1043355 w 1570893"/>
                  <a:gd name="connsiteY53" fmla="*/ 2766646 h 6201507"/>
                  <a:gd name="connsiteX54" fmla="*/ 961293 w 1570893"/>
                  <a:gd name="connsiteY54" fmla="*/ 2555631 h 6201507"/>
                  <a:gd name="connsiteX55" fmla="*/ 1113693 w 1570893"/>
                  <a:gd name="connsiteY55" fmla="*/ 2332892 h 6201507"/>
                  <a:gd name="connsiteX56" fmla="*/ 1008185 w 1570893"/>
                  <a:gd name="connsiteY56" fmla="*/ 2098431 h 6201507"/>
                  <a:gd name="connsiteX57" fmla="*/ 1137139 w 1570893"/>
                  <a:gd name="connsiteY57" fmla="*/ 1746738 h 6201507"/>
                  <a:gd name="connsiteX58" fmla="*/ 1289539 w 1570893"/>
                  <a:gd name="connsiteY58" fmla="*/ 1465384 h 6201507"/>
                  <a:gd name="connsiteX59" fmla="*/ 1324709 w 1570893"/>
                  <a:gd name="connsiteY59" fmla="*/ 1031631 h 6201507"/>
                  <a:gd name="connsiteX60" fmla="*/ 1324709 w 1570893"/>
                  <a:gd name="connsiteY60" fmla="*/ 808892 h 6201507"/>
                  <a:gd name="connsiteX61" fmla="*/ 1125416 w 1570893"/>
                  <a:gd name="connsiteY61" fmla="*/ 398584 h 6201507"/>
                  <a:gd name="connsiteX62" fmla="*/ 961293 w 1570893"/>
                  <a:gd name="connsiteY62" fmla="*/ 187569 h 6201507"/>
                  <a:gd name="connsiteX63" fmla="*/ 890955 w 1570893"/>
                  <a:gd name="connsiteY63" fmla="*/ 105507 h 6201507"/>
                  <a:gd name="connsiteX64" fmla="*/ 808893 w 1570893"/>
                  <a:gd name="connsiteY64"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82063 w 1500555"/>
                  <a:gd name="connsiteY7" fmla="*/ 785446 h 6201507"/>
                  <a:gd name="connsiteX8" fmla="*/ 316525 w 1500555"/>
                  <a:gd name="connsiteY8" fmla="*/ 1008185 h 6201507"/>
                  <a:gd name="connsiteX9" fmla="*/ 375140 w 1500555"/>
                  <a:gd name="connsiteY9" fmla="*/ 1184030 h 6201507"/>
                  <a:gd name="connsiteX10" fmla="*/ 504094 w 1500555"/>
                  <a:gd name="connsiteY10" fmla="*/ 1242646 h 6201507"/>
                  <a:gd name="connsiteX11" fmla="*/ 633048 w 1500555"/>
                  <a:gd name="connsiteY11" fmla="*/ 1289538 h 6201507"/>
                  <a:gd name="connsiteX12" fmla="*/ 691663 w 1500555"/>
                  <a:gd name="connsiteY12" fmla="*/ 1547446 h 6201507"/>
                  <a:gd name="connsiteX13" fmla="*/ 691663 w 1500555"/>
                  <a:gd name="connsiteY13" fmla="*/ 1770184 h 6201507"/>
                  <a:gd name="connsiteX14" fmla="*/ 644771 w 1500555"/>
                  <a:gd name="connsiteY14" fmla="*/ 1969477 h 6201507"/>
                  <a:gd name="connsiteX15" fmla="*/ 597878 w 1500555"/>
                  <a:gd name="connsiteY15" fmla="*/ 2063261 h 6201507"/>
                  <a:gd name="connsiteX16" fmla="*/ 504094 w 1500555"/>
                  <a:gd name="connsiteY16" fmla="*/ 2227384 h 6201507"/>
                  <a:gd name="connsiteX17" fmla="*/ 410309 w 1500555"/>
                  <a:gd name="connsiteY17" fmla="*/ 2321169 h 6201507"/>
                  <a:gd name="connsiteX18" fmla="*/ 398586 w 1500555"/>
                  <a:gd name="connsiteY18" fmla="*/ 2485292 h 6201507"/>
                  <a:gd name="connsiteX19" fmla="*/ 269631 w 1500555"/>
                  <a:gd name="connsiteY19" fmla="*/ 2532184 h 6201507"/>
                  <a:gd name="connsiteX20" fmla="*/ 234463 w 1500555"/>
                  <a:gd name="connsiteY20" fmla="*/ 2719754 h 6201507"/>
                  <a:gd name="connsiteX21" fmla="*/ 316525 w 1500555"/>
                  <a:gd name="connsiteY21" fmla="*/ 2942491 h 6201507"/>
                  <a:gd name="connsiteX22" fmla="*/ 293079 w 1500555"/>
                  <a:gd name="connsiteY22" fmla="*/ 3012831 h 6201507"/>
                  <a:gd name="connsiteX23" fmla="*/ 164124 w 1500555"/>
                  <a:gd name="connsiteY23" fmla="*/ 3270739 h 6201507"/>
                  <a:gd name="connsiteX24" fmla="*/ 164125 w 1500555"/>
                  <a:gd name="connsiteY24" fmla="*/ 3563815 h 6201507"/>
                  <a:gd name="connsiteX25" fmla="*/ 234462 w 1500555"/>
                  <a:gd name="connsiteY25" fmla="*/ 3774832 h 6201507"/>
                  <a:gd name="connsiteX26" fmla="*/ 70340 w 1500555"/>
                  <a:gd name="connsiteY26" fmla="*/ 3845169 h 6201507"/>
                  <a:gd name="connsiteX27" fmla="*/ 105509 w 1500555"/>
                  <a:gd name="connsiteY27" fmla="*/ 4091353 h 6201507"/>
                  <a:gd name="connsiteX28" fmla="*/ 269631 w 1500555"/>
                  <a:gd name="connsiteY28" fmla="*/ 4243754 h 6201507"/>
                  <a:gd name="connsiteX29" fmla="*/ 433756 w 1500555"/>
                  <a:gd name="connsiteY29" fmla="*/ 4407877 h 6201507"/>
                  <a:gd name="connsiteX30" fmla="*/ 515816 w 1500555"/>
                  <a:gd name="connsiteY30" fmla="*/ 4571999 h 6201507"/>
                  <a:gd name="connsiteX31" fmla="*/ 386863 w 1500555"/>
                  <a:gd name="connsiteY31" fmla="*/ 4794739 h 6201507"/>
                  <a:gd name="connsiteX32" fmla="*/ 269631 w 1500555"/>
                  <a:gd name="connsiteY32" fmla="*/ 5111262 h 6201507"/>
                  <a:gd name="connsiteX33" fmla="*/ 375140 w 1500555"/>
                  <a:gd name="connsiteY33" fmla="*/ 5333999 h 6201507"/>
                  <a:gd name="connsiteX34" fmla="*/ 271251 w 1500555"/>
                  <a:gd name="connsiteY34" fmla="*/ 5545015 h 6201507"/>
                  <a:gd name="connsiteX35" fmla="*/ 0 w 1500555"/>
                  <a:gd name="connsiteY35" fmla="*/ 5849816 h 6201507"/>
                  <a:gd name="connsiteX36" fmla="*/ 23447 w 1500555"/>
                  <a:gd name="connsiteY36" fmla="*/ 5920154 h 6201507"/>
                  <a:gd name="connsiteX37" fmla="*/ 175847 w 1500555"/>
                  <a:gd name="connsiteY37" fmla="*/ 6060831 h 6201507"/>
                  <a:gd name="connsiteX38" fmla="*/ 574432 w 1500555"/>
                  <a:gd name="connsiteY38" fmla="*/ 6201507 h 6201507"/>
                  <a:gd name="connsiteX39" fmla="*/ 996463 w 1500555"/>
                  <a:gd name="connsiteY39" fmla="*/ 6142892 h 6201507"/>
                  <a:gd name="connsiteX40" fmla="*/ 1359878 w 1500555"/>
                  <a:gd name="connsiteY40" fmla="*/ 5967046 h 6201507"/>
                  <a:gd name="connsiteX41" fmla="*/ 1477108 w 1500555"/>
                  <a:gd name="connsiteY41" fmla="*/ 5779476 h 6201507"/>
                  <a:gd name="connsiteX42" fmla="*/ 1324709 w 1500555"/>
                  <a:gd name="connsiteY42" fmla="*/ 5392616 h 6201507"/>
                  <a:gd name="connsiteX43" fmla="*/ 1383326 w 1500555"/>
                  <a:gd name="connsiteY43" fmla="*/ 5005753 h 6201507"/>
                  <a:gd name="connsiteX44" fmla="*/ 1500555 w 1500555"/>
                  <a:gd name="connsiteY44" fmla="*/ 4654060 h 6201507"/>
                  <a:gd name="connsiteX45" fmla="*/ 1289538 w 1500555"/>
                  <a:gd name="connsiteY45" fmla="*/ 4419600 h 6201507"/>
                  <a:gd name="connsiteX46" fmla="*/ 1160585 w 1500555"/>
                  <a:gd name="connsiteY46" fmla="*/ 4208584 h 6201507"/>
                  <a:gd name="connsiteX47" fmla="*/ 937848 w 1500555"/>
                  <a:gd name="connsiteY47" fmla="*/ 3997570 h 6201507"/>
                  <a:gd name="connsiteX48" fmla="*/ 715110 w 1500555"/>
                  <a:gd name="connsiteY48" fmla="*/ 3774830 h 6201507"/>
                  <a:gd name="connsiteX49" fmla="*/ 791094 w 1500555"/>
                  <a:gd name="connsiteY49" fmla="*/ 3506861 h 6201507"/>
                  <a:gd name="connsiteX50" fmla="*/ 931769 w 1500555"/>
                  <a:gd name="connsiteY50" fmla="*/ 3260677 h 6201507"/>
                  <a:gd name="connsiteX51" fmla="*/ 820617 w 1500555"/>
                  <a:gd name="connsiteY51" fmla="*/ 2989384 h 6201507"/>
                  <a:gd name="connsiteX52" fmla="*/ 973017 w 1500555"/>
                  <a:gd name="connsiteY52" fmla="*/ 2766646 h 6201507"/>
                  <a:gd name="connsiteX53" fmla="*/ 890955 w 1500555"/>
                  <a:gd name="connsiteY53" fmla="*/ 2555631 h 6201507"/>
                  <a:gd name="connsiteX54" fmla="*/ 1043355 w 1500555"/>
                  <a:gd name="connsiteY54" fmla="*/ 2332892 h 6201507"/>
                  <a:gd name="connsiteX55" fmla="*/ 937847 w 1500555"/>
                  <a:gd name="connsiteY55" fmla="*/ 2098431 h 6201507"/>
                  <a:gd name="connsiteX56" fmla="*/ 1066801 w 1500555"/>
                  <a:gd name="connsiteY56" fmla="*/ 1746738 h 6201507"/>
                  <a:gd name="connsiteX57" fmla="*/ 1219201 w 1500555"/>
                  <a:gd name="connsiteY57" fmla="*/ 1465384 h 6201507"/>
                  <a:gd name="connsiteX58" fmla="*/ 1254371 w 1500555"/>
                  <a:gd name="connsiteY58" fmla="*/ 1031631 h 6201507"/>
                  <a:gd name="connsiteX59" fmla="*/ 1254371 w 1500555"/>
                  <a:gd name="connsiteY59" fmla="*/ 808892 h 6201507"/>
                  <a:gd name="connsiteX60" fmla="*/ 1055078 w 1500555"/>
                  <a:gd name="connsiteY60" fmla="*/ 398584 h 6201507"/>
                  <a:gd name="connsiteX61" fmla="*/ 890955 w 1500555"/>
                  <a:gd name="connsiteY61" fmla="*/ 187569 h 6201507"/>
                  <a:gd name="connsiteX62" fmla="*/ 820617 w 1500555"/>
                  <a:gd name="connsiteY62" fmla="*/ 105507 h 6201507"/>
                  <a:gd name="connsiteX63" fmla="*/ 738555 w 1500555"/>
                  <a:gd name="connsiteY63"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316525 w 1500555"/>
                  <a:gd name="connsiteY7" fmla="*/ 1008185 h 6201507"/>
                  <a:gd name="connsiteX8" fmla="*/ 375140 w 1500555"/>
                  <a:gd name="connsiteY8" fmla="*/ 1184030 h 6201507"/>
                  <a:gd name="connsiteX9" fmla="*/ 504094 w 1500555"/>
                  <a:gd name="connsiteY9" fmla="*/ 1242646 h 6201507"/>
                  <a:gd name="connsiteX10" fmla="*/ 633048 w 1500555"/>
                  <a:gd name="connsiteY10" fmla="*/ 1289538 h 6201507"/>
                  <a:gd name="connsiteX11" fmla="*/ 691663 w 1500555"/>
                  <a:gd name="connsiteY11" fmla="*/ 1547446 h 6201507"/>
                  <a:gd name="connsiteX12" fmla="*/ 691663 w 1500555"/>
                  <a:gd name="connsiteY12" fmla="*/ 1770184 h 6201507"/>
                  <a:gd name="connsiteX13" fmla="*/ 644771 w 1500555"/>
                  <a:gd name="connsiteY13" fmla="*/ 1969477 h 6201507"/>
                  <a:gd name="connsiteX14" fmla="*/ 597878 w 1500555"/>
                  <a:gd name="connsiteY14" fmla="*/ 2063261 h 6201507"/>
                  <a:gd name="connsiteX15" fmla="*/ 504094 w 1500555"/>
                  <a:gd name="connsiteY15" fmla="*/ 2227384 h 6201507"/>
                  <a:gd name="connsiteX16" fmla="*/ 410309 w 1500555"/>
                  <a:gd name="connsiteY16" fmla="*/ 2321169 h 6201507"/>
                  <a:gd name="connsiteX17" fmla="*/ 398586 w 1500555"/>
                  <a:gd name="connsiteY17" fmla="*/ 2485292 h 6201507"/>
                  <a:gd name="connsiteX18" fmla="*/ 269631 w 1500555"/>
                  <a:gd name="connsiteY18" fmla="*/ 2532184 h 6201507"/>
                  <a:gd name="connsiteX19" fmla="*/ 234463 w 1500555"/>
                  <a:gd name="connsiteY19" fmla="*/ 2719754 h 6201507"/>
                  <a:gd name="connsiteX20" fmla="*/ 316525 w 1500555"/>
                  <a:gd name="connsiteY20" fmla="*/ 2942491 h 6201507"/>
                  <a:gd name="connsiteX21" fmla="*/ 293079 w 1500555"/>
                  <a:gd name="connsiteY21" fmla="*/ 3012831 h 6201507"/>
                  <a:gd name="connsiteX22" fmla="*/ 164124 w 1500555"/>
                  <a:gd name="connsiteY22" fmla="*/ 3270739 h 6201507"/>
                  <a:gd name="connsiteX23" fmla="*/ 164125 w 1500555"/>
                  <a:gd name="connsiteY23" fmla="*/ 3563815 h 6201507"/>
                  <a:gd name="connsiteX24" fmla="*/ 234462 w 1500555"/>
                  <a:gd name="connsiteY24" fmla="*/ 3774832 h 6201507"/>
                  <a:gd name="connsiteX25" fmla="*/ 70340 w 1500555"/>
                  <a:gd name="connsiteY25" fmla="*/ 3845169 h 6201507"/>
                  <a:gd name="connsiteX26" fmla="*/ 105509 w 1500555"/>
                  <a:gd name="connsiteY26" fmla="*/ 4091353 h 6201507"/>
                  <a:gd name="connsiteX27" fmla="*/ 269631 w 1500555"/>
                  <a:gd name="connsiteY27" fmla="*/ 4243754 h 6201507"/>
                  <a:gd name="connsiteX28" fmla="*/ 433756 w 1500555"/>
                  <a:gd name="connsiteY28" fmla="*/ 4407877 h 6201507"/>
                  <a:gd name="connsiteX29" fmla="*/ 515816 w 1500555"/>
                  <a:gd name="connsiteY29" fmla="*/ 4571999 h 6201507"/>
                  <a:gd name="connsiteX30" fmla="*/ 386863 w 1500555"/>
                  <a:gd name="connsiteY30" fmla="*/ 4794739 h 6201507"/>
                  <a:gd name="connsiteX31" fmla="*/ 269631 w 1500555"/>
                  <a:gd name="connsiteY31" fmla="*/ 5111262 h 6201507"/>
                  <a:gd name="connsiteX32" fmla="*/ 375140 w 1500555"/>
                  <a:gd name="connsiteY32" fmla="*/ 5333999 h 6201507"/>
                  <a:gd name="connsiteX33" fmla="*/ 271251 w 1500555"/>
                  <a:gd name="connsiteY33" fmla="*/ 5545015 h 6201507"/>
                  <a:gd name="connsiteX34" fmla="*/ 0 w 1500555"/>
                  <a:gd name="connsiteY34" fmla="*/ 5849816 h 6201507"/>
                  <a:gd name="connsiteX35" fmla="*/ 23447 w 1500555"/>
                  <a:gd name="connsiteY35" fmla="*/ 5920154 h 6201507"/>
                  <a:gd name="connsiteX36" fmla="*/ 175847 w 1500555"/>
                  <a:gd name="connsiteY36" fmla="*/ 6060831 h 6201507"/>
                  <a:gd name="connsiteX37" fmla="*/ 574432 w 1500555"/>
                  <a:gd name="connsiteY37" fmla="*/ 6201507 h 6201507"/>
                  <a:gd name="connsiteX38" fmla="*/ 996463 w 1500555"/>
                  <a:gd name="connsiteY38" fmla="*/ 6142892 h 6201507"/>
                  <a:gd name="connsiteX39" fmla="*/ 1359878 w 1500555"/>
                  <a:gd name="connsiteY39" fmla="*/ 5967046 h 6201507"/>
                  <a:gd name="connsiteX40" fmla="*/ 1477108 w 1500555"/>
                  <a:gd name="connsiteY40" fmla="*/ 5779476 h 6201507"/>
                  <a:gd name="connsiteX41" fmla="*/ 1324709 w 1500555"/>
                  <a:gd name="connsiteY41" fmla="*/ 5392616 h 6201507"/>
                  <a:gd name="connsiteX42" fmla="*/ 1383326 w 1500555"/>
                  <a:gd name="connsiteY42" fmla="*/ 5005753 h 6201507"/>
                  <a:gd name="connsiteX43" fmla="*/ 1500555 w 1500555"/>
                  <a:gd name="connsiteY43" fmla="*/ 4654060 h 6201507"/>
                  <a:gd name="connsiteX44" fmla="*/ 1289538 w 1500555"/>
                  <a:gd name="connsiteY44" fmla="*/ 4419600 h 6201507"/>
                  <a:gd name="connsiteX45" fmla="*/ 1160585 w 1500555"/>
                  <a:gd name="connsiteY45" fmla="*/ 4208584 h 6201507"/>
                  <a:gd name="connsiteX46" fmla="*/ 937848 w 1500555"/>
                  <a:gd name="connsiteY46" fmla="*/ 3997570 h 6201507"/>
                  <a:gd name="connsiteX47" fmla="*/ 715110 w 1500555"/>
                  <a:gd name="connsiteY47" fmla="*/ 3774830 h 6201507"/>
                  <a:gd name="connsiteX48" fmla="*/ 791094 w 1500555"/>
                  <a:gd name="connsiteY48" fmla="*/ 3506861 h 6201507"/>
                  <a:gd name="connsiteX49" fmla="*/ 931769 w 1500555"/>
                  <a:gd name="connsiteY49" fmla="*/ 3260677 h 6201507"/>
                  <a:gd name="connsiteX50" fmla="*/ 820617 w 1500555"/>
                  <a:gd name="connsiteY50" fmla="*/ 2989384 h 6201507"/>
                  <a:gd name="connsiteX51" fmla="*/ 973017 w 1500555"/>
                  <a:gd name="connsiteY51" fmla="*/ 2766646 h 6201507"/>
                  <a:gd name="connsiteX52" fmla="*/ 890955 w 1500555"/>
                  <a:gd name="connsiteY52" fmla="*/ 2555631 h 6201507"/>
                  <a:gd name="connsiteX53" fmla="*/ 1043355 w 1500555"/>
                  <a:gd name="connsiteY53" fmla="*/ 2332892 h 6201507"/>
                  <a:gd name="connsiteX54" fmla="*/ 937847 w 1500555"/>
                  <a:gd name="connsiteY54" fmla="*/ 2098431 h 6201507"/>
                  <a:gd name="connsiteX55" fmla="*/ 1066801 w 1500555"/>
                  <a:gd name="connsiteY55" fmla="*/ 1746738 h 6201507"/>
                  <a:gd name="connsiteX56" fmla="*/ 1219201 w 1500555"/>
                  <a:gd name="connsiteY56" fmla="*/ 1465384 h 6201507"/>
                  <a:gd name="connsiteX57" fmla="*/ 1254371 w 1500555"/>
                  <a:gd name="connsiteY57" fmla="*/ 1031631 h 6201507"/>
                  <a:gd name="connsiteX58" fmla="*/ 1254371 w 1500555"/>
                  <a:gd name="connsiteY58" fmla="*/ 808892 h 6201507"/>
                  <a:gd name="connsiteX59" fmla="*/ 1055078 w 1500555"/>
                  <a:gd name="connsiteY59" fmla="*/ 398584 h 6201507"/>
                  <a:gd name="connsiteX60" fmla="*/ 890955 w 1500555"/>
                  <a:gd name="connsiteY60" fmla="*/ 187569 h 6201507"/>
                  <a:gd name="connsiteX61" fmla="*/ 820617 w 1500555"/>
                  <a:gd name="connsiteY61" fmla="*/ 105507 h 6201507"/>
                  <a:gd name="connsiteX62" fmla="*/ 738555 w 1500555"/>
                  <a:gd name="connsiteY62"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23447 w 1500555"/>
                  <a:gd name="connsiteY34" fmla="*/ 592015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328247 w 1500555"/>
                  <a:gd name="connsiteY34" fmla="*/ 588498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105507 w 1430215"/>
                  <a:gd name="connsiteY35" fmla="*/ 6060831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148863 w 1430215"/>
                  <a:gd name="connsiteY41" fmla="*/ 4888522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348154"/>
                  <a:gd name="connsiteY0" fmla="*/ 11723 h 6201507"/>
                  <a:gd name="connsiteX1" fmla="*/ 363415 w 1348154"/>
                  <a:gd name="connsiteY1" fmla="*/ 234461 h 6201507"/>
                  <a:gd name="connsiteX2" fmla="*/ 422031 w 1348154"/>
                  <a:gd name="connsiteY2" fmla="*/ 386861 h 6201507"/>
                  <a:gd name="connsiteX3" fmla="*/ 445477 w 1348154"/>
                  <a:gd name="connsiteY3" fmla="*/ 562707 h 6201507"/>
                  <a:gd name="connsiteX4" fmla="*/ 386861 w 1348154"/>
                  <a:gd name="connsiteY4" fmla="*/ 691661 h 6201507"/>
                  <a:gd name="connsiteX5" fmla="*/ 269631 w 1348154"/>
                  <a:gd name="connsiteY5" fmla="*/ 738554 h 6201507"/>
                  <a:gd name="connsiteX6" fmla="*/ 246185 w 1348154"/>
                  <a:gd name="connsiteY6" fmla="*/ 1008185 h 6201507"/>
                  <a:gd name="connsiteX7" fmla="*/ 304800 w 1348154"/>
                  <a:gd name="connsiteY7" fmla="*/ 1184030 h 6201507"/>
                  <a:gd name="connsiteX8" fmla="*/ 433754 w 1348154"/>
                  <a:gd name="connsiteY8" fmla="*/ 1242646 h 6201507"/>
                  <a:gd name="connsiteX9" fmla="*/ 562708 w 1348154"/>
                  <a:gd name="connsiteY9" fmla="*/ 1289538 h 6201507"/>
                  <a:gd name="connsiteX10" fmla="*/ 621323 w 1348154"/>
                  <a:gd name="connsiteY10" fmla="*/ 1547446 h 6201507"/>
                  <a:gd name="connsiteX11" fmla="*/ 621323 w 1348154"/>
                  <a:gd name="connsiteY11" fmla="*/ 1770184 h 6201507"/>
                  <a:gd name="connsiteX12" fmla="*/ 574431 w 1348154"/>
                  <a:gd name="connsiteY12" fmla="*/ 1969477 h 6201507"/>
                  <a:gd name="connsiteX13" fmla="*/ 527538 w 1348154"/>
                  <a:gd name="connsiteY13" fmla="*/ 2063261 h 6201507"/>
                  <a:gd name="connsiteX14" fmla="*/ 433754 w 1348154"/>
                  <a:gd name="connsiteY14" fmla="*/ 2227384 h 6201507"/>
                  <a:gd name="connsiteX15" fmla="*/ 339969 w 1348154"/>
                  <a:gd name="connsiteY15" fmla="*/ 2321169 h 6201507"/>
                  <a:gd name="connsiteX16" fmla="*/ 328246 w 1348154"/>
                  <a:gd name="connsiteY16" fmla="*/ 2485292 h 6201507"/>
                  <a:gd name="connsiteX17" fmla="*/ 199291 w 1348154"/>
                  <a:gd name="connsiteY17" fmla="*/ 2532184 h 6201507"/>
                  <a:gd name="connsiteX18" fmla="*/ 164123 w 1348154"/>
                  <a:gd name="connsiteY18" fmla="*/ 2719754 h 6201507"/>
                  <a:gd name="connsiteX19" fmla="*/ 246185 w 1348154"/>
                  <a:gd name="connsiteY19" fmla="*/ 2942491 h 6201507"/>
                  <a:gd name="connsiteX20" fmla="*/ 222739 w 1348154"/>
                  <a:gd name="connsiteY20" fmla="*/ 3012831 h 6201507"/>
                  <a:gd name="connsiteX21" fmla="*/ 93784 w 1348154"/>
                  <a:gd name="connsiteY21" fmla="*/ 3270739 h 6201507"/>
                  <a:gd name="connsiteX22" fmla="*/ 93785 w 1348154"/>
                  <a:gd name="connsiteY22" fmla="*/ 3563815 h 6201507"/>
                  <a:gd name="connsiteX23" fmla="*/ 164122 w 1348154"/>
                  <a:gd name="connsiteY23" fmla="*/ 3774832 h 6201507"/>
                  <a:gd name="connsiteX24" fmla="*/ 0 w 1348154"/>
                  <a:gd name="connsiteY24" fmla="*/ 3845169 h 6201507"/>
                  <a:gd name="connsiteX25" fmla="*/ 35169 w 1348154"/>
                  <a:gd name="connsiteY25" fmla="*/ 4091353 h 6201507"/>
                  <a:gd name="connsiteX26" fmla="*/ 199291 w 1348154"/>
                  <a:gd name="connsiteY26" fmla="*/ 4243754 h 6201507"/>
                  <a:gd name="connsiteX27" fmla="*/ 363416 w 1348154"/>
                  <a:gd name="connsiteY27" fmla="*/ 4407877 h 6201507"/>
                  <a:gd name="connsiteX28" fmla="*/ 445476 w 1348154"/>
                  <a:gd name="connsiteY28" fmla="*/ 4571999 h 6201507"/>
                  <a:gd name="connsiteX29" fmla="*/ 316523 w 1348154"/>
                  <a:gd name="connsiteY29" fmla="*/ 4794739 h 6201507"/>
                  <a:gd name="connsiteX30" fmla="*/ 199291 w 1348154"/>
                  <a:gd name="connsiteY30" fmla="*/ 5111262 h 6201507"/>
                  <a:gd name="connsiteX31" fmla="*/ 304800 w 1348154"/>
                  <a:gd name="connsiteY31" fmla="*/ 5333999 h 6201507"/>
                  <a:gd name="connsiteX32" fmla="*/ 200911 w 1348154"/>
                  <a:gd name="connsiteY32" fmla="*/ 5545015 h 6201507"/>
                  <a:gd name="connsiteX33" fmla="*/ 105507 w 1348154"/>
                  <a:gd name="connsiteY33" fmla="*/ 5697417 h 6201507"/>
                  <a:gd name="connsiteX34" fmla="*/ 105507 w 1348154"/>
                  <a:gd name="connsiteY34" fmla="*/ 5908430 h 6201507"/>
                  <a:gd name="connsiteX35" fmla="*/ 70338 w 1348154"/>
                  <a:gd name="connsiteY35" fmla="*/ 6142892 h 6201507"/>
                  <a:gd name="connsiteX36" fmla="*/ 504092 w 1348154"/>
                  <a:gd name="connsiteY36" fmla="*/ 6201507 h 6201507"/>
                  <a:gd name="connsiteX37" fmla="*/ 926123 w 1348154"/>
                  <a:gd name="connsiteY37" fmla="*/ 6142892 h 6201507"/>
                  <a:gd name="connsiteX38" fmla="*/ 1137138 w 1348154"/>
                  <a:gd name="connsiteY38" fmla="*/ 5967046 h 6201507"/>
                  <a:gd name="connsiteX39" fmla="*/ 902675 w 1348154"/>
                  <a:gd name="connsiteY39" fmla="*/ 5650522 h 6201507"/>
                  <a:gd name="connsiteX40" fmla="*/ 902677 w 1348154"/>
                  <a:gd name="connsiteY40" fmla="*/ 5275385 h 6201507"/>
                  <a:gd name="connsiteX41" fmla="*/ 1148863 w 1348154"/>
                  <a:gd name="connsiteY41" fmla="*/ 4888522 h 6201507"/>
                  <a:gd name="connsiteX42" fmla="*/ 1348154 w 1348154"/>
                  <a:gd name="connsiteY42" fmla="*/ 4618891 h 6201507"/>
                  <a:gd name="connsiteX43" fmla="*/ 1219198 w 1348154"/>
                  <a:gd name="connsiteY43" fmla="*/ 4419600 h 6201507"/>
                  <a:gd name="connsiteX44" fmla="*/ 1090245 w 1348154"/>
                  <a:gd name="connsiteY44" fmla="*/ 4208584 h 6201507"/>
                  <a:gd name="connsiteX45" fmla="*/ 867508 w 1348154"/>
                  <a:gd name="connsiteY45" fmla="*/ 3997570 h 6201507"/>
                  <a:gd name="connsiteX46" fmla="*/ 644770 w 1348154"/>
                  <a:gd name="connsiteY46" fmla="*/ 3774830 h 6201507"/>
                  <a:gd name="connsiteX47" fmla="*/ 720754 w 1348154"/>
                  <a:gd name="connsiteY47" fmla="*/ 3506861 h 6201507"/>
                  <a:gd name="connsiteX48" fmla="*/ 861429 w 1348154"/>
                  <a:gd name="connsiteY48" fmla="*/ 3260677 h 6201507"/>
                  <a:gd name="connsiteX49" fmla="*/ 750277 w 1348154"/>
                  <a:gd name="connsiteY49" fmla="*/ 2989384 h 6201507"/>
                  <a:gd name="connsiteX50" fmla="*/ 902677 w 1348154"/>
                  <a:gd name="connsiteY50" fmla="*/ 2766646 h 6201507"/>
                  <a:gd name="connsiteX51" fmla="*/ 820615 w 1348154"/>
                  <a:gd name="connsiteY51" fmla="*/ 2555631 h 6201507"/>
                  <a:gd name="connsiteX52" fmla="*/ 973015 w 1348154"/>
                  <a:gd name="connsiteY52" fmla="*/ 2332892 h 6201507"/>
                  <a:gd name="connsiteX53" fmla="*/ 867507 w 1348154"/>
                  <a:gd name="connsiteY53" fmla="*/ 2098431 h 6201507"/>
                  <a:gd name="connsiteX54" fmla="*/ 996461 w 1348154"/>
                  <a:gd name="connsiteY54" fmla="*/ 1746738 h 6201507"/>
                  <a:gd name="connsiteX55" fmla="*/ 1148861 w 1348154"/>
                  <a:gd name="connsiteY55" fmla="*/ 1465384 h 6201507"/>
                  <a:gd name="connsiteX56" fmla="*/ 1184031 w 1348154"/>
                  <a:gd name="connsiteY56" fmla="*/ 1031631 h 6201507"/>
                  <a:gd name="connsiteX57" fmla="*/ 1184031 w 1348154"/>
                  <a:gd name="connsiteY57" fmla="*/ 808892 h 6201507"/>
                  <a:gd name="connsiteX58" fmla="*/ 984738 w 1348154"/>
                  <a:gd name="connsiteY58" fmla="*/ 398584 h 6201507"/>
                  <a:gd name="connsiteX59" fmla="*/ 820615 w 1348154"/>
                  <a:gd name="connsiteY59" fmla="*/ 187569 h 6201507"/>
                  <a:gd name="connsiteX60" fmla="*/ 750277 w 1348154"/>
                  <a:gd name="connsiteY60" fmla="*/ 105507 h 6201507"/>
                  <a:gd name="connsiteX61" fmla="*/ 668215 w 1348154"/>
                  <a:gd name="connsiteY61" fmla="*/ 0 h 6201507"/>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70338 w 1348154"/>
                  <a:gd name="connsiteY35" fmla="*/ 6142892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175846 w 1348154"/>
                  <a:gd name="connsiteY35" fmla="*/ 6201508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199293 w 1371601"/>
                  <a:gd name="connsiteY35" fmla="*/ 6201508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246185 w 1371601"/>
                  <a:gd name="connsiteY35" fmla="*/ 6213231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61293 w 1383324"/>
                  <a:gd name="connsiteY37" fmla="*/ 6142892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73218 w 1383324"/>
                  <a:gd name="connsiteY41" fmla="*/ 5028131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277818 w 1383324"/>
                  <a:gd name="connsiteY42" fmla="*/ 4865076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77818 w 1301262"/>
                  <a:gd name="connsiteY42" fmla="*/ 4865076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07480 w 1301262"/>
                  <a:gd name="connsiteY42" fmla="*/ 4923692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061495 w 1301262"/>
                  <a:gd name="connsiteY39" fmla="*/ 5907362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67003 w 1301262"/>
                  <a:gd name="connsiteY39" fmla="*/ 5848748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93987 w 1301262"/>
                  <a:gd name="connsiteY32" fmla="*/ 5438439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35372 w 1301262"/>
                  <a:gd name="connsiteY32" fmla="*/ 5450162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306420 w 1371601"/>
                  <a:gd name="connsiteY33" fmla="*/ 5545015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12636 w 1371601"/>
                  <a:gd name="connsiteY33" fmla="*/ 5638799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10192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084942 w 1348155"/>
                  <a:gd name="connsiteY43" fmla="*/ 5086746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95050"/>
                  <a:gd name="connsiteY0" fmla="*/ 11723 h 6295292"/>
                  <a:gd name="connsiteX1" fmla="*/ 445478 w 1395050"/>
                  <a:gd name="connsiteY1" fmla="*/ 234461 h 6295292"/>
                  <a:gd name="connsiteX2" fmla="*/ 504094 w 1395050"/>
                  <a:gd name="connsiteY2" fmla="*/ 386861 h 6295292"/>
                  <a:gd name="connsiteX3" fmla="*/ 527540 w 1395050"/>
                  <a:gd name="connsiteY3" fmla="*/ 562707 h 6295292"/>
                  <a:gd name="connsiteX4" fmla="*/ 468924 w 1395050"/>
                  <a:gd name="connsiteY4" fmla="*/ 691661 h 6295292"/>
                  <a:gd name="connsiteX5" fmla="*/ 351694 w 1395050"/>
                  <a:gd name="connsiteY5" fmla="*/ 738554 h 6295292"/>
                  <a:gd name="connsiteX6" fmla="*/ 328248 w 1395050"/>
                  <a:gd name="connsiteY6" fmla="*/ 1008185 h 6295292"/>
                  <a:gd name="connsiteX7" fmla="*/ 386863 w 1395050"/>
                  <a:gd name="connsiteY7" fmla="*/ 1184030 h 6295292"/>
                  <a:gd name="connsiteX8" fmla="*/ 515817 w 1395050"/>
                  <a:gd name="connsiteY8" fmla="*/ 1242646 h 6295292"/>
                  <a:gd name="connsiteX9" fmla="*/ 644771 w 1395050"/>
                  <a:gd name="connsiteY9" fmla="*/ 1289538 h 6295292"/>
                  <a:gd name="connsiteX10" fmla="*/ 703386 w 1395050"/>
                  <a:gd name="connsiteY10" fmla="*/ 1547446 h 6295292"/>
                  <a:gd name="connsiteX11" fmla="*/ 703386 w 1395050"/>
                  <a:gd name="connsiteY11" fmla="*/ 1770184 h 6295292"/>
                  <a:gd name="connsiteX12" fmla="*/ 656494 w 1395050"/>
                  <a:gd name="connsiteY12" fmla="*/ 1969477 h 6295292"/>
                  <a:gd name="connsiteX13" fmla="*/ 609601 w 1395050"/>
                  <a:gd name="connsiteY13" fmla="*/ 2063261 h 6295292"/>
                  <a:gd name="connsiteX14" fmla="*/ 515817 w 1395050"/>
                  <a:gd name="connsiteY14" fmla="*/ 2227384 h 6295292"/>
                  <a:gd name="connsiteX15" fmla="*/ 422032 w 1395050"/>
                  <a:gd name="connsiteY15" fmla="*/ 2321169 h 6295292"/>
                  <a:gd name="connsiteX16" fmla="*/ 410309 w 1395050"/>
                  <a:gd name="connsiteY16" fmla="*/ 2485292 h 6295292"/>
                  <a:gd name="connsiteX17" fmla="*/ 281354 w 1395050"/>
                  <a:gd name="connsiteY17" fmla="*/ 2532184 h 6295292"/>
                  <a:gd name="connsiteX18" fmla="*/ 246186 w 1395050"/>
                  <a:gd name="connsiteY18" fmla="*/ 2719754 h 6295292"/>
                  <a:gd name="connsiteX19" fmla="*/ 328248 w 1395050"/>
                  <a:gd name="connsiteY19" fmla="*/ 2942491 h 6295292"/>
                  <a:gd name="connsiteX20" fmla="*/ 304802 w 1395050"/>
                  <a:gd name="connsiteY20" fmla="*/ 3012831 h 6295292"/>
                  <a:gd name="connsiteX21" fmla="*/ 175847 w 1395050"/>
                  <a:gd name="connsiteY21" fmla="*/ 3270739 h 6295292"/>
                  <a:gd name="connsiteX22" fmla="*/ 175848 w 1395050"/>
                  <a:gd name="connsiteY22" fmla="*/ 3563815 h 6295292"/>
                  <a:gd name="connsiteX23" fmla="*/ 246185 w 1395050"/>
                  <a:gd name="connsiteY23" fmla="*/ 3774832 h 6295292"/>
                  <a:gd name="connsiteX24" fmla="*/ 82063 w 1395050"/>
                  <a:gd name="connsiteY24" fmla="*/ 3845169 h 6295292"/>
                  <a:gd name="connsiteX25" fmla="*/ 117232 w 1395050"/>
                  <a:gd name="connsiteY25" fmla="*/ 4091353 h 6295292"/>
                  <a:gd name="connsiteX26" fmla="*/ 281354 w 1395050"/>
                  <a:gd name="connsiteY26" fmla="*/ 4243754 h 6295292"/>
                  <a:gd name="connsiteX27" fmla="*/ 445479 w 1395050"/>
                  <a:gd name="connsiteY27" fmla="*/ 4407877 h 6295292"/>
                  <a:gd name="connsiteX28" fmla="*/ 527539 w 1395050"/>
                  <a:gd name="connsiteY28" fmla="*/ 4571999 h 6295292"/>
                  <a:gd name="connsiteX29" fmla="*/ 398586 w 1395050"/>
                  <a:gd name="connsiteY29" fmla="*/ 4794739 h 6295292"/>
                  <a:gd name="connsiteX30" fmla="*/ 281354 w 1395050"/>
                  <a:gd name="connsiteY30" fmla="*/ 5111262 h 6295292"/>
                  <a:gd name="connsiteX31" fmla="*/ 386863 w 1395050"/>
                  <a:gd name="connsiteY31" fmla="*/ 5333999 h 6295292"/>
                  <a:gd name="connsiteX32" fmla="*/ 369834 w 1395050"/>
                  <a:gd name="connsiteY32" fmla="*/ 5497054 h 6295292"/>
                  <a:gd name="connsiteX33" fmla="*/ 189190 w 1395050"/>
                  <a:gd name="connsiteY33" fmla="*/ 5638799 h 6295292"/>
                  <a:gd name="connsiteX34" fmla="*/ 0 w 1395050"/>
                  <a:gd name="connsiteY34" fmla="*/ 5838094 h 6295292"/>
                  <a:gd name="connsiteX35" fmla="*/ 46893 w 1395050"/>
                  <a:gd name="connsiteY35" fmla="*/ 6049107 h 6295292"/>
                  <a:gd name="connsiteX36" fmla="*/ 304801 w 1395050"/>
                  <a:gd name="connsiteY36" fmla="*/ 6213231 h 6295292"/>
                  <a:gd name="connsiteX37" fmla="*/ 609602 w 1395050"/>
                  <a:gd name="connsiteY37" fmla="*/ 6295292 h 6295292"/>
                  <a:gd name="connsiteX38" fmla="*/ 961294 w 1395050"/>
                  <a:gd name="connsiteY38" fmla="*/ 6236676 h 6295292"/>
                  <a:gd name="connsiteX39" fmla="*/ 1137139 w 1395050"/>
                  <a:gd name="connsiteY39" fmla="*/ 6119446 h 6295292"/>
                  <a:gd name="connsiteX40" fmla="*/ 1213896 w 1395050"/>
                  <a:gd name="connsiteY40" fmla="*/ 5848748 h 6295292"/>
                  <a:gd name="connsiteX41" fmla="*/ 1125415 w 1395050"/>
                  <a:gd name="connsiteY41" fmla="*/ 5568461 h 6295292"/>
                  <a:gd name="connsiteX42" fmla="*/ 984740 w 1395050"/>
                  <a:gd name="connsiteY42" fmla="*/ 5275385 h 6295292"/>
                  <a:gd name="connsiteX43" fmla="*/ 1084942 w 1395050"/>
                  <a:gd name="connsiteY43" fmla="*/ 5086746 h 6295292"/>
                  <a:gd name="connsiteX44" fmla="*/ 1395050 w 1395050"/>
                  <a:gd name="connsiteY44" fmla="*/ 4841630 h 6295292"/>
                  <a:gd name="connsiteX45" fmla="*/ 1348155 w 1395050"/>
                  <a:gd name="connsiteY45" fmla="*/ 4642337 h 6295292"/>
                  <a:gd name="connsiteX46" fmla="*/ 1301261 w 1395050"/>
                  <a:gd name="connsiteY46" fmla="*/ 4419600 h 6295292"/>
                  <a:gd name="connsiteX47" fmla="*/ 1172308 w 1395050"/>
                  <a:gd name="connsiteY47" fmla="*/ 4208584 h 6295292"/>
                  <a:gd name="connsiteX48" fmla="*/ 949571 w 1395050"/>
                  <a:gd name="connsiteY48" fmla="*/ 3997570 h 6295292"/>
                  <a:gd name="connsiteX49" fmla="*/ 726833 w 1395050"/>
                  <a:gd name="connsiteY49" fmla="*/ 3774830 h 6295292"/>
                  <a:gd name="connsiteX50" fmla="*/ 802817 w 1395050"/>
                  <a:gd name="connsiteY50" fmla="*/ 3506861 h 6295292"/>
                  <a:gd name="connsiteX51" fmla="*/ 943492 w 1395050"/>
                  <a:gd name="connsiteY51" fmla="*/ 3260677 h 6295292"/>
                  <a:gd name="connsiteX52" fmla="*/ 832340 w 1395050"/>
                  <a:gd name="connsiteY52" fmla="*/ 2989384 h 6295292"/>
                  <a:gd name="connsiteX53" fmla="*/ 984740 w 1395050"/>
                  <a:gd name="connsiteY53" fmla="*/ 2766646 h 6295292"/>
                  <a:gd name="connsiteX54" fmla="*/ 902678 w 1395050"/>
                  <a:gd name="connsiteY54" fmla="*/ 2555631 h 6295292"/>
                  <a:gd name="connsiteX55" fmla="*/ 1055078 w 1395050"/>
                  <a:gd name="connsiteY55" fmla="*/ 2332892 h 6295292"/>
                  <a:gd name="connsiteX56" fmla="*/ 949570 w 1395050"/>
                  <a:gd name="connsiteY56" fmla="*/ 2098431 h 6295292"/>
                  <a:gd name="connsiteX57" fmla="*/ 1078524 w 1395050"/>
                  <a:gd name="connsiteY57" fmla="*/ 1746738 h 6295292"/>
                  <a:gd name="connsiteX58" fmla="*/ 1230924 w 1395050"/>
                  <a:gd name="connsiteY58" fmla="*/ 1465384 h 6295292"/>
                  <a:gd name="connsiteX59" fmla="*/ 1266094 w 1395050"/>
                  <a:gd name="connsiteY59" fmla="*/ 1031631 h 6295292"/>
                  <a:gd name="connsiteX60" fmla="*/ 1266094 w 1395050"/>
                  <a:gd name="connsiteY60" fmla="*/ 808892 h 6295292"/>
                  <a:gd name="connsiteX61" fmla="*/ 1066801 w 1395050"/>
                  <a:gd name="connsiteY61" fmla="*/ 398584 h 6295292"/>
                  <a:gd name="connsiteX62" fmla="*/ 902678 w 1395050"/>
                  <a:gd name="connsiteY62" fmla="*/ 187569 h 6295292"/>
                  <a:gd name="connsiteX63" fmla="*/ 832340 w 1395050"/>
                  <a:gd name="connsiteY63" fmla="*/ 105507 h 6295292"/>
                  <a:gd name="connsiteX64" fmla="*/ 750278 w 1395050"/>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527539 w 1441940"/>
                  <a:gd name="connsiteY28" fmla="*/ 4571999 h 6295292"/>
                  <a:gd name="connsiteX29" fmla="*/ 398586 w 1441940"/>
                  <a:gd name="connsiteY29" fmla="*/ 4794739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01261 w 1441940"/>
                  <a:gd name="connsiteY46" fmla="*/ 4419600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527539 w 1453661"/>
                  <a:gd name="connsiteY28" fmla="*/ 4571999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691662 w 1453661"/>
                  <a:gd name="connsiteY28" fmla="*/ 4572000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691662 w 1441940"/>
                  <a:gd name="connsiteY28" fmla="*/ 4572000 h 6295292"/>
                  <a:gd name="connsiteX29" fmla="*/ 668217 w 1441940"/>
                  <a:gd name="connsiteY29" fmla="*/ 4747846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36430 w 1441940"/>
                  <a:gd name="connsiteY46" fmla="*/ 4396154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269631 w 1395047"/>
                  <a:gd name="connsiteY0" fmla="*/ 11723 h 6295292"/>
                  <a:gd name="connsiteX1" fmla="*/ 398585 w 1395047"/>
                  <a:gd name="connsiteY1" fmla="*/ 234461 h 6295292"/>
                  <a:gd name="connsiteX2" fmla="*/ 457201 w 1395047"/>
                  <a:gd name="connsiteY2" fmla="*/ 386861 h 6295292"/>
                  <a:gd name="connsiteX3" fmla="*/ 480647 w 1395047"/>
                  <a:gd name="connsiteY3" fmla="*/ 562707 h 6295292"/>
                  <a:gd name="connsiteX4" fmla="*/ 422031 w 1395047"/>
                  <a:gd name="connsiteY4" fmla="*/ 691661 h 6295292"/>
                  <a:gd name="connsiteX5" fmla="*/ 304801 w 1395047"/>
                  <a:gd name="connsiteY5" fmla="*/ 738554 h 6295292"/>
                  <a:gd name="connsiteX6" fmla="*/ 281355 w 1395047"/>
                  <a:gd name="connsiteY6" fmla="*/ 1008185 h 6295292"/>
                  <a:gd name="connsiteX7" fmla="*/ 339970 w 1395047"/>
                  <a:gd name="connsiteY7" fmla="*/ 1184030 h 6295292"/>
                  <a:gd name="connsiteX8" fmla="*/ 468924 w 1395047"/>
                  <a:gd name="connsiteY8" fmla="*/ 1242646 h 6295292"/>
                  <a:gd name="connsiteX9" fmla="*/ 597878 w 1395047"/>
                  <a:gd name="connsiteY9" fmla="*/ 1289538 h 6295292"/>
                  <a:gd name="connsiteX10" fmla="*/ 656493 w 1395047"/>
                  <a:gd name="connsiteY10" fmla="*/ 1547446 h 6295292"/>
                  <a:gd name="connsiteX11" fmla="*/ 656493 w 1395047"/>
                  <a:gd name="connsiteY11" fmla="*/ 1770184 h 6295292"/>
                  <a:gd name="connsiteX12" fmla="*/ 609601 w 1395047"/>
                  <a:gd name="connsiteY12" fmla="*/ 1969477 h 6295292"/>
                  <a:gd name="connsiteX13" fmla="*/ 562708 w 1395047"/>
                  <a:gd name="connsiteY13" fmla="*/ 2063261 h 6295292"/>
                  <a:gd name="connsiteX14" fmla="*/ 468924 w 1395047"/>
                  <a:gd name="connsiteY14" fmla="*/ 2227384 h 6295292"/>
                  <a:gd name="connsiteX15" fmla="*/ 375139 w 1395047"/>
                  <a:gd name="connsiteY15" fmla="*/ 2321169 h 6295292"/>
                  <a:gd name="connsiteX16" fmla="*/ 363416 w 1395047"/>
                  <a:gd name="connsiteY16" fmla="*/ 2485292 h 6295292"/>
                  <a:gd name="connsiteX17" fmla="*/ 234461 w 1395047"/>
                  <a:gd name="connsiteY17" fmla="*/ 2532184 h 6295292"/>
                  <a:gd name="connsiteX18" fmla="*/ 199293 w 1395047"/>
                  <a:gd name="connsiteY18" fmla="*/ 2719754 h 6295292"/>
                  <a:gd name="connsiteX19" fmla="*/ 281355 w 1395047"/>
                  <a:gd name="connsiteY19" fmla="*/ 2942491 h 6295292"/>
                  <a:gd name="connsiteX20" fmla="*/ 257909 w 1395047"/>
                  <a:gd name="connsiteY20" fmla="*/ 3012831 h 6295292"/>
                  <a:gd name="connsiteX21" fmla="*/ 128954 w 1395047"/>
                  <a:gd name="connsiteY21" fmla="*/ 3270739 h 6295292"/>
                  <a:gd name="connsiteX22" fmla="*/ 128955 w 1395047"/>
                  <a:gd name="connsiteY22" fmla="*/ 3563815 h 6295292"/>
                  <a:gd name="connsiteX23" fmla="*/ 199292 w 1395047"/>
                  <a:gd name="connsiteY23" fmla="*/ 3774832 h 6295292"/>
                  <a:gd name="connsiteX24" fmla="*/ 35170 w 1395047"/>
                  <a:gd name="connsiteY24" fmla="*/ 3845169 h 6295292"/>
                  <a:gd name="connsiteX25" fmla="*/ 70339 w 1395047"/>
                  <a:gd name="connsiteY25" fmla="*/ 4091353 h 6295292"/>
                  <a:gd name="connsiteX26" fmla="*/ 234461 w 1395047"/>
                  <a:gd name="connsiteY26" fmla="*/ 4243754 h 6295292"/>
                  <a:gd name="connsiteX27" fmla="*/ 398586 w 1395047"/>
                  <a:gd name="connsiteY27" fmla="*/ 4407877 h 6295292"/>
                  <a:gd name="connsiteX28" fmla="*/ 644769 w 1395047"/>
                  <a:gd name="connsiteY28" fmla="*/ 4572000 h 6295292"/>
                  <a:gd name="connsiteX29" fmla="*/ 621324 w 1395047"/>
                  <a:gd name="connsiteY29" fmla="*/ 4747846 h 6295292"/>
                  <a:gd name="connsiteX30" fmla="*/ 234461 w 1395047"/>
                  <a:gd name="connsiteY30" fmla="*/ 5111262 h 6295292"/>
                  <a:gd name="connsiteX31" fmla="*/ 339970 w 1395047"/>
                  <a:gd name="connsiteY31" fmla="*/ 5333999 h 6295292"/>
                  <a:gd name="connsiteX32" fmla="*/ 322941 w 1395047"/>
                  <a:gd name="connsiteY32" fmla="*/ 5497054 h 6295292"/>
                  <a:gd name="connsiteX33" fmla="*/ 142297 w 1395047"/>
                  <a:gd name="connsiteY33" fmla="*/ 5638799 h 6295292"/>
                  <a:gd name="connsiteX34" fmla="*/ 145206 w 1395047"/>
                  <a:gd name="connsiteY34" fmla="*/ 5870160 h 6295292"/>
                  <a:gd name="connsiteX35" fmla="*/ 0 w 1395047"/>
                  <a:gd name="connsiteY35" fmla="*/ 6049107 h 6295292"/>
                  <a:gd name="connsiteX36" fmla="*/ 257908 w 1395047"/>
                  <a:gd name="connsiteY36" fmla="*/ 6213231 h 6295292"/>
                  <a:gd name="connsiteX37" fmla="*/ 562709 w 1395047"/>
                  <a:gd name="connsiteY37" fmla="*/ 6295292 h 6295292"/>
                  <a:gd name="connsiteX38" fmla="*/ 914401 w 1395047"/>
                  <a:gd name="connsiteY38" fmla="*/ 6236676 h 6295292"/>
                  <a:gd name="connsiteX39" fmla="*/ 1090246 w 1395047"/>
                  <a:gd name="connsiteY39" fmla="*/ 6119446 h 6295292"/>
                  <a:gd name="connsiteX40" fmla="*/ 1167003 w 1395047"/>
                  <a:gd name="connsiteY40" fmla="*/ 5848748 h 6295292"/>
                  <a:gd name="connsiteX41" fmla="*/ 1078522 w 1395047"/>
                  <a:gd name="connsiteY41" fmla="*/ 5568461 h 6295292"/>
                  <a:gd name="connsiteX42" fmla="*/ 937847 w 1395047"/>
                  <a:gd name="connsiteY42" fmla="*/ 5275385 h 6295292"/>
                  <a:gd name="connsiteX43" fmla="*/ 1038049 w 1395047"/>
                  <a:gd name="connsiteY43" fmla="*/ 5086746 h 6295292"/>
                  <a:gd name="connsiteX44" fmla="*/ 1348157 w 1395047"/>
                  <a:gd name="connsiteY44" fmla="*/ 4841630 h 6295292"/>
                  <a:gd name="connsiteX45" fmla="*/ 1395047 w 1395047"/>
                  <a:gd name="connsiteY45" fmla="*/ 4630614 h 6295292"/>
                  <a:gd name="connsiteX46" fmla="*/ 1289537 w 1395047"/>
                  <a:gd name="connsiteY46" fmla="*/ 4396154 h 6295292"/>
                  <a:gd name="connsiteX47" fmla="*/ 1125415 w 1395047"/>
                  <a:gd name="connsiteY47" fmla="*/ 4208584 h 6295292"/>
                  <a:gd name="connsiteX48" fmla="*/ 902678 w 1395047"/>
                  <a:gd name="connsiteY48" fmla="*/ 3997570 h 6295292"/>
                  <a:gd name="connsiteX49" fmla="*/ 679940 w 1395047"/>
                  <a:gd name="connsiteY49" fmla="*/ 3774830 h 6295292"/>
                  <a:gd name="connsiteX50" fmla="*/ 755924 w 1395047"/>
                  <a:gd name="connsiteY50" fmla="*/ 3506861 h 6295292"/>
                  <a:gd name="connsiteX51" fmla="*/ 896599 w 1395047"/>
                  <a:gd name="connsiteY51" fmla="*/ 3260677 h 6295292"/>
                  <a:gd name="connsiteX52" fmla="*/ 785447 w 1395047"/>
                  <a:gd name="connsiteY52" fmla="*/ 2989384 h 6295292"/>
                  <a:gd name="connsiteX53" fmla="*/ 937847 w 1395047"/>
                  <a:gd name="connsiteY53" fmla="*/ 2766646 h 6295292"/>
                  <a:gd name="connsiteX54" fmla="*/ 855785 w 1395047"/>
                  <a:gd name="connsiteY54" fmla="*/ 2555631 h 6295292"/>
                  <a:gd name="connsiteX55" fmla="*/ 1008185 w 1395047"/>
                  <a:gd name="connsiteY55" fmla="*/ 2332892 h 6295292"/>
                  <a:gd name="connsiteX56" fmla="*/ 902677 w 1395047"/>
                  <a:gd name="connsiteY56" fmla="*/ 2098431 h 6295292"/>
                  <a:gd name="connsiteX57" fmla="*/ 1031631 w 1395047"/>
                  <a:gd name="connsiteY57" fmla="*/ 1746738 h 6295292"/>
                  <a:gd name="connsiteX58" fmla="*/ 1184031 w 1395047"/>
                  <a:gd name="connsiteY58" fmla="*/ 1465384 h 6295292"/>
                  <a:gd name="connsiteX59" fmla="*/ 1219201 w 1395047"/>
                  <a:gd name="connsiteY59" fmla="*/ 1031631 h 6295292"/>
                  <a:gd name="connsiteX60" fmla="*/ 1219201 w 1395047"/>
                  <a:gd name="connsiteY60" fmla="*/ 808892 h 6295292"/>
                  <a:gd name="connsiteX61" fmla="*/ 1019908 w 1395047"/>
                  <a:gd name="connsiteY61" fmla="*/ 398584 h 6295292"/>
                  <a:gd name="connsiteX62" fmla="*/ 855785 w 1395047"/>
                  <a:gd name="connsiteY62" fmla="*/ 187569 h 6295292"/>
                  <a:gd name="connsiteX63" fmla="*/ 785447 w 1395047"/>
                  <a:gd name="connsiteY63" fmla="*/ 105507 h 6295292"/>
                  <a:gd name="connsiteX64" fmla="*/ 703385 w 1395047"/>
                  <a:gd name="connsiteY64" fmla="*/ 0 h 6295292"/>
                  <a:gd name="connsiteX0" fmla="*/ 234461 w 1359877"/>
                  <a:gd name="connsiteY0" fmla="*/ 11723 h 6295292"/>
                  <a:gd name="connsiteX1" fmla="*/ 363415 w 1359877"/>
                  <a:gd name="connsiteY1" fmla="*/ 234461 h 6295292"/>
                  <a:gd name="connsiteX2" fmla="*/ 422031 w 1359877"/>
                  <a:gd name="connsiteY2" fmla="*/ 386861 h 6295292"/>
                  <a:gd name="connsiteX3" fmla="*/ 445477 w 1359877"/>
                  <a:gd name="connsiteY3" fmla="*/ 562707 h 6295292"/>
                  <a:gd name="connsiteX4" fmla="*/ 386861 w 1359877"/>
                  <a:gd name="connsiteY4" fmla="*/ 691661 h 6295292"/>
                  <a:gd name="connsiteX5" fmla="*/ 269631 w 1359877"/>
                  <a:gd name="connsiteY5" fmla="*/ 738554 h 6295292"/>
                  <a:gd name="connsiteX6" fmla="*/ 246185 w 1359877"/>
                  <a:gd name="connsiteY6" fmla="*/ 1008185 h 6295292"/>
                  <a:gd name="connsiteX7" fmla="*/ 304800 w 1359877"/>
                  <a:gd name="connsiteY7" fmla="*/ 1184030 h 6295292"/>
                  <a:gd name="connsiteX8" fmla="*/ 433754 w 1359877"/>
                  <a:gd name="connsiteY8" fmla="*/ 1242646 h 6295292"/>
                  <a:gd name="connsiteX9" fmla="*/ 562708 w 1359877"/>
                  <a:gd name="connsiteY9" fmla="*/ 1289538 h 6295292"/>
                  <a:gd name="connsiteX10" fmla="*/ 621323 w 1359877"/>
                  <a:gd name="connsiteY10" fmla="*/ 1547446 h 6295292"/>
                  <a:gd name="connsiteX11" fmla="*/ 621323 w 1359877"/>
                  <a:gd name="connsiteY11" fmla="*/ 1770184 h 6295292"/>
                  <a:gd name="connsiteX12" fmla="*/ 574431 w 1359877"/>
                  <a:gd name="connsiteY12" fmla="*/ 1969477 h 6295292"/>
                  <a:gd name="connsiteX13" fmla="*/ 527538 w 1359877"/>
                  <a:gd name="connsiteY13" fmla="*/ 2063261 h 6295292"/>
                  <a:gd name="connsiteX14" fmla="*/ 433754 w 1359877"/>
                  <a:gd name="connsiteY14" fmla="*/ 2227384 h 6295292"/>
                  <a:gd name="connsiteX15" fmla="*/ 339969 w 1359877"/>
                  <a:gd name="connsiteY15" fmla="*/ 2321169 h 6295292"/>
                  <a:gd name="connsiteX16" fmla="*/ 328246 w 1359877"/>
                  <a:gd name="connsiteY16" fmla="*/ 2485292 h 6295292"/>
                  <a:gd name="connsiteX17" fmla="*/ 199291 w 1359877"/>
                  <a:gd name="connsiteY17" fmla="*/ 2532184 h 6295292"/>
                  <a:gd name="connsiteX18" fmla="*/ 164123 w 1359877"/>
                  <a:gd name="connsiteY18" fmla="*/ 2719754 h 6295292"/>
                  <a:gd name="connsiteX19" fmla="*/ 246185 w 1359877"/>
                  <a:gd name="connsiteY19" fmla="*/ 2942491 h 6295292"/>
                  <a:gd name="connsiteX20" fmla="*/ 222739 w 1359877"/>
                  <a:gd name="connsiteY20" fmla="*/ 3012831 h 6295292"/>
                  <a:gd name="connsiteX21" fmla="*/ 93784 w 1359877"/>
                  <a:gd name="connsiteY21" fmla="*/ 3270739 h 6295292"/>
                  <a:gd name="connsiteX22" fmla="*/ 93785 w 1359877"/>
                  <a:gd name="connsiteY22" fmla="*/ 3563815 h 6295292"/>
                  <a:gd name="connsiteX23" fmla="*/ 164122 w 1359877"/>
                  <a:gd name="connsiteY23" fmla="*/ 3774832 h 6295292"/>
                  <a:gd name="connsiteX24" fmla="*/ 0 w 1359877"/>
                  <a:gd name="connsiteY24" fmla="*/ 3845169 h 6295292"/>
                  <a:gd name="connsiteX25" fmla="*/ 35169 w 1359877"/>
                  <a:gd name="connsiteY25" fmla="*/ 4091353 h 6295292"/>
                  <a:gd name="connsiteX26" fmla="*/ 199291 w 1359877"/>
                  <a:gd name="connsiteY26" fmla="*/ 4243754 h 6295292"/>
                  <a:gd name="connsiteX27" fmla="*/ 363416 w 1359877"/>
                  <a:gd name="connsiteY27" fmla="*/ 4407877 h 6295292"/>
                  <a:gd name="connsiteX28" fmla="*/ 609599 w 1359877"/>
                  <a:gd name="connsiteY28" fmla="*/ 4572000 h 6295292"/>
                  <a:gd name="connsiteX29" fmla="*/ 586154 w 1359877"/>
                  <a:gd name="connsiteY29" fmla="*/ 4747846 h 6295292"/>
                  <a:gd name="connsiteX30" fmla="*/ 199291 w 1359877"/>
                  <a:gd name="connsiteY30" fmla="*/ 5111262 h 6295292"/>
                  <a:gd name="connsiteX31" fmla="*/ 304800 w 1359877"/>
                  <a:gd name="connsiteY31" fmla="*/ 5333999 h 6295292"/>
                  <a:gd name="connsiteX32" fmla="*/ 287771 w 1359877"/>
                  <a:gd name="connsiteY32" fmla="*/ 5497054 h 6295292"/>
                  <a:gd name="connsiteX33" fmla="*/ 107127 w 1359877"/>
                  <a:gd name="connsiteY33" fmla="*/ 5638799 h 6295292"/>
                  <a:gd name="connsiteX34" fmla="*/ 110036 w 1359877"/>
                  <a:gd name="connsiteY34" fmla="*/ 5870160 h 6295292"/>
                  <a:gd name="connsiteX35" fmla="*/ 142152 w 1359877"/>
                  <a:gd name="connsiteY35" fmla="*/ 6126065 h 6295292"/>
                  <a:gd name="connsiteX36" fmla="*/ 222738 w 1359877"/>
                  <a:gd name="connsiteY36" fmla="*/ 6213231 h 6295292"/>
                  <a:gd name="connsiteX37" fmla="*/ 527539 w 1359877"/>
                  <a:gd name="connsiteY37" fmla="*/ 6295292 h 6295292"/>
                  <a:gd name="connsiteX38" fmla="*/ 879231 w 1359877"/>
                  <a:gd name="connsiteY38" fmla="*/ 6236676 h 6295292"/>
                  <a:gd name="connsiteX39" fmla="*/ 1055076 w 1359877"/>
                  <a:gd name="connsiteY39" fmla="*/ 6119446 h 6295292"/>
                  <a:gd name="connsiteX40" fmla="*/ 1131833 w 1359877"/>
                  <a:gd name="connsiteY40" fmla="*/ 5848748 h 6295292"/>
                  <a:gd name="connsiteX41" fmla="*/ 1043352 w 1359877"/>
                  <a:gd name="connsiteY41" fmla="*/ 5568461 h 6295292"/>
                  <a:gd name="connsiteX42" fmla="*/ 902677 w 1359877"/>
                  <a:gd name="connsiteY42" fmla="*/ 5275385 h 6295292"/>
                  <a:gd name="connsiteX43" fmla="*/ 1002879 w 1359877"/>
                  <a:gd name="connsiteY43" fmla="*/ 5086746 h 6295292"/>
                  <a:gd name="connsiteX44" fmla="*/ 1312987 w 1359877"/>
                  <a:gd name="connsiteY44" fmla="*/ 4841630 h 6295292"/>
                  <a:gd name="connsiteX45" fmla="*/ 1359877 w 1359877"/>
                  <a:gd name="connsiteY45" fmla="*/ 4630614 h 6295292"/>
                  <a:gd name="connsiteX46" fmla="*/ 1254367 w 1359877"/>
                  <a:gd name="connsiteY46" fmla="*/ 4396154 h 6295292"/>
                  <a:gd name="connsiteX47" fmla="*/ 1090245 w 1359877"/>
                  <a:gd name="connsiteY47" fmla="*/ 4208584 h 6295292"/>
                  <a:gd name="connsiteX48" fmla="*/ 867508 w 1359877"/>
                  <a:gd name="connsiteY48" fmla="*/ 3997570 h 6295292"/>
                  <a:gd name="connsiteX49" fmla="*/ 644770 w 1359877"/>
                  <a:gd name="connsiteY49" fmla="*/ 3774830 h 6295292"/>
                  <a:gd name="connsiteX50" fmla="*/ 720754 w 1359877"/>
                  <a:gd name="connsiteY50" fmla="*/ 3506861 h 6295292"/>
                  <a:gd name="connsiteX51" fmla="*/ 861429 w 1359877"/>
                  <a:gd name="connsiteY51" fmla="*/ 3260677 h 6295292"/>
                  <a:gd name="connsiteX52" fmla="*/ 750277 w 1359877"/>
                  <a:gd name="connsiteY52" fmla="*/ 2989384 h 6295292"/>
                  <a:gd name="connsiteX53" fmla="*/ 902677 w 1359877"/>
                  <a:gd name="connsiteY53" fmla="*/ 2766646 h 6295292"/>
                  <a:gd name="connsiteX54" fmla="*/ 820615 w 1359877"/>
                  <a:gd name="connsiteY54" fmla="*/ 2555631 h 6295292"/>
                  <a:gd name="connsiteX55" fmla="*/ 973015 w 1359877"/>
                  <a:gd name="connsiteY55" fmla="*/ 2332892 h 6295292"/>
                  <a:gd name="connsiteX56" fmla="*/ 867507 w 1359877"/>
                  <a:gd name="connsiteY56" fmla="*/ 2098431 h 6295292"/>
                  <a:gd name="connsiteX57" fmla="*/ 996461 w 1359877"/>
                  <a:gd name="connsiteY57" fmla="*/ 1746738 h 6295292"/>
                  <a:gd name="connsiteX58" fmla="*/ 1148861 w 1359877"/>
                  <a:gd name="connsiteY58" fmla="*/ 1465384 h 6295292"/>
                  <a:gd name="connsiteX59" fmla="*/ 1184031 w 1359877"/>
                  <a:gd name="connsiteY59" fmla="*/ 1031631 h 6295292"/>
                  <a:gd name="connsiteX60" fmla="*/ 1184031 w 1359877"/>
                  <a:gd name="connsiteY60" fmla="*/ 808892 h 6295292"/>
                  <a:gd name="connsiteX61" fmla="*/ 984738 w 1359877"/>
                  <a:gd name="connsiteY61" fmla="*/ 398584 h 6295292"/>
                  <a:gd name="connsiteX62" fmla="*/ 820615 w 1359877"/>
                  <a:gd name="connsiteY62" fmla="*/ 187569 h 6295292"/>
                  <a:gd name="connsiteX63" fmla="*/ 750277 w 1359877"/>
                  <a:gd name="connsiteY63" fmla="*/ 105507 h 6295292"/>
                  <a:gd name="connsiteX64" fmla="*/ 668215 w 1359877"/>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128513 w 1378354"/>
                  <a:gd name="connsiteY34" fmla="*/ 5870160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165867 w 1378354"/>
                  <a:gd name="connsiteY32" fmla="*/ 5522706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360860 w 1486276"/>
                  <a:gd name="connsiteY0" fmla="*/ 11723 h 6295292"/>
                  <a:gd name="connsiteX1" fmla="*/ 489814 w 1486276"/>
                  <a:gd name="connsiteY1" fmla="*/ 234461 h 6295292"/>
                  <a:gd name="connsiteX2" fmla="*/ 548430 w 1486276"/>
                  <a:gd name="connsiteY2" fmla="*/ 386861 h 6295292"/>
                  <a:gd name="connsiteX3" fmla="*/ 571876 w 1486276"/>
                  <a:gd name="connsiteY3" fmla="*/ 562707 h 6295292"/>
                  <a:gd name="connsiteX4" fmla="*/ 513260 w 1486276"/>
                  <a:gd name="connsiteY4" fmla="*/ 691661 h 6295292"/>
                  <a:gd name="connsiteX5" fmla="*/ 396030 w 1486276"/>
                  <a:gd name="connsiteY5" fmla="*/ 738554 h 6295292"/>
                  <a:gd name="connsiteX6" fmla="*/ 372584 w 1486276"/>
                  <a:gd name="connsiteY6" fmla="*/ 1008185 h 6295292"/>
                  <a:gd name="connsiteX7" fmla="*/ 431199 w 1486276"/>
                  <a:gd name="connsiteY7" fmla="*/ 1184030 h 6295292"/>
                  <a:gd name="connsiteX8" fmla="*/ 560153 w 1486276"/>
                  <a:gd name="connsiteY8" fmla="*/ 1242646 h 6295292"/>
                  <a:gd name="connsiteX9" fmla="*/ 689107 w 1486276"/>
                  <a:gd name="connsiteY9" fmla="*/ 1289538 h 6295292"/>
                  <a:gd name="connsiteX10" fmla="*/ 747722 w 1486276"/>
                  <a:gd name="connsiteY10" fmla="*/ 1547446 h 6295292"/>
                  <a:gd name="connsiteX11" fmla="*/ 747722 w 1486276"/>
                  <a:gd name="connsiteY11" fmla="*/ 1770184 h 6295292"/>
                  <a:gd name="connsiteX12" fmla="*/ 700830 w 1486276"/>
                  <a:gd name="connsiteY12" fmla="*/ 1969477 h 6295292"/>
                  <a:gd name="connsiteX13" fmla="*/ 653937 w 1486276"/>
                  <a:gd name="connsiteY13" fmla="*/ 2063261 h 6295292"/>
                  <a:gd name="connsiteX14" fmla="*/ 560153 w 1486276"/>
                  <a:gd name="connsiteY14" fmla="*/ 2227384 h 6295292"/>
                  <a:gd name="connsiteX15" fmla="*/ 466368 w 1486276"/>
                  <a:gd name="connsiteY15" fmla="*/ 2321169 h 6295292"/>
                  <a:gd name="connsiteX16" fmla="*/ 454645 w 1486276"/>
                  <a:gd name="connsiteY16" fmla="*/ 2485292 h 6295292"/>
                  <a:gd name="connsiteX17" fmla="*/ 325690 w 1486276"/>
                  <a:gd name="connsiteY17" fmla="*/ 2532184 h 6295292"/>
                  <a:gd name="connsiteX18" fmla="*/ 290522 w 1486276"/>
                  <a:gd name="connsiteY18" fmla="*/ 2719754 h 6295292"/>
                  <a:gd name="connsiteX19" fmla="*/ 372584 w 1486276"/>
                  <a:gd name="connsiteY19" fmla="*/ 2942491 h 6295292"/>
                  <a:gd name="connsiteX20" fmla="*/ 349138 w 1486276"/>
                  <a:gd name="connsiteY20" fmla="*/ 3012831 h 6295292"/>
                  <a:gd name="connsiteX21" fmla="*/ 220183 w 1486276"/>
                  <a:gd name="connsiteY21" fmla="*/ 3270739 h 6295292"/>
                  <a:gd name="connsiteX22" fmla="*/ 220184 w 1486276"/>
                  <a:gd name="connsiteY22" fmla="*/ 3563815 h 6295292"/>
                  <a:gd name="connsiteX23" fmla="*/ 290521 w 1486276"/>
                  <a:gd name="connsiteY23" fmla="*/ 3774832 h 6295292"/>
                  <a:gd name="connsiteX24" fmla="*/ 126399 w 1486276"/>
                  <a:gd name="connsiteY24" fmla="*/ 3845169 h 6295292"/>
                  <a:gd name="connsiteX25" fmla="*/ 161568 w 1486276"/>
                  <a:gd name="connsiteY25" fmla="*/ 4091353 h 6295292"/>
                  <a:gd name="connsiteX26" fmla="*/ 325690 w 1486276"/>
                  <a:gd name="connsiteY26" fmla="*/ 4243754 h 6295292"/>
                  <a:gd name="connsiteX27" fmla="*/ 489815 w 1486276"/>
                  <a:gd name="connsiteY27" fmla="*/ 4407877 h 6295292"/>
                  <a:gd name="connsiteX28" fmla="*/ 735998 w 1486276"/>
                  <a:gd name="connsiteY28" fmla="*/ 4572000 h 6295292"/>
                  <a:gd name="connsiteX29" fmla="*/ 476124 w 1486276"/>
                  <a:gd name="connsiteY29" fmla="*/ 4799152 h 6295292"/>
                  <a:gd name="connsiteX30" fmla="*/ 273970 w 1486276"/>
                  <a:gd name="connsiteY30" fmla="*/ 4925281 h 6295292"/>
                  <a:gd name="connsiteX31" fmla="*/ 342539 w 1486276"/>
                  <a:gd name="connsiteY31" fmla="*/ 5244216 h 6295292"/>
                  <a:gd name="connsiteX32" fmla="*/ 273789 w 1486276"/>
                  <a:gd name="connsiteY32" fmla="*/ 5522706 h 6295292"/>
                  <a:gd name="connsiteX33" fmla="*/ 107922 w 1486276"/>
                  <a:gd name="connsiteY33" fmla="*/ 5690105 h 6295292"/>
                  <a:gd name="connsiteX34" fmla="*/ 6 w 1486276"/>
                  <a:gd name="connsiteY34" fmla="*/ 5870161 h 6295292"/>
                  <a:gd name="connsiteX35" fmla="*/ 268551 w 1486276"/>
                  <a:gd name="connsiteY35" fmla="*/ 6126065 h 6295292"/>
                  <a:gd name="connsiteX36" fmla="*/ 349137 w 1486276"/>
                  <a:gd name="connsiteY36" fmla="*/ 6213231 h 6295292"/>
                  <a:gd name="connsiteX37" fmla="*/ 653938 w 1486276"/>
                  <a:gd name="connsiteY37" fmla="*/ 6295292 h 6295292"/>
                  <a:gd name="connsiteX38" fmla="*/ 1005630 w 1486276"/>
                  <a:gd name="connsiteY38" fmla="*/ 6236676 h 6295292"/>
                  <a:gd name="connsiteX39" fmla="*/ 1181475 w 1486276"/>
                  <a:gd name="connsiteY39" fmla="*/ 6119446 h 6295292"/>
                  <a:gd name="connsiteX40" fmla="*/ 1258232 w 1486276"/>
                  <a:gd name="connsiteY40" fmla="*/ 5848748 h 6295292"/>
                  <a:gd name="connsiteX41" fmla="*/ 1169751 w 1486276"/>
                  <a:gd name="connsiteY41" fmla="*/ 5568461 h 6295292"/>
                  <a:gd name="connsiteX42" fmla="*/ 1029076 w 1486276"/>
                  <a:gd name="connsiteY42" fmla="*/ 5275385 h 6295292"/>
                  <a:gd name="connsiteX43" fmla="*/ 1129278 w 1486276"/>
                  <a:gd name="connsiteY43" fmla="*/ 5086746 h 6295292"/>
                  <a:gd name="connsiteX44" fmla="*/ 1439386 w 1486276"/>
                  <a:gd name="connsiteY44" fmla="*/ 4841630 h 6295292"/>
                  <a:gd name="connsiteX45" fmla="*/ 1486276 w 1486276"/>
                  <a:gd name="connsiteY45" fmla="*/ 4630614 h 6295292"/>
                  <a:gd name="connsiteX46" fmla="*/ 1380766 w 1486276"/>
                  <a:gd name="connsiteY46" fmla="*/ 4396154 h 6295292"/>
                  <a:gd name="connsiteX47" fmla="*/ 1216644 w 1486276"/>
                  <a:gd name="connsiteY47" fmla="*/ 4208584 h 6295292"/>
                  <a:gd name="connsiteX48" fmla="*/ 993907 w 1486276"/>
                  <a:gd name="connsiteY48" fmla="*/ 3997570 h 6295292"/>
                  <a:gd name="connsiteX49" fmla="*/ 771169 w 1486276"/>
                  <a:gd name="connsiteY49" fmla="*/ 3774830 h 6295292"/>
                  <a:gd name="connsiteX50" fmla="*/ 847153 w 1486276"/>
                  <a:gd name="connsiteY50" fmla="*/ 3506861 h 6295292"/>
                  <a:gd name="connsiteX51" fmla="*/ 987828 w 1486276"/>
                  <a:gd name="connsiteY51" fmla="*/ 3260677 h 6295292"/>
                  <a:gd name="connsiteX52" fmla="*/ 876676 w 1486276"/>
                  <a:gd name="connsiteY52" fmla="*/ 2989384 h 6295292"/>
                  <a:gd name="connsiteX53" fmla="*/ 1029076 w 1486276"/>
                  <a:gd name="connsiteY53" fmla="*/ 2766646 h 6295292"/>
                  <a:gd name="connsiteX54" fmla="*/ 947014 w 1486276"/>
                  <a:gd name="connsiteY54" fmla="*/ 2555631 h 6295292"/>
                  <a:gd name="connsiteX55" fmla="*/ 1099414 w 1486276"/>
                  <a:gd name="connsiteY55" fmla="*/ 2332892 h 6295292"/>
                  <a:gd name="connsiteX56" fmla="*/ 993906 w 1486276"/>
                  <a:gd name="connsiteY56" fmla="*/ 2098431 h 6295292"/>
                  <a:gd name="connsiteX57" fmla="*/ 1122860 w 1486276"/>
                  <a:gd name="connsiteY57" fmla="*/ 1746738 h 6295292"/>
                  <a:gd name="connsiteX58" fmla="*/ 1275260 w 1486276"/>
                  <a:gd name="connsiteY58" fmla="*/ 1465384 h 6295292"/>
                  <a:gd name="connsiteX59" fmla="*/ 1310430 w 1486276"/>
                  <a:gd name="connsiteY59" fmla="*/ 1031631 h 6295292"/>
                  <a:gd name="connsiteX60" fmla="*/ 1310430 w 1486276"/>
                  <a:gd name="connsiteY60" fmla="*/ 808892 h 6295292"/>
                  <a:gd name="connsiteX61" fmla="*/ 1111137 w 1486276"/>
                  <a:gd name="connsiteY61" fmla="*/ 398584 h 6295292"/>
                  <a:gd name="connsiteX62" fmla="*/ 947014 w 1486276"/>
                  <a:gd name="connsiteY62" fmla="*/ 187569 h 6295292"/>
                  <a:gd name="connsiteX63" fmla="*/ 876676 w 1486276"/>
                  <a:gd name="connsiteY63" fmla="*/ 105507 h 6295292"/>
                  <a:gd name="connsiteX64" fmla="*/ 794614 w 1486276"/>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398289 w 1535428"/>
                  <a:gd name="connsiteY36" fmla="*/ 6213231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08345 w 1535428"/>
                  <a:gd name="connsiteY30" fmla="*/ 494452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996956 w 1535428"/>
                  <a:gd name="connsiteY43" fmla="*/ 5262560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35428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64981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273475 w 1564981"/>
                  <a:gd name="connsiteY31" fmla="*/ 514801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475563 w 1564981"/>
                  <a:gd name="connsiteY33" fmla="*/ 5312602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64981" h="6295292">
                    <a:moveTo>
                      <a:pt x="410012" y="11723"/>
                    </a:moveTo>
                    <a:lnTo>
                      <a:pt x="538966" y="234461"/>
                    </a:lnTo>
                    <a:lnTo>
                      <a:pt x="597582" y="386861"/>
                    </a:lnTo>
                    <a:lnTo>
                      <a:pt x="621028" y="562707"/>
                    </a:lnTo>
                    <a:lnTo>
                      <a:pt x="562412" y="691661"/>
                    </a:lnTo>
                    <a:lnTo>
                      <a:pt x="445182" y="738554"/>
                    </a:lnTo>
                    <a:lnTo>
                      <a:pt x="421736" y="1008185"/>
                    </a:lnTo>
                    <a:lnTo>
                      <a:pt x="480351" y="1184030"/>
                    </a:lnTo>
                    <a:lnTo>
                      <a:pt x="609305" y="1242646"/>
                    </a:lnTo>
                    <a:lnTo>
                      <a:pt x="738259" y="1289538"/>
                    </a:lnTo>
                    <a:lnTo>
                      <a:pt x="796874" y="1547446"/>
                    </a:lnTo>
                    <a:lnTo>
                      <a:pt x="796874" y="1770184"/>
                    </a:lnTo>
                    <a:lnTo>
                      <a:pt x="749982" y="1969477"/>
                    </a:lnTo>
                    <a:lnTo>
                      <a:pt x="703089" y="2063261"/>
                    </a:lnTo>
                    <a:lnTo>
                      <a:pt x="609305" y="2227384"/>
                    </a:lnTo>
                    <a:lnTo>
                      <a:pt x="515520" y="2321169"/>
                    </a:lnTo>
                    <a:lnTo>
                      <a:pt x="503797" y="2485292"/>
                    </a:lnTo>
                    <a:lnTo>
                      <a:pt x="374842" y="2532184"/>
                    </a:lnTo>
                    <a:lnTo>
                      <a:pt x="339674" y="2719754"/>
                    </a:lnTo>
                    <a:lnTo>
                      <a:pt x="421736" y="2942491"/>
                    </a:lnTo>
                    <a:lnTo>
                      <a:pt x="398290" y="3012831"/>
                    </a:lnTo>
                    <a:lnTo>
                      <a:pt x="269335" y="3270739"/>
                    </a:lnTo>
                    <a:cubicBezTo>
                      <a:pt x="269335" y="3368431"/>
                      <a:pt x="269336" y="3466123"/>
                      <a:pt x="269336" y="3563815"/>
                    </a:cubicBezTo>
                    <a:lnTo>
                      <a:pt x="339673" y="3774832"/>
                    </a:lnTo>
                    <a:lnTo>
                      <a:pt x="175551" y="3845169"/>
                    </a:lnTo>
                    <a:lnTo>
                      <a:pt x="210720" y="4091353"/>
                    </a:lnTo>
                    <a:lnTo>
                      <a:pt x="374842" y="4243754"/>
                    </a:lnTo>
                    <a:cubicBezTo>
                      <a:pt x="374842" y="4318000"/>
                      <a:pt x="538967" y="4333631"/>
                      <a:pt x="538967" y="4407877"/>
                    </a:cubicBezTo>
                    <a:lnTo>
                      <a:pt x="689100" y="4546349"/>
                    </a:lnTo>
                    <a:lnTo>
                      <a:pt x="444003" y="4690130"/>
                    </a:lnTo>
                    <a:cubicBezTo>
                      <a:pt x="407731" y="4745843"/>
                      <a:pt x="319739" y="4795143"/>
                      <a:pt x="283467" y="4850856"/>
                    </a:cubicBezTo>
                    <a:lnTo>
                      <a:pt x="219685" y="4950934"/>
                    </a:lnTo>
                    <a:cubicBezTo>
                      <a:pt x="235153" y="5063659"/>
                      <a:pt x="235842" y="5067359"/>
                      <a:pt x="273475" y="5148018"/>
                    </a:cubicBezTo>
                    <a:cubicBezTo>
                      <a:pt x="289031" y="5211503"/>
                      <a:pt x="451311" y="5252292"/>
                      <a:pt x="475563" y="5312602"/>
                    </a:cubicBezTo>
                    <a:cubicBezTo>
                      <a:pt x="603254" y="5449869"/>
                      <a:pt x="536105" y="5542091"/>
                      <a:pt x="492874" y="5606077"/>
                    </a:cubicBezTo>
                    <a:lnTo>
                      <a:pt x="157074" y="5690105"/>
                    </a:lnTo>
                    <a:cubicBezTo>
                      <a:pt x="158044" y="5767225"/>
                      <a:pt x="48188" y="5793041"/>
                      <a:pt x="49158" y="5870161"/>
                    </a:cubicBezTo>
                    <a:lnTo>
                      <a:pt x="0" y="6087587"/>
                    </a:lnTo>
                    <a:lnTo>
                      <a:pt x="220967" y="6251710"/>
                    </a:lnTo>
                    <a:lnTo>
                      <a:pt x="703090" y="6295292"/>
                    </a:lnTo>
                    <a:lnTo>
                      <a:pt x="1054782" y="6236676"/>
                    </a:lnTo>
                    <a:lnTo>
                      <a:pt x="1230627" y="6119446"/>
                    </a:lnTo>
                    <a:lnTo>
                      <a:pt x="1307384" y="5848748"/>
                    </a:lnTo>
                    <a:lnTo>
                      <a:pt x="1218903" y="5568461"/>
                    </a:lnTo>
                    <a:cubicBezTo>
                      <a:pt x="1218904" y="5443415"/>
                      <a:pt x="996955" y="5387606"/>
                      <a:pt x="996956" y="5262560"/>
                    </a:cubicBezTo>
                    <a:lnTo>
                      <a:pt x="1060215" y="5029028"/>
                    </a:lnTo>
                    <a:lnTo>
                      <a:pt x="1407265" y="4925001"/>
                    </a:lnTo>
                    <a:cubicBezTo>
                      <a:pt x="1511556" y="4807633"/>
                      <a:pt x="1512409" y="4728743"/>
                      <a:pt x="1564981" y="4630614"/>
                    </a:cubicBezTo>
                    <a:lnTo>
                      <a:pt x="1429918" y="4396154"/>
                    </a:lnTo>
                    <a:lnTo>
                      <a:pt x="1265796" y="4208584"/>
                    </a:lnTo>
                    <a:lnTo>
                      <a:pt x="1043059" y="3997570"/>
                    </a:lnTo>
                    <a:lnTo>
                      <a:pt x="820321" y="3774830"/>
                    </a:lnTo>
                    <a:lnTo>
                      <a:pt x="896305" y="3506861"/>
                    </a:lnTo>
                    <a:lnTo>
                      <a:pt x="1036980" y="3260677"/>
                    </a:lnTo>
                    <a:lnTo>
                      <a:pt x="925828" y="2989384"/>
                    </a:lnTo>
                    <a:lnTo>
                      <a:pt x="1078228" y="2766646"/>
                    </a:lnTo>
                    <a:lnTo>
                      <a:pt x="996166" y="2555631"/>
                    </a:lnTo>
                    <a:lnTo>
                      <a:pt x="1148566" y="2332892"/>
                    </a:lnTo>
                    <a:lnTo>
                      <a:pt x="1043058" y="2098431"/>
                    </a:lnTo>
                    <a:lnTo>
                      <a:pt x="1172012" y="1746738"/>
                    </a:lnTo>
                    <a:lnTo>
                      <a:pt x="1324412" y="1465384"/>
                    </a:lnTo>
                    <a:lnTo>
                      <a:pt x="1359582" y="1031631"/>
                    </a:lnTo>
                    <a:lnTo>
                      <a:pt x="1359582" y="808892"/>
                    </a:lnTo>
                    <a:lnTo>
                      <a:pt x="1160289" y="398584"/>
                    </a:lnTo>
                    <a:lnTo>
                      <a:pt x="996166" y="187569"/>
                    </a:lnTo>
                    <a:lnTo>
                      <a:pt x="925828" y="105507"/>
                    </a:lnTo>
                    <a:lnTo>
                      <a:pt x="843766" y="0"/>
                    </a:lnTo>
                  </a:path>
                </a:pathLst>
              </a:custGeom>
              <a:solidFill>
                <a:schemeClr val="accent1"/>
              </a:solidFill>
              <a:ln w="9525">
                <a:solidFill>
                  <a:schemeClr val="accent1">
                    <a:lumMod val="50000"/>
                  </a:schemeClr>
                </a:solidFill>
                <a:extLst>
                  <a:ext uri="{C807C97D-BFC1-408E-A445-0C87EB9F89A2}">
                    <ask:lineSketchStyleProps xmlns="" xmlns:ask="http://schemas.microsoft.com/office/drawing/2018/sketchyshapes" sd="3829101758">
                      <a:custGeom>
                        <a:avLst/>
                        <a:gdLst>
                          <a:gd name="connsiteX0" fmla="*/ 264685 w 1205787"/>
                          <a:gd name="connsiteY0" fmla="*/ 11293 h 6064848"/>
                          <a:gd name="connsiteX1" fmla="*/ 372520 w 1205787"/>
                          <a:gd name="connsiteY1" fmla="*/ 225878 h 6064848"/>
                          <a:gd name="connsiteX2" fmla="*/ 421536 w 1205787"/>
                          <a:gd name="connsiteY2" fmla="*/ 372699 h 6064848"/>
                          <a:gd name="connsiteX3" fmla="*/ 441142 w 1205787"/>
                          <a:gd name="connsiteY3" fmla="*/ 542108 h 6064848"/>
                          <a:gd name="connsiteX4" fmla="*/ 392126 w 1205787"/>
                          <a:gd name="connsiteY4" fmla="*/ 666342 h 6064848"/>
                          <a:gd name="connsiteX5" fmla="*/ 294095 w 1205787"/>
                          <a:gd name="connsiteY5" fmla="*/ 711518 h 6064848"/>
                          <a:gd name="connsiteX6" fmla="*/ 274489 w 1205787"/>
                          <a:gd name="connsiteY6" fmla="*/ 971279 h 6064848"/>
                          <a:gd name="connsiteX7" fmla="*/ 323504 w 1205787"/>
                          <a:gd name="connsiteY7" fmla="*/ 1140687 h 6064848"/>
                          <a:gd name="connsiteX8" fmla="*/ 431339 w 1205787"/>
                          <a:gd name="connsiteY8" fmla="*/ 1197157 h 6064848"/>
                          <a:gd name="connsiteX9" fmla="*/ 539173 w 1205787"/>
                          <a:gd name="connsiteY9" fmla="*/ 1242333 h 6064848"/>
                          <a:gd name="connsiteX10" fmla="*/ 588189 w 1205787"/>
                          <a:gd name="connsiteY10" fmla="*/ 1490800 h 6064848"/>
                          <a:gd name="connsiteX11" fmla="*/ 588189 w 1205787"/>
                          <a:gd name="connsiteY11" fmla="*/ 1705385 h 6064848"/>
                          <a:gd name="connsiteX12" fmla="*/ 548977 w 1205787"/>
                          <a:gd name="connsiteY12" fmla="*/ 1897382 h 6064848"/>
                          <a:gd name="connsiteX13" fmla="*/ 509763 w 1205787"/>
                          <a:gd name="connsiteY13" fmla="*/ 1987733 h 6064848"/>
                          <a:gd name="connsiteX14" fmla="*/ 431339 w 1205787"/>
                          <a:gd name="connsiteY14" fmla="*/ 2145848 h 6064848"/>
                          <a:gd name="connsiteX15" fmla="*/ 352913 w 1205787"/>
                          <a:gd name="connsiteY15" fmla="*/ 2236200 h 6064848"/>
                          <a:gd name="connsiteX16" fmla="*/ 343110 w 1205787"/>
                          <a:gd name="connsiteY16" fmla="*/ 2394315 h 6064848"/>
                          <a:gd name="connsiteX17" fmla="*/ 235275 w 1205787"/>
                          <a:gd name="connsiteY17" fmla="*/ 2439491 h 6064848"/>
                          <a:gd name="connsiteX18" fmla="*/ 205867 w 1205787"/>
                          <a:gd name="connsiteY18" fmla="*/ 2620195 h 6064848"/>
                          <a:gd name="connsiteX19" fmla="*/ 274489 w 1205787"/>
                          <a:gd name="connsiteY19" fmla="*/ 2834778 h 6064848"/>
                          <a:gd name="connsiteX20" fmla="*/ 254883 w 1205787"/>
                          <a:gd name="connsiteY20" fmla="*/ 2902544 h 6064848"/>
                          <a:gd name="connsiteX21" fmla="*/ 147047 w 1205787"/>
                          <a:gd name="connsiteY21" fmla="*/ 3151011 h 6064848"/>
                          <a:gd name="connsiteX22" fmla="*/ 147048 w 1205787"/>
                          <a:gd name="connsiteY22" fmla="*/ 3433358 h 6064848"/>
                          <a:gd name="connsiteX23" fmla="*/ 205866 w 1205787"/>
                          <a:gd name="connsiteY23" fmla="*/ 3636651 h 6064848"/>
                          <a:gd name="connsiteX24" fmla="*/ 68623 w 1205787"/>
                          <a:gd name="connsiteY24" fmla="*/ 3704413 h 6064848"/>
                          <a:gd name="connsiteX25" fmla="*/ 98032 w 1205787"/>
                          <a:gd name="connsiteY25" fmla="*/ 3941585 h 6064848"/>
                          <a:gd name="connsiteX26" fmla="*/ 235275 w 1205787"/>
                          <a:gd name="connsiteY26" fmla="*/ 4088408 h 6064848"/>
                          <a:gd name="connsiteX27" fmla="*/ 372520 w 1205787"/>
                          <a:gd name="connsiteY27" fmla="*/ 4246523 h 6064848"/>
                          <a:gd name="connsiteX28" fmla="*/ 578385 w 1205787"/>
                          <a:gd name="connsiteY28" fmla="*/ 4404638 h 6064848"/>
                          <a:gd name="connsiteX29" fmla="*/ 558780 w 1205787"/>
                          <a:gd name="connsiteY29" fmla="*/ 4574047 h 6064848"/>
                          <a:gd name="connsiteX30" fmla="*/ 235275 w 1205787"/>
                          <a:gd name="connsiteY30" fmla="*/ 4924160 h 6064848"/>
                          <a:gd name="connsiteX31" fmla="*/ 323504 w 1205787"/>
                          <a:gd name="connsiteY31" fmla="*/ 5138743 h 6064848"/>
                          <a:gd name="connsiteX32" fmla="*/ 309264 w 1205787"/>
                          <a:gd name="connsiteY32" fmla="*/ 5295830 h 6064848"/>
                          <a:gd name="connsiteX33" fmla="*/ 158205 w 1205787"/>
                          <a:gd name="connsiteY33" fmla="*/ 5432386 h 6064848"/>
                          <a:gd name="connsiteX34" fmla="*/ 0 w 1205787"/>
                          <a:gd name="connsiteY34" fmla="*/ 5624386 h 6064848"/>
                          <a:gd name="connsiteX35" fmla="*/ 39213 w 1205787"/>
                          <a:gd name="connsiteY35" fmla="*/ 5827674 h 6064848"/>
                          <a:gd name="connsiteX36" fmla="*/ 254882 w 1205787"/>
                          <a:gd name="connsiteY36" fmla="*/ 5985790 h 6064848"/>
                          <a:gd name="connsiteX37" fmla="*/ 509764 w 1205787"/>
                          <a:gd name="connsiteY37" fmla="*/ 6064848 h 6064848"/>
                          <a:gd name="connsiteX38" fmla="*/ 803858 w 1205787"/>
                          <a:gd name="connsiteY38" fmla="*/ 6008377 h 6064848"/>
                          <a:gd name="connsiteX39" fmla="*/ 950904 w 1205787"/>
                          <a:gd name="connsiteY39" fmla="*/ 5895438 h 6064848"/>
                          <a:gd name="connsiteX40" fmla="*/ 1015090 w 1205787"/>
                          <a:gd name="connsiteY40" fmla="*/ 5634650 h 6064848"/>
                          <a:gd name="connsiteX41" fmla="*/ 941100 w 1205787"/>
                          <a:gd name="connsiteY41" fmla="*/ 5364623 h 6064848"/>
                          <a:gd name="connsiteX42" fmla="*/ 823464 w 1205787"/>
                          <a:gd name="connsiteY42" fmla="*/ 5082275 h 6064848"/>
                          <a:gd name="connsiteX43" fmla="*/ 907256 w 1205787"/>
                          <a:gd name="connsiteY43" fmla="*/ 4900541 h 6064848"/>
                          <a:gd name="connsiteX44" fmla="*/ 1166576 w 1205787"/>
                          <a:gd name="connsiteY44" fmla="*/ 4664398 h 6064848"/>
                          <a:gd name="connsiteX45" fmla="*/ 1205787 w 1205787"/>
                          <a:gd name="connsiteY45" fmla="*/ 4461106 h 6064848"/>
                          <a:gd name="connsiteX46" fmla="*/ 1117556 w 1205787"/>
                          <a:gd name="connsiteY46" fmla="*/ 4235229 h 6064848"/>
                          <a:gd name="connsiteX47" fmla="*/ 980313 w 1205787"/>
                          <a:gd name="connsiteY47" fmla="*/ 4054525 h 6064848"/>
                          <a:gd name="connsiteX48" fmla="*/ 794055 w 1205787"/>
                          <a:gd name="connsiteY48" fmla="*/ 3851235 h 6064848"/>
                          <a:gd name="connsiteX49" fmla="*/ 607796 w 1205787"/>
                          <a:gd name="connsiteY49" fmla="*/ 3636649 h 6064848"/>
                          <a:gd name="connsiteX50" fmla="*/ 671336 w 1205787"/>
                          <a:gd name="connsiteY50" fmla="*/ 3378489 h 6064848"/>
                          <a:gd name="connsiteX51" fmla="*/ 788972 w 1205787"/>
                          <a:gd name="connsiteY51" fmla="*/ 3141317 h 6064848"/>
                          <a:gd name="connsiteX52" fmla="*/ 696023 w 1205787"/>
                          <a:gd name="connsiteY52" fmla="*/ 2879955 h 6064848"/>
                          <a:gd name="connsiteX53" fmla="*/ 823464 w 1205787"/>
                          <a:gd name="connsiteY53" fmla="*/ 2665370 h 6064848"/>
                          <a:gd name="connsiteX54" fmla="*/ 754842 w 1205787"/>
                          <a:gd name="connsiteY54" fmla="*/ 2462080 h 6064848"/>
                          <a:gd name="connsiteX55" fmla="*/ 882283 w 1205787"/>
                          <a:gd name="connsiteY55" fmla="*/ 2247494 h 6064848"/>
                          <a:gd name="connsiteX56" fmla="*/ 794054 w 1205787"/>
                          <a:gd name="connsiteY56" fmla="*/ 2021616 h 6064848"/>
                          <a:gd name="connsiteX57" fmla="*/ 901889 w 1205787"/>
                          <a:gd name="connsiteY57" fmla="*/ 1682797 h 6064848"/>
                          <a:gd name="connsiteX58" fmla="*/ 1029330 w 1205787"/>
                          <a:gd name="connsiteY58" fmla="*/ 1411742 h 6064848"/>
                          <a:gd name="connsiteX59" fmla="*/ 1058740 w 1205787"/>
                          <a:gd name="connsiteY59" fmla="*/ 993867 h 6064848"/>
                          <a:gd name="connsiteX60" fmla="*/ 1058740 w 1205787"/>
                          <a:gd name="connsiteY60" fmla="*/ 779281 h 6064848"/>
                          <a:gd name="connsiteX61" fmla="*/ 892086 w 1205787"/>
                          <a:gd name="connsiteY61" fmla="*/ 383993 h 6064848"/>
                          <a:gd name="connsiteX62" fmla="*/ 754842 w 1205787"/>
                          <a:gd name="connsiteY62" fmla="*/ 180702 h 6064848"/>
                          <a:gd name="connsiteX63" fmla="*/ 696023 w 1205787"/>
                          <a:gd name="connsiteY63" fmla="*/ 101644 h 6064848"/>
                          <a:gd name="connsiteX64" fmla="*/ 627401 w 1205787"/>
                          <a:gd name="connsiteY64" fmla="*/ 0 h 60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5787" h="6064848" fill="none" extrusionOk="0">
                            <a:moveTo>
                              <a:pt x="264685" y="11293"/>
                            </a:moveTo>
                            <a:cubicBezTo>
                              <a:pt x="291429" y="66974"/>
                              <a:pt x="351371" y="163120"/>
                              <a:pt x="372520" y="225878"/>
                            </a:cubicBezTo>
                            <a:cubicBezTo>
                              <a:pt x="387389" y="273163"/>
                              <a:pt x="400218" y="328673"/>
                              <a:pt x="421536" y="372699"/>
                            </a:cubicBezTo>
                            <a:cubicBezTo>
                              <a:pt x="431110" y="415797"/>
                              <a:pt x="432151" y="485927"/>
                              <a:pt x="441142" y="542108"/>
                            </a:cubicBezTo>
                            <a:cubicBezTo>
                              <a:pt x="421919" y="582632"/>
                              <a:pt x="405522" y="638066"/>
                              <a:pt x="392126" y="666342"/>
                            </a:cubicBezTo>
                            <a:cubicBezTo>
                              <a:pt x="351134" y="683915"/>
                              <a:pt x="332301" y="694345"/>
                              <a:pt x="294095" y="711518"/>
                            </a:cubicBezTo>
                            <a:cubicBezTo>
                              <a:pt x="281931" y="780627"/>
                              <a:pt x="282477" y="895381"/>
                              <a:pt x="274489" y="971279"/>
                            </a:cubicBezTo>
                            <a:cubicBezTo>
                              <a:pt x="299047" y="1032455"/>
                              <a:pt x="303591" y="1073261"/>
                              <a:pt x="323504" y="1140687"/>
                            </a:cubicBezTo>
                            <a:cubicBezTo>
                              <a:pt x="351360" y="1156352"/>
                              <a:pt x="406130" y="1178740"/>
                              <a:pt x="431339" y="1197157"/>
                            </a:cubicBezTo>
                            <a:cubicBezTo>
                              <a:pt x="458335" y="1205204"/>
                              <a:pt x="498586" y="1227103"/>
                              <a:pt x="539173" y="1242333"/>
                            </a:cubicBezTo>
                            <a:cubicBezTo>
                              <a:pt x="544648" y="1315947"/>
                              <a:pt x="559519" y="1395414"/>
                              <a:pt x="588189" y="1490800"/>
                            </a:cubicBezTo>
                            <a:cubicBezTo>
                              <a:pt x="594976" y="1581552"/>
                              <a:pt x="585901" y="1620750"/>
                              <a:pt x="588189" y="1705385"/>
                            </a:cubicBezTo>
                            <a:cubicBezTo>
                              <a:pt x="587806" y="1749880"/>
                              <a:pt x="556384" y="1840267"/>
                              <a:pt x="548977" y="1897382"/>
                            </a:cubicBezTo>
                            <a:cubicBezTo>
                              <a:pt x="540302" y="1926111"/>
                              <a:pt x="522651" y="1969951"/>
                              <a:pt x="509763" y="1987733"/>
                            </a:cubicBezTo>
                            <a:cubicBezTo>
                              <a:pt x="485900" y="2037473"/>
                              <a:pt x="449368" y="2105864"/>
                              <a:pt x="431339" y="2145848"/>
                            </a:cubicBezTo>
                            <a:cubicBezTo>
                              <a:pt x="415152" y="2166934"/>
                              <a:pt x="382297" y="2200128"/>
                              <a:pt x="352913" y="2236200"/>
                            </a:cubicBezTo>
                            <a:cubicBezTo>
                              <a:pt x="353544" y="2268164"/>
                              <a:pt x="339998" y="2316755"/>
                              <a:pt x="343110" y="2394315"/>
                            </a:cubicBezTo>
                            <a:cubicBezTo>
                              <a:pt x="306211" y="2403987"/>
                              <a:pt x="276373" y="2426956"/>
                              <a:pt x="235275" y="2439491"/>
                            </a:cubicBezTo>
                            <a:cubicBezTo>
                              <a:pt x="223909" y="2520005"/>
                              <a:pt x="213444" y="2559659"/>
                              <a:pt x="205867" y="2620195"/>
                            </a:cubicBezTo>
                            <a:cubicBezTo>
                              <a:pt x="235338" y="2708930"/>
                              <a:pt x="239832" y="2739680"/>
                              <a:pt x="274489" y="2834778"/>
                            </a:cubicBezTo>
                            <a:cubicBezTo>
                              <a:pt x="267629" y="2869181"/>
                              <a:pt x="266666" y="2871444"/>
                              <a:pt x="254883" y="2902544"/>
                            </a:cubicBezTo>
                            <a:cubicBezTo>
                              <a:pt x="224810" y="2964935"/>
                              <a:pt x="180778" y="3069037"/>
                              <a:pt x="147047" y="3151011"/>
                            </a:cubicBezTo>
                            <a:cubicBezTo>
                              <a:pt x="142067" y="3250568"/>
                              <a:pt x="149501" y="3320050"/>
                              <a:pt x="147048" y="3433358"/>
                            </a:cubicBezTo>
                            <a:cubicBezTo>
                              <a:pt x="157737" y="3492970"/>
                              <a:pt x="181424" y="3557588"/>
                              <a:pt x="205866" y="3636651"/>
                            </a:cubicBezTo>
                            <a:cubicBezTo>
                              <a:pt x="150564" y="3656004"/>
                              <a:pt x="119199" y="3673571"/>
                              <a:pt x="68623" y="3704413"/>
                            </a:cubicBezTo>
                            <a:cubicBezTo>
                              <a:pt x="83573" y="3766890"/>
                              <a:pt x="88553" y="3844717"/>
                              <a:pt x="98032" y="3941585"/>
                            </a:cubicBezTo>
                            <a:cubicBezTo>
                              <a:pt x="123890" y="3981148"/>
                              <a:pt x="173508" y="4009237"/>
                              <a:pt x="235275" y="4088408"/>
                            </a:cubicBezTo>
                            <a:cubicBezTo>
                              <a:pt x="239008" y="4159155"/>
                              <a:pt x="377076" y="4171091"/>
                              <a:pt x="372520" y="4246523"/>
                            </a:cubicBezTo>
                            <a:cubicBezTo>
                              <a:pt x="437582" y="4304345"/>
                              <a:pt x="499121" y="4346349"/>
                              <a:pt x="578385" y="4404638"/>
                            </a:cubicBezTo>
                            <a:cubicBezTo>
                              <a:pt x="570293" y="4480486"/>
                              <a:pt x="558783" y="4528692"/>
                              <a:pt x="558780" y="4574047"/>
                            </a:cubicBezTo>
                            <a:cubicBezTo>
                              <a:pt x="477257" y="4671360"/>
                              <a:pt x="337153" y="4806859"/>
                              <a:pt x="235275" y="4924160"/>
                            </a:cubicBezTo>
                            <a:cubicBezTo>
                              <a:pt x="265400" y="5014976"/>
                              <a:pt x="289094" y="5052363"/>
                              <a:pt x="323504" y="5138743"/>
                            </a:cubicBezTo>
                            <a:cubicBezTo>
                              <a:pt x="287525" y="5176605"/>
                              <a:pt x="332098" y="5258001"/>
                              <a:pt x="309264" y="5295830"/>
                            </a:cubicBezTo>
                            <a:cubicBezTo>
                              <a:pt x="246435" y="5355513"/>
                              <a:pt x="225994" y="5367770"/>
                              <a:pt x="158205" y="5432386"/>
                            </a:cubicBezTo>
                            <a:cubicBezTo>
                              <a:pt x="92276" y="5529232"/>
                              <a:pt x="69956" y="5543509"/>
                              <a:pt x="0" y="5624386"/>
                            </a:cubicBezTo>
                            <a:cubicBezTo>
                              <a:pt x="4004" y="5692973"/>
                              <a:pt x="20784" y="5781286"/>
                              <a:pt x="39213" y="5827674"/>
                            </a:cubicBezTo>
                            <a:cubicBezTo>
                              <a:pt x="127178" y="5902091"/>
                              <a:pt x="169662" y="5910572"/>
                              <a:pt x="254882" y="5985790"/>
                            </a:cubicBezTo>
                            <a:cubicBezTo>
                              <a:pt x="362699" y="6017636"/>
                              <a:pt x="408672" y="6046418"/>
                              <a:pt x="509764" y="6064848"/>
                            </a:cubicBezTo>
                            <a:cubicBezTo>
                              <a:pt x="582847" y="6045570"/>
                              <a:pt x="660442" y="6026693"/>
                              <a:pt x="803858" y="6008377"/>
                            </a:cubicBezTo>
                            <a:cubicBezTo>
                              <a:pt x="834348" y="5979979"/>
                              <a:pt x="896955" y="5936138"/>
                              <a:pt x="950904" y="5895438"/>
                            </a:cubicBezTo>
                            <a:cubicBezTo>
                              <a:pt x="964527" y="5808660"/>
                              <a:pt x="996785" y="5761459"/>
                              <a:pt x="1015090" y="5634650"/>
                            </a:cubicBezTo>
                            <a:cubicBezTo>
                              <a:pt x="1006783" y="5558219"/>
                              <a:pt x="963269" y="5435623"/>
                              <a:pt x="941100" y="5364623"/>
                            </a:cubicBezTo>
                            <a:cubicBezTo>
                              <a:pt x="927615" y="5266443"/>
                              <a:pt x="844458" y="5205301"/>
                              <a:pt x="823464" y="5082275"/>
                            </a:cubicBezTo>
                            <a:cubicBezTo>
                              <a:pt x="839485" y="5024606"/>
                              <a:pt x="896521" y="4941380"/>
                              <a:pt x="907256" y="4900541"/>
                            </a:cubicBezTo>
                            <a:cubicBezTo>
                              <a:pt x="982154" y="4825577"/>
                              <a:pt x="1089348" y="4723680"/>
                              <a:pt x="1166576" y="4664398"/>
                            </a:cubicBezTo>
                            <a:cubicBezTo>
                              <a:pt x="1184211" y="4582944"/>
                              <a:pt x="1180147" y="4552836"/>
                              <a:pt x="1205787" y="4461106"/>
                            </a:cubicBezTo>
                            <a:cubicBezTo>
                              <a:pt x="1193903" y="4398225"/>
                              <a:pt x="1136695" y="4309752"/>
                              <a:pt x="1117556" y="4235229"/>
                            </a:cubicBezTo>
                            <a:cubicBezTo>
                              <a:pt x="1059912" y="4153382"/>
                              <a:pt x="1020543" y="4118126"/>
                              <a:pt x="980313" y="4054525"/>
                            </a:cubicBezTo>
                            <a:cubicBezTo>
                              <a:pt x="933417" y="4004583"/>
                              <a:pt x="860926" y="3927479"/>
                              <a:pt x="794055" y="3851235"/>
                            </a:cubicBezTo>
                            <a:cubicBezTo>
                              <a:pt x="742107" y="3790975"/>
                              <a:pt x="697079" y="3729113"/>
                              <a:pt x="607796" y="3636649"/>
                            </a:cubicBezTo>
                            <a:cubicBezTo>
                              <a:pt x="636757" y="3545899"/>
                              <a:pt x="653596" y="3478243"/>
                              <a:pt x="671336" y="3378489"/>
                            </a:cubicBezTo>
                            <a:cubicBezTo>
                              <a:pt x="697940" y="3329337"/>
                              <a:pt x="755761" y="3197939"/>
                              <a:pt x="788972" y="3141317"/>
                            </a:cubicBezTo>
                            <a:cubicBezTo>
                              <a:pt x="774383" y="3082101"/>
                              <a:pt x="713957" y="2948102"/>
                              <a:pt x="696023" y="2879955"/>
                            </a:cubicBezTo>
                            <a:cubicBezTo>
                              <a:pt x="761939" y="2775357"/>
                              <a:pt x="763798" y="2764632"/>
                              <a:pt x="823464" y="2665370"/>
                            </a:cubicBezTo>
                            <a:cubicBezTo>
                              <a:pt x="792276" y="2566399"/>
                              <a:pt x="786146" y="2532050"/>
                              <a:pt x="754842" y="2462080"/>
                            </a:cubicBezTo>
                            <a:cubicBezTo>
                              <a:pt x="807446" y="2354161"/>
                              <a:pt x="853787" y="2318335"/>
                              <a:pt x="882283" y="2247494"/>
                            </a:cubicBezTo>
                            <a:cubicBezTo>
                              <a:pt x="829403" y="2137981"/>
                              <a:pt x="819392" y="2066728"/>
                              <a:pt x="794054" y="2021616"/>
                            </a:cubicBezTo>
                            <a:cubicBezTo>
                              <a:pt x="846290" y="1866931"/>
                              <a:pt x="867719" y="1783078"/>
                              <a:pt x="901889" y="1682797"/>
                            </a:cubicBezTo>
                            <a:cubicBezTo>
                              <a:pt x="950318" y="1599149"/>
                              <a:pt x="980462" y="1487922"/>
                              <a:pt x="1029330" y="1411742"/>
                            </a:cubicBezTo>
                            <a:cubicBezTo>
                              <a:pt x="1026098" y="1211710"/>
                              <a:pt x="1034525" y="1126584"/>
                              <a:pt x="1058740" y="993867"/>
                            </a:cubicBezTo>
                            <a:cubicBezTo>
                              <a:pt x="1059896" y="902759"/>
                              <a:pt x="1066658" y="883576"/>
                              <a:pt x="1058740" y="779281"/>
                            </a:cubicBezTo>
                            <a:cubicBezTo>
                              <a:pt x="1030574" y="658460"/>
                              <a:pt x="931085" y="522017"/>
                              <a:pt x="892086" y="383993"/>
                            </a:cubicBezTo>
                            <a:cubicBezTo>
                              <a:pt x="844731" y="322872"/>
                              <a:pt x="781705" y="226443"/>
                              <a:pt x="754842" y="180702"/>
                            </a:cubicBezTo>
                            <a:cubicBezTo>
                              <a:pt x="735694" y="151201"/>
                              <a:pt x="719516" y="135799"/>
                              <a:pt x="696023" y="101644"/>
                            </a:cubicBezTo>
                            <a:cubicBezTo>
                              <a:pt x="666522" y="49740"/>
                              <a:pt x="648617" y="26101"/>
                              <a:pt x="627401" y="0"/>
                            </a:cubicBezTo>
                          </a:path>
                          <a:path w="1205787" h="6064848" stroke="0" extrusionOk="0">
                            <a:moveTo>
                              <a:pt x="264685" y="11293"/>
                            </a:moveTo>
                            <a:cubicBezTo>
                              <a:pt x="285763" y="65507"/>
                              <a:pt x="349085" y="159620"/>
                              <a:pt x="372520" y="225878"/>
                            </a:cubicBezTo>
                            <a:cubicBezTo>
                              <a:pt x="396062" y="282345"/>
                              <a:pt x="392500" y="309542"/>
                              <a:pt x="421536" y="372699"/>
                            </a:cubicBezTo>
                            <a:cubicBezTo>
                              <a:pt x="431024" y="436372"/>
                              <a:pt x="439644" y="473132"/>
                              <a:pt x="441142" y="542108"/>
                            </a:cubicBezTo>
                            <a:cubicBezTo>
                              <a:pt x="426187" y="594227"/>
                              <a:pt x="407070" y="630564"/>
                              <a:pt x="392126" y="666342"/>
                            </a:cubicBezTo>
                            <a:cubicBezTo>
                              <a:pt x="366631" y="677143"/>
                              <a:pt x="332466" y="691003"/>
                              <a:pt x="294095" y="711518"/>
                            </a:cubicBezTo>
                            <a:cubicBezTo>
                              <a:pt x="291238" y="832741"/>
                              <a:pt x="282295" y="897704"/>
                              <a:pt x="274489" y="971279"/>
                            </a:cubicBezTo>
                            <a:cubicBezTo>
                              <a:pt x="293845" y="1050855"/>
                              <a:pt x="308349" y="1092686"/>
                              <a:pt x="323504" y="1140687"/>
                            </a:cubicBezTo>
                            <a:cubicBezTo>
                              <a:pt x="355728" y="1154661"/>
                              <a:pt x="398293" y="1176219"/>
                              <a:pt x="431339" y="1197157"/>
                            </a:cubicBezTo>
                            <a:cubicBezTo>
                              <a:pt x="470529" y="1217480"/>
                              <a:pt x="499111" y="1223989"/>
                              <a:pt x="539173" y="1242333"/>
                            </a:cubicBezTo>
                            <a:cubicBezTo>
                              <a:pt x="548419" y="1349662"/>
                              <a:pt x="574578" y="1434573"/>
                              <a:pt x="588189" y="1490800"/>
                            </a:cubicBezTo>
                            <a:cubicBezTo>
                              <a:pt x="591757" y="1584709"/>
                              <a:pt x="587100" y="1661571"/>
                              <a:pt x="588189" y="1705385"/>
                            </a:cubicBezTo>
                            <a:cubicBezTo>
                              <a:pt x="570036" y="1760502"/>
                              <a:pt x="563912" y="1827502"/>
                              <a:pt x="548977" y="1897382"/>
                            </a:cubicBezTo>
                            <a:cubicBezTo>
                              <a:pt x="528308" y="1932881"/>
                              <a:pt x="530592" y="1947342"/>
                              <a:pt x="509763" y="1987733"/>
                            </a:cubicBezTo>
                            <a:cubicBezTo>
                              <a:pt x="488061" y="2027195"/>
                              <a:pt x="453739" y="2083411"/>
                              <a:pt x="431339" y="2145848"/>
                            </a:cubicBezTo>
                            <a:cubicBezTo>
                              <a:pt x="401686" y="2176311"/>
                              <a:pt x="375235" y="2212374"/>
                              <a:pt x="352913" y="2236200"/>
                            </a:cubicBezTo>
                            <a:cubicBezTo>
                              <a:pt x="350547" y="2282369"/>
                              <a:pt x="351971" y="2335316"/>
                              <a:pt x="343110" y="2394315"/>
                            </a:cubicBezTo>
                            <a:cubicBezTo>
                              <a:pt x="293918" y="2417434"/>
                              <a:pt x="277186" y="2418149"/>
                              <a:pt x="235275" y="2439491"/>
                            </a:cubicBezTo>
                            <a:cubicBezTo>
                              <a:pt x="220619" y="2511982"/>
                              <a:pt x="224552" y="2542770"/>
                              <a:pt x="205867" y="2620195"/>
                            </a:cubicBezTo>
                            <a:cubicBezTo>
                              <a:pt x="227677" y="2723185"/>
                              <a:pt x="237813" y="2735840"/>
                              <a:pt x="274489" y="2834778"/>
                            </a:cubicBezTo>
                            <a:cubicBezTo>
                              <a:pt x="267228" y="2865414"/>
                              <a:pt x="262739" y="2869371"/>
                              <a:pt x="254883" y="2902544"/>
                            </a:cubicBezTo>
                            <a:cubicBezTo>
                              <a:pt x="218408" y="2995402"/>
                              <a:pt x="178490" y="3100965"/>
                              <a:pt x="147047" y="3151011"/>
                            </a:cubicBezTo>
                            <a:cubicBezTo>
                              <a:pt x="148447" y="3253866"/>
                              <a:pt x="164647" y="3334760"/>
                              <a:pt x="147048" y="3433358"/>
                            </a:cubicBezTo>
                            <a:cubicBezTo>
                              <a:pt x="162981" y="3494244"/>
                              <a:pt x="189609" y="3584125"/>
                              <a:pt x="205866" y="3636651"/>
                            </a:cubicBezTo>
                            <a:cubicBezTo>
                              <a:pt x="142450" y="3676397"/>
                              <a:pt x="118727" y="3682484"/>
                              <a:pt x="68623" y="3704413"/>
                            </a:cubicBezTo>
                            <a:cubicBezTo>
                              <a:pt x="74827" y="3811699"/>
                              <a:pt x="74299" y="3832523"/>
                              <a:pt x="98032" y="3941585"/>
                            </a:cubicBezTo>
                            <a:cubicBezTo>
                              <a:pt x="149423" y="3993103"/>
                              <a:pt x="199243" y="4040267"/>
                              <a:pt x="235275" y="4088408"/>
                            </a:cubicBezTo>
                            <a:cubicBezTo>
                              <a:pt x="230556" y="4161218"/>
                              <a:pt x="374949" y="4174813"/>
                              <a:pt x="372520" y="4246523"/>
                            </a:cubicBezTo>
                            <a:cubicBezTo>
                              <a:pt x="448890" y="4319672"/>
                              <a:pt x="501328" y="4345941"/>
                              <a:pt x="578385" y="4404638"/>
                            </a:cubicBezTo>
                            <a:cubicBezTo>
                              <a:pt x="580762" y="4456717"/>
                              <a:pt x="563630" y="4539161"/>
                              <a:pt x="558780" y="4574047"/>
                            </a:cubicBezTo>
                            <a:cubicBezTo>
                              <a:pt x="405538" y="4708876"/>
                              <a:pt x="305812" y="4836501"/>
                              <a:pt x="235275" y="4924160"/>
                            </a:cubicBezTo>
                            <a:cubicBezTo>
                              <a:pt x="254308" y="4973655"/>
                              <a:pt x="313185" y="5088585"/>
                              <a:pt x="323504" y="5138743"/>
                            </a:cubicBezTo>
                            <a:cubicBezTo>
                              <a:pt x="293641" y="5173721"/>
                              <a:pt x="331408" y="5262419"/>
                              <a:pt x="309264" y="5295830"/>
                            </a:cubicBezTo>
                            <a:cubicBezTo>
                              <a:pt x="249066" y="5340140"/>
                              <a:pt x="213028" y="5369796"/>
                              <a:pt x="158205" y="5432386"/>
                            </a:cubicBezTo>
                            <a:cubicBezTo>
                              <a:pt x="114146" y="5482981"/>
                              <a:pt x="73432" y="5553015"/>
                              <a:pt x="0" y="5624386"/>
                            </a:cubicBezTo>
                            <a:cubicBezTo>
                              <a:pt x="13075" y="5668978"/>
                              <a:pt x="13839" y="5730626"/>
                              <a:pt x="39213" y="5827674"/>
                            </a:cubicBezTo>
                            <a:cubicBezTo>
                              <a:pt x="117056" y="5869962"/>
                              <a:pt x="165365" y="5907286"/>
                              <a:pt x="254882" y="5985790"/>
                            </a:cubicBezTo>
                            <a:cubicBezTo>
                              <a:pt x="369698" y="6026946"/>
                              <a:pt x="421011" y="6027323"/>
                              <a:pt x="509764" y="6064848"/>
                            </a:cubicBezTo>
                            <a:cubicBezTo>
                              <a:pt x="615449" y="6055532"/>
                              <a:pt x="686627" y="6023717"/>
                              <a:pt x="803858" y="6008377"/>
                            </a:cubicBezTo>
                            <a:cubicBezTo>
                              <a:pt x="872341" y="5951747"/>
                              <a:pt x="888206" y="5939183"/>
                              <a:pt x="950904" y="5895438"/>
                            </a:cubicBezTo>
                            <a:cubicBezTo>
                              <a:pt x="978828" y="5765312"/>
                              <a:pt x="999147" y="5697953"/>
                              <a:pt x="1015090" y="5634650"/>
                            </a:cubicBezTo>
                            <a:cubicBezTo>
                              <a:pt x="1002175" y="5543371"/>
                              <a:pt x="971453" y="5435279"/>
                              <a:pt x="941100" y="5364623"/>
                            </a:cubicBezTo>
                            <a:cubicBezTo>
                              <a:pt x="925597" y="5222209"/>
                              <a:pt x="840924" y="5199915"/>
                              <a:pt x="823464" y="5082275"/>
                            </a:cubicBezTo>
                            <a:cubicBezTo>
                              <a:pt x="849387" y="5021830"/>
                              <a:pt x="874135" y="4950930"/>
                              <a:pt x="907256" y="4900541"/>
                            </a:cubicBezTo>
                            <a:cubicBezTo>
                              <a:pt x="969253" y="4829715"/>
                              <a:pt x="1050199" y="4782194"/>
                              <a:pt x="1166576" y="4664398"/>
                            </a:cubicBezTo>
                            <a:cubicBezTo>
                              <a:pt x="1185938" y="4568375"/>
                              <a:pt x="1179230" y="4549526"/>
                              <a:pt x="1205787" y="4461106"/>
                            </a:cubicBezTo>
                            <a:cubicBezTo>
                              <a:pt x="1185570" y="4407017"/>
                              <a:pt x="1146273" y="4332721"/>
                              <a:pt x="1117556" y="4235229"/>
                            </a:cubicBezTo>
                            <a:cubicBezTo>
                              <a:pt x="1073674" y="4176147"/>
                              <a:pt x="1002171" y="4099842"/>
                              <a:pt x="980313" y="4054525"/>
                            </a:cubicBezTo>
                            <a:cubicBezTo>
                              <a:pt x="917455" y="3974126"/>
                              <a:pt x="845455" y="3917045"/>
                              <a:pt x="794055" y="3851235"/>
                            </a:cubicBezTo>
                            <a:cubicBezTo>
                              <a:pt x="748666" y="3787848"/>
                              <a:pt x="680805" y="3705884"/>
                              <a:pt x="607796" y="3636649"/>
                            </a:cubicBezTo>
                            <a:cubicBezTo>
                              <a:pt x="625696" y="3522828"/>
                              <a:pt x="640844" y="3502999"/>
                              <a:pt x="671336" y="3378489"/>
                            </a:cubicBezTo>
                            <a:cubicBezTo>
                              <a:pt x="717250" y="3314159"/>
                              <a:pt x="752226" y="3243551"/>
                              <a:pt x="788972" y="3141317"/>
                            </a:cubicBezTo>
                            <a:cubicBezTo>
                              <a:pt x="760259" y="3023142"/>
                              <a:pt x="735358" y="2951859"/>
                              <a:pt x="696023" y="2879955"/>
                            </a:cubicBezTo>
                            <a:cubicBezTo>
                              <a:pt x="745273" y="2794256"/>
                              <a:pt x="791659" y="2733692"/>
                              <a:pt x="823464" y="2665370"/>
                            </a:cubicBezTo>
                            <a:cubicBezTo>
                              <a:pt x="806692" y="2584556"/>
                              <a:pt x="781045" y="2510424"/>
                              <a:pt x="754842" y="2462080"/>
                            </a:cubicBezTo>
                            <a:cubicBezTo>
                              <a:pt x="803624" y="2373473"/>
                              <a:pt x="854171" y="2317676"/>
                              <a:pt x="882283" y="2247494"/>
                            </a:cubicBezTo>
                            <a:cubicBezTo>
                              <a:pt x="834998" y="2153277"/>
                              <a:pt x="836090" y="2106035"/>
                              <a:pt x="794054" y="2021616"/>
                            </a:cubicBezTo>
                            <a:cubicBezTo>
                              <a:pt x="824690" y="1923513"/>
                              <a:pt x="861437" y="1833406"/>
                              <a:pt x="901889" y="1682797"/>
                            </a:cubicBezTo>
                            <a:cubicBezTo>
                              <a:pt x="964314" y="1584023"/>
                              <a:pt x="996419" y="1492443"/>
                              <a:pt x="1029330" y="1411742"/>
                            </a:cubicBezTo>
                            <a:cubicBezTo>
                              <a:pt x="1039156" y="1257121"/>
                              <a:pt x="1068834" y="1108320"/>
                              <a:pt x="1058740" y="993867"/>
                            </a:cubicBezTo>
                            <a:cubicBezTo>
                              <a:pt x="1055512" y="936104"/>
                              <a:pt x="1058621" y="857770"/>
                              <a:pt x="1058740" y="779281"/>
                            </a:cubicBezTo>
                            <a:cubicBezTo>
                              <a:pt x="1008288" y="606987"/>
                              <a:pt x="981051" y="565739"/>
                              <a:pt x="892086" y="383993"/>
                            </a:cubicBezTo>
                            <a:cubicBezTo>
                              <a:pt x="841652" y="316569"/>
                              <a:pt x="794502" y="219475"/>
                              <a:pt x="754842" y="180702"/>
                            </a:cubicBezTo>
                            <a:cubicBezTo>
                              <a:pt x="731179" y="150786"/>
                              <a:pt x="711105" y="116457"/>
                              <a:pt x="696023" y="101644"/>
                            </a:cubicBezTo>
                            <a:cubicBezTo>
                              <a:pt x="677337" y="81758"/>
                              <a:pt x="644538" y="26090"/>
                              <a:pt x="627401"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48" name="Picture 147" descr="A small animal wearing a hat&#10;&#10;Description automatically generated with medium confidence">
            <a:extLst>
              <a:ext uri="{FF2B5EF4-FFF2-40B4-BE49-F238E27FC236}">
                <a16:creationId xmlns:a16="http://schemas.microsoft.com/office/drawing/2014/main" id="{B1ECE5DA-8F59-67D1-859F-388133408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40" y="2833971"/>
            <a:ext cx="869463" cy="869463"/>
          </a:xfrm>
          <a:prstGeom prst="rect">
            <a:avLst/>
          </a:prstGeom>
        </p:spPr>
      </p:pic>
      <p:sp>
        <p:nvSpPr>
          <p:cNvPr id="2" name="Footer Placeholder 1">
            <a:extLst>
              <a:ext uri="{FF2B5EF4-FFF2-40B4-BE49-F238E27FC236}">
                <a16:creationId xmlns:a16="http://schemas.microsoft.com/office/drawing/2014/main" id="{40CB4CE9-B931-1CAF-34A6-62802E2D0791}"/>
              </a:ext>
            </a:extLst>
          </p:cNvPr>
          <p:cNvSpPr>
            <a:spLocks noGrp="1"/>
          </p:cNvSpPr>
          <p:nvPr>
            <p:ph type="ftr" sz="quarter" idx="11"/>
          </p:nvPr>
        </p:nvSpPr>
        <p:spPr>
          <a:xfrm>
            <a:off x="4038599" y="6356350"/>
            <a:ext cx="5146041" cy="365125"/>
          </a:xfrm>
        </p:spPr>
        <p:txBody>
          <a:bodyPr/>
          <a:lstStyle/>
          <a:p>
            <a:r>
              <a:rPr lang="en-US" dirty="0"/>
              <a:t>Chapter 2 – Optimizing an ESA-based Ensemble Subsetting Approach</a:t>
            </a:r>
          </a:p>
        </p:txBody>
      </p:sp>
      <p:pic>
        <p:nvPicPr>
          <p:cNvPr id="154" name="Picture 5" descr="A picture containing sky, photo&#10;&#10;Description generated with very high confidence">
            <a:extLst>
              <a:ext uri="{FF2B5EF4-FFF2-40B4-BE49-F238E27FC236}">
                <a16:creationId xmlns:a16="http://schemas.microsoft.com/office/drawing/2014/main" id="{6C416378-AC87-3F52-7254-DBA9F0D00551}"/>
              </a:ext>
            </a:extLst>
          </p:cNvPr>
          <p:cNvPicPr>
            <a:picLocks noChangeAspect="1"/>
          </p:cNvPicPr>
          <p:nvPr/>
        </p:nvPicPr>
        <p:blipFill rotWithShape="1">
          <a:blip r:embed="rId5"/>
          <a:stretch/>
        </p:blipFill>
        <p:spPr>
          <a:xfrm>
            <a:off x="3613179" y="1047464"/>
            <a:ext cx="6686075" cy="4618150"/>
          </a:xfrm>
          <a:prstGeom prst="rect">
            <a:avLst/>
          </a:prstGeom>
        </p:spPr>
      </p:pic>
      <p:cxnSp>
        <p:nvCxnSpPr>
          <p:cNvPr id="155" name="Straight Arrow Connector 154">
            <a:extLst>
              <a:ext uri="{FF2B5EF4-FFF2-40B4-BE49-F238E27FC236}">
                <a16:creationId xmlns:a16="http://schemas.microsoft.com/office/drawing/2014/main" id="{36240AE8-E36A-DBBB-27B8-ABBA5B1227EA}"/>
              </a:ext>
            </a:extLst>
          </p:cNvPr>
          <p:cNvCxnSpPr>
            <a:cxnSpLocks/>
          </p:cNvCxnSpPr>
          <p:nvPr/>
        </p:nvCxnSpPr>
        <p:spPr>
          <a:xfrm flipH="1">
            <a:off x="4259512" y="1673056"/>
            <a:ext cx="4888088" cy="3546016"/>
          </a:xfrm>
          <a:prstGeom prst="straightConnector1">
            <a:avLst/>
          </a:prstGeom>
          <a:ln w="38100">
            <a:prstDash val="solid"/>
          </a:ln>
        </p:spPr>
        <p:style>
          <a:lnRef idx="3">
            <a:schemeClr val="accent1"/>
          </a:lnRef>
          <a:fillRef idx="0">
            <a:schemeClr val="accent1"/>
          </a:fillRef>
          <a:effectRef idx="2">
            <a:schemeClr val="accent1"/>
          </a:effectRef>
          <a:fontRef idx="minor">
            <a:schemeClr val="tx1"/>
          </a:fontRef>
        </p:style>
      </p:cxnSp>
      <p:sp>
        <p:nvSpPr>
          <p:cNvPr id="156" name="TextBox 155">
            <a:extLst>
              <a:ext uri="{FF2B5EF4-FFF2-40B4-BE49-F238E27FC236}">
                <a16:creationId xmlns:a16="http://schemas.microsoft.com/office/drawing/2014/main" id="{33D03309-A934-3D46-9DBC-B621291EBAB2}"/>
              </a:ext>
            </a:extLst>
          </p:cNvPr>
          <p:cNvSpPr txBox="1"/>
          <p:nvPr/>
        </p:nvSpPr>
        <p:spPr>
          <a:xfrm rot="16200000">
            <a:off x="1140055" y="3238597"/>
            <a:ext cx="4618149"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3">
                    <a:lumMod val="75000"/>
                  </a:schemeClr>
                </a:solidFill>
                <a:latin typeface="Calibri Light"/>
                <a:cs typeface="Calibri Light"/>
              </a:rPr>
              <a:t>Member 1-hour UH Max at f25</a:t>
            </a:r>
          </a:p>
          <a:p>
            <a:pPr algn="ctr"/>
            <a:r>
              <a:rPr lang="en-US" b="1" dirty="0">
                <a:solidFill>
                  <a:schemeClr val="accent3">
                    <a:lumMod val="75000"/>
                  </a:schemeClr>
                </a:solidFill>
                <a:latin typeface="Calibri Light"/>
                <a:cs typeface="Calibri Light"/>
              </a:rPr>
              <a:t>(Response Function)</a:t>
            </a:r>
          </a:p>
        </p:txBody>
      </p:sp>
      <p:sp>
        <p:nvSpPr>
          <p:cNvPr id="157" name="Rectangle 156">
            <a:extLst>
              <a:ext uri="{FF2B5EF4-FFF2-40B4-BE49-F238E27FC236}">
                <a16:creationId xmlns:a16="http://schemas.microsoft.com/office/drawing/2014/main" id="{262A4A31-76BC-962D-6818-70844EA9F07E}"/>
              </a:ext>
            </a:extLst>
          </p:cNvPr>
          <p:cNvSpPr/>
          <p:nvPr/>
        </p:nvSpPr>
        <p:spPr>
          <a:xfrm>
            <a:off x="7283594" y="1243234"/>
            <a:ext cx="1682045" cy="4070717"/>
          </a:xfrm>
          <a:prstGeom prst="rect">
            <a:avLst/>
          </a:prstGeom>
          <a:solidFill>
            <a:schemeClr val="accent2">
              <a:alpha val="3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5A693F9F-674A-0D51-840F-008DFBE6B088}"/>
              </a:ext>
            </a:extLst>
          </p:cNvPr>
          <p:cNvGrpSpPr/>
          <p:nvPr/>
        </p:nvGrpSpPr>
        <p:grpSpPr>
          <a:xfrm>
            <a:off x="8036323" y="5161551"/>
            <a:ext cx="2276815" cy="796184"/>
            <a:chOff x="7044266" y="5702274"/>
            <a:chExt cx="2276815" cy="796184"/>
          </a:xfrm>
          <a:solidFill>
            <a:schemeClr val="accent5">
              <a:lumMod val="60000"/>
              <a:lumOff val="40000"/>
            </a:schemeClr>
          </a:solidFill>
        </p:grpSpPr>
        <p:cxnSp>
          <p:nvCxnSpPr>
            <p:cNvPr id="159" name="Straight Arrow Connector 158">
              <a:extLst>
                <a:ext uri="{FF2B5EF4-FFF2-40B4-BE49-F238E27FC236}">
                  <a16:creationId xmlns:a16="http://schemas.microsoft.com/office/drawing/2014/main" id="{47ECE94E-D138-45D0-3F17-84EBFEAC426B}"/>
                </a:ext>
              </a:extLst>
            </p:cNvPr>
            <p:cNvCxnSpPr/>
            <p:nvPr/>
          </p:nvCxnSpPr>
          <p:spPr>
            <a:xfrm flipH="1" flipV="1">
              <a:off x="7314433" y="5930934"/>
              <a:ext cx="790223" cy="396385"/>
            </a:xfrm>
            <a:prstGeom prst="straightConnector1">
              <a:avLst/>
            </a:prstGeom>
            <a:ln w="38100">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192" name="TextBox 191">
              <a:extLst>
                <a:ext uri="{FF2B5EF4-FFF2-40B4-BE49-F238E27FC236}">
                  <a16:creationId xmlns:a16="http://schemas.microsoft.com/office/drawing/2014/main" id="{C5BD1B2B-67DE-4AE0-E327-025235302917}"/>
                </a:ext>
              </a:extLst>
            </p:cNvPr>
            <p:cNvSpPr txBox="1"/>
            <p:nvPr/>
          </p:nvSpPr>
          <p:spPr>
            <a:xfrm>
              <a:off x="7565279" y="6129126"/>
              <a:ext cx="1755802"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algn="ctr"/>
              <a:r>
                <a:rPr lang="en-US" dirty="0"/>
                <a:t>Truth at 06 UTC</a:t>
              </a:r>
            </a:p>
          </p:txBody>
        </p:sp>
        <p:sp>
          <p:nvSpPr>
            <p:cNvPr id="193" name="Oval 192">
              <a:extLst>
                <a:ext uri="{FF2B5EF4-FFF2-40B4-BE49-F238E27FC236}">
                  <a16:creationId xmlns:a16="http://schemas.microsoft.com/office/drawing/2014/main" id="{E1AD755D-FBE9-C4C7-2287-AA4C8C8150FE}"/>
                </a:ext>
              </a:extLst>
            </p:cNvPr>
            <p:cNvSpPr/>
            <p:nvPr/>
          </p:nvSpPr>
          <p:spPr>
            <a:xfrm>
              <a:off x="7044266" y="5702274"/>
              <a:ext cx="304800" cy="3048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00" name="TextBox 199">
            <a:extLst>
              <a:ext uri="{FF2B5EF4-FFF2-40B4-BE49-F238E27FC236}">
                <a16:creationId xmlns:a16="http://schemas.microsoft.com/office/drawing/2014/main" id="{1AC9BB91-8835-6B3F-3167-6473F77B7A63}"/>
              </a:ext>
            </a:extLst>
          </p:cNvPr>
          <p:cNvSpPr txBox="1"/>
          <p:nvPr/>
        </p:nvSpPr>
        <p:spPr>
          <a:xfrm>
            <a:off x="4916827" y="5519333"/>
            <a:ext cx="3561643"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3">
                    <a:lumMod val="75000"/>
                  </a:schemeClr>
                </a:solidFill>
                <a:latin typeface="Calibri Light"/>
                <a:cs typeface="Calibri Light"/>
              </a:rPr>
              <a:t>Member 850 </a:t>
            </a:r>
            <a:r>
              <a:rPr lang="en-US" b="1" dirty="0" err="1">
                <a:solidFill>
                  <a:schemeClr val="accent3">
                    <a:lumMod val="75000"/>
                  </a:schemeClr>
                </a:solidFill>
                <a:latin typeface="Calibri Light"/>
                <a:cs typeface="Calibri Light"/>
              </a:rPr>
              <a:t>hPa</a:t>
            </a:r>
            <a:r>
              <a:rPr lang="en-US" b="1" dirty="0">
                <a:solidFill>
                  <a:schemeClr val="accent3">
                    <a:lumMod val="75000"/>
                  </a:schemeClr>
                </a:solidFill>
                <a:latin typeface="Calibri Light"/>
                <a:cs typeface="Calibri Light"/>
              </a:rPr>
              <a:t> Temperature at f6</a:t>
            </a:r>
          </a:p>
          <a:p>
            <a:pPr algn="ctr"/>
            <a:r>
              <a:rPr lang="en-US" b="1" dirty="0">
                <a:solidFill>
                  <a:schemeClr val="accent3">
                    <a:lumMod val="75000"/>
                  </a:schemeClr>
                </a:solidFill>
                <a:latin typeface="Calibri Light"/>
                <a:cs typeface="Calibri Light"/>
              </a:rPr>
              <a:t>(Sensitivity Variable)</a:t>
            </a:r>
          </a:p>
        </p:txBody>
      </p:sp>
      <p:grpSp>
        <p:nvGrpSpPr>
          <p:cNvPr id="11" name="Group 10">
            <a:extLst>
              <a:ext uri="{FF2B5EF4-FFF2-40B4-BE49-F238E27FC236}">
                <a16:creationId xmlns:a16="http://schemas.microsoft.com/office/drawing/2014/main" id="{BB6F83BA-7ACA-E708-62EB-B0E7C1781020}"/>
              </a:ext>
            </a:extLst>
          </p:cNvPr>
          <p:cNvGrpSpPr/>
          <p:nvPr/>
        </p:nvGrpSpPr>
        <p:grpSpPr>
          <a:xfrm>
            <a:off x="4055454" y="3450720"/>
            <a:ext cx="4871721" cy="338554"/>
            <a:chOff x="5714437" y="3397548"/>
            <a:chExt cx="4871721" cy="338554"/>
          </a:xfrm>
        </p:grpSpPr>
        <p:cxnSp>
          <p:nvCxnSpPr>
            <p:cNvPr id="4" name="Straight Connector 3">
              <a:extLst>
                <a:ext uri="{FF2B5EF4-FFF2-40B4-BE49-F238E27FC236}">
                  <a16:creationId xmlns:a16="http://schemas.microsoft.com/office/drawing/2014/main" id="{421FF5A4-5318-5915-E392-F273059C6207}"/>
                </a:ext>
              </a:extLst>
            </p:cNvPr>
            <p:cNvCxnSpPr>
              <a:cxnSpLocks/>
            </p:cNvCxnSpPr>
            <p:nvPr/>
          </p:nvCxnSpPr>
          <p:spPr>
            <a:xfrm flipV="1">
              <a:off x="5739838" y="3402874"/>
              <a:ext cx="4846320" cy="0"/>
            </a:xfrm>
            <a:prstGeom prst="line">
              <a:avLst/>
            </a:prstGeom>
            <a:ln w="9525">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F65AF2-FE06-C52B-E18B-547BF5C502E5}"/>
                </a:ext>
              </a:extLst>
            </p:cNvPr>
            <p:cNvSpPr txBox="1"/>
            <p:nvPr/>
          </p:nvSpPr>
          <p:spPr>
            <a:xfrm>
              <a:off x="5714437" y="3397548"/>
              <a:ext cx="2384366" cy="338554"/>
            </a:xfrm>
            <a:prstGeom prst="rect">
              <a:avLst/>
            </a:prstGeom>
            <a:noFill/>
            <a:ln w="9525">
              <a:noFill/>
            </a:ln>
          </p:spPr>
          <p:txBody>
            <a:bodyPr wrap="square">
              <a:spAutoFit/>
            </a:bodyPr>
            <a:lstStyle/>
            <a:p>
              <a:r>
                <a:rPr lang="en-US" sz="1600" dirty="0">
                  <a:solidFill>
                    <a:schemeClr val="accent5"/>
                  </a:solidFill>
                </a:rPr>
                <a:t>Full Ensemble Mean</a:t>
              </a:r>
            </a:p>
          </p:txBody>
        </p:sp>
      </p:grpSp>
      <p:grpSp>
        <p:nvGrpSpPr>
          <p:cNvPr id="12" name="Group 11">
            <a:extLst>
              <a:ext uri="{FF2B5EF4-FFF2-40B4-BE49-F238E27FC236}">
                <a16:creationId xmlns:a16="http://schemas.microsoft.com/office/drawing/2014/main" id="{C4A92F14-6865-9E88-1FF7-A84560898414}"/>
              </a:ext>
            </a:extLst>
          </p:cNvPr>
          <p:cNvGrpSpPr/>
          <p:nvPr/>
        </p:nvGrpSpPr>
        <p:grpSpPr>
          <a:xfrm>
            <a:off x="4080855" y="2650171"/>
            <a:ext cx="4846320" cy="338554"/>
            <a:chOff x="5739838" y="2596999"/>
            <a:chExt cx="4846320" cy="338554"/>
          </a:xfrm>
        </p:grpSpPr>
        <p:cxnSp>
          <p:nvCxnSpPr>
            <p:cNvPr id="8" name="Straight Connector 7">
              <a:extLst>
                <a:ext uri="{FF2B5EF4-FFF2-40B4-BE49-F238E27FC236}">
                  <a16:creationId xmlns:a16="http://schemas.microsoft.com/office/drawing/2014/main" id="{F59B5540-9A87-F875-3BD5-22DED96CE3ED}"/>
                </a:ext>
              </a:extLst>
            </p:cNvPr>
            <p:cNvCxnSpPr>
              <a:cxnSpLocks/>
            </p:cNvCxnSpPr>
            <p:nvPr/>
          </p:nvCxnSpPr>
          <p:spPr>
            <a:xfrm flipV="1">
              <a:off x="5739838" y="2599754"/>
              <a:ext cx="4846320" cy="0"/>
            </a:xfrm>
            <a:prstGeom prst="line">
              <a:avLst/>
            </a:prstGeom>
            <a:ln w="9525">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1EB105-3CA7-7472-18FC-42304DA8366D}"/>
                </a:ext>
              </a:extLst>
            </p:cNvPr>
            <p:cNvSpPr txBox="1"/>
            <p:nvPr/>
          </p:nvSpPr>
          <p:spPr>
            <a:xfrm>
              <a:off x="5739838" y="2596999"/>
              <a:ext cx="1694074" cy="338554"/>
            </a:xfrm>
            <a:prstGeom prst="rect">
              <a:avLst/>
            </a:prstGeom>
            <a:noFill/>
          </p:spPr>
          <p:txBody>
            <a:bodyPr wrap="square">
              <a:spAutoFit/>
            </a:bodyPr>
            <a:lstStyle/>
            <a:p>
              <a:r>
                <a:rPr lang="en-US" sz="1600" dirty="0">
                  <a:solidFill>
                    <a:schemeClr val="accent2"/>
                  </a:solidFill>
                </a:rPr>
                <a:t>Subset Mean</a:t>
              </a:r>
            </a:p>
          </p:txBody>
        </p:sp>
      </p:grpSp>
    </p:spTree>
    <p:extLst>
      <p:ext uri="{BB962C8B-B14F-4D97-AF65-F5344CB8AC3E}">
        <p14:creationId xmlns:p14="http://schemas.microsoft.com/office/powerpoint/2010/main" val="118738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2354553" y="260198"/>
            <a:ext cx="9263704" cy="596581"/>
          </a:xfrm>
        </p:spPr>
        <p:txBody>
          <a:bodyPr anchor="t">
            <a:normAutofit fontScale="90000"/>
          </a:bodyPr>
          <a:lstStyle/>
          <a:p>
            <a:r>
              <a:rPr lang="en-US" sz="4000" dirty="0">
                <a:solidFill>
                  <a:schemeClr val="accent1"/>
                </a:solidFill>
              </a:rPr>
              <a:t>In practice, we use the Projection Technique</a:t>
            </a:r>
          </a:p>
        </p:txBody>
      </p:sp>
      <p:sp>
        <p:nvSpPr>
          <p:cNvPr id="196" name="Slide Number Placeholder 195">
            <a:extLst>
              <a:ext uri="{FF2B5EF4-FFF2-40B4-BE49-F238E27FC236}">
                <a16:creationId xmlns:a16="http://schemas.microsoft.com/office/drawing/2014/main" id="{998823B8-2D16-3730-6BC5-4437A2AE6671}"/>
              </a:ext>
            </a:extLst>
          </p:cNvPr>
          <p:cNvSpPr>
            <a:spLocks noGrp="1"/>
          </p:cNvSpPr>
          <p:nvPr>
            <p:ph type="sldNum" sz="quarter" idx="12"/>
          </p:nvPr>
        </p:nvSpPr>
        <p:spPr/>
        <p:txBody>
          <a:bodyPr/>
          <a:lstStyle/>
          <a:p>
            <a:fld id="{F61089B6-FB27-4468-95FC-521FF41B724D}" type="slidenum">
              <a:rPr lang="en-US" smtClean="0"/>
              <a:t>31</a:t>
            </a:fld>
            <a:endParaRPr lang="en-US" dirty="0"/>
          </a:p>
        </p:txBody>
      </p:sp>
      <p:grpSp>
        <p:nvGrpSpPr>
          <p:cNvPr id="147" name="Group 146">
            <a:extLst>
              <a:ext uri="{FF2B5EF4-FFF2-40B4-BE49-F238E27FC236}">
                <a16:creationId xmlns:a16="http://schemas.microsoft.com/office/drawing/2014/main" id="{E454F817-0810-CA2E-3142-C2D2485A5CF8}"/>
              </a:ext>
            </a:extLst>
          </p:cNvPr>
          <p:cNvGrpSpPr/>
          <p:nvPr/>
        </p:nvGrpSpPr>
        <p:grpSpPr>
          <a:xfrm>
            <a:off x="-4124" y="0"/>
            <a:ext cx="1896548" cy="6858000"/>
            <a:chOff x="-4124" y="0"/>
            <a:chExt cx="1896548" cy="6858000"/>
          </a:xfrm>
        </p:grpSpPr>
        <p:sp>
          <p:nvSpPr>
            <p:cNvPr id="129" name="Rectangle 128">
              <a:extLst>
                <a:ext uri="{FF2B5EF4-FFF2-40B4-BE49-F238E27FC236}">
                  <a16:creationId xmlns:a16="http://schemas.microsoft.com/office/drawing/2014/main" id="{BC8F022D-E9F3-8600-9FE8-A98E6F70658E}"/>
                </a:ext>
              </a:extLst>
            </p:cNvPr>
            <p:cNvSpPr/>
            <p:nvPr/>
          </p:nvSpPr>
          <p:spPr>
            <a:xfrm>
              <a:off x="-4121" y="0"/>
              <a:ext cx="1894865" cy="685800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2865C0C-BD15-5290-84C5-751077CBDAD1}"/>
                </a:ext>
              </a:extLst>
            </p:cNvPr>
            <p:cNvGrpSpPr/>
            <p:nvPr/>
          </p:nvGrpSpPr>
          <p:grpSpPr>
            <a:xfrm>
              <a:off x="-4124" y="117389"/>
              <a:ext cx="1896548" cy="6732503"/>
              <a:chOff x="9151738" y="156844"/>
              <a:chExt cx="2267988" cy="6988316"/>
            </a:xfrm>
          </p:grpSpPr>
          <p:grpSp>
            <p:nvGrpSpPr>
              <p:cNvPr id="18" name="Group 17">
                <a:extLst>
                  <a:ext uri="{FF2B5EF4-FFF2-40B4-BE49-F238E27FC236}">
                    <a16:creationId xmlns:a16="http://schemas.microsoft.com/office/drawing/2014/main" id="{F2B0C6F4-27FF-56FC-B100-29751362A000}"/>
                  </a:ext>
                </a:extLst>
              </p:cNvPr>
              <p:cNvGrpSpPr/>
              <p:nvPr/>
            </p:nvGrpSpPr>
            <p:grpSpPr>
              <a:xfrm>
                <a:off x="9151738" y="156844"/>
                <a:ext cx="2267988" cy="6988316"/>
                <a:chOff x="1817594" y="-194267"/>
                <a:chExt cx="2267988" cy="6988316"/>
              </a:xfrm>
            </p:grpSpPr>
            <p:cxnSp>
              <p:nvCxnSpPr>
                <p:cNvPr id="21" name="Straight Connector 20">
                  <a:extLst>
                    <a:ext uri="{FF2B5EF4-FFF2-40B4-BE49-F238E27FC236}">
                      <a16:creationId xmlns:a16="http://schemas.microsoft.com/office/drawing/2014/main" id="{26F74B3F-FC76-9857-9FAA-75F764F9DEDA}"/>
                    </a:ext>
                  </a:extLst>
                </p:cNvPr>
                <p:cNvCxnSpPr>
                  <a:cxnSpLocks/>
                </p:cNvCxnSpPr>
                <p:nvPr/>
              </p:nvCxnSpPr>
              <p:spPr>
                <a:xfrm>
                  <a:off x="2438494" y="394982"/>
                  <a:ext cx="5085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C5574F2-D91F-0D87-92CB-6EDF8E2F071A}"/>
                    </a:ext>
                  </a:extLst>
                </p:cNvPr>
                <p:cNvGrpSpPr/>
                <p:nvPr/>
              </p:nvGrpSpPr>
              <p:grpSpPr>
                <a:xfrm>
                  <a:off x="1817594" y="-194267"/>
                  <a:ext cx="2267988" cy="6988316"/>
                  <a:chOff x="1817594" y="-194267"/>
                  <a:chExt cx="2267988" cy="6988316"/>
                </a:xfrm>
              </p:grpSpPr>
              <p:grpSp>
                <p:nvGrpSpPr>
                  <p:cNvPr id="22" name="Group 21">
                    <a:extLst>
                      <a:ext uri="{FF2B5EF4-FFF2-40B4-BE49-F238E27FC236}">
                        <a16:creationId xmlns:a16="http://schemas.microsoft.com/office/drawing/2014/main" id="{FB139670-AB13-1472-C007-3D698F5C84FB}"/>
                      </a:ext>
                    </a:extLst>
                  </p:cNvPr>
                  <p:cNvGrpSpPr/>
                  <p:nvPr/>
                </p:nvGrpSpPr>
                <p:grpSpPr>
                  <a:xfrm>
                    <a:off x="1817594" y="-194267"/>
                    <a:ext cx="2267988" cy="6988316"/>
                    <a:chOff x="1817594" y="-194267"/>
                    <a:chExt cx="2267988" cy="6988316"/>
                  </a:xfrm>
                </p:grpSpPr>
                <p:pic>
                  <p:nvPicPr>
                    <p:cNvPr id="25" name="Picture 10" descr="Vegetation Grass Silhouette - Free vector graphic on Pixabay">
                      <a:extLst>
                        <a:ext uri="{FF2B5EF4-FFF2-40B4-BE49-F238E27FC236}">
                          <a16:creationId xmlns:a16="http://schemas.microsoft.com/office/drawing/2014/main" id="{9F7F5345-1A7A-6633-FD51-7AE7A12FFFA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62934"/>
                    <a:stretch/>
                  </p:blipFill>
                  <p:spPr bwMode="auto">
                    <a:xfrm>
                      <a:off x="1817594" y="-194267"/>
                      <a:ext cx="568956" cy="7674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egetation Grass Silhouette - Free vector graphic on Pixabay">
                      <a:extLst>
                        <a:ext uri="{FF2B5EF4-FFF2-40B4-BE49-F238E27FC236}">
                          <a16:creationId xmlns:a16="http://schemas.microsoft.com/office/drawing/2014/main" id="{18F01FB2-439B-B721-0DA6-E9546E06E9A7}"/>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4181"/>
                    <a:stretch/>
                  </p:blipFill>
                  <p:spPr bwMode="auto">
                    <a:xfrm>
                      <a:off x="3379912" y="-194267"/>
                      <a:ext cx="705670" cy="7674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68309C4-C637-A056-4700-6D21B80E0096}"/>
                        </a:ext>
                      </a:extLst>
                    </p:cNvPr>
                    <p:cNvGrpSpPr/>
                    <p:nvPr/>
                  </p:nvGrpSpPr>
                  <p:grpSpPr>
                    <a:xfrm>
                      <a:off x="1822522" y="163334"/>
                      <a:ext cx="2251191" cy="6630715"/>
                      <a:chOff x="-11147" y="1516066"/>
                      <a:chExt cx="4246602" cy="5376317"/>
                    </a:xfrm>
                  </p:grpSpPr>
                  <p:sp>
                    <p:nvSpPr>
                      <p:cNvPr id="28" name="Oval 27">
                        <a:extLst>
                          <a:ext uri="{FF2B5EF4-FFF2-40B4-BE49-F238E27FC236}">
                            <a16:creationId xmlns:a16="http://schemas.microsoft.com/office/drawing/2014/main" id="{30880C3E-F3B1-42FE-DD43-CF4CB5FB3DEA}"/>
                          </a:ext>
                        </a:extLst>
                      </p:cNvPr>
                      <p:cNvSpPr/>
                      <p:nvPr/>
                    </p:nvSpPr>
                    <p:spPr>
                      <a:xfrm rot="20906109">
                        <a:off x="137528" y="1535381"/>
                        <a:ext cx="1714594" cy="1769491"/>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C098628-9082-DFA2-A554-766F964B5CF3}"/>
                          </a:ext>
                        </a:extLst>
                      </p:cNvPr>
                      <p:cNvSpPr/>
                      <p:nvPr/>
                    </p:nvSpPr>
                    <p:spPr>
                      <a:xfrm rot="16733310">
                        <a:off x="1903093" y="1001895"/>
                        <a:ext cx="1697911" cy="2726254"/>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8A36754-EB45-E9C2-5D59-555984C0FAC9}"/>
                          </a:ext>
                        </a:extLst>
                      </p:cNvPr>
                      <p:cNvSpPr/>
                      <p:nvPr/>
                    </p:nvSpPr>
                    <p:spPr>
                      <a:xfrm>
                        <a:off x="-11147" y="1707541"/>
                        <a:ext cx="4246602" cy="51848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23" name="Straight Connector 22">
                    <a:extLst>
                      <a:ext uri="{FF2B5EF4-FFF2-40B4-BE49-F238E27FC236}">
                        <a16:creationId xmlns:a16="http://schemas.microsoft.com/office/drawing/2014/main" id="{D1110018-7DD7-7EE1-570D-59136876A86A}"/>
                      </a:ext>
                    </a:extLst>
                  </p:cNvPr>
                  <p:cNvCxnSpPr>
                    <a:cxnSpLocks/>
                  </p:cNvCxnSpPr>
                  <p:nvPr/>
                </p:nvCxnSpPr>
                <p:spPr>
                  <a:xfrm>
                    <a:off x="3789293" y="387846"/>
                    <a:ext cx="28442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BE2298-9A58-7708-44E7-26BE6F3019E1}"/>
                      </a:ext>
                    </a:extLst>
                  </p:cNvPr>
                  <p:cNvCxnSpPr>
                    <a:cxnSpLocks/>
                  </p:cNvCxnSpPr>
                  <p:nvPr/>
                </p:nvCxnSpPr>
                <p:spPr>
                  <a:xfrm>
                    <a:off x="1822520" y="387846"/>
                    <a:ext cx="133731"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9" name="Freeform: Shape 18">
                <a:extLst>
                  <a:ext uri="{FF2B5EF4-FFF2-40B4-BE49-F238E27FC236}">
                    <a16:creationId xmlns:a16="http://schemas.microsoft.com/office/drawing/2014/main" id="{F04BDC24-CB79-339F-7CB8-BDA64CD28381}"/>
                  </a:ext>
                </a:extLst>
              </p:cNvPr>
              <p:cNvSpPr/>
              <p:nvPr/>
            </p:nvSpPr>
            <p:spPr>
              <a:xfrm>
                <a:off x="9390384" y="731501"/>
                <a:ext cx="1564981" cy="6295292"/>
              </a:xfrm>
              <a:custGeom>
                <a:avLst/>
                <a:gdLst>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257908 w 1875692"/>
                  <a:gd name="connsiteY38" fmla="*/ 4560277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715108 w 1875692"/>
                  <a:gd name="connsiteY40" fmla="*/ 45368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808892 w 1875692"/>
                  <a:gd name="connsiteY40" fmla="*/ 4536830 h 6201507"/>
                  <a:gd name="connsiteX41" fmla="*/ 832338 w 1875692"/>
                  <a:gd name="connsiteY41" fmla="*/ 4665784 h 6201507"/>
                  <a:gd name="connsiteX42" fmla="*/ 879231 w 1875692"/>
                  <a:gd name="connsiteY42" fmla="*/ 4818184 h 6201507"/>
                  <a:gd name="connsiteX43" fmla="*/ 879231 w 1875692"/>
                  <a:gd name="connsiteY43" fmla="*/ 4982307 h 6201507"/>
                  <a:gd name="connsiteX44" fmla="*/ 879231 w 1875692"/>
                  <a:gd name="connsiteY44" fmla="*/ 5181600 h 6201507"/>
                  <a:gd name="connsiteX45" fmla="*/ 691662 w 1875692"/>
                  <a:gd name="connsiteY45" fmla="*/ 5251938 h 6201507"/>
                  <a:gd name="connsiteX46" fmla="*/ 433754 w 1875692"/>
                  <a:gd name="connsiteY46" fmla="*/ 5287107 h 6201507"/>
                  <a:gd name="connsiteX47" fmla="*/ 222738 w 1875692"/>
                  <a:gd name="connsiteY47" fmla="*/ 5615354 h 6201507"/>
                  <a:gd name="connsiteX48" fmla="*/ 222738 w 1875692"/>
                  <a:gd name="connsiteY48" fmla="*/ 5920154 h 6201507"/>
                  <a:gd name="connsiteX49" fmla="*/ 375138 w 1875692"/>
                  <a:gd name="connsiteY49" fmla="*/ 6060831 h 6201507"/>
                  <a:gd name="connsiteX50" fmla="*/ 773723 w 1875692"/>
                  <a:gd name="connsiteY50" fmla="*/ 6201507 h 6201507"/>
                  <a:gd name="connsiteX51" fmla="*/ 1195754 w 1875692"/>
                  <a:gd name="connsiteY51" fmla="*/ 6142892 h 6201507"/>
                  <a:gd name="connsiteX52" fmla="*/ 1559169 w 1875692"/>
                  <a:gd name="connsiteY52" fmla="*/ 5967046 h 6201507"/>
                  <a:gd name="connsiteX53" fmla="*/ 1723292 w 1875692"/>
                  <a:gd name="connsiteY53" fmla="*/ 5697415 h 6201507"/>
                  <a:gd name="connsiteX54" fmla="*/ 1817077 w 1875692"/>
                  <a:gd name="connsiteY54" fmla="*/ 5486400 h 6201507"/>
                  <a:gd name="connsiteX55" fmla="*/ 1840523 w 1875692"/>
                  <a:gd name="connsiteY55" fmla="*/ 5205046 h 6201507"/>
                  <a:gd name="connsiteX56" fmla="*/ 1875692 w 1875692"/>
                  <a:gd name="connsiteY56" fmla="*/ 4806461 h 6201507"/>
                  <a:gd name="connsiteX57" fmla="*/ 1735015 w 1875692"/>
                  <a:gd name="connsiteY57" fmla="*/ 4607169 h 6201507"/>
                  <a:gd name="connsiteX58" fmla="*/ 1570892 w 1875692"/>
                  <a:gd name="connsiteY58" fmla="*/ 4349261 h 6201507"/>
                  <a:gd name="connsiteX59" fmla="*/ 1289538 w 1875692"/>
                  <a:gd name="connsiteY59" fmla="*/ 3950677 h 6201507"/>
                  <a:gd name="connsiteX60" fmla="*/ 1172308 w 1875692"/>
                  <a:gd name="connsiteY60" fmla="*/ 3669323 h 6201507"/>
                  <a:gd name="connsiteX61" fmla="*/ 1113692 w 1875692"/>
                  <a:gd name="connsiteY61" fmla="*/ 3153507 h 6201507"/>
                  <a:gd name="connsiteX62" fmla="*/ 1043354 w 1875692"/>
                  <a:gd name="connsiteY62" fmla="*/ 2907323 h 6201507"/>
                  <a:gd name="connsiteX63" fmla="*/ 1055077 w 1875692"/>
                  <a:gd name="connsiteY63" fmla="*/ 2754923 h 6201507"/>
                  <a:gd name="connsiteX64" fmla="*/ 1090246 w 1875692"/>
                  <a:gd name="connsiteY64" fmla="*/ 2555631 h 6201507"/>
                  <a:gd name="connsiteX65" fmla="*/ 1090246 w 1875692"/>
                  <a:gd name="connsiteY65" fmla="*/ 2309446 h 6201507"/>
                  <a:gd name="connsiteX66" fmla="*/ 1137138 w 1875692"/>
                  <a:gd name="connsiteY66" fmla="*/ 2098431 h 6201507"/>
                  <a:gd name="connsiteX67" fmla="*/ 1266092 w 1875692"/>
                  <a:gd name="connsiteY67" fmla="*/ 1746738 h 6201507"/>
                  <a:gd name="connsiteX68" fmla="*/ 1418492 w 1875692"/>
                  <a:gd name="connsiteY68" fmla="*/ 1465384 h 6201507"/>
                  <a:gd name="connsiteX69" fmla="*/ 1453662 w 1875692"/>
                  <a:gd name="connsiteY69" fmla="*/ 1031631 h 6201507"/>
                  <a:gd name="connsiteX70" fmla="*/ 1453662 w 1875692"/>
                  <a:gd name="connsiteY70" fmla="*/ 808892 h 6201507"/>
                  <a:gd name="connsiteX71" fmla="*/ 1254369 w 1875692"/>
                  <a:gd name="connsiteY71" fmla="*/ 398584 h 6201507"/>
                  <a:gd name="connsiteX72" fmla="*/ 1090246 w 1875692"/>
                  <a:gd name="connsiteY72" fmla="*/ 187569 h 6201507"/>
                  <a:gd name="connsiteX73" fmla="*/ 1019908 w 1875692"/>
                  <a:gd name="connsiteY73" fmla="*/ 105507 h 6201507"/>
                  <a:gd name="connsiteX74" fmla="*/ 937846 w 1875692"/>
                  <a:gd name="connsiteY74"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808892 w 1875692"/>
                  <a:gd name="connsiteY39" fmla="*/ 4536830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762001 w 1875692"/>
                  <a:gd name="connsiteY43" fmla="*/ 4841631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289538 w 1875692"/>
                  <a:gd name="connsiteY56" fmla="*/ 3950677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008185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797169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873153 w 1875692"/>
                  <a:gd name="connsiteY59" fmla="*/ 3483416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107614 w 1875692"/>
                  <a:gd name="connsiteY59" fmla="*/ 3073108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107614 w 1875692"/>
                  <a:gd name="connsiteY60" fmla="*/ 3073108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359876 w 1875692"/>
                  <a:gd name="connsiteY55" fmla="*/ 4208584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735015 w 1840523"/>
                  <a:gd name="connsiteY54" fmla="*/ 4607169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594338 w 1840523"/>
                  <a:gd name="connsiteY54" fmla="*/ 4595446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17077"/>
                  <a:gd name="connsiteY0" fmla="*/ 11723 h 6201507"/>
                  <a:gd name="connsiteX1" fmla="*/ 633046 w 1817077"/>
                  <a:gd name="connsiteY1" fmla="*/ 234461 h 6201507"/>
                  <a:gd name="connsiteX2" fmla="*/ 691662 w 1817077"/>
                  <a:gd name="connsiteY2" fmla="*/ 386861 h 6201507"/>
                  <a:gd name="connsiteX3" fmla="*/ 715108 w 1817077"/>
                  <a:gd name="connsiteY3" fmla="*/ 562707 h 6201507"/>
                  <a:gd name="connsiteX4" fmla="*/ 656492 w 1817077"/>
                  <a:gd name="connsiteY4" fmla="*/ 691661 h 6201507"/>
                  <a:gd name="connsiteX5" fmla="*/ 539262 w 1817077"/>
                  <a:gd name="connsiteY5" fmla="*/ 738554 h 6201507"/>
                  <a:gd name="connsiteX6" fmla="*/ 445477 w 1817077"/>
                  <a:gd name="connsiteY6" fmla="*/ 773723 h 6201507"/>
                  <a:gd name="connsiteX7" fmla="*/ 281354 w 1817077"/>
                  <a:gd name="connsiteY7" fmla="*/ 785446 h 6201507"/>
                  <a:gd name="connsiteX8" fmla="*/ 234462 w 1817077"/>
                  <a:gd name="connsiteY8" fmla="*/ 726831 h 6201507"/>
                  <a:gd name="connsiteX9" fmla="*/ 152400 w 1817077"/>
                  <a:gd name="connsiteY9" fmla="*/ 691661 h 6201507"/>
                  <a:gd name="connsiteX10" fmla="*/ 35169 w 1817077"/>
                  <a:gd name="connsiteY10" fmla="*/ 773723 h 6201507"/>
                  <a:gd name="connsiteX11" fmla="*/ 0 w 1817077"/>
                  <a:gd name="connsiteY11" fmla="*/ 914400 h 6201507"/>
                  <a:gd name="connsiteX12" fmla="*/ 0 w 1817077"/>
                  <a:gd name="connsiteY12" fmla="*/ 1055077 h 6201507"/>
                  <a:gd name="connsiteX13" fmla="*/ 58615 w 1817077"/>
                  <a:gd name="connsiteY13" fmla="*/ 1289538 h 6201507"/>
                  <a:gd name="connsiteX14" fmla="*/ 293077 w 1817077"/>
                  <a:gd name="connsiteY14" fmla="*/ 1383323 h 6201507"/>
                  <a:gd name="connsiteX15" fmla="*/ 445477 w 1817077"/>
                  <a:gd name="connsiteY15" fmla="*/ 1430215 h 6201507"/>
                  <a:gd name="connsiteX16" fmla="*/ 539262 w 1817077"/>
                  <a:gd name="connsiteY16" fmla="*/ 1348154 h 6201507"/>
                  <a:gd name="connsiteX17" fmla="*/ 703385 w 1817077"/>
                  <a:gd name="connsiteY17" fmla="*/ 1242646 h 6201507"/>
                  <a:gd name="connsiteX18" fmla="*/ 820615 w 1817077"/>
                  <a:gd name="connsiteY18" fmla="*/ 1277815 h 6201507"/>
                  <a:gd name="connsiteX19" fmla="*/ 855785 w 1817077"/>
                  <a:gd name="connsiteY19" fmla="*/ 1406769 h 6201507"/>
                  <a:gd name="connsiteX20" fmla="*/ 890954 w 1817077"/>
                  <a:gd name="connsiteY20" fmla="*/ 1547446 h 6201507"/>
                  <a:gd name="connsiteX21" fmla="*/ 890954 w 1817077"/>
                  <a:gd name="connsiteY21" fmla="*/ 1770184 h 6201507"/>
                  <a:gd name="connsiteX22" fmla="*/ 844062 w 1817077"/>
                  <a:gd name="connsiteY22" fmla="*/ 1969477 h 6201507"/>
                  <a:gd name="connsiteX23" fmla="*/ 797169 w 1817077"/>
                  <a:gd name="connsiteY23" fmla="*/ 2063261 h 6201507"/>
                  <a:gd name="connsiteX24" fmla="*/ 703385 w 1817077"/>
                  <a:gd name="connsiteY24" fmla="*/ 2227384 h 6201507"/>
                  <a:gd name="connsiteX25" fmla="*/ 550985 w 1817077"/>
                  <a:gd name="connsiteY25" fmla="*/ 2297723 h 6201507"/>
                  <a:gd name="connsiteX26" fmla="*/ 597877 w 1817077"/>
                  <a:gd name="connsiteY26" fmla="*/ 2485292 h 6201507"/>
                  <a:gd name="connsiteX27" fmla="*/ 504092 w 1817077"/>
                  <a:gd name="connsiteY27" fmla="*/ 2590800 h 6201507"/>
                  <a:gd name="connsiteX28" fmla="*/ 433754 w 1817077"/>
                  <a:gd name="connsiteY28" fmla="*/ 2719754 h 6201507"/>
                  <a:gd name="connsiteX29" fmla="*/ 515816 w 1817077"/>
                  <a:gd name="connsiteY29" fmla="*/ 2942491 h 6201507"/>
                  <a:gd name="connsiteX30" fmla="*/ 492370 w 1817077"/>
                  <a:gd name="connsiteY30" fmla="*/ 3012831 h 6201507"/>
                  <a:gd name="connsiteX31" fmla="*/ 457200 w 1817077"/>
                  <a:gd name="connsiteY31" fmla="*/ 3282462 h 6201507"/>
                  <a:gd name="connsiteX32" fmla="*/ 363416 w 1817077"/>
                  <a:gd name="connsiteY32" fmla="*/ 3563815 h 6201507"/>
                  <a:gd name="connsiteX33" fmla="*/ 316523 w 1817077"/>
                  <a:gd name="connsiteY33" fmla="*/ 3716216 h 6201507"/>
                  <a:gd name="connsiteX34" fmla="*/ 269631 w 1817077"/>
                  <a:gd name="connsiteY34" fmla="*/ 3845169 h 6201507"/>
                  <a:gd name="connsiteX35" fmla="*/ 304800 w 1817077"/>
                  <a:gd name="connsiteY35" fmla="*/ 4091353 h 6201507"/>
                  <a:gd name="connsiteX36" fmla="*/ 468922 w 1817077"/>
                  <a:gd name="connsiteY36" fmla="*/ 4243754 h 6201507"/>
                  <a:gd name="connsiteX37" fmla="*/ 633047 w 1817077"/>
                  <a:gd name="connsiteY37" fmla="*/ 4407877 h 6201507"/>
                  <a:gd name="connsiteX38" fmla="*/ 715107 w 1817077"/>
                  <a:gd name="connsiteY38" fmla="*/ 4454768 h 6201507"/>
                  <a:gd name="connsiteX39" fmla="*/ 832338 w 1817077"/>
                  <a:gd name="connsiteY39" fmla="*/ 4665784 h 6201507"/>
                  <a:gd name="connsiteX40" fmla="*/ 738554 w 1817077"/>
                  <a:gd name="connsiteY40" fmla="*/ 4724399 h 6201507"/>
                  <a:gd name="connsiteX41" fmla="*/ 762001 w 1817077"/>
                  <a:gd name="connsiteY41" fmla="*/ 4841631 h 6201507"/>
                  <a:gd name="connsiteX42" fmla="*/ 644769 w 1817077"/>
                  <a:gd name="connsiteY42" fmla="*/ 5052646 h 6201507"/>
                  <a:gd name="connsiteX43" fmla="*/ 433754 w 1817077"/>
                  <a:gd name="connsiteY43" fmla="*/ 5287107 h 6201507"/>
                  <a:gd name="connsiteX44" fmla="*/ 222738 w 1817077"/>
                  <a:gd name="connsiteY44" fmla="*/ 5615354 h 6201507"/>
                  <a:gd name="connsiteX45" fmla="*/ 222738 w 1817077"/>
                  <a:gd name="connsiteY45" fmla="*/ 5920154 h 6201507"/>
                  <a:gd name="connsiteX46" fmla="*/ 375138 w 1817077"/>
                  <a:gd name="connsiteY46" fmla="*/ 6060831 h 6201507"/>
                  <a:gd name="connsiteX47" fmla="*/ 773723 w 1817077"/>
                  <a:gd name="connsiteY47" fmla="*/ 6201507 h 6201507"/>
                  <a:gd name="connsiteX48" fmla="*/ 1195754 w 1817077"/>
                  <a:gd name="connsiteY48" fmla="*/ 6142892 h 6201507"/>
                  <a:gd name="connsiteX49" fmla="*/ 1559169 w 1817077"/>
                  <a:gd name="connsiteY49" fmla="*/ 5967046 h 6201507"/>
                  <a:gd name="connsiteX50" fmla="*/ 1723292 w 1817077"/>
                  <a:gd name="connsiteY50" fmla="*/ 5697415 h 6201507"/>
                  <a:gd name="connsiteX51" fmla="*/ 1817077 w 1817077"/>
                  <a:gd name="connsiteY51" fmla="*/ 5486400 h 6201507"/>
                  <a:gd name="connsiteX52" fmla="*/ 1699847 w 1817077"/>
                  <a:gd name="connsiteY52" fmla="*/ 5263661 h 6201507"/>
                  <a:gd name="connsiteX53" fmla="*/ 1723292 w 1817077"/>
                  <a:gd name="connsiteY53" fmla="*/ 4853353 h 6201507"/>
                  <a:gd name="connsiteX54" fmla="*/ 1594338 w 1817077"/>
                  <a:gd name="connsiteY54" fmla="*/ 4595446 h 6201507"/>
                  <a:gd name="connsiteX55" fmla="*/ 1359876 w 1817077"/>
                  <a:gd name="connsiteY55" fmla="*/ 4208584 h 6201507"/>
                  <a:gd name="connsiteX56" fmla="*/ 1137139 w 1817077"/>
                  <a:gd name="connsiteY56" fmla="*/ 3997570 h 6201507"/>
                  <a:gd name="connsiteX57" fmla="*/ 914401 w 1817077"/>
                  <a:gd name="connsiteY57" fmla="*/ 3774830 h 6201507"/>
                  <a:gd name="connsiteX58" fmla="*/ 955215 w 1817077"/>
                  <a:gd name="connsiteY58" fmla="*/ 3624092 h 6201507"/>
                  <a:gd name="connsiteX59" fmla="*/ 1113692 w 1817077"/>
                  <a:gd name="connsiteY59" fmla="*/ 3153507 h 6201507"/>
                  <a:gd name="connsiteX60" fmla="*/ 1072444 w 1817077"/>
                  <a:gd name="connsiteY60" fmla="*/ 3213784 h 6201507"/>
                  <a:gd name="connsiteX61" fmla="*/ 1043354 w 1817077"/>
                  <a:gd name="connsiteY61" fmla="*/ 2907323 h 6201507"/>
                  <a:gd name="connsiteX62" fmla="*/ 1055077 w 1817077"/>
                  <a:gd name="connsiteY62" fmla="*/ 2754923 h 6201507"/>
                  <a:gd name="connsiteX63" fmla="*/ 1090246 w 1817077"/>
                  <a:gd name="connsiteY63" fmla="*/ 2555631 h 6201507"/>
                  <a:gd name="connsiteX64" fmla="*/ 1090246 w 1817077"/>
                  <a:gd name="connsiteY64" fmla="*/ 2309446 h 6201507"/>
                  <a:gd name="connsiteX65" fmla="*/ 1137138 w 1817077"/>
                  <a:gd name="connsiteY65" fmla="*/ 2098431 h 6201507"/>
                  <a:gd name="connsiteX66" fmla="*/ 1266092 w 1817077"/>
                  <a:gd name="connsiteY66" fmla="*/ 1746738 h 6201507"/>
                  <a:gd name="connsiteX67" fmla="*/ 1418492 w 1817077"/>
                  <a:gd name="connsiteY67" fmla="*/ 1465384 h 6201507"/>
                  <a:gd name="connsiteX68" fmla="*/ 1453662 w 1817077"/>
                  <a:gd name="connsiteY68" fmla="*/ 1031631 h 6201507"/>
                  <a:gd name="connsiteX69" fmla="*/ 1453662 w 1817077"/>
                  <a:gd name="connsiteY69" fmla="*/ 808892 h 6201507"/>
                  <a:gd name="connsiteX70" fmla="*/ 1254369 w 1817077"/>
                  <a:gd name="connsiteY70" fmla="*/ 398584 h 6201507"/>
                  <a:gd name="connsiteX71" fmla="*/ 1090246 w 1817077"/>
                  <a:gd name="connsiteY71" fmla="*/ 187569 h 6201507"/>
                  <a:gd name="connsiteX72" fmla="*/ 1019908 w 1817077"/>
                  <a:gd name="connsiteY72" fmla="*/ 105507 h 6201507"/>
                  <a:gd name="connsiteX73" fmla="*/ 937846 w 1817077"/>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723292 w 1723292"/>
                  <a:gd name="connsiteY50" fmla="*/ 5697415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582617 w 1723292"/>
                  <a:gd name="connsiteY52" fmla="*/ 5005753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94338 w 1699846"/>
                  <a:gd name="connsiteY54" fmla="*/ 4595446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47445 w 1699846"/>
                  <a:gd name="connsiteY54" fmla="*/ 4466492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465385 w 1699846"/>
                  <a:gd name="connsiteY59" fmla="*/ 3012830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13829 w 1699846"/>
                  <a:gd name="connsiteY59" fmla="*/ 3424800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175846 w 1699846"/>
                  <a:gd name="connsiteY33" fmla="*/ 3727939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433753 w 1699846"/>
                  <a:gd name="connsiteY33" fmla="*/ 3774832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35169 w 1699846"/>
                  <a:gd name="connsiteY9" fmla="*/ 773723 h 6201507"/>
                  <a:gd name="connsiteX10" fmla="*/ 0 w 1699846"/>
                  <a:gd name="connsiteY10" fmla="*/ 914400 h 6201507"/>
                  <a:gd name="connsiteX11" fmla="*/ 0 w 1699846"/>
                  <a:gd name="connsiteY11" fmla="*/ 1055077 h 6201507"/>
                  <a:gd name="connsiteX12" fmla="*/ 58615 w 1699846"/>
                  <a:gd name="connsiteY12" fmla="*/ 1289538 h 6201507"/>
                  <a:gd name="connsiteX13" fmla="*/ 293077 w 1699846"/>
                  <a:gd name="connsiteY13" fmla="*/ 1383323 h 6201507"/>
                  <a:gd name="connsiteX14" fmla="*/ 445477 w 1699846"/>
                  <a:gd name="connsiteY14" fmla="*/ 1430215 h 6201507"/>
                  <a:gd name="connsiteX15" fmla="*/ 539262 w 1699846"/>
                  <a:gd name="connsiteY15" fmla="*/ 1348154 h 6201507"/>
                  <a:gd name="connsiteX16" fmla="*/ 703385 w 1699846"/>
                  <a:gd name="connsiteY16" fmla="*/ 1242646 h 6201507"/>
                  <a:gd name="connsiteX17" fmla="*/ 820615 w 1699846"/>
                  <a:gd name="connsiteY17" fmla="*/ 1277815 h 6201507"/>
                  <a:gd name="connsiteX18" fmla="*/ 855785 w 1699846"/>
                  <a:gd name="connsiteY18" fmla="*/ 1406769 h 6201507"/>
                  <a:gd name="connsiteX19" fmla="*/ 890954 w 1699846"/>
                  <a:gd name="connsiteY19" fmla="*/ 1547446 h 6201507"/>
                  <a:gd name="connsiteX20" fmla="*/ 890954 w 1699846"/>
                  <a:gd name="connsiteY20" fmla="*/ 1770184 h 6201507"/>
                  <a:gd name="connsiteX21" fmla="*/ 844062 w 1699846"/>
                  <a:gd name="connsiteY21" fmla="*/ 1969477 h 6201507"/>
                  <a:gd name="connsiteX22" fmla="*/ 797169 w 1699846"/>
                  <a:gd name="connsiteY22" fmla="*/ 2063261 h 6201507"/>
                  <a:gd name="connsiteX23" fmla="*/ 703385 w 1699846"/>
                  <a:gd name="connsiteY23" fmla="*/ 2227384 h 6201507"/>
                  <a:gd name="connsiteX24" fmla="*/ 609600 w 1699846"/>
                  <a:gd name="connsiteY24" fmla="*/ 2321169 h 6201507"/>
                  <a:gd name="connsiteX25" fmla="*/ 597877 w 1699846"/>
                  <a:gd name="connsiteY25" fmla="*/ 2485292 h 6201507"/>
                  <a:gd name="connsiteX26" fmla="*/ 468922 w 1699846"/>
                  <a:gd name="connsiteY26" fmla="*/ 2532184 h 6201507"/>
                  <a:gd name="connsiteX27" fmla="*/ 433754 w 1699846"/>
                  <a:gd name="connsiteY27" fmla="*/ 2719754 h 6201507"/>
                  <a:gd name="connsiteX28" fmla="*/ 515816 w 1699846"/>
                  <a:gd name="connsiteY28" fmla="*/ 2942491 h 6201507"/>
                  <a:gd name="connsiteX29" fmla="*/ 492370 w 1699846"/>
                  <a:gd name="connsiteY29" fmla="*/ 3012831 h 6201507"/>
                  <a:gd name="connsiteX30" fmla="*/ 363415 w 1699846"/>
                  <a:gd name="connsiteY30" fmla="*/ 3270739 h 6201507"/>
                  <a:gd name="connsiteX31" fmla="*/ 363416 w 1699846"/>
                  <a:gd name="connsiteY31" fmla="*/ 3563815 h 6201507"/>
                  <a:gd name="connsiteX32" fmla="*/ 433753 w 1699846"/>
                  <a:gd name="connsiteY32" fmla="*/ 3774832 h 6201507"/>
                  <a:gd name="connsiteX33" fmla="*/ 269631 w 1699846"/>
                  <a:gd name="connsiteY33" fmla="*/ 3845169 h 6201507"/>
                  <a:gd name="connsiteX34" fmla="*/ 304800 w 1699846"/>
                  <a:gd name="connsiteY34" fmla="*/ 4091353 h 6201507"/>
                  <a:gd name="connsiteX35" fmla="*/ 468922 w 1699846"/>
                  <a:gd name="connsiteY35" fmla="*/ 4243754 h 6201507"/>
                  <a:gd name="connsiteX36" fmla="*/ 633047 w 1699846"/>
                  <a:gd name="connsiteY36" fmla="*/ 4407877 h 6201507"/>
                  <a:gd name="connsiteX37" fmla="*/ 715107 w 1699846"/>
                  <a:gd name="connsiteY37" fmla="*/ 4454768 h 6201507"/>
                  <a:gd name="connsiteX38" fmla="*/ 832338 w 1699846"/>
                  <a:gd name="connsiteY38" fmla="*/ 4665784 h 6201507"/>
                  <a:gd name="connsiteX39" fmla="*/ 738554 w 1699846"/>
                  <a:gd name="connsiteY39" fmla="*/ 4724399 h 6201507"/>
                  <a:gd name="connsiteX40" fmla="*/ 762001 w 1699846"/>
                  <a:gd name="connsiteY40" fmla="*/ 4841631 h 6201507"/>
                  <a:gd name="connsiteX41" fmla="*/ 644769 w 1699846"/>
                  <a:gd name="connsiteY41" fmla="*/ 5052646 h 6201507"/>
                  <a:gd name="connsiteX42" fmla="*/ 433754 w 1699846"/>
                  <a:gd name="connsiteY42" fmla="*/ 5287107 h 6201507"/>
                  <a:gd name="connsiteX43" fmla="*/ 222738 w 1699846"/>
                  <a:gd name="connsiteY43" fmla="*/ 5615354 h 6201507"/>
                  <a:gd name="connsiteX44" fmla="*/ 222738 w 1699846"/>
                  <a:gd name="connsiteY44" fmla="*/ 5920154 h 6201507"/>
                  <a:gd name="connsiteX45" fmla="*/ 375138 w 1699846"/>
                  <a:gd name="connsiteY45" fmla="*/ 6060831 h 6201507"/>
                  <a:gd name="connsiteX46" fmla="*/ 773723 w 1699846"/>
                  <a:gd name="connsiteY46" fmla="*/ 6201507 h 6201507"/>
                  <a:gd name="connsiteX47" fmla="*/ 1195754 w 1699846"/>
                  <a:gd name="connsiteY47" fmla="*/ 6142892 h 6201507"/>
                  <a:gd name="connsiteX48" fmla="*/ 1559169 w 1699846"/>
                  <a:gd name="connsiteY48" fmla="*/ 5967046 h 6201507"/>
                  <a:gd name="connsiteX49" fmla="*/ 1676399 w 1699846"/>
                  <a:gd name="connsiteY49" fmla="*/ 5779476 h 6201507"/>
                  <a:gd name="connsiteX50" fmla="*/ 1524000 w 1699846"/>
                  <a:gd name="connsiteY50" fmla="*/ 5392616 h 6201507"/>
                  <a:gd name="connsiteX51" fmla="*/ 1582617 w 1699846"/>
                  <a:gd name="connsiteY51" fmla="*/ 5005753 h 6201507"/>
                  <a:gd name="connsiteX52" fmla="*/ 1699846 w 1699846"/>
                  <a:gd name="connsiteY52" fmla="*/ 4654060 h 6201507"/>
                  <a:gd name="connsiteX53" fmla="*/ 1488829 w 1699846"/>
                  <a:gd name="connsiteY53" fmla="*/ 4419600 h 6201507"/>
                  <a:gd name="connsiteX54" fmla="*/ 1359876 w 1699846"/>
                  <a:gd name="connsiteY54" fmla="*/ 4208584 h 6201507"/>
                  <a:gd name="connsiteX55" fmla="*/ 1137139 w 1699846"/>
                  <a:gd name="connsiteY55" fmla="*/ 3997570 h 6201507"/>
                  <a:gd name="connsiteX56" fmla="*/ 914401 w 1699846"/>
                  <a:gd name="connsiteY56" fmla="*/ 3774830 h 6201507"/>
                  <a:gd name="connsiteX57" fmla="*/ 990385 w 1699846"/>
                  <a:gd name="connsiteY57" fmla="*/ 3506861 h 6201507"/>
                  <a:gd name="connsiteX58" fmla="*/ 1131060 w 1699846"/>
                  <a:gd name="connsiteY58" fmla="*/ 3260677 h 6201507"/>
                  <a:gd name="connsiteX59" fmla="*/ 1019908 w 1699846"/>
                  <a:gd name="connsiteY59" fmla="*/ 2989384 h 6201507"/>
                  <a:gd name="connsiteX60" fmla="*/ 1172308 w 1699846"/>
                  <a:gd name="connsiteY60" fmla="*/ 2766646 h 6201507"/>
                  <a:gd name="connsiteX61" fmla="*/ 1090246 w 1699846"/>
                  <a:gd name="connsiteY61" fmla="*/ 2555631 h 6201507"/>
                  <a:gd name="connsiteX62" fmla="*/ 1242646 w 1699846"/>
                  <a:gd name="connsiteY62" fmla="*/ 2332892 h 6201507"/>
                  <a:gd name="connsiteX63" fmla="*/ 1137138 w 1699846"/>
                  <a:gd name="connsiteY63" fmla="*/ 2098431 h 6201507"/>
                  <a:gd name="connsiteX64" fmla="*/ 1266092 w 1699846"/>
                  <a:gd name="connsiteY64" fmla="*/ 1746738 h 6201507"/>
                  <a:gd name="connsiteX65" fmla="*/ 1418492 w 1699846"/>
                  <a:gd name="connsiteY65" fmla="*/ 1465384 h 6201507"/>
                  <a:gd name="connsiteX66" fmla="*/ 1453662 w 1699846"/>
                  <a:gd name="connsiteY66" fmla="*/ 1031631 h 6201507"/>
                  <a:gd name="connsiteX67" fmla="*/ 1453662 w 1699846"/>
                  <a:gd name="connsiteY67" fmla="*/ 808892 h 6201507"/>
                  <a:gd name="connsiteX68" fmla="*/ 1254369 w 1699846"/>
                  <a:gd name="connsiteY68" fmla="*/ 398584 h 6201507"/>
                  <a:gd name="connsiteX69" fmla="*/ 1090246 w 1699846"/>
                  <a:gd name="connsiteY69" fmla="*/ 187569 h 6201507"/>
                  <a:gd name="connsiteX70" fmla="*/ 1019908 w 1699846"/>
                  <a:gd name="connsiteY70" fmla="*/ 105507 h 6201507"/>
                  <a:gd name="connsiteX71" fmla="*/ 937846 w 1699846"/>
                  <a:gd name="connsiteY71"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35169 w 1699846"/>
                  <a:gd name="connsiteY8" fmla="*/ 773723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57200 w 1699846"/>
                  <a:gd name="connsiteY13" fmla="*/ 1488830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86154 w 1781908"/>
                  <a:gd name="connsiteY0" fmla="*/ 11723 h 6201507"/>
                  <a:gd name="connsiteX1" fmla="*/ 715108 w 1781908"/>
                  <a:gd name="connsiteY1" fmla="*/ 234461 h 6201507"/>
                  <a:gd name="connsiteX2" fmla="*/ 773724 w 1781908"/>
                  <a:gd name="connsiteY2" fmla="*/ 386861 h 6201507"/>
                  <a:gd name="connsiteX3" fmla="*/ 797170 w 1781908"/>
                  <a:gd name="connsiteY3" fmla="*/ 562707 h 6201507"/>
                  <a:gd name="connsiteX4" fmla="*/ 738554 w 1781908"/>
                  <a:gd name="connsiteY4" fmla="*/ 691661 h 6201507"/>
                  <a:gd name="connsiteX5" fmla="*/ 621324 w 1781908"/>
                  <a:gd name="connsiteY5" fmla="*/ 738554 h 6201507"/>
                  <a:gd name="connsiteX6" fmla="*/ 527539 w 1781908"/>
                  <a:gd name="connsiteY6" fmla="*/ 773723 h 6201507"/>
                  <a:gd name="connsiteX7" fmla="*/ 363416 w 1781908"/>
                  <a:gd name="connsiteY7" fmla="*/ 785446 h 6201507"/>
                  <a:gd name="connsiteX8" fmla="*/ 211015 w 1781908"/>
                  <a:gd name="connsiteY8" fmla="*/ 832339 h 6201507"/>
                  <a:gd name="connsiteX9" fmla="*/ 82062 w 1781908"/>
                  <a:gd name="connsiteY9" fmla="*/ 914400 h 6201507"/>
                  <a:gd name="connsiteX10" fmla="*/ 82062 w 1781908"/>
                  <a:gd name="connsiteY10" fmla="*/ 1055077 h 6201507"/>
                  <a:gd name="connsiteX11" fmla="*/ 0 w 1781908"/>
                  <a:gd name="connsiteY11" fmla="*/ 1383323 h 6201507"/>
                  <a:gd name="connsiteX12" fmla="*/ 363416 w 1781908"/>
                  <a:gd name="connsiteY12" fmla="*/ 1418492 h 6201507"/>
                  <a:gd name="connsiteX13" fmla="*/ 539262 w 1781908"/>
                  <a:gd name="connsiteY13" fmla="*/ 1488830 h 6201507"/>
                  <a:gd name="connsiteX14" fmla="*/ 656493 w 1781908"/>
                  <a:gd name="connsiteY14" fmla="*/ 1348154 h 6201507"/>
                  <a:gd name="connsiteX15" fmla="*/ 785447 w 1781908"/>
                  <a:gd name="connsiteY15" fmla="*/ 1242646 h 6201507"/>
                  <a:gd name="connsiteX16" fmla="*/ 902677 w 1781908"/>
                  <a:gd name="connsiteY16" fmla="*/ 1277815 h 6201507"/>
                  <a:gd name="connsiteX17" fmla="*/ 937847 w 1781908"/>
                  <a:gd name="connsiteY17" fmla="*/ 1406769 h 6201507"/>
                  <a:gd name="connsiteX18" fmla="*/ 973016 w 1781908"/>
                  <a:gd name="connsiteY18" fmla="*/ 1547446 h 6201507"/>
                  <a:gd name="connsiteX19" fmla="*/ 973016 w 1781908"/>
                  <a:gd name="connsiteY19" fmla="*/ 1770184 h 6201507"/>
                  <a:gd name="connsiteX20" fmla="*/ 926124 w 1781908"/>
                  <a:gd name="connsiteY20" fmla="*/ 1969477 h 6201507"/>
                  <a:gd name="connsiteX21" fmla="*/ 879231 w 1781908"/>
                  <a:gd name="connsiteY21" fmla="*/ 2063261 h 6201507"/>
                  <a:gd name="connsiteX22" fmla="*/ 785447 w 1781908"/>
                  <a:gd name="connsiteY22" fmla="*/ 2227384 h 6201507"/>
                  <a:gd name="connsiteX23" fmla="*/ 691662 w 1781908"/>
                  <a:gd name="connsiteY23" fmla="*/ 2321169 h 6201507"/>
                  <a:gd name="connsiteX24" fmla="*/ 679939 w 1781908"/>
                  <a:gd name="connsiteY24" fmla="*/ 2485292 h 6201507"/>
                  <a:gd name="connsiteX25" fmla="*/ 550984 w 1781908"/>
                  <a:gd name="connsiteY25" fmla="*/ 2532184 h 6201507"/>
                  <a:gd name="connsiteX26" fmla="*/ 515816 w 1781908"/>
                  <a:gd name="connsiteY26" fmla="*/ 2719754 h 6201507"/>
                  <a:gd name="connsiteX27" fmla="*/ 597878 w 1781908"/>
                  <a:gd name="connsiteY27" fmla="*/ 2942491 h 6201507"/>
                  <a:gd name="connsiteX28" fmla="*/ 574432 w 1781908"/>
                  <a:gd name="connsiteY28" fmla="*/ 3012831 h 6201507"/>
                  <a:gd name="connsiteX29" fmla="*/ 445477 w 1781908"/>
                  <a:gd name="connsiteY29" fmla="*/ 3270739 h 6201507"/>
                  <a:gd name="connsiteX30" fmla="*/ 445478 w 1781908"/>
                  <a:gd name="connsiteY30" fmla="*/ 3563815 h 6201507"/>
                  <a:gd name="connsiteX31" fmla="*/ 515815 w 1781908"/>
                  <a:gd name="connsiteY31" fmla="*/ 3774832 h 6201507"/>
                  <a:gd name="connsiteX32" fmla="*/ 351693 w 1781908"/>
                  <a:gd name="connsiteY32" fmla="*/ 3845169 h 6201507"/>
                  <a:gd name="connsiteX33" fmla="*/ 386862 w 1781908"/>
                  <a:gd name="connsiteY33" fmla="*/ 4091353 h 6201507"/>
                  <a:gd name="connsiteX34" fmla="*/ 550984 w 1781908"/>
                  <a:gd name="connsiteY34" fmla="*/ 4243754 h 6201507"/>
                  <a:gd name="connsiteX35" fmla="*/ 715109 w 1781908"/>
                  <a:gd name="connsiteY35" fmla="*/ 4407877 h 6201507"/>
                  <a:gd name="connsiteX36" fmla="*/ 797169 w 1781908"/>
                  <a:gd name="connsiteY36" fmla="*/ 4454768 h 6201507"/>
                  <a:gd name="connsiteX37" fmla="*/ 914400 w 1781908"/>
                  <a:gd name="connsiteY37" fmla="*/ 4665784 h 6201507"/>
                  <a:gd name="connsiteX38" fmla="*/ 820616 w 1781908"/>
                  <a:gd name="connsiteY38" fmla="*/ 4724399 h 6201507"/>
                  <a:gd name="connsiteX39" fmla="*/ 844063 w 1781908"/>
                  <a:gd name="connsiteY39" fmla="*/ 4841631 h 6201507"/>
                  <a:gd name="connsiteX40" fmla="*/ 726831 w 1781908"/>
                  <a:gd name="connsiteY40" fmla="*/ 5052646 h 6201507"/>
                  <a:gd name="connsiteX41" fmla="*/ 515816 w 1781908"/>
                  <a:gd name="connsiteY41" fmla="*/ 5287107 h 6201507"/>
                  <a:gd name="connsiteX42" fmla="*/ 304800 w 1781908"/>
                  <a:gd name="connsiteY42" fmla="*/ 5615354 h 6201507"/>
                  <a:gd name="connsiteX43" fmla="*/ 304800 w 1781908"/>
                  <a:gd name="connsiteY43" fmla="*/ 5920154 h 6201507"/>
                  <a:gd name="connsiteX44" fmla="*/ 457200 w 1781908"/>
                  <a:gd name="connsiteY44" fmla="*/ 6060831 h 6201507"/>
                  <a:gd name="connsiteX45" fmla="*/ 855785 w 1781908"/>
                  <a:gd name="connsiteY45" fmla="*/ 6201507 h 6201507"/>
                  <a:gd name="connsiteX46" fmla="*/ 1277816 w 1781908"/>
                  <a:gd name="connsiteY46" fmla="*/ 6142892 h 6201507"/>
                  <a:gd name="connsiteX47" fmla="*/ 1641231 w 1781908"/>
                  <a:gd name="connsiteY47" fmla="*/ 5967046 h 6201507"/>
                  <a:gd name="connsiteX48" fmla="*/ 1758461 w 1781908"/>
                  <a:gd name="connsiteY48" fmla="*/ 5779476 h 6201507"/>
                  <a:gd name="connsiteX49" fmla="*/ 1606062 w 1781908"/>
                  <a:gd name="connsiteY49" fmla="*/ 5392616 h 6201507"/>
                  <a:gd name="connsiteX50" fmla="*/ 1664679 w 1781908"/>
                  <a:gd name="connsiteY50" fmla="*/ 5005753 h 6201507"/>
                  <a:gd name="connsiteX51" fmla="*/ 1781908 w 1781908"/>
                  <a:gd name="connsiteY51" fmla="*/ 4654060 h 6201507"/>
                  <a:gd name="connsiteX52" fmla="*/ 1570891 w 1781908"/>
                  <a:gd name="connsiteY52" fmla="*/ 4419600 h 6201507"/>
                  <a:gd name="connsiteX53" fmla="*/ 1441938 w 1781908"/>
                  <a:gd name="connsiteY53" fmla="*/ 4208584 h 6201507"/>
                  <a:gd name="connsiteX54" fmla="*/ 1219201 w 1781908"/>
                  <a:gd name="connsiteY54" fmla="*/ 3997570 h 6201507"/>
                  <a:gd name="connsiteX55" fmla="*/ 996463 w 1781908"/>
                  <a:gd name="connsiteY55" fmla="*/ 3774830 h 6201507"/>
                  <a:gd name="connsiteX56" fmla="*/ 1072447 w 1781908"/>
                  <a:gd name="connsiteY56" fmla="*/ 3506861 h 6201507"/>
                  <a:gd name="connsiteX57" fmla="*/ 1213122 w 1781908"/>
                  <a:gd name="connsiteY57" fmla="*/ 3260677 h 6201507"/>
                  <a:gd name="connsiteX58" fmla="*/ 1101970 w 1781908"/>
                  <a:gd name="connsiteY58" fmla="*/ 2989384 h 6201507"/>
                  <a:gd name="connsiteX59" fmla="*/ 1254370 w 1781908"/>
                  <a:gd name="connsiteY59" fmla="*/ 2766646 h 6201507"/>
                  <a:gd name="connsiteX60" fmla="*/ 1172308 w 1781908"/>
                  <a:gd name="connsiteY60" fmla="*/ 2555631 h 6201507"/>
                  <a:gd name="connsiteX61" fmla="*/ 1324708 w 1781908"/>
                  <a:gd name="connsiteY61" fmla="*/ 2332892 h 6201507"/>
                  <a:gd name="connsiteX62" fmla="*/ 1219200 w 1781908"/>
                  <a:gd name="connsiteY62" fmla="*/ 2098431 h 6201507"/>
                  <a:gd name="connsiteX63" fmla="*/ 1348154 w 1781908"/>
                  <a:gd name="connsiteY63" fmla="*/ 1746738 h 6201507"/>
                  <a:gd name="connsiteX64" fmla="*/ 1500554 w 1781908"/>
                  <a:gd name="connsiteY64" fmla="*/ 1465384 h 6201507"/>
                  <a:gd name="connsiteX65" fmla="*/ 1535724 w 1781908"/>
                  <a:gd name="connsiteY65" fmla="*/ 1031631 h 6201507"/>
                  <a:gd name="connsiteX66" fmla="*/ 1535724 w 1781908"/>
                  <a:gd name="connsiteY66" fmla="*/ 808892 h 6201507"/>
                  <a:gd name="connsiteX67" fmla="*/ 1336431 w 1781908"/>
                  <a:gd name="connsiteY67" fmla="*/ 398584 h 6201507"/>
                  <a:gd name="connsiteX68" fmla="*/ 1172308 w 1781908"/>
                  <a:gd name="connsiteY68" fmla="*/ 187569 h 6201507"/>
                  <a:gd name="connsiteX69" fmla="*/ 1101970 w 1781908"/>
                  <a:gd name="connsiteY69" fmla="*/ 105507 h 6201507"/>
                  <a:gd name="connsiteX70" fmla="*/ 1019908 w 1781908"/>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410308 w 1828800"/>
                  <a:gd name="connsiteY12" fmla="*/ 1418492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820616 w 1828800"/>
                  <a:gd name="connsiteY16" fmla="*/ 1395046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84739 w 1828800"/>
                  <a:gd name="connsiteY16" fmla="*/ 1406769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67509 w 1828800"/>
                  <a:gd name="connsiteY38" fmla="*/ 479473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62001 w 1828800"/>
                  <a:gd name="connsiteY37" fmla="*/ 4677508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5111262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845680 w 1828800"/>
                  <a:gd name="connsiteY39" fmla="*/ 5369169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433753 w 1828800"/>
                  <a:gd name="connsiteY40" fmla="*/ 5955323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28245 w 1828800"/>
                  <a:gd name="connsiteY40" fmla="*/ 5849816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316524 w 1828800"/>
                  <a:gd name="connsiteY11" fmla="*/ 1488830 h 6201507"/>
                  <a:gd name="connsiteX12" fmla="*/ 586154 w 1828800"/>
                  <a:gd name="connsiteY12" fmla="*/ 1488830 h 6201507"/>
                  <a:gd name="connsiteX13" fmla="*/ 703385 w 1828800"/>
                  <a:gd name="connsiteY13" fmla="*/ 1348154 h 6201507"/>
                  <a:gd name="connsiteX14" fmla="*/ 832339 w 1828800"/>
                  <a:gd name="connsiteY14" fmla="*/ 1242646 h 6201507"/>
                  <a:gd name="connsiteX15" fmla="*/ 961293 w 1828800"/>
                  <a:gd name="connsiteY15" fmla="*/ 1289538 h 6201507"/>
                  <a:gd name="connsiteX16" fmla="*/ 1019908 w 1828800"/>
                  <a:gd name="connsiteY16" fmla="*/ 1547446 h 6201507"/>
                  <a:gd name="connsiteX17" fmla="*/ 1019908 w 1828800"/>
                  <a:gd name="connsiteY17" fmla="*/ 1770184 h 6201507"/>
                  <a:gd name="connsiteX18" fmla="*/ 973016 w 1828800"/>
                  <a:gd name="connsiteY18" fmla="*/ 1969477 h 6201507"/>
                  <a:gd name="connsiteX19" fmla="*/ 926123 w 1828800"/>
                  <a:gd name="connsiteY19" fmla="*/ 2063261 h 6201507"/>
                  <a:gd name="connsiteX20" fmla="*/ 832339 w 1828800"/>
                  <a:gd name="connsiteY20" fmla="*/ 2227384 h 6201507"/>
                  <a:gd name="connsiteX21" fmla="*/ 738554 w 1828800"/>
                  <a:gd name="connsiteY21" fmla="*/ 2321169 h 6201507"/>
                  <a:gd name="connsiteX22" fmla="*/ 726831 w 1828800"/>
                  <a:gd name="connsiteY22" fmla="*/ 2485292 h 6201507"/>
                  <a:gd name="connsiteX23" fmla="*/ 597876 w 1828800"/>
                  <a:gd name="connsiteY23" fmla="*/ 2532184 h 6201507"/>
                  <a:gd name="connsiteX24" fmla="*/ 562708 w 1828800"/>
                  <a:gd name="connsiteY24" fmla="*/ 2719754 h 6201507"/>
                  <a:gd name="connsiteX25" fmla="*/ 644770 w 1828800"/>
                  <a:gd name="connsiteY25" fmla="*/ 2942491 h 6201507"/>
                  <a:gd name="connsiteX26" fmla="*/ 621324 w 1828800"/>
                  <a:gd name="connsiteY26" fmla="*/ 3012831 h 6201507"/>
                  <a:gd name="connsiteX27" fmla="*/ 492369 w 1828800"/>
                  <a:gd name="connsiteY27" fmla="*/ 3270739 h 6201507"/>
                  <a:gd name="connsiteX28" fmla="*/ 492370 w 1828800"/>
                  <a:gd name="connsiteY28" fmla="*/ 3563815 h 6201507"/>
                  <a:gd name="connsiteX29" fmla="*/ 562707 w 1828800"/>
                  <a:gd name="connsiteY29" fmla="*/ 3774832 h 6201507"/>
                  <a:gd name="connsiteX30" fmla="*/ 398585 w 1828800"/>
                  <a:gd name="connsiteY30" fmla="*/ 3845169 h 6201507"/>
                  <a:gd name="connsiteX31" fmla="*/ 433754 w 1828800"/>
                  <a:gd name="connsiteY31" fmla="*/ 4091353 h 6201507"/>
                  <a:gd name="connsiteX32" fmla="*/ 597876 w 1828800"/>
                  <a:gd name="connsiteY32" fmla="*/ 4243754 h 6201507"/>
                  <a:gd name="connsiteX33" fmla="*/ 762001 w 1828800"/>
                  <a:gd name="connsiteY33" fmla="*/ 4407877 h 6201507"/>
                  <a:gd name="connsiteX34" fmla="*/ 844061 w 1828800"/>
                  <a:gd name="connsiteY34" fmla="*/ 4571999 h 6201507"/>
                  <a:gd name="connsiteX35" fmla="*/ 715108 w 1828800"/>
                  <a:gd name="connsiteY35" fmla="*/ 4794739 h 6201507"/>
                  <a:gd name="connsiteX36" fmla="*/ 597876 w 1828800"/>
                  <a:gd name="connsiteY36" fmla="*/ 5111262 h 6201507"/>
                  <a:gd name="connsiteX37" fmla="*/ 703385 w 1828800"/>
                  <a:gd name="connsiteY37" fmla="*/ 5333999 h 6201507"/>
                  <a:gd name="connsiteX38" fmla="*/ 599496 w 1828800"/>
                  <a:gd name="connsiteY38" fmla="*/ 5545015 h 6201507"/>
                  <a:gd name="connsiteX39" fmla="*/ 328245 w 1828800"/>
                  <a:gd name="connsiteY39" fmla="*/ 5849816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586154 w 1828800"/>
                  <a:gd name="connsiteY11" fmla="*/ 1488830 h 6201507"/>
                  <a:gd name="connsiteX12" fmla="*/ 703385 w 1828800"/>
                  <a:gd name="connsiteY12" fmla="*/ 1348154 h 6201507"/>
                  <a:gd name="connsiteX13" fmla="*/ 832339 w 1828800"/>
                  <a:gd name="connsiteY13" fmla="*/ 1242646 h 6201507"/>
                  <a:gd name="connsiteX14" fmla="*/ 961293 w 1828800"/>
                  <a:gd name="connsiteY14" fmla="*/ 1289538 h 6201507"/>
                  <a:gd name="connsiteX15" fmla="*/ 1019908 w 1828800"/>
                  <a:gd name="connsiteY15" fmla="*/ 1547446 h 6201507"/>
                  <a:gd name="connsiteX16" fmla="*/ 1019908 w 1828800"/>
                  <a:gd name="connsiteY16" fmla="*/ 1770184 h 6201507"/>
                  <a:gd name="connsiteX17" fmla="*/ 973016 w 1828800"/>
                  <a:gd name="connsiteY17" fmla="*/ 1969477 h 6201507"/>
                  <a:gd name="connsiteX18" fmla="*/ 926123 w 1828800"/>
                  <a:gd name="connsiteY18" fmla="*/ 2063261 h 6201507"/>
                  <a:gd name="connsiteX19" fmla="*/ 832339 w 1828800"/>
                  <a:gd name="connsiteY19" fmla="*/ 2227384 h 6201507"/>
                  <a:gd name="connsiteX20" fmla="*/ 738554 w 1828800"/>
                  <a:gd name="connsiteY20" fmla="*/ 2321169 h 6201507"/>
                  <a:gd name="connsiteX21" fmla="*/ 726831 w 1828800"/>
                  <a:gd name="connsiteY21" fmla="*/ 2485292 h 6201507"/>
                  <a:gd name="connsiteX22" fmla="*/ 597876 w 1828800"/>
                  <a:gd name="connsiteY22" fmla="*/ 2532184 h 6201507"/>
                  <a:gd name="connsiteX23" fmla="*/ 562708 w 1828800"/>
                  <a:gd name="connsiteY23" fmla="*/ 2719754 h 6201507"/>
                  <a:gd name="connsiteX24" fmla="*/ 644770 w 1828800"/>
                  <a:gd name="connsiteY24" fmla="*/ 2942491 h 6201507"/>
                  <a:gd name="connsiteX25" fmla="*/ 621324 w 1828800"/>
                  <a:gd name="connsiteY25" fmla="*/ 3012831 h 6201507"/>
                  <a:gd name="connsiteX26" fmla="*/ 492369 w 1828800"/>
                  <a:gd name="connsiteY26" fmla="*/ 3270739 h 6201507"/>
                  <a:gd name="connsiteX27" fmla="*/ 492370 w 1828800"/>
                  <a:gd name="connsiteY27" fmla="*/ 3563815 h 6201507"/>
                  <a:gd name="connsiteX28" fmla="*/ 562707 w 1828800"/>
                  <a:gd name="connsiteY28" fmla="*/ 3774832 h 6201507"/>
                  <a:gd name="connsiteX29" fmla="*/ 398585 w 1828800"/>
                  <a:gd name="connsiteY29" fmla="*/ 3845169 h 6201507"/>
                  <a:gd name="connsiteX30" fmla="*/ 433754 w 1828800"/>
                  <a:gd name="connsiteY30" fmla="*/ 4091353 h 6201507"/>
                  <a:gd name="connsiteX31" fmla="*/ 597876 w 1828800"/>
                  <a:gd name="connsiteY31" fmla="*/ 4243754 h 6201507"/>
                  <a:gd name="connsiteX32" fmla="*/ 762001 w 1828800"/>
                  <a:gd name="connsiteY32" fmla="*/ 4407877 h 6201507"/>
                  <a:gd name="connsiteX33" fmla="*/ 844061 w 1828800"/>
                  <a:gd name="connsiteY33" fmla="*/ 4571999 h 6201507"/>
                  <a:gd name="connsiteX34" fmla="*/ 715108 w 1828800"/>
                  <a:gd name="connsiteY34" fmla="*/ 4794739 h 6201507"/>
                  <a:gd name="connsiteX35" fmla="*/ 597876 w 1828800"/>
                  <a:gd name="connsiteY35" fmla="*/ 5111262 h 6201507"/>
                  <a:gd name="connsiteX36" fmla="*/ 703385 w 1828800"/>
                  <a:gd name="connsiteY36" fmla="*/ 5333999 h 6201507"/>
                  <a:gd name="connsiteX37" fmla="*/ 599496 w 1828800"/>
                  <a:gd name="connsiteY37" fmla="*/ 5545015 h 6201507"/>
                  <a:gd name="connsiteX38" fmla="*/ 328245 w 1828800"/>
                  <a:gd name="connsiteY38" fmla="*/ 5849816 h 6201507"/>
                  <a:gd name="connsiteX39" fmla="*/ 351692 w 1828800"/>
                  <a:gd name="connsiteY39" fmla="*/ 5920154 h 6201507"/>
                  <a:gd name="connsiteX40" fmla="*/ 504092 w 1828800"/>
                  <a:gd name="connsiteY40" fmla="*/ 6060831 h 6201507"/>
                  <a:gd name="connsiteX41" fmla="*/ 902677 w 1828800"/>
                  <a:gd name="connsiteY41" fmla="*/ 6201507 h 6201507"/>
                  <a:gd name="connsiteX42" fmla="*/ 1324708 w 1828800"/>
                  <a:gd name="connsiteY42" fmla="*/ 6142892 h 6201507"/>
                  <a:gd name="connsiteX43" fmla="*/ 1688123 w 1828800"/>
                  <a:gd name="connsiteY43" fmla="*/ 5967046 h 6201507"/>
                  <a:gd name="connsiteX44" fmla="*/ 1805353 w 1828800"/>
                  <a:gd name="connsiteY44" fmla="*/ 5779476 h 6201507"/>
                  <a:gd name="connsiteX45" fmla="*/ 1652954 w 1828800"/>
                  <a:gd name="connsiteY45" fmla="*/ 5392616 h 6201507"/>
                  <a:gd name="connsiteX46" fmla="*/ 1711571 w 1828800"/>
                  <a:gd name="connsiteY46" fmla="*/ 5005753 h 6201507"/>
                  <a:gd name="connsiteX47" fmla="*/ 1828800 w 1828800"/>
                  <a:gd name="connsiteY47" fmla="*/ 4654060 h 6201507"/>
                  <a:gd name="connsiteX48" fmla="*/ 1617783 w 1828800"/>
                  <a:gd name="connsiteY48" fmla="*/ 4419600 h 6201507"/>
                  <a:gd name="connsiteX49" fmla="*/ 1488830 w 1828800"/>
                  <a:gd name="connsiteY49" fmla="*/ 4208584 h 6201507"/>
                  <a:gd name="connsiteX50" fmla="*/ 1266093 w 1828800"/>
                  <a:gd name="connsiteY50" fmla="*/ 3997570 h 6201507"/>
                  <a:gd name="connsiteX51" fmla="*/ 1043355 w 1828800"/>
                  <a:gd name="connsiteY51" fmla="*/ 3774830 h 6201507"/>
                  <a:gd name="connsiteX52" fmla="*/ 1119339 w 1828800"/>
                  <a:gd name="connsiteY52" fmla="*/ 3506861 h 6201507"/>
                  <a:gd name="connsiteX53" fmla="*/ 1260014 w 1828800"/>
                  <a:gd name="connsiteY53" fmla="*/ 3260677 h 6201507"/>
                  <a:gd name="connsiteX54" fmla="*/ 1148862 w 1828800"/>
                  <a:gd name="connsiteY54" fmla="*/ 2989384 h 6201507"/>
                  <a:gd name="connsiteX55" fmla="*/ 1301262 w 1828800"/>
                  <a:gd name="connsiteY55" fmla="*/ 2766646 h 6201507"/>
                  <a:gd name="connsiteX56" fmla="*/ 1219200 w 1828800"/>
                  <a:gd name="connsiteY56" fmla="*/ 2555631 h 6201507"/>
                  <a:gd name="connsiteX57" fmla="*/ 1371600 w 1828800"/>
                  <a:gd name="connsiteY57" fmla="*/ 2332892 h 6201507"/>
                  <a:gd name="connsiteX58" fmla="*/ 1266092 w 1828800"/>
                  <a:gd name="connsiteY58" fmla="*/ 2098431 h 6201507"/>
                  <a:gd name="connsiteX59" fmla="*/ 1395046 w 1828800"/>
                  <a:gd name="connsiteY59" fmla="*/ 1746738 h 6201507"/>
                  <a:gd name="connsiteX60" fmla="*/ 1547446 w 1828800"/>
                  <a:gd name="connsiteY60" fmla="*/ 1465384 h 6201507"/>
                  <a:gd name="connsiteX61" fmla="*/ 1582616 w 1828800"/>
                  <a:gd name="connsiteY61" fmla="*/ 1031631 h 6201507"/>
                  <a:gd name="connsiteX62" fmla="*/ 1582616 w 1828800"/>
                  <a:gd name="connsiteY62" fmla="*/ 808892 h 6201507"/>
                  <a:gd name="connsiteX63" fmla="*/ 1383323 w 1828800"/>
                  <a:gd name="connsiteY63" fmla="*/ 398584 h 6201507"/>
                  <a:gd name="connsiteX64" fmla="*/ 1219200 w 1828800"/>
                  <a:gd name="connsiteY64" fmla="*/ 187569 h 6201507"/>
                  <a:gd name="connsiteX65" fmla="*/ 1148862 w 1828800"/>
                  <a:gd name="connsiteY65" fmla="*/ 105507 h 6201507"/>
                  <a:gd name="connsiteX66" fmla="*/ 1066800 w 1828800"/>
                  <a:gd name="connsiteY66"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703385 w 1828800"/>
                  <a:gd name="connsiteY11" fmla="*/ 1348154 h 6201507"/>
                  <a:gd name="connsiteX12" fmla="*/ 832339 w 1828800"/>
                  <a:gd name="connsiteY12" fmla="*/ 1242646 h 6201507"/>
                  <a:gd name="connsiteX13" fmla="*/ 961293 w 1828800"/>
                  <a:gd name="connsiteY13" fmla="*/ 1289538 h 6201507"/>
                  <a:gd name="connsiteX14" fmla="*/ 1019908 w 1828800"/>
                  <a:gd name="connsiteY14" fmla="*/ 1547446 h 6201507"/>
                  <a:gd name="connsiteX15" fmla="*/ 1019908 w 1828800"/>
                  <a:gd name="connsiteY15" fmla="*/ 1770184 h 6201507"/>
                  <a:gd name="connsiteX16" fmla="*/ 973016 w 1828800"/>
                  <a:gd name="connsiteY16" fmla="*/ 1969477 h 6201507"/>
                  <a:gd name="connsiteX17" fmla="*/ 926123 w 1828800"/>
                  <a:gd name="connsiteY17" fmla="*/ 2063261 h 6201507"/>
                  <a:gd name="connsiteX18" fmla="*/ 832339 w 1828800"/>
                  <a:gd name="connsiteY18" fmla="*/ 2227384 h 6201507"/>
                  <a:gd name="connsiteX19" fmla="*/ 738554 w 1828800"/>
                  <a:gd name="connsiteY19" fmla="*/ 2321169 h 6201507"/>
                  <a:gd name="connsiteX20" fmla="*/ 726831 w 1828800"/>
                  <a:gd name="connsiteY20" fmla="*/ 2485292 h 6201507"/>
                  <a:gd name="connsiteX21" fmla="*/ 597876 w 1828800"/>
                  <a:gd name="connsiteY21" fmla="*/ 2532184 h 6201507"/>
                  <a:gd name="connsiteX22" fmla="*/ 562708 w 1828800"/>
                  <a:gd name="connsiteY22" fmla="*/ 2719754 h 6201507"/>
                  <a:gd name="connsiteX23" fmla="*/ 644770 w 1828800"/>
                  <a:gd name="connsiteY23" fmla="*/ 2942491 h 6201507"/>
                  <a:gd name="connsiteX24" fmla="*/ 621324 w 1828800"/>
                  <a:gd name="connsiteY24" fmla="*/ 3012831 h 6201507"/>
                  <a:gd name="connsiteX25" fmla="*/ 492369 w 1828800"/>
                  <a:gd name="connsiteY25" fmla="*/ 3270739 h 6201507"/>
                  <a:gd name="connsiteX26" fmla="*/ 492370 w 1828800"/>
                  <a:gd name="connsiteY26" fmla="*/ 3563815 h 6201507"/>
                  <a:gd name="connsiteX27" fmla="*/ 562707 w 1828800"/>
                  <a:gd name="connsiteY27" fmla="*/ 3774832 h 6201507"/>
                  <a:gd name="connsiteX28" fmla="*/ 398585 w 1828800"/>
                  <a:gd name="connsiteY28" fmla="*/ 3845169 h 6201507"/>
                  <a:gd name="connsiteX29" fmla="*/ 433754 w 1828800"/>
                  <a:gd name="connsiteY29" fmla="*/ 4091353 h 6201507"/>
                  <a:gd name="connsiteX30" fmla="*/ 597876 w 1828800"/>
                  <a:gd name="connsiteY30" fmla="*/ 4243754 h 6201507"/>
                  <a:gd name="connsiteX31" fmla="*/ 762001 w 1828800"/>
                  <a:gd name="connsiteY31" fmla="*/ 4407877 h 6201507"/>
                  <a:gd name="connsiteX32" fmla="*/ 844061 w 1828800"/>
                  <a:gd name="connsiteY32" fmla="*/ 4571999 h 6201507"/>
                  <a:gd name="connsiteX33" fmla="*/ 715108 w 1828800"/>
                  <a:gd name="connsiteY33" fmla="*/ 4794739 h 6201507"/>
                  <a:gd name="connsiteX34" fmla="*/ 597876 w 1828800"/>
                  <a:gd name="connsiteY34" fmla="*/ 5111262 h 6201507"/>
                  <a:gd name="connsiteX35" fmla="*/ 703385 w 1828800"/>
                  <a:gd name="connsiteY35" fmla="*/ 5333999 h 6201507"/>
                  <a:gd name="connsiteX36" fmla="*/ 599496 w 1828800"/>
                  <a:gd name="connsiteY36" fmla="*/ 5545015 h 6201507"/>
                  <a:gd name="connsiteX37" fmla="*/ 328245 w 1828800"/>
                  <a:gd name="connsiteY37" fmla="*/ 5849816 h 6201507"/>
                  <a:gd name="connsiteX38" fmla="*/ 351692 w 1828800"/>
                  <a:gd name="connsiteY38" fmla="*/ 5920154 h 6201507"/>
                  <a:gd name="connsiteX39" fmla="*/ 504092 w 1828800"/>
                  <a:gd name="connsiteY39" fmla="*/ 6060831 h 6201507"/>
                  <a:gd name="connsiteX40" fmla="*/ 902677 w 1828800"/>
                  <a:gd name="connsiteY40" fmla="*/ 6201507 h 6201507"/>
                  <a:gd name="connsiteX41" fmla="*/ 1324708 w 1828800"/>
                  <a:gd name="connsiteY41" fmla="*/ 6142892 h 6201507"/>
                  <a:gd name="connsiteX42" fmla="*/ 1688123 w 1828800"/>
                  <a:gd name="connsiteY42" fmla="*/ 5967046 h 6201507"/>
                  <a:gd name="connsiteX43" fmla="*/ 1805353 w 1828800"/>
                  <a:gd name="connsiteY43" fmla="*/ 5779476 h 6201507"/>
                  <a:gd name="connsiteX44" fmla="*/ 1652954 w 1828800"/>
                  <a:gd name="connsiteY44" fmla="*/ 5392616 h 6201507"/>
                  <a:gd name="connsiteX45" fmla="*/ 1711571 w 1828800"/>
                  <a:gd name="connsiteY45" fmla="*/ 5005753 h 6201507"/>
                  <a:gd name="connsiteX46" fmla="*/ 1828800 w 1828800"/>
                  <a:gd name="connsiteY46" fmla="*/ 4654060 h 6201507"/>
                  <a:gd name="connsiteX47" fmla="*/ 1617783 w 1828800"/>
                  <a:gd name="connsiteY47" fmla="*/ 4419600 h 6201507"/>
                  <a:gd name="connsiteX48" fmla="*/ 1488830 w 1828800"/>
                  <a:gd name="connsiteY48" fmla="*/ 4208584 h 6201507"/>
                  <a:gd name="connsiteX49" fmla="*/ 1266093 w 1828800"/>
                  <a:gd name="connsiteY49" fmla="*/ 3997570 h 6201507"/>
                  <a:gd name="connsiteX50" fmla="*/ 1043355 w 1828800"/>
                  <a:gd name="connsiteY50" fmla="*/ 3774830 h 6201507"/>
                  <a:gd name="connsiteX51" fmla="*/ 1119339 w 1828800"/>
                  <a:gd name="connsiteY51" fmla="*/ 3506861 h 6201507"/>
                  <a:gd name="connsiteX52" fmla="*/ 1260014 w 1828800"/>
                  <a:gd name="connsiteY52" fmla="*/ 3260677 h 6201507"/>
                  <a:gd name="connsiteX53" fmla="*/ 1148862 w 1828800"/>
                  <a:gd name="connsiteY53" fmla="*/ 2989384 h 6201507"/>
                  <a:gd name="connsiteX54" fmla="*/ 1301262 w 1828800"/>
                  <a:gd name="connsiteY54" fmla="*/ 2766646 h 6201507"/>
                  <a:gd name="connsiteX55" fmla="*/ 1219200 w 1828800"/>
                  <a:gd name="connsiteY55" fmla="*/ 2555631 h 6201507"/>
                  <a:gd name="connsiteX56" fmla="*/ 1371600 w 1828800"/>
                  <a:gd name="connsiteY56" fmla="*/ 2332892 h 6201507"/>
                  <a:gd name="connsiteX57" fmla="*/ 1266092 w 1828800"/>
                  <a:gd name="connsiteY57" fmla="*/ 2098431 h 6201507"/>
                  <a:gd name="connsiteX58" fmla="*/ 1395046 w 1828800"/>
                  <a:gd name="connsiteY58" fmla="*/ 1746738 h 6201507"/>
                  <a:gd name="connsiteX59" fmla="*/ 1547446 w 1828800"/>
                  <a:gd name="connsiteY59" fmla="*/ 1465384 h 6201507"/>
                  <a:gd name="connsiteX60" fmla="*/ 1582616 w 1828800"/>
                  <a:gd name="connsiteY60" fmla="*/ 1031631 h 6201507"/>
                  <a:gd name="connsiteX61" fmla="*/ 1582616 w 1828800"/>
                  <a:gd name="connsiteY61" fmla="*/ 808892 h 6201507"/>
                  <a:gd name="connsiteX62" fmla="*/ 1383323 w 1828800"/>
                  <a:gd name="connsiteY62" fmla="*/ 398584 h 6201507"/>
                  <a:gd name="connsiteX63" fmla="*/ 1219200 w 1828800"/>
                  <a:gd name="connsiteY63" fmla="*/ 187569 h 6201507"/>
                  <a:gd name="connsiteX64" fmla="*/ 1148862 w 1828800"/>
                  <a:gd name="connsiteY64" fmla="*/ 105507 h 6201507"/>
                  <a:gd name="connsiteX65" fmla="*/ 1066800 w 1828800"/>
                  <a:gd name="connsiteY65"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832339 w 1828800"/>
                  <a:gd name="connsiteY11" fmla="*/ 1242646 h 6201507"/>
                  <a:gd name="connsiteX12" fmla="*/ 961293 w 1828800"/>
                  <a:gd name="connsiteY12" fmla="*/ 1289538 h 6201507"/>
                  <a:gd name="connsiteX13" fmla="*/ 1019908 w 1828800"/>
                  <a:gd name="connsiteY13" fmla="*/ 1547446 h 6201507"/>
                  <a:gd name="connsiteX14" fmla="*/ 1019908 w 1828800"/>
                  <a:gd name="connsiteY14" fmla="*/ 1770184 h 6201507"/>
                  <a:gd name="connsiteX15" fmla="*/ 973016 w 1828800"/>
                  <a:gd name="connsiteY15" fmla="*/ 1969477 h 6201507"/>
                  <a:gd name="connsiteX16" fmla="*/ 926123 w 1828800"/>
                  <a:gd name="connsiteY16" fmla="*/ 2063261 h 6201507"/>
                  <a:gd name="connsiteX17" fmla="*/ 832339 w 1828800"/>
                  <a:gd name="connsiteY17" fmla="*/ 2227384 h 6201507"/>
                  <a:gd name="connsiteX18" fmla="*/ 738554 w 1828800"/>
                  <a:gd name="connsiteY18" fmla="*/ 2321169 h 6201507"/>
                  <a:gd name="connsiteX19" fmla="*/ 726831 w 1828800"/>
                  <a:gd name="connsiteY19" fmla="*/ 2485292 h 6201507"/>
                  <a:gd name="connsiteX20" fmla="*/ 597876 w 1828800"/>
                  <a:gd name="connsiteY20" fmla="*/ 2532184 h 6201507"/>
                  <a:gd name="connsiteX21" fmla="*/ 562708 w 1828800"/>
                  <a:gd name="connsiteY21" fmla="*/ 2719754 h 6201507"/>
                  <a:gd name="connsiteX22" fmla="*/ 644770 w 1828800"/>
                  <a:gd name="connsiteY22" fmla="*/ 2942491 h 6201507"/>
                  <a:gd name="connsiteX23" fmla="*/ 621324 w 1828800"/>
                  <a:gd name="connsiteY23" fmla="*/ 3012831 h 6201507"/>
                  <a:gd name="connsiteX24" fmla="*/ 492369 w 1828800"/>
                  <a:gd name="connsiteY24" fmla="*/ 3270739 h 6201507"/>
                  <a:gd name="connsiteX25" fmla="*/ 492370 w 1828800"/>
                  <a:gd name="connsiteY25" fmla="*/ 3563815 h 6201507"/>
                  <a:gd name="connsiteX26" fmla="*/ 562707 w 1828800"/>
                  <a:gd name="connsiteY26" fmla="*/ 3774832 h 6201507"/>
                  <a:gd name="connsiteX27" fmla="*/ 398585 w 1828800"/>
                  <a:gd name="connsiteY27" fmla="*/ 3845169 h 6201507"/>
                  <a:gd name="connsiteX28" fmla="*/ 433754 w 1828800"/>
                  <a:gd name="connsiteY28" fmla="*/ 4091353 h 6201507"/>
                  <a:gd name="connsiteX29" fmla="*/ 597876 w 1828800"/>
                  <a:gd name="connsiteY29" fmla="*/ 4243754 h 6201507"/>
                  <a:gd name="connsiteX30" fmla="*/ 762001 w 1828800"/>
                  <a:gd name="connsiteY30" fmla="*/ 4407877 h 6201507"/>
                  <a:gd name="connsiteX31" fmla="*/ 844061 w 1828800"/>
                  <a:gd name="connsiteY31" fmla="*/ 4571999 h 6201507"/>
                  <a:gd name="connsiteX32" fmla="*/ 715108 w 1828800"/>
                  <a:gd name="connsiteY32" fmla="*/ 4794739 h 6201507"/>
                  <a:gd name="connsiteX33" fmla="*/ 597876 w 1828800"/>
                  <a:gd name="connsiteY33" fmla="*/ 5111262 h 6201507"/>
                  <a:gd name="connsiteX34" fmla="*/ 703385 w 1828800"/>
                  <a:gd name="connsiteY34" fmla="*/ 5333999 h 6201507"/>
                  <a:gd name="connsiteX35" fmla="*/ 599496 w 1828800"/>
                  <a:gd name="connsiteY35" fmla="*/ 5545015 h 6201507"/>
                  <a:gd name="connsiteX36" fmla="*/ 328245 w 1828800"/>
                  <a:gd name="connsiteY36" fmla="*/ 5849816 h 6201507"/>
                  <a:gd name="connsiteX37" fmla="*/ 351692 w 1828800"/>
                  <a:gd name="connsiteY37" fmla="*/ 5920154 h 6201507"/>
                  <a:gd name="connsiteX38" fmla="*/ 504092 w 1828800"/>
                  <a:gd name="connsiteY38" fmla="*/ 6060831 h 6201507"/>
                  <a:gd name="connsiteX39" fmla="*/ 902677 w 1828800"/>
                  <a:gd name="connsiteY39" fmla="*/ 6201507 h 6201507"/>
                  <a:gd name="connsiteX40" fmla="*/ 1324708 w 1828800"/>
                  <a:gd name="connsiteY40" fmla="*/ 6142892 h 6201507"/>
                  <a:gd name="connsiteX41" fmla="*/ 1688123 w 1828800"/>
                  <a:gd name="connsiteY41" fmla="*/ 5967046 h 6201507"/>
                  <a:gd name="connsiteX42" fmla="*/ 1805353 w 1828800"/>
                  <a:gd name="connsiteY42" fmla="*/ 5779476 h 6201507"/>
                  <a:gd name="connsiteX43" fmla="*/ 1652954 w 1828800"/>
                  <a:gd name="connsiteY43" fmla="*/ 5392616 h 6201507"/>
                  <a:gd name="connsiteX44" fmla="*/ 1711571 w 1828800"/>
                  <a:gd name="connsiteY44" fmla="*/ 5005753 h 6201507"/>
                  <a:gd name="connsiteX45" fmla="*/ 1828800 w 1828800"/>
                  <a:gd name="connsiteY45" fmla="*/ 4654060 h 6201507"/>
                  <a:gd name="connsiteX46" fmla="*/ 1617783 w 1828800"/>
                  <a:gd name="connsiteY46" fmla="*/ 4419600 h 6201507"/>
                  <a:gd name="connsiteX47" fmla="*/ 1488830 w 1828800"/>
                  <a:gd name="connsiteY47" fmla="*/ 4208584 h 6201507"/>
                  <a:gd name="connsiteX48" fmla="*/ 1266093 w 1828800"/>
                  <a:gd name="connsiteY48" fmla="*/ 3997570 h 6201507"/>
                  <a:gd name="connsiteX49" fmla="*/ 1043355 w 1828800"/>
                  <a:gd name="connsiteY49" fmla="*/ 3774830 h 6201507"/>
                  <a:gd name="connsiteX50" fmla="*/ 1119339 w 1828800"/>
                  <a:gd name="connsiteY50" fmla="*/ 3506861 h 6201507"/>
                  <a:gd name="connsiteX51" fmla="*/ 1260014 w 1828800"/>
                  <a:gd name="connsiteY51" fmla="*/ 3260677 h 6201507"/>
                  <a:gd name="connsiteX52" fmla="*/ 1148862 w 1828800"/>
                  <a:gd name="connsiteY52" fmla="*/ 2989384 h 6201507"/>
                  <a:gd name="connsiteX53" fmla="*/ 1301262 w 1828800"/>
                  <a:gd name="connsiteY53" fmla="*/ 2766646 h 6201507"/>
                  <a:gd name="connsiteX54" fmla="*/ 1219200 w 1828800"/>
                  <a:gd name="connsiteY54" fmla="*/ 2555631 h 6201507"/>
                  <a:gd name="connsiteX55" fmla="*/ 1371600 w 1828800"/>
                  <a:gd name="connsiteY55" fmla="*/ 2332892 h 6201507"/>
                  <a:gd name="connsiteX56" fmla="*/ 1266092 w 1828800"/>
                  <a:gd name="connsiteY56" fmla="*/ 2098431 h 6201507"/>
                  <a:gd name="connsiteX57" fmla="*/ 1395046 w 1828800"/>
                  <a:gd name="connsiteY57" fmla="*/ 1746738 h 6201507"/>
                  <a:gd name="connsiteX58" fmla="*/ 1547446 w 1828800"/>
                  <a:gd name="connsiteY58" fmla="*/ 1465384 h 6201507"/>
                  <a:gd name="connsiteX59" fmla="*/ 1582616 w 1828800"/>
                  <a:gd name="connsiteY59" fmla="*/ 1031631 h 6201507"/>
                  <a:gd name="connsiteX60" fmla="*/ 1582616 w 1828800"/>
                  <a:gd name="connsiteY60" fmla="*/ 808892 h 6201507"/>
                  <a:gd name="connsiteX61" fmla="*/ 1383323 w 1828800"/>
                  <a:gd name="connsiteY61" fmla="*/ 398584 h 6201507"/>
                  <a:gd name="connsiteX62" fmla="*/ 1219200 w 1828800"/>
                  <a:gd name="connsiteY62" fmla="*/ 187569 h 6201507"/>
                  <a:gd name="connsiteX63" fmla="*/ 1148862 w 1828800"/>
                  <a:gd name="connsiteY63" fmla="*/ 105507 h 6201507"/>
                  <a:gd name="connsiteX64" fmla="*/ 1066800 w 1828800"/>
                  <a:gd name="connsiteY64"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574431 w 1699846"/>
                  <a:gd name="connsiteY10" fmla="*/ 1184030 h 6201507"/>
                  <a:gd name="connsiteX11" fmla="*/ 703385 w 1699846"/>
                  <a:gd name="connsiteY11" fmla="*/ 1242646 h 6201507"/>
                  <a:gd name="connsiteX12" fmla="*/ 832339 w 1699846"/>
                  <a:gd name="connsiteY12" fmla="*/ 1289538 h 6201507"/>
                  <a:gd name="connsiteX13" fmla="*/ 890954 w 1699846"/>
                  <a:gd name="connsiteY13" fmla="*/ 1547446 h 6201507"/>
                  <a:gd name="connsiteX14" fmla="*/ 890954 w 1699846"/>
                  <a:gd name="connsiteY14" fmla="*/ 1770184 h 6201507"/>
                  <a:gd name="connsiteX15" fmla="*/ 844062 w 1699846"/>
                  <a:gd name="connsiteY15" fmla="*/ 1969477 h 6201507"/>
                  <a:gd name="connsiteX16" fmla="*/ 797169 w 1699846"/>
                  <a:gd name="connsiteY16" fmla="*/ 2063261 h 6201507"/>
                  <a:gd name="connsiteX17" fmla="*/ 703385 w 1699846"/>
                  <a:gd name="connsiteY17" fmla="*/ 2227384 h 6201507"/>
                  <a:gd name="connsiteX18" fmla="*/ 609600 w 1699846"/>
                  <a:gd name="connsiteY18" fmla="*/ 2321169 h 6201507"/>
                  <a:gd name="connsiteX19" fmla="*/ 597877 w 1699846"/>
                  <a:gd name="connsiteY19" fmla="*/ 2485292 h 6201507"/>
                  <a:gd name="connsiteX20" fmla="*/ 468922 w 1699846"/>
                  <a:gd name="connsiteY20" fmla="*/ 2532184 h 6201507"/>
                  <a:gd name="connsiteX21" fmla="*/ 433754 w 1699846"/>
                  <a:gd name="connsiteY21" fmla="*/ 2719754 h 6201507"/>
                  <a:gd name="connsiteX22" fmla="*/ 515816 w 1699846"/>
                  <a:gd name="connsiteY22" fmla="*/ 2942491 h 6201507"/>
                  <a:gd name="connsiteX23" fmla="*/ 492370 w 1699846"/>
                  <a:gd name="connsiteY23" fmla="*/ 3012831 h 6201507"/>
                  <a:gd name="connsiteX24" fmla="*/ 363415 w 1699846"/>
                  <a:gd name="connsiteY24" fmla="*/ 3270739 h 6201507"/>
                  <a:gd name="connsiteX25" fmla="*/ 363416 w 1699846"/>
                  <a:gd name="connsiteY25" fmla="*/ 3563815 h 6201507"/>
                  <a:gd name="connsiteX26" fmla="*/ 433753 w 1699846"/>
                  <a:gd name="connsiteY26" fmla="*/ 3774832 h 6201507"/>
                  <a:gd name="connsiteX27" fmla="*/ 269631 w 1699846"/>
                  <a:gd name="connsiteY27" fmla="*/ 3845169 h 6201507"/>
                  <a:gd name="connsiteX28" fmla="*/ 304800 w 1699846"/>
                  <a:gd name="connsiteY28" fmla="*/ 4091353 h 6201507"/>
                  <a:gd name="connsiteX29" fmla="*/ 468922 w 1699846"/>
                  <a:gd name="connsiteY29" fmla="*/ 4243754 h 6201507"/>
                  <a:gd name="connsiteX30" fmla="*/ 633047 w 1699846"/>
                  <a:gd name="connsiteY30" fmla="*/ 4407877 h 6201507"/>
                  <a:gd name="connsiteX31" fmla="*/ 715107 w 1699846"/>
                  <a:gd name="connsiteY31" fmla="*/ 4571999 h 6201507"/>
                  <a:gd name="connsiteX32" fmla="*/ 586154 w 1699846"/>
                  <a:gd name="connsiteY32" fmla="*/ 4794739 h 6201507"/>
                  <a:gd name="connsiteX33" fmla="*/ 468922 w 1699846"/>
                  <a:gd name="connsiteY33" fmla="*/ 5111262 h 6201507"/>
                  <a:gd name="connsiteX34" fmla="*/ 574431 w 1699846"/>
                  <a:gd name="connsiteY34" fmla="*/ 5333999 h 6201507"/>
                  <a:gd name="connsiteX35" fmla="*/ 470542 w 1699846"/>
                  <a:gd name="connsiteY35" fmla="*/ 5545015 h 6201507"/>
                  <a:gd name="connsiteX36" fmla="*/ 199291 w 1699846"/>
                  <a:gd name="connsiteY36" fmla="*/ 5849816 h 6201507"/>
                  <a:gd name="connsiteX37" fmla="*/ 222738 w 1699846"/>
                  <a:gd name="connsiteY37" fmla="*/ 5920154 h 6201507"/>
                  <a:gd name="connsiteX38" fmla="*/ 375138 w 1699846"/>
                  <a:gd name="connsiteY38" fmla="*/ 6060831 h 6201507"/>
                  <a:gd name="connsiteX39" fmla="*/ 773723 w 1699846"/>
                  <a:gd name="connsiteY39" fmla="*/ 6201507 h 6201507"/>
                  <a:gd name="connsiteX40" fmla="*/ 1195754 w 1699846"/>
                  <a:gd name="connsiteY40" fmla="*/ 6142892 h 6201507"/>
                  <a:gd name="connsiteX41" fmla="*/ 1559169 w 1699846"/>
                  <a:gd name="connsiteY41" fmla="*/ 5967046 h 6201507"/>
                  <a:gd name="connsiteX42" fmla="*/ 1676399 w 1699846"/>
                  <a:gd name="connsiteY42" fmla="*/ 5779476 h 6201507"/>
                  <a:gd name="connsiteX43" fmla="*/ 1524000 w 1699846"/>
                  <a:gd name="connsiteY43" fmla="*/ 5392616 h 6201507"/>
                  <a:gd name="connsiteX44" fmla="*/ 1582617 w 1699846"/>
                  <a:gd name="connsiteY44" fmla="*/ 5005753 h 6201507"/>
                  <a:gd name="connsiteX45" fmla="*/ 1699846 w 1699846"/>
                  <a:gd name="connsiteY45" fmla="*/ 4654060 h 6201507"/>
                  <a:gd name="connsiteX46" fmla="*/ 1488829 w 1699846"/>
                  <a:gd name="connsiteY46" fmla="*/ 4419600 h 6201507"/>
                  <a:gd name="connsiteX47" fmla="*/ 1359876 w 1699846"/>
                  <a:gd name="connsiteY47" fmla="*/ 4208584 h 6201507"/>
                  <a:gd name="connsiteX48" fmla="*/ 1137139 w 1699846"/>
                  <a:gd name="connsiteY48" fmla="*/ 3997570 h 6201507"/>
                  <a:gd name="connsiteX49" fmla="*/ 914401 w 1699846"/>
                  <a:gd name="connsiteY49" fmla="*/ 3774830 h 6201507"/>
                  <a:gd name="connsiteX50" fmla="*/ 990385 w 1699846"/>
                  <a:gd name="connsiteY50" fmla="*/ 3506861 h 6201507"/>
                  <a:gd name="connsiteX51" fmla="*/ 1131060 w 1699846"/>
                  <a:gd name="connsiteY51" fmla="*/ 3260677 h 6201507"/>
                  <a:gd name="connsiteX52" fmla="*/ 1019908 w 1699846"/>
                  <a:gd name="connsiteY52" fmla="*/ 2989384 h 6201507"/>
                  <a:gd name="connsiteX53" fmla="*/ 1172308 w 1699846"/>
                  <a:gd name="connsiteY53" fmla="*/ 2766646 h 6201507"/>
                  <a:gd name="connsiteX54" fmla="*/ 1090246 w 1699846"/>
                  <a:gd name="connsiteY54" fmla="*/ 2555631 h 6201507"/>
                  <a:gd name="connsiteX55" fmla="*/ 1242646 w 1699846"/>
                  <a:gd name="connsiteY55" fmla="*/ 2332892 h 6201507"/>
                  <a:gd name="connsiteX56" fmla="*/ 1137138 w 1699846"/>
                  <a:gd name="connsiteY56" fmla="*/ 2098431 h 6201507"/>
                  <a:gd name="connsiteX57" fmla="*/ 1266092 w 1699846"/>
                  <a:gd name="connsiteY57" fmla="*/ 1746738 h 6201507"/>
                  <a:gd name="connsiteX58" fmla="*/ 1418492 w 1699846"/>
                  <a:gd name="connsiteY58" fmla="*/ 1465384 h 6201507"/>
                  <a:gd name="connsiteX59" fmla="*/ 1453662 w 1699846"/>
                  <a:gd name="connsiteY59" fmla="*/ 1031631 h 6201507"/>
                  <a:gd name="connsiteX60" fmla="*/ 1453662 w 1699846"/>
                  <a:gd name="connsiteY60" fmla="*/ 808892 h 6201507"/>
                  <a:gd name="connsiteX61" fmla="*/ 1254369 w 1699846"/>
                  <a:gd name="connsiteY61" fmla="*/ 398584 h 6201507"/>
                  <a:gd name="connsiteX62" fmla="*/ 1090246 w 1699846"/>
                  <a:gd name="connsiteY62" fmla="*/ 187569 h 6201507"/>
                  <a:gd name="connsiteX63" fmla="*/ 1019908 w 1699846"/>
                  <a:gd name="connsiteY63" fmla="*/ 105507 h 6201507"/>
                  <a:gd name="connsiteX64" fmla="*/ 937846 w 1699846"/>
                  <a:gd name="connsiteY64" fmla="*/ 0 h 6201507"/>
                  <a:gd name="connsiteX0" fmla="*/ 375139 w 1570893"/>
                  <a:gd name="connsiteY0" fmla="*/ 11723 h 6201507"/>
                  <a:gd name="connsiteX1" fmla="*/ 504093 w 1570893"/>
                  <a:gd name="connsiteY1" fmla="*/ 234461 h 6201507"/>
                  <a:gd name="connsiteX2" fmla="*/ 562709 w 1570893"/>
                  <a:gd name="connsiteY2" fmla="*/ 386861 h 6201507"/>
                  <a:gd name="connsiteX3" fmla="*/ 586155 w 1570893"/>
                  <a:gd name="connsiteY3" fmla="*/ 562707 h 6201507"/>
                  <a:gd name="connsiteX4" fmla="*/ 527539 w 1570893"/>
                  <a:gd name="connsiteY4" fmla="*/ 691661 h 6201507"/>
                  <a:gd name="connsiteX5" fmla="*/ 410309 w 1570893"/>
                  <a:gd name="connsiteY5" fmla="*/ 738554 h 6201507"/>
                  <a:gd name="connsiteX6" fmla="*/ 316524 w 1570893"/>
                  <a:gd name="connsiteY6" fmla="*/ 773723 h 6201507"/>
                  <a:gd name="connsiteX7" fmla="*/ 152401 w 1570893"/>
                  <a:gd name="connsiteY7" fmla="*/ 785446 h 6201507"/>
                  <a:gd name="connsiteX8" fmla="*/ 0 w 1570893"/>
                  <a:gd name="connsiteY8" fmla="*/ 832339 h 6201507"/>
                  <a:gd name="connsiteX9" fmla="*/ 386863 w 1570893"/>
                  <a:gd name="connsiteY9" fmla="*/ 1008185 h 6201507"/>
                  <a:gd name="connsiteX10" fmla="*/ 445478 w 1570893"/>
                  <a:gd name="connsiteY10" fmla="*/ 1184030 h 6201507"/>
                  <a:gd name="connsiteX11" fmla="*/ 574432 w 1570893"/>
                  <a:gd name="connsiteY11" fmla="*/ 1242646 h 6201507"/>
                  <a:gd name="connsiteX12" fmla="*/ 703386 w 1570893"/>
                  <a:gd name="connsiteY12" fmla="*/ 1289538 h 6201507"/>
                  <a:gd name="connsiteX13" fmla="*/ 762001 w 1570893"/>
                  <a:gd name="connsiteY13" fmla="*/ 1547446 h 6201507"/>
                  <a:gd name="connsiteX14" fmla="*/ 762001 w 1570893"/>
                  <a:gd name="connsiteY14" fmla="*/ 1770184 h 6201507"/>
                  <a:gd name="connsiteX15" fmla="*/ 715109 w 1570893"/>
                  <a:gd name="connsiteY15" fmla="*/ 1969477 h 6201507"/>
                  <a:gd name="connsiteX16" fmla="*/ 668216 w 1570893"/>
                  <a:gd name="connsiteY16" fmla="*/ 2063261 h 6201507"/>
                  <a:gd name="connsiteX17" fmla="*/ 574432 w 1570893"/>
                  <a:gd name="connsiteY17" fmla="*/ 2227384 h 6201507"/>
                  <a:gd name="connsiteX18" fmla="*/ 480647 w 1570893"/>
                  <a:gd name="connsiteY18" fmla="*/ 2321169 h 6201507"/>
                  <a:gd name="connsiteX19" fmla="*/ 468924 w 1570893"/>
                  <a:gd name="connsiteY19" fmla="*/ 2485292 h 6201507"/>
                  <a:gd name="connsiteX20" fmla="*/ 339969 w 1570893"/>
                  <a:gd name="connsiteY20" fmla="*/ 2532184 h 6201507"/>
                  <a:gd name="connsiteX21" fmla="*/ 304801 w 1570893"/>
                  <a:gd name="connsiteY21" fmla="*/ 2719754 h 6201507"/>
                  <a:gd name="connsiteX22" fmla="*/ 386863 w 1570893"/>
                  <a:gd name="connsiteY22" fmla="*/ 2942491 h 6201507"/>
                  <a:gd name="connsiteX23" fmla="*/ 363417 w 1570893"/>
                  <a:gd name="connsiteY23" fmla="*/ 3012831 h 6201507"/>
                  <a:gd name="connsiteX24" fmla="*/ 234462 w 1570893"/>
                  <a:gd name="connsiteY24" fmla="*/ 3270739 h 6201507"/>
                  <a:gd name="connsiteX25" fmla="*/ 234463 w 1570893"/>
                  <a:gd name="connsiteY25" fmla="*/ 3563815 h 6201507"/>
                  <a:gd name="connsiteX26" fmla="*/ 304800 w 1570893"/>
                  <a:gd name="connsiteY26" fmla="*/ 3774832 h 6201507"/>
                  <a:gd name="connsiteX27" fmla="*/ 140678 w 1570893"/>
                  <a:gd name="connsiteY27" fmla="*/ 3845169 h 6201507"/>
                  <a:gd name="connsiteX28" fmla="*/ 175847 w 1570893"/>
                  <a:gd name="connsiteY28" fmla="*/ 4091353 h 6201507"/>
                  <a:gd name="connsiteX29" fmla="*/ 339969 w 1570893"/>
                  <a:gd name="connsiteY29" fmla="*/ 4243754 h 6201507"/>
                  <a:gd name="connsiteX30" fmla="*/ 504094 w 1570893"/>
                  <a:gd name="connsiteY30" fmla="*/ 4407877 h 6201507"/>
                  <a:gd name="connsiteX31" fmla="*/ 586154 w 1570893"/>
                  <a:gd name="connsiteY31" fmla="*/ 4571999 h 6201507"/>
                  <a:gd name="connsiteX32" fmla="*/ 457201 w 1570893"/>
                  <a:gd name="connsiteY32" fmla="*/ 4794739 h 6201507"/>
                  <a:gd name="connsiteX33" fmla="*/ 339969 w 1570893"/>
                  <a:gd name="connsiteY33" fmla="*/ 5111262 h 6201507"/>
                  <a:gd name="connsiteX34" fmla="*/ 445478 w 1570893"/>
                  <a:gd name="connsiteY34" fmla="*/ 5333999 h 6201507"/>
                  <a:gd name="connsiteX35" fmla="*/ 341589 w 1570893"/>
                  <a:gd name="connsiteY35" fmla="*/ 5545015 h 6201507"/>
                  <a:gd name="connsiteX36" fmla="*/ 70338 w 1570893"/>
                  <a:gd name="connsiteY36" fmla="*/ 5849816 h 6201507"/>
                  <a:gd name="connsiteX37" fmla="*/ 93785 w 1570893"/>
                  <a:gd name="connsiteY37" fmla="*/ 5920154 h 6201507"/>
                  <a:gd name="connsiteX38" fmla="*/ 246185 w 1570893"/>
                  <a:gd name="connsiteY38" fmla="*/ 6060831 h 6201507"/>
                  <a:gd name="connsiteX39" fmla="*/ 644770 w 1570893"/>
                  <a:gd name="connsiteY39" fmla="*/ 6201507 h 6201507"/>
                  <a:gd name="connsiteX40" fmla="*/ 1066801 w 1570893"/>
                  <a:gd name="connsiteY40" fmla="*/ 6142892 h 6201507"/>
                  <a:gd name="connsiteX41" fmla="*/ 1430216 w 1570893"/>
                  <a:gd name="connsiteY41" fmla="*/ 5967046 h 6201507"/>
                  <a:gd name="connsiteX42" fmla="*/ 1547446 w 1570893"/>
                  <a:gd name="connsiteY42" fmla="*/ 5779476 h 6201507"/>
                  <a:gd name="connsiteX43" fmla="*/ 1395047 w 1570893"/>
                  <a:gd name="connsiteY43" fmla="*/ 5392616 h 6201507"/>
                  <a:gd name="connsiteX44" fmla="*/ 1453664 w 1570893"/>
                  <a:gd name="connsiteY44" fmla="*/ 5005753 h 6201507"/>
                  <a:gd name="connsiteX45" fmla="*/ 1570893 w 1570893"/>
                  <a:gd name="connsiteY45" fmla="*/ 4654060 h 6201507"/>
                  <a:gd name="connsiteX46" fmla="*/ 1359876 w 1570893"/>
                  <a:gd name="connsiteY46" fmla="*/ 4419600 h 6201507"/>
                  <a:gd name="connsiteX47" fmla="*/ 1230923 w 1570893"/>
                  <a:gd name="connsiteY47" fmla="*/ 4208584 h 6201507"/>
                  <a:gd name="connsiteX48" fmla="*/ 1008186 w 1570893"/>
                  <a:gd name="connsiteY48" fmla="*/ 3997570 h 6201507"/>
                  <a:gd name="connsiteX49" fmla="*/ 785448 w 1570893"/>
                  <a:gd name="connsiteY49" fmla="*/ 3774830 h 6201507"/>
                  <a:gd name="connsiteX50" fmla="*/ 861432 w 1570893"/>
                  <a:gd name="connsiteY50" fmla="*/ 3506861 h 6201507"/>
                  <a:gd name="connsiteX51" fmla="*/ 1002107 w 1570893"/>
                  <a:gd name="connsiteY51" fmla="*/ 3260677 h 6201507"/>
                  <a:gd name="connsiteX52" fmla="*/ 890955 w 1570893"/>
                  <a:gd name="connsiteY52" fmla="*/ 2989384 h 6201507"/>
                  <a:gd name="connsiteX53" fmla="*/ 1043355 w 1570893"/>
                  <a:gd name="connsiteY53" fmla="*/ 2766646 h 6201507"/>
                  <a:gd name="connsiteX54" fmla="*/ 961293 w 1570893"/>
                  <a:gd name="connsiteY54" fmla="*/ 2555631 h 6201507"/>
                  <a:gd name="connsiteX55" fmla="*/ 1113693 w 1570893"/>
                  <a:gd name="connsiteY55" fmla="*/ 2332892 h 6201507"/>
                  <a:gd name="connsiteX56" fmla="*/ 1008185 w 1570893"/>
                  <a:gd name="connsiteY56" fmla="*/ 2098431 h 6201507"/>
                  <a:gd name="connsiteX57" fmla="*/ 1137139 w 1570893"/>
                  <a:gd name="connsiteY57" fmla="*/ 1746738 h 6201507"/>
                  <a:gd name="connsiteX58" fmla="*/ 1289539 w 1570893"/>
                  <a:gd name="connsiteY58" fmla="*/ 1465384 h 6201507"/>
                  <a:gd name="connsiteX59" fmla="*/ 1324709 w 1570893"/>
                  <a:gd name="connsiteY59" fmla="*/ 1031631 h 6201507"/>
                  <a:gd name="connsiteX60" fmla="*/ 1324709 w 1570893"/>
                  <a:gd name="connsiteY60" fmla="*/ 808892 h 6201507"/>
                  <a:gd name="connsiteX61" fmla="*/ 1125416 w 1570893"/>
                  <a:gd name="connsiteY61" fmla="*/ 398584 h 6201507"/>
                  <a:gd name="connsiteX62" fmla="*/ 961293 w 1570893"/>
                  <a:gd name="connsiteY62" fmla="*/ 187569 h 6201507"/>
                  <a:gd name="connsiteX63" fmla="*/ 890955 w 1570893"/>
                  <a:gd name="connsiteY63" fmla="*/ 105507 h 6201507"/>
                  <a:gd name="connsiteX64" fmla="*/ 808893 w 1570893"/>
                  <a:gd name="connsiteY64"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82063 w 1500555"/>
                  <a:gd name="connsiteY7" fmla="*/ 785446 h 6201507"/>
                  <a:gd name="connsiteX8" fmla="*/ 316525 w 1500555"/>
                  <a:gd name="connsiteY8" fmla="*/ 1008185 h 6201507"/>
                  <a:gd name="connsiteX9" fmla="*/ 375140 w 1500555"/>
                  <a:gd name="connsiteY9" fmla="*/ 1184030 h 6201507"/>
                  <a:gd name="connsiteX10" fmla="*/ 504094 w 1500555"/>
                  <a:gd name="connsiteY10" fmla="*/ 1242646 h 6201507"/>
                  <a:gd name="connsiteX11" fmla="*/ 633048 w 1500555"/>
                  <a:gd name="connsiteY11" fmla="*/ 1289538 h 6201507"/>
                  <a:gd name="connsiteX12" fmla="*/ 691663 w 1500555"/>
                  <a:gd name="connsiteY12" fmla="*/ 1547446 h 6201507"/>
                  <a:gd name="connsiteX13" fmla="*/ 691663 w 1500555"/>
                  <a:gd name="connsiteY13" fmla="*/ 1770184 h 6201507"/>
                  <a:gd name="connsiteX14" fmla="*/ 644771 w 1500555"/>
                  <a:gd name="connsiteY14" fmla="*/ 1969477 h 6201507"/>
                  <a:gd name="connsiteX15" fmla="*/ 597878 w 1500555"/>
                  <a:gd name="connsiteY15" fmla="*/ 2063261 h 6201507"/>
                  <a:gd name="connsiteX16" fmla="*/ 504094 w 1500555"/>
                  <a:gd name="connsiteY16" fmla="*/ 2227384 h 6201507"/>
                  <a:gd name="connsiteX17" fmla="*/ 410309 w 1500555"/>
                  <a:gd name="connsiteY17" fmla="*/ 2321169 h 6201507"/>
                  <a:gd name="connsiteX18" fmla="*/ 398586 w 1500555"/>
                  <a:gd name="connsiteY18" fmla="*/ 2485292 h 6201507"/>
                  <a:gd name="connsiteX19" fmla="*/ 269631 w 1500555"/>
                  <a:gd name="connsiteY19" fmla="*/ 2532184 h 6201507"/>
                  <a:gd name="connsiteX20" fmla="*/ 234463 w 1500555"/>
                  <a:gd name="connsiteY20" fmla="*/ 2719754 h 6201507"/>
                  <a:gd name="connsiteX21" fmla="*/ 316525 w 1500555"/>
                  <a:gd name="connsiteY21" fmla="*/ 2942491 h 6201507"/>
                  <a:gd name="connsiteX22" fmla="*/ 293079 w 1500555"/>
                  <a:gd name="connsiteY22" fmla="*/ 3012831 h 6201507"/>
                  <a:gd name="connsiteX23" fmla="*/ 164124 w 1500555"/>
                  <a:gd name="connsiteY23" fmla="*/ 3270739 h 6201507"/>
                  <a:gd name="connsiteX24" fmla="*/ 164125 w 1500555"/>
                  <a:gd name="connsiteY24" fmla="*/ 3563815 h 6201507"/>
                  <a:gd name="connsiteX25" fmla="*/ 234462 w 1500555"/>
                  <a:gd name="connsiteY25" fmla="*/ 3774832 h 6201507"/>
                  <a:gd name="connsiteX26" fmla="*/ 70340 w 1500555"/>
                  <a:gd name="connsiteY26" fmla="*/ 3845169 h 6201507"/>
                  <a:gd name="connsiteX27" fmla="*/ 105509 w 1500555"/>
                  <a:gd name="connsiteY27" fmla="*/ 4091353 h 6201507"/>
                  <a:gd name="connsiteX28" fmla="*/ 269631 w 1500555"/>
                  <a:gd name="connsiteY28" fmla="*/ 4243754 h 6201507"/>
                  <a:gd name="connsiteX29" fmla="*/ 433756 w 1500555"/>
                  <a:gd name="connsiteY29" fmla="*/ 4407877 h 6201507"/>
                  <a:gd name="connsiteX30" fmla="*/ 515816 w 1500555"/>
                  <a:gd name="connsiteY30" fmla="*/ 4571999 h 6201507"/>
                  <a:gd name="connsiteX31" fmla="*/ 386863 w 1500555"/>
                  <a:gd name="connsiteY31" fmla="*/ 4794739 h 6201507"/>
                  <a:gd name="connsiteX32" fmla="*/ 269631 w 1500555"/>
                  <a:gd name="connsiteY32" fmla="*/ 5111262 h 6201507"/>
                  <a:gd name="connsiteX33" fmla="*/ 375140 w 1500555"/>
                  <a:gd name="connsiteY33" fmla="*/ 5333999 h 6201507"/>
                  <a:gd name="connsiteX34" fmla="*/ 271251 w 1500555"/>
                  <a:gd name="connsiteY34" fmla="*/ 5545015 h 6201507"/>
                  <a:gd name="connsiteX35" fmla="*/ 0 w 1500555"/>
                  <a:gd name="connsiteY35" fmla="*/ 5849816 h 6201507"/>
                  <a:gd name="connsiteX36" fmla="*/ 23447 w 1500555"/>
                  <a:gd name="connsiteY36" fmla="*/ 5920154 h 6201507"/>
                  <a:gd name="connsiteX37" fmla="*/ 175847 w 1500555"/>
                  <a:gd name="connsiteY37" fmla="*/ 6060831 h 6201507"/>
                  <a:gd name="connsiteX38" fmla="*/ 574432 w 1500555"/>
                  <a:gd name="connsiteY38" fmla="*/ 6201507 h 6201507"/>
                  <a:gd name="connsiteX39" fmla="*/ 996463 w 1500555"/>
                  <a:gd name="connsiteY39" fmla="*/ 6142892 h 6201507"/>
                  <a:gd name="connsiteX40" fmla="*/ 1359878 w 1500555"/>
                  <a:gd name="connsiteY40" fmla="*/ 5967046 h 6201507"/>
                  <a:gd name="connsiteX41" fmla="*/ 1477108 w 1500555"/>
                  <a:gd name="connsiteY41" fmla="*/ 5779476 h 6201507"/>
                  <a:gd name="connsiteX42" fmla="*/ 1324709 w 1500555"/>
                  <a:gd name="connsiteY42" fmla="*/ 5392616 h 6201507"/>
                  <a:gd name="connsiteX43" fmla="*/ 1383326 w 1500555"/>
                  <a:gd name="connsiteY43" fmla="*/ 5005753 h 6201507"/>
                  <a:gd name="connsiteX44" fmla="*/ 1500555 w 1500555"/>
                  <a:gd name="connsiteY44" fmla="*/ 4654060 h 6201507"/>
                  <a:gd name="connsiteX45" fmla="*/ 1289538 w 1500555"/>
                  <a:gd name="connsiteY45" fmla="*/ 4419600 h 6201507"/>
                  <a:gd name="connsiteX46" fmla="*/ 1160585 w 1500555"/>
                  <a:gd name="connsiteY46" fmla="*/ 4208584 h 6201507"/>
                  <a:gd name="connsiteX47" fmla="*/ 937848 w 1500555"/>
                  <a:gd name="connsiteY47" fmla="*/ 3997570 h 6201507"/>
                  <a:gd name="connsiteX48" fmla="*/ 715110 w 1500555"/>
                  <a:gd name="connsiteY48" fmla="*/ 3774830 h 6201507"/>
                  <a:gd name="connsiteX49" fmla="*/ 791094 w 1500555"/>
                  <a:gd name="connsiteY49" fmla="*/ 3506861 h 6201507"/>
                  <a:gd name="connsiteX50" fmla="*/ 931769 w 1500555"/>
                  <a:gd name="connsiteY50" fmla="*/ 3260677 h 6201507"/>
                  <a:gd name="connsiteX51" fmla="*/ 820617 w 1500555"/>
                  <a:gd name="connsiteY51" fmla="*/ 2989384 h 6201507"/>
                  <a:gd name="connsiteX52" fmla="*/ 973017 w 1500555"/>
                  <a:gd name="connsiteY52" fmla="*/ 2766646 h 6201507"/>
                  <a:gd name="connsiteX53" fmla="*/ 890955 w 1500555"/>
                  <a:gd name="connsiteY53" fmla="*/ 2555631 h 6201507"/>
                  <a:gd name="connsiteX54" fmla="*/ 1043355 w 1500555"/>
                  <a:gd name="connsiteY54" fmla="*/ 2332892 h 6201507"/>
                  <a:gd name="connsiteX55" fmla="*/ 937847 w 1500555"/>
                  <a:gd name="connsiteY55" fmla="*/ 2098431 h 6201507"/>
                  <a:gd name="connsiteX56" fmla="*/ 1066801 w 1500555"/>
                  <a:gd name="connsiteY56" fmla="*/ 1746738 h 6201507"/>
                  <a:gd name="connsiteX57" fmla="*/ 1219201 w 1500555"/>
                  <a:gd name="connsiteY57" fmla="*/ 1465384 h 6201507"/>
                  <a:gd name="connsiteX58" fmla="*/ 1254371 w 1500555"/>
                  <a:gd name="connsiteY58" fmla="*/ 1031631 h 6201507"/>
                  <a:gd name="connsiteX59" fmla="*/ 1254371 w 1500555"/>
                  <a:gd name="connsiteY59" fmla="*/ 808892 h 6201507"/>
                  <a:gd name="connsiteX60" fmla="*/ 1055078 w 1500555"/>
                  <a:gd name="connsiteY60" fmla="*/ 398584 h 6201507"/>
                  <a:gd name="connsiteX61" fmla="*/ 890955 w 1500555"/>
                  <a:gd name="connsiteY61" fmla="*/ 187569 h 6201507"/>
                  <a:gd name="connsiteX62" fmla="*/ 820617 w 1500555"/>
                  <a:gd name="connsiteY62" fmla="*/ 105507 h 6201507"/>
                  <a:gd name="connsiteX63" fmla="*/ 738555 w 1500555"/>
                  <a:gd name="connsiteY63"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316525 w 1500555"/>
                  <a:gd name="connsiteY7" fmla="*/ 1008185 h 6201507"/>
                  <a:gd name="connsiteX8" fmla="*/ 375140 w 1500555"/>
                  <a:gd name="connsiteY8" fmla="*/ 1184030 h 6201507"/>
                  <a:gd name="connsiteX9" fmla="*/ 504094 w 1500555"/>
                  <a:gd name="connsiteY9" fmla="*/ 1242646 h 6201507"/>
                  <a:gd name="connsiteX10" fmla="*/ 633048 w 1500555"/>
                  <a:gd name="connsiteY10" fmla="*/ 1289538 h 6201507"/>
                  <a:gd name="connsiteX11" fmla="*/ 691663 w 1500555"/>
                  <a:gd name="connsiteY11" fmla="*/ 1547446 h 6201507"/>
                  <a:gd name="connsiteX12" fmla="*/ 691663 w 1500555"/>
                  <a:gd name="connsiteY12" fmla="*/ 1770184 h 6201507"/>
                  <a:gd name="connsiteX13" fmla="*/ 644771 w 1500555"/>
                  <a:gd name="connsiteY13" fmla="*/ 1969477 h 6201507"/>
                  <a:gd name="connsiteX14" fmla="*/ 597878 w 1500555"/>
                  <a:gd name="connsiteY14" fmla="*/ 2063261 h 6201507"/>
                  <a:gd name="connsiteX15" fmla="*/ 504094 w 1500555"/>
                  <a:gd name="connsiteY15" fmla="*/ 2227384 h 6201507"/>
                  <a:gd name="connsiteX16" fmla="*/ 410309 w 1500555"/>
                  <a:gd name="connsiteY16" fmla="*/ 2321169 h 6201507"/>
                  <a:gd name="connsiteX17" fmla="*/ 398586 w 1500555"/>
                  <a:gd name="connsiteY17" fmla="*/ 2485292 h 6201507"/>
                  <a:gd name="connsiteX18" fmla="*/ 269631 w 1500555"/>
                  <a:gd name="connsiteY18" fmla="*/ 2532184 h 6201507"/>
                  <a:gd name="connsiteX19" fmla="*/ 234463 w 1500555"/>
                  <a:gd name="connsiteY19" fmla="*/ 2719754 h 6201507"/>
                  <a:gd name="connsiteX20" fmla="*/ 316525 w 1500555"/>
                  <a:gd name="connsiteY20" fmla="*/ 2942491 h 6201507"/>
                  <a:gd name="connsiteX21" fmla="*/ 293079 w 1500555"/>
                  <a:gd name="connsiteY21" fmla="*/ 3012831 h 6201507"/>
                  <a:gd name="connsiteX22" fmla="*/ 164124 w 1500555"/>
                  <a:gd name="connsiteY22" fmla="*/ 3270739 h 6201507"/>
                  <a:gd name="connsiteX23" fmla="*/ 164125 w 1500555"/>
                  <a:gd name="connsiteY23" fmla="*/ 3563815 h 6201507"/>
                  <a:gd name="connsiteX24" fmla="*/ 234462 w 1500555"/>
                  <a:gd name="connsiteY24" fmla="*/ 3774832 h 6201507"/>
                  <a:gd name="connsiteX25" fmla="*/ 70340 w 1500555"/>
                  <a:gd name="connsiteY25" fmla="*/ 3845169 h 6201507"/>
                  <a:gd name="connsiteX26" fmla="*/ 105509 w 1500555"/>
                  <a:gd name="connsiteY26" fmla="*/ 4091353 h 6201507"/>
                  <a:gd name="connsiteX27" fmla="*/ 269631 w 1500555"/>
                  <a:gd name="connsiteY27" fmla="*/ 4243754 h 6201507"/>
                  <a:gd name="connsiteX28" fmla="*/ 433756 w 1500555"/>
                  <a:gd name="connsiteY28" fmla="*/ 4407877 h 6201507"/>
                  <a:gd name="connsiteX29" fmla="*/ 515816 w 1500555"/>
                  <a:gd name="connsiteY29" fmla="*/ 4571999 h 6201507"/>
                  <a:gd name="connsiteX30" fmla="*/ 386863 w 1500555"/>
                  <a:gd name="connsiteY30" fmla="*/ 4794739 h 6201507"/>
                  <a:gd name="connsiteX31" fmla="*/ 269631 w 1500555"/>
                  <a:gd name="connsiteY31" fmla="*/ 5111262 h 6201507"/>
                  <a:gd name="connsiteX32" fmla="*/ 375140 w 1500555"/>
                  <a:gd name="connsiteY32" fmla="*/ 5333999 h 6201507"/>
                  <a:gd name="connsiteX33" fmla="*/ 271251 w 1500555"/>
                  <a:gd name="connsiteY33" fmla="*/ 5545015 h 6201507"/>
                  <a:gd name="connsiteX34" fmla="*/ 0 w 1500555"/>
                  <a:gd name="connsiteY34" fmla="*/ 5849816 h 6201507"/>
                  <a:gd name="connsiteX35" fmla="*/ 23447 w 1500555"/>
                  <a:gd name="connsiteY35" fmla="*/ 5920154 h 6201507"/>
                  <a:gd name="connsiteX36" fmla="*/ 175847 w 1500555"/>
                  <a:gd name="connsiteY36" fmla="*/ 6060831 h 6201507"/>
                  <a:gd name="connsiteX37" fmla="*/ 574432 w 1500555"/>
                  <a:gd name="connsiteY37" fmla="*/ 6201507 h 6201507"/>
                  <a:gd name="connsiteX38" fmla="*/ 996463 w 1500555"/>
                  <a:gd name="connsiteY38" fmla="*/ 6142892 h 6201507"/>
                  <a:gd name="connsiteX39" fmla="*/ 1359878 w 1500555"/>
                  <a:gd name="connsiteY39" fmla="*/ 5967046 h 6201507"/>
                  <a:gd name="connsiteX40" fmla="*/ 1477108 w 1500555"/>
                  <a:gd name="connsiteY40" fmla="*/ 5779476 h 6201507"/>
                  <a:gd name="connsiteX41" fmla="*/ 1324709 w 1500555"/>
                  <a:gd name="connsiteY41" fmla="*/ 5392616 h 6201507"/>
                  <a:gd name="connsiteX42" fmla="*/ 1383326 w 1500555"/>
                  <a:gd name="connsiteY42" fmla="*/ 5005753 h 6201507"/>
                  <a:gd name="connsiteX43" fmla="*/ 1500555 w 1500555"/>
                  <a:gd name="connsiteY43" fmla="*/ 4654060 h 6201507"/>
                  <a:gd name="connsiteX44" fmla="*/ 1289538 w 1500555"/>
                  <a:gd name="connsiteY44" fmla="*/ 4419600 h 6201507"/>
                  <a:gd name="connsiteX45" fmla="*/ 1160585 w 1500555"/>
                  <a:gd name="connsiteY45" fmla="*/ 4208584 h 6201507"/>
                  <a:gd name="connsiteX46" fmla="*/ 937848 w 1500555"/>
                  <a:gd name="connsiteY46" fmla="*/ 3997570 h 6201507"/>
                  <a:gd name="connsiteX47" fmla="*/ 715110 w 1500555"/>
                  <a:gd name="connsiteY47" fmla="*/ 3774830 h 6201507"/>
                  <a:gd name="connsiteX48" fmla="*/ 791094 w 1500555"/>
                  <a:gd name="connsiteY48" fmla="*/ 3506861 h 6201507"/>
                  <a:gd name="connsiteX49" fmla="*/ 931769 w 1500555"/>
                  <a:gd name="connsiteY49" fmla="*/ 3260677 h 6201507"/>
                  <a:gd name="connsiteX50" fmla="*/ 820617 w 1500555"/>
                  <a:gd name="connsiteY50" fmla="*/ 2989384 h 6201507"/>
                  <a:gd name="connsiteX51" fmla="*/ 973017 w 1500555"/>
                  <a:gd name="connsiteY51" fmla="*/ 2766646 h 6201507"/>
                  <a:gd name="connsiteX52" fmla="*/ 890955 w 1500555"/>
                  <a:gd name="connsiteY52" fmla="*/ 2555631 h 6201507"/>
                  <a:gd name="connsiteX53" fmla="*/ 1043355 w 1500555"/>
                  <a:gd name="connsiteY53" fmla="*/ 2332892 h 6201507"/>
                  <a:gd name="connsiteX54" fmla="*/ 937847 w 1500555"/>
                  <a:gd name="connsiteY54" fmla="*/ 2098431 h 6201507"/>
                  <a:gd name="connsiteX55" fmla="*/ 1066801 w 1500555"/>
                  <a:gd name="connsiteY55" fmla="*/ 1746738 h 6201507"/>
                  <a:gd name="connsiteX56" fmla="*/ 1219201 w 1500555"/>
                  <a:gd name="connsiteY56" fmla="*/ 1465384 h 6201507"/>
                  <a:gd name="connsiteX57" fmla="*/ 1254371 w 1500555"/>
                  <a:gd name="connsiteY57" fmla="*/ 1031631 h 6201507"/>
                  <a:gd name="connsiteX58" fmla="*/ 1254371 w 1500555"/>
                  <a:gd name="connsiteY58" fmla="*/ 808892 h 6201507"/>
                  <a:gd name="connsiteX59" fmla="*/ 1055078 w 1500555"/>
                  <a:gd name="connsiteY59" fmla="*/ 398584 h 6201507"/>
                  <a:gd name="connsiteX60" fmla="*/ 890955 w 1500555"/>
                  <a:gd name="connsiteY60" fmla="*/ 187569 h 6201507"/>
                  <a:gd name="connsiteX61" fmla="*/ 820617 w 1500555"/>
                  <a:gd name="connsiteY61" fmla="*/ 105507 h 6201507"/>
                  <a:gd name="connsiteX62" fmla="*/ 738555 w 1500555"/>
                  <a:gd name="connsiteY62"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23447 w 1500555"/>
                  <a:gd name="connsiteY34" fmla="*/ 592015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328247 w 1500555"/>
                  <a:gd name="connsiteY34" fmla="*/ 588498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105507 w 1430215"/>
                  <a:gd name="connsiteY35" fmla="*/ 6060831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148863 w 1430215"/>
                  <a:gd name="connsiteY41" fmla="*/ 4888522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348154"/>
                  <a:gd name="connsiteY0" fmla="*/ 11723 h 6201507"/>
                  <a:gd name="connsiteX1" fmla="*/ 363415 w 1348154"/>
                  <a:gd name="connsiteY1" fmla="*/ 234461 h 6201507"/>
                  <a:gd name="connsiteX2" fmla="*/ 422031 w 1348154"/>
                  <a:gd name="connsiteY2" fmla="*/ 386861 h 6201507"/>
                  <a:gd name="connsiteX3" fmla="*/ 445477 w 1348154"/>
                  <a:gd name="connsiteY3" fmla="*/ 562707 h 6201507"/>
                  <a:gd name="connsiteX4" fmla="*/ 386861 w 1348154"/>
                  <a:gd name="connsiteY4" fmla="*/ 691661 h 6201507"/>
                  <a:gd name="connsiteX5" fmla="*/ 269631 w 1348154"/>
                  <a:gd name="connsiteY5" fmla="*/ 738554 h 6201507"/>
                  <a:gd name="connsiteX6" fmla="*/ 246185 w 1348154"/>
                  <a:gd name="connsiteY6" fmla="*/ 1008185 h 6201507"/>
                  <a:gd name="connsiteX7" fmla="*/ 304800 w 1348154"/>
                  <a:gd name="connsiteY7" fmla="*/ 1184030 h 6201507"/>
                  <a:gd name="connsiteX8" fmla="*/ 433754 w 1348154"/>
                  <a:gd name="connsiteY8" fmla="*/ 1242646 h 6201507"/>
                  <a:gd name="connsiteX9" fmla="*/ 562708 w 1348154"/>
                  <a:gd name="connsiteY9" fmla="*/ 1289538 h 6201507"/>
                  <a:gd name="connsiteX10" fmla="*/ 621323 w 1348154"/>
                  <a:gd name="connsiteY10" fmla="*/ 1547446 h 6201507"/>
                  <a:gd name="connsiteX11" fmla="*/ 621323 w 1348154"/>
                  <a:gd name="connsiteY11" fmla="*/ 1770184 h 6201507"/>
                  <a:gd name="connsiteX12" fmla="*/ 574431 w 1348154"/>
                  <a:gd name="connsiteY12" fmla="*/ 1969477 h 6201507"/>
                  <a:gd name="connsiteX13" fmla="*/ 527538 w 1348154"/>
                  <a:gd name="connsiteY13" fmla="*/ 2063261 h 6201507"/>
                  <a:gd name="connsiteX14" fmla="*/ 433754 w 1348154"/>
                  <a:gd name="connsiteY14" fmla="*/ 2227384 h 6201507"/>
                  <a:gd name="connsiteX15" fmla="*/ 339969 w 1348154"/>
                  <a:gd name="connsiteY15" fmla="*/ 2321169 h 6201507"/>
                  <a:gd name="connsiteX16" fmla="*/ 328246 w 1348154"/>
                  <a:gd name="connsiteY16" fmla="*/ 2485292 h 6201507"/>
                  <a:gd name="connsiteX17" fmla="*/ 199291 w 1348154"/>
                  <a:gd name="connsiteY17" fmla="*/ 2532184 h 6201507"/>
                  <a:gd name="connsiteX18" fmla="*/ 164123 w 1348154"/>
                  <a:gd name="connsiteY18" fmla="*/ 2719754 h 6201507"/>
                  <a:gd name="connsiteX19" fmla="*/ 246185 w 1348154"/>
                  <a:gd name="connsiteY19" fmla="*/ 2942491 h 6201507"/>
                  <a:gd name="connsiteX20" fmla="*/ 222739 w 1348154"/>
                  <a:gd name="connsiteY20" fmla="*/ 3012831 h 6201507"/>
                  <a:gd name="connsiteX21" fmla="*/ 93784 w 1348154"/>
                  <a:gd name="connsiteY21" fmla="*/ 3270739 h 6201507"/>
                  <a:gd name="connsiteX22" fmla="*/ 93785 w 1348154"/>
                  <a:gd name="connsiteY22" fmla="*/ 3563815 h 6201507"/>
                  <a:gd name="connsiteX23" fmla="*/ 164122 w 1348154"/>
                  <a:gd name="connsiteY23" fmla="*/ 3774832 h 6201507"/>
                  <a:gd name="connsiteX24" fmla="*/ 0 w 1348154"/>
                  <a:gd name="connsiteY24" fmla="*/ 3845169 h 6201507"/>
                  <a:gd name="connsiteX25" fmla="*/ 35169 w 1348154"/>
                  <a:gd name="connsiteY25" fmla="*/ 4091353 h 6201507"/>
                  <a:gd name="connsiteX26" fmla="*/ 199291 w 1348154"/>
                  <a:gd name="connsiteY26" fmla="*/ 4243754 h 6201507"/>
                  <a:gd name="connsiteX27" fmla="*/ 363416 w 1348154"/>
                  <a:gd name="connsiteY27" fmla="*/ 4407877 h 6201507"/>
                  <a:gd name="connsiteX28" fmla="*/ 445476 w 1348154"/>
                  <a:gd name="connsiteY28" fmla="*/ 4571999 h 6201507"/>
                  <a:gd name="connsiteX29" fmla="*/ 316523 w 1348154"/>
                  <a:gd name="connsiteY29" fmla="*/ 4794739 h 6201507"/>
                  <a:gd name="connsiteX30" fmla="*/ 199291 w 1348154"/>
                  <a:gd name="connsiteY30" fmla="*/ 5111262 h 6201507"/>
                  <a:gd name="connsiteX31" fmla="*/ 304800 w 1348154"/>
                  <a:gd name="connsiteY31" fmla="*/ 5333999 h 6201507"/>
                  <a:gd name="connsiteX32" fmla="*/ 200911 w 1348154"/>
                  <a:gd name="connsiteY32" fmla="*/ 5545015 h 6201507"/>
                  <a:gd name="connsiteX33" fmla="*/ 105507 w 1348154"/>
                  <a:gd name="connsiteY33" fmla="*/ 5697417 h 6201507"/>
                  <a:gd name="connsiteX34" fmla="*/ 105507 w 1348154"/>
                  <a:gd name="connsiteY34" fmla="*/ 5908430 h 6201507"/>
                  <a:gd name="connsiteX35" fmla="*/ 70338 w 1348154"/>
                  <a:gd name="connsiteY35" fmla="*/ 6142892 h 6201507"/>
                  <a:gd name="connsiteX36" fmla="*/ 504092 w 1348154"/>
                  <a:gd name="connsiteY36" fmla="*/ 6201507 h 6201507"/>
                  <a:gd name="connsiteX37" fmla="*/ 926123 w 1348154"/>
                  <a:gd name="connsiteY37" fmla="*/ 6142892 h 6201507"/>
                  <a:gd name="connsiteX38" fmla="*/ 1137138 w 1348154"/>
                  <a:gd name="connsiteY38" fmla="*/ 5967046 h 6201507"/>
                  <a:gd name="connsiteX39" fmla="*/ 902675 w 1348154"/>
                  <a:gd name="connsiteY39" fmla="*/ 5650522 h 6201507"/>
                  <a:gd name="connsiteX40" fmla="*/ 902677 w 1348154"/>
                  <a:gd name="connsiteY40" fmla="*/ 5275385 h 6201507"/>
                  <a:gd name="connsiteX41" fmla="*/ 1148863 w 1348154"/>
                  <a:gd name="connsiteY41" fmla="*/ 4888522 h 6201507"/>
                  <a:gd name="connsiteX42" fmla="*/ 1348154 w 1348154"/>
                  <a:gd name="connsiteY42" fmla="*/ 4618891 h 6201507"/>
                  <a:gd name="connsiteX43" fmla="*/ 1219198 w 1348154"/>
                  <a:gd name="connsiteY43" fmla="*/ 4419600 h 6201507"/>
                  <a:gd name="connsiteX44" fmla="*/ 1090245 w 1348154"/>
                  <a:gd name="connsiteY44" fmla="*/ 4208584 h 6201507"/>
                  <a:gd name="connsiteX45" fmla="*/ 867508 w 1348154"/>
                  <a:gd name="connsiteY45" fmla="*/ 3997570 h 6201507"/>
                  <a:gd name="connsiteX46" fmla="*/ 644770 w 1348154"/>
                  <a:gd name="connsiteY46" fmla="*/ 3774830 h 6201507"/>
                  <a:gd name="connsiteX47" fmla="*/ 720754 w 1348154"/>
                  <a:gd name="connsiteY47" fmla="*/ 3506861 h 6201507"/>
                  <a:gd name="connsiteX48" fmla="*/ 861429 w 1348154"/>
                  <a:gd name="connsiteY48" fmla="*/ 3260677 h 6201507"/>
                  <a:gd name="connsiteX49" fmla="*/ 750277 w 1348154"/>
                  <a:gd name="connsiteY49" fmla="*/ 2989384 h 6201507"/>
                  <a:gd name="connsiteX50" fmla="*/ 902677 w 1348154"/>
                  <a:gd name="connsiteY50" fmla="*/ 2766646 h 6201507"/>
                  <a:gd name="connsiteX51" fmla="*/ 820615 w 1348154"/>
                  <a:gd name="connsiteY51" fmla="*/ 2555631 h 6201507"/>
                  <a:gd name="connsiteX52" fmla="*/ 973015 w 1348154"/>
                  <a:gd name="connsiteY52" fmla="*/ 2332892 h 6201507"/>
                  <a:gd name="connsiteX53" fmla="*/ 867507 w 1348154"/>
                  <a:gd name="connsiteY53" fmla="*/ 2098431 h 6201507"/>
                  <a:gd name="connsiteX54" fmla="*/ 996461 w 1348154"/>
                  <a:gd name="connsiteY54" fmla="*/ 1746738 h 6201507"/>
                  <a:gd name="connsiteX55" fmla="*/ 1148861 w 1348154"/>
                  <a:gd name="connsiteY55" fmla="*/ 1465384 h 6201507"/>
                  <a:gd name="connsiteX56" fmla="*/ 1184031 w 1348154"/>
                  <a:gd name="connsiteY56" fmla="*/ 1031631 h 6201507"/>
                  <a:gd name="connsiteX57" fmla="*/ 1184031 w 1348154"/>
                  <a:gd name="connsiteY57" fmla="*/ 808892 h 6201507"/>
                  <a:gd name="connsiteX58" fmla="*/ 984738 w 1348154"/>
                  <a:gd name="connsiteY58" fmla="*/ 398584 h 6201507"/>
                  <a:gd name="connsiteX59" fmla="*/ 820615 w 1348154"/>
                  <a:gd name="connsiteY59" fmla="*/ 187569 h 6201507"/>
                  <a:gd name="connsiteX60" fmla="*/ 750277 w 1348154"/>
                  <a:gd name="connsiteY60" fmla="*/ 105507 h 6201507"/>
                  <a:gd name="connsiteX61" fmla="*/ 668215 w 1348154"/>
                  <a:gd name="connsiteY61" fmla="*/ 0 h 6201507"/>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70338 w 1348154"/>
                  <a:gd name="connsiteY35" fmla="*/ 6142892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175846 w 1348154"/>
                  <a:gd name="connsiteY35" fmla="*/ 6201508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199293 w 1371601"/>
                  <a:gd name="connsiteY35" fmla="*/ 6201508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246185 w 1371601"/>
                  <a:gd name="connsiteY35" fmla="*/ 6213231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61293 w 1383324"/>
                  <a:gd name="connsiteY37" fmla="*/ 6142892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73218 w 1383324"/>
                  <a:gd name="connsiteY41" fmla="*/ 5028131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277818 w 1383324"/>
                  <a:gd name="connsiteY42" fmla="*/ 4865076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77818 w 1301262"/>
                  <a:gd name="connsiteY42" fmla="*/ 4865076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07480 w 1301262"/>
                  <a:gd name="connsiteY42" fmla="*/ 4923692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061495 w 1301262"/>
                  <a:gd name="connsiteY39" fmla="*/ 5907362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67003 w 1301262"/>
                  <a:gd name="connsiteY39" fmla="*/ 5848748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93987 w 1301262"/>
                  <a:gd name="connsiteY32" fmla="*/ 5438439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35372 w 1301262"/>
                  <a:gd name="connsiteY32" fmla="*/ 5450162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306420 w 1371601"/>
                  <a:gd name="connsiteY33" fmla="*/ 5545015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12636 w 1371601"/>
                  <a:gd name="connsiteY33" fmla="*/ 5638799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10192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084942 w 1348155"/>
                  <a:gd name="connsiteY43" fmla="*/ 5086746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95050"/>
                  <a:gd name="connsiteY0" fmla="*/ 11723 h 6295292"/>
                  <a:gd name="connsiteX1" fmla="*/ 445478 w 1395050"/>
                  <a:gd name="connsiteY1" fmla="*/ 234461 h 6295292"/>
                  <a:gd name="connsiteX2" fmla="*/ 504094 w 1395050"/>
                  <a:gd name="connsiteY2" fmla="*/ 386861 h 6295292"/>
                  <a:gd name="connsiteX3" fmla="*/ 527540 w 1395050"/>
                  <a:gd name="connsiteY3" fmla="*/ 562707 h 6295292"/>
                  <a:gd name="connsiteX4" fmla="*/ 468924 w 1395050"/>
                  <a:gd name="connsiteY4" fmla="*/ 691661 h 6295292"/>
                  <a:gd name="connsiteX5" fmla="*/ 351694 w 1395050"/>
                  <a:gd name="connsiteY5" fmla="*/ 738554 h 6295292"/>
                  <a:gd name="connsiteX6" fmla="*/ 328248 w 1395050"/>
                  <a:gd name="connsiteY6" fmla="*/ 1008185 h 6295292"/>
                  <a:gd name="connsiteX7" fmla="*/ 386863 w 1395050"/>
                  <a:gd name="connsiteY7" fmla="*/ 1184030 h 6295292"/>
                  <a:gd name="connsiteX8" fmla="*/ 515817 w 1395050"/>
                  <a:gd name="connsiteY8" fmla="*/ 1242646 h 6295292"/>
                  <a:gd name="connsiteX9" fmla="*/ 644771 w 1395050"/>
                  <a:gd name="connsiteY9" fmla="*/ 1289538 h 6295292"/>
                  <a:gd name="connsiteX10" fmla="*/ 703386 w 1395050"/>
                  <a:gd name="connsiteY10" fmla="*/ 1547446 h 6295292"/>
                  <a:gd name="connsiteX11" fmla="*/ 703386 w 1395050"/>
                  <a:gd name="connsiteY11" fmla="*/ 1770184 h 6295292"/>
                  <a:gd name="connsiteX12" fmla="*/ 656494 w 1395050"/>
                  <a:gd name="connsiteY12" fmla="*/ 1969477 h 6295292"/>
                  <a:gd name="connsiteX13" fmla="*/ 609601 w 1395050"/>
                  <a:gd name="connsiteY13" fmla="*/ 2063261 h 6295292"/>
                  <a:gd name="connsiteX14" fmla="*/ 515817 w 1395050"/>
                  <a:gd name="connsiteY14" fmla="*/ 2227384 h 6295292"/>
                  <a:gd name="connsiteX15" fmla="*/ 422032 w 1395050"/>
                  <a:gd name="connsiteY15" fmla="*/ 2321169 h 6295292"/>
                  <a:gd name="connsiteX16" fmla="*/ 410309 w 1395050"/>
                  <a:gd name="connsiteY16" fmla="*/ 2485292 h 6295292"/>
                  <a:gd name="connsiteX17" fmla="*/ 281354 w 1395050"/>
                  <a:gd name="connsiteY17" fmla="*/ 2532184 h 6295292"/>
                  <a:gd name="connsiteX18" fmla="*/ 246186 w 1395050"/>
                  <a:gd name="connsiteY18" fmla="*/ 2719754 h 6295292"/>
                  <a:gd name="connsiteX19" fmla="*/ 328248 w 1395050"/>
                  <a:gd name="connsiteY19" fmla="*/ 2942491 h 6295292"/>
                  <a:gd name="connsiteX20" fmla="*/ 304802 w 1395050"/>
                  <a:gd name="connsiteY20" fmla="*/ 3012831 h 6295292"/>
                  <a:gd name="connsiteX21" fmla="*/ 175847 w 1395050"/>
                  <a:gd name="connsiteY21" fmla="*/ 3270739 h 6295292"/>
                  <a:gd name="connsiteX22" fmla="*/ 175848 w 1395050"/>
                  <a:gd name="connsiteY22" fmla="*/ 3563815 h 6295292"/>
                  <a:gd name="connsiteX23" fmla="*/ 246185 w 1395050"/>
                  <a:gd name="connsiteY23" fmla="*/ 3774832 h 6295292"/>
                  <a:gd name="connsiteX24" fmla="*/ 82063 w 1395050"/>
                  <a:gd name="connsiteY24" fmla="*/ 3845169 h 6295292"/>
                  <a:gd name="connsiteX25" fmla="*/ 117232 w 1395050"/>
                  <a:gd name="connsiteY25" fmla="*/ 4091353 h 6295292"/>
                  <a:gd name="connsiteX26" fmla="*/ 281354 w 1395050"/>
                  <a:gd name="connsiteY26" fmla="*/ 4243754 h 6295292"/>
                  <a:gd name="connsiteX27" fmla="*/ 445479 w 1395050"/>
                  <a:gd name="connsiteY27" fmla="*/ 4407877 h 6295292"/>
                  <a:gd name="connsiteX28" fmla="*/ 527539 w 1395050"/>
                  <a:gd name="connsiteY28" fmla="*/ 4571999 h 6295292"/>
                  <a:gd name="connsiteX29" fmla="*/ 398586 w 1395050"/>
                  <a:gd name="connsiteY29" fmla="*/ 4794739 h 6295292"/>
                  <a:gd name="connsiteX30" fmla="*/ 281354 w 1395050"/>
                  <a:gd name="connsiteY30" fmla="*/ 5111262 h 6295292"/>
                  <a:gd name="connsiteX31" fmla="*/ 386863 w 1395050"/>
                  <a:gd name="connsiteY31" fmla="*/ 5333999 h 6295292"/>
                  <a:gd name="connsiteX32" fmla="*/ 369834 w 1395050"/>
                  <a:gd name="connsiteY32" fmla="*/ 5497054 h 6295292"/>
                  <a:gd name="connsiteX33" fmla="*/ 189190 w 1395050"/>
                  <a:gd name="connsiteY33" fmla="*/ 5638799 h 6295292"/>
                  <a:gd name="connsiteX34" fmla="*/ 0 w 1395050"/>
                  <a:gd name="connsiteY34" fmla="*/ 5838094 h 6295292"/>
                  <a:gd name="connsiteX35" fmla="*/ 46893 w 1395050"/>
                  <a:gd name="connsiteY35" fmla="*/ 6049107 h 6295292"/>
                  <a:gd name="connsiteX36" fmla="*/ 304801 w 1395050"/>
                  <a:gd name="connsiteY36" fmla="*/ 6213231 h 6295292"/>
                  <a:gd name="connsiteX37" fmla="*/ 609602 w 1395050"/>
                  <a:gd name="connsiteY37" fmla="*/ 6295292 h 6295292"/>
                  <a:gd name="connsiteX38" fmla="*/ 961294 w 1395050"/>
                  <a:gd name="connsiteY38" fmla="*/ 6236676 h 6295292"/>
                  <a:gd name="connsiteX39" fmla="*/ 1137139 w 1395050"/>
                  <a:gd name="connsiteY39" fmla="*/ 6119446 h 6295292"/>
                  <a:gd name="connsiteX40" fmla="*/ 1213896 w 1395050"/>
                  <a:gd name="connsiteY40" fmla="*/ 5848748 h 6295292"/>
                  <a:gd name="connsiteX41" fmla="*/ 1125415 w 1395050"/>
                  <a:gd name="connsiteY41" fmla="*/ 5568461 h 6295292"/>
                  <a:gd name="connsiteX42" fmla="*/ 984740 w 1395050"/>
                  <a:gd name="connsiteY42" fmla="*/ 5275385 h 6295292"/>
                  <a:gd name="connsiteX43" fmla="*/ 1084942 w 1395050"/>
                  <a:gd name="connsiteY43" fmla="*/ 5086746 h 6295292"/>
                  <a:gd name="connsiteX44" fmla="*/ 1395050 w 1395050"/>
                  <a:gd name="connsiteY44" fmla="*/ 4841630 h 6295292"/>
                  <a:gd name="connsiteX45" fmla="*/ 1348155 w 1395050"/>
                  <a:gd name="connsiteY45" fmla="*/ 4642337 h 6295292"/>
                  <a:gd name="connsiteX46" fmla="*/ 1301261 w 1395050"/>
                  <a:gd name="connsiteY46" fmla="*/ 4419600 h 6295292"/>
                  <a:gd name="connsiteX47" fmla="*/ 1172308 w 1395050"/>
                  <a:gd name="connsiteY47" fmla="*/ 4208584 h 6295292"/>
                  <a:gd name="connsiteX48" fmla="*/ 949571 w 1395050"/>
                  <a:gd name="connsiteY48" fmla="*/ 3997570 h 6295292"/>
                  <a:gd name="connsiteX49" fmla="*/ 726833 w 1395050"/>
                  <a:gd name="connsiteY49" fmla="*/ 3774830 h 6295292"/>
                  <a:gd name="connsiteX50" fmla="*/ 802817 w 1395050"/>
                  <a:gd name="connsiteY50" fmla="*/ 3506861 h 6295292"/>
                  <a:gd name="connsiteX51" fmla="*/ 943492 w 1395050"/>
                  <a:gd name="connsiteY51" fmla="*/ 3260677 h 6295292"/>
                  <a:gd name="connsiteX52" fmla="*/ 832340 w 1395050"/>
                  <a:gd name="connsiteY52" fmla="*/ 2989384 h 6295292"/>
                  <a:gd name="connsiteX53" fmla="*/ 984740 w 1395050"/>
                  <a:gd name="connsiteY53" fmla="*/ 2766646 h 6295292"/>
                  <a:gd name="connsiteX54" fmla="*/ 902678 w 1395050"/>
                  <a:gd name="connsiteY54" fmla="*/ 2555631 h 6295292"/>
                  <a:gd name="connsiteX55" fmla="*/ 1055078 w 1395050"/>
                  <a:gd name="connsiteY55" fmla="*/ 2332892 h 6295292"/>
                  <a:gd name="connsiteX56" fmla="*/ 949570 w 1395050"/>
                  <a:gd name="connsiteY56" fmla="*/ 2098431 h 6295292"/>
                  <a:gd name="connsiteX57" fmla="*/ 1078524 w 1395050"/>
                  <a:gd name="connsiteY57" fmla="*/ 1746738 h 6295292"/>
                  <a:gd name="connsiteX58" fmla="*/ 1230924 w 1395050"/>
                  <a:gd name="connsiteY58" fmla="*/ 1465384 h 6295292"/>
                  <a:gd name="connsiteX59" fmla="*/ 1266094 w 1395050"/>
                  <a:gd name="connsiteY59" fmla="*/ 1031631 h 6295292"/>
                  <a:gd name="connsiteX60" fmla="*/ 1266094 w 1395050"/>
                  <a:gd name="connsiteY60" fmla="*/ 808892 h 6295292"/>
                  <a:gd name="connsiteX61" fmla="*/ 1066801 w 1395050"/>
                  <a:gd name="connsiteY61" fmla="*/ 398584 h 6295292"/>
                  <a:gd name="connsiteX62" fmla="*/ 902678 w 1395050"/>
                  <a:gd name="connsiteY62" fmla="*/ 187569 h 6295292"/>
                  <a:gd name="connsiteX63" fmla="*/ 832340 w 1395050"/>
                  <a:gd name="connsiteY63" fmla="*/ 105507 h 6295292"/>
                  <a:gd name="connsiteX64" fmla="*/ 750278 w 1395050"/>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527539 w 1441940"/>
                  <a:gd name="connsiteY28" fmla="*/ 4571999 h 6295292"/>
                  <a:gd name="connsiteX29" fmla="*/ 398586 w 1441940"/>
                  <a:gd name="connsiteY29" fmla="*/ 4794739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01261 w 1441940"/>
                  <a:gd name="connsiteY46" fmla="*/ 4419600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527539 w 1453661"/>
                  <a:gd name="connsiteY28" fmla="*/ 4571999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691662 w 1453661"/>
                  <a:gd name="connsiteY28" fmla="*/ 4572000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691662 w 1441940"/>
                  <a:gd name="connsiteY28" fmla="*/ 4572000 h 6295292"/>
                  <a:gd name="connsiteX29" fmla="*/ 668217 w 1441940"/>
                  <a:gd name="connsiteY29" fmla="*/ 4747846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36430 w 1441940"/>
                  <a:gd name="connsiteY46" fmla="*/ 4396154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269631 w 1395047"/>
                  <a:gd name="connsiteY0" fmla="*/ 11723 h 6295292"/>
                  <a:gd name="connsiteX1" fmla="*/ 398585 w 1395047"/>
                  <a:gd name="connsiteY1" fmla="*/ 234461 h 6295292"/>
                  <a:gd name="connsiteX2" fmla="*/ 457201 w 1395047"/>
                  <a:gd name="connsiteY2" fmla="*/ 386861 h 6295292"/>
                  <a:gd name="connsiteX3" fmla="*/ 480647 w 1395047"/>
                  <a:gd name="connsiteY3" fmla="*/ 562707 h 6295292"/>
                  <a:gd name="connsiteX4" fmla="*/ 422031 w 1395047"/>
                  <a:gd name="connsiteY4" fmla="*/ 691661 h 6295292"/>
                  <a:gd name="connsiteX5" fmla="*/ 304801 w 1395047"/>
                  <a:gd name="connsiteY5" fmla="*/ 738554 h 6295292"/>
                  <a:gd name="connsiteX6" fmla="*/ 281355 w 1395047"/>
                  <a:gd name="connsiteY6" fmla="*/ 1008185 h 6295292"/>
                  <a:gd name="connsiteX7" fmla="*/ 339970 w 1395047"/>
                  <a:gd name="connsiteY7" fmla="*/ 1184030 h 6295292"/>
                  <a:gd name="connsiteX8" fmla="*/ 468924 w 1395047"/>
                  <a:gd name="connsiteY8" fmla="*/ 1242646 h 6295292"/>
                  <a:gd name="connsiteX9" fmla="*/ 597878 w 1395047"/>
                  <a:gd name="connsiteY9" fmla="*/ 1289538 h 6295292"/>
                  <a:gd name="connsiteX10" fmla="*/ 656493 w 1395047"/>
                  <a:gd name="connsiteY10" fmla="*/ 1547446 h 6295292"/>
                  <a:gd name="connsiteX11" fmla="*/ 656493 w 1395047"/>
                  <a:gd name="connsiteY11" fmla="*/ 1770184 h 6295292"/>
                  <a:gd name="connsiteX12" fmla="*/ 609601 w 1395047"/>
                  <a:gd name="connsiteY12" fmla="*/ 1969477 h 6295292"/>
                  <a:gd name="connsiteX13" fmla="*/ 562708 w 1395047"/>
                  <a:gd name="connsiteY13" fmla="*/ 2063261 h 6295292"/>
                  <a:gd name="connsiteX14" fmla="*/ 468924 w 1395047"/>
                  <a:gd name="connsiteY14" fmla="*/ 2227384 h 6295292"/>
                  <a:gd name="connsiteX15" fmla="*/ 375139 w 1395047"/>
                  <a:gd name="connsiteY15" fmla="*/ 2321169 h 6295292"/>
                  <a:gd name="connsiteX16" fmla="*/ 363416 w 1395047"/>
                  <a:gd name="connsiteY16" fmla="*/ 2485292 h 6295292"/>
                  <a:gd name="connsiteX17" fmla="*/ 234461 w 1395047"/>
                  <a:gd name="connsiteY17" fmla="*/ 2532184 h 6295292"/>
                  <a:gd name="connsiteX18" fmla="*/ 199293 w 1395047"/>
                  <a:gd name="connsiteY18" fmla="*/ 2719754 h 6295292"/>
                  <a:gd name="connsiteX19" fmla="*/ 281355 w 1395047"/>
                  <a:gd name="connsiteY19" fmla="*/ 2942491 h 6295292"/>
                  <a:gd name="connsiteX20" fmla="*/ 257909 w 1395047"/>
                  <a:gd name="connsiteY20" fmla="*/ 3012831 h 6295292"/>
                  <a:gd name="connsiteX21" fmla="*/ 128954 w 1395047"/>
                  <a:gd name="connsiteY21" fmla="*/ 3270739 h 6295292"/>
                  <a:gd name="connsiteX22" fmla="*/ 128955 w 1395047"/>
                  <a:gd name="connsiteY22" fmla="*/ 3563815 h 6295292"/>
                  <a:gd name="connsiteX23" fmla="*/ 199292 w 1395047"/>
                  <a:gd name="connsiteY23" fmla="*/ 3774832 h 6295292"/>
                  <a:gd name="connsiteX24" fmla="*/ 35170 w 1395047"/>
                  <a:gd name="connsiteY24" fmla="*/ 3845169 h 6295292"/>
                  <a:gd name="connsiteX25" fmla="*/ 70339 w 1395047"/>
                  <a:gd name="connsiteY25" fmla="*/ 4091353 h 6295292"/>
                  <a:gd name="connsiteX26" fmla="*/ 234461 w 1395047"/>
                  <a:gd name="connsiteY26" fmla="*/ 4243754 h 6295292"/>
                  <a:gd name="connsiteX27" fmla="*/ 398586 w 1395047"/>
                  <a:gd name="connsiteY27" fmla="*/ 4407877 h 6295292"/>
                  <a:gd name="connsiteX28" fmla="*/ 644769 w 1395047"/>
                  <a:gd name="connsiteY28" fmla="*/ 4572000 h 6295292"/>
                  <a:gd name="connsiteX29" fmla="*/ 621324 w 1395047"/>
                  <a:gd name="connsiteY29" fmla="*/ 4747846 h 6295292"/>
                  <a:gd name="connsiteX30" fmla="*/ 234461 w 1395047"/>
                  <a:gd name="connsiteY30" fmla="*/ 5111262 h 6295292"/>
                  <a:gd name="connsiteX31" fmla="*/ 339970 w 1395047"/>
                  <a:gd name="connsiteY31" fmla="*/ 5333999 h 6295292"/>
                  <a:gd name="connsiteX32" fmla="*/ 322941 w 1395047"/>
                  <a:gd name="connsiteY32" fmla="*/ 5497054 h 6295292"/>
                  <a:gd name="connsiteX33" fmla="*/ 142297 w 1395047"/>
                  <a:gd name="connsiteY33" fmla="*/ 5638799 h 6295292"/>
                  <a:gd name="connsiteX34" fmla="*/ 145206 w 1395047"/>
                  <a:gd name="connsiteY34" fmla="*/ 5870160 h 6295292"/>
                  <a:gd name="connsiteX35" fmla="*/ 0 w 1395047"/>
                  <a:gd name="connsiteY35" fmla="*/ 6049107 h 6295292"/>
                  <a:gd name="connsiteX36" fmla="*/ 257908 w 1395047"/>
                  <a:gd name="connsiteY36" fmla="*/ 6213231 h 6295292"/>
                  <a:gd name="connsiteX37" fmla="*/ 562709 w 1395047"/>
                  <a:gd name="connsiteY37" fmla="*/ 6295292 h 6295292"/>
                  <a:gd name="connsiteX38" fmla="*/ 914401 w 1395047"/>
                  <a:gd name="connsiteY38" fmla="*/ 6236676 h 6295292"/>
                  <a:gd name="connsiteX39" fmla="*/ 1090246 w 1395047"/>
                  <a:gd name="connsiteY39" fmla="*/ 6119446 h 6295292"/>
                  <a:gd name="connsiteX40" fmla="*/ 1167003 w 1395047"/>
                  <a:gd name="connsiteY40" fmla="*/ 5848748 h 6295292"/>
                  <a:gd name="connsiteX41" fmla="*/ 1078522 w 1395047"/>
                  <a:gd name="connsiteY41" fmla="*/ 5568461 h 6295292"/>
                  <a:gd name="connsiteX42" fmla="*/ 937847 w 1395047"/>
                  <a:gd name="connsiteY42" fmla="*/ 5275385 h 6295292"/>
                  <a:gd name="connsiteX43" fmla="*/ 1038049 w 1395047"/>
                  <a:gd name="connsiteY43" fmla="*/ 5086746 h 6295292"/>
                  <a:gd name="connsiteX44" fmla="*/ 1348157 w 1395047"/>
                  <a:gd name="connsiteY44" fmla="*/ 4841630 h 6295292"/>
                  <a:gd name="connsiteX45" fmla="*/ 1395047 w 1395047"/>
                  <a:gd name="connsiteY45" fmla="*/ 4630614 h 6295292"/>
                  <a:gd name="connsiteX46" fmla="*/ 1289537 w 1395047"/>
                  <a:gd name="connsiteY46" fmla="*/ 4396154 h 6295292"/>
                  <a:gd name="connsiteX47" fmla="*/ 1125415 w 1395047"/>
                  <a:gd name="connsiteY47" fmla="*/ 4208584 h 6295292"/>
                  <a:gd name="connsiteX48" fmla="*/ 902678 w 1395047"/>
                  <a:gd name="connsiteY48" fmla="*/ 3997570 h 6295292"/>
                  <a:gd name="connsiteX49" fmla="*/ 679940 w 1395047"/>
                  <a:gd name="connsiteY49" fmla="*/ 3774830 h 6295292"/>
                  <a:gd name="connsiteX50" fmla="*/ 755924 w 1395047"/>
                  <a:gd name="connsiteY50" fmla="*/ 3506861 h 6295292"/>
                  <a:gd name="connsiteX51" fmla="*/ 896599 w 1395047"/>
                  <a:gd name="connsiteY51" fmla="*/ 3260677 h 6295292"/>
                  <a:gd name="connsiteX52" fmla="*/ 785447 w 1395047"/>
                  <a:gd name="connsiteY52" fmla="*/ 2989384 h 6295292"/>
                  <a:gd name="connsiteX53" fmla="*/ 937847 w 1395047"/>
                  <a:gd name="connsiteY53" fmla="*/ 2766646 h 6295292"/>
                  <a:gd name="connsiteX54" fmla="*/ 855785 w 1395047"/>
                  <a:gd name="connsiteY54" fmla="*/ 2555631 h 6295292"/>
                  <a:gd name="connsiteX55" fmla="*/ 1008185 w 1395047"/>
                  <a:gd name="connsiteY55" fmla="*/ 2332892 h 6295292"/>
                  <a:gd name="connsiteX56" fmla="*/ 902677 w 1395047"/>
                  <a:gd name="connsiteY56" fmla="*/ 2098431 h 6295292"/>
                  <a:gd name="connsiteX57" fmla="*/ 1031631 w 1395047"/>
                  <a:gd name="connsiteY57" fmla="*/ 1746738 h 6295292"/>
                  <a:gd name="connsiteX58" fmla="*/ 1184031 w 1395047"/>
                  <a:gd name="connsiteY58" fmla="*/ 1465384 h 6295292"/>
                  <a:gd name="connsiteX59" fmla="*/ 1219201 w 1395047"/>
                  <a:gd name="connsiteY59" fmla="*/ 1031631 h 6295292"/>
                  <a:gd name="connsiteX60" fmla="*/ 1219201 w 1395047"/>
                  <a:gd name="connsiteY60" fmla="*/ 808892 h 6295292"/>
                  <a:gd name="connsiteX61" fmla="*/ 1019908 w 1395047"/>
                  <a:gd name="connsiteY61" fmla="*/ 398584 h 6295292"/>
                  <a:gd name="connsiteX62" fmla="*/ 855785 w 1395047"/>
                  <a:gd name="connsiteY62" fmla="*/ 187569 h 6295292"/>
                  <a:gd name="connsiteX63" fmla="*/ 785447 w 1395047"/>
                  <a:gd name="connsiteY63" fmla="*/ 105507 h 6295292"/>
                  <a:gd name="connsiteX64" fmla="*/ 703385 w 1395047"/>
                  <a:gd name="connsiteY64" fmla="*/ 0 h 6295292"/>
                  <a:gd name="connsiteX0" fmla="*/ 234461 w 1359877"/>
                  <a:gd name="connsiteY0" fmla="*/ 11723 h 6295292"/>
                  <a:gd name="connsiteX1" fmla="*/ 363415 w 1359877"/>
                  <a:gd name="connsiteY1" fmla="*/ 234461 h 6295292"/>
                  <a:gd name="connsiteX2" fmla="*/ 422031 w 1359877"/>
                  <a:gd name="connsiteY2" fmla="*/ 386861 h 6295292"/>
                  <a:gd name="connsiteX3" fmla="*/ 445477 w 1359877"/>
                  <a:gd name="connsiteY3" fmla="*/ 562707 h 6295292"/>
                  <a:gd name="connsiteX4" fmla="*/ 386861 w 1359877"/>
                  <a:gd name="connsiteY4" fmla="*/ 691661 h 6295292"/>
                  <a:gd name="connsiteX5" fmla="*/ 269631 w 1359877"/>
                  <a:gd name="connsiteY5" fmla="*/ 738554 h 6295292"/>
                  <a:gd name="connsiteX6" fmla="*/ 246185 w 1359877"/>
                  <a:gd name="connsiteY6" fmla="*/ 1008185 h 6295292"/>
                  <a:gd name="connsiteX7" fmla="*/ 304800 w 1359877"/>
                  <a:gd name="connsiteY7" fmla="*/ 1184030 h 6295292"/>
                  <a:gd name="connsiteX8" fmla="*/ 433754 w 1359877"/>
                  <a:gd name="connsiteY8" fmla="*/ 1242646 h 6295292"/>
                  <a:gd name="connsiteX9" fmla="*/ 562708 w 1359877"/>
                  <a:gd name="connsiteY9" fmla="*/ 1289538 h 6295292"/>
                  <a:gd name="connsiteX10" fmla="*/ 621323 w 1359877"/>
                  <a:gd name="connsiteY10" fmla="*/ 1547446 h 6295292"/>
                  <a:gd name="connsiteX11" fmla="*/ 621323 w 1359877"/>
                  <a:gd name="connsiteY11" fmla="*/ 1770184 h 6295292"/>
                  <a:gd name="connsiteX12" fmla="*/ 574431 w 1359877"/>
                  <a:gd name="connsiteY12" fmla="*/ 1969477 h 6295292"/>
                  <a:gd name="connsiteX13" fmla="*/ 527538 w 1359877"/>
                  <a:gd name="connsiteY13" fmla="*/ 2063261 h 6295292"/>
                  <a:gd name="connsiteX14" fmla="*/ 433754 w 1359877"/>
                  <a:gd name="connsiteY14" fmla="*/ 2227384 h 6295292"/>
                  <a:gd name="connsiteX15" fmla="*/ 339969 w 1359877"/>
                  <a:gd name="connsiteY15" fmla="*/ 2321169 h 6295292"/>
                  <a:gd name="connsiteX16" fmla="*/ 328246 w 1359877"/>
                  <a:gd name="connsiteY16" fmla="*/ 2485292 h 6295292"/>
                  <a:gd name="connsiteX17" fmla="*/ 199291 w 1359877"/>
                  <a:gd name="connsiteY17" fmla="*/ 2532184 h 6295292"/>
                  <a:gd name="connsiteX18" fmla="*/ 164123 w 1359877"/>
                  <a:gd name="connsiteY18" fmla="*/ 2719754 h 6295292"/>
                  <a:gd name="connsiteX19" fmla="*/ 246185 w 1359877"/>
                  <a:gd name="connsiteY19" fmla="*/ 2942491 h 6295292"/>
                  <a:gd name="connsiteX20" fmla="*/ 222739 w 1359877"/>
                  <a:gd name="connsiteY20" fmla="*/ 3012831 h 6295292"/>
                  <a:gd name="connsiteX21" fmla="*/ 93784 w 1359877"/>
                  <a:gd name="connsiteY21" fmla="*/ 3270739 h 6295292"/>
                  <a:gd name="connsiteX22" fmla="*/ 93785 w 1359877"/>
                  <a:gd name="connsiteY22" fmla="*/ 3563815 h 6295292"/>
                  <a:gd name="connsiteX23" fmla="*/ 164122 w 1359877"/>
                  <a:gd name="connsiteY23" fmla="*/ 3774832 h 6295292"/>
                  <a:gd name="connsiteX24" fmla="*/ 0 w 1359877"/>
                  <a:gd name="connsiteY24" fmla="*/ 3845169 h 6295292"/>
                  <a:gd name="connsiteX25" fmla="*/ 35169 w 1359877"/>
                  <a:gd name="connsiteY25" fmla="*/ 4091353 h 6295292"/>
                  <a:gd name="connsiteX26" fmla="*/ 199291 w 1359877"/>
                  <a:gd name="connsiteY26" fmla="*/ 4243754 h 6295292"/>
                  <a:gd name="connsiteX27" fmla="*/ 363416 w 1359877"/>
                  <a:gd name="connsiteY27" fmla="*/ 4407877 h 6295292"/>
                  <a:gd name="connsiteX28" fmla="*/ 609599 w 1359877"/>
                  <a:gd name="connsiteY28" fmla="*/ 4572000 h 6295292"/>
                  <a:gd name="connsiteX29" fmla="*/ 586154 w 1359877"/>
                  <a:gd name="connsiteY29" fmla="*/ 4747846 h 6295292"/>
                  <a:gd name="connsiteX30" fmla="*/ 199291 w 1359877"/>
                  <a:gd name="connsiteY30" fmla="*/ 5111262 h 6295292"/>
                  <a:gd name="connsiteX31" fmla="*/ 304800 w 1359877"/>
                  <a:gd name="connsiteY31" fmla="*/ 5333999 h 6295292"/>
                  <a:gd name="connsiteX32" fmla="*/ 287771 w 1359877"/>
                  <a:gd name="connsiteY32" fmla="*/ 5497054 h 6295292"/>
                  <a:gd name="connsiteX33" fmla="*/ 107127 w 1359877"/>
                  <a:gd name="connsiteY33" fmla="*/ 5638799 h 6295292"/>
                  <a:gd name="connsiteX34" fmla="*/ 110036 w 1359877"/>
                  <a:gd name="connsiteY34" fmla="*/ 5870160 h 6295292"/>
                  <a:gd name="connsiteX35" fmla="*/ 142152 w 1359877"/>
                  <a:gd name="connsiteY35" fmla="*/ 6126065 h 6295292"/>
                  <a:gd name="connsiteX36" fmla="*/ 222738 w 1359877"/>
                  <a:gd name="connsiteY36" fmla="*/ 6213231 h 6295292"/>
                  <a:gd name="connsiteX37" fmla="*/ 527539 w 1359877"/>
                  <a:gd name="connsiteY37" fmla="*/ 6295292 h 6295292"/>
                  <a:gd name="connsiteX38" fmla="*/ 879231 w 1359877"/>
                  <a:gd name="connsiteY38" fmla="*/ 6236676 h 6295292"/>
                  <a:gd name="connsiteX39" fmla="*/ 1055076 w 1359877"/>
                  <a:gd name="connsiteY39" fmla="*/ 6119446 h 6295292"/>
                  <a:gd name="connsiteX40" fmla="*/ 1131833 w 1359877"/>
                  <a:gd name="connsiteY40" fmla="*/ 5848748 h 6295292"/>
                  <a:gd name="connsiteX41" fmla="*/ 1043352 w 1359877"/>
                  <a:gd name="connsiteY41" fmla="*/ 5568461 h 6295292"/>
                  <a:gd name="connsiteX42" fmla="*/ 902677 w 1359877"/>
                  <a:gd name="connsiteY42" fmla="*/ 5275385 h 6295292"/>
                  <a:gd name="connsiteX43" fmla="*/ 1002879 w 1359877"/>
                  <a:gd name="connsiteY43" fmla="*/ 5086746 h 6295292"/>
                  <a:gd name="connsiteX44" fmla="*/ 1312987 w 1359877"/>
                  <a:gd name="connsiteY44" fmla="*/ 4841630 h 6295292"/>
                  <a:gd name="connsiteX45" fmla="*/ 1359877 w 1359877"/>
                  <a:gd name="connsiteY45" fmla="*/ 4630614 h 6295292"/>
                  <a:gd name="connsiteX46" fmla="*/ 1254367 w 1359877"/>
                  <a:gd name="connsiteY46" fmla="*/ 4396154 h 6295292"/>
                  <a:gd name="connsiteX47" fmla="*/ 1090245 w 1359877"/>
                  <a:gd name="connsiteY47" fmla="*/ 4208584 h 6295292"/>
                  <a:gd name="connsiteX48" fmla="*/ 867508 w 1359877"/>
                  <a:gd name="connsiteY48" fmla="*/ 3997570 h 6295292"/>
                  <a:gd name="connsiteX49" fmla="*/ 644770 w 1359877"/>
                  <a:gd name="connsiteY49" fmla="*/ 3774830 h 6295292"/>
                  <a:gd name="connsiteX50" fmla="*/ 720754 w 1359877"/>
                  <a:gd name="connsiteY50" fmla="*/ 3506861 h 6295292"/>
                  <a:gd name="connsiteX51" fmla="*/ 861429 w 1359877"/>
                  <a:gd name="connsiteY51" fmla="*/ 3260677 h 6295292"/>
                  <a:gd name="connsiteX52" fmla="*/ 750277 w 1359877"/>
                  <a:gd name="connsiteY52" fmla="*/ 2989384 h 6295292"/>
                  <a:gd name="connsiteX53" fmla="*/ 902677 w 1359877"/>
                  <a:gd name="connsiteY53" fmla="*/ 2766646 h 6295292"/>
                  <a:gd name="connsiteX54" fmla="*/ 820615 w 1359877"/>
                  <a:gd name="connsiteY54" fmla="*/ 2555631 h 6295292"/>
                  <a:gd name="connsiteX55" fmla="*/ 973015 w 1359877"/>
                  <a:gd name="connsiteY55" fmla="*/ 2332892 h 6295292"/>
                  <a:gd name="connsiteX56" fmla="*/ 867507 w 1359877"/>
                  <a:gd name="connsiteY56" fmla="*/ 2098431 h 6295292"/>
                  <a:gd name="connsiteX57" fmla="*/ 996461 w 1359877"/>
                  <a:gd name="connsiteY57" fmla="*/ 1746738 h 6295292"/>
                  <a:gd name="connsiteX58" fmla="*/ 1148861 w 1359877"/>
                  <a:gd name="connsiteY58" fmla="*/ 1465384 h 6295292"/>
                  <a:gd name="connsiteX59" fmla="*/ 1184031 w 1359877"/>
                  <a:gd name="connsiteY59" fmla="*/ 1031631 h 6295292"/>
                  <a:gd name="connsiteX60" fmla="*/ 1184031 w 1359877"/>
                  <a:gd name="connsiteY60" fmla="*/ 808892 h 6295292"/>
                  <a:gd name="connsiteX61" fmla="*/ 984738 w 1359877"/>
                  <a:gd name="connsiteY61" fmla="*/ 398584 h 6295292"/>
                  <a:gd name="connsiteX62" fmla="*/ 820615 w 1359877"/>
                  <a:gd name="connsiteY62" fmla="*/ 187569 h 6295292"/>
                  <a:gd name="connsiteX63" fmla="*/ 750277 w 1359877"/>
                  <a:gd name="connsiteY63" fmla="*/ 105507 h 6295292"/>
                  <a:gd name="connsiteX64" fmla="*/ 668215 w 1359877"/>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128513 w 1378354"/>
                  <a:gd name="connsiteY34" fmla="*/ 5870160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165867 w 1378354"/>
                  <a:gd name="connsiteY32" fmla="*/ 5522706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360860 w 1486276"/>
                  <a:gd name="connsiteY0" fmla="*/ 11723 h 6295292"/>
                  <a:gd name="connsiteX1" fmla="*/ 489814 w 1486276"/>
                  <a:gd name="connsiteY1" fmla="*/ 234461 h 6295292"/>
                  <a:gd name="connsiteX2" fmla="*/ 548430 w 1486276"/>
                  <a:gd name="connsiteY2" fmla="*/ 386861 h 6295292"/>
                  <a:gd name="connsiteX3" fmla="*/ 571876 w 1486276"/>
                  <a:gd name="connsiteY3" fmla="*/ 562707 h 6295292"/>
                  <a:gd name="connsiteX4" fmla="*/ 513260 w 1486276"/>
                  <a:gd name="connsiteY4" fmla="*/ 691661 h 6295292"/>
                  <a:gd name="connsiteX5" fmla="*/ 396030 w 1486276"/>
                  <a:gd name="connsiteY5" fmla="*/ 738554 h 6295292"/>
                  <a:gd name="connsiteX6" fmla="*/ 372584 w 1486276"/>
                  <a:gd name="connsiteY6" fmla="*/ 1008185 h 6295292"/>
                  <a:gd name="connsiteX7" fmla="*/ 431199 w 1486276"/>
                  <a:gd name="connsiteY7" fmla="*/ 1184030 h 6295292"/>
                  <a:gd name="connsiteX8" fmla="*/ 560153 w 1486276"/>
                  <a:gd name="connsiteY8" fmla="*/ 1242646 h 6295292"/>
                  <a:gd name="connsiteX9" fmla="*/ 689107 w 1486276"/>
                  <a:gd name="connsiteY9" fmla="*/ 1289538 h 6295292"/>
                  <a:gd name="connsiteX10" fmla="*/ 747722 w 1486276"/>
                  <a:gd name="connsiteY10" fmla="*/ 1547446 h 6295292"/>
                  <a:gd name="connsiteX11" fmla="*/ 747722 w 1486276"/>
                  <a:gd name="connsiteY11" fmla="*/ 1770184 h 6295292"/>
                  <a:gd name="connsiteX12" fmla="*/ 700830 w 1486276"/>
                  <a:gd name="connsiteY12" fmla="*/ 1969477 h 6295292"/>
                  <a:gd name="connsiteX13" fmla="*/ 653937 w 1486276"/>
                  <a:gd name="connsiteY13" fmla="*/ 2063261 h 6295292"/>
                  <a:gd name="connsiteX14" fmla="*/ 560153 w 1486276"/>
                  <a:gd name="connsiteY14" fmla="*/ 2227384 h 6295292"/>
                  <a:gd name="connsiteX15" fmla="*/ 466368 w 1486276"/>
                  <a:gd name="connsiteY15" fmla="*/ 2321169 h 6295292"/>
                  <a:gd name="connsiteX16" fmla="*/ 454645 w 1486276"/>
                  <a:gd name="connsiteY16" fmla="*/ 2485292 h 6295292"/>
                  <a:gd name="connsiteX17" fmla="*/ 325690 w 1486276"/>
                  <a:gd name="connsiteY17" fmla="*/ 2532184 h 6295292"/>
                  <a:gd name="connsiteX18" fmla="*/ 290522 w 1486276"/>
                  <a:gd name="connsiteY18" fmla="*/ 2719754 h 6295292"/>
                  <a:gd name="connsiteX19" fmla="*/ 372584 w 1486276"/>
                  <a:gd name="connsiteY19" fmla="*/ 2942491 h 6295292"/>
                  <a:gd name="connsiteX20" fmla="*/ 349138 w 1486276"/>
                  <a:gd name="connsiteY20" fmla="*/ 3012831 h 6295292"/>
                  <a:gd name="connsiteX21" fmla="*/ 220183 w 1486276"/>
                  <a:gd name="connsiteY21" fmla="*/ 3270739 h 6295292"/>
                  <a:gd name="connsiteX22" fmla="*/ 220184 w 1486276"/>
                  <a:gd name="connsiteY22" fmla="*/ 3563815 h 6295292"/>
                  <a:gd name="connsiteX23" fmla="*/ 290521 w 1486276"/>
                  <a:gd name="connsiteY23" fmla="*/ 3774832 h 6295292"/>
                  <a:gd name="connsiteX24" fmla="*/ 126399 w 1486276"/>
                  <a:gd name="connsiteY24" fmla="*/ 3845169 h 6295292"/>
                  <a:gd name="connsiteX25" fmla="*/ 161568 w 1486276"/>
                  <a:gd name="connsiteY25" fmla="*/ 4091353 h 6295292"/>
                  <a:gd name="connsiteX26" fmla="*/ 325690 w 1486276"/>
                  <a:gd name="connsiteY26" fmla="*/ 4243754 h 6295292"/>
                  <a:gd name="connsiteX27" fmla="*/ 489815 w 1486276"/>
                  <a:gd name="connsiteY27" fmla="*/ 4407877 h 6295292"/>
                  <a:gd name="connsiteX28" fmla="*/ 735998 w 1486276"/>
                  <a:gd name="connsiteY28" fmla="*/ 4572000 h 6295292"/>
                  <a:gd name="connsiteX29" fmla="*/ 476124 w 1486276"/>
                  <a:gd name="connsiteY29" fmla="*/ 4799152 h 6295292"/>
                  <a:gd name="connsiteX30" fmla="*/ 273970 w 1486276"/>
                  <a:gd name="connsiteY30" fmla="*/ 4925281 h 6295292"/>
                  <a:gd name="connsiteX31" fmla="*/ 342539 w 1486276"/>
                  <a:gd name="connsiteY31" fmla="*/ 5244216 h 6295292"/>
                  <a:gd name="connsiteX32" fmla="*/ 273789 w 1486276"/>
                  <a:gd name="connsiteY32" fmla="*/ 5522706 h 6295292"/>
                  <a:gd name="connsiteX33" fmla="*/ 107922 w 1486276"/>
                  <a:gd name="connsiteY33" fmla="*/ 5690105 h 6295292"/>
                  <a:gd name="connsiteX34" fmla="*/ 6 w 1486276"/>
                  <a:gd name="connsiteY34" fmla="*/ 5870161 h 6295292"/>
                  <a:gd name="connsiteX35" fmla="*/ 268551 w 1486276"/>
                  <a:gd name="connsiteY35" fmla="*/ 6126065 h 6295292"/>
                  <a:gd name="connsiteX36" fmla="*/ 349137 w 1486276"/>
                  <a:gd name="connsiteY36" fmla="*/ 6213231 h 6295292"/>
                  <a:gd name="connsiteX37" fmla="*/ 653938 w 1486276"/>
                  <a:gd name="connsiteY37" fmla="*/ 6295292 h 6295292"/>
                  <a:gd name="connsiteX38" fmla="*/ 1005630 w 1486276"/>
                  <a:gd name="connsiteY38" fmla="*/ 6236676 h 6295292"/>
                  <a:gd name="connsiteX39" fmla="*/ 1181475 w 1486276"/>
                  <a:gd name="connsiteY39" fmla="*/ 6119446 h 6295292"/>
                  <a:gd name="connsiteX40" fmla="*/ 1258232 w 1486276"/>
                  <a:gd name="connsiteY40" fmla="*/ 5848748 h 6295292"/>
                  <a:gd name="connsiteX41" fmla="*/ 1169751 w 1486276"/>
                  <a:gd name="connsiteY41" fmla="*/ 5568461 h 6295292"/>
                  <a:gd name="connsiteX42" fmla="*/ 1029076 w 1486276"/>
                  <a:gd name="connsiteY42" fmla="*/ 5275385 h 6295292"/>
                  <a:gd name="connsiteX43" fmla="*/ 1129278 w 1486276"/>
                  <a:gd name="connsiteY43" fmla="*/ 5086746 h 6295292"/>
                  <a:gd name="connsiteX44" fmla="*/ 1439386 w 1486276"/>
                  <a:gd name="connsiteY44" fmla="*/ 4841630 h 6295292"/>
                  <a:gd name="connsiteX45" fmla="*/ 1486276 w 1486276"/>
                  <a:gd name="connsiteY45" fmla="*/ 4630614 h 6295292"/>
                  <a:gd name="connsiteX46" fmla="*/ 1380766 w 1486276"/>
                  <a:gd name="connsiteY46" fmla="*/ 4396154 h 6295292"/>
                  <a:gd name="connsiteX47" fmla="*/ 1216644 w 1486276"/>
                  <a:gd name="connsiteY47" fmla="*/ 4208584 h 6295292"/>
                  <a:gd name="connsiteX48" fmla="*/ 993907 w 1486276"/>
                  <a:gd name="connsiteY48" fmla="*/ 3997570 h 6295292"/>
                  <a:gd name="connsiteX49" fmla="*/ 771169 w 1486276"/>
                  <a:gd name="connsiteY49" fmla="*/ 3774830 h 6295292"/>
                  <a:gd name="connsiteX50" fmla="*/ 847153 w 1486276"/>
                  <a:gd name="connsiteY50" fmla="*/ 3506861 h 6295292"/>
                  <a:gd name="connsiteX51" fmla="*/ 987828 w 1486276"/>
                  <a:gd name="connsiteY51" fmla="*/ 3260677 h 6295292"/>
                  <a:gd name="connsiteX52" fmla="*/ 876676 w 1486276"/>
                  <a:gd name="connsiteY52" fmla="*/ 2989384 h 6295292"/>
                  <a:gd name="connsiteX53" fmla="*/ 1029076 w 1486276"/>
                  <a:gd name="connsiteY53" fmla="*/ 2766646 h 6295292"/>
                  <a:gd name="connsiteX54" fmla="*/ 947014 w 1486276"/>
                  <a:gd name="connsiteY54" fmla="*/ 2555631 h 6295292"/>
                  <a:gd name="connsiteX55" fmla="*/ 1099414 w 1486276"/>
                  <a:gd name="connsiteY55" fmla="*/ 2332892 h 6295292"/>
                  <a:gd name="connsiteX56" fmla="*/ 993906 w 1486276"/>
                  <a:gd name="connsiteY56" fmla="*/ 2098431 h 6295292"/>
                  <a:gd name="connsiteX57" fmla="*/ 1122860 w 1486276"/>
                  <a:gd name="connsiteY57" fmla="*/ 1746738 h 6295292"/>
                  <a:gd name="connsiteX58" fmla="*/ 1275260 w 1486276"/>
                  <a:gd name="connsiteY58" fmla="*/ 1465384 h 6295292"/>
                  <a:gd name="connsiteX59" fmla="*/ 1310430 w 1486276"/>
                  <a:gd name="connsiteY59" fmla="*/ 1031631 h 6295292"/>
                  <a:gd name="connsiteX60" fmla="*/ 1310430 w 1486276"/>
                  <a:gd name="connsiteY60" fmla="*/ 808892 h 6295292"/>
                  <a:gd name="connsiteX61" fmla="*/ 1111137 w 1486276"/>
                  <a:gd name="connsiteY61" fmla="*/ 398584 h 6295292"/>
                  <a:gd name="connsiteX62" fmla="*/ 947014 w 1486276"/>
                  <a:gd name="connsiteY62" fmla="*/ 187569 h 6295292"/>
                  <a:gd name="connsiteX63" fmla="*/ 876676 w 1486276"/>
                  <a:gd name="connsiteY63" fmla="*/ 105507 h 6295292"/>
                  <a:gd name="connsiteX64" fmla="*/ 794614 w 1486276"/>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398289 w 1535428"/>
                  <a:gd name="connsiteY36" fmla="*/ 6213231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08345 w 1535428"/>
                  <a:gd name="connsiteY30" fmla="*/ 494452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996956 w 1535428"/>
                  <a:gd name="connsiteY43" fmla="*/ 5262560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35428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64981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273475 w 1564981"/>
                  <a:gd name="connsiteY31" fmla="*/ 514801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475563 w 1564981"/>
                  <a:gd name="connsiteY33" fmla="*/ 5312602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64981" h="6295292">
                    <a:moveTo>
                      <a:pt x="410012" y="11723"/>
                    </a:moveTo>
                    <a:lnTo>
                      <a:pt x="538966" y="234461"/>
                    </a:lnTo>
                    <a:lnTo>
                      <a:pt x="597582" y="386861"/>
                    </a:lnTo>
                    <a:lnTo>
                      <a:pt x="621028" y="562707"/>
                    </a:lnTo>
                    <a:lnTo>
                      <a:pt x="562412" y="691661"/>
                    </a:lnTo>
                    <a:lnTo>
                      <a:pt x="445182" y="738554"/>
                    </a:lnTo>
                    <a:lnTo>
                      <a:pt x="421736" y="1008185"/>
                    </a:lnTo>
                    <a:lnTo>
                      <a:pt x="480351" y="1184030"/>
                    </a:lnTo>
                    <a:lnTo>
                      <a:pt x="609305" y="1242646"/>
                    </a:lnTo>
                    <a:lnTo>
                      <a:pt x="738259" y="1289538"/>
                    </a:lnTo>
                    <a:lnTo>
                      <a:pt x="796874" y="1547446"/>
                    </a:lnTo>
                    <a:lnTo>
                      <a:pt x="796874" y="1770184"/>
                    </a:lnTo>
                    <a:lnTo>
                      <a:pt x="749982" y="1969477"/>
                    </a:lnTo>
                    <a:lnTo>
                      <a:pt x="703089" y="2063261"/>
                    </a:lnTo>
                    <a:lnTo>
                      <a:pt x="609305" y="2227384"/>
                    </a:lnTo>
                    <a:lnTo>
                      <a:pt x="515520" y="2321169"/>
                    </a:lnTo>
                    <a:lnTo>
                      <a:pt x="503797" y="2485292"/>
                    </a:lnTo>
                    <a:lnTo>
                      <a:pt x="374842" y="2532184"/>
                    </a:lnTo>
                    <a:lnTo>
                      <a:pt x="339674" y="2719754"/>
                    </a:lnTo>
                    <a:lnTo>
                      <a:pt x="421736" y="2942491"/>
                    </a:lnTo>
                    <a:lnTo>
                      <a:pt x="398290" y="3012831"/>
                    </a:lnTo>
                    <a:lnTo>
                      <a:pt x="269335" y="3270739"/>
                    </a:lnTo>
                    <a:cubicBezTo>
                      <a:pt x="269335" y="3368431"/>
                      <a:pt x="269336" y="3466123"/>
                      <a:pt x="269336" y="3563815"/>
                    </a:cubicBezTo>
                    <a:lnTo>
                      <a:pt x="339673" y="3774832"/>
                    </a:lnTo>
                    <a:lnTo>
                      <a:pt x="175551" y="3845169"/>
                    </a:lnTo>
                    <a:lnTo>
                      <a:pt x="210720" y="4091353"/>
                    </a:lnTo>
                    <a:lnTo>
                      <a:pt x="374842" y="4243754"/>
                    </a:lnTo>
                    <a:cubicBezTo>
                      <a:pt x="374842" y="4318000"/>
                      <a:pt x="538967" y="4333631"/>
                      <a:pt x="538967" y="4407877"/>
                    </a:cubicBezTo>
                    <a:lnTo>
                      <a:pt x="689100" y="4546349"/>
                    </a:lnTo>
                    <a:lnTo>
                      <a:pt x="444003" y="4690130"/>
                    </a:lnTo>
                    <a:cubicBezTo>
                      <a:pt x="407731" y="4745843"/>
                      <a:pt x="319739" y="4795143"/>
                      <a:pt x="283467" y="4850856"/>
                    </a:cubicBezTo>
                    <a:lnTo>
                      <a:pt x="219685" y="4950934"/>
                    </a:lnTo>
                    <a:cubicBezTo>
                      <a:pt x="235153" y="5063659"/>
                      <a:pt x="235842" y="5067359"/>
                      <a:pt x="273475" y="5148018"/>
                    </a:cubicBezTo>
                    <a:cubicBezTo>
                      <a:pt x="289031" y="5211503"/>
                      <a:pt x="451311" y="5252292"/>
                      <a:pt x="475563" y="5312602"/>
                    </a:cubicBezTo>
                    <a:cubicBezTo>
                      <a:pt x="603254" y="5449869"/>
                      <a:pt x="536105" y="5542091"/>
                      <a:pt x="492874" y="5606077"/>
                    </a:cubicBezTo>
                    <a:lnTo>
                      <a:pt x="157074" y="5690105"/>
                    </a:lnTo>
                    <a:cubicBezTo>
                      <a:pt x="158044" y="5767225"/>
                      <a:pt x="48188" y="5793041"/>
                      <a:pt x="49158" y="5870161"/>
                    </a:cubicBezTo>
                    <a:lnTo>
                      <a:pt x="0" y="6087587"/>
                    </a:lnTo>
                    <a:lnTo>
                      <a:pt x="220967" y="6251710"/>
                    </a:lnTo>
                    <a:lnTo>
                      <a:pt x="703090" y="6295292"/>
                    </a:lnTo>
                    <a:lnTo>
                      <a:pt x="1054782" y="6236676"/>
                    </a:lnTo>
                    <a:lnTo>
                      <a:pt x="1230627" y="6119446"/>
                    </a:lnTo>
                    <a:lnTo>
                      <a:pt x="1307384" y="5848748"/>
                    </a:lnTo>
                    <a:lnTo>
                      <a:pt x="1218903" y="5568461"/>
                    </a:lnTo>
                    <a:cubicBezTo>
                      <a:pt x="1218904" y="5443415"/>
                      <a:pt x="996955" y="5387606"/>
                      <a:pt x="996956" y="5262560"/>
                    </a:cubicBezTo>
                    <a:lnTo>
                      <a:pt x="1060215" y="5029028"/>
                    </a:lnTo>
                    <a:lnTo>
                      <a:pt x="1407265" y="4925001"/>
                    </a:lnTo>
                    <a:cubicBezTo>
                      <a:pt x="1511556" y="4807633"/>
                      <a:pt x="1512409" y="4728743"/>
                      <a:pt x="1564981" y="4630614"/>
                    </a:cubicBezTo>
                    <a:lnTo>
                      <a:pt x="1429918" y="4396154"/>
                    </a:lnTo>
                    <a:lnTo>
                      <a:pt x="1265796" y="4208584"/>
                    </a:lnTo>
                    <a:lnTo>
                      <a:pt x="1043059" y="3997570"/>
                    </a:lnTo>
                    <a:lnTo>
                      <a:pt x="820321" y="3774830"/>
                    </a:lnTo>
                    <a:lnTo>
                      <a:pt x="896305" y="3506861"/>
                    </a:lnTo>
                    <a:lnTo>
                      <a:pt x="1036980" y="3260677"/>
                    </a:lnTo>
                    <a:lnTo>
                      <a:pt x="925828" y="2989384"/>
                    </a:lnTo>
                    <a:lnTo>
                      <a:pt x="1078228" y="2766646"/>
                    </a:lnTo>
                    <a:lnTo>
                      <a:pt x="996166" y="2555631"/>
                    </a:lnTo>
                    <a:lnTo>
                      <a:pt x="1148566" y="2332892"/>
                    </a:lnTo>
                    <a:lnTo>
                      <a:pt x="1043058" y="2098431"/>
                    </a:lnTo>
                    <a:lnTo>
                      <a:pt x="1172012" y="1746738"/>
                    </a:lnTo>
                    <a:lnTo>
                      <a:pt x="1324412" y="1465384"/>
                    </a:lnTo>
                    <a:lnTo>
                      <a:pt x="1359582" y="1031631"/>
                    </a:lnTo>
                    <a:lnTo>
                      <a:pt x="1359582" y="808892"/>
                    </a:lnTo>
                    <a:lnTo>
                      <a:pt x="1160289" y="398584"/>
                    </a:lnTo>
                    <a:lnTo>
                      <a:pt x="996166" y="187569"/>
                    </a:lnTo>
                    <a:lnTo>
                      <a:pt x="925828" y="105507"/>
                    </a:lnTo>
                    <a:lnTo>
                      <a:pt x="843766" y="0"/>
                    </a:lnTo>
                  </a:path>
                </a:pathLst>
              </a:custGeom>
              <a:solidFill>
                <a:schemeClr val="accent1"/>
              </a:solidFill>
              <a:ln w="9525">
                <a:solidFill>
                  <a:schemeClr val="accent1">
                    <a:lumMod val="50000"/>
                  </a:schemeClr>
                </a:solidFill>
                <a:extLst>
                  <a:ext uri="{C807C97D-BFC1-408E-A445-0C87EB9F89A2}">
                    <ask:lineSketchStyleProps xmlns="" xmlns:ask="http://schemas.microsoft.com/office/drawing/2018/sketchyshapes" sd="3829101758">
                      <a:custGeom>
                        <a:avLst/>
                        <a:gdLst>
                          <a:gd name="connsiteX0" fmla="*/ 264685 w 1205787"/>
                          <a:gd name="connsiteY0" fmla="*/ 11293 h 6064848"/>
                          <a:gd name="connsiteX1" fmla="*/ 372520 w 1205787"/>
                          <a:gd name="connsiteY1" fmla="*/ 225878 h 6064848"/>
                          <a:gd name="connsiteX2" fmla="*/ 421536 w 1205787"/>
                          <a:gd name="connsiteY2" fmla="*/ 372699 h 6064848"/>
                          <a:gd name="connsiteX3" fmla="*/ 441142 w 1205787"/>
                          <a:gd name="connsiteY3" fmla="*/ 542108 h 6064848"/>
                          <a:gd name="connsiteX4" fmla="*/ 392126 w 1205787"/>
                          <a:gd name="connsiteY4" fmla="*/ 666342 h 6064848"/>
                          <a:gd name="connsiteX5" fmla="*/ 294095 w 1205787"/>
                          <a:gd name="connsiteY5" fmla="*/ 711518 h 6064848"/>
                          <a:gd name="connsiteX6" fmla="*/ 274489 w 1205787"/>
                          <a:gd name="connsiteY6" fmla="*/ 971279 h 6064848"/>
                          <a:gd name="connsiteX7" fmla="*/ 323504 w 1205787"/>
                          <a:gd name="connsiteY7" fmla="*/ 1140687 h 6064848"/>
                          <a:gd name="connsiteX8" fmla="*/ 431339 w 1205787"/>
                          <a:gd name="connsiteY8" fmla="*/ 1197157 h 6064848"/>
                          <a:gd name="connsiteX9" fmla="*/ 539173 w 1205787"/>
                          <a:gd name="connsiteY9" fmla="*/ 1242333 h 6064848"/>
                          <a:gd name="connsiteX10" fmla="*/ 588189 w 1205787"/>
                          <a:gd name="connsiteY10" fmla="*/ 1490800 h 6064848"/>
                          <a:gd name="connsiteX11" fmla="*/ 588189 w 1205787"/>
                          <a:gd name="connsiteY11" fmla="*/ 1705385 h 6064848"/>
                          <a:gd name="connsiteX12" fmla="*/ 548977 w 1205787"/>
                          <a:gd name="connsiteY12" fmla="*/ 1897382 h 6064848"/>
                          <a:gd name="connsiteX13" fmla="*/ 509763 w 1205787"/>
                          <a:gd name="connsiteY13" fmla="*/ 1987733 h 6064848"/>
                          <a:gd name="connsiteX14" fmla="*/ 431339 w 1205787"/>
                          <a:gd name="connsiteY14" fmla="*/ 2145848 h 6064848"/>
                          <a:gd name="connsiteX15" fmla="*/ 352913 w 1205787"/>
                          <a:gd name="connsiteY15" fmla="*/ 2236200 h 6064848"/>
                          <a:gd name="connsiteX16" fmla="*/ 343110 w 1205787"/>
                          <a:gd name="connsiteY16" fmla="*/ 2394315 h 6064848"/>
                          <a:gd name="connsiteX17" fmla="*/ 235275 w 1205787"/>
                          <a:gd name="connsiteY17" fmla="*/ 2439491 h 6064848"/>
                          <a:gd name="connsiteX18" fmla="*/ 205867 w 1205787"/>
                          <a:gd name="connsiteY18" fmla="*/ 2620195 h 6064848"/>
                          <a:gd name="connsiteX19" fmla="*/ 274489 w 1205787"/>
                          <a:gd name="connsiteY19" fmla="*/ 2834778 h 6064848"/>
                          <a:gd name="connsiteX20" fmla="*/ 254883 w 1205787"/>
                          <a:gd name="connsiteY20" fmla="*/ 2902544 h 6064848"/>
                          <a:gd name="connsiteX21" fmla="*/ 147047 w 1205787"/>
                          <a:gd name="connsiteY21" fmla="*/ 3151011 h 6064848"/>
                          <a:gd name="connsiteX22" fmla="*/ 147048 w 1205787"/>
                          <a:gd name="connsiteY22" fmla="*/ 3433358 h 6064848"/>
                          <a:gd name="connsiteX23" fmla="*/ 205866 w 1205787"/>
                          <a:gd name="connsiteY23" fmla="*/ 3636651 h 6064848"/>
                          <a:gd name="connsiteX24" fmla="*/ 68623 w 1205787"/>
                          <a:gd name="connsiteY24" fmla="*/ 3704413 h 6064848"/>
                          <a:gd name="connsiteX25" fmla="*/ 98032 w 1205787"/>
                          <a:gd name="connsiteY25" fmla="*/ 3941585 h 6064848"/>
                          <a:gd name="connsiteX26" fmla="*/ 235275 w 1205787"/>
                          <a:gd name="connsiteY26" fmla="*/ 4088408 h 6064848"/>
                          <a:gd name="connsiteX27" fmla="*/ 372520 w 1205787"/>
                          <a:gd name="connsiteY27" fmla="*/ 4246523 h 6064848"/>
                          <a:gd name="connsiteX28" fmla="*/ 578385 w 1205787"/>
                          <a:gd name="connsiteY28" fmla="*/ 4404638 h 6064848"/>
                          <a:gd name="connsiteX29" fmla="*/ 558780 w 1205787"/>
                          <a:gd name="connsiteY29" fmla="*/ 4574047 h 6064848"/>
                          <a:gd name="connsiteX30" fmla="*/ 235275 w 1205787"/>
                          <a:gd name="connsiteY30" fmla="*/ 4924160 h 6064848"/>
                          <a:gd name="connsiteX31" fmla="*/ 323504 w 1205787"/>
                          <a:gd name="connsiteY31" fmla="*/ 5138743 h 6064848"/>
                          <a:gd name="connsiteX32" fmla="*/ 309264 w 1205787"/>
                          <a:gd name="connsiteY32" fmla="*/ 5295830 h 6064848"/>
                          <a:gd name="connsiteX33" fmla="*/ 158205 w 1205787"/>
                          <a:gd name="connsiteY33" fmla="*/ 5432386 h 6064848"/>
                          <a:gd name="connsiteX34" fmla="*/ 0 w 1205787"/>
                          <a:gd name="connsiteY34" fmla="*/ 5624386 h 6064848"/>
                          <a:gd name="connsiteX35" fmla="*/ 39213 w 1205787"/>
                          <a:gd name="connsiteY35" fmla="*/ 5827674 h 6064848"/>
                          <a:gd name="connsiteX36" fmla="*/ 254882 w 1205787"/>
                          <a:gd name="connsiteY36" fmla="*/ 5985790 h 6064848"/>
                          <a:gd name="connsiteX37" fmla="*/ 509764 w 1205787"/>
                          <a:gd name="connsiteY37" fmla="*/ 6064848 h 6064848"/>
                          <a:gd name="connsiteX38" fmla="*/ 803858 w 1205787"/>
                          <a:gd name="connsiteY38" fmla="*/ 6008377 h 6064848"/>
                          <a:gd name="connsiteX39" fmla="*/ 950904 w 1205787"/>
                          <a:gd name="connsiteY39" fmla="*/ 5895438 h 6064848"/>
                          <a:gd name="connsiteX40" fmla="*/ 1015090 w 1205787"/>
                          <a:gd name="connsiteY40" fmla="*/ 5634650 h 6064848"/>
                          <a:gd name="connsiteX41" fmla="*/ 941100 w 1205787"/>
                          <a:gd name="connsiteY41" fmla="*/ 5364623 h 6064848"/>
                          <a:gd name="connsiteX42" fmla="*/ 823464 w 1205787"/>
                          <a:gd name="connsiteY42" fmla="*/ 5082275 h 6064848"/>
                          <a:gd name="connsiteX43" fmla="*/ 907256 w 1205787"/>
                          <a:gd name="connsiteY43" fmla="*/ 4900541 h 6064848"/>
                          <a:gd name="connsiteX44" fmla="*/ 1166576 w 1205787"/>
                          <a:gd name="connsiteY44" fmla="*/ 4664398 h 6064848"/>
                          <a:gd name="connsiteX45" fmla="*/ 1205787 w 1205787"/>
                          <a:gd name="connsiteY45" fmla="*/ 4461106 h 6064848"/>
                          <a:gd name="connsiteX46" fmla="*/ 1117556 w 1205787"/>
                          <a:gd name="connsiteY46" fmla="*/ 4235229 h 6064848"/>
                          <a:gd name="connsiteX47" fmla="*/ 980313 w 1205787"/>
                          <a:gd name="connsiteY47" fmla="*/ 4054525 h 6064848"/>
                          <a:gd name="connsiteX48" fmla="*/ 794055 w 1205787"/>
                          <a:gd name="connsiteY48" fmla="*/ 3851235 h 6064848"/>
                          <a:gd name="connsiteX49" fmla="*/ 607796 w 1205787"/>
                          <a:gd name="connsiteY49" fmla="*/ 3636649 h 6064848"/>
                          <a:gd name="connsiteX50" fmla="*/ 671336 w 1205787"/>
                          <a:gd name="connsiteY50" fmla="*/ 3378489 h 6064848"/>
                          <a:gd name="connsiteX51" fmla="*/ 788972 w 1205787"/>
                          <a:gd name="connsiteY51" fmla="*/ 3141317 h 6064848"/>
                          <a:gd name="connsiteX52" fmla="*/ 696023 w 1205787"/>
                          <a:gd name="connsiteY52" fmla="*/ 2879955 h 6064848"/>
                          <a:gd name="connsiteX53" fmla="*/ 823464 w 1205787"/>
                          <a:gd name="connsiteY53" fmla="*/ 2665370 h 6064848"/>
                          <a:gd name="connsiteX54" fmla="*/ 754842 w 1205787"/>
                          <a:gd name="connsiteY54" fmla="*/ 2462080 h 6064848"/>
                          <a:gd name="connsiteX55" fmla="*/ 882283 w 1205787"/>
                          <a:gd name="connsiteY55" fmla="*/ 2247494 h 6064848"/>
                          <a:gd name="connsiteX56" fmla="*/ 794054 w 1205787"/>
                          <a:gd name="connsiteY56" fmla="*/ 2021616 h 6064848"/>
                          <a:gd name="connsiteX57" fmla="*/ 901889 w 1205787"/>
                          <a:gd name="connsiteY57" fmla="*/ 1682797 h 6064848"/>
                          <a:gd name="connsiteX58" fmla="*/ 1029330 w 1205787"/>
                          <a:gd name="connsiteY58" fmla="*/ 1411742 h 6064848"/>
                          <a:gd name="connsiteX59" fmla="*/ 1058740 w 1205787"/>
                          <a:gd name="connsiteY59" fmla="*/ 993867 h 6064848"/>
                          <a:gd name="connsiteX60" fmla="*/ 1058740 w 1205787"/>
                          <a:gd name="connsiteY60" fmla="*/ 779281 h 6064848"/>
                          <a:gd name="connsiteX61" fmla="*/ 892086 w 1205787"/>
                          <a:gd name="connsiteY61" fmla="*/ 383993 h 6064848"/>
                          <a:gd name="connsiteX62" fmla="*/ 754842 w 1205787"/>
                          <a:gd name="connsiteY62" fmla="*/ 180702 h 6064848"/>
                          <a:gd name="connsiteX63" fmla="*/ 696023 w 1205787"/>
                          <a:gd name="connsiteY63" fmla="*/ 101644 h 6064848"/>
                          <a:gd name="connsiteX64" fmla="*/ 627401 w 1205787"/>
                          <a:gd name="connsiteY64" fmla="*/ 0 h 60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5787" h="6064848" fill="none" extrusionOk="0">
                            <a:moveTo>
                              <a:pt x="264685" y="11293"/>
                            </a:moveTo>
                            <a:cubicBezTo>
                              <a:pt x="291429" y="66974"/>
                              <a:pt x="351371" y="163120"/>
                              <a:pt x="372520" y="225878"/>
                            </a:cubicBezTo>
                            <a:cubicBezTo>
                              <a:pt x="387389" y="273163"/>
                              <a:pt x="400218" y="328673"/>
                              <a:pt x="421536" y="372699"/>
                            </a:cubicBezTo>
                            <a:cubicBezTo>
                              <a:pt x="431110" y="415797"/>
                              <a:pt x="432151" y="485927"/>
                              <a:pt x="441142" y="542108"/>
                            </a:cubicBezTo>
                            <a:cubicBezTo>
                              <a:pt x="421919" y="582632"/>
                              <a:pt x="405522" y="638066"/>
                              <a:pt x="392126" y="666342"/>
                            </a:cubicBezTo>
                            <a:cubicBezTo>
                              <a:pt x="351134" y="683915"/>
                              <a:pt x="332301" y="694345"/>
                              <a:pt x="294095" y="711518"/>
                            </a:cubicBezTo>
                            <a:cubicBezTo>
                              <a:pt x="281931" y="780627"/>
                              <a:pt x="282477" y="895381"/>
                              <a:pt x="274489" y="971279"/>
                            </a:cubicBezTo>
                            <a:cubicBezTo>
                              <a:pt x="299047" y="1032455"/>
                              <a:pt x="303591" y="1073261"/>
                              <a:pt x="323504" y="1140687"/>
                            </a:cubicBezTo>
                            <a:cubicBezTo>
                              <a:pt x="351360" y="1156352"/>
                              <a:pt x="406130" y="1178740"/>
                              <a:pt x="431339" y="1197157"/>
                            </a:cubicBezTo>
                            <a:cubicBezTo>
                              <a:pt x="458335" y="1205204"/>
                              <a:pt x="498586" y="1227103"/>
                              <a:pt x="539173" y="1242333"/>
                            </a:cubicBezTo>
                            <a:cubicBezTo>
                              <a:pt x="544648" y="1315947"/>
                              <a:pt x="559519" y="1395414"/>
                              <a:pt x="588189" y="1490800"/>
                            </a:cubicBezTo>
                            <a:cubicBezTo>
                              <a:pt x="594976" y="1581552"/>
                              <a:pt x="585901" y="1620750"/>
                              <a:pt x="588189" y="1705385"/>
                            </a:cubicBezTo>
                            <a:cubicBezTo>
                              <a:pt x="587806" y="1749880"/>
                              <a:pt x="556384" y="1840267"/>
                              <a:pt x="548977" y="1897382"/>
                            </a:cubicBezTo>
                            <a:cubicBezTo>
                              <a:pt x="540302" y="1926111"/>
                              <a:pt x="522651" y="1969951"/>
                              <a:pt x="509763" y="1987733"/>
                            </a:cubicBezTo>
                            <a:cubicBezTo>
                              <a:pt x="485900" y="2037473"/>
                              <a:pt x="449368" y="2105864"/>
                              <a:pt x="431339" y="2145848"/>
                            </a:cubicBezTo>
                            <a:cubicBezTo>
                              <a:pt x="415152" y="2166934"/>
                              <a:pt x="382297" y="2200128"/>
                              <a:pt x="352913" y="2236200"/>
                            </a:cubicBezTo>
                            <a:cubicBezTo>
                              <a:pt x="353544" y="2268164"/>
                              <a:pt x="339998" y="2316755"/>
                              <a:pt x="343110" y="2394315"/>
                            </a:cubicBezTo>
                            <a:cubicBezTo>
                              <a:pt x="306211" y="2403987"/>
                              <a:pt x="276373" y="2426956"/>
                              <a:pt x="235275" y="2439491"/>
                            </a:cubicBezTo>
                            <a:cubicBezTo>
                              <a:pt x="223909" y="2520005"/>
                              <a:pt x="213444" y="2559659"/>
                              <a:pt x="205867" y="2620195"/>
                            </a:cubicBezTo>
                            <a:cubicBezTo>
                              <a:pt x="235338" y="2708930"/>
                              <a:pt x="239832" y="2739680"/>
                              <a:pt x="274489" y="2834778"/>
                            </a:cubicBezTo>
                            <a:cubicBezTo>
                              <a:pt x="267629" y="2869181"/>
                              <a:pt x="266666" y="2871444"/>
                              <a:pt x="254883" y="2902544"/>
                            </a:cubicBezTo>
                            <a:cubicBezTo>
                              <a:pt x="224810" y="2964935"/>
                              <a:pt x="180778" y="3069037"/>
                              <a:pt x="147047" y="3151011"/>
                            </a:cubicBezTo>
                            <a:cubicBezTo>
                              <a:pt x="142067" y="3250568"/>
                              <a:pt x="149501" y="3320050"/>
                              <a:pt x="147048" y="3433358"/>
                            </a:cubicBezTo>
                            <a:cubicBezTo>
                              <a:pt x="157737" y="3492970"/>
                              <a:pt x="181424" y="3557588"/>
                              <a:pt x="205866" y="3636651"/>
                            </a:cubicBezTo>
                            <a:cubicBezTo>
                              <a:pt x="150564" y="3656004"/>
                              <a:pt x="119199" y="3673571"/>
                              <a:pt x="68623" y="3704413"/>
                            </a:cubicBezTo>
                            <a:cubicBezTo>
                              <a:pt x="83573" y="3766890"/>
                              <a:pt x="88553" y="3844717"/>
                              <a:pt x="98032" y="3941585"/>
                            </a:cubicBezTo>
                            <a:cubicBezTo>
                              <a:pt x="123890" y="3981148"/>
                              <a:pt x="173508" y="4009237"/>
                              <a:pt x="235275" y="4088408"/>
                            </a:cubicBezTo>
                            <a:cubicBezTo>
                              <a:pt x="239008" y="4159155"/>
                              <a:pt x="377076" y="4171091"/>
                              <a:pt x="372520" y="4246523"/>
                            </a:cubicBezTo>
                            <a:cubicBezTo>
                              <a:pt x="437582" y="4304345"/>
                              <a:pt x="499121" y="4346349"/>
                              <a:pt x="578385" y="4404638"/>
                            </a:cubicBezTo>
                            <a:cubicBezTo>
                              <a:pt x="570293" y="4480486"/>
                              <a:pt x="558783" y="4528692"/>
                              <a:pt x="558780" y="4574047"/>
                            </a:cubicBezTo>
                            <a:cubicBezTo>
                              <a:pt x="477257" y="4671360"/>
                              <a:pt x="337153" y="4806859"/>
                              <a:pt x="235275" y="4924160"/>
                            </a:cubicBezTo>
                            <a:cubicBezTo>
                              <a:pt x="265400" y="5014976"/>
                              <a:pt x="289094" y="5052363"/>
                              <a:pt x="323504" y="5138743"/>
                            </a:cubicBezTo>
                            <a:cubicBezTo>
                              <a:pt x="287525" y="5176605"/>
                              <a:pt x="332098" y="5258001"/>
                              <a:pt x="309264" y="5295830"/>
                            </a:cubicBezTo>
                            <a:cubicBezTo>
                              <a:pt x="246435" y="5355513"/>
                              <a:pt x="225994" y="5367770"/>
                              <a:pt x="158205" y="5432386"/>
                            </a:cubicBezTo>
                            <a:cubicBezTo>
                              <a:pt x="92276" y="5529232"/>
                              <a:pt x="69956" y="5543509"/>
                              <a:pt x="0" y="5624386"/>
                            </a:cubicBezTo>
                            <a:cubicBezTo>
                              <a:pt x="4004" y="5692973"/>
                              <a:pt x="20784" y="5781286"/>
                              <a:pt x="39213" y="5827674"/>
                            </a:cubicBezTo>
                            <a:cubicBezTo>
                              <a:pt x="127178" y="5902091"/>
                              <a:pt x="169662" y="5910572"/>
                              <a:pt x="254882" y="5985790"/>
                            </a:cubicBezTo>
                            <a:cubicBezTo>
                              <a:pt x="362699" y="6017636"/>
                              <a:pt x="408672" y="6046418"/>
                              <a:pt x="509764" y="6064848"/>
                            </a:cubicBezTo>
                            <a:cubicBezTo>
                              <a:pt x="582847" y="6045570"/>
                              <a:pt x="660442" y="6026693"/>
                              <a:pt x="803858" y="6008377"/>
                            </a:cubicBezTo>
                            <a:cubicBezTo>
                              <a:pt x="834348" y="5979979"/>
                              <a:pt x="896955" y="5936138"/>
                              <a:pt x="950904" y="5895438"/>
                            </a:cubicBezTo>
                            <a:cubicBezTo>
                              <a:pt x="964527" y="5808660"/>
                              <a:pt x="996785" y="5761459"/>
                              <a:pt x="1015090" y="5634650"/>
                            </a:cubicBezTo>
                            <a:cubicBezTo>
                              <a:pt x="1006783" y="5558219"/>
                              <a:pt x="963269" y="5435623"/>
                              <a:pt x="941100" y="5364623"/>
                            </a:cubicBezTo>
                            <a:cubicBezTo>
                              <a:pt x="927615" y="5266443"/>
                              <a:pt x="844458" y="5205301"/>
                              <a:pt x="823464" y="5082275"/>
                            </a:cubicBezTo>
                            <a:cubicBezTo>
                              <a:pt x="839485" y="5024606"/>
                              <a:pt x="896521" y="4941380"/>
                              <a:pt x="907256" y="4900541"/>
                            </a:cubicBezTo>
                            <a:cubicBezTo>
                              <a:pt x="982154" y="4825577"/>
                              <a:pt x="1089348" y="4723680"/>
                              <a:pt x="1166576" y="4664398"/>
                            </a:cubicBezTo>
                            <a:cubicBezTo>
                              <a:pt x="1184211" y="4582944"/>
                              <a:pt x="1180147" y="4552836"/>
                              <a:pt x="1205787" y="4461106"/>
                            </a:cubicBezTo>
                            <a:cubicBezTo>
                              <a:pt x="1193903" y="4398225"/>
                              <a:pt x="1136695" y="4309752"/>
                              <a:pt x="1117556" y="4235229"/>
                            </a:cubicBezTo>
                            <a:cubicBezTo>
                              <a:pt x="1059912" y="4153382"/>
                              <a:pt x="1020543" y="4118126"/>
                              <a:pt x="980313" y="4054525"/>
                            </a:cubicBezTo>
                            <a:cubicBezTo>
                              <a:pt x="933417" y="4004583"/>
                              <a:pt x="860926" y="3927479"/>
                              <a:pt x="794055" y="3851235"/>
                            </a:cubicBezTo>
                            <a:cubicBezTo>
                              <a:pt x="742107" y="3790975"/>
                              <a:pt x="697079" y="3729113"/>
                              <a:pt x="607796" y="3636649"/>
                            </a:cubicBezTo>
                            <a:cubicBezTo>
                              <a:pt x="636757" y="3545899"/>
                              <a:pt x="653596" y="3478243"/>
                              <a:pt x="671336" y="3378489"/>
                            </a:cubicBezTo>
                            <a:cubicBezTo>
                              <a:pt x="697940" y="3329337"/>
                              <a:pt x="755761" y="3197939"/>
                              <a:pt x="788972" y="3141317"/>
                            </a:cubicBezTo>
                            <a:cubicBezTo>
                              <a:pt x="774383" y="3082101"/>
                              <a:pt x="713957" y="2948102"/>
                              <a:pt x="696023" y="2879955"/>
                            </a:cubicBezTo>
                            <a:cubicBezTo>
                              <a:pt x="761939" y="2775357"/>
                              <a:pt x="763798" y="2764632"/>
                              <a:pt x="823464" y="2665370"/>
                            </a:cubicBezTo>
                            <a:cubicBezTo>
                              <a:pt x="792276" y="2566399"/>
                              <a:pt x="786146" y="2532050"/>
                              <a:pt x="754842" y="2462080"/>
                            </a:cubicBezTo>
                            <a:cubicBezTo>
                              <a:pt x="807446" y="2354161"/>
                              <a:pt x="853787" y="2318335"/>
                              <a:pt x="882283" y="2247494"/>
                            </a:cubicBezTo>
                            <a:cubicBezTo>
                              <a:pt x="829403" y="2137981"/>
                              <a:pt x="819392" y="2066728"/>
                              <a:pt x="794054" y="2021616"/>
                            </a:cubicBezTo>
                            <a:cubicBezTo>
                              <a:pt x="846290" y="1866931"/>
                              <a:pt x="867719" y="1783078"/>
                              <a:pt x="901889" y="1682797"/>
                            </a:cubicBezTo>
                            <a:cubicBezTo>
                              <a:pt x="950318" y="1599149"/>
                              <a:pt x="980462" y="1487922"/>
                              <a:pt x="1029330" y="1411742"/>
                            </a:cubicBezTo>
                            <a:cubicBezTo>
                              <a:pt x="1026098" y="1211710"/>
                              <a:pt x="1034525" y="1126584"/>
                              <a:pt x="1058740" y="993867"/>
                            </a:cubicBezTo>
                            <a:cubicBezTo>
                              <a:pt x="1059896" y="902759"/>
                              <a:pt x="1066658" y="883576"/>
                              <a:pt x="1058740" y="779281"/>
                            </a:cubicBezTo>
                            <a:cubicBezTo>
                              <a:pt x="1030574" y="658460"/>
                              <a:pt x="931085" y="522017"/>
                              <a:pt x="892086" y="383993"/>
                            </a:cubicBezTo>
                            <a:cubicBezTo>
                              <a:pt x="844731" y="322872"/>
                              <a:pt x="781705" y="226443"/>
                              <a:pt x="754842" y="180702"/>
                            </a:cubicBezTo>
                            <a:cubicBezTo>
                              <a:pt x="735694" y="151201"/>
                              <a:pt x="719516" y="135799"/>
                              <a:pt x="696023" y="101644"/>
                            </a:cubicBezTo>
                            <a:cubicBezTo>
                              <a:pt x="666522" y="49740"/>
                              <a:pt x="648617" y="26101"/>
                              <a:pt x="627401" y="0"/>
                            </a:cubicBezTo>
                          </a:path>
                          <a:path w="1205787" h="6064848" stroke="0" extrusionOk="0">
                            <a:moveTo>
                              <a:pt x="264685" y="11293"/>
                            </a:moveTo>
                            <a:cubicBezTo>
                              <a:pt x="285763" y="65507"/>
                              <a:pt x="349085" y="159620"/>
                              <a:pt x="372520" y="225878"/>
                            </a:cubicBezTo>
                            <a:cubicBezTo>
                              <a:pt x="396062" y="282345"/>
                              <a:pt x="392500" y="309542"/>
                              <a:pt x="421536" y="372699"/>
                            </a:cubicBezTo>
                            <a:cubicBezTo>
                              <a:pt x="431024" y="436372"/>
                              <a:pt x="439644" y="473132"/>
                              <a:pt x="441142" y="542108"/>
                            </a:cubicBezTo>
                            <a:cubicBezTo>
                              <a:pt x="426187" y="594227"/>
                              <a:pt x="407070" y="630564"/>
                              <a:pt x="392126" y="666342"/>
                            </a:cubicBezTo>
                            <a:cubicBezTo>
                              <a:pt x="366631" y="677143"/>
                              <a:pt x="332466" y="691003"/>
                              <a:pt x="294095" y="711518"/>
                            </a:cubicBezTo>
                            <a:cubicBezTo>
                              <a:pt x="291238" y="832741"/>
                              <a:pt x="282295" y="897704"/>
                              <a:pt x="274489" y="971279"/>
                            </a:cubicBezTo>
                            <a:cubicBezTo>
                              <a:pt x="293845" y="1050855"/>
                              <a:pt x="308349" y="1092686"/>
                              <a:pt x="323504" y="1140687"/>
                            </a:cubicBezTo>
                            <a:cubicBezTo>
                              <a:pt x="355728" y="1154661"/>
                              <a:pt x="398293" y="1176219"/>
                              <a:pt x="431339" y="1197157"/>
                            </a:cubicBezTo>
                            <a:cubicBezTo>
                              <a:pt x="470529" y="1217480"/>
                              <a:pt x="499111" y="1223989"/>
                              <a:pt x="539173" y="1242333"/>
                            </a:cubicBezTo>
                            <a:cubicBezTo>
                              <a:pt x="548419" y="1349662"/>
                              <a:pt x="574578" y="1434573"/>
                              <a:pt x="588189" y="1490800"/>
                            </a:cubicBezTo>
                            <a:cubicBezTo>
                              <a:pt x="591757" y="1584709"/>
                              <a:pt x="587100" y="1661571"/>
                              <a:pt x="588189" y="1705385"/>
                            </a:cubicBezTo>
                            <a:cubicBezTo>
                              <a:pt x="570036" y="1760502"/>
                              <a:pt x="563912" y="1827502"/>
                              <a:pt x="548977" y="1897382"/>
                            </a:cubicBezTo>
                            <a:cubicBezTo>
                              <a:pt x="528308" y="1932881"/>
                              <a:pt x="530592" y="1947342"/>
                              <a:pt x="509763" y="1987733"/>
                            </a:cubicBezTo>
                            <a:cubicBezTo>
                              <a:pt x="488061" y="2027195"/>
                              <a:pt x="453739" y="2083411"/>
                              <a:pt x="431339" y="2145848"/>
                            </a:cubicBezTo>
                            <a:cubicBezTo>
                              <a:pt x="401686" y="2176311"/>
                              <a:pt x="375235" y="2212374"/>
                              <a:pt x="352913" y="2236200"/>
                            </a:cubicBezTo>
                            <a:cubicBezTo>
                              <a:pt x="350547" y="2282369"/>
                              <a:pt x="351971" y="2335316"/>
                              <a:pt x="343110" y="2394315"/>
                            </a:cubicBezTo>
                            <a:cubicBezTo>
                              <a:pt x="293918" y="2417434"/>
                              <a:pt x="277186" y="2418149"/>
                              <a:pt x="235275" y="2439491"/>
                            </a:cubicBezTo>
                            <a:cubicBezTo>
                              <a:pt x="220619" y="2511982"/>
                              <a:pt x="224552" y="2542770"/>
                              <a:pt x="205867" y="2620195"/>
                            </a:cubicBezTo>
                            <a:cubicBezTo>
                              <a:pt x="227677" y="2723185"/>
                              <a:pt x="237813" y="2735840"/>
                              <a:pt x="274489" y="2834778"/>
                            </a:cubicBezTo>
                            <a:cubicBezTo>
                              <a:pt x="267228" y="2865414"/>
                              <a:pt x="262739" y="2869371"/>
                              <a:pt x="254883" y="2902544"/>
                            </a:cubicBezTo>
                            <a:cubicBezTo>
                              <a:pt x="218408" y="2995402"/>
                              <a:pt x="178490" y="3100965"/>
                              <a:pt x="147047" y="3151011"/>
                            </a:cubicBezTo>
                            <a:cubicBezTo>
                              <a:pt x="148447" y="3253866"/>
                              <a:pt x="164647" y="3334760"/>
                              <a:pt x="147048" y="3433358"/>
                            </a:cubicBezTo>
                            <a:cubicBezTo>
                              <a:pt x="162981" y="3494244"/>
                              <a:pt x="189609" y="3584125"/>
                              <a:pt x="205866" y="3636651"/>
                            </a:cubicBezTo>
                            <a:cubicBezTo>
                              <a:pt x="142450" y="3676397"/>
                              <a:pt x="118727" y="3682484"/>
                              <a:pt x="68623" y="3704413"/>
                            </a:cubicBezTo>
                            <a:cubicBezTo>
                              <a:pt x="74827" y="3811699"/>
                              <a:pt x="74299" y="3832523"/>
                              <a:pt x="98032" y="3941585"/>
                            </a:cubicBezTo>
                            <a:cubicBezTo>
                              <a:pt x="149423" y="3993103"/>
                              <a:pt x="199243" y="4040267"/>
                              <a:pt x="235275" y="4088408"/>
                            </a:cubicBezTo>
                            <a:cubicBezTo>
                              <a:pt x="230556" y="4161218"/>
                              <a:pt x="374949" y="4174813"/>
                              <a:pt x="372520" y="4246523"/>
                            </a:cubicBezTo>
                            <a:cubicBezTo>
                              <a:pt x="448890" y="4319672"/>
                              <a:pt x="501328" y="4345941"/>
                              <a:pt x="578385" y="4404638"/>
                            </a:cubicBezTo>
                            <a:cubicBezTo>
                              <a:pt x="580762" y="4456717"/>
                              <a:pt x="563630" y="4539161"/>
                              <a:pt x="558780" y="4574047"/>
                            </a:cubicBezTo>
                            <a:cubicBezTo>
                              <a:pt x="405538" y="4708876"/>
                              <a:pt x="305812" y="4836501"/>
                              <a:pt x="235275" y="4924160"/>
                            </a:cubicBezTo>
                            <a:cubicBezTo>
                              <a:pt x="254308" y="4973655"/>
                              <a:pt x="313185" y="5088585"/>
                              <a:pt x="323504" y="5138743"/>
                            </a:cubicBezTo>
                            <a:cubicBezTo>
                              <a:pt x="293641" y="5173721"/>
                              <a:pt x="331408" y="5262419"/>
                              <a:pt x="309264" y="5295830"/>
                            </a:cubicBezTo>
                            <a:cubicBezTo>
                              <a:pt x="249066" y="5340140"/>
                              <a:pt x="213028" y="5369796"/>
                              <a:pt x="158205" y="5432386"/>
                            </a:cubicBezTo>
                            <a:cubicBezTo>
                              <a:pt x="114146" y="5482981"/>
                              <a:pt x="73432" y="5553015"/>
                              <a:pt x="0" y="5624386"/>
                            </a:cubicBezTo>
                            <a:cubicBezTo>
                              <a:pt x="13075" y="5668978"/>
                              <a:pt x="13839" y="5730626"/>
                              <a:pt x="39213" y="5827674"/>
                            </a:cubicBezTo>
                            <a:cubicBezTo>
                              <a:pt x="117056" y="5869962"/>
                              <a:pt x="165365" y="5907286"/>
                              <a:pt x="254882" y="5985790"/>
                            </a:cubicBezTo>
                            <a:cubicBezTo>
                              <a:pt x="369698" y="6026946"/>
                              <a:pt x="421011" y="6027323"/>
                              <a:pt x="509764" y="6064848"/>
                            </a:cubicBezTo>
                            <a:cubicBezTo>
                              <a:pt x="615449" y="6055532"/>
                              <a:pt x="686627" y="6023717"/>
                              <a:pt x="803858" y="6008377"/>
                            </a:cubicBezTo>
                            <a:cubicBezTo>
                              <a:pt x="872341" y="5951747"/>
                              <a:pt x="888206" y="5939183"/>
                              <a:pt x="950904" y="5895438"/>
                            </a:cubicBezTo>
                            <a:cubicBezTo>
                              <a:pt x="978828" y="5765312"/>
                              <a:pt x="999147" y="5697953"/>
                              <a:pt x="1015090" y="5634650"/>
                            </a:cubicBezTo>
                            <a:cubicBezTo>
                              <a:pt x="1002175" y="5543371"/>
                              <a:pt x="971453" y="5435279"/>
                              <a:pt x="941100" y="5364623"/>
                            </a:cubicBezTo>
                            <a:cubicBezTo>
                              <a:pt x="925597" y="5222209"/>
                              <a:pt x="840924" y="5199915"/>
                              <a:pt x="823464" y="5082275"/>
                            </a:cubicBezTo>
                            <a:cubicBezTo>
                              <a:pt x="849387" y="5021830"/>
                              <a:pt x="874135" y="4950930"/>
                              <a:pt x="907256" y="4900541"/>
                            </a:cubicBezTo>
                            <a:cubicBezTo>
                              <a:pt x="969253" y="4829715"/>
                              <a:pt x="1050199" y="4782194"/>
                              <a:pt x="1166576" y="4664398"/>
                            </a:cubicBezTo>
                            <a:cubicBezTo>
                              <a:pt x="1185938" y="4568375"/>
                              <a:pt x="1179230" y="4549526"/>
                              <a:pt x="1205787" y="4461106"/>
                            </a:cubicBezTo>
                            <a:cubicBezTo>
                              <a:pt x="1185570" y="4407017"/>
                              <a:pt x="1146273" y="4332721"/>
                              <a:pt x="1117556" y="4235229"/>
                            </a:cubicBezTo>
                            <a:cubicBezTo>
                              <a:pt x="1073674" y="4176147"/>
                              <a:pt x="1002171" y="4099842"/>
                              <a:pt x="980313" y="4054525"/>
                            </a:cubicBezTo>
                            <a:cubicBezTo>
                              <a:pt x="917455" y="3974126"/>
                              <a:pt x="845455" y="3917045"/>
                              <a:pt x="794055" y="3851235"/>
                            </a:cubicBezTo>
                            <a:cubicBezTo>
                              <a:pt x="748666" y="3787848"/>
                              <a:pt x="680805" y="3705884"/>
                              <a:pt x="607796" y="3636649"/>
                            </a:cubicBezTo>
                            <a:cubicBezTo>
                              <a:pt x="625696" y="3522828"/>
                              <a:pt x="640844" y="3502999"/>
                              <a:pt x="671336" y="3378489"/>
                            </a:cubicBezTo>
                            <a:cubicBezTo>
                              <a:pt x="717250" y="3314159"/>
                              <a:pt x="752226" y="3243551"/>
                              <a:pt x="788972" y="3141317"/>
                            </a:cubicBezTo>
                            <a:cubicBezTo>
                              <a:pt x="760259" y="3023142"/>
                              <a:pt x="735358" y="2951859"/>
                              <a:pt x="696023" y="2879955"/>
                            </a:cubicBezTo>
                            <a:cubicBezTo>
                              <a:pt x="745273" y="2794256"/>
                              <a:pt x="791659" y="2733692"/>
                              <a:pt x="823464" y="2665370"/>
                            </a:cubicBezTo>
                            <a:cubicBezTo>
                              <a:pt x="806692" y="2584556"/>
                              <a:pt x="781045" y="2510424"/>
                              <a:pt x="754842" y="2462080"/>
                            </a:cubicBezTo>
                            <a:cubicBezTo>
                              <a:pt x="803624" y="2373473"/>
                              <a:pt x="854171" y="2317676"/>
                              <a:pt x="882283" y="2247494"/>
                            </a:cubicBezTo>
                            <a:cubicBezTo>
                              <a:pt x="834998" y="2153277"/>
                              <a:pt x="836090" y="2106035"/>
                              <a:pt x="794054" y="2021616"/>
                            </a:cubicBezTo>
                            <a:cubicBezTo>
                              <a:pt x="824690" y="1923513"/>
                              <a:pt x="861437" y="1833406"/>
                              <a:pt x="901889" y="1682797"/>
                            </a:cubicBezTo>
                            <a:cubicBezTo>
                              <a:pt x="964314" y="1584023"/>
                              <a:pt x="996419" y="1492443"/>
                              <a:pt x="1029330" y="1411742"/>
                            </a:cubicBezTo>
                            <a:cubicBezTo>
                              <a:pt x="1039156" y="1257121"/>
                              <a:pt x="1068834" y="1108320"/>
                              <a:pt x="1058740" y="993867"/>
                            </a:cubicBezTo>
                            <a:cubicBezTo>
                              <a:pt x="1055512" y="936104"/>
                              <a:pt x="1058621" y="857770"/>
                              <a:pt x="1058740" y="779281"/>
                            </a:cubicBezTo>
                            <a:cubicBezTo>
                              <a:pt x="1008288" y="606987"/>
                              <a:pt x="981051" y="565739"/>
                              <a:pt x="892086" y="383993"/>
                            </a:cubicBezTo>
                            <a:cubicBezTo>
                              <a:pt x="841652" y="316569"/>
                              <a:pt x="794502" y="219475"/>
                              <a:pt x="754842" y="180702"/>
                            </a:cubicBezTo>
                            <a:cubicBezTo>
                              <a:pt x="731179" y="150786"/>
                              <a:pt x="711105" y="116457"/>
                              <a:pt x="696023" y="101644"/>
                            </a:cubicBezTo>
                            <a:cubicBezTo>
                              <a:pt x="677337" y="81758"/>
                              <a:pt x="644538" y="26090"/>
                              <a:pt x="627401"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48" name="Picture 147" descr="A small animal wearing a hat&#10;&#10;Description automatically generated with medium confidence">
            <a:extLst>
              <a:ext uri="{FF2B5EF4-FFF2-40B4-BE49-F238E27FC236}">
                <a16:creationId xmlns:a16="http://schemas.microsoft.com/office/drawing/2014/main" id="{B1ECE5DA-8F59-67D1-859F-388133408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350" y="2714022"/>
            <a:ext cx="869463" cy="869463"/>
          </a:xfrm>
          <a:prstGeom prst="rect">
            <a:avLst/>
          </a:prstGeom>
        </p:spPr>
      </p:pic>
      <p:sp>
        <p:nvSpPr>
          <p:cNvPr id="2" name="Footer Placeholder 1">
            <a:extLst>
              <a:ext uri="{FF2B5EF4-FFF2-40B4-BE49-F238E27FC236}">
                <a16:creationId xmlns:a16="http://schemas.microsoft.com/office/drawing/2014/main" id="{40CB4CE9-B931-1CAF-34A6-62802E2D0791}"/>
              </a:ext>
            </a:extLst>
          </p:cNvPr>
          <p:cNvSpPr>
            <a:spLocks noGrp="1"/>
          </p:cNvSpPr>
          <p:nvPr>
            <p:ph type="ftr" sz="quarter" idx="11"/>
          </p:nvPr>
        </p:nvSpPr>
        <p:spPr>
          <a:xfrm>
            <a:off x="4038599" y="6356350"/>
            <a:ext cx="5146041" cy="365125"/>
          </a:xfrm>
        </p:spPr>
        <p:txBody>
          <a:bodyPr/>
          <a:lstStyle/>
          <a:p>
            <a:r>
              <a:rPr lang="en-US" dirty="0"/>
              <a:t>Chapter 2 – Optimizing an ESA-based Ensemble Subsetting Approach</a:t>
            </a:r>
          </a:p>
        </p:txBody>
      </p:sp>
      <p:grpSp>
        <p:nvGrpSpPr>
          <p:cNvPr id="12" name="Group 11">
            <a:extLst>
              <a:ext uri="{FF2B5EF4-FFF2-40B4-BE49-F238E27FC236}">
                <a16:creationId xmlns:a16="http://schemas.microsoft.com/office/drawing/2014/main" id="{1BD65494-44D2-AE2D-4244-33B0EC29F8C0}"/>
              </a:ext>
            </a:extLst>
          </p:cNvPr>
          <p:cNvGrpSpPr/>
          <p:nvPr/>
        </p:nvGrpSpPr>
        <p:grpSpPr>
          <a:xfrm>
            <a:off x="2171488" y="1409514"/>
            <a:ext cx="9727512" cy="4394100"/>
            <a:chOff x="2372255" y="2263736"/>
            <a:chExt cx="9727512" cy="4394100"/>
          </a:xfrm>
        </p:grpSpPr>
        <p:sp>
          <p:nvSpPr>
            <p:cNvPr id="3" name="TextBox 2">
              <a:extLst>
                <a:ext uri="{FF2B5EF4-FFF2-40B4-BE49-F238E27FC236}">
                  <a16:creationId xmlns:a16="http://schemas.microsoft.com/office/drawing/2014/main" id="{1E81A5BD-31A0-A2AD-F032-8607D0CEA7E5}"/>
                </a:ext>
              </a:extLst>
            </p:cNvPr>
            <p:cNvSpPr txBox="1"/>
            <p:nvPr/>
          </p:nvSpPr>
          <p:spPr>
            <a:xfrm>
              <a:off x="2806111" y="5642173"/>
              <a:ext cx="8864868" cy="1015663"/>
            </a:xfrm>
            <a:prstGeom prst="rect">
              <a:avLst/>
            </a:prstGeom>
            <a:noFill/>
          </p:spPr>
          <p:txBody>
            <a:bodyPr wrap="square">
              <a:spAutoFit/>
            </a:bodyPr>
            <a:lstStyle/>
            <a:p>
              <a:pPr algn="ctr"/>
              <a:r>
                <a:rPr lang="en-US" sz="2000" dirty="0"/>
                <a:t>Repeat for each sensitivity variable of interest and sum over all sensitivity variables and grid points! Then repeat for each ensemble member and rank by summed sensitivity-weighted errors.</a:t>
              </a:r>
            </a:p>
          </p:txBody>
        </p:sp>
        <p:grpSp>
          <p:nvGrpSpPr>
            <p:cNvPr id="4" name="Group 3">
              <a:extLst>
                <a:ext uri="{FF2B5EF4-FFF2-40B4-BE49-F238E27FC236}">
                  <a16:creationId xmlns:a16="http://schemas.microsoft.com/office/drawing/2014/main" id="{3B922215-29B0-C88E-98D4-E19968D6921A}"/>
                </a:ext>
              </a:extLst>
            </p:cNvPr>
            <p:cNvGrpSpPr/>
            <p:nvPr/>
          </p:nvGrpSpPr>
          <p:grpSpPr>
            <a:xfrm>
              <a:off x="2372255" y="2329753"/>
              <a:ext cx="9727512" cy="3318711"/>
              <a:chOff x="-52389" y="1822587"/>
              <a:chExt cx="12191999" cy="4159514"/>
            </a:xfrm>
          </p:grpSpPr>
          <p:grpSp>
            <p:nvGrpSpPr>
              <p:cNvPr id="5" name="Group 4">
                <a:extLst>
                  <a:ext uri="{FF2B5EF4-FFF2-40B4-BE49-F238E27FC236}">
                    <a16:creationId xmlns:a16="http://schemas.microsoft.com/office/drawing/2014/main" id="{F19B943E-5FE3-E42D-9013-A74B8824080A}"/>
                  </a:ext>
                </a:extLst>
              </p:cNvPr>
              <p:cNvGrpSpPr/>
              <p:nvPr/>
            </p:nvGrpSpPr>
            <p:grpSpPr>
              <a:xfrm>
                <a:off x="-52389" y="1822587"/>
                <a:ext cx="12191999" cy="4159514"/>
                <a:chOff x="0" y="2698486"/>
                <a:chExt cx="12191999" cy="4159514"/>
              </a:xfrm>
            </p:grpSpPr>
            <p:pic>
              <p:nvPicPr>
                <p:cNvPr id="8" name="Picture 7">
                  <a:extLst>
                    <a:ext uri="{FF2B5EF4-FFF2-40B4-BE49-F238E27FC236}">
                      <a16:creationId xmlns:a16="http://schemas.microsoft.com/office/drawing/2014/main" id="{ED19EBBD-90D5-FC1E-BAA3-0E9524270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4128" y="2707907"/>
                  <a:ext cx="4150093" cy="4150093"/>
                </a:xfrm>
                <a:prstGeom prst="rect">
                  <a:avLst/>
                </a:prstGeom>
              </p:spPr>
            </p:pic>
            <p:pic>
              <p:nvPicPr>
                <p:cNvPr id="9" name="Picture 8">
                  <a:extLst>
                    <a:ext uri="{FF2B5EF4-FFF2-40B4-BE49-F238E27FC236}">
                      <a16:creationId xmlns:a16="http://schemas.microsoft.com/office/drawing/2014/main" id="{D4814D56-E702-6808-A66C-F1B354C13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6720" y="2704835"/>
                  <a:ext cx="4145279" cy="4145280"/>
                </a:xfrm>
                <a:prstGeom prst="rect">
                  <a:avLst/>
                </a:prstGeom>
              </p:spPr>
            </p:pic>
            <p:pic>
              <p:nvPicPr>
                <p:cNvPr id="10" name="Picture 9">
                  <a:extLst>
                    <a:ext uri="{FF2B5EF4-FFF2-40B4-BE49-F238E27FC236}">
                      <a16:creationId xmlns:a16="http://schemas.microsoft.com/office/drawing/2014/main" id="{C957FBB4-4930-5EF9-0DE8-062C16514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698486"/>
                  <a:ext cx="4151629" cy="4151629"/>
                </a:xfrm>
                <a:prstGeom prst="rect">
                  <a:avLst/>
                </a:prstGeom>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ADEFE7-B356-FE88-D703-DADAB4285AD2}"/>
                      </a:ext>
                    </a:extLst>
                  </p:cNvPr>
                  <p:cNvSpPr txBox="1"/>
                  <p:nvPr/>
                </p:nvSpPr>
                <p:spPr>
                  <a:xfrm>
                    <a:off x="3814546" y="3773586"/>
                    <a:ext cx="5693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ea typeface="Cambria Math" panose="02040503050406030204" pitchFamily="18" charset="0"/>
                            </a:rPr>
                            <m:t>×</m:t>
                          </m:r>
                        </m:oMath>
                      </m:oMathPara>
                    </a14:m>
                    <a:endParaRPr lang="en-US" sz="3200" b="1"/>
                  </a:p>
                </p:txBody>
              </p:sp>
            </mc:Choice>
            <mc:Fallback xmlns="">
              <p:sp>
                <p:nvSpPr>
                  <p:cNvPr id="6" name="TextBox 5">
                    <a:extLst>
                      <a:ext uri="{FF2B5EF4-FFF2-40B4-BE49-F238E27FC236}">
                        <a16:creationId xmlns:a16="http://schemas.microsoft.com/office/drawing/2014/main" id="{6DADEFE7-B356-FE88-D703-DADAB4285AD2}"/>
                      </a:ext>
                    </a:extLst>
                  </p:cNvPr>
                  <p:cNvSpPr txBox="1">
                    <a:spLocks noRot="1" noChangeAspect="1" noMove="1" noResize="1" noEditPoints="1" noAdjustHandles="1" noChangeArrowheads="1" noChangeShapeType="1" noTextEdit="1"/>
                  </p:cNvSpPr>
                  <p:nvPr/>
                </p:nvSpPr>
                <p:spPr>
                  <a:xfrm>
                    <a:off x="3814546" y="3773586"/>
                    <a:ext cx="569387"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955451-CD5B-C8BD-D628-B455519D555A}"/>
                      </a:ext>
                    </a:extLst>
                  </p:cNvPr>
                  <p:cNvSpPr txBox="1"/>
                  <p:nvPr/>
                </p:nvSpPr>
                <p:spPr>
                  <a:xfrm>
                    <a:off x="7837138" y="3773586"/>
                    <a:ext cx="58221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ea typeface="Cambria Math" panose="02040503050406030204" pitchFamily="18" charset="0"/>
                            </a:rPr>
                            <m:t>=</m:t>
                          </m:r>
                        </m:oMath>
                      </m:oMathPara>
                    </a14:m>
                    <a:endParaRPr lang="en-US" sz="3200" b="1" dirty="0"/>
                  </a:p>
                </p:txBody>
              </p:sp>
            </mc:Choice>
            <mc:Fallback xmlns="">
              <p:sp>
                <p:nvSpPr>
                  <p:cNvPr id="7" name="TextBox 6">
                    <a:extLst>
                      <a:ext uri="{FF2B5EF4-FFF2-40B4-BE49-F238E27FC236}">
                        <a16:creationId xmlns:a16="http://schemas.microsoft.com/office/drawing/2014/main" id="{9A955451-CD5B-C8BD-D628-B455519D555A}"/>
                      </a:ext>
                    </a:extLst>
                  </p:cNvPr>
                  <p:cNvSpPr txBox="1">
                    <a:spLocks noRot="1" noChangeAspect="1" noMove="1" noResize="1" noEditPoints="1" noAdjustHandles="1" noChangeArrowheads="1" noChangeShapeType="1" noTextEdit="1"/>
                  </p:cNvSpPr>
                  <p:nvPr/>
                </p:nvSpPr>
                <p:spPr>
                  <a:xfrm>
                    <a:off x="7837138" y="3773586"/>
                    <a:ext cx="582211" cy="584775"/>
                  </a:xfrm>
                  <a:prstGeom prst="rect">
                    <a:avLst/>
                  </a:prstGeom>
                  <a:blipFill>
                    <a:blip r:embed="rId9"/>
                    <a:stretch>
                      <a:fillRect/>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9CA80B71-1B66-E622-A138-A9F628488CE1}"/>
                </a:ext>
              </a:extLst>
            </p:cNvPr>
            <p:cNvSpPr txBox="1"/>
            <p:nvPr/>
          </p:nvSpPr>
          <p:spPr>
            <a:xfrm>
              <a:off x="3560015" y="2263736"/>
              <a:ext cx="7357057" cy="707886"/>
            </a:xfrm>
            <a:prstGeom prst="rect">
              <a:avLst/>
            </a:prstGeom>
            <a:noFill/>
          </p:spPr>
          <p:txBody>
            <a:bodyPr wrap="square" rtlCol="0">
              <a:spAutoFit/>
            </a:bodyPr>
            <a:lstStyle/>
            <a:p>
              <a:pPr algn="ctr"/>
              <a:r>
                <a:rPr lang="en-US" sz="2000" dirty="0"/>
                <a:t>Sensitivity field is projected onto error field for each ensemble member to get an error field weighted by ensemble sensitivity.</a:t>
              </a:r>
            </a:p>
          </p:txBody>
        </p:sp>
      </p:grpSp>
    </p:spTree>
    <p:extLst>
      <p:ext uri="{BB962C8B-B14F-4D97-AF65-F5344CB8AC3E}">
        <p14:creationId xmlns:p14="http://schemas.microsoft.com/office/powerpoint/2010/main" val="4176738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95">
            <a:extLst>
              <a:ext uri="{FF2B5EF4-FFF2-40B4-BE49-F238E27FC236}">
                <a16:creationId xmlns:a16="http://schemas.microsoft.com/office/drawing/2014/main" id="{998823B8-2D16-3730-6BC5-4437A2AE6671}"/>
              </a:ext>
            </a:extLst>
          </p:cNvPr>
          <p:cNvSpPr>
            <a:spLocks noGrp="1"/>
          </p:cNvSpPr>
          <p:nvPr>
            <p:ph type="sldNum" sz="quarter" idx="12"/>
          </p:nvPr>
        </p:nvSpPr>
        <p:spPr/>
        <p:txBody>
          <a:bodyPr/>
          <a:lstStyle/>
          <a:p>
            <a:fld id="{F61089B6-FB27-4468-95FC-521FF41B724D}" type="slidenum">
              <a:rPr lang="en-US" smtClean="0"/>
              <a:t>32</a:t>
            </a:fld>
            <a:endParaRPr lang="en-US" dirty="0"/>
          </a:p>
        </p:txBody>
      </p:sp>
      <p:grpSp>
        <p:nvGrpSpPr>
          <p:cNvPr id="147" name="Group 146">
            <a:extLst>
              <a:ext uri="{FF2B5EF4-FFF2-40B4-BE49-F238E27FC236}">
                <a16:creationId xmlns:a16="http://schemas.microsoft.com/office/drawing/2014/main" id="{E454F817-0810-CA2E-3142-C2D2485A5CF8}"/>
              </a:ext>
            </a:extLst>
          </p:cNvPr>
          <p:cNvGrpSpPr/>
          <p:nvPr/>
        </p:nvGrpSpPr>
        <p:grpSpPr>
          <a:xfrm>
            <a:off x="-4124" y="0"/>
            <a:ext cx="1896548" cy="6858000"/>
            <a:chOff x="-4124" y="0"/>
            <a:chExt cx="1896548" cy="6858000"/>
          </a:xfrm>
        </p:grpSpPr>
        <p:sp>
          <p:nvSpPr>
            <p:cNvPr id="129" name="Rectangle 128">
              <a:extLst>
                <a:ext uri="{FF2B5EF4-FFF2-40B4-BE49-F238E27FC236}">
                  <a16:creationId xmlns:a16="http://schemas.microsoft.com/office/drawing/2014/main" id="{BC8F022D-E9F3-8600-9FE8-A98E6F70658E}"/>
                </a:ext>
              </a:extLst>
            </p:cNvPr>
            <p:cNvSpPr/>
            <p:nvPr/>
          </p:nvSpPr>
          <p:spPr>
            <a:xfrm>
              <a:off x="-4121" y="0"/>
              <a:ext cx="1894865" cy="685800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2865C0C-BD15-5290-84C5-751077CBDAD1}"/>
                </a:ext>
              </a:extLst>
            </p:cNvPr>
            <p:cNvGrpSpPr/>
            <p:nvPr/>
          </p:nvGrpSpPr>
          <p:grpSpPr>
            <a:xfrm>
              <a:off x="-4124" y="117389"/>
              <a:ext cx="1896548" cy="6732503"/>
              <a:chOff x="9151738" y="156844"/>
              <a:chExt cx="2267988" cy="6988316"/>
            </a:xfrm>
          </p:grpSpPr>
          <p:grpSp>
            <p:nvGrpSpPr>
              <p:cNvPr id="18" name="Group 17">
                <a:extLst>
                  <a:ext uri="{FF2B5EF4-FFF2-40B4-BE49-F238E27FC236}">
                    <a16:creationId xmlns:a16="http://schemas.microsoft.com/office/drawing/2014/main" id="{F2B0C6F4-27FF-56FC-B100-29751362A000}"/>
                  </a:ext>
                </a:extLst>
              </p:cNvPr>
              <p:cNvGrpSpPr/>
              <p:nvPr/>
            </p:nvGrpSpPr>
            <p:grpSpPr>
              <a:xfrm>
                <a:off x="9151738" y="156844"/>
                <a:ext cx="2267988" cy="6988316"/>
                <a:chOff x="1817594" y="-194267"/>
                <a:chExt cx="2267988" cy="6988316"/>
              </a:xfrm>
            </p:grpSpPr>
            <p:cxnSp>
              <p:nvCxnSpPr>
                <p:cNvPr id="21" name="Straight Connector 20">
                  <a:extLst>
                    <a:ext uri="{FF2B5EF4-FFF2-40B4-BE49-F238E27FC236}">
                      <a16:creationId xmlns:a16="http://schemas.microsoft.com/office/drawing/2014/main" id="{26F74B3F-FC76-9857-9FAA-75F764F9DEDA}"/>
                    </a:ext>
                  </a:extLst>
                </p:cNvPr>
                <p:cNvCxnSpPr>
                  <a:cxnSpLocks/>
                </p:cNvCxnSpPr>
                <p:nvPr/>
              </p:nvCxnSpPr>
              <p:spPr>
                <a:xfrm>
                  <a:off x="2438494" y="394982"/>
                  <a:ext cx="5085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C5574F2-D91F-0D87-92CB-6EDF8E2F071A}"/>
                    </a:ext>
                  </a:extLst>
                </p:cNvPr>
                <p:cNvGrpSpPr/>
                <p:nvPr/>
              </p:nvGrpSpPr>
              <p:grpSpPr>
                <a:xfrm>
                  <a:off x="1817594" y="-194267"/>
                  <a:ext cx="2267988" cy="6988316"/>
                  <a:chOff x="1817594" y="-194267"/>
                  <a:chExt cx="2267988" cy="6988316"/>
                </a:xfrm>
              </p:grpSpPr>
              <p:grpSp>
                <p:nvGrpSpPr>
                  <p:cNvPr id="22" name="Group 21">
                    <a:extLst>
                      <a:ext uri="{FF2B5EF4-FFF2-40B4-BE49-F238E27FC236}">
                        <a16:creationId xmlns:a16="http://schemas.microsoft.com/office/drawing/2014/main" id="{FB139670-AB13-1472-C007-3D698F5C84FB}"/>
                      </a:ext>
                    </a:extLst>
                  </p:cNvPr>
                  <p:cNvGrpSpPr/>
                  <p:nvPr/>
                </p:nvGrpSpPr>
                <p:grpSpPr>
                  <a:xfrm>
                    <a:off x="1817594" y="-194267"/>
                    <a:ext cx="2267988" cy="6988316"/>
                    <a:chOff x="1817594" y="-194267"/>
                    <a:chExt cx="2267988" cy="6988316"/>
                  </a:xfrm>
                </p:grpSpPr>
                <p:pic>
                  <p:nvPicPr>
                    <p:cNvPr id="25" name="Picture 10" descr="Vegetation Grass Silhouette - Free vector graphic on Pixabay">
                      <a:extLst>
                        <a:ext uri="{FF2B5EF4-FFF2-40B4-BE49-F238E27FC236}">
                          <a16:creationId xmlns:a16="http://schemas.microsoft.com/office/drawing/2014/main" id="{9F7F5345-1A7A-6633-FD51-7AE7A12FFFA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62934"/>
                    <a:stretch/>
                  </p:blipFill>
                  <p:spPr bwMode="auto">
                    <a:xfrm>
                      <a:off x="1817594" y="-194267"/>
                      <a:ext cx="568956" cy="7674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egetation Grass Silhouette - Free vector graphic on Pixabay">
                      <a:extLst>
                        <a:ext uri="{FF2B5EF4-FFF2-40B4-BE49-F238E27FC236}">
                          <a16:creationId xmlns:a16="http://schemas.microsoft.com/office/drawing/2014/main" id="{18F01FB2-439B-B721-0DA6-E9546E06E9A7}"/>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4181"/>
                    <a:stretch/>
                  </p:blipFill>
                  <p:spPr bwMode="auto">
                    <a:xfrm>
                      <a:off x="3379912" y="-194267"/>
                      <a:ext cx="705670" cy="7674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68309C4-C637-A056-4700-6D21B80E0096}"/>
                        </a:ext>
                      </a:extLst>
                    </p:cNvPr>
                    <p:cNvGrpSpPr/>
                    <p:nvPr/>
                  </p:nvGrpSpPr>
                  <p:grpSpPr>
                    <a:xfrm>
                      <a:off x="1822522" y="163334"/>
                      <a:ext cx="2251191" cy="6630715"/>
                      <a:chOff x="-11147" y="1516066"/>
                      <a:chExt cx="4246602" cy="5376317"/>
                    </a:xfrm>
                  </p:grpSpPr>
                  <p:sp>
                    <p:nvSpPr>
                      <p:cNvPr id="28" name="Oval 27">
                        <a:extLst>
                          <a:ext uri="{FF2B5EF4-FFF2-40B4-BE49-F238E27FC236}">
                            <a16:creationId xmlns:a16="http://schemas.microsoft.com/office/drawing/2014/main" id="{30880C3E-F3B1-42FE-DD43-CF4CB5FB3DEA}"/>
                          </a:ext>
                        </a:extLst>
                      </p:cNvPr>
                      <p:cNvSpPr/>
                      <p:nvPr/>
                    </p:nvSpPr>
                    <p:spPr>
                      <a:xfrm rot="20906109">
                        <a:off x="137528" y="1535381"/>
                        <a:ext cx="1714594" cy="1769491"/>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C098628-9082-DFA2-A554-766F964B5CF3}"/>
                          </a:ext>
                        </a:extLst>
                      </p:cNvPr>
                      <p:cNvSpPr/>
                      <p:nvPr/>
                    </p:nvSpPr>
                    <p:spPr>
                      <a:xfrm rot="16733310">
                        <a:off x="1903093" y="1001895"/>
                        <a:ext cx="1697911" cy="2726254"/>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8A36754-EB45-E9C2-5D59-555984C0FAC9}"/>
                          </a:ext>
                        </a:extLst>
                      </p:cNvPr>
                      <p:cNvSpPr/>
                      <p:nvPr/>
                    </p:nvSpPr>
                    <p:spPr>
                      <a:xfrm>
                        <a:off x="-11147" y="1707541"/>
                        <a:ext cx="4246602" cy="51848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23" name="Straight Connector 22">
                    <a:extLst>
                      <a:ext uri="{FF2B5EF4-FFF2-40B4-BE49-F238E27FC236}">
                        <a16:creationId xmlns:a16="http://schemas.microsoft.com/office/drawing/2014/main" id="{D1110018-7DD7-7EE1-570D-59136876A86A}"/>
                      </a:ext>
                    </a:extLst>
                  </p:cNvPr>
                  <p:cNvCxnSpPr>
                    <a:cxnSpLocks/>
                  </p:cNvCxnSpPr>
                  <p:nvPr/>
                </p:nvCxnSpPr>
                <p:spPr>
                  <a:xfrm>
                    <a:off x="3789293" y="387846"/>
                    <a:ext cx="28442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BE2298-9A58-7708-44E7-26BE6F3019E1}"/>
                      </a:ext>
                    </a:extLst>
                  </p:cNvPr>
                  <p:cNvCxnSpPr>
                    <a:cxnSpLocks/>
                  </p:cNvCxnSpPr>
                  <p:nvPr/>
                </p:nvCxnSpPr>
                <p:spPr>
                  <a:xfrm>
                    <a:off x="1822520" y="387846"/>
                    <a:ext cx="133731"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9" name="Freeform: Shape 18">
                <a:extLst>
                  <a:ext uri="{FF2B5EF4-FFF2-40B4-BE49-F238E27FC236}">
                    <a16:creationId xmlns:a16="http://schemas.microsoft.com/office/drawing/2014/main" id="{F04BDC24-CB79-339F-7CB8-BDA64CD28381}"/>
                  </a:ext>
                </a:extLst>
              </p:cNvPr>
              <p:cNvSpPr/>
              <p:nvPr/>
            </p:nvSpPr>
            <p:spPr>
              <a:xfrm>
                <a:off x="9390384" y="731501"/>
                <a:ext cx="1564981" cy="6295292"/>
              </a:xfrm>
              <a:custGeom>
                <a:avLst/>
                <a:gdLst>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257908 w 1875692"/>
                  <a:gd name="connsiteY38" fmla="*/ 4560277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715108 w 1875692"/>
                  <a:gd name="connsiteY40" fmla="*/ 45368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808892 w 1875692"/>
                  <a:gd name="connsiteY40" fmla="*/ 4536830 h 6201507"/>
                  <a:gd name="connsiteX41" fmla="*/ 832338 w 1875692"/>
                  <a:gd name="connsiteY41" fmla="*/ 4665784 h 6201507"/>
                  <a:gd name="connsiteX42" fmla="*/ 879231 w 1875692"/>
                  <a:gd name="connsiteY42" fmla="*/ 4818184 h 6201507"/>
                  <a:gd name="connsiteX43" fmla="*/ 879231 w 1875692"/>
                  <a:gd name="connsiteY43" fmla="*/ 4982307 h 6201507"/>
                  <a:gd name="connsiteX44" fmla="*/ 879231 w 1875692"/>
                  <a:gd name="connsiteY44" fmla="*/ 5181600 h 6201507"/>
                  <a:gd name="connsiteX45" fmla="*/ 691662 w 1875692"/>
                  <a:gd name="connsiteY45" fmla="*/ 5251938 h 6201507"/>
                  <a:gd name="connsiteX46" fmla="*/ 433754 w 1875692"/>
                  <a:gd name="connsiteY46" fmla="*/ 5287107 h 6201507"/>
                  <a:gd name="connsiteX47" fmla="*/ 222738 w 1875692"/>
                  <a:gd name="connsiteY47" fmla="*/ 5615354 h 6201507"/>
                  <a:gd name="connsiteX48" fmla="*/ 222738 w 1875692"/>
                  <a:gd name="connsiteY48" fmla="*/ 5920154 h 6201507"/>
                  <a:gd name="connsiteX49" fmla="*/ 375138 w 1875692"/>
                  <a:gd name="connsiteY49" fmla="*/ 6060831 h 6201507"/>
                  <a:gd name="connsiteX50" fmla="*/ 773723 w 1875692"/>
                  <a:gd name="connsiteY50" fmla="*/ 6201507 h 6201507"/>
                  <a:gd name="connsiteX51" fmla="*/ 1195754 w 1875692"/>
                  <a:gd name="connsiteY51" fmla="*/ 6142892 h 6201507"/>
                  <a:gd name="connsiteX52" fmla="*/ 1559169 w 1875692"/>
                  <a:gd name="connsiteY52" fmla="*/ 5967046 h 6201507"/>
                  <a:gd name="connsiteX53" fmla="*/ 1723292 w 1875692"/>
                  <a:gd name="connsiteY53" fmla="*/ 5697415 h 6201507"/>
                  <a:gd name="connsiteX54" fmla="*/ 1817077 w 1875692"/>
                  <a:gd name="connsiteY54" fmla="*/ 5486400 h 6201507"/>
                  <a:gd name="connsiteX55" fmla="*/ 1840523 w 1875692"/>
                  <a:gd name="connsiteY55" fmla="*/ 5205046 h 6201507"/>
                  <a:gd name="connsiteX56" fmla="*/ 1875692 w 1875692"/>
                  <a:gd name="connsiteY56" fmla="*/ 4806461 h 6201507"/>
                  <a:gd name="connsiteX57" fmla="*/ 1735015 w 1875692"/>
                  <a:gd name="connsiteY57" fmla="*/ 4607169 h 6201507"/>
                  <a:gd name="connsiteX58" fmla="*/ 1570892 w 1875692"/>
                  <a:gd name="connsiteY58" fmla="*/ 4349261 h 6201507"/>
                  <a:gd name="connsiteX59" fmla="*/ 1289538 w 1875692"/>
                  <a:gd name="connsiteY59" fmla="*/ 3950677 h 6201507"/>
                  <a:gd name="connsiteX60" fmla="*/ 1172308 w 1875692"/>
                  <a:gd name="connsiteY60" fmla="*/ 3669323 h 6201507"/>
                  <a:gd name="connsiteX61" fmla="*/ 1113692 w 1875692"/>
                  <a:gd name="connsiteY61" fmla="*/ 3153507 h 6201507"/>
                  <a:gd name="connsiteX62" fmla="*/ 1043354 w 1875692"/>
                  <a:gd name="connsiteY62" fmla="*/ 2907323 h 6201507"/>
                  <a:gd name="connsiteX63" fmla="*/ 1055077 w 1875692"/>
                  <a:gd name="connsiteY63" fmla="*/ 2754923 h 6201507"/>
                  <a:gd name="connsiteX64" fmla="*/ 1090246 w 1875692"/>
                  <a:gd name="connsiteY64" fmla="*/ 2555631 h 6201507"/>
                  <a:gd name="connsiteX65" fmla="*/ 1090246 w 1875692"/>
                  <a:gd name="connsiteY65" fmla="*/ 2309446 h 6201507"/>
                  <a:gd name="connsiteX66" fmla="*/ 1137138 w 1875692"/>
                  <a:gd name="connsiteY66" fmla="*/ 2098431 h 6201507"/>
                  <a:gd name="connsiteX67" fmla="*/ 1266092 w 1875692"/>
                  <a:gd name="connsiteY67" fmla="*/ 1746738 h 6201507"/>
                  <a:gd name="connsiteX68" fmla="*/ 1418492 w 1875692"/>
                  <a:gd name="connsiteY68" fmla="*/ 1465384 h 6201507"/>
                  <a:gd name="connsiteX69" fmla="*/ 1453662 w 1875692"/>
                  <a:gd name="connsiteY69" fmla="*/ 1031631 h 6201507"/>
                  <a:gd name="connsiteX70" fmla="*/ 1453662 w 1875692"/>
                  <a:gd name="connsiteY70" fmla="*/ 808892 h 6201507"/>
                  <a:gd name="connsiteX71" fmla="*/ 1254369 w 1875692"/>
                  <a:gd name="connsiteY71" fmla="*/ 398584 h 6201507"/>
                  <a:gd name="connsiteX72" fmla="*/ 1090246 w 1875692"/>
                  <a:gd name="connsiteY72" fmla="*/ 187569 h 6201507"/>
                  <a:gd name="connsiteX73" fmla="*/ 1019908 w 1875692"/>
                  <a:gd name="connsiteY73" fmla="*/ 105507 h 6201507"/>
                  <a:gd name="connsiteX74" fmla="*/ 937846 w 1875692"/>
                  <a:gd name="connsiteY74"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808892 w 1875692"/>
                  <a:gd name="connsiteY39" fmla="*/ 4536830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762001 w 1875692"/>
                  <a:gd name="connsiteY43" fmla="*/ 4841631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289538 w 1875692"/>
                  <a:gd name="connsiteY56" fmla="*/ 3950677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008185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797169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873153 w 1875692"/>
                  <a:gd name="connsiteY59" fmla="*/ 3483416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107614 w 1875692"/>
                  <a:gd name="connsiteY59" fmla="*/ 3073108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107614 w 1875692"/>
                  <a:gd name="connsiteY60" fmla="*/ 3073108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359876 w 1875692"/>
                  <a:gd name="connsiteY55" fmla="*/ 4208584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735015 w 1840523"/>
                  <a:gd name="connsiteY54" fmla="*/ 4607169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594338 w 1840523"/>
                  <a:gd name="connsiteY54" fmla="*/ 4595446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17077"/>
                  <a:gd name="connsiteY0" fmla="*/ 11723 h 6201507"/>
                  <a:gd name="connsiteX1" fmla="*/ 633046 w 1817077"/>
                  <a:gd name="connsiteY1" fmla="*/ 234461 h 6201507"/>
                  <a:gd name="connsiteX2" fmla="*/ 691662 w 1817077"/>
                  <a:gd name="connsiteY2" fmla="*/ 386861 h 6201507"/>
                  <a:gd name="connsiteX3" fmla="*/ 715108 w 1817077"/>
                  <a:gd name="connsiteY3" fmla="*/ 562707 h 6201507"/>
                  <a:gd name="connsiteX4" fmla="*/ 656492 w 1817077"/>
                  <a:gd name="connsiteY4" fmla="*/ 691661 h 6201507"/>
                  <a:gd name="connsiteX5" fmla="*/ 539262 w 1817077"/>
                  <a:gd name="connsiteY5" fmla="*/ 738554 h 6201507"/>
                  <a:gd name="connsiteX6" fmla="*/ 445477 w 1817077"/>
                  <a:gd name="connsiteY6" fmla="*/ 773723 h 6201507"/>
                  <a:gd name="connsiteX7" fmla="*/ 281354 w 1817077"/>
                  <a:gd name="connsiteY7" fmla="*/ 785446 h 6201507"/>
                  <a:gd name="connsiteX8" fmla="*/ 234462 w 1817077"/>
                  <a:gd name="connsiteY8" fmla="*/ 726831 h 6201507"/>
                  <a:gd name="connsiteX9" fmla="*/ 152400 w 1817077"/>
                  <a:gd name="connsiteY9" fmla="*/ 691661 h 6201507"/>
                  <a:gd name="connsiteX10" fmla="*/ 35169 w 1817077"/>
                  <a:gd name="connsiteY10" fmla="*/ 773723 h 6201507"/>
                  <a:gd name="connsiteX11" fmla="*/ 0 w 1817077"/>
                  <a:gd name="connsiteY11" fmla="*/ 914400 h 6201507"/>
                  <a:gd name="connsiteX12" fmla="*/ 0 w 1817077"/>
                  <a:gd name="connsiteY12" fmla="*/ 1055077 h 6201507"/>
                  <a:gd name="connsiteX13" fmla="*/ 58615 w 1817077"/>
                  <a:gd name="connsiteY13" fmla="*/ 1289538 h 6201507"/>
                  <a:gd name="connsiteX14" fmla="*/ 293077 w 1817077"/>
                  <a:gd name="connsiteY14" fmla="*/ 1383323 h 6201507"/>
                  <a:gd name="connsiteX15" fmla="*/ 445477 w 1817077"/>
                  <a:gd name="connsiteY15" fmla="*/ 1430215 h 6201507"/>
                  <a:gd name="connsiteX16" fmla="*/ 539262 w 1817077"/>
                  <a:gd name="connsiteY16" fmla="*/ 1348154 h 6201507"/>
                  <a:gd name="connsiteX17" fmla="*/ 703385 w 1817077"/>
                  <a:gd name="connsiteY17" fmla="*/ 1242646 h 6201507"/>
                  <a:gd name="connsiteX18" fmla="*/ 820615 w 1817077"/>
                  <a:gd name="connsiteY18" fmla="*/ 1277815 h 6201507"/>
                  <a:gd name="connsiteX19" fmla="*/ 855785 w 1817077"/>
                  <a:gd name="connsiteY19" fmla="*/ 1406769 h 6201507"/>
                  <a:gd name="connsiteX20" fmla="*/ 890954 w 1817077"/>
                  <a:gd name="connsiteY20" fmla="*/ 1547446 h 6201507"/>
                  <a:gd name="connsiteX21" fmla="*/ 890954 w 1817077"/>
                  <a:gd name="connsiteY21" fmla="*/ 1770184 h 6201507"/>
                  <a:gd name="connsiteX22" fmla="*/ 844062 w 1817077"/>
                  <a:gd name="connsiteY22" fmla="*/ 1969477 h 6201507"/>
                  <a:gd name="connsiteX23" fmla="*/ 797169 w 1817077"/>
                  <a:gd name="connsiteY23" fmla="*/ 2063261 h 6201507"/>
                  <a:gd name="connsiteX24" fmla="*/ 703385 w 1817077"/>
                  <a:gd name="connsiteY24" fmla="*/ 2227384 h 6201507"/>
                  <a:gd name="connsiteX25" fmla="*/ 550985 w 1817077"/>
                  <a:gd name="connsiteY25" fmla="*/ 2297723 h 6201507"/>
                  <a:gd name="connsiteX26" fmla="*/ 597877 w 1817077"/>
                  <a:gd name="connsiteY26" fmla="*/ 2485292 h 6201507"/>
                  <a:gd name="connsiteX27" fmla="*/ 504092 w 1817077"/>
                  <a:gd name="connsiteY27" fmla="*/ 2590800 h 6201507"/>
                  <a:gd name="connsiteX28" fmla="*/ 433754 w 1817077"/>
                  <a:gd name="connsiteY28" fmla="*/ 2719754 h 6201507"/>
                  <a:gd name="connsiteX29" fmla="*/ 515816 w 1817077"/>
                  <a:gd name="connsiteY29" fmla="*/ 2942491 h 6201507"/>
                  <a:gd name="connsiteX30" fmla="*/ 492370 w 1817077"/>
                  <a:gd name="connsiteY30" fmla="*/ 3012831 h 6201507"/>
                  <a:gd name="connsiteX31" fmla="*/ 457200 w 1817077"/>
                  <a:gd name="connsiteY31" fmla="*/ 3282462 h 6201507"/>
                  <a:gd name="connsiteX32" fmla="*/ 363416 w 1817077"/>
                  <a:gd name="connsiteY32" fmla="*/ 3563815 h 6201507"/>
                  <a:gd name="connsiteX33" fmla="*/ 316523 w 1817077"/>
                  <a:gd name="connsiteY33" fmla="*/ 3716216 h 6201507"/>
                  <a:gd name="connsiteX34" fmla="*/ 269631 w 1817077"/>
                  <a:gd name="connsiteY34" fmla="*/ 3845169 h 6201507"/>
                  <a:gd name="connsiteX35" fmla="*/ 304800 w 1817077"/>
                  <a:gd name="connsiteY35" fmla="*/ 4091353 h 6201507"/>
                  <a:gd name="connsiteX36" fmla="*/ 468922 w 1817077"/>
                  <a:gd name="connsiteY36" fmla="*/ 4243754 h 6201507"/>
                  <a:gd name="connsiteX37" fmla="*/ 633047 w 1817077"/>
                  <a:gd name="connsiteY37" fmla="*/ 4407877 h 6201507"/>
                  <a:gd name="connsiteX38" fmla="*/ 715107 w 1817077"/>
                  <a:gd name="connsiteY38" fmla="*/ 4454768 h 6201507"/>
                  <a:gd name="connsiteX39" fmla="*/ 832338 w 1817077"/>
                  <a:gd name="connsiteY39" fmla="*/ 4665784 h 6201507"/>
                  <a:gd name="connsiteX40" fmla="*/ 738554 w 1817077"/>
                  <a:gd name="connsiteY40" fmla="*/ 4724399 h 6201507"/>
                  <a:gd name="connsiteX41" fmla="*/ 762001 w 1817077"/>
                  <a:gd name="connsiteY41" fmla="*/ 4841631 h 6201507"/>
                  <a:gd name="connsiteX42" fmla="*/ 644769 w 1817077"/>
                  <a:gd name="connsiteY42" fmla="*/ 5052646 h 6201507"/>
                  <a:gd name="connsiteX43" fmla="*/ 433754 w 1817077"/>
                  <a:gd name="connsiteY43" fmla="*/ 5287107 h 6201507"/>
                  <a:gd name="connsiteX44" fmla="*/ 222738 w 1817077"/>
                  <a:gd name="connsiteY44" fmla="*/ 5615354 h 6201507"/>
                  <a:gd name="connsiteX45" fmla="*/ 222738 w 1817077"/>
                  <a:gd name="connsiteY45" fmla="*/ 5920154 h 6201507"/>
                  <a:gd name="connsiteX46" fmla="*/ 375138 w 1817077"/>
                  <a:gd name="connsiteY46" fmla="*/ 6060831 h 6201507"/>
                  <a:gd name="connsiteX47" fmla="*/ 773723 w 1817077"/>
                  <a:gd name="connsiteY47" fmla="*/ 6201507 h 6201507"/>
                  <a:gd name="connsiteX48" fmla="*/ 1195754 w 1817077"/>
                  <a:gd name="connsiteY48" fmla="*/ 6142892 h 6201507"/>
                  <a:gd name="connsiteX49" fmla="*/ 1559169 w 1817077"/>
                  <a:gd name="connsiteY49" fmla="*/ 5967046 h 6201507"/>
                  <a:gd name="connsiteX50" fmla="*/ 1723292 w 1817077"/>
                  <a:gd name="connsiteY50" fmla="*/ 5697415 h 6201507"/>
                  <a:gd name="connsiteX51" fmla="*/ 1817077 w 1817077"/>
                  <a:gd name="connsiteY51" fmla="*/ 5486400 h 6201507"/>
                  <a:gd name="connsiteX52" fmla="*/ 1699847 w 1817077"/>
                  <a:gd name="connsiteY52" fmla="*/ 5263661 h 6201507"/>
                  <a:gd name="connsiteX53" fmla="*/ 1723292 w 1817077"/>
                  <a:gd name="connsiteY53" fmla="*/ 4853353 h 6201507"/>
                  <a:gd name="connsiteX54" fmla="*/ 1594338 w 1817077"/>
                  <a:gd name="connsiteY54" fmla="*/ 4595446 h 6201507"/>
                  <a:gd name="connsiteX55" fmla="*/ 1359876 w 1817077"/>
                  <a:gd name="connsiteY55" fmla="*/ 4208584 h 6201507"/>
                  <a:gd name="connsiteX56" fmla="*/ 1137139 w 1817077"/>
                  <a:gd name="connsiteY56" fmla="*/ 3997570 h 6201507"/>
                  <a:gd name="connsiteX57" fmla="*/ 914401 w 1817077"/>
                  <a:gd name="connsiteY57" fmla="*/ 3774830 h 6201507"/>
                  <a:gd name="connsiteX58" fmla="*/ 955215 w 1817077"/>
                  <a:gd name="connsiteY58" fmla="*/ 3624092 h 6201507"/>
                  <a:gd name="connsiteX59" fmla="*/ 1113692 w 1817077"/>
                  <a:gd name="connsiteY59" fmla="*/ 3153507 h 6201507"/>
                  <a:gd name="connsiteX60" fmla="*/ 1072444 w 1817077"/>
                  <a:gd name="connsiteY60" fmla="*/ 3213784 h 6201507"/>
                  <a:gd name="connsiteX61" fmla="*/ 1043354 w 1817077"/>
                  <a:gd name="connsiteY61" fmla="*/ 2907323 h 6201507"/>
                  <a:gd name="connsiteX62" fmla="*/ 1055077 w 1817077"/>
                  <a:gd name="connsiteY62" fmla="*/ 2754923 h 6201507"/>
                  <a:gd name="connsiteX63" fmla="*/ 1090246 w 1817077"/>
                  <a:gd name="connsiteY63" fmla="*/ 2555631 h 6201507"/>
                  <a:gd name="connsiteX64" fmla="*/ 1090246 w 1817077"/>
                  <a:gd name="connsiteY64" fmla="*/ 2309446 h 6201507"/>
                  <a:gd name="connsiteX65" fmla="*/ 1137138 w 1817077"/>
                  <a:gd name="connsiteY65" fmla="*/ 2098431 h 6201507"/>
                  <a:gd name="connsiteX66" fmla="*/ 1266092 w 1817077"/>
                  <a:gd name="connsiteY66" fmla="*/ 1746738 h 6201507"/>
                  <a:gd name="connsiteX67" fmla="*/ 1418492 w 1817077"/>
                  <a:gd name="connsiteY67" fmla="*/ 1465384 h 6201507"/>
                  <a:gd name="connsiteX68" fmla="*/ 1453662 w 1817077"/>
                  <a:gd name="connsiteY68" fmla="*/ 1031631 h 6201507"/>
                  <a:gd name="connsiteX69" fmla="*/ 1453662 w 1817077"/>
                  <a:gd name="connsiteY69" fmla="*/ 808892 h 6201507"/>
                  <a:gd name="connsiteX70" fmla="*/ 1254369 w 1817077"/>
                  <a:gd name="connsiteY70" fmla="*/ 398584 h 6201507"/>
                  <a:gd name="connsiteX71" fmla="*/ 1090246 w 1817077"/>
                  <a:gd name="connsiteY71" fmla="*/ 187569 h 6201507"/>
                  <a:gd name="connsiteX72" fmla="*/ 1019908 w 1817077"/>
                  <a:gd name="connsiteY72" fmla="*/ 105507 h 6201507"/>
                  <a:gd name="connsiteX73" fmla="*/ 937846 w 1817077"/>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723292 w 1723292"/>
                  <a:gd name="connsiteY50" fmla="*/ 5697415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582617 w 1723292"/>
                  <a:gd name="connsiteY52" fmla="*/ 5005753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94338 w 1699846"/>
                  <a:gd name="connsiteY54" fmla="*/ 4595446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47445 w 1699846"/>
                  <a:gd name="connsiteY54" fmla="*/ 4466492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465385 w 1699846"/>
                  <a:gd name="connsiteY59" fmla="*/ 3012830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13829 w 1699846"/>
                  <a:gd name="connsiteY59" fmla="*/ 3424800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175846 w 1699846"/>
                  <a:gd name="connsiteY33" fmla="*/ 3727939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433753 w 1699846"/>
                  <a:gd name="connsiteY33" fmla="*/ 3774832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35169 w 1699846"/>
                  <a:gd name="connsiteY9" fmla="*/ 773723 h 6201507"/>
                  <a:gd name="connsiteX10" fmla="*/ 0 w 1699846"/>
                  <a:gd name="connsiteY10" fmla="*/ 914400 h 6201507"/>
                  <a:gd name="connsiteX11" fmla="*/ 0 w 1699846"/>
                  <a:gd name="connsiteY11" fmla="*/ 1055077 h 6201507"/>
                  <a:gd name="connsiteX12" fmla="*/ 58615 w 1699846"/>
                  <a:gd name="connsiteY12" fmla="*/ 1289538 h 6201507"/>
                  <a:gd name="connsiteX13" fmla="*/ 293077 w 1699846"/>
                  <a:gd name="connsiteY13" fmla="*/ 1383323 h 6201507"/>
                  <a:gd name="connsiteX14" fmla="*/ 445477 w 1699846"/>
                  <a:gd name="connsiteY14" fmla="*/ 1430215 h 6201507"/>
                  <a:gd name="connsiteX15" fmla="*/ 539262 w 1699846"/>
                  <a:gd name="connsiteY15" fmla="*/ 1348154 h 6201507"/>
                  <a:gd name="connsiteX16" fmla="*/ 703385 w 1699846"/>
                  <a:gd name="connsiteY16" fmla="*/ 1242646 h 6201507"/>
                  <a:gd name="connsiteX17" fmla="*/ 820615 w 1699846"/>
                  <a:gd name="connsiteY17" fmla="*/ 1277815 h 6201507"/>
                  <a:gd name="connsiteX18" fmla="*/ 855785 w 1699846"/>
                  <a:gd name="connsiteY18" fmla="*/ 1406769 h 6201507"/>
                  <a:gd name="connsiteX19" fmla="*/ 890954 w 1699846"/>
                  <a:gd name="connsiteY19" fmla="*/ 1547446 h 6201507"/>
                  <a:gd name="connsiteX20" fmla="*/ 890954 w 1699846"/>
                  <a:gd name="connsiteY20" fmla="*/ 1770184 h 6201507"/>
                  <a:gd name="connsiteX21" fmla="*/ 844062 w 1699846"/>
                  <a:gd name="connsiteY21" fmla="*/ 1969477 h 6201507"/>
                  <a:gd name="connsiteX22" fmla="*/ 797169 w 1699846"/>
                  <a:gd name="connsiteY22" fmla="*/ 2063261 h 6201507"/>
                  <a:gd name="connsiteX23" fmla="*/ 703385 w 1699846"/>
                  <a:gd name="connsiteY23" fmla="*/ 2227384 h 6201507"/>
                  <a:gd name="connsiteX24" fmla="*/ 609600 w 1699846"/>
                  <a:gd name="connsiteY24" fmla="*/ 2321169 h 6201507"/>
                  <a:gd name="connsiteX25" fmla="*/ 597877 w 1699846"/>
                  <a:gd name="connsiteY25" fmla="*/ 2485292 h 6201507"/>
                  <a:gd name="connsiteX26" fmla="*/ 468922 w 1699846"/>
                  <a:gd name="connsiteY26" fmla="*/ 2532184 h 6201507"/>
                  <a:gd name="connsiteX27" fmla="*/ 433754 w 1699846"/>
                  <a:gd name="connsiteY27" fmla="*/ 2719754 h 6201507"/>
                  <a:gd name="connsiteX28" fmla="*/ 515816 w 1699846"/>
                  <a:gd name="connsiteY28" fmla="*/ 2942491 h 6201507"/>
                  <a:gd name="connsiteX29" fmla="*/ 492370 w 1699846"/>
                  <a:gd name="connsiteY29" fmla="*/ 3012831 h 6201507"/>
                  <a:gd name="connsiteX30" fmla="*/ 363415 w 1699846"/>
                  <a:gd name="connsiteY30" fmla="*/ 3270739 h 6201507"/>
                  <a:gd name="connsiteX31" fmla="*/ 363416 w 1699846"/>
                  <a:gd name="connsiteY31" fmla="*/ 3563815 h 6201507"/>
                  <a:gd name="connsiteX32" fmla="*/ 433753 w 1699846"/>
                  <a:gd name="connsiteY32" fmla="*/ 3774832 h 6201507"/>
                  <a:gd name="connsiteX33" fmla="*/ 269631 w 1699846"/>
                  <a:gd name="connsiteY33" fmla="*/ 3845169 h 6201507"/>
                  <a:gd name="connsiteX34" fmla="*/ 304800 w 1699846"/>
                  <a:gd name="connsiteY34" fmla="*/ 4091353 h 6201507"/>
                  <a:gd name="connsiteX35" fmla="*/ 468922 w 1699846"/>
                  <a:gd name="connsiteY35" fmla="*/ 4243754 h 6201507"/>
                  <a:gd name="connsiteX36" fmla="*/ 633047 w 1699846"/>
                  <a:gd name="connsiteY36" fmla="*/ 4407877 h 6201507"/>
                  <a:gd name="connsiteX37" fmla="*/ 715107 w 1699846"/>
                  <a:gd name="connsiteY37" fmla="*/ 4454768 h 6201507"/>
                  <a:gd name="connsiteX38" fmla="*/ 832338 w 1699846"/>
                  <a:gd name="connsiteY38" fmla="*/ 4665784 h 6201507"/>
                  <a:gd name="connsiteX39" fmla="*/ 738554 w 1699846"/>
                  <a:gd name="connsiteY39" fmla="*/ 4724399 h 6201507"/>
                  <a:gd name="connsiteX40" fmla="*/ 762001 w 1699846"/>
                  <a:gd name="connsiteY40" fmla="*/ 4841631 h 6201507"/>
                  <a:gd name="connsiteX41" fmla="*/ 644769 w 1699846"/>
                  <a:gd name="connsiteY41" fmla="*/ 5052646 h 6201507"/>
                  <a:gd name="connsiteX42" fmla="*/ 433754 w 1699846"/>
                  <a:gd name="connsiteY42" fmla="*/ 5287107 h 6201507"/>
                  <a:gd name="connsiteX43" fmla="*/ 222738 w 1699846"/>
                  <a:gd name="connsiteY43" fmla="*/ 5615354 h 6201507"/>
                  <a:gd name="connsiteX44" fmla="*/ 222738 w 1699846"/>
                  <a:gd name="connsiteY44" fmla="*/ 5920154 h 6201507"/>
                  <a:gd name="connsiteX45" fmla="*/ 375138 w 1699846"/>
                  <a:gd name="connsiteY45" fmla="*/ 6060831 h 6201507"/>
                  <a:gd name="connsiteX46" fmla="*/ 773723 w 1699846"/>
                  <a:gd name="connsiteY46" fmla="*/ 6201507 h 6201507"/>
                  <a:gd name="connsiteX47" fmla="*/ 1195754 w 1699846"/>
                  <a:gd name="connsiteY47" fmla="*/ 6142892 h 6201507"/>
                  <a:gd name="connsiteX48" fmla="*/ 1559169 w 1699846"/>
                  <a:gd name="connsiteY48" fmla="*/ 5967046 h 6201507"/>
                  <a:gd name="connsiteX49" fmla="*/ 1676399 w 1699846"/>
                  <a:gd name="connsiteY49" fmla="*/ 5779476 h 6201507"/>
                  <a:gd name="connsiteX50" fmla="*/ 1524000 w 1699846"/>
                  <a:gd name="connsiteY50" fmla="*/ 5392616 h 6201507"/>
                  <a:gd name="connsiteX51" fmla="*/ 1582617 w 1699846"/>
                  <a:gd name="connsiteY51" fmla="*/ 5005753 h 6201507"/>
                  <a:gd name="connsiteX52" fmla="*/ 1699846 w 1699846"/>
                  <a:gd name="connsiteY52" fmla="*/ 4654060 h 6201507"/>
                  <a:gd name="connsiteX53" fmla="*/ 1488829 w 1699846"/>
                  <a:gd name="connsiteY53" fmla="*/ 4419600 h 6201507"/>
                  <a:gd name="connsiteX54" fmla="*/ 1359876 w 1699846"/>
                  <a:gd name="connsiteY54" fmla="*/ 4208584 h 6201507"/>
                  <a:gd name="connsiteX55" fmla="*/ 1137139 w 1699846"/>
                  <a:gd name="connsiteY55" fmla="*/ 3997570 h 6201507"/>
                  <a:gd name="connsiteX56" fmla="*/ 914401 w 1699846"/>
                  <a:gd name="connsiteY56" fmla="*/ 3774830 h 6201507"/>
                  <a:gd name="connsiteX57" fmla="*/ 990385 w 1699846"/>
                  <a:gd name="connsiteY57" fmla="*/ 3506861 h 6201507"/>
                  <a:gd name="connsiteX58" fmla="*/ 1131060 w 1699846"/>
                  <a:gd name="connsiteY58" fmla="*/ 3260677 h 6201507"/>
                  <a:gd name="connsiteX59" fmla="*/ 1019908 w 1699846"/>
                  <a:gd name="connsiteY59" fmla="*/ 2989384 h 6201507"/>
                  <a:gd name="connsiteX60" fmla="*/ 1172308 w 1699846"/>
                  <a:gd name="connsiteY60" fmla="*/ 2766646 h 6201507"/>
                  <a:gd name="connsiteX61" fmla="*/ 1090246 w 1699846"/>
                  <a:gd name="connsiteY61" fmla="*/ 2555631 h 6201507"/>
                  <a:gd name="connsiteX62" fmla="*/ 1242646 w 1699846"/>
                  <a:gd name="connsiteY62" fmla="*/ 2332892 h 6201507"/>
                  <a:gd name="connsiteX63" fmla="*/ 1137138 w 1699846"/>
                  <a:gd name="connsiteY63" fmla="*/ 2098431 h 6201507"/>
                  <a:gd name="connsiteX64" fmla="*/ 1266092 w 1699846"/>
                  <a:gd name="connsiteY64" fmla="*/ 1746738 h 6201507"/>
                  <a:gd name="connsiteX65" fmla="*/ 1418492 w 1699846"/>
                  <a:gd name="connsiteY65" fmla="*/ 1465384 h 6201507"/>
                  <a:gd name="connsiteX66" fmla="*/ 1453662 w 1699846"/>
                  <a:gd name="connsiteY66" fmla="*/ 1031631 h 6201507"/>
                  <a:gd name="connsiteX67" fmla="*/ 1453662 w 1699846"/>
                  <a:gd name="connsiteY67" fmla="*/ 808892 h 6201507"/>
                  <a:gd name="connsiteX68" fmla="*/ 1254369 w 1699846"/>
                  <a:gd name="connsiteY68" fmla="*/ 398584 h 6201507"/>
                  <a:gd name="connsiteX69" fmla="*/ 1090246 w 1699846"/>
                  <a:gd name="connsiteY69" fmla="*/ 187569 h 6201507"/>
                  <a:gd name="connsiteX70" fmla="*/ 1019908 w 1699846"/>
                  <a:gd name="connsiteY70" fmla="*/ 105507 h 6201507"/>
                  <a:gd name="connsiteX71" fmla="*/ 937846 w 1699846"/>
                  <a:gd name="connsiteY71"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35169 w 1699846"/>
                  <a:gd name="connsiteY8" fmla="*/ 773723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57200 w 1699846"/>
                  <a:gd name="connsiteY13" fmla="*/ 1488830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86154 w 1781908"/>
                  <a:gd name="connsiteY0" fmla="*/ 11723 h 6201507"/>
                  <a:gd name="connsiteX1" fmla="*/ 715108 w 1781908"/>
                  <a:gd name="connsiteY1" fmla="*/ 234461 h 6201507"/>
                  <a:gd name="connsiteX2" fmla="*/ 773724 w 1781908"/>
                  <a:gd name="connsiteY2" fmla="*/ 386861 h 6201507"/>
                  <a:gd name="connsiteX3" fmla="*/ 797170 w 1781908"/>
                  <a:gd name="connsiteY3" fmla="*/ 562707 h 6201507"/>
                  <a:gd name="connsiteX4" fmla="*/ 738554 w 1781908"/>
                  <a:gd name="connsiteY4" fmla="*/ 691661 h 6201507"/>
                  <a:gd name="connsiteX5" fmla="*/ 621324 w 1781908"/>
                  <a:gd name="connsiteY5" fmla="*/ 738554 h 6201507"/>
                  <a:gd name="connsiteX6" fmla="*/ 527539 w 1781908"/>
                  <a:gd name="connsiteY6" fmla="*/ 773723 h 6201507"/>
                  <a:gd name="connsiteX7" fmla="*/ 363416 w 1781908"/>
                  <a:gd name="connsiteY7" fmla="*/ 785446 h 6201507"/>
                  <a:gd name="connsiteX8" fmla="*/ 211015 w 1781908"/>
                  <a:gd name="connsiteY8" fmla="*/ 832339 h 6201507"/>
                  <a:gd name="connsiteX9" fmla="*/ 82062 w 1781908"/>
                  <a:gd name="connsiteY9" fmla="*/ 914400 h 6201507"/>
                  <a:gd name="connsiteX10" fmla="*/ 82062 w 1781908"/>
                  <a:gd name="connsiteY10" fmla="*/ 1055077 h 6201507"/>
                  <a:gd name="connsiteX11" fmla="*/ 0 w 1781908"/>
                  <a:gd name="connsiteY11" fmla="*/ 1383323 h 6201507"/>
                  <a:gd name="connsiteX12" fmla="*/ 363416 w 1781908"/>
                  <a:gd name="connsiteY12" fmla="*/ 1418492 h 6201507"/>
                  <a:gd name="connsiteX13" fmla="*/ 539262 w 1781908"/>
                  <a:gd name="connsiteY13" fmla="*/ 1488830 h 6201507"/>
                  <a:gd name="connsiteX14" fmla="*/ 656493 w 1781908"/>
                  <a:gd name="connsiteY14" fmla="*/ 1348154 h 6201507"/>
                  <a:gd name="connsiteX15" fmla="*/ 785447 w 1781908"/>
                  <a:gd name="connsiteY15" fmla="*/ 1242646 h 6201507"/>
                  <a:gd name="connsiteX16" fmla="*/ 902677 w 1781908"/>
                  <a:gd name="connsiteY16" fmla="*/ 1277815 h 6201507"/>
                  <a:gd name="connsiteX17" fmla="*/ 937847 w 1781908"/>
                  <a:gd name="connsiteY17" fmla="*/ 1406769 h 6201507"/>
                  <a:gd name="connsiteX18" fmla="*/ 973016 w 1781908"/>
                  <a:gd name="connsiteY18" fmla="*/ 1547446 h 6201507"/>
                  <a:gd name="connsiteX19" fmla="*/ 973016 w 1781908"/>
                  <a:gd name="connsiteY19" fmla="*/ 1770184 h 6201507"/>
                  <a:gd name="connsiteX20" fmla="*/ 926124 w 1781908"/>
                  <a:gd name="connsiteY20" fmla="*/ 1969477 h 6201507"/>
                  <a:gd name="connsiteX21" fmla="*/ 879231 w 1781908"/>
                  <a:gd name="connsiteY21" fmla="*/ 2063261 h 6201507"/>
                  <a:gd name="connsiteX22" fmla="*/ 785447 w 1781908"/>
                  <a:gd name="connsiteY22" fmla="*/ 2227384 h 6201507"/>
                  <a:gd name="connsiteX23" fmla="*/ 691662 w 1781908"/>
                  <a:gd name="connsiteY23" fmla="*/ 2321169 h 6201507"/>
                  <a:gd name="connsiteX24" fmla="*/ 679939 w 1781908"/>
                  <a:gd name="connsiteY24" fmla="*/ 2485292 h 6201507"/>
                  <a:gd name="connsiteX25" fmla="*/ 550984 w 1781908"/>
                  <a:gd name="connsiteY25" fmla="*/ 2532184 h 6201507"/>
                  <a:gd name="connsiteX26" fmla="*/ 515816 w 1781908"/>
                  <a:gd name="connsiteY26" fmla="*/ 2719754 h 6201507"/>
                  <a:gd name="connsiteX27" fmla="*/ 597878 w 1781908"/>
                  <a:gd name="connsiteY27" fmla="*/ 2942491 h 6201507"/>
                  <a:gd name="connsiteX28" fmla="*/ 574432 w 1781908"/>
                  <a:gd name="connsiteY28" fmla="*/ 3012831 h 6201507"/>
                  <a:gd name="connsiteX29" fmla="*/ 445477 w 1781908"/>
                  <a:gd name="connsiteY29" fmla="*/ 3270739 h 6201507"/>
                  <a:gd name="connsiteX30" fmla="*/ 445478 w 1781908"/>
                  <a:gd name="connsiteY30" fmla="*/ 3563815 h 6201507"/>
                  <a:gd name="connsiteX31" fmla="*/ 515815 w 1781908"/>
                  <a:gd name="connsiteY31" fmla="*/ 3774832 h 6201507"/>
                  <a:gd name="connsiteX32" fmla="*/ 351693 w 1781908"/>
                  <a:gd name="connsiteY32" fmla="*/ 3845169 h 6201507"/>
                  <a:gd name="connsiteX33" fmla="*/ 386862 w 1781908"/>
                  <a:gd name="connsiteY33" fmla="*/ 4091353 h 6201507"/>
                  <a:gd name="connsiteX34" fmla="*/ 550984 w 1781908"/>
                  <a:gd name="connsiteY34" fmla="*/ 4243754 h 6201507"/>
                  <a:gd name="connsiteX35" fmla="*/ 715109 w 1781908"/>
                  <a:gd name="connsiteY35" fmla="*/ 4407877 h 6201507"/>
                  <a:gd name="connsiteX36" fmla="*/ 797169 w 1781908"/>
                  <a:gd name="connsiteY36" fmla="*/ 4454768 h 6201507"/>
                  <a:gd name="connsiteX37" fmla="*/ 914400 w 1781908"/>
                  <a:gd name="connsiteY37" fmla="*/ 4665784 h 6201507"/>
                  <a:gd name="connsiteX38" fmla="*/ 820616 w 1781908"/>
                  <a:gd name="connsiteY38" fmla="*/ 4724399 h 6201507"/>
                  <a:gd name="connsiteX39" fmla="*/ 844063 w 1781908"/>
                  <a:gd name="connsiteY39" fmla="*/ 4841631 h 6201507"/>
                  <a:gd name="connsiteX40" fmla="*/ 726831 w 1781908"/>
                  <a:gd name="connsiteY40" fmla="*/ 5052646 h 6201507"/>
                  <a:gd name="connsiteX41" fmla="*/ 515816 w 1781908"/>
                  <a:gd name="connsiteY41" fmla="*/ 5287107 h 6201507"/>
                  <a:gd name="connsiteX42" fmla="*/ 304800 w 1781908"/>
                  <a:gd name="connsiteY42" fmla="*/ 5615354 h 6201507"/>
                  <a:gd name="connsiteX43" fmla="*/ 304800 w 1781908"/>
                  <a:gd name="connsiteY43" fmla="*/ 5920154 h 6201507"/>
                  <a:gd name="connsiteX44" fmla="*/ 457200 w 1781908"/>
                  <a:gd name="connsiteY44" fmla="*/ 6060831 h 6201507"/>
                  <a:gd name="connsiteX45" fmla="*/ 855785 w 1781908"/>
                  <a:gd name="connsiteY45" fmla="*/ 6201507 h 6201507"/>
                  <a:gd name="connsiteX46" fmla="*/ 1277816 w 1781908"/>
                  <a:gd name="connsiteY46" fmla="*/ 6142892 h 6201507"/>
                  <a:gd name="connsiteX47" fmla="*/ 1641231 w 1781908"/>
                  <a:gd name="connsiteY47" fmla="*/ 5967046 h 6201507"/>
                  <a:gd name="connsiteX48" fmla="*/ 1758461 w 1781908"/>
                  <a:gd name="connsiteY48" fmla="*/ 5779476 h 6201507"/>
                  <a:gd name="connsiteX49" fmla="*/ 1606062 w 1781908"/>
                  <a:gd name="connsiteY49" fmla="*/ 5392616 h 6201507"/>
                  <a:gd name="connsiteX50" fmla="*/ 1664679 w 1781908"/>
                  <a:gd name="connsiteY50" fmla="*/ 5005753 h 6201507"/>
                  <a:gd name="connsiteX51" fmla="*/ 1781908 w 1781908"/>
                  <a:gd name="connsiteY51" fmla="*/ 4654060 h 6201507"/>
                  <a:gd name="connsiteX52" fmla="*/ 1570891 w 1781908"/>
                  <a:gd name="connsiteY52" fmla="*/ 4419600 h 6201507"/>
                  <a:gd name="connsiteX53" fmla="*/ 1441938 w 1781908"/>
                  <a:gd name="connsiteY53" fmla="*/ 4208584 h 6201507"/>
                  <a:gd name="connsiteX54" fmla="*/ 1219201 w 1781908"/>
                  <a:gd name="connsiteY54" fmla="*/ 3997570 h 6201507"/>
                  <a:gd name="connsiteX55" fmla="*/ 996463 w 1781908"/>
                  <a:gd name="connsiteY55" fmla="*/ 3774830 h 6201507"/>
                  <a:gd name="connsiteX56" fmla="*/ 1072447 w 1781908"/>
                  <a:gd name="connsiteY56" fmla="*/ 3506861 h 6201507"/>
                  <a:gd name="connsiteX57" fmla="*/ 1213122 w 1781908"/>
                  <a:gd name="connsiteY57" fmla="*/ 3260677 h 6201507"/>
                  <a:gd name="connsiteX58" fmla="*/ 1101970 w 1781908"/>
                  <a:gd name="connsiteY58" fmla="*/ 2989384 h 6201507"/>
                  <a:gd name="connsiteX59" fmla="*/ 1254370 w 1781908"/>
                  <a:gd name="connsiteY59" fmla="*/ 2766646 h 6201507"/>
                  <a:gd name="connsiteX60" fmla="*/ 1172308 w 1781908"/>
                  <a:gd name="connsiteY60" fmla="*/ 2555631 h 6201507"/>
                  <a:gd name="connsiteX61" fmla="*/ 1324708 w 1781908"/>
                  <a:gd name="connsiteY61" fmla="*/ 2332892 h 6201507"/>
                  <a:gd name="connsiteX62" fmla="*/ 1219200 w 1781908"/>
                  <a:gd name="connsiteY62" fmla="*/ 2098431 h 6201507"/>
                  <a:gd name="connsiteX63" fmla="*/ 1348154 w 1781908"/>
                  <a:gd name="connsiteY63" fmla="*/ 1746738 h 6201507"/>
                  <a:gd name="connsiteX64" fmla="*/ 1500554 w 1781908"/>
                  <a:gd name="connsiteY64" fmla="*/ 1465384 h 6201507"/>
                  <a:gd name="connsiteX65" fmla="*/ 1535724 w 1781908"/>
                  <a:gd name="connsiteY65" fmla="*/ 1031631 h 6201507"/>
                  <a:gd name="connsiteX66" fmla="*/ 1535724 w 1781908"/>
                  <a:gd name="connsiteY66" fmla="*/ 808892 h 6201507"/>
                  <a:gd name="connsiteX67" fmla="*/ 1336431 w 1781908"/>
                  <a:gd name="connsiteY67" fmla="*/ 398584 h 6201507"/>
                  <a:gd name="connsiteX68" fmla="*/ 1172308 w 1781908"/>
                  <a:gd name="connsiteY68" fmla="*/ 187569 h 6201507"/>
                  <a:gd name="connsiteX69" fmla="*/ 1101970 w 1781908"/>
                  <a:gd name="connsiteY69" fmla="*/ 105507 h 6201507"/>
                  <a:gd name="connsiteX70" fmla="*/ 1019908 w 1781908"/>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410308 w 1828800"/>
                  <a:gd name="connsiteY12" fmla="*/ 1418492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820616 w 1828800"/>
                  <a:gd name="connsiteY16" fmla="*/ 1395046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84739 w 1828800"/>
                  <a:gd name="connsiteY16" fmla="*/ 1406769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67509 w 1828800"/>
                  <a:gd name="connsiteY38" fmla="*/ 479473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62001 w 1828800"/>
                  <a:gd name="connsiteY37" fmla="*/ 4677508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5111262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845680 w 1828800"/>
                  <a:gd name="connsiteY39" fmla="*/ 5369169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433753 w 1828800"/>
                  <a:gd name="connsiteY40" fmla="*/ 5955323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28245 w 1828800"/>
                  <a:gd name="connsiteY40" fmla="*/ 5849816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316524 w 1828800"/>
                  <a:gd name="connsiteY11" fmla="*/ 1488830 h 6201507"/>
                  <a:gd name="connsiteX12" fmla="*/ 586154 w 1828800"/>
                  <a:gd name="connsiteY12" fmla="*/ 1488830 h 6201507"/>
                  <a:gd name="connsiteX13" fmla="*/ 703385 w 1828800"/>
                  <a:gd name="connsiteY13" fmla="*/ 1348154 h 6201507"/>
                  <a:gd name="connsiteX14" fmla="*/ 832339 w 1828800"/>
                  <a:gd name="connsiteY14" fmla="*/ 1242646 h 6201507"/>
                  <a:gd name="connsiteX15" fmla="*/ 961293 w 1828800"/>
                  <a:gd name="connsiteY15" fmla="*/ 1289538 h 6201507"/>
                  <a:gd name="connsiteX16" fmla="*/ 1019908 w 1828800"/>
                  <a:gd name="connsiteY16" fmla="*/ 1547446 h 6201507"/>
                  <a:gd name="connsiteX17" fmla="*/ 1019908 w 1828800"/>
                  <a:gd name="connsiteY17" fmla="*/ 1770184 h 6201507"/>
                  <a:gd name="connsiteX18" fmla="*/ 973016 w 1828800"/>
                  <a:gd name="connsiteY18" fmla="*/ 1969477 h 6201507"/>
                  <a:gd name="connsiteX19" fmla="*/ 926123 w 1828800"/>
                  <a:gd name="connsiteY19" fmla="*/ 2063261 h 6201507"/>
                  <a:gd name="connsiteX20" fmla="*/ 832339 w 1828800"/>
                  <a:gd name="connsiteY20" fmla="*/ 2227384 h 6201507"/>
                  <a:gd name="connsiteX21" fmla="*/ 738554 w 1828800"/>
                  <a:gd name="connsiteY21" fmla="*/ 2321169 h 6201507"/>
                  <a:gd name="connsiteX22" fmla="*/ 726831 w 1828800"/>
                  <a:gd name="connsiteY22" fmla="*/ 2485292 h 6201507"/>
                  <a:gd name="connsiteX23" fmla="*/ 597876 w 1828800"/>
                  <a:gd name="connsiteY23" fmla="*/ 2532184 h 6201507"/>
                  <a:gd name="connsiteX24" fmla="*/ 562708 w 1828800"/>
                  <a:gd name="connsiteY24" fmla="*/ 2719754 h 6201507"/>
                  <a:gd name="connsiteX25" fmla="*/ 644770 w 1828800"/>
                  <a:gd name="connsiteY25" fmla="*/ 2942491 h 6201507"/>
                  <a:gd name="connsiteX26" fmla="*/ 621324 w 1828800"/>
                  <a:gd name="connsiteY26" fmla="*/ 3012831 h 6201507"/>
                  <a:gd name="connsiteX27" fmla="*/ 492369 w 1828800"/>
                  <a:gd name="connsiteY27" fmla="*/ 3270739 h 6201507"/>
                  <a:gd name="connsiteX28" fmla="*/ 492370 w 1828800"/>
                  <a:gd name="connsiteY28" fmla="*/ 3563815 h 6201507"/>
                  <a:gd name="connsiteX29" fmla="*/ 562707 w 1828800"/>
                  <a:gd name="connsiteY29" fmla="*/ 3774832 h 6201507"/>
                  <a:gd name="connsiteX30" fmla="*/ 398585 w 1828800"/>
                  <a:gd name="connsiteY30" fmla="*/ 3845169 h 6201507"/>
                  <a:gd name="connsiteX31" fmla="*/ 433754 w 1828800"/>
                  <a:gd name="connsiteY31" fmla="*/ 4091353 h 6201507"/>
                  <a:gd name="connsiteX32" fmla="*/ 597876 w 1828800"/>
                  <a:gd name="connsiteY32" fmla="*/ 4243754 h 6201507"/>
                  <a:gd name="connsiteX33" fmla="*/ 762001 w 1828800"/>
                  <a:gd name="connsiteY33" fmla="*/ 4407877 h 6201507"/>
                  <a:gd name="connsiteX34" fmla="*/ 844061 w 1828800"/>
                  <a:gd name="connsiteY34" fmla="*/ 4571999 h 6201507"/>
                  <a:gd name="connsiteX35" fmla="*/ 715108 w 1828800"/>
                  <a:gd name="connsiteY35" fmla="*/ 4794739 h 6201507"/>
                  <a:gd name="connsiteX36" fmla="*/ 597876 w 1828800"/>
                  <a:gd name="connsiteY36" fmla="*/ 5111262 h 6201507"/>
                  <a:gd name="connsiteX37" fmla="*/ 703385 w 1828800"/>
                  <a:gd name="connsiteY37" fmla="*/ 5333999 h 6201507"/>
                  <a:gd name="connsiteX38" fmla="*/ 599496 w 1828800"/>
                  <a:gd name="connsiteY38" fmla="*/ 5545015 h 6201507"/>
                  <a:gd name="connsiteX39" fmla="*/ 328245 w 1828800"/>
                  <a:gd name="connsiteY39" fmla="*/ 5849816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586154 w 1828800"/>
                  <a:gd name="connsiteY11" fmla="*/ 1488830 h 6201507"/>
                  <a:gd name="connsiteX12" fmla="*/ 703385 w 1828800"/>
                  <a:gd name="connsiteY12" fmla="*/ 1348154 h 6201507"/>
                  <a:gd name="connsiteX13" fmla="*/ 832339 w 1828800"/>
                  <a:gd name="connsiteY13" fmla="*/ 1242646 h 6201507"/>
                  <a:gd name="connsiteX14" fmla="*/ 961293 w 1828800"/>
                  <a:gd name="connsiteY14" fmla="*/ 1289538 h 6201507"/>
                  <a:gd name="connsiteX15" fmla="*/ 1019908 w 1828800"/>
                  <a:gd name="connsiteY15" fmla="*/ 1547446 h 6201507"/>
                  <a:gd name="connsiteX16" fmla="*/ 1019908 w 1828800"/>
                  <a:gd name="connsiteY16" fmla="*/ 1770184 h 6201507"/>
                  <a:gd name="connsiteX17" fmla="*/ 973016 w 1828800"/>
                  <a:gd name="connsiteY17" fmla="*/ 1969477 h 6201507"/>
                  <a:gd name="connsiteX18" fmla="*/ 926123 w 1828800"/>
                  <a:gd name="connsiteY18" fmla="*/ 2063261 h 6201507"/>
                  <a:gd name="connsiteX19" fmla="*/ 832339 w 1828800"/>
                  <a:gd name="connsiteY19" fmla="*/ 2227384 h 6201507"/>
                  <a:gd name="connsiteX20" fmla="*/ 738554 w 1828800"/>
                  <a:gd name="connsiteY20" fmla="*/ 2321169 h 6201507"/>
                  <a:gd name="connsiteX21" fmla="*/ 726831 w 1828800"/>
                  <a:gd name="connsiteY21" fmla="*/ 2485292 h 6201507"/>
                  <a:gd name="connsiteX22" fmla="*/ 597876 w 1828800"/>
                  <a:gd name="connsiteY22" fmla="*/ 2532184 h 6201507"/>
                  <a:gd name="connsiteX23" fmla="*/ 562708 w 1828800"/>
                  <a:gd name="connsiteY23" fmla="*/ 2719754 h 6201507"/>
                  <a:gd name="connsiteX24" fmla="*/ 644770 w 1828800"/>
                  <a:gd name="connsiteY24" fmla="*/ 2942491 h 6201507"/>
                  <a:gd name="connsiteX25" fmla="*/ 621324 w 1828800"/>
                  <a:gd name="connsiteY25" fmla="*/ 3012831 h 6201507"/>
                  <a:gd name="connsiteX26" fmla="*/ 492369 w 1828800"/>
                  <a:gd name="connsiteY26" fmla="*/ 3270739 h 6201507"/>
                  <a:gd name="connsiteX27" fmla="*/ 492370 w 1828800"/>
                  <a:gd name="connsiteY27" fmla="*/ 3563815 h 6201507"/>
                  <a:gd name="connsiteX28" fmla="*/ 562707 w 1828800"/>
                  <a:gd name="connsiteY28" fmla="*/ 3774832 h 6201507"/>
                  <a:gd name="connsiteX29" fmla="*/ 398585 w 1828800"/>
                  <a:gd name="connsiteY29" fmla="*/ 3845169 h 6201507"/>
                  <a:gd name="connsiteX30" fmla="*/ 433754 w 1828800"/>
                  <a:gd name="connsiteY30" fmla="*/ 4091353 h 6201507"/>
                  <a:gd name="connsiteX31" fmla="*/ 597876 w 1828800"/>
                  <a:gd name="connsiteY31" fmla="*/ 4243754 h 6201507"/>
                  <a:gd name="connsiteX32" fmla="*/ 762001 w 1828800"/>
                  <a:gd name="connsiteY32" fmla="*/ 4407877 h 6201507"/>
                  <a:gd name="connsiteX33" fmla="*/ 844061 w 1828800"/>
                  <a:gd name="connsiteY33" fmla="*/ 4571999 h 6201507"/>
                  <a:gd name="connsiteX34" fmla="*/ 715108 w 1828800"/>
                  <a:gd name="connsiteY34" fmla="*/ 4794739 h 6201507"/>
                  <a:gd name="connsiteX35" fmla="*/ 597876 w 1828800"/>
                  <a:gd name="connsiteY35" fmla="*/ 5111262 h 6201507"/>
                  <a:gd name="connsiteX36" fmla="*/ 703385 w 1828800"/>
                  <a:gd name="connsiteY36" fmla="*/ 5333999 h 6201507"/>
                  <a:gd name="connsiteX37" fmla="*/ 599496 w 1828800"/>
                  <a:gd name="connsiteY37" fmla="*/ 5545015 h 6201507"/>
                  <a:gd name="connsiteX38" fmla="*/ 328245 w 1828800"/>
                  <a:gd name="connsiteY38" fmla="*/ 5849816 h 6201507"/>
                  <a:gd name="connsiteX39" fmla="*/ 351692 w 1828800"/>
                  <a:gd name="connsiteY39" fmla="*/ 5920154 h 6201507"/>
                  <a:gd name="connsiteX40" fmla="*/ 504092 w 1828800"/>
                  <a:gd name="connsiteY40" fmla="*/ 6060831 h 6201507"/>
                  <a:gd name="connsiteX41" fmla="*/ 902677 w 1828800"/>
                  <a:gd name="connsiteY41" fmla="*/ 6201507 h 6201507"/>
                  <a:gd name="connsiteX42" fmla="*/ 1324708 w 1828800"/>
                  <a:gd name="connsiteY42" fmla="*/ 6142892 h 6201507"/>
                  <a:gd name="connsiteX43" fmla="*/ 1688123 w 1828800"/>
                  <a:gd name="connsiteY43" fmla="*/ 5967046 h 6201507"/>
                  <a:gd name="connsiteX44" fmla="*/ 1805353 w 1828800"/>
                  <a:gd name="connsiteY44" fmla="*/ 5779476 h 6201507"/>
                  <a:gd name="connsiteX45" fmla="*/ 1652954 w 1828800"/>
                  <a:gd name="connsiteY45" fmla="*/ 5392616 h 6201507"/>
                  <a:gd name="connsiteX46" fmla="*/ 1711571 w 1828800"/>
                  <a:gd name="connsiteY46" fmla="*/ 5005753 h 6201507"/>
                  <a:gd name="connsiteX47" fmla="*/ 1828800 w 1828800"/>
                  <a:gd name="connsiteY47" fmla="*/ 4654060 h 6201507"/>
                  <a:gd name="connsiteX48" fmla="*/ 1617783 w 1828800"/>
                  <a:gd name="connsiteY48" fmla="*/ 4419600 h 6201507"/>
                  <a:gd name="connsiteX49" fmla="*/ 1488830 w 1828800"/>
                  <a:gd name="connsiteY49" fmla="*/ 4208584 h 6201507"/>
                  <a:gd name="connsiteX50" fmla="*/ 1266093 w 1828800"/>
                  <a:gd name="connsiteY50" fmla="*/ 3997570 h 6201507"/>
                  <a:gd name="connsiteX51" fmla="*/ 1043355 w 1828800"/>
                  <a:gd name="connsiteY51" fmla="*/ 3774830 h 6201507"/>
                  <a:gd name="connsiteX52" fmla="*/ 1119339 w 1828800"/>
                  <a:gd name="connsiteY52" fmla="*/ 3506861 h 6201507"/>
                  <a:gd name="connsiteX53" fmla="*/ 1260014 w 1828800"/>
                  <a:gd name="connsiteY53" fmla="*/ 3260677 h 6201507"/>
                  <a:gd name="connsiteX54" fmla="*/ 1148862 w 1828800"/>
                  <a:gd name="connsiteY54" fmla="*/ 2989384 h 6201507"/>
                  <a:gd name="connsiteX55" fmla="*/ 1301262 w 1828800"/>
                  <a:gd name="connsiteY55" fmla="*/ 2766646 h 6201507"/>
                  <a:gd name="connsiteX56" fmla="*/ 1219200 w 1828800"/>
                  <a:gd name="connsiteY56" fmla="*/ 2555631 h 6201507"/>
                  <a:gd name="connsiteX57" fmla="*/ 1371600 w 1828800"/>
                  <a:gd name="connsiteY57" fmla="*/ 2332892 h 6201507"/>
                  <a:gd name="connsiteX58" fmla="*/ 1266092 w 1828800"/>
                  <a:gd name="connsiteY58" fmla="*/ 2098431 h 6201507"/>
                  <a:gd name="connsiteX59" fmla="*/ 1395046 w 1828800"/>
                  <a:gd name="connsiteY59" fmla="*/ 1746738 h 6201507"/>
                  <a:gd name="connsiteX60" fmla="*/ 1547446 w 1828800"/>
                  <a:gd name="connsiteY60" fmla="*/ 1465384 h 6201507"/>
                  <a:gd name="connsiteX61" fmla="*/ 1582616 w 1828800"/>
                  <a:gd name="connsiteY61" fmla="*/ 1031631 h 6201507"/>
                  <a:gd name="connsiteX62" fmla="*/ 1582616 w 1828800"/>
                  <a:gd name="connsiteY62" fmla="*/ 808892 h 6201507"/>
                  <a:gd name="connsiteX63" fmla="*/ 1383323 w 1828800"/>
                  <a:gd name="connsiteY63" fmla="*/ 398584 h 6201507"/>
                  <a:gd name="connsiteX64" fmla="*/ 1219200 w 1828800"/>
                  <a:gd name="connsiteY64" fmla="*/ 187569 h 6201507"/>
                  <a:gd name="connsiteX65" fmla="*/ 1148862 w 1828800"/>
                  <a:gd name="connsiteY65" fmla="*/ 105507 h 6201507"/>
                  <a:gd name="connsiteX66" fmla="*/ 1066800 w 1828800"/>
                  <a:gd name="connsiteY66"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703385 w 1828800"/>
                  <a:gd name="connsiteY11" fmla="*/ 1348154 h 6201507"/>
                  <a:gd name="connsiteX12" fmla="*/ 832339 w 1828800"/>
                  <a:gd name="connsiteY12" fmla="*/ 1242646 h 6201507"/>
                  <a:gd name="connsiteX13" fmla="*/ 961293 w 1828800"/>
                  <a:gd name="connsiteY13" fmla="*/ 1289538 h 6201507"/>
                  <a:gd name="connsiteX14" fmla="*/ 1019908 w 1828800"/>
                  <a:gd name="connsiteY14" fmla="*/ 1547446 h 6201507"/>
                  <a:gd name="connsiteX15" fmla="*/ 1019908 w 1828800"/>
                  <a:gd name="connsiteY15" fmla="*/ 1770184 h 6201507"/>
                  <a:gd name="connsiteX16" fmla="*/ 973016 w 1828800"/>
                  <a:gd name="connsiteY16" fmla="*/ 1969477 h 6201507"/>
                  <a:gd name="connsiteX17" fmla="*/ 926123 w 1828800"/>
                  <a:gd name="connsiteY17" fmla="*/ 2063261 h 6201507"/>
                  <a:gd name="connsiteX18" fmla="*/ 832339 w 1828800"/>
                  <a:gd name="connsiteY18" fmla="*/ 2227384 h 6201507"/>
                  <a:gd name="connsiteX19" fmla="*/ 738554 w 1828800"/>
                  <a:gd name="connsiteY19" fmla="*/ 2321169 h 6201507"/>
                  <a:gd name="connsiteX20" fmla="*/ 726831 w 1828800"/>
                  <a:gd name="connsiteY20" fmla="*/ 2485292 h 6201507"/>
                  <a:gd name="connsiteX21" fmla="*/ 597876 w 1828800"/>
                  <a:gd name="connsiteY21" fmla="*/ 2532184 h 6201507"/>
                  <a:gd name="connsiteX22" fmla="*/ 562708 w 1828800"/>
                  <a:gd name="connsiteY22" fmla="*/ 2719754 h 6201507"/>
                  <a:gd name="connsiteX23" fmla="*/ 644770 w 1828800"/>
                  <a:gd name="connsiteY23" fmla="*/ 2942491 h 6201507"/>
                  <a:gd name="connsiteX24" fmla="*/ 621324 w 1828800"/>
                  <a:gd name="connsiteY24" fmla="*/ 3012831 h 6201507"/>
                  <a:gd name="connsiteX25" fmla="*/ 492369 w 1828800"/>
                  <a:gd name="connsiteY25" fmla="*/ 3270739 h 6201507"/>
                  <a:gd name="connsiteX26" fmla="*/ 492370 w 1828800"/>
                  <a:gd name="connsiteY26" fmla="*/ 3563815 h 6201507"/>
                  <a:gd name="connsiteX27" fmla="*/ 562707 w 1828800"/>
                  <a:gd name="connsiteY27" fmla="*/ 3774832 h 6201507"/>
                  <a:gd name="connsiteX28" fmla="*/ 398585 w 1828800"/>
                  <a:gd name="connsiteY28" fmla="*/ 3845169 h 6201507"/>
                  <a:gd name="connsiteX29" fmla="*/ 433754 w 1828800"/>
                  <a:gd name="connsiteY29" fmla="*/ 4091353 h 6201507"/>
                  <a:gd name="connsiteX30" fmla="*/ 597876 w 1828800"/>
                  <a:gd name="connsiteY30" fmla="*/ 4243754 h 6201507"/>
                  <a:gd name="connsiteX31" fmla="*/ 762001 w 1828800"/>
                  <a:gd name="connsiteY31" fmla="*/ 4407877 h 6201507"/>
                  <a:gd name="connsiteX32" fmla="*/ 844061 w 1828800"/>
                  <a:gd name="connsiteY32" fmla="*/ 4571999 h 6201507"/>
                  <a:gd name="connsiteX33" fmla="*/ 715108 w 1828800"/>
                  <a:gd name="connsiteY33" fmla="*/ 4794739 h 6201507"/>
                  <a:gd name="connsiteX34" fmla="*/ 597876 w 1828800"/>
                  <a:gd name="connsiteY34" fmla="*/ 5111262 h 6201507"/>
                  <a:gd name="connsiteX35" fmla="*/ 703385 w 1828800"/>
                  <a:gd name="connsiteY35" fmla="*/ 5333999 h 6201507"/>
                  <a:gd name="connsiteX36" fmla="*/ 599496 w 1828800"/>
                  <a:gd name="connsiteY36" fmla="*/ 5545015 h 6201507"/>
                  <a:gd name="connsiteX37" fmla="*/ 328245 w 1828800"/>
                  <a:gd name="connsiteY37" fmla="*/ 5849816 h 6201507"/>
                  <a:gd name="connsiteX38" fmla="*/ 351692 w 1828800"/>
                  <a:gd name="connsiteY38" fmla="*/ 5920154 h 6201507"/>
                  <a:gd name="connsiteX39" fmla="*/ 504092 w 1828800"/>
                  <a:gd name="connsiteY39" fmla="*/ 6060831 h 6201507"/>
                  <a:gd name="connsiteX40" fmla="*/ 902677 w 1828800"/>
                  <a:gd name="connsiteY40" fmla="*/ 6201507 h 6201507"/>
                  <a:gd name="connsiteX41" fmla="*/ 1324708 w 1828800"/>
                  <a:gd name="connsiteY41" fmla="*/ 6142892 h 6201507"/>
                  <a:gd name="connsiteX42" fmla="*/ 1688123 w 1828800"/>
                  <a:gd name="connsiteY42" fmla="*/ 5967046 h 6201507"/>
                  <a:gd name="connsiteX43" fmla="*/ 1805353 w 1828800"/>
                  <a:gd name="connsiteY43" fmla="*/ 5779476 h 6201507"/>
                  <a:gd name="connsiteX44" fmla="*/ 1652954 w 1828800"/>
                  <a:gd name="connsiteY44" fmla="*/ 5392616 h 6201507"/>
                  <a:gd name="connsiteX45" fmla="*/ 1711571 w 1828800"/>
                  <a:gd name="connsiteY45" fmla="*/ 5005753 h 6201507"/>
                  <a:gd name="connsiteX46" fmla="*/ 1828800 w 1828800"/>
                  <a:gd name="connsiteY46" fmla="*/ 4654060 h 6201507"/>
                  <a:gd name="connsiteX47" fmla="*/ 1617783 w 1828800"/>
                  <a:gd name="connsiteY47" fmla="*/ 4419600 h 6201507"/>
                  <a:gd name="connsiteX48" fmla="*/ 1488830 w 1828800"/>
                  <a:gd name="connsiteY48" fmla="*/ 4208584 h 6201507"/>
                  <a:gd name="connsiteX49" fmla="*/ 1266093 w 1828800"/>
                  <a:gd name="connsiteY49" fmla="*/ 3997570 h 6201507"/>
                  <a:gd name="connsiteX50" fmla="*/ 1043355 w 1828800"/>
                  <a:gd name="connsiteY50" fmla="*/ 3774830 h 6201507"/>
                  <a:gd name="connsiteX51" fmla="*/ 1119339 w 1828800"/>
                  <a:gd name="connsiteY51" fmla="*/ 3506861 h 6201507"/>
                  <a:gd name="connsiteX52" fmla="*/ 1260014 w 1828800"/>
                  <a:gd name="connsiteY52" fmla="*/ 3260677 h 6201507"/>
                  <a:gd name="connsiteX53" fmla="*/ 1148862 w 1828800"/>
                  <a:gd name="connsiteY53" fmla="*/ 2989384 h 6201507"/>
                  <a:gd name="connsiteX54" fmla="*/ 1301262 w 1828800"/>
                  <a:gd name="connsiteY54" fmla="*/ 2766646 h 6201507"/>
                  <a:gd name="connsiteX55" fmla="*/ 1219200 w 1828800"/>
                  <a:gd name="connsiteY55" fmla="*/ 2555631 h 6201507"/>
                  <a:gd name="connsiteX56" fmla="*/ 1371600 w 1828800"/>
                  <a:gd name="connsiteY56" fmla="*/ 2332892 h 6201507"/>
                  <a:gd name="connsiteX57" fmla="*/ 1266092 w 1828800"/>
                  <a:gd name="connsiteY57" fmla="*/ 2098431 h 6201507"/>
                  <a:gd name="connsiteX58" fmla="*/ 1395046 w 1828800"/>
                  <a:gd name="connsiteY58" fmla="*/ 1746738 h 6201507"/>
                  <a:gd name="connsiteX59" fmla="*/ 1547446 w 1828800"/>
                  <a:gd name="connsiteY59" fmla="*/ 1465384 h 6201507"/>
                  <a:gd name="connsiteX60" fmla="*/ 1582616 w 1828800"/>
                  <a:gd name="connsiteY60" fmla="*/ 1031631 h 6201507"/>
                  <a:gd name="connsiteX61" fmla="*/ 1582616 w 1828800"/>
                  <a:gd name="connsiteY61" fmla="*/ 808892 h 6201507"/>
                  <a:gd name="connsiteX62" fmla="*/ 1383323 w 1828800"/>
                  <a:gd name="connsiteY62" fmla="*/ 398584 h 6201507"/>
                  <a:gd name="connsiteX63" fmla="*/ 1219200 w 1828800"/>
                  <a:gd name="connsiteY63" fmla="*/ 187569 h 6201507"/>
                  <a:gd name="connsiteX64" fmla="*/ 1148862 w 1828800"/>
                  <a:gd name="connsiteY64" fmla="*/ 105507 h 6201507"/>
                  <a:gd name="connsiteX65" fmla="*/ 1066800 w 1828800"/>
                  <a:gd name="connsiteY65"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832339 w 1828800"/>
                  <a:gd name="connsiteY11" fmla="*/ 1242646 h 6201507"/>
                  <a:gd name="connsiteX12" fmla="*/ 961293 w 1828800"/>
                  <a:gd name="connsiteY12" fmla="*/ 1289538 h 6201507"/>
                  <a:gd name="connsiteX13" fmla="*/ 1019908 w 1828800"/>
                  <a:gd name="connsiteY13" fmla="*/ 1547446 h 6201507"/>
                  <a:gd name="connsiteX14" fmla="*/ 1019908 w 1828800"/>
                  <a:gd name="connsiteY14" fmla="*/ 1770184 h 6201507"/>
                  <a:gd name="connsiteX15" fmla="*/ 973016 w 1828800"/>
                  <a:gd name="connsiteY15" fmla="*/ 1969477 h 6201507"/>
                  <a:gd name="connsiteX16" fmla="*/ 926123 w 1828800"/>
                  <a:gd name="connsiteY16" fmla="*/ 2063261 h 6201507"/>
                  <a:gd name="connsiteX17" fmla="*/ 832339 w 1828800"/>
                  <a:gd name="connsiteY17" fmla="*/ 2227384 h 6201507"/>
                  <a:gd name="connsiteX18" fmla="*/ 738554 w 1828800"/>
                  <a:gd name="connsiteY18" fmla="*/ 2321169 h 6201507"/>
                  <a:gd name="connsiteX19" fmla="*/ 726831 w 1828800"/>
                  <a:gd name="connsiteY19" fmla="*/ 2485292 h 6201507"/>
                  <a:gd name="connsiteX20" fmla="*/ 597876 w 1828800"/>
                  <a:gd name="connsiteY20" fmla="*/ 2532184 h 6201507"/>
                  <a:gd name="connsiteX21" fmla="*/ 562708 w 1828800"/>
                  <a:gd name="connsiteY21" fmla="*/ 2719754 h 6201507"/>
                  <a:gd name="connsiteX22" fmla="*/ 644770 w 1828800"/>
                  <a:gd name="connsiteY22" fmla="*/ 2942491 h 6201507"/>
                  <a:gd name="connsiteX23" fmla="*/ 621324 w 1828800"/>
                  <a:gd name="connsiteY23" fmla="*/ 3012831 h 6201507"/>
                  <a:gd name="connsiteX24" fmla="*/ 492369 w 1828800"/>
                  <a:gd name="connsiteY24" fmla="*/ 3270739 h 6201507"/>
                  <a:gd name="connsiteX25" fmla="*/ 492370 w 1828800"/>
                  <a:gd name="connsiteY25" fmla="*/ 3563815 h 6201507"/>
                  <a:gd name="connsiteX26" fmla="*/ 562707 w 1828800"/>
                  <a:gd name="connsiteY26" fmla="*/ 3774832 h 6201507"/>
                  <a:gd name="connsiteX27" fmla="*/ 398585 w 1828800"/>
                  <a:gd name="connsiteY27" fmla="*/ 3845169 h 6201507"/>
                  <a:gd name="connsiteX28" fmla="*/ 433754 w 1828800"/>
                  <a:gd name="connsiteY28" fmla="*/ 4091353 h 6201507"/>
                  <a:gd name="connsiteX29" fmla="*/ 597876 w 1828800"/>
                  <a:gd name="connsiteY29" fmla="*/ 4243754 h 6201507"/>
                  <a:gd name="connsiteX30" fmla="*/ 762001 w 1828800"/>
                  <a:gd name="connsiteY30" fmla="*/ 4407877 h 6201507"/>
                  <a:gd name="connsiteX31" fmla="*/ 844061 w 1828800"/>
                  <a:gd name="connsiteY31" fmla="*/ 4571999 h 6201507"/>
                  <a:gd name="connsiteX32" fmla="*/ 715108 w 1828800"/>
                  <a:gd name="connsiteY32" fmla="*/ 4794739 h 6201507"/>
                  <a:gd name="connsiteX33" fmla="*/ 597876 w 1828800"/>
                  <a:gd name="connsiteY33" fmla="*/ 5111262 h 6201507"/>
                  <a:gd name="connsiteX34" fmla="*/ 703385 w 1828800"/>
                  <a:gd name="connsiteY34" fmla="*/ 5333999 h 6201507"/>
                  <a:gd name="connsiteX35" fmla="*/ 599496 w 1828800"/>
                  <a:gd name="connsiteY35" fmla="*/ 5545015 h 6201507"/>
                  <a:gd name="connsiteX36" fmla="*/ 328245 w 1828800"/>
                  <a:gd name="connsiteY36" fmla="*/ 5849816 h 6201507"/>
                  <a:gd name="connsiteX37" fmla="*/ 351692 w 1828800"/>
                  <a:gd name="connsiteY37" fmla="*/ 5920154 h 6201507"/>
                  <a:gd name="connsiteX38" fmla="*/ 504092 w 1828800"/>
                  <a:gd name="connsiteY38" fmla="*/ 6060831 h 6201507"/>
                  <a:gd name="connsiteX39" fmla="*/ 902677 w 1828800"/>
                  <a:gd name="connsiteY39" fmla="*/ 6201507 h 6201507"/>
                  <a:gd name="connsiteX40" fmla="*/ 1324708 w 1828800"/>
                  <a:gd name="connsiteY40" fmla="*/ 6142892 h 6201507"/>
                  <a:gd name="connsiteX41" fmla="*/ 1688123 w 1828800"/>
                  <a:gd name="connsiteY41" fmla="*/ 5967046 h 6201507"/>
                  <a:gd name="connsiteX42" fmla="*/ 1805353 w 1828800"/>
                  <a:gd name="connsiteY42" fmla="*/ 5779476 h 6201507"/>
                  <a:gd name="connsiteX43" fmla="*/ 1652954 w 1828800"/>
                  <a:gd name="connsiteY43" fmla="*/ 5392616 h 6201507"/>
                  <a:gd name="connsiteX44" fmla="*/ 1711571 w 1828800"/>
                  <a:gd name="connsiteY44" fmla="*/ 5005753 h 6201507"/>
                  <a:gd name="connsiteX45" fmla="*/ 1828800 w 1828800"/>
                  <a:gd name="connsiteY45" fmla="*/ 4654060 h 6201507"/>
                  <a:gd name="connsiteX46" fmla="*/ 1617783 w 1828800"/>
                  <a:gd name="connsiteY46" fmla="*/ 4419600 h 6201507"/>
                  <a:gd name="connsiteX47" fmla="*/ 1488830 w 1828800"/>
                  <a:gd name="connsiteY47" fmla="*/ 4208584 h 6201507"/>
                  <a:gd name="connsiteX48" fmla="*/ 1266093 w 1828800"/>
                  <a:gd name="connsiteY48" fmla="*/ 3997570 h 6201507"/>
                  <a:gd name="connsiteX49" fmla="*/ 1043355 w 1828800"/>
                  <a:gd name="connsiteY49" fmla="*/ 3774830 h 6201507"/>
                  <a:gd name="connsiteX50" fmla="*/ 1119339 w 1828800"/>
                  <a:gd name="connsiteY50" fmla="*/ 3506861 h 6201507"/>
                  <a:gd name="connsiteX51" fmla="*/ 1260014 w 1828800"/>
                  <a:gd name="connsiteY51" fmla="*/ 3260677 h 6201507"/>
                  <a:gd name="connsiteX52" fmla="*/ 1148862 w 1828800"/>
                  <a:gd name="connsiteY52" fmla="*/ 2989384 h 6201507"/>
                  <a:gd name="connsiteX53" fmla="*/ 1301262 w 1828800"/>
                  <a:gd name="connsiteY53" fmla="*/ 2766646 h 6201507"/>
                  <a:gd name="connsiteX54" fmla="*/ 1219200 w 1828800"/>
                  <a:gd name="connsiteY54" fmla="*/ 2555631 h 6201507"/>
                  <a:gd name="connsiteX55" fmla="*/ 1371600 w 1828800"/>
                  <a:gd name="connsiteY55" fmla="*/ 2332892 h 6201507"/>
                  <a:gd name="connsiteX56" fmla="*/ 1266092 w 1828800"/>
                  <a:gd name="connsiteY56" fmla="*/ 2098431 h 6201507"/>
                  <a:gd name="connsiteX57" fmla="*/ 1395046 w 1828800"/>
                  <a:gd name="connsiteY57" fmla="*/ 1746738 h 6201507"/>
                  <a:gd name="connsiteX58" fmla="*/ 1547446 w 1828800"/>
                  <a:gd name="connsiteY58" fmla="*/ 1465384 h 6201507"/>
                  <a:gd name="connsiteX59" fmla="*/ 1582616 w 1828800"/>
                  <a:gd name="connsiteY59" fmla="*/ 1031631 h 6201507"/>
                  <a:gd name="connsiteX60" fmla="*/ 1582616 w 1828800"/>
                  <a:gd name="connsiteY60" fmla="*/ 808892 h 6201507"/>
                  <a:gd name="connsiteX61" fmla="*/ 1383323 w 1828800"/>
                  <a:gd name="connsiteY61" fmla="*/ 398584 h 6201507"/>
                  <a:gd name="connsiteX62" fmla="*/ 1219200 w 1828800"/>
                  <a:gd name="connsiteY62" fmla="*/ 187569 h 6201507"/>
                  <a:gd name="connsiteX63" fmla="*/ 1148862 w 1828800"/>
                  <a:gd name="connsiteY63" fmla="*/ 105507 h 6201507"/>
                  <a:gd name="connsiteX64" fmla="*/ 1066800 w 1828800"/>
                  <a:gd name="connsiteY64"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574431 w 1699846"/>
                  <a:gd name="connsiteY10" fmla="*/ 1184030 h 6201507"/>
                  <a:gd name="connsiteX11" fmla="*/ 703385 w 1699846"/>
                  <a:gd name="connsiteY11" fmla="*/ 1242646 h 6201507"/>
                  <a:gd name="connsiteX12" fmla="*/ 832339 w 1699846"/>
                  <a:gd name="connsiteY12" fmla="*/ 1289538 h 6201507"/>
                  <a:gd name="connsiteX13" fmla="*/ 890954 w 1699846"/>
                  <a:gd name="connsiteY13" fmla="*/ 1547446 h 6201507"/>
                  <a:gd name="connsiteX14" fmla="*/ 890954 w 1699846"/>
                  <a:gd name="connsiteY14" fmla="*/ 1770184 h 6201507"/>
                  <a:gd name="connsiteX15" fmla="*/ 844062 w 1699846"/>
                  <a:gd name="connsiteY15" fmla="*/ 1969477 h 6201507"/>
                  <a:gd name="connsiteX16" fmla="*/ 797169 w 1699846"/>
                  <a:gd name="connsiteY16" fmla="*/ 2063261 h 6201507"/>
                  <a:gd name="connsiteX17" fmla="*/ 703385 w 1699846"/>
                  <a:gd name="connsiteY17" fmla="*/ 2227384 h 6201507"/>
                  <a:gd name="connsiteX18" fmla="*/ 609600 w 1699846"/>
                  <a:gd name="connsiteY18" fmla="*/ 2321169 h 6201507"/>
                  <a:gd name="connsiteX19" fmla="*/ 597877 w 1699846"/>
                  <a:gd name="connsiteY19" fmla="*/ 2485292 h 6201507"/>
                  <a:gd name="connsiteX20" fmla="*/ 468922 w 1699846"/>
                  <a:gd name="connsiteY20" fmla="*/ 2532184 h 6201507"/>
                  <a:gd name="connsiteX21" fmla="*/ 433754 w 1699846"/>
                  <a:gd name="connsiteY21" fmla="*/ 2719754 h 6201507"/>
                  <a:gd name="connsiteX22" fmla="*/ 515816 w 1699846"/>
                  <a:gd name="connsiteY22" fmla="*/ 2942491 h 6201507"/>
                  <a:gd name="connsiteX23" fmla="*/ 492370 w 1699846"/>
                  <a:gd name="connsiteY23" fmla="*/ 3012831 h 6201507"/>
                  <a:gd name="connsiteX24" fmla="*/ 363415 w 1699846"/>
                  <a:gd name="connsiteY24" fmla="*/ 3270739 h 6201507"/>
                  <a:gd name="connsiteX25" fmla="*/ 363416 w 1699846"/>
                  <a:gd name="connsiteY25" fmla="*/ 3563815 h 6201507"/>
                  <a:gd name="connsiteX26" fmla="*/ 433753 w 1699846"/>
                  <a:gd name="connsiteY26" fmla="*/ 3774832 h 6201507"/>
                  <a:gd name="connsiteX27" fmla="*/ 269631 w 1699846"/>
                  <a:gd name="connsiteY27" fmla="*/ 3845169 h 6201507"/>
                  <a:gd name="connsiteX28" fmla="*/ 304800 w 1699846"/>
                  <a:gd name="connsiteY28" fmla="*/ 4091353 h 6201507"/>
                  <a:gd name="connsiteX29" fmla="*/ 468922 w 1699846"/>
                  <a:gd name="connsiteY29" fmla="*/ 4243754 h 6201507"/>
                  <a:gd name="connsiteX30" fmla="*/ 633047 w 1699846"/>
                  <a:gd name="connsiteY30" fmla="*/ 4407877 h 6201507"/>
                  <a:gd name="connsiteX31" fmla="*/ 715107 w 1699846"/>
                  <a:gd name="connsiteY31" fmla="*/ 4571999 h 6201507"/>
                  <a:gd name="connsiteX32" fmla="*/ 586154 w 1699846"/>
                  <a:gd name="connsiteY32" fmla="*/ 4794739 h 6201507"/>
                  <a:gd name="connsiteX33" fmla="*/ 468922 w 1699846"/>
                  <a:gd name="connsiteY33" fmla="*/ 5111262 h 6201507"/>
                  <a:gd name="connsiteX34" fmla="*/ 574431 w 1699846"/>
                  <a:gd name="connsiteY34" fmla="*/ 5333999 h 6201507"/>
                  <a:gd name="connsiteX35" fmla="*/ 470542 w 1699846"/>
                  <a:gd name="connsiteY35" fmla="*/ 5545015 h 6201507"/>
                  <a:gd name="connsiteX36" fmla="*/ 199291 w 1699846"/>
                  <a:gd name="connsiteY36" fmla="*/ 5849816 h 6201507"/>
                  <a:gd name="connsiteX37" fmla="*/ 222738 w 1699846"/>
                  <a:gd name="connsiteY37" fmla="*/ 5920154 h 6201507"/>
                  <a:gd name="connsiteX38" fmla="*/ 375138 w 1699846"/>
                  <a:gd name="connsiteY38" fmla="*/ 6060831 h 6201507"/>
                  <a:gd name="connsiteX39" fmla="*/ 773723 w 1699846"/>
                  <a:gd name="connsiteY39" fmla="*/ 6201507 h 6201507"/>
                  <a:gd name="connsiteX40" fmla="*/ 1195754 w 1699846"/>
                  <a:gd name="connsiteY40" fmla="*/ 6142892 h 6201507"/>
                  <a:gd name="connsiteX41" fmla="*/ 1559169 w 1699846"/>
                  <a:gd name="connsiteY41" fmla="*/ 5967046 h 6201507"/>
                  <a:gd name="connsiteX42" fmla="*/ 1676399 w 1699846"/>
                  <a:gd name="connsiteY42" fmla="*/ 5779476 h 6201507"/>
                  <a:gd name="connsiteX43" fmla="*/ 1524000 w 1699846"/>
                  <a:gd name="connsiteY43" fmla="*/ 5392616 h 6201507"/>
                  <a:gd name="connsiteX44" fmla="*/ 1582617 w 1699846"/>
                  <a:gd name="connsiteY44" fmla="*/ 5005753 h 6201507"/>
                  <a:gd name="connsiteX45" fmla="*/ 1699846 w 1699846"/>
                  <a:gd name="connsiteY45" fmla="*/ 4654060 h 6201507"/>
                  <a:gd name="connsiteX46" fmla="*/ 1488829 w 1699846"/>
                  <a:gd name="connsiteY46" fmla="*/ 4419600 h 6201507"/>
                  <a:gd name="connsiteX47" fmla="*/ 1359876 w 1699846"/>
                  <a:gd name="connsiteY47" fmla="*/ 4208584 h 6201507"/>
                  <a:gd name="connsiteX48" fmla="*/ 1137139 w 1699846"/>
                  <a:gd name="connsiteY48" fmla="*/ 3997570 h 6201507"/>
                  <a:gd name="connsiteX49" fmla="*/ 914401 w 1699846"/>
                  <a:gd name="connsiteY49" fmla="*/ 3774830 h 6201507"/>
                  <a:gd name="connsiteX50" fmla="*/ 990385 w 1699846"/>
                  <a:gd name="connsiteY50" fmla="*/ 3506861 h 6201507"/>
                  <a:gd name="connsiteX51" fmla="*/ 1131060 w 1699846"/>
                  <a:gd name="connsiteY51" fmla="*/ 3260677 h 6201507"/>
                  <a:gd name="connsiteX52" fmla="*/ 1019908 w 1699846"/>
                  <a:gd name="connsiteY52" fmla="*/ 2989384 h 6201507"/>
                  <a:gd name="connsiteX53" fmla="*/ 1172308 w 1699846"/>
                  <a:gd name="connsiteY53" fmla="*/ 2766646 h 6201507"/>
                  <a:gd name="connsiteX54" fmla="*/ 1090246 w 1699846"/>
                  <a:gd name="connsiteY54" fmla="*/ 2555631 h 6201507"/>
                  <a:gd name="connsiteX55" fmla="*/ 1242646 w 1699846"/>
                  <a:gd name="connsiteY55" fmla="*/ 2332892 h 6201507"/>
                  <a:gd name="connsiteX56" fmla="*/ 1137138 w 1699846"/>
                  <a:gd name="connsiteY56" fmla="*/ 2098431 h 6201507"/>
                  <a:gd name="connsiteX57" fmla="*/ 1266092 w 1699846"/>
                  <a:gd name="connsiteY57" fmla="*/ 1746738 h 6201507"/>
                  <a:gd name="connsiteX58" fmla="*/ 1418492 w 1699846"/>
                  <a:gd name="connsiteY58" fmla="*/ 1465384 h 6201507"/>
                  <a:gd name="connsiteX59" fmla="*/ 1453662 w 1699846"/>
                  <a:gd name="connsiteY59" fmla="*/ 1031631 h 6201507"/>
                  <a:gd name="connsiteX60" fmla="*/ 1453662 w 1699846"/>
                  <a:gd name="connsiteY60" fmla="*/ 808892 h 6201507"/>
                  <a:gd name="connsiteX61" fmla="*/ 1254369 w 1699846"/>
                  <a:gd name="connsiteY61" fmla="*/ 398584 h 6201507"/>
                  <a:gd name="connsiteX62" fmla="*/ 1090246 w 1699846"/>
                  <a:gd name="connsiteY62" fmla="*/ 187569 h 6201507"/>
                  <a:gd name="connsiteX63" fmla="*/ 1019908 w 1699846"/>
                  <a:gd name="connsiteY63" fmla="*/ 105507 h 6201507"/>
                  <a:gd name="connsiteX64" fmla="*/ 937846 w 1699846"/>
                  <a:gd name="connsiteY64" fmla="*/ 0 h 6201507"/>
                  <a:gd name="connsiteX0" fmla="*/ 375139 w 1570893"/>
                  <a:gd name="connsiteY0" fmla="*/ 11723 h 6201507"/>
                  <a:gd name="connsiteX1" fmla="*/ 504093 w 1570893"/>
                  <a:gd name="connsiteY1" fmla="*/ 234461 h 6201507"/>
                  <a:gd name="connsiteX2" fmla="*/ 562709 w 1570893"/>
                  <a:gd name="connsiteY2" fmla="*/ 386861 h 6201507"/>
                  <a:gd name="connsiteX3" fmla="*/ 586155 w 1570893"/>
                  <a:gd name="connsiteY3" fmla="*/ 562707 h 6201507"/>
                  <a:gd name="connsiteX4" fmla="*/ 527539 w 1570893"/>
                  <a:gd name="connsiteY4" fmla="*/ 691661 h 6201507"/>
                  <a:gd name="connsiteX5" fmla="*/ 410309 w 1570893"/>
                  <a:gd name="connsiteY5" fmla="*/ 738554 h 6201507"/>
                  <a:gd name="connsiteX6" fmla="*/ 316524 w 1570893"/>
                  <a:gd name="connsiteY6" fmla="*/ 773723 h 6201507"/>
                  <a:gd name="connsiteX7" fmla="*/ 152401 w 1570893"/>
                  <a:gd name="connsiteY7" fmla="*/ 785446 h 6201507"/>
                  <a:gd name="connsiteX8" fmla="*/ 0 w 1570893"/>
                  <a:gd name="connsiteY8" fmla="*/ 832339 h 6201507"/>
                  <a:gd name="connsiteX9" fmla="*/ 386863 w 1570893"/>
                  <a:gd name="connsiteY9" fmla="*/ 1008185 h 6201507"/>
                  <a:gd name="connsiteX10" fmla="*/ 445478 w 1570893"/>
                  <a:gd name="connsiteY10" fmla="*/ 1184030 h 6201507"/>
                  <a:gd name="connsiteX11" fmla="*/ 574432 w 1570893"/>
                  <a:gd name="connsiteY11" fmla="*/ 1242646 h 6201507"/>
                  <a:gd name="connsiteX12" fmla="*/ 703386 w 1570893"/>
                  <a:gd name="connsiteY12" fmla="*/ 1289538 h 6201507"/>
                  <a:gd name="connsiteX13" fmla="*/ 762001 w 1570893"/>
                  <a:gd name="connsiteY13" fmla="*/ 1547446 h 6201507"/>
                  <a:gd name="connsiteX14" fmla="*/ 762001 w 1570893"/>
                  <a:gd name="connsiteY14" fmla="*/ 1770184 h 6201507"/>
                  <a:gd name="connsiteX15" fmla="*/ 715109 w 1570893"/>
                  <a:gd name="connsiteY15" fmla="*/ 1969477 h 6201507"/>
                  <a:gd name="connsiteX16" fmla="*/ 668216 w 1570893"/>
                  <a:gd name="connsiteY16" fmla="*/ 2063261 h 6201507"/>
                  <a:gd name="connsiteX17" fmla="*/ 574432 w 1570893"/>
                  <a:gd name="connsiteY17" fmla="*/ 2227384 h 6201507"/>
                  <a:gd name="connsiteX18" fmla="*/ 480647 w 1570893"/>
                  <a:gd name="connsiteY18" fmla="*/ 2321169 h 6201507"/>
                  <a:gd name="connsiteX19" fmla="*/ 468924 w 1570893"/>
                  <a:gd name="connsiteY19" fmla="*/ 2485292 h 6201507"/>
                  <a:gd name="connsiteX20" fmla="*/ 339969 w 1570893"/>
                  <a:gd name="connsiteY20" fmla="*/ 2532184 h 6201507"/>
                  <a:gd name="connsiteX21" fmla="*/ 304801 w 1570893"/>
                  <a:gd name="connsiteY21" fmla="*/ 2719754 h 6201507"/>
                  <a:gd name="connsiteX22" fmla="*/ 386863 w 1570893"/>
                  <a:gd name="connsiteY22" fmla="*/ 2942491 h 6201507"/>
                  <a:gd name="connsiteX23" fmla="*/ 363417 w 1570893"/>
                  <a:gd name="connsiteY23" fmla="*/ 3012831 h 6201507"/>
                  <a:gd name="connsiteX24" fmla="*/ 234462 w 1570893"/>
                  <a:gd name="connsiteY24" fmla="*/ 3270739 h 6201507"/>
                  <a:gd name="connsiteX25" fmla="*/ 234463 w 1570893"/>
                  <a:gd name="connsiteY25" fmla="*/ 3563815 h 6201507"/>
                  <a:gd name="connsiteX26" fmla="*/ 304800 w 1570893"/>
                  <a:gd name="connsiteY26" fmla="*/ 3774832 h 6201507"/>
                  <a:gd name="connsiteX27" fmla="*/ 140678 w 1570893"/>
                  <a:gd name="connsiteY27" fmla="*/ 3845169 h 6201507"/>
                  <a:gd name="connsiteX28" fmla="*/ 175847 w 1570893"/>
                  <a:gd name="connsiteY28" fmla="*/ 4091353 h 6201507"/>
                  <a:gd name="connsiteX29" fmla="*/ 339969 w 1570893"/>
                  <a:gd name="connsiteY29" fmla="*/ 4243754 h 6201507"/>
                  <a:gd name="connsiteX30" fmla="*/ 504094 w 1570893"/>
                  <a:gd name="connsiteY30" fmla="*/ 4407877 h 6201507"/>
                  <a:gd name="connsiteX31" fmla="*/ 586154 w 1570893"/>
                  <a:gd name="connsiteY31" fmla="*/ 4571999 h 6201507"/>
                  <a:gd name="connsiteX32" fmla="*/ 457201 w 1570893"/>
                  <a:gd name="connsiteY32" fmla="*/ 4794739 h 6201507"/>
                  <a:gd name="connsiteX33" fmla="*/ 339969 w 1570893"/>
                  <a:gd name="connsiteY33" fmla="*/ 5111262 h 6201507"/>
                  <a:gd name="connsiteX34" fmla="*/ 445478 w 1570893"/>
                  <a:gd name="connsiteY34" fmla="*/ 5333999 h 6201507"/>
                  <a:gd name="connsiteX35" fmla="*/ 341589 w 1570893"/>
                  <a:gd name="connsiteY35" fmla="*/ 5545015 h 6201507"/>
                  <a:gd name="connsiteX36" fmla="*/ 70338 w 1570893"/>
                  <a:gd name="connsiteY36" fmla="*/ 5849816 h 6201507"/>
                  <a:gd name="connsiteX37" fmla="*/ 93785 w 1570893"/>
                  <a:gd name="connsiteY37" fmla="*/ 5920154 h 6201507"/>
                  <a:gd name="connsiteX38" fmla="*/ 246185 w 1570893"/>
                  <a:gd name="connsiteY38" fmla="*/ 6060831 h 6201507"/>
                  <a:gd name="connsiteX39" fmla="*/ 644770 w 1570893"/>
                  <a:gd name="connsiteY39" fmla="*/ 6201507 h 6201507"/>
                  <a:gd name="connsiteX40" fmla="*/ 1066801 w 1570893"/>
                  <a:gd name="connsiteY40" fmla="*/ 6142892 h 6201507"/>
                  <a:gd name="connsiteX41" fmla="*/ 1430216 w 1570893"/>
                  <a:gd name="connsiteY41" fmla="*/ 5967046 h 6201507"/>
                  <a:gd name="connsiteX42" fmla="*/ 1547446 w 1570893"/>
                  <a:gd name="connsiteY42" fmla="*/ 5779476 h 6201507"/>
                  <a:gd name="connsiteX43" fmla="*/ 1395047 w 1570893"/>
                  <a:gd name="connsiteY43" fmla="*/ 5392616 h 6201507"/>
                  <a:gd name="connsiteX44" fmla="*/ 1453664 w 1570893"/>
                  <a:gd name="connsiteY44" fmla="*/ 5005753 h 6201507"/>
                  <a:gd name="connsiteX45" fmla="*/ 1570893 w 1570893"/>
                  <a:gd name="connsiteY45" fmla="*/ 4654060 h 6201507"/>
                  <a:gd name="connsiteX46" fmla="*/ 1359876 w 1570893"/>
                  <a:gd name="connsiteY46" fmla="*/ 4419600 h 6201507"/>
                  <a:gd name="connsiteX47" fmla="*/ 1230923 w 1570893"/>
                  <a:gd name="connsiteY47" fmla="*/ 4208584 h 6201507"/>
                  <a:gd name="connsiteX48" fmla="*/ 1008186 w 1570893"/>
                  <a:gd name="connsiteY48" fmla="*/ 3997570 h 6201507"/>
                  <a:gd name="connsiteX49" fmla="*/ 785448 w 1570893"/>
                  <a:gd name="connsiteY49" fmla="*/ 3774830 h 6201507"/>
                  <a:gd name="connsiteX50" fmla="*/ 861432 w 1570893"/>
                  <a:gd name="connsiteY50" fmla="*/ 3506861 h 6201507"/>
                  <a:gd name="connsiteX51" fmla="*/ 1002107 w 1570893"/>
                  <a:gd name="connsiteY51" fmla="*/ 3260677 h 6201507"/>
                  <a:gd name="connsiteX52" fmla="*/ 890955 w 1570893"/>
                  <a:gd name="connsiteY52" fmla="*/ 2989384 h 6201507"/>
                  <a:gd name="connsiteX53" fmla="*/ 1043355 w 1570893"/>
                  <a:gd name="connsiteY53" fmla="*/ 2766646 h 6201507"/>
                  <a:gd name="connsiteX54" fmla="*/ 961293 w 1570893"/>
                  <a:gd name="connsiteY54" fmla="*/ 2555631 h 6201507"/>
                  <a:gd name="connsiteX55" fmla="*/ 1113693 w 1570893"/>
                  <a:gd name="connsiteY55" fmla="*/ 2332892 h 6201507"/>
                  <a:gd name="connsiteX56" fmla="*/ 1008185 w 1570893"/>
                  <a:gd name="connsiteY56" fmla="*/ 2098431 h 6201507"/>
                  <a:gd name="connsiteX57" fmla="*/ 1137139 w 1570893"/>
                  <a:gd name="connsiteY57" fmla="*/ 1746738 h 6201507"/>
                  <a:gd name="connsiteX58" fmla="*/ 1289539 w 1570893"/>
                  <a:gd name="connsiteY58" fmla="*/ 1465384 h 6201507"/>
                  <a:gd name="connsiteX59" fmla="*/ 1324709 w 1570893"/>
                  <a:gd name="connsiteY59" fmla="*/ 1031631 h 6201507"/>
                  <a:gd name="connsiteX60" fmla="*/ 1324709 w 1570893"/>
                  <a:gd name="connsiteY60" fmla="*/ 808892 h 6201507"/>
                  <a:gd name="connsiteX61" fmla="*/ 1125416 w 1570893"/>
                  <a:gd name="connsiteY61" fmla="*/ 398584 h 6201507"/>
                  <a:gd name="connsiteX62" fmla="*/ 961293 w 1570893"/>
                  <a:gd name="connsiteY62" fmla="*/ 187569 h 6201507"/>
                  <a:gd name="connsiteX63" fmla="*/ 890955 w 1570893"/>
                  <a:gd name="connsiteY63" fmla="*/ 105507 h 6201507"/>
                  <a:gd name="connsiteX64" fmla="*/ 808893 w 1570893"/>
                  <a:gd name="connsiteY64"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82063 w 1500555"/>
                  <a:gd name="connsiteY7" fmla="*/ 785446 h 6201507"/>
                  <a:gd name="connsiteX8" fmla="*/ 316525 w 1500555"/>
                  <a:gd name="connsiteY8" fmla="*/ 1008185 h 6201507"/>
                  <a:gd name="connsiteX9" fmla="*/ 375140 w 1500555"/>
                  <a:gd name="connsiteY9" fmla="*/ 1184030 h 6201507"/>
                  <a:gd name="connsiteX10" fmla="*/ 504094 w 1500555"/>
                  <a:gd name="connsiteY10" fmla="*/ 1242646 h 6201507"/>
                  <a:gd name="connsiteX11" fmla="*/ 633048 w 1500555"/>
                  <a:gd name="connsiteY11" fmla="*/ 1289538 h 6201507"/>
                  <a:gd name="connsiteX12" fmla="*/ 691663 w 1500555"/>
                  <a:gd name="connsiteY12" fmla="*/ 1547446 h 6201507"/>
                  <a:gd name="connsiteX13" fmla="*/ 691663 w 1500555"/>
                  <a:gd name="connsiteY13" fmla="*/ 1770184 h 6201507"/>
                  <a:gd name="connsiteX14" fmla="*/ 644771 w 1500555"/>
                  <a:gd name="connsiteY14" fmla="*/ 1969477 h 6201507"/>
                  <a:gd name="connsiteX15" fmla="*/ 597878 w 1500555"/>
                  <a:gd name="connsiteY15" fmla="*/ 2063261 h 6201507"/>
                  <a:gd name="connsiteX16" fmla="*/ 504094 w 1500555"/>
                  <a:gd name="connsiteY16" fmla="*/ 2227384 h 6201507"/>
                  <a:gd name="connsiteX17" fmla="*/ 410309 w 1500555"/>
                  <a:gd name="connsiteY17" fmla="*/ 2321169 h 6201507"/>
                  <a:gd name="connsiteX18" fmla="*/ 398586 w 1500555"/>
                  <a:gd name="connsiteY18" fmla="*/ 2485292 h 6201507"/>
                  <a:gd name="connsiteX19" fmla="*/ 269631 w 1500555"/>
                  <a:gd name="connsiteY19" fmla="*/ 2532184 h 6201507"/>
                  <a:gd name="connsiteX20" fmla="*/ 234463 w 1500555"/>
                  <a:gd name="connsiteY20" fmla="*/ 2719754 h 6201507"/>
                  <a:gd name="connsiteX21" fmla="*/ 316525 w 1500555"/>
                  <a:gd name="connsiteY21" fmla="*/ 2942491 h 6201507"/>
                  <a:gd name="connsiteX22" fmla="*/ 293079 w 1500555"/>
                  <a:gd name="connsiteY22" fmla="*/ 3012831 h 6201507"/>
                  <a:gd name="connsiteX23" fmla="*/ 164124 w 1500555"/>
                  <a:gd name="connsiteY23" fmla="*/ 3270739 h 6201507"/>
                  <a:gd name="connsiteX24" fmla="*/ 164125 w 1500555"/>
                  <a:gd name="connsiteY24" fmla="*/ 3563815 h 6201507"/>
                  <a:gd name="connsiteX25" fmla="*/ 234462 w 1500555"/>
                  <a:gd name="connsiteY25" fmla="*/ 3774832 h 6201507"/>
                  <a:gd name="connsiteX26" fmla="*/ 70340 w 1500555"/>
                  <a:gd name="connsiteY26" fmla="*/ 3845169 h 6201507"/>
                  <a:gd name="connsiteX27" fmla="*/ 105509 w 1500555"/>
                  <a:gd name="connsiteY27" fmla="*/ 4091353 h 6201507"/>
                  <a:gd name="connsiteX28" fmla="*/ 269631 w 1500555"/>
                  <a:gd name="connsiteY28" fmla="*/ 4243754 h 6201507"/>
                  <a:gd name="connsiteX29" fmla="*/ 433756 w 1500555"/>
                  <a:gd name="connsiteY29" fmla="*/ 4407877 h 6201507"/>
                  <a:gd name="connsiteX30" fmla="*/ 515816 w 1500555"/>
                  <a:gd name="connsiteY30" fmla="*/ 4571999 h 6201507"/>
                  <a:gd name="connsiteX31" fmla="*/ 386863 w 1500555"/>
                  <a:gd name="connsiteY31" fmla="*/ 4794739 h 6201507"/>
                  <a:gd name="connsiteX32" fmla="*/ 269631 w 1500555"/>
                  <a:gd name="connsiteY32" fmla="*/ 5111262 h 6201507"/>
                  <a:gd name="connsiteX33" fmla="*/ 375140 w 1500555"/>
                  <a:gd name="connsiteY33" fmla="*/ 5333999 h 6201507"/>
                  <a:gd name="connsiteX34" fmla="*/ 271251 w 1500555"/>
                  <a:gd name="connsiteY34" fmla="*/ 5545015 h 6201507"/>
                  <a:gd name="connsiteX35" fmla="*/ 0 w 1500555"/>
                  <a:gd name="connsiteY35" fmla="*/ 5849816 h 6201507"/>
                  <a:gd name="connsiteX36" fmla="*/ 23447 w 1500555"/>
                  <a:gd name="connsiteY36" fmla="*/ 5920154 h 6201507"/>
                  <a:gd name="connsiteX37" fmla="*/ 175847 w 1500555"/>
                  <a:gd name="connsiteY37" fmla="*/ 6060831 h 6201507"/>
                  <a:gd name="connsiteX38" fmla="*/ 574432 w 1500555"/>
                  <a:gd name="connsiteY38" fmla="*/ 6201507 h 6201507"/>
                  <a:gd name="connsiteX39" fmla="*/ 996463 w 1500555"/>
                  <a:gd name="connsiteY39" fmla="*/ 6142892 h 6201507"/>
                  <a:gd name="connsiteX40" fmla="*/ 1359878 w 1500555"/>
                  <a:gd name="connsiteY40" fmla="*/ 5967046 h 6201507"/>
                  <a:gd name="connsiteX41" fmla="*/ 1477108 w 1500555"/>
                  <a:gd name="connsiteY41" fmla="*/ 5779476 h 6201507"/>
                  <a:gd name="connsiteX42" fmla="*/ 1324709 w 1500555"/>
                  <a:gd name="connsiteY42" fmla="*/ 5392616 h 6201507"/>
                  <a:gd name="connsiteX43" fmla="*/ 1383326 w 1500555"/>
                  <a:gd name="connsiteY43" fmla="*/ 5005753 h 6201507"/>
                  <a:gd name="connsiteX44" fmla="*/ 1500555 w 1500555"/>
                  <a:gd name="connsiteY44" fmla="*/ 4654060 h 6201507"/>
                  <a:gd name="connsiteX45" fmla="*/ 1289538 w 1500555"/>
                  <a:gd name="connsiteY45" fmla="*/ 4419600 h 6201507"/>
                  <a:gd name="connsiteX46" fmla="*/ 1160585 w 1500555"/>
                  <a:gd name="connsiteY46" fmla="*/ 4208584 h 6201507"/>
                  <a:gd name="connsiteX47" fmla="*/ 937848 w 1500555"/>
                  <a:gd name="connsiteY47" fmla="*/ 3997570 h 6201507"/>
                  <a:gd name="connsiteX48" fmla="*/ 715110 w 1500555"/>
                  <a:gd name="connsiteY48" fmla="*/ 3774830 h 6201507"/>
                  <a:gd name="connsiteX49" fmla="*/ 791094 w 1500555"/>
                  <a:gd name="connsiteY49" fmla="*/ 3506861 h 6201507"/>
                  <a:gd name="connsiteX50" fmla="*/ 931769 w 1500555"/>
                  <a:gd name="connsiteY50" fmla="*/ 3260677 h 6201507"/>
                  <a:gd name="connsiteX51" fmla="*/ 820617 w 1500555"/>
                  <a:gd name="connsiteY51" fmla="*/ 2989384 h 6201507"/>
                  <a:gd name="connsiteX52" fmla="*/ 973017 w 1500555"/>
                  <a:gd name="connsiteY52" fmla="*/ 2766646 h 6201507"/>
                  <a:gd name="connsiteX53" fmla="*/ 890955 w 1500555"/>
                  <a:gd name="connsiteY53" fmla="*/ 2555631 h 6201507"/>
                  <a:gd name="connsiteX54" fmla="*/ 1043355 w 1500555"/>
                  <a:gd name="connsiteY54" fmla="*/ 2332892 h 6201507"/>
                  <a:gd name="connsiteX55" fmla="*/ 937847 w 1500555"/>
                  <a:gd name="connsiteY55" fmla="*/ 2098431 h 6201507"/>
                  <a:gd name="connsiteX56" fmla="*/ 1066801 w 1500555"/>
                  <a:gd name="connsiteY56" fmla="*/ 1746738 h 6201507"/>
                  <a:gd name="connsiteX57" fmla="*/ 1219201 w 1500555"/>
                  <a:gd name="connsiteY57" fmla="*/ 1465384 h 6201507"/>
                  <a:gd name="connsiteX58" fmla="*/ 1254371 w 1500555"/>
                  <a:gd name="connsiteY58" fmla="*/ 1031631 h 6201507"/>
                  <a:gd name="connsiteX59" fmla="*/ 1254371 w 1500555"/>
                  <a:gd name="connsiteY59" fmla="*/ 808892 h 6201507"/>
                  <a:gd name="connsiteX60" fmla="*/ 1055078 w 1500555"/>
                  <a:gd name="connsiteY60" fmla="*/ 398584 h 6201507"/>
                  <a:gd name="connsiteX61" fmla="*/ 890955 w 1500555"/>
                  <a:gd name="connsiteY61" fmla="*/ 187569 h 6201507"/>
                  <a:gd name="connsiteX62" fmla="*/ 820617 w 1500555"/>
                  <a:gd name="connsiteY62" fmla="*/ 105507 h 6201507"/>
                  <a:gd name="connsiteX63" fmla="*/ 738555 w 1500555"/>
                  <a:gd name="connsiteY63"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316525 w 1500555"/>
                  <a:gd name="connsiteY7" fmla="*/ 1008185 h 6201507"/>
                  <a:gd name="connsiteX8" fmla="*/ 375140 w 1500555"/>
                  <a:gd name="connsiteY8" fmla="*/ 1184030 h 6201507"/>
                  <a:gd name="connsiteX9" fmla="*/ 504094 w 1500555"/>
                  <a:gd name="connsiteY9" fmla="*/ 1242646 h 6201507"/>
                  <a:gd name="connsiteX10" fmla="*/ 633048 w 1500555"/>
                  <a:gd name="connsiteY10" fmla="*/ 1289538 h 6201507"/>
                  <a:gd name="connsiteX11" fmla="*/ 691663 w 1500555"/>
                  <a:gd name="connsiteY11" fmla="*/ 1547446 h 6201507"/>
                  <a:gd name="connsiteX12" fmla="*/ 691663 w 1500555"/>
                  <a:gd name="connsiteY12" fmla="*/ 1770184 h 6201507"/>
                  <a:gd name="connsiteX13" fmla="*/ 644771 w 1500555"/>
                  <a:gd name="connsiteY13" fmla="*/ 1969477 h 6201507"/>
                  <a:gd name="connsiteX14" fmla="*/ 597878 w 1500555"/>
                  <a:gd name="connsiteY14" fmla="*/ 2063261 h 6201507"/>
                  <a:gd name="connsiteX15" fmla="*/ 504094 w 1500555"/>
                  <a:gd name="connsiteY15" fmla="*/ 2227384 h 6201507"/>
                  <a:gd name="connsiteX16" fmla="*/ 410309 w 1500555"/>
                  <a:gd name="connsiteY16" fmla="*/ 2321169 h 6201507"/>
                  <a:gd name="connsiteX17" fmla="*/ 398586 w 1500555"/>
                  <a:gd name="connsiteY17" fmla="*/ 2485292 h 6201507"/>
                  <a:gd name="connsiteX18" fmla="*/ 269631 w 1500555"/>
                  <a:gd name="connsiteY18" fmla="*/ 2532184 h 6201507"/>
                  <a:gd name="connsiteX19" fmla="*/ 234463 w 1500555"/>
                  <a:gd name="connsiteY19" fmla="*/ 2719754 h 6201507"/>
                  <a:gd name="connsiteX20" fmla="*/ 316525 w 1500555"/>
                  <a:gd name="connsiteY20" fmla="*/ 2942491 h 6201507"/>
                  <a:gd name="connsiteX21" fmla="*/ 293079 w 1500555"/>
                  <a:gd name="connsiteY21" fmla="*/ 3012831 h 6201507"/>
                  <a:gd name="connsiteX22" fmla="*/ 164124 w 1500555"/>
                  <a:gd name="connsiteY22" fmla="*/ 3270739 h 6201507"/>
                  <a:gd name="connsiteX23" fmla="*/ 164125 w 1500555"/>
                  <a:gd name="connsiteY23" fmla="*/ 3563815 h 6201507"/>
                  <a:gd name="connsiteX24" fmla="*/ 234462 w 1500555"/>
                  <a:gd name="connsiteY24" fmla="*/ 3774832 h 6201507"/>
                  <a:gd name="connsiteX25" fmla="*/ 70340 w 1500555"/>
                  <a:gd name="connsiteY25" fmla="*/ 3845169 h 6201507"/>
                  <a:gd name="connsiteX26" fmla="*/ 105509 w 1500555"/>
                  <a:gd name="connsiteY26" fmla="*/ 4091353 h 6201507"/>
                  <a:gd name="connsiteX27" fmla="*/ 269631 w 1500555"/>
                  <a:gd name="connsiteY27" fmla="*/ 4243754 h 6201507"/>
                  <a:gd name="connsiteX28" fmla="*/ 433756 w 1500555"/>
                  <a:gd name="connsiteY28" fmla="*/ 4407877 h 6201507"/>
                  <a:gd name="connsiteX29" fmla="*/ 515816 w 1500555"/>
                  <a:gd name="connsiteY29" fmla="*/ 4571999 h 6201507"/>
                  <a:gd name="connsiteX30" fmla="*/ 386863 w 1500555"/>
                  <a:gd name="connsiteY30" fmla="*/ 4794739 h 6201507"/>
                  <a:gd name="connsiteX31" fmla="*/ 269631 w 1500555"/>
                  <a:gd name="connsiteY31" fmla="*/ 5111262 h 6201507"/>
                  <a:gd name="connsiteX32" fmla="*/ 375140 w 1500555"/>
                  <a:gd name="connsiteY32" fmla="*/ 5333999 h 6201507"/>
                  <a:gd name="connsiteX33" fmla="*/ 271251 w 1500555"/>
                  <a:gd name="connsiteY33" fmla="*/ 5545015 h 6201507"/>
                  <a:gd name="connsiteX34" fmla="*/ 0 w 1500555"/>
                  <a:gd name="connsiteY34" fmla="*/ 5849816 h 6201507"/>
                  <a:gd name="connsiteX35" fmla="*/ 23447 w 1500555"/>
                  <a:gd name="connsiteY35" fmla="*/ 5920154 h 6201507"/>
                  <a:gd name="connsiteX36" fmla="*/ 175847 w 1500555"/>
                  <a:gd name="connsiteY36" fmla="*/ 6060831 h 6201507"/>
                  <a:gd name="connsiteX37" fmla="*/ 574432 w 1500555"/>
                  <a:gd name="connsiteY37" fmla="*/ 6201507 h 6201507"/>
                  <a:gd name="connsiteX38" fmla="*/ 996463 w 1500555"/>
                  <a:gd name="connsiteY38" fmla="*/ 6142892 h 6201507"/>
                  <a:gd name="connsiteX39" fmla="*/ 1359878 w 1500555"/>
                  <a:gd name="connsiteY39" fmla="*/ 5967046 h 6201507"/>
                  <a:gd name="connsiteX40" fmla="*/ 1477108 w 1500555"/>
                  <a:gd name="connsiteY40" fmla="*/ 5779476 h 6201507"/>
                  <a:gd name="connsiteX41" fmla="*/ 1324709 w 1500555"/>
                  <a:gd name="connsiteY41" fmla="*/ 5392616 h 6201507"/>
                  <a:gd name="connsiteX42" fmla="*/ 1383326 w 1500555"/>
                  <a:gd name="connsiteY42" fmla="*/ 5005753 h 6201507"/>
                  <a:gd name="connsiteX43" fmla="*/ 1500555 w 1500555"/>
                  <a:gd name="connsiteY43" fmla="*/ 4654060 h 6201507"/>
                  <a:gd name="connsiteX44" fmla="*/ 1289538 w 1500555"/>
                  <a:gd name="connsiteY44" fmla="*/ 4419600 h 6201507"/>
                  <a:gd name="connsiteX45" fmla="*/ 1160585 w 1500555"/>
                  <a:gd name="connsiteY45" fmla="*/ 4208584 h 6201507"/>
                  <a:gd name="connsiteX46" fmla="*/ 937848 w 1500555"/>
                  <a:gd name="connsiteY46" fmla="*/ 3997570 h 6201507"/>
                  <a:gd name="connsiteX47" fmla="*/ 715110 w 1500555"/>
                  <a:gd name="connsiteY47" fmla="*/ 3774830 h 6201507"/>
                  <a:gd name="connsiteX48" fmla="*/ 791094 w 1500555"/>
                  <a:gd name="connsiteY48" fmla="*/ 3506861 h 6201507"/>
                  <a:gd name="connsiteX49" fmla="*/ 931769 w 1500555"/>
                  <a:gd name="connsiteY49" fmla="*/ 3260677 h 6201507"/>
                  <a:gd name="connsiteX50" fmla="*/ 820617 w 1500555"/>
                  <a:gd name="connsiteY50" fmla="*/ 2989384 h 6201507"/>
                  <a:gd name="connsiteX51" fmla="*/ 973017 w 1500555"/>
                  <a:gd name="connsiteY51" fmla="*/ 2766646 h 6201507"/>
                  <a:gd name="connsiteX52" fmla="*/ 890955 w 1500555"/>
                  <a:gd name="connsiteY52" fmla="*/ 2555631 h 6201507"/>
                  <a:gd name="connsiteX53" fmla="*/ 1043355 w 1500555"/>
                  <a:gd name="connsiteY53" fmla="*/ 2332892 h 6201507"/>
                  <a:gd name="connsiteX54" fmla="*/ 937847 w 1500555"/>
                  <a:gd name="connsiteY54" fmla="*/ 2098431 h 6201507"/>
                  <a:gd name="connsiteX55" fmla="*/ 1066801 w 1500555"/>
                  <a:gd name="connsiteY55" fmla="*/ 1746738 h 6201507"/>
                  <a:gd name="connsiteX56" fmla="*/ 1219201 w 1500555"/>
                  <a:gd name="connsiteY56" fmla="*/ 1465384 h 6201507"/>
                  <a:gd name="connsiteX57" fmla="*/ 1254371 w 1500555"/>
                  <a:gd name="connsiteY57" fmla="*/ 1031631 h 6201507"/>
                  <a:gd name="connsiteX58" fmla="*/ 1254371 w 1500555"/>
                  <a:gd name="connsiteY58" fmla="*/ 808892 h 6201507"/>
                  <a:gd name="connsiteX59" fmla="*/ 1055078 w 1500555"/>
                  <a:gd name="connsiteY59" fmla="*/ 398584 h 6201507"/>
                  <a:gd name="connsiteX60" fmla="*/ 890955 w 1500555"/>
                  <a:gd name="connsiteY60" fmla="*/ 187569 h 6201507"/>
                  <a:gd name="connsiteX61" fmla="*/ 820617 w 1500555"/>
                  <a:gd name="connsiteY61" fmla="*/ 105507 h 6201507"/>
                  <a:gd name="connsiteX62" fmla="*/ 738555 w 1500555"/>
                  <a:gd name="connsiteY62"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23447 w 1500555"/>
                  <a:gd name="connsiteY34" fmla="*/ 592015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328247 w 1500555"/>
                  <a:gd name="connsiteY34" fmla="*/ 588498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105507 w 1430215"/>
                  <a:gd name="connsiteY35" fmla="*/ 6060831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148863 w 1430215"/>
                  <a:gd name="connsiteY41" fmla="*/ 4888522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348154"/>
                  <a:gd name="connsiteY0" fmla="*/ 11723 h 6201507"/>
                  <a:gd name="connsiteX1" fmla="*/ 363415 w 1348154"/>
                  <a:gd name="connsiteY1" fmla="*/ 234461 h 6201507"/>
                  <a:gd name="connsiteX2" fmla="*/ 422031 w 1348154"/>
                  <a:gd name="connsiteY2" fmla="*/ 386861 h 6201507"/>
                  <a:gd name="connsiteX3" fmla="*/ 445477 w 1348154"/>
                  <a:gd name="connsiteY3" fmla="*/ 562707 h 6201507"/>
                  <a:gd name="connsiteX4" fmla="*/ 386861 w 1348154"/>
                  <a:gd name="connsiteY4" fmla="*/ 691661 h 6201507"/>
                  <a:gd name="connsiteX5" fmla="*/ 269631 w 1348154"/>
                  <a:gd name="connsiteY5" fmla="*/ 738554 h 6201507"/>
                  <a:gd name="connsiteX6" fmla="*/ 246185 w 1348154"/>
                  <a:gd name="connsiteY6" fmla="*/ 1008185 h 6201507"/>
                  <a:gd name="connsiteX7" fmla="*/ 304800 w 1348154"/>
                  <a:gd name="connsiteY7" fmla="*/ 1184030 h 6201507"/>
                  <a:gd name="connsiteX8" fmla="*/ 433754 w 1348154"/>
                  <a:gd name="connsiteY8" fmla="*/ 1242646 h 6201507"/>
                  <a:gd name="connsiteX9" fmla="*/ 562708 w 1348154"/>
                  <a:gd name="connsiteY9" fmla="*/ 1289538 h 6201507"/>
                  <a:gd name="connsiteX10" fmla="*/ 621323 w 1348154"/>
                  <a:gd name="connsiteY10" fmla="*/ 1547446 h 6201507"/>
                  <a:gd name="connsiteX11" fmla="*/ 621323 w 1348154"/>
                  <a:gd name="connsiteY11" fmla="*/ 1770184 h 6201507"/>
                  <a:gd name="connsiteX12" fmla="*/ 574431 w 1348154"/>
                  <a:gd name="connsiteY12" fmla="*/ 1969477 h 6201507"/>
                  <a:gd name="connsiteX13" fmla="*/ 527538 w 1348154"/>
                  <a:gd name="connsiteY13" fmla="*/ 2063261 h 6201507"/>
                  <a:gd name="connsiteX14" fmla="*/ 433754 w 1348154"/>
                  <a:gd name="connsiteY14" fmla="*/ 2227384 h 6201507"/>
                  <a:gd name="connsiteX15" fmla="*/ 339969 w 1348154"/>
                  <a:gd name="connsiteY15" fmla="*/ 2321169 h 6201507"/>
                  <a:gd name="connsiteX16" fmla="*/ 328246 w 1348154"/>
                  <a:gd name="connsiteY16" fmla="*/ 2485292 h 6201507"/>
                  <a:gd name="connsiteX17" fmla="*/ 199291 w 1348154"/>
                  <a:gd name="connsiteY17" fmla="*/ 2532184 h 6201507"/>
                  <a:gd name="connsiteX18" fmla="*/ 164123 w 1348154"/>
                  <a:gd name="connsiteY18" fmla="*/ 2719754 h 6201507"/>
                  <a:gd name="connsiteX19" fmla="*/ 246185 w 1348154"/>
                  <a:gd name="connsiteY19" fmla="*/ 2942491 h 6201507"/>
                  <a:gd name="connsiteX20" fmla="*/ 222739 w 1348154"/>
                  <a:gd name="connsiteY20" fmla="*/ 3012831 h 6201507"/>
                  <a:gd name="connsiteX21" fmla="*/ 93784 w 1348154"/>
                  <a:gd name="connsiteY21" fmla="*/ 3270739 h 6201507"/>
                  <a:gd name="connsiteX22" fmla="*/ 93785 w 1348154"/>
                  <a:gd name="connsiteY22" fmla="*/ 3563815 h 6201507"/>
                  <a:gd name="connsiteX23" fmla="*/ 164122 w 1348154"/>
                  <a:gd name="connsiteY23" fmla="*/ 3774832 h 6201507"/>
                  <a:gd name="connsiteX24" fmla="*/ 0 w 1348154"/>
                  <a:gd name="connsiteY24" fmla="*/ 3845169 h 6201507"/>
                  <a:gd name="connsiteX25" fmla="*/ 35169 w 1348154"/>
                  <a:gd name="connsiteY25" fmla="*/ 4091353 h 6201507"/>
                  <a:gd name="connsiteX26" fmla="*/ 199291 w 1348154"/>
                  <a:gd name="connsiteY26" fmla="*/ 4243754 h 6201507"/>
                  <a:gd name="connsiteX27" fmla="*/ 363416 w 1348154"/>
                  <a:gd name="connsiteY27" fmla="*/ 4407877 h 6201507"/>
                  <a:gd name="connsiteX28" fmla="*/ 445476 w 1348154"/>
                  <a:gd name="connsiteY28" fmla="*/ 4571999 h 6201507"/>
                  <a:gd name="connsiteX29" fmla="*/ 316523 w 1348154"/>
                  <a:gd name="connsiteY29" fmla="*/ 4794739 h 6201507"/>
                  <a:gd name="connsiteX30" fmla="*/ 199291 w 1348154"/>
                  <a:gd name="connsiteY30" fmla="*/ 5111262 h 6201507"/>
                  <a:gd name="connsiteX31" fmla="*/ 304800 w 1348154"/>
                  <a:gd name="connsiteY31" fmla="*/ 5333999 h 6201507"/>
                  <a:gd name="connsiteX32" fmla="*/ 200911 w 1348154"/>
                  <a:gd name="connsiteY32" fmla="*/ 5545015 h 6201507"/>
                  <a:gd name="connsiteX33" fmla="*/ 105507 w 1348154"/>
                  <a:gd name="connsiteY33" fmla="*/ 5697417 h 6201507"/>
                  <a:gd name="connsiteX34" fmla="*/ 105507 w 1348154"/>
                  <a:gd name="connsiteY34" fmla="*/ 5908430 h 6201507"/>
                  <a:gd name="connsiteX35" fmla="*/ 70338 w 1348154"/>
                  <a:gd name="connsiteY35" fmla="*/ 6142892 h 6201507"/>
                  <a:gd name="connsiteX36" fmla="*/ 504092 w 1348154"/>
                  <a:gd name="connsiteY36" fmla="*/ 6201507 h 6201507"/>
                  <a:gd name="connsiteX37" fmla="*/ 926123 w 1348154"/>
                  <a:gd name="connsiteY37" fmla="*/ 6142892 h 6201507"/>
                  <a:gd name="connsiteX38" fmla="*/ 1137138 w 1348154"/>
                  <a:gd name="connsiteY38" fmla="*/ 5967046 h 6201507"/>
                  <a:gd name="connsiteX39" fmla="*/ 902675 w 1348154"/>
                  <a:gd name="connsiteY39" fmla="*/ 5650522 h 6201507"/>
                  <a:gd name="connsiteX40" fmla="*/ 902677 w 1348154"/>
                  <a:gd name="connsiteY40" fmla="*/ 5275385 h 6201507"/>
                  <a:gd name="connsiteX41" fmla="*/ 1148863 w 1348154"/>
                  <a:gd name="connsiteY41" fmla="*/ 4888522 h 6201507"/>
                  <a:gd name="connsiteX42" fmla="*/ 1348154 w 1348154"/>
                  <a:gd name="connsiteY42" fmla="*/ 4618891 h 6201507"/>
                  <a:gd name="connsiteX43" fmla="*/ 1219198 w 1348154"/>
                  <a:gd name="connsiteY43" fmla="*/ 4419600 h 6201507"/>
                  <a:gd name="connsiteX44" fmla="*/ 1090245 w 1348154"/>
                  <a:gd name="connsiteY44" fmla="*/ 4208584 h 6201507"/>
                  <a:gd name="connsiteX45" fmla="*/ 867508 w 1348154"/>
                  <a:gd name="connsiteY45" fmla="*/ 3997570 h 6201507"/>
                  <a:gd name="connsiteX46" fmla="*/ 644770 w 1348154"/>
                  <a:gd name="connsiteY46" fmla="*/ 3774830 h 6201507"/>
                  <a:gd name="connsiteX47" fmla="*/ 720754 w 1348154"/>
                  <a:gd name="connsiteY47" fmla="*/ 3506861 h 6201507"/>
                  <a:gd name="connsiteX48" fmla="*/ 861429 w 1348154"/>
                  <a:gd name="connsiteY48" fmla="*/ 3260677 h 6201507"/>
                  <a:gd name="connsiteX49" fmla="*/ 750277 w 1348154"/>
                  <a:gd name="connsiteY49" fmla="*/ 2989384 h 6201507"/>
                  <a:gd name="connsiteX50" fmla="*/ 902677 w 1348154"/>
                  <a:gd name="connsiteY50" fmla="*/ 2766646 h 6201507"/>
                  <a:gd name="connsiteX51" fmla="*/ 820615 w 1348154"/>
                  <a:gd name="connsiteY51" fmla="*/ 2555631 h 6201507"/>
                  <a:gd name="connsiteX52" fmla="*/ 973015 w 1348154"/>
                  <a:gd name="connsiteY52" fmla="*/ 2332892 h 6201507"/>
                  <a:gd name="connsiteX53" fmla="*/ 867507 w 1348154"/>
                  <a:gd name="connsiteY53" fmla="*/ 2098431 h 6201507"/>
                  <a:gd name="connsiteX54" fmla="*/ 996461 w 1348154"/>
                  <a:gd name="connsiteY54" fmla="*/ 1746738 h 6201507"/>
                  <a:gd name="connsiteX55" fmla="*/ 1148861 w 1348154"/>
                  <a:gd name="connsiteY55" fmla="*/ 1465384 h 6201507"/>
                  <a:gd name="connsiteX56" fmla="*/ 1184031 w 1348154"/>
                  <a:gd name="connsiteY56" fmla="*/ 1031631 h 6201507"/>
                  <a:gd name="connsiteX57" fmla="*/ 1184031 w 1348154"/>
                  <a:gd name="connsiteY57" fmla="*/ 808892 h 6201507"/>
                  <a:gd name="connsiteX58" fmla="*/ 984738 w 1348154"/>
                  <a:gd name="connsiteY58" fmla="*/ 398584 h 6201507"/>
                  <a:gd name="connsiteX59" fmla="*/ 820615 w 1348154"/>
                  <a:gd name="connsiteY59" fmla="*/ 187569 h 6201507"/>
                  <a:gd name="connsiteX60" fmla="*/ 750277 w 1348154"/>
                  <a:gd name="connsiteY60" fmla="*/ 105507 h 6201507"/>
                  <a:gd name="connsiteX61" fmla="*/ 668215 w 1348154"/>
                  <a:gd name="connsiteY61" fmla="*/ 0 h 6201507"/>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70338 w 1348154"/>
                  <a:gd name="connsiteY35" fmla="*/ 6142892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175846 w 1348154"/>
                  <a:gd name="connsiteY35" fmla="*/ 6201508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199293 w 1371601"/>
                  <a:gd name="connsiteY35" fmla="*/ 6201508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246185 w 1371601"/>
                  <a:gd name="connsiteY35" fmla="*/ 6213231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61293 w 1383324"/>
                  <a:gd name="connsiteY37" fmla="*/ 6142892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73218 w 1383324"/>
                  <a:gd name="connsiteY41" fmla="*/ 5028131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277818 w 1383324"/>
                  <a:gd name="connsiteY42" fmla="*/ 4865076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77818 w 1301262"/>
                  <a:gd name="connsiteY42" fmla="*/ 4865076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07480 w 1301262"/>
                  <a:gd name="connsiteY42" fmla="*/ 4923692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061495 w 1301262"/>
                  <a:gd name="connsiteY39" fmla="*/ 5907362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67003 w 1301262"/>
                  <a:gd name="connsiteY39" fmla="*/ 5848748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93987 w 1301262"/>
                  <a:gd name="connsiteY32" fmla="*/ 5438439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35372 w 1301262"/>
                  <a:gd name="connsiteY32" fmla="*/ 5450162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306420 w 1371601"/>
                  <a:gd name="connsiteY33" fmla="*/ 5545015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12636 w 1371601"/>
                  <a:gd name="connsiteY33" fmla="*/ 5638799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10192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084942 w 1348155"/>
                  <a:gd name="connsiteY43" fmla="*/ 5086746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95050"/>
                  <a:gd name="connsiteY0" fmla="*/ 11723 h 6295292"/>
                  <a:gd name="connsiteX1" fmla="*/ 445478 w 1395050"/>
                  <a:gd name="connsiteY1" fmla="*/ 234461 h 6295292"/>
                  <a:gd name="connsiteX2" fmla="*/ 504094 w 1395050"/>
                  <a:gd name="connsiteY2" fmla="*/ 386861 h 6295292"/>
                  <a:gd name="connsiteX3" fmla="*/ 527540 w 1395050"/>
                  <a:gd name="connsiteY3" fmla="*/ 562707 h 6295292"/>
                  <a:gd name="connsiteX4" fmla="*/ 468924 w 1395050"/>
                  <a:gd name="connsiteY4" fmla="*/ 691661 h 6295292"/>
                  <a:gd name="connsiteX5" fmla="*/ 351694 w 1395050"/>
                  <a:gd name="connsiteY5" fmla="*/ 738554 h 6295292"/>
                  <a:gd name="connsiteX6" fmla="*/ 328248 w 1395050"/>
                  <a:gd name="connsiteY6" fmla="*/ 1008185 h 6295292"/>
                  <a:gd name="connsiteX7" fmla="*/ 386863 w 1395050"/>
                  <a:gd name="connsiteY7" fmla="*/ 1184030 h 6295292"/>
                  <a:gd name="connsiteX8" fmla="*/ 515817 w 1395050"/>
                  <a:gd name="connsiteY8" fmla="*/ 1242646 h 6295292"/>
                  <a:gd name="connsiteX9" fmla="*/ 644771 w 1395050"/>
                  <a:gd name="connsiteY9" fmla="*/ 1289538 h 6295292"/>
                  <a:gd name="connsiteX10" fmla="*/ 703386 w 1395050"/>
                  <a:gd name="connsiteY10" fmla="*/ 1547446 h 6295292"/>
                  <a:gd name="connsiteX11" fmla="*/ 703386 w 1395050"/>
                  <a:gd name="connsiteY11" fmla="*/ 1770184 h 6295292"/>
                  <a:gd name="connsiteX12" fmla="*/ 656494 w 1395050"/>
                  <a:gd name="connsiteY12" fmla="*/ 1969477 h 6295292"/>
                  <a:gd name="connsiteX13" fmla="*/ 609601 w 1395050"/>
                  <a:gd name="connsiteY13" fmla="*/ 2063261 h 6295292"/>
                  <a:gd name="connsiteX14" fmla="*/ 515817 w 1395050"/>
                  <a:gd name="connsiteY14" fmla="*/ 2227384 h 6295292"/>
                  <a:gd name="connsiteX15" fmla="*/ 422032 w 1395050"/>
                  <a:gd name="connsiteY15" fmla="*/ 2321169 h 6295292"/>
                  <a:gd name="connsiteX16" fmla="*/ 410309 w 1395050"/>
                  <a:gd name="connsiteY16" fmla="*/ 2485292 h 6295292"/>
                  <a:gd name="connsiteX17" fmla="*/ 281354 w 1395050"/>
                  <a:gd name="connsiteY17" fmla="*/ 2532184 h 6295292"/>
                  <a:gd name="connsiteX18" fmla="*/ 246186 w 1395050"/>
                  <a:gd name="connsiteY18" fmla="*/ 2719754 h 6295292"/>
                  <a:gd name="connsiteX19" fmla="*/ 328248 w 1395050"/>
                  <a:gd name="connsiteY19" fmla="*/ 2942491 h 6295292"/>
                  <a:gd name="connsiteX20" fmla="*/ 304802 w 1395050"/>
                  <a:gd name="connsiteY20" fmla="*/ 3012831 h 6295292"/>
                  <a:gd name="connsiteX21" fmla="*/ 175847 w 1395050"/>
                  <a:gd name="connsiteY21" fmla="*/ 3270739 h 6295292"/>
                  <a:gd name="connsiteX22" fmla="*/ 175848 w 1395050"/>
                  <a:gd name="connsiteY22" fmla="*/ 3563815 h 6295292"/>
                  <a:gd name="connsiteX23" fmla="*/ 246185 w 1395050"/>
                  <a:gd name="connsiteY23" fmla="*/ 3774832 h 6295292"/>
                  <a:gd name="connsiteX24" fmla="*/ 82063 w 1395050"/>
                  <a:gd name="connsiteY24" fmla="*/ 3845169 h 6295292"/>
                  <a:gd name="connsiteX25" fmla="*/ 117232 w 1395050"/>
                  <a:gd name="connsiteY25" fmla="*/ 4091353 h 6295292"/>
                  <a:gd name="connsiteX26" fmla="*/ 281354 w 1395050"/>
                  <a:gd name="connsiteY26" fmla="*/ 4243754 h 6295292"/>
                  <a:gd name="connsiteX27" fmla="*/ 445479 w 1395050"/>
                  <a:gd name="connsiteY27" fmla="*/ 4407877 h 6295292"/>
                  <a:gd name="connsiteX28" fmla="*/ 527539 w 1395050"/>
                  <a:gd name="connsiteY28" fmla="*/ 4571999 h 6295292"/>
                  <a:gd name="connsiteX29" fmla="*/ 398586 w 1395050"/>
                  <a:gd name="connsiteY29" fmla="*/ 4794739 h 6295292"/>
                  <a:gd name="connsiteX30" fmla="*/ 281354 w 1395050"/>
                  <a:gd name="connsiteY30" fmla="*/ 5111262 h 6295292"/>
                  <a:gd name="connsiteX31" fmla="*/ 386863 w 1395050"/>
                  <a:gd name="connsiteY31" fmla="*/ 5333999 h 6295292"/>
                  <a:gd name="connsiteX32" fmla="*/ 369834 w 1395050"/>
                  <a:gd name="connsiteY32" fmla="*/ 5497054 h 6295292"/>
                  <a:gd name="connsiteX33" fmla="*/ 189190 w 1395050"/>
                  <a:gd name="connsiteY33" fmla="*/ 5638799 h 6295292"/>
                  <a:gd name="connsiteX34" fmla="*/ 0 w 1395050"/>
                  <a:gd name="connsiteY34" fmla="*/ 5838094 h 6295292"/>
                  <a:gd name="connsiteX35" fmla="*/ 46893 w 1395050"/>
                  <a:gd name="connsiteY35" fmla="*/ 6049107 h 6295292"/>
                  <a:gd name="connsiteX36" fmla="*/ 304801 w 1395050"/>
                  <a:gd name="connsiteY36" fmla="*/ 6213231 h 6295292"/>
                  <a:gd name="connsiteX37" fmla="*/ 609602 w 1395050"/>
                  <a:gd name="connsiteY37" fmla="*/ 6295292 h 6295292"/>
                  <a:gd name="connsiteX38" fmla="*/ 961294 w 1395050"/>
                  <a:gd name="connsiteY38" fmla="*/ 6236676 h 6295292"/>
                  <a:gd name="connsiteX39" fmla="*/ 1137139 w 1395050"/>
                  <a:gd name="connsiteY39" fmla="*/ 6119446 h 6295292"/>
                  <a:gd name="connsiteX40" fmla="*/ 1213896 w 1395050"/>
                  <a:gd name="connsiteY40" fmla="*/ 5848748 h 6295292"/>
                  <a:gd name="connsiteX41" fmla="*/ 1125415 w 1395050"/>
                  <a:gd name="connsiteY41" fmla="*/ 5568461 h 6295292"/>
                  <a:gd name="connsiteX42" fmla="*/ 984740 w 1395050"/>
                  <a:gd name="connsiteY42" fmla="*/ 5275385 h 6295292"/>
                  <a:gd name="connsiteX43" fmla="*/ 1084942 w 1395050"/>
                  <a:gd name="connsiteY43" fmla="*/ 5086746 h 6295292"/>
                  <a:gd name="connsiteX44" fmla="*/ 1395050 w 1395050"/>
                  <a:gd name="connsiteY44" fmla="*/ 4841630 h 6295292"/>
                  <a:gd name="connsiteX45" fmla="*/ 1348155 w 1395050"/>
                  <a:gd name="connsiteY45" fmla="*/ 4642337 h 6295292"/>
                  <a:gd name="connsiteX46" fmla="*/ 1301261 w 1395050"/>
                  <a:gd name="connsiteY46" fmla="*/ 4419600 h 6295292"/>
                  <a:gd name="connsiteX47" fmla="*/ 1172308 w 1395050"/>
                  <a:gd name="connsiteY47" fmla="*/ 4208584 h 6295292"/>
                  <a:gd name="connsiteX48" fmla="*/ 949571 w 1395050"/>
                  <a:gd name="connsiteY48" fmla="*/ 3997570 h 6295292"/>
                  <a:gd name="connsiteX49" fmla="*/ 726833 w 1395050"/>
                  <a:gd name="connsiteY49" fmla="*/ 3774830 h 6295292"/>
                  <a:gd name="connsiteX50" fmla="*/ 802817 w 1395050"/>
                  <a:gd name="connsiteY50" fmla="*/ 3506861 h 6295292"/>
                  <a:gd name="connsiteX51" fmla="*/ 943492 w 1395050"/>
                  <a:gd name="connsiteY51" fmla="*/ 3260677 h 6295292"/>
                  <a:gd name="connsiteX52" fmla="*/ 832340 w 1395050"/>
                  <a:gd name="connsiteY52" fmla="*/ 2989384 h 6295292"/>
                  <a:gd name="connsiteX53" fmla="*/ 984740 w 1395050"/>
                  <a:gd name="connsiteY53" fmla="*/ 2766646 h 6295292"/>
                  <a:gd name="connsiteX54" fmla="*/ 902678 w 1395050"/>
                  <a:gd name="connsiteY54" fmla="*/ 2555631 h 6295292"/>
                  <a:gd name="connsiteX55" fmla="*/ 1055078 w 1395050"/>
                  <a:gd name="connsiteY55" fmla="*/ 2332892 h 6295292"/>
                  <a:gd name="connsiteX56" fmla="*/ 949570 w 1395050"/>
                  <a:gd name="connsiteY56" fmla="*/ 2098431 h 6295292"/>
                  <a:gd name="connsiteX57" fmla="*/ 1078524 w 1395050"/>
                  <a:gd name="connsiteY57" fmla="*/ 1746738 h 6295292"/>
                  <a:gd name="connsiteX58" fmla="*/ 1230924 w 1395050"/>
                  <a:gd name="connsiteY58" fmla="*/ 1465384 h 6295292"/>
                  <a:gd name="connsiteX59" fmla="*/ 1266094 w 1395050"/>
                  <a:gd name="connsiteY59" fmla="*/ 1031631 h 6295292"/>
                  <a:gd name="connsiteX60" fmla="*/ 1266094 w 1395050"/>
                  <a:gd name="connsiteY60" fmla="*/ 808892 h 6295292"/>
                  <a:gd name="connsiteX61" fmla="*/ 1066801 w 1395050"/>
                  <a:gd name="connsiteY61" fmla="*/ 398584 h 6295292"/>
                  <a:gd name="connsiteX62" fmla="*/ 902678 w 1395050"/>
                  <a:gd name="connsiteY62" fmla="*/ 187569 h 6295292"/>
                  <a:gd name="connsiteX63" fmla="*/ 832340 w 1395050"/>
                  <a:gd name="connsiteY63" fmla="*/ 105507 h 6295292"/>
                  <a:gd name="connsiteX64" fmla="*/ 750278 w 1395050"/>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527539 w 1441940"/>
                  <a:gd name="connsiteY28" fmla="*/ 4571999 h 6295292"/>
                  <a:gd name="connsiteX29" fmla="*/ 398586 w 1441940"/>
                  <a:gd name="connsiteY29" fmla="*/ 4794739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01261 w 1441940"/>
                  <a:gd name="connsiteY46" fmla="*/ 4419600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527539 w 1453661"/>
                  <a:gd name="connsiteY28" fmla="*/ 4571999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691662 w 1453661"/>
                  <a:gd name="connsiteY28" fmla="*/ 4572000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691662 w 1441940"/>
                  <a:gd name="connsiteY28" fmla="*/ 4572000 h 6295292"/>
                  <a:gd name="connsiteX29" fmla="*/ 668217 w 1441940"/>
                  <a:gd name="connsiteY29" fmla="*/ 4747846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36430 w 1441940"/>
                  <a:gd name="connsiteY46" fmla="*/ 4396154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269631 w 1395047"/>
                  <a:gd name="connsiteY0" fmla="*/ 11723 h 6295292"/>
                  <a:gd name="connsiteX1" fmla="*/ 398585 w 1395047"/>
                  <a:gd name="connsiteY1" fmla="*/ 234461 h 6295292"/>
                  <a:gd name="connsiteX2" fmla="*/ 457201 w 1395047"/>
                  <a:gd name="connsiteY2" fmla="*/ 386861 h 6295292"/>
                  <a:gd name="connsiteX3" fmla="*/ 480647 w 1395047"/>
                  <a:gd name="connsiteY3" fmla="*/ 562707 h 6295292"/>
                  <a:gd name="connsiteX4" fmla="*/ 422031 w 1395047"/>
                  <a:gd name="connsiteY4" fmla="*/ 691661 h 6295292"/>
                  <a:gd name="connsiteX5" fmla="*/ 304801 w 1395047"/>
                  <a:gd name="connsiteY5" fmla="*/ 738554 h 6295292"/>
                  <a:gd name="connsiteX6" fmla="*/ 281355 w 1395047"/>
                  <a:gd name="connsiteY6" fmla="*/ 1008185 h 6295292"/>
                  <a:gd name="connsiteX7" fmla="*/ 339970 w 1395047"/>
                  <a:gd name="connsiteY7" fmla="*/ 1184030 h 6295292"/>
                  <a:gd name="connsiteX8" fmla="*/ 468924 w 1395047"/>
                  <a:gd name="connsiteY8" fmla="*/ 1242646 h 6295292"/>
                  <a:gd name="connsiteX9" fmla="*/ 597878 w 1395047"/>
                  <a:gd name="connsiteY9" fmla="*/ 1289538 h 6295292"/>
                  <a:gd name="connsiteX10" fmla="*/ 656493 w 1395047"/>
                  <a:gd name="connsiteY10" fmla="*/ 1547446 h 6295292"/>
                  <a:gd name="connsiteX11" fmla="*/ 656493 w 1395047"/>
                  <a:gd name="connsiteY11" fmla="*/ 1770184 h 6295292"/>
                  <a:gd name="connsiteX12" fmla="*/ 609601 w 1395047"/>
                  <a:gd name="connsiteY12" fmla="*/ 1969477 h 6295292"/>
                  <a:gd name="connsiteX13" fmla="*/ 562708 w 1395047"/>
                  <a:gd name="connsiteY13" fmla="*/ 2063261 h 6295292"/>
                  <a:gd name="connsiteX14" fmla="*/ 468924 w 1395047"/>
                  <a:gd name="connsiteY14" fmla="*/ 2227384 h 6295292"/>
                  <a:gd name="connsiteX15" fmla="*/ 375139 w 1395047"/>
                  <a:gd name="connsiteY15" fmla="*/ 2321169 h 6295292"/>
                  <a:gd name="connsiteX16" fmla="*/ 363416 w 1395047"/>
                  <a:gd name="connsiteY16" fmla="*/ 2485292 h 6295292"/>
                  <a:gd name="connsiteX17" fmla="*/ 234461 w 1395047"/>
                  <a:gd name="connsiteY17" fmla="*/ 2532184 h 6295292"/>
                  <a:gd name="connsiteX18" fmla="*/ 199293 w 1395047"/>
                  <a:gd name="connsiteY18" fmla="*/ 2719754 h 6295292"/>
                  <a:gd name="connsiteX19" fmla="*/ 281355 w 1395047"/>
                  <a:gd name="connsiteY19" fmla="*/ 2942491 h 6295292"/>
                  <a:gd name="connsiteX20" fmla="*/ 257909 w 1395047"/>
                  <a:gd name="connsiteY20" fmla="*/ 3012831 h 6295292"/>
                  <a:gd name="connsiteX21" fmla="*/ 128954 w 1395047"/>
                  <a:gd name="connsiteY21" fmla="*/ 3270739 h 6295292"/>
                  <a:gd name="connsiteX22" fmla="*/ 128955 w 1395047"/>
                  <a:gd name="connsiteY22" fmla="*/ 3563815 h 6295292"/>
                  <a:gd name="connsiteX23" fmla="*/ 199292 w 1395047"/>
                  <a:gd name="connsiteY23" fmla="*/ 3774832 h 6295292"/>
                  <a:gd name="connsiteX24" fmla="*/ 35170 w 1395047"/>
                  <a:gd name="connsiteY24" fmla="*/ 3845169 h 6295292"/>
                  <a:gd name="connsiteX25" fmla="*/ 70339 w 1395047"/>
                  <a:gd name="connsiteY25" fmla="*/ 4091353 h 6295292"/>
                  <a:gd name="connsiteX26" fmla="*/ 234461 w 1395047"/>
                  <a:gd name="connsiteY26" fmla="*/ 4243754 h 6295292"/>
                  <a:gd name="connsiteX27" fmla="*/ 398586 w 1395047"/>
                  <a:gd name="connsiteY27" fmla="*/ 4407877 h 6295292"/>
                  <a:gd name="connsiteX28" fmla="*/ 644769 w 1395047"/>
                  <a:gd name="connsiteY28" fmla="*/ 4572000 h 6295292"/>
                  <a:gd name="connsiteX29" fmla="*/ 621324 w 1395047"/>
                  <a:gd name="connsiteY29" fmla="*/ 4747846 h 6295292"/>
                  <a:gd name="connsiteX30" fmla="*/ 234461 w 1395047"/>
                  <a:gd name="connsiteY30" fmla="*/ 5111262 h 6295292"/>
                  <a:gd name="connsiteX31" fmla="*/ 339970 w 1395047"/>
                  <a:gd name="connsiteY31" fmla="*/ 5333999 h 6295292"/>
                  <a:gd name="connsiteX32" fmla="*/ 322941 w 1395047"/>
                  <a:gd name="connsiteY32" fmla="*/ 5497054 h 6295292"/>
                  <a:gd name="connsiteX33" fmla="*/ 142297 w 1395047"/>
                  <a:gd name="connsiteY33" fmla="*/ 5638799 h 6295292"/>
                  <a:gd name="connsiteX34" fmla="*/ 145206 w 1395047"/>
                  <a:gd name="connsiteY34" fmla="*/ 5870160 h 6295292"/>
                  <a:gd name="connsiteX35" fmla="*/ 0 w 1395047"/>
                  <a:gd name="connsiteY35" fmla="*/ 6049107 h 6295292"/>
                  <a:gd name="connsiteX36" fmla="*/ 257908 w 1395047"/>
                  <a:gd name="connsiteY36" fmla="*/ 6213231 h 6295292"/>
                  <a:gd name="connsiteX37" fmla="*/ 562709 w 1395047"/>
                  <a:gd name="connsiteY37" fmla="*/ 6295292 h 6295292"/>
                  <a:gd name="connsiteX38" fmla="*/ 914401 w 1395047"/>
                  <a:gd name="connsiteY38" fmla="*/ 6236676 h 6295292"/>
                  <a:gd name="connsiteX39" fmla="*/ 1090246 w 1395047"/>
                  <a:gd name="connsiteY39" fmla="*/ 6119446 h 6295292"/>
                  <a:gd name="connsiteX40" fmla="*/ 1167003 w 1395047"/>
                  <a:gd name="connsiteY40" fmla="*/ 5848748 h 6295292"/>
                  <a:gd name="connsiteX41" fmla="*/ 1078522 w 1395047"/>
                  <a:gd name="connsiteY41" fmla="*/ 5568461 h 6295292"/>
                  <a:gd name="connsiteX42" fmla="*/ 937847 w 1395047"/>
                  <a:gd name="connsiteY42" fmla="*/ 5275385 h 6295292"/>
                  <a:gd name="connsiteX43" fmla="*/ 1038049 w 1395047"/>
                  <a:gd name="connsiteY43" fmla="*/ 5086746 h 6295292"/>
                  <a:gd name="connsiteX44" fmla="*/ 1348157 w 1395047"/>
                  <a:gd name="connsiteY44" fmla="*/ 4841630 h 6295292"/>
                  <a:gd name="connsiteX45" fmla="*/ 1395047 w 1395047"/>
                  <a:gd name="connsiteY45" fmla="*/ 4630614 h 6295292"/>
                  <a:gd name="connsiteX46" fmla="*/ 1289537 w 1395047"/>
                  <a:gd name="connsiteY46" fmla="*/ 4396154 h 6295292"/>
                  <a:gd name="connsiteX47" fmla="*/ 1125415 w 1395047"/>
                  <a:gd name="connsiteY47" fmla="*/ 4208584 h 6295292"/>
                  <a:gd name="connsiteX48" fmla="*/ 902678 w 1395047"/>
                  <a:gd name="connsiteY48" fmla="*/ 3997570 h 6295292"/>
                  <a:gd name="connsiteX49" fmla="*/ 679940 w 1395047"/>
                  <a:gd name="connsiteY49" fmla="*/ 3774830 h 6295292"/>
                  <a:gd name="connsiteX50" fmla="*/ 755924 w 1395047"/>
                  <a:gd name="connsiteY50" fmla="*/ 3506861 h 6295292"/>
                  <a:gd name="connsiteX51" fmla="*/ 896599 w 1395047"/>
                  <a:gd name="connsiteY51" fmla="*/ 3260677 h 6295292"/>
                  <a:gd name="connsiteX52" fmla="*/ 785447 w 1395047"/>
                  <a:gd name="connsiteY52" fmla="*/ 2989384 h 6295292"/>
                  <a:gd name="connsiteX53" fmla="*/ 937847 w 1395047"/>
                  <a:gd name="connsiteY53" fmla="*/ 2766646 h 6295292"/>
                  <a:gd name="connsiteX54" fmla="*/ 855785 w 1395047"/>
                  <a:gd name="connsiteY54" fmla="*/ 2555631 h 6295292"/>
                  <a:gd name="connsiteX55" fmla="*/ 1008185 w 1395047"/>
                  <a:gd name="connsiteY55" fmla="*/ 2332892 h 6295292"/>
                  <a:gd name="connsiteX56" fmla="*/ 902677 w 1395047"/>
                  <a:gd name="connsiteY56" fmla="*/ 2098431 h 6295292"/>
                  <a:gd name="connsiteX57" fmla="*/ 1031631 w 1395047"/>
                  <a:gd name="connsiteY57" fmla="*/ 1746738 h 6295292"/>
                  <a:gd name="connsiteX58" fmla="*/ 1184031 w 1395047"/>
                  <a:gd name="connsiteY58" fmla="*/ 1465384 h 6295292"/>
                  <a:gd name="connsiteX59" fmla="*/ 1219201 w 1395047"/>
                  <a:gd name="connsiteY59" fmla="*/ 1031631 h 6295292"/>
                  <a:gd name="connsiteX60" fmla="*/ 1219201 w 1395047"/>
                  <a:gd name="connsiteY60" fmla="*/ 808892 h 6295292"/>
                  <a:gd name="connsiteX61" fmla="*/ 1019908 w 1395047"/>
                  <a:gd name="connsiteY61" fmla="*/ 398584 h 6295292"/>
                  <a:gd name="connsiteX62" fmla="*/ 855785 w 1395047"/>
                  <a:gd name="connsiteY62" fmla="*/ 187569 h 6295292"/>
                  <a:gd name="connsiteX63" fmla="*/ 785447 w 1395047"/>
                  <a:gd name="connsiteY63" fmla="*/ 105507 h 6295292"/>
                  <a:gd name="connsiteX64" fmla="*/ 703385 w 1395047"/>
                  <a:gd name="connsiteY64" fmla="*/ 0 h 6295292"/>
                  <a:gd name="connsiteX0" fmla="*/ 234461 w 1359877"/>
                  <a:gd name="connsiteY0" fmla="*/ 11723 h 6295292"/>
                  <a:gd name="connsiteX1" fmla="*/ 363415 w 1359877"/>
                  <a:gd name="connsiteY1" fmla="*/ 234461 h 6295292"/>
                  <a:gd name="connsiteX2" fmla="*/ 422031 w 1359877"/>
                  <a:gd name="connsiteY2" fmla="*/ 386861 h 6295292"/>
                  <a:gd name="connsiteX3" fmla="*/ 445477 w 1359877"/>
                  <a:gd name="connsiteY3" fmla="*/ 562707 h 6295292"/>
                  <a:gd name="connsiteX4" fmla="*/ 386861 w 1359877"/>
                  <a:gd name="connsiteY4" fmla="*/ 691661 h 6295292"/>
                  <a:gd name="connsiteX5" fmla="*/ 269631 w 1359877"/>
                  <a:gd name="connsiteY5" fmla="*/ 738554 h 6295292"/>
                  <a:gd name="connsiteX6" fmla="*/ 246185 w 1359877"/>
                  <a:gd name="connsiteY6" fmla="*/ 1008185 h 6295292"/>
                  <a:gd name="connsiteX7" fmla="*/ 304800 w 1359877"/>
                  <a:gd name="connsiteY7" fmla="*/ 1184030 h 6295292"/>
                  <a:gd name="connsiteX8" fmla="*/ 433754 w 1359877"/>
                  <a:gd name="connsiteY8" fmla="*/ 1242646 h 6295292"/>
                  <a:gd name="connsiteX9" fmla="*/ 562708 w 1359877"/>
                  <a:gd name="connsiteY9" fmla="*/ 1289538 h 6295292"/>
                  <a:gd name="connsiteX10" fmla="*/ 621323 w 1359877"/>
                  <a:gd name="connsiteY10" fmla="*/ 1547446 h 6295292"/>
                  <a:gd name="connsiteX11" fmla="*/ 621323 w 1359877"/>
                  <a:gd name="connsiteY11" fmla="*/ 1770184 h 6295292"/>
                  <a:gd name="connsiteX12" fmla="*/ 574431 w 1359877"/>
                  <a:gd name="connsiteY12" fmla="*/ 1969477 h 6295292"/>
                  <a:gd name="connsiteX13" fmla="*/ 527538 w 1359877"/>
                  <a:gd name="connsiteY13" fmla="*/ 2063261 h 6295292"/>
                  <a:gd name="connsiteX14" fmla="*/ 433754 w 1359877"/>
                  <a:gd name="connsiteY14" fmla="*/ 2227384 h 6295292"/>
                  <a:gd name="connsiteX15" fmla="*/ 339969 w 1359877"/>
                  <a:gd name="connsiteY15" fmla="*/ 2321169 h 6295292"/>
                  <a:gd name="connsiteX16" fmla="*/ 328246 w 1359877"/>
                  <a:gd name="connsiteY16" fmla="*/ 2485292 h 6295292"/>
                  <a:gd name="connsiteX17" fmla="*/ 199291 w 1359877"/>
                  <a:gd name="connsiteY17" fmla="*/ 2532184 h 6295292"/>
                  <a:gd name="connsiteX18" fmla="*/ 164123 w 1359877"/>
                  <a:gd name="connsiteY18" fmla="*/ 2719754 h 6295292"/>
                  <a:gd name="connsiteX19" fmla="*/ 246185 w 1359877"/>
                  <a:gd name="connsiteY19" fmla="*/ 2942491 h 6295292"/>
                  <a:gd name="connsiteX20" fmla="*/ 222739 w 1359877"/>
                  <a:gd name="connsiteY20" fmla="*/ 3012831 h 6295292"/>
                  <a:gd name="connsiteX21" fmla="*/ 93784 w 1359877"/>
                  <a:gd name="connsiteY21" fmla="*/ 3270739 h 6295292"/>
                  <a:gd name="connsiteX22" fmla="*/ 93785 w 1359877"/>
                  <a:gd name="connsiteY22" fmla="*/ 3563815 h 6295292"/>
                  <a:gd name="connsiteX23" fmla="*/ 164122 w 1359877"/>
                  <a:gd name="connsiteY23" fmla="*/ 3774832 h 6295292"/>
                  <a:gd name="connsiteX24" fmla="*/ 0 w 1359877"/>
                  <a:gd name="connsiteY24" fmla="*/ 3845169 h 6295292"/>
                  <a:gd name="connsiteX25" fmla="*/ 35169 w 1359877"/>
                  <a:gd name="connsiteY25" fmla="*/ 4091353 h 6295292"/>
                  <a:gd name="connsiteX26" fmla="*/ 199291 w 1359877"/>
                  <a:gd name="connsiteY26" fmla="*/ 4243754 h 6295292"/>
                  <a:gd name="connsiteX27" fmla="*/ 363416 w 1359877"/>
                  <a:gd name="connsiteY27" fmla="*/ 4407877 h 6295292"/>
                  <a:gd name="connsiteX28" fmla="*/ 609599 w 1359877"/>
                  <a:gd name="connsiteY28" fmla="*/ 4572000 h 6295292"/>
                  <a:gd name="connsiteX29" fmla="*/ 586154 w 1359877"/>
                  <a:gd name="connsiteY29" fmla="*/ 4747846 h 6295292"/>
                  <a:gd name="connsiteX30" fmla="*/ 199291 w 1359877"/>
                  <a:gd name="connsiteY30" fmla="*/ 5111262 h 6295292"/>
                  <a:gd name="connsiteX31" fmla="*/ 304800 w 1359877"/>
                  <a:gd name="connsiteY31" fmla="*/ 5333999 h 6295292"/>
                  <a:gd name="connsiteX32" fmla="*/ 287771 w 1359877"/>
                  <a:gd name="connsiteY32" fmla="*/ 5497054 h 6295292"/>
                  <a:gd name="connsiteX33" fmla="*/ 107127 w 1359877"/>
                  <a:gd name="connsiteY33" fmla="*/ 5638799 h 6295292"/>
                  <a:gd name="connsiteX34" fmla="*/ 110036 w 1359877"/>
                  <a:gd name="connsiteY34" fmla="*/ 5870160 h 6295292"/>
                  <a:gd name="connsiteX35" fmla="*/ 142152 w 1359877"/>
                  <a:gd name="connsiteY35" fmla="*/ 6126065 h 6295292"/>
                  <a:gd name="connsiteX36" fmla="*/ 222738 w 1359877"/>
                  <a:gd name="connsiteY36" fmla="*/ 6213231 h 6295292"/>
                  <a:gd name="connsiteX37" fmla="*/ 527539 w 1359877"/>
                  <a:gd name="connsiteY37" fmla="*/ 6295292 h 6295292"/>
                  <a:gd name="connsiteX38" fmla="*/ 879231 w 1359877"/>
                  <a:gd name="connsiteY38" fmla="*/ 6236676 h 6295292"/>
                  <a:gd name="connsiteX39" fmla="*/ 1055076 w 1359877"/>
                  <a:gd name="connsiteY39" fmla="*/ 6119446 h 6295292"/>
                  <a:gd name="connsiteX40" fmla="*/ 1131833 w 1359877"/>
                  <a:gd name="connsiteY40" fmla="*/ 5848748 h 6295292"/>
                  <a:gd name="connsiteX41" fmla="*/ 1043352 w 1359877"/>
                  <a:gd name="connsiteY41" fmla="*/ 5568461 h 6295292"/>
                  <a:gd name="connsiteX42" fmla="*/ 902677 w 1359877"/>
                  <a:gd name="connsiteY42" fmla="*/ 5275385 h 6295292"/>
                  <a:gd name="connsiteX43" fmla="*/ 1002879 w 1359877"/>
                  <a:gd name="connsiteY43" fmla="*/ 5086746 h 6295292"/>
                  <a:gd name="connsiteX44" fmla="*/ 1312987 w 1359877"/>
                  <a:gd name="connsiteY44" fmla="*/ 4841630 h 6295292"/>
                  <a:gd name="connsiteX45" fmla="*/ 1359877 w 1359877"/>
                  <a:gd name="connsiteY45" fmla="*/ 4630614 h 6295292"/>
                  <a:gd name="connsiteX46" fmla="*/ 1254367 w 1359877"/>
                  <a:gd name="connsiteY46" fmla="*/ 4396154 h 6295292"/>
                  <a:gd name="connsiteX47" fmla="*/ 1090245 w 1359877"/>
                  <a:gd name="connsiteY47" fmla="*/ 4208584 h 6295292"/>
                  <a:gd name="connsiteX48" fmla="*/ 867508 w 1359877"/>
                  <a:gd name="connsiteY48" fmla="*/ 3997570 h 6295292"/>
                  <a:gd name="connsiteX49" fmla="*/ 644770 w 1359877"/>
                  <a:gd name="connsiteY49" fmla="*/ 3774830 h 6295292"/>
                  <a:gd name="connsiteX50" fmla="*/ 720754 w 1359877"/>
                  <a:gd name="connsiteY50" fmla="*/ 3506861 h 6295292"/>
                  <a:gd name="connsiteX51" fmla="*/ 861429 w 1359877"/>
                  <a:gd name="connsiteY51" fmla="*/ 3260677 h 6295292"/>
                  <a:gd name="connsiteX52" fmla="*/ 750277 w 1359877"/>
                  <a:gd name="connsiteY52" fmla="*/ 2989384 h 6295292"/>
                  <a:gd name="connsiteX53" fmla="*/ 902677 w 1359877"/>
                  <a:gd name="connsiteY53" fmla="*/ 2766646 h 6295292"/>
                  <a:gd name="connsiteX54" fmla="*/ 820615 w 1359877"/>
                  <a:gd name="connsiteY54" fmla="*/ 2555631 h 6295292"/>
                  <a:gd name="connsiteX55" fmla="*/ 973015 w 1359877"/>
                  <a:gd name="connsiteY55" fmla="*/ 2332892 h 6295292"/>
                  <a:gd name="connsiteX56" fmla="*/ 867507 w 1359877"/>
                  <a:gd name="connsiteY56" fmla="*/ 2098431 h 6295292"/>
                  <a:gd name="connsiteX57" fmla="*/ 996461 w 1359877"/>
                  <a:gd name="connsiteY57" fmla="*/ 1746738 h 6295292"/>
                  <a:gd name="connsiteX58" fmla="*/ 1148861 w 1359877"/>
                  <a:gd name="connsiteY58" fmla="*/ 1465384 h 6295292"/>
                  <a:gd name="connsiteX59" fmla="*/ 1184031 w 1359877"/>
                  <a:gd name="connsiteY59" fmla="*/ 1031631 h 6295292"/>
                  <a:gd name="connsiteX60" fmla="*/ 1184031 w 1359877"/>
                  <a:gd name="connsiteY60" fmla="*/ 808892 h 6295292"/>
                  <a:gd name="connsiteX61" fmla="*/ 984738 w 1359877"/>
                  <a:gd name="connsiteY61" fmla="*/ 398584 h 6295292"/>
                  <a:gd name="connsiteX62" fmla="*/ 820615 w 1359877"/>
                  <a:gd name="connsiteY62" fmla="*/ 187569 h 6295292"/>
                  <a:gd name="connsiteX63" fmla="*/ 750277 w 1359877"/>
                  <a:gd name="connsiteY63" fmla="*/ 105507 h 6295292"/>
                  <a:gd name="connsiteX64" fmla="*/ 668215 w 1359877"/>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128513 w 1378354"/>
                  <a:gd name="connsiteY34" fmla="*/ 5870160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165867 w 1378354"/>
                  <a:gd name="connsiteY32" fmla="*/ 5522706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360860 w 1486276"/>
                  <a:gd name="connsiteY0" fmla="*/ 11723 h 6295292"/>
                  <a:gd name="connsiteX1" fmla="*/ 489814 w 1486276"/>
                  <a:gd name="connsiteY1" fmla="*/ 234461 h 6295292"/>
                  <a:gd name="connsiteX2" fmla="*/ 548430 w 1486276"/>
                  <a:gd name="connsiteY2" fmla="*/ 386861 h 6295292"/>
                  <a:gd name="connsiteX3" fmla="*/ 571876 w 1486276"/>
                  <a:gd name="connsiteY3" fmla="*/ 562707 h 6295292"/>
                  <a:gd name="connsiteX4" fmla="*/ 513260 w 1486276"/>
                  <a:gd name="connsiteY4" fmla="*/ 691661 h 6295292"/>
                  <a:gd name="connsiteX5" fmla="*/ 396030 w 1486276"/>
                  <a:gd name="connsiteY5" fmla="*/ 738554 h 6295292"/>
                  <a:gd name="connsiteX6" fmla="*/ 372584 w 1486276"/>
                  <a:gd name="connsiteY6" fmla="*/ 1008185 h 6295292"/>
                  <a:gd name="connsiteX7" fmla="*/ 431199 w 1486276"/>
                  <a:gd name="connsiteY7" fmla="*/ 1184030 h 6295292"/>
                  <a:gd name="connsiteX8" fmla="*/ 560153 w 1486276"/>
                  <a:gd name="connsiteY8" fmla="*/ 1242646 h 6295292"/>
                  <a:gd name="connsiteX9" fmla="*/ 689107 w 1486276"/>
                  <a:gd name="connsiteY9" fmla="*/ 1289538 h 6295292"/>
                  <a:gd name="connsiteX10" fmla="*/ 747722 w 1486276"/>
                  <a:gd name="connsiteY10" fmla="*/ 1547446 h 6295292"/>
                  <a:gd name="connsiteX11" fmla="*/ 747722 w 1486276"/>
                  <a:gd name="connsiteY11" fmla="*/ 1770184 h 6295292"/>
                  <a:gd name="connsiteX12" fmla="*/ 700830 w 1486276"/>
                  <a:gd name="connsiteY12" fmla="*/ 1969477 h 6295292"/>
                  <a:gd name="connsiteX13" fmla="*/ 653937 w 1486276"/>
                  <a:gd name="connsiteY13" fmla="*/ 2063261 h 6295292"/>
                  <a:gd name="connsiteX14" fmla="*/ 560153 w 1486276"/>
                  <a:gd name="connsiteY14" fmla="*/ 2227384 h 6295292"/>
                  <a:gd name="connsiteX15" fmla="*/ 466368 w 1486276"/>
                  <a:gd name="connsiteY15" fmla="*/ 2321169 h 6295292"/>
                  <a:gd name="connsiteX16" fmla="*/ 454645 w 1486276"/>
                  <a:gd name="connsiteY16" fmla="*/ 2485292 h 6295292"/>
                  <a:gd name="connsiteX17" fmla="*/ 325690 w 1486276"/>
                  <a:gd name="connsiteY17" fmla="*/ 2532184 h 6295292"/>
                  <a:gd name="connsiteX18" fmla="*/ 290522 w 1486276"/>
                  <a:gd name="connsiteY18" fmla="*/ 2719754 h 6295292"/>
                  <a:gd name="connsiteX19" fmla="*/ 372584 w 1486276"/>
                  <a:gd name="connsiteY19" fmla="*/ 2942491 h 6295292"/>
                  <a:gd name="connsiteX20" fmla="*/ 349138 w 1486276"/>
                  <a:gd name="connsiteY20" fmla="*/ 3012831 h 6295292"/>
                  <a:gd name="connsiteX21" fmla="*/ 220183 w 1486276"/>
                  <a:gd name="connsiteY21" fmla="*/ 3270739 h 6295292"/>
                  <a:gd name="connsiteX22" fmla="*/ 220184 w 1486276"/>
                  <a:gd name="connsiteY22" fmla="*/ 3563815 h 6295292"/>
                  <a:gd name="connsiteX23" fmla="*/ 290521 w 1486276"/>
                  <a:gd name="connsiteY23" fmla="*/ 3774832 h 6295292"/>
                  <a:gd name="connsiteX24" fmla="*/ 126399 w 1486276"/>
                  <a:gd name="connsiteY24" fmla="*/ 3845169 h 6295292"/>
                  <a:gd name="connsiteX25" fmla="*/ 161568 w 1486276"/>
                  <a:gd name="connsiteY25" fmla="*/ 4091353 h 6295292"/>
                  <a:gd name="connsiteX26" fmla="*/ 325690 w 1486276"/>
                  <a:gd name="connsiteY26" fmla="*/ 4243754 h 6295292"/>
                  <a:gd name="connsiteX27" fmla="*/ 489815 w 1486276"/>
                  <a:gd name="connsiteY27" fmla="*/ 4407877 h 6295292"/>
                  <a:gd name="connsiteX28" fmla="*/ 735998 w 1486276"/>
                  <a:gd name="connsiteY28" fmla="*/ 4572000 h 6295292"/>
                  <a:gd name="connsiteX29" fmla="*/ 476124 w 1486276"/>
                  <a:gd name="connsiteY29" fmla="*/ 4799152 h 6295292"/>
                  <a:gd name="connsiteX30" fmla="*/ 273970 w 1486276"/>
                  <a:gd name="connsiteY30" fmla="*/ 4925281 h 6295292"/>
                  <a:gd name="connsiteX31" fmla="*/ 342539 w 1486276"/>
                  <a:gd name="connsiteY31" fmla="*/ 5244216 h 6295292"/>
                  <a:gd name="connsiteX32" fmla="*/ 273789 w 1486276"/>
                  <a:gd name="connsiteY32" fmla="*/ 5522706 h 6295292"/>
                  <a:gd name="connsiteX33" fmla="*/ 107922 w 1486276"/>
                  <a:gd name="connsiteY33" fmla="*/ 5690105 h 6295292"/>
                  <a:gd name="connsiteX34" fmla="*/ 6 w 1486276"/>
                  <a:gd name="connsiteY34" fmla="*/ 5870161 h 6295292"/>
                  <a:gd name="connsiteX35" fmla="*/ 268551 w 1486276"/>
                  <a:gd name="connsiteY35" fmla="*/ 6126065 h 6295292"/>
                  <a:gd name="connsiteX36" fmla="*/ 349137 w 1486276"/>
                  <a:gd name="connsiteY36" fmla="*/ 6213231 h 6295292"/>
                  <a:gd name="connsiteX37" fmla="*/ 653938 w 1486276"/>
                  <a:gd name="connsiteY37" fmla="*/ 6295292 h 6295292"/>
                  <a:gd name="connsiteX38" fmla="*/ 1005630 w 1486276"/>
                  <a:gd name="connsiteY38" fmla="*/ 6236676 h 6295292"/>
                  <a:gd name="connsiteX39" fmla="*/ 1181475 w 1486276"/>
                  <a:gd name="connsiteY39" fmla="*/ 6119446 h 6295292"/>
                  <a:gd name="connsiteX40" fmla="*/ 1258232 w 1486276"/>
                  <a:gd name="connsiteY40" fmla="*/ 5848748 h 6295292"/>
                  <a:gd name="connsiteX41" fmla="*/ 1169751 w 1486276"/>
                  <a:gd name="connsiteY41" fmla="*/ 5568461 h 6295292"/>
                  <a:gd name="connsiteX42" fmla="*/ 1029076 w 1486276"/>
                  <a:gd name="connsiteY42" fmla="*/ 5275385 h 6295292"/>
                  <a:gd name="connsiteX43" fmla="*/ 1129278 w 1486276"/>
                  <a:gd name="connsiteY43" fmla="*/ 5086746 h 6295292"/>
                  <a:gd name="connsiteX44" fmla="*/ 1439386 w 1486276"/>
                  <a:gd name="connsiteY44" fmla="*/ 4841630 h 6295292"/>
                  <a:gd name="connsiteX45" fmla="*/ 1486276 w 1486276"/>
                  <a:gd name="connsiteY45" fmla="*/ 4630614 h 6295292"/>
                  <a:gd name="connsiteX46" fmla="*/ 1380766 w 1486276"/>
                  <a:gd name="connsiteY46" fmla="*/ 4396154 h 6295292"/>
                  <a:gd name="connsiteX47" fmla="*/ 1216644 w 1486276"/>
                  <a:gd name="connsiteY47" fmla="*/ 4208584 h 6295292"/>
                  <a:gd name="connsiteX48" fmla="*/ 993907 w 1486276"/>
                  <a:gd name="connsiteY48" fmla="*/ 3997570 h 6295292"/>
                  <a:gd name="connsiteX49" fmla="*/ 771169 w 1486276"/>
                  <a:gd name="connsiteY49" fmla="*/ 3774830 h 6295292"/>
                  <a:gd name="connsiteX50" fmla="*/ 847153 w 1486276"/>
                  <a:gd name="connsiteY50" fmla="*/ 3506861 h 6295292"/>
                  <a:gd name="connsiteX51" fmla="*/ 987828 w 1486276"/>
                  <a:gd name="connsiteY51" fmla="*/ 3260677 h 6295292"/>
                  <a:gd name="connsiteX52" fmla="*/ 876676 w 1486276"/>
                  <a:gd name="connsiteY52" fmla="*/ 2989384 h 6295292"/>
                  <a:gd name="connsiteX53" fmla="*/ 1029076 w 1486276"/>
                  <a:gd name="connsiteY53" fmla="*/ 2766646 h 6295292"/>
                  <a:gd name="connsiteX54" fmla="*/ 947014 w 1486276"/>
                  <a:gd name="connsiteY54" fmla="*/ 2555631 h 6295292"/>
                  <a:gd name="connsiteX55" fmla="*/ 1099414 w 1486276"/>
                  <a:gd name="connsiteY55" fmla="*/ 2332892 h 6295292"/>
                  <a:gd name="connsiteX56" fmla="*/ 993906 w 1486276"/>
                  <a:gd name="connsiteY56" fmla="*/ 2098431 h 6295292"/>
                  <a:gd name="connsiteX57" fmla="*/ 1122860 w 1486276"/>
                  <a:gd name="connsiteY57" fmla="*/ 1746738 h 6295292"/>
                  <a:gd name="connsiteX58" fmla="*/ 1275260 w 1486276"/>
                  <a:gd name="connsiteY58" fmla="*/ 1465384 h 6295292"/>
                  <a:gd name="connsiteX59" fmla="*/ 1310430 w 1486276"/>
                  <a:gd name="connsiteY59" fmla="*/ 1031631 h 6295292"/>
                  <a:gd name="connsiteX60" fmla="*/ 1310430 w 1486276"/>
                  <a:gd name="connsiteY60" fmla="*/ 808892 h 6295292"/>
                  <a:gd name="connsiteX61" fmla="*/ 1111137 w 1486276"/>
                  <a:gd name="connsiteY61" fmla="*/ 398584 h 6295292"/>
                  <a:gd name="connsiteX62" fmla="*/ 947014 w 1486276"/>
                  <a:gd name="connsiteY62" fmla="*/ 187569 h 6295292"/>
                  <a:gd name="connsiteX63" fmla="*/ 876676 w 1486276"/>
                  <a:gd name="connsiteY63" fmla="*/ 105507 h 6295292"/>
                  <a:gd name="connsiteX64" fmla="*/ 794614 w 1486276"/>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398289 w 1535428"/>
                  <a:gd name="connsiteY36" fmla="*/ 6213231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08345 w 1535428"/>
                  <a:gd name="connsiteY30" fmla="*/ 494452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996956 w 1535428"/>
                  <a:gd name="connsiteY43" fmla="*/ 5262560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35428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64981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273475 w 1564981"/>
                  <a:gd name="connsiteY31" fmla="*/ 514801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475563 w 1564981"/>
                  <a:gd name="connsiteY33" fmla="*/ 5312602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64981" h="6295292">
                    <a:moveTo>
                      <a:pt x="410012" y="11723"/>
                    </a:moveTo>
                    <a:lnTo>
                      <a:pt x="538966" y="234461"/>
                    </a:lnTo>
                    <a:lnTo>
                      <a:pt x="597582" y="386861"/>
                    </a:lnTo>
                    <a:lnTo>
                      <a:pt x="621028" y="562707"/>
                    </a:lnTo>
                    <a:lnTo>
                      <a:pt x="562412" y="691661"/>
                    </a:lnTo>
                    <a:lnTo>
                      <a:pt x="445182" y="738554"/>
                    </a:lnTo>
                    <a:lnTo>
                      <a:pt x="421736" y="1008185"/>
                    </a:lnTo>
                    <a:lnTo>
                      <a:pt x="480351" y="1184030"/>
                    </a:lnTo>
                    <a:lnTo>
                      <a:pt x="609305" y="1242646"/>
                    </a:lnTo>
                    <a:lnTo>
                      <a:pt x="738259" y="1289538"/>
                    </a:lnTo>
                    <a:lnTo>
                      <a:pt x="796874" y="1547446"/>
                    </a:lnTo>
                    <a:lnTo>
                      <a:pt x="796874" y="1770184"/>
                    </a:lnTo>
                    <a:lnTo>
                      <a:pt x="749982" y="1969477"/>
                    </a:lnTo>
                    <a:lnTo>
                      <a:pt x="703089" y="2063261"/>
                    </a:lnTo>
                    <a:lnTo>
                      <a:pt x="609305" y="2227384"/>
                    </a:lnTo>
                    <a:lnTo>
                      <a:pt x="515520" y="2321169"/>
                    </a:lnTo>
                    <a:lnTo>
                      <a:pt x="503797" y="2485292"/>
                    </a:lnTo>
                    <a:lnTo>
                      <a:pt x="374842" y="2532184"/>
                    </a:lnTo>
                    <a:lnTo>
                      <a:pt x="339674" y="2719754"/>
                    </a:lnTo>
                    <a:lnTo>
                      <a:pt x="421736" y="2942491"/>
                    </a:lnTo>
                    <a:lnTo>
                      <a:pt x="398290" y="3012831"/>
                    </a:lnTo>
                    <a:lnTo>
                      <a:pt x="269335" y="3270739"/>
                    </a:lnTo>
                    <a:cubicBezTo>
                      <a:pt x="269335" y="3368431"/>
                      <a:pt x="269336" y="3466123"/>
                      <a:pt x="269336" y="3563815"/>
                    </a:cubicBezTo>
                    <a:lnTo>
                      <a:pt x="339673" y="3774832"/>
                    </a:lnTo>
                    <a:lnTo>
                      <a:pt x="175551" y="3845169"/>
                    </a:lnTo>
                    <a:lnTo>
                      <a:pt x="210720" y="4091353"/>
                    </a:lnTo>
                    <a:lnTo>
                      <a:pt x="374842" y="4243754"/>
                    </a:lnTo>
                    <a:cubicBezTo>
                      <a:pt x="374842" y="4318000"/>
                      <a:pt x="538967" y="4333631"/>
                      <a:pt x="538967" y="4407877"/>
                    </a:cubicBezTo>
                    <a:lnTo>
                      <a:pt x="689100" y="4546349"/>
                    </a:lnTo>
                    <a:lnTo>
                      <a:pt x="444003" y="4690130"/>
                    </a:lnTo>
                    <a:cubicBezTo>
                      <a:pt x="407731" y="4745843"/>
                      <a:pt x="319739" y="4795143"/>
                      <a:pt x="283467" y="4850856"/>
                    </a:cubicBezTo>
                    <a:lnTo>
                      <a:pt x="219685" y="4950934"/>
                    </a:lnTo>
                    <a:cubicBezTo>
                      <a:pt x="235153" y="5063659"/>
                      <a:pt x="235842" y="5067359"/>
                      <a:pt x="273475" y="5148018"/>
                    </a:cubicBezTo>
                    <a:cubicBezTo>
                      <a:pt x="289031" y="5211503"/>
                      <a:pt x="451311" y="5252292"/>
                      <a:pt x="475563" y="5312602"/>
                    </a:cubicBezTo>
                    <a:cubicBezTo>
                      <a:pt x="603254" y="5449869"/>
                      <a:pt x="536105" y="5542091"/>
                      <a:pt x="492874" y="5606077"/>
                    </a:cubicBezTo>
                    <a:lnTo>
                      <a:pt x="157074" y="5690105"/>
                    </a:lnTo>
                    <a:cubicBezTo>
                      <a:pt x="158044" y="5767225"/>
                      <a:pt x="48188" y="5793041"/>
                      <a:pt x="49158" y="5870161"/>
                    </a:cubicBezTo>
                    <a:lnTo>
                      <a:pt x="0" y="6087587"/>
                    </a:lnTo>
                    <a:lnTo>
                      <a:pt x="220967" y="6251710"/>
                    </a:lnTo>
                    <a:lnTo>
                      <a:pt x="703090" y="6295292"/>
                    </a:lnTo>
                    <a:lnTo>
                      <a:pt x="1054782" y="6236676"/>
                    </a:lnTo>
                    <a:lnTo>
                      <a:pt x="1230627" y="6119446"/>
                    </a:lnTo>
                    <a:lnTo>
                      <a:pt x="1307384" y="5848748"/>
                    </a:lnTo>
                    <a:lnTo>
                      <a:pt x="1218903" y="5568461"/>
                    </a:lnTo>
                    <a:cubicBezTo>
                      <a:pt x="1218904" y="5443415"/>
                      <a:pt x="996955" y="5387606"/>
                      <a:pt x="996956" y="5262560"/>
                    </a:cubicBezTo>
                    <a:lnTo>
                      <a:pt x="1060215" y="5029028"/>
                    </a:lnTo>
                    <a:lnTo>
                      <a:pt x="1407265" y="4925001"/>
                    </a:lnTo>
                    <a:cubicBezTo>
                      <a:pt x="1511556" y="4807633"/>
                      <a:pt x="1512409" y="4728743"/>
                      <a:pt x="1564981" y="4630614"/>
                    </a:cubicBezTo>
                    <a:lnTo>
                      <a:pt x="1429918" y="4396154"/>
                    </a:lnTo>
                    <a:lnTo>
                      <a:pt x="1265796" y="4208584"/>
                    </a:lnTo>
                    <a:lnTo>
                      <a:pt x="1043059" y="3997570"/>
                    </a:lnTo>
                    <a:lnTo>
                      <a:pt x="820321" y="3774830"/>
                    </a:lnTo>
                    <a:lnTo>
                      <a:pt x="896305" y="3506861"/>
                    </a:lnTo>
                    <a:lnTo>
                      <a:pt x="1036980" y="3260677"/>
                    </a:lnTo>
                    <a:lnTo>
                      <a:pt x="925828" y="2989384"/>
                    </a:lnTo>
                    <a:lnTo>
                      <a:pt x="1078228" y="2766646"/>
                    </a:lnTo>
                    <a:lnTo>
                      <a:pt x="996166" y="2555631"/>
                    </a:lnTo>
                    <a:lnTo>
                      <a:pt x="1148566" y="2332892"/>
                    </a:lnTo>
                    <a:lnTo>
                      <a:pt x="1043058" y="2098431"/>
                    </a:lnTo>
                    <a:lnTo>
                      <a:pt x="1172012" y="1746738"/>
                    </a:lnTo>
                    <a:lnTo>
                      <a:pt x="1324412" y="1465384"/>
                    </a:lnTo>
                    <a:lnTo>
                      <a:pt x="1359582" y="1031631"/>
                    </a:lnTo>
                    <a:lnTo>
                      <a:pt x="1359582" y="808892"/>
                    </a:lnTo>
                    <a:lnTo>
                      <a:pt x="1160289" y="398584"/>
                    </a:lnTo>
                    <a:lnTo>
                      <a:pt x="996166" y="187569"/>
                    </a:lnTo>
                    <a:lnTo>
                      <a:pt x="925828" y="105507"/>
                    </a:lnTo>
                    <a:lnTo>
                      <a:pt x="843766" y="0"/>
                    </a:lnTo>
                  </a:path>
                </a:pathLst>
              </a:custGeom>
              <a:solidFill>
                <a:schemeClr val="accent1"/>
              </a:solidFill>
              <a:ln w="9525">
                <a:solidFill>
                  <a:schemeClr val="accent1">
                    <a:lumMod val="50000"/>
                  </a:schemeClr>
                </a:solidFill>
                <a:extLst>
                  <a:ext uri="{C807C97D-BFC1-408E-A445-0C87EB9F89A2}">
                    <ask:lineSketchStyleProps xmlns="" xmlns:ask="http://schemas.microsoft.com/office/drawing/2018/sketchyshapes" sd="3829101758">
                      <a:custGeom>
                        <a:avLst/>
                        <a:gdLst>
                          <a:gd name="connsiteX0" fmla="*/ 264685 w 1205787"/>
                          <a:gd name="connsiteY0" fmla="*/ 11293 h 6064848"/>
                          <a:gd name="connsiteX1" fmla="*/ 372520 w 1205787"/>
                          <a:gd name="connsiteY1" fmla="*/ 225878 h 6064848"/>
                          <a:gd name="connsiteX2" fmla="*/ 421536 w 1205787"/>
                          <a:gd name="connsiteY2" fmla="*/ 372699 h 6064848"/>
                          <a:gd name="connsiteX3" fmla="*/ 441142 w 1205787"/>
                          <a:gd name="connsiteY3" fmla="*/ 542108 h 6064848"/>
                          <a:gd name="connsiteX4" fmla="*/ 392126 w 1205787"/>
                          <a:gd name="connsiteY4" fmla="*/ 666342 h 6064848"/>
                          <a:gd name="connsiteX5" fmla="*/ 294095 w 1205787"/>
                          <a:gd name="connsiteY5" fmla="*/ 711518 h 6064848"/>
                          <a:gd name="connsiteX6" fmla="*/ 274489 w 1205787"/>
                          <a:gd name="connsiteY6" fmla="*/ 971279 h 6064848"/>
                          <a:gd name="connsiteX7" fmla="*/ 323504 w 1205787"/>
                          <a:gd name="connsiteY7" fmla="*/ 1140687 h 6064848"/>
                          <a:gd name="connsiteX8" fmla="*/ 431339 w 1205787"/>
                          <a:gd name="connsiteY8" fmla="*/ 1197157 h 6064848"/>
                          <a:gd name="connsiteX9" fmla="*/ 539173 w 1205787"/>
                          <a:gd name="connsiteY9" fmla="*/ 1242333 h 6064848"/>
                          <a:gd name="connsiteX10" fmla="*/ 588189 w 1205787"/>
                          <a:gd name="connsiteY10" fmla="*/ 1490800 h 6064848"/>
                          <a:gd name="connsiteX11" fmla="*/ 588189 w 1205787"/>
                          <a:gd name="connsiteY11" fmla="*/ 1705385 h 6064848"/>
                          <a:gd name="connsiteX12" fmla="*/ 548977 w 1205787"/>
                          <a:gd name="connsiteY12" fmla="*/ 1897382 h 6064848"/>
                          <a:gd name="connsiteX13" fmla="*/ 509763 w 1205787"/>
                          <a:gd name="connsiteY13" fmla="*/ 1987733 h 6064848"/>
                          <a:gd name="connsiteX14" fmla="*/ 431339 w 1205787"/>
                          <a:gd name="connsiteY14" fmla="*/ 2145848 h 6064848"/>
                          <a:gd name="connsiteX15" fmla="*/ 352913 w 1205787"/>
                          <a:gd name="connsiteY15" fmla="*/ 2236200 h 6064848"/>
                          <a:gd name="connsiteX16" fmla="*/ 343110 w 1205787"/>
                          <a:gd name="connsiteY16" fmla="*/ 2394315 h 6064848"/>
                          <a:gd name="connsiteX17" fmla="*/ 235275 w 1205787"/>
                          <a:gd name="connsiteY17" fmla="*/ 2439491 h 6064848"/>
                          <a:gd name="connsiteX18" fmla="*/ 205867 w 1205787"/>
                          <a:gd name="connsiteY18" fmla="*/ 2620195 h 6064848"/>
                          <a:gd name="connsiteX19" fmla="*/ 274489 w 1205787"/>
                          <a:gd name="connsiteY19" fmla="*/ 2834778 h 6064848"/>
                          <a:gd name="connsiteX20" fmla="*/ 254883 w 1205787"/>
                          <a:gd name="connsiteY20" fmla="*/ 2902544 h 6064848"/>
                          <a:gd name="connsiteX21" fmla="*/ 147047 w 1205787"/>
                          <a:gd name="connsiteY21" fmla="*/ 3151011 h 6064848"/>
                          <a:gd name="connsiteX22" fmla="*/ 147048 w 1205787"/>
                          <a:gd name="connsiteY22" fmla="*/ 3433358 h 6064848"/>
                          <a:gd name="connsiteX23" fmla="*/ 205866 w 1205787"/>
                          <a:gd name="connsiteY23" fmla="*/ 3636651 h 6064848"/>
                          <a:gd name="connsiteX24" fmla="*/ 68623 w 1205787"/>
                          <a:gd name="connsiteY24" fmla="*/ 3704413 h 6064848"/>
                          <a:gd name="connsiteX25" fmla="*/ 98032 w 1205787"/>
                          <a:gd name="connsiteY25" fmla="*/ 3941585 h 6064848"/>
                          <a:gd name="connsiteX26" fmla="*/ 235275 w 1205787"/>
                          <a:gd name="connsiteY26" fmla="*/ 4088408 h 6064848"/>
                          <a:gd name="connsiteX27" fmla="*/ 372520 w 1205787"/>
                          <a:gd name="connsiteY27" fmla="*/ 4246523 h 6064848"/>
                          <a:gd name="connsiteX28" fmla="*/ 578385 w 1205787"/>
                          <a:gd name="connsiteY28" fmla="*/ 4404638 h 6064848"/>
                          <a:gd name="connsiteX29" fmla="*/ 558780 w 1205787"/>
                          <a:gd name="connsiteY29" fmla="*/ 4574047 h 6064848"/>
                          <a:gd name="connsiteX30" fmla="*/ 235275 w 1205787"/>
                          <a:gd name="connsiteY30" fmla="*/ 4924160 h 6064848"/>
                          <a:gd name="connsiteX31" fmla="*/ 323504 w 1205787"/>
                          <a:gd name="connsiteY31" fmla="*/ 5138743 h 6064848"/>
                          <a:gd name="connsiteX32" fmla="*/ 309264 w 1205787"/>
                          <a:gd name="connsiteY32" fmla="*/ 5295830 h 6064848"/>
                          <a:gd name="connsiteX33" fmla="*/ 158205 w 1205787"/>
                          <a:gd name="connsiteY33" fmla="*/ 5432386 h 6064848"/>
                          <a:gd name="connsiteX34" fmla="*/ 0 w 1205787"/>
                          <a:gd name="connsiteY34" fmla="*/ 5624386 h 6064848"/>
                          <a:gd name="connsiteX35" fmla="*/ 39213 w 1205787"/>
                          <a:gd name="connsiteY35" fmla="*/ 5827674 h 6064848"/>
                          <a:gd name="connsiteX36" fmla="*/ 254882 w 1205787"/>
                          <a:gd name="connsiteY36" fmla="*/ 5985790 h 6064848"/>
                          <a:gd name="connsiteX37" fmla="*/ 509764 w 1205787"/>
                          <a:gd name="connsiteY37" fmla="*/ 6064848 h 6064848"/>
                          <a:gd name="connsiteX38" fmla="*/ 803858 w 1205787"/>
                          <a:gd name="connsiteY38" fmla="*/ 6008377 h 6064848"/>
                          <a:gd name="connsiteX39" fmla="*/ 950904 w 1205787"/>
                          <a:gd name="connsiteY39" fmla="*/ 5895438 h 6064848"/>
                          <a:gd name="connsiteX40" fmla="*/ 1015090 w 1205787"/>
                          <a:gd name="connsiteY40" fmla="*/ 5634650 h 6064848"/>
                          <a:gd name="connsiteX41" fmla="*/ 941100 w 1205787"/>
                          <a:gd name="connsiteY41" fmla="*/ 5364623 h 6064848"/>
                          <a:gd name="connsiteX42" fmla="*/ 823464 w 1205787"/>
                          <a:gd name="connsiteY42" fmla="*/ 5082275 h 6064848"/>
                          <a:gd name="connsiteX43" fmla="*/ 907256 w 1205787"/>
                          <a:gd name="connsiteY43" fmla="*/ 4900541 h 6064848"/>
                          <a:gd name="connsiteX44" fmla="*/ 1166576 w 1205787"/>
                          <a:gd name="connsiteY44" fmla="*/ 4664398 h 6064848"/>
                          <a:gd name="connsiteX45" fmla="*/ 1205787 w 1205787"/>
                          <a:gd name="connsiteY45" fmla="*/ 4461106 h 6064848"/>
                          <a:gd name="connsiteX46" fmla="*/ 1117556 w 1205787"/>
                          <a:gd name="connsiteY46" fmla="*/ 4235229 h 6064848"/>
                          <a:gd name="connsiteX47" fmla="*/ 980313 w 1205787"/>
                          <a:gd name="connsiteY47" fmla="*/ 4054525 h 6064848"/>
                          <a:gd name="connsiteX48" fmla="*/ 794055 w 1205787"/>
                          <a:gd name="connsiteY48" fmla="*/ 3851235 h 6064848"/>
                          <a:gd name="connsiteX49" fmla="*/ 607796 w 1205787"/>
                          <a:gd name="connsiteY49" fmla="*/ 3636649 h 6064848"/>
                          <a:gd name="connsiteX50" fmla="*/ 671336 w 1205787"/>
                          <a:gd name="connsiteY50" fmla="*/ 3378489 h 6064848"/>
                          <a:gd name="connsiteX51" fmla="*/ 788972 w 1205787"/>
                          <a:gd name="connsiteY51" fmla="*/ 3141317 h 6064848"/>
                          <a:gd name="connsiteX52" fmla="*/ 696023 w 1205787"/>
                          <a:gd name="connsiteY52" fmla="*/ 2879955 h 6064848"/>
                          <a:gd name="connsiteX53" fmla="*/ 823464 w 1205787"/>
                          <a:gd name="connsiteY53" fmla="*/ 2665370 h 6064848"/>
                          <a:gd name="connsiteX54" fmla="*/ 754842 w 1205787"/>
                          <a:gd name="connsiteY54" fmla="*/ 2462080 h 6064848"/>
                          <a:gd name="connsiteX55" fmla="*/ 882283 w 1205787"/>
                          <a:gd name="connsiteY55" fmla="*/ 2247494 h 6064848"/>
                          <a:gd name="connsiteX56" fmla="*/ 794054 w 1205787"/>
                          <a:gd name="connsiteY56" fmla="*/ 2021616 h 6064848"/>
                          <a:gd name="connsiteX57" fmla="*/ 901889 w 1205787"/>
                          <a:gd name="connsiteY57" fmla="*/ 1682797 h 6064848"/>
                          <a:gd name="connsiteX58" fmla="*/ 1029330 w 1205787"/>
                          <a:gd name="connsiteY58" fmla="*/ 1411742 h 6064848"/>
                          <a:gd name="connsiteX59" fmla="*/ 1058740 w 1205787"/>
                          <a:gd name="connsiteY59" fmla="*/ 993867 h 6064848"/>
                          <a:gd name="connsiteX60" fmla="*/ 1058740 w 1205787"/>
                          <a:gd name="connsiteY60" fmla="*/ 779281 h 6064848"/>
                          <a:gd name="connsiteX61" fmla="*/ 892086 w 1205787"/>
                          <a:gd name="connsiteY61" fmla="*/ 383993 h 6064848"/>
                          <a:gd name="connsiteX62" fmla="*/ 754842 w 1205787"/>
                          <a:gd name="connsiteY62" fmla="*/ 180702 h 6064848"/>
                          <a:gd name="connsiteX63" fmla="*/ 696023 w 1205787"/>
                          <a:gd name="connsiteY63" fmla="*/ 101644 h 6064848"/>
                          <a:gd name="connsiteX64" fmla="*/ 627401 w 1205787"/>
                          <a:gd name="connsiteY64" fmla="*/ 0 h 60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5787" h="6064848" fill="none" extrusionOk="0">
                            <a:moveTo>
                              <a:pt x="264685" y="11293"/>
                            </a:moveTo>
                            <a:cubicBezTo>
                              <a:pt x="291429" y="66974"/>
                              <a:pt x="351371" y="163120"/>
                              <a:pt x="372520" y="225878"/>
                            </a:cubicBezTo>
                            <a:cubicBezTo>
                              <a:pt x="387389" y="273163"/>
                              <a:pt x="400218" y="328673"/>
                              <a:pt x="421536" y="372699"/>
                            </a:cubicBezTo>
                            <a:cubicBezTo>
                              <a:pt x="431110" y="415797"/>
                              <a:pt x="432151" y="485927"/>
                              <a:pt x="441142" y="542108"/>
                            </a:cubicBezTo>
                            <a:cubicBezTo>
                              <a:pt x="421919" y="582632"/>
                              <a:pt x="405522" y="638066"/>
                              <a:pt x="392126" y="666342"/>
                            </a:cubicBezTo>
                            <a:cubicBezTo>
                              <a:pt x="351134" y="683915"/>
                              <a:pt x="332301" y="694345"/>
                              <a:pt x="294095" y="711518"/>
                            </a:cubicBezTo>
                            <a:cubicBezTo>
                              <a:pt x="281931" y="780627"/>
                              <a:pt x="282477" y="895381"/>
                              <a:pt x="274489" y="971279"/>
                            </a:cubicBezTo>
                            <a:cubicBezTo>
                              <a:pt x="299047" y="1032455"/>
                              <a:pt x="303591" y="1073261"/>
                              <a:pt x="323504" y="1140687"/>
                            </a:cubicBezTo>
                            <a:cubicBezTo>
                              <a:pt x="351360" y="1156352"/>
                              <a:pt x="406130" y="1178740"/>
                              <a:pt x="431339" y="1197157"/>
                            </a:cubicBezTo>
                            <a:cubicBezTo>
                              <a:pt x="458335" y="1205204"/>
                              <a:pt x="498586" y="1227103"/>
                              <a:pt x="539173" y="1242333"/>
                            </a:cubicBezTo>
                            <a:cubicBezTo>
                              <a:pt x="544648" y="1315947"/>
                              <a:pt x="559519" y="1395414"/>
                              <a:pt x="588189" y="1490800"/>
                            </a:cubicBezTo>
                            <a:cubicBezTo>
                              <a:pt x="594976" y="1581552"/>
                              <a:pt x="585901" y="1620750"/>
                              <a:pt x="588189" y="1705385"/>
                            </a:cubicBezTo>
                            <a:cubicBezTo>
                              <a:pt x="587806" y="1749880"/>
                              <a:pt x="556384" y="1840267"/>
                              <a:pt x="548977" y="1897382"/>
                            </a:cubicBezTo>
                            <a:cubicBezTo>
                              <a:pt x="540302" y="1926111"/>
                              <a:pt x="522651" y="1969951"/>
                              <a:pt x="509763" y="1987733"/>
                            </a:cubicBezTo>
                            <a:cubicBezTo>
                              <a:pt x="485900" y="2037473"/>
                              <a:pt x="449368" y="2105864"/>
                              <a:pt x="431339" y="2145848"/>
                            </a:cubicBezTo>
                            <a:cubicBezTo>
                              <a:pt x="415152" y="2166934"/>
                              <a:pt x="382297" y="2200128"/>
                              <a:pt x="352913" y="2236200"/>
                            </a:cubicBezTo>
                            <a:cubicBezTo>
                              <a:pt x="353544" y="2268164"/>
                              <a:pt x="339998" y="2316755"/>
                              <a:pt x="343110" y="2394315"/>
                            </a:cubicBezTo>
                            <a:cubicBezTo>
                              <a:pt x="306211" y="2403987"/>
                              <a:pt x="276373" y="2426956"/>
                              <a:pt x="235275" y="2439491"/>
                            </a:cubicBezTo>
                            <a:cubicBezTo>
                              <a:pt x="223909" y="2520005"/>
                              <a:pt x="213444" y="2559659"/>
                              <a:pt x="205867" y="2620195"/>
                            </a:cubicBezTo>
                            <a:cubicBezTo>
                              <a:pt x="235338" y="2708930"/>
                              <a:pt x="239832" y="2739680"/>
                              <a:pt x="274489" y="2834778"/>
                            </a:cubicBezTo>
                            <a:cubicBezTo>
                              <a:pt x="267629" y="2869181"/>
                              <a:pt x="266666" y="2871444"/>
                              <a:pt x="254883" y="2902544"/>
                            </a:cubicBezTo>
                            <a:cubicBezTo>
                              <a:pt x="224810" y="2964935"/>
                              <a:pt x="180778" y="3069037"/>
                              <a:pt x="147047" y="3151011"/>
                            </a:cubicBezTo>
                            <a:cubicBezTo>
                              <a:pt x="142067" y="3250568"/>
                              <a:pt x="149501" y="3320050"/>
                              <a:pt x="147048" y="3433358"/>
                            </a:cubicBezTo>
                            <a:cubicBezTo>
                              <a:pt x="157737" y="3492970"/>
                              <a:pt x="181424" y="3557588"/>
                              <a:pt x="205866" y="3636651"/>
                            </a:cubicBezTo>
                            <a:cubicBezTo>
                              <a:pt x="150564" y="3656004"/>
                              <a:pt x="119199" y="3673571"/>
                              <a:pt x="68623" y="3704413"/>
                            </a:cubicBezTo>
                            <a:cubicBezTo>
                              <a:pt x="83573" y="3766890"/>
                              <a:pt x="88553" y="3844717"/>
                              <a:pt x="98032" y="3941585"/>
                            </a:cubicBezTo>
                            <a:cubicBezTo>
                              <a:pt x="123890" y="3981148"/>
                              <a:pt x="173508" y="4009237"/>
                              <a:pt x="235275" y="4088408"/>
                            </a:cubicBezTo>
                            <a:cubicBezTo>
                              <a:pt x="239008" y="4159155"/>
                              <a:pt x="377076" y="4171091"/>
                              <a:pt x="372520" y="4246523"/>
                            </a:cubicBezTo>
                            <a:cubicBezTo>
                              <a:pt x="437582" y="4304345"/>
                              <a:pt x="499121" y="4346349"/>
                              <a:pt x="578385" y="4404638"/>
                            </a:cubicBezTo>
                            <a:cubicBezTo>
                              <a:pt x="570293" y="4480486"/>
                              <a:pt x="558783" y="4528692"/>
                              <a:pt x="558780" y="4574047"/>
                            </a:cubicBezTo>
                            <a:cubicBezTo>
                              <a:pt x="477257" y="4671360"/>
                              <a:pt x="337153" y="4806859"/>
                              <a:pt x="235275" y="4924160"/>
                            </a:cubicBezTo>
                            <a:cubicBezTo>
                              <a:pt x="265400" y="5014976"/>
                              <a:pt x="289094" y="5052363"/>
                              <a:pt x="323504" y="5138743"/>
                            </a:cubicBezTo>
                            <a:cubicBezTo>
                              <a:pt x="287525" y="5176605"/>
                              <a:pt x="332098" y="5258001"/>
                              <a:pt x="309264" y="5295830"/>
                            </a:cubicBezTo>
                            <a:cubicBezTo>
                              <a:pt x="246435" y="5355513"/>
                              <a:pt x="225994" y="5367770"/>
                              <a:pt x="158205" y="5432386"/>
                            </a:cubicBezTo>
                            <a:cubicBezTo>
                              <a:pt x="92276" y="5529232"/>
                              <a:pt x="69956" y="5543509"/>
                              <a:pt x="0" y="5624386"/>
                            </a:cubicBezTo>
                            <a:cubicBezTo>
                              <a:pt x="4004" y="5692973"/>
                              <a:pt x="20784" y="5781286"/>
                              <a:pt x="39213" y="5827674"/>
                            </a:cubicBezTo>
                            <a:cubicBezTo>
                              <a:pt x="127178" y="5902091"/>
                              <a:pt x="169662" y="5910572"/>
                              <a:pt x="254882" y="5985790"/>
                            </a:cubicBezTo>
                            <a:cubicBezTo>
                              <a:pt x="362699" y="6017636"/>
                              <a:pt x="408672" y="6046418"/>
                              <a:pt x="509764" y="6064848"/>
                            </a:cubicBezTo>
                            <a:cubicBezTo>
                              <a:pt x="582847" y="6045570"/>
                              <a:pt x="660442" y="6026693"/>
                              <a:pt x="803858" y="6008377"/>
                            </a:cubicBezTo>
                            <a:cubicBezTo>
                              <a:pt x="834348" y="5979979"/>
                              <a:pt x="896955" y="5936138"/>
                              <a:pt x="950904" y="5895438"/>
                            </a:cubicBezTo>
                            <a:cubicBezTo>
                              <a:pt x="964527" y="5808660"/>
                              <a:pt x="996785" y="5761459"/>
                              <a:pt x="1015090" y="5634650"/>
                            </a:cubicBezTo>
                            <a:cubicBezTo>
                              <a:pt x="1006783" y="5558219"/>
                              <a:pt x="963269" y="5435623"/>
                              <a:pt x="941100" y="5364623"/>
                            </a:cubicBezTo>
                            <a:cubicBezTo>
                              <a:pt x="927615" y="5266443"/>
                              <a:pt x="844458" y="5205301"/>
                              <a:pt x="823464" y="5082275"/>
                            </a:cubicBezTo>
                            <a:cubicBezTo>
                              <a:pt x="839485" y="5024606"/>
                              <a:pt x="896521" y="4941380"/>
                              <a:pt x="907256" y="4900541"/>
                            </a:cubicBezTo>
                            <a:cubicBezTo>
                              <a:pt x="982154" y="4825577"/>
                              <a:pt x="1089348" y="4723680"/>
                              <a:pt x="1166576" y="4664398"/>
                            </a:cubicBezTo>
                            <a:cubicBezTo>
                              <a:pt x="1184211" y="4582944"/>
                              <a:pt x="1180147" y="4552836"/>
                              <a:pt x="1205787" y="4461106"/>
                            </a:cubicBezTo>
                            <a:cubicBezTo>
                              <a:pt x="1193903" y="4398225"/>
                              <a:pt x="1136695" y="4309752"/>
                              <a:pt x="1117556" y="4235229"/>
                            </a:cubicBezTo>
                            <a:cubicBezTo>
                              <a:pt x="1059912" y="4153382"/>
                              <a:pt x="1020543" y="4118126"/>
                              <a:pt x="980313" y="4054525"/>
                            </a:cubicBezTo>
                            <a:cubicBezTo>
                              <a:pt x="933417" y="4004583"/>
                              <a:pt x="860926" y="3927479"/>
                              <a:pt x="794055" y="3851235"/>
                            </a:cubicBezTo>
                            <a:cubicBezTo>
                              <a:pt x="742107" y="3790975"/>
                              <a:pt x="697079" y="3729113"/>
                              <a:pt x="607796" y="3636649"/>
                            </a:cubicBezTo>
                            <a:cubicBezTo>
                              <a:pt x="636757" y="3545899"/>
                              <a:pt x="653596" y="3478243"/>
                              <a:pt x="671336" y="3378489"/>
                            </a:cubicBezTo>
                            <a:cubicBezTo>
                              <a:pt x="697940" y="3329337"/>
                              <a:pt x="755761" y="3197939"/>
                              <a:pt x="788972" y="3141317"/>
                            </a:cubicBezTo>
                            <a:cubicBezTo>
                              <a:pt x="774383" y="3082101"/>
                              <a:pt x="713957" y="2948102"/>
                              <a:pt x="696023" y="2879955"/>
                            </a:cubicBezTo>
                            <a:cubicBezTo>
                              <a:pt x="761939" y="2775357"/>
                              <a:pt x="763798" y="2764632"/>
                              <a:pt x="823464" y="2665370"/>
                            </a:cubicBezTo>
                            <a:cubicBezTo>
                              <a:pt x="792276" y="2566399"/>
                              <a:pt x="786146" y="2532050"/>
                              <a:pt x="754842" y="2462080"/>
                            </a:cubicBezTo>
                            <a:cubicBezTo>
                              <a:pt x="807446" y="2354161"/>
                              <a:pt x="853787" y="2318335"/>
                              <a:pt x="882283" y="2247494"/>
                            </a:cubicBezTo>
                            <a:cubicBezTo>
                              <a:pt x="829403" y="2137981"/>
                              <a:pt x="819392" y="2066728"/>
                              <a:pt x="794054" y="2021616"/>
                            </a:cubicBezTo>
                            <a:cubicBezTo>
                              <a:pt x="846290" y="1866931"/>
                              <a:pt x="867719" y="1783078"/>
                              <a:pt x="901889" y="1682797"/>
                            </a:cubicBezTo>
                            <a:cubicBezTo>
                              <a:pt x="950318" y="1599149"/>
                              <a:pt x="980462" y="1487922"/>
                              <a:pt x="1029330" y="1411742"/>
                            </a:cubicBezTo>
                            <a:cubicBezTo>
                              <a:pt x="1026098" y="1211710"/>
                              <a:pt x="1034525" y="1126584"/>
                              <a:pt x="1058740" y="993867"/>
                            </a:cubicBezTo>
                            <a:cubicBezTo>
                              <a:pt x="1059896" y="902759"/>
                              <a:pt x="1066658" y="883576"/>
                              <a:pt x="1058740" y="779281"/>
                            </a:cubicBezTo>
                            <a:cubicBezTo>
                              <a:pt x="1030574" y="658460"/>
                              <a:pt x="931085" y="522017"/>
                              <a:pt x="892086" y="383993"/>
                            </a:cubicBezTo>
                            <a:cubicBezTo>
                              <a:pt x="844731" y="322872"/>
                              <a:pt x="781705" y="226443"/>
                              <a:pt x="754842" y="180702"/>
                            </a:cubicBezTo>
                            <a:cubicBezTo>
                              <a:pt x="735694" y="151201"/>
                              <a:pt x="719516" y="135799"/>
                              <a:pt x="696023" y="101644"/>
                            </a:cubicBezTo>
                            <a:cubicBezTo>
                              <a:pt x="666522" y="49740"/>
                              <a:pt x="648617" y="26101"/>
                              <a:pt x="627401" y="0"/>
                            </a:cubicBezTo>
                          </a:path>
                          <a:path w="1205787" h="6064848" stroke="0" extrusionOk="0">
                            <a:moveTo>
                              <a:pt x="264685" y="11293"/>
                            </a:moveTo>
                            <a:cubicBezTo>
                              <a:pt x="285763" y="65507"/>
                              <a:pt x="349085" y="159620"/>
                              <a:pt x="372520" y="225878"/>
                            </a:cubicBezTo>
                            <a:cubicBezTo>
                              <a:pt x="396062" y="282345"/>
                              <a:pt x="392500" y="309542"/>
                              <a:pt x="421536" y="372699"/>
                            </a:cubicBezTo>
                            <a:cubicBezTo>
                              <a:pt x="431024" y="436372"/>
                              <a:pt x="439644" y="473132"/>
                              <a:pt x="441142" y="542108"/>
                            </a:cubicBezTo>
                            <a:cubicBezTo>
                              <a:pt x="426187" y="594227"/>
                              <a:pt x="407070" y="630564"/>
                              <a:pt x="392126" y="666342"/>
                            </a:cubicBezTo>
                            <a:cubicBezTo>
                              <a:pt x="366631" y="677143"/>
                              <a:pt x="332466" y="691003"/>
                              <a:pt x="294095" y="711518"/>
                            </a:cubicBezTo>
                            <a:cubicBezTo>
                              <a:pt x="291238" y="832741"/>
                              <a:pt x="282295" y="897704"/>
                              <a:pt x="274489" y="971279"/>
                            </a:cubicBezTo>
                            <a:cubicBezTo>
                              <a:pt x="293845" y="1050855"/>
                              <a:pt x="308349" y="1092686"/>
                              <a:pt x="323504" y="1140687"/>
                            </a:cubicBezTo>
                            <a:cubicBezTo>
                              <a:pt x="355728" y="1154661"/>
                              <a:pt x="398293" y="1176219"/>
                              <a:pt x="431339" y="1197157"/>
                            </a:cubicBezTo>
                            <a:cubicBezTo>
                              <a:pt x="470529" y="1217480"/>
                              <a:pt x="499111" y="1223989"/>
                              <a:pt x="539173" y="1242333"/>
                            </a:cubicBezTo>
                            <a:cubicBezTo>
                              <a:pt x="548419" y="1349662"/>
                              <a:pt x="574578" y="1434573"/>
                              <a:pt x="588189" y="1490800"/>
                            </a:cubicBezTo>
                            <a:cubicBezTo>
                              <a:pt x="591757" y="1584709"/>
                              <a:pt x="587100" y="1661571"/>
                              <a:pt x="588189" y="1705385"/>
                            </a:cubicBezTo>
                            <a:cubicBezTo>
                              <a:pt x="570036" y="1760502"/>
                              <a:pt x="563912" y="1827502"/>
                              <a:pt x="548977" y="1897382"/>
                            </a:cubicBezTo>
                            <a:cubicBezTo>
                              <a:pt x="528308" y="1932881"/>
                              <a:pt x="530592" y="1947342"/>
                              <a:pt x="509763" y="1987733"/>
                            </a:cubicBezTo>
                            <a:cubicBezTo>
                              <a:pt x="488061" y="2027195"/>
                              <a:pt x="453739" y="2083411"/>
                              <a:pt x="431339" y="2145848"/>
                            </a:cubicBezTo>
                            <a:cubicBezTo>
                              <a:pt x="401686" y="2176311"/>
                              <a:pt x="375235" y="2212374"/>
                              <a:pt x="352913" y="2236200"/>
                            </a:cubicBezTo>
                            <a:cubicBezTo>
                              <a:pt x="350547" y="2282369"/>
                              <a:pt x="351971" y="2335316"/>
                              <a:pt x="343110" y="2394315"/>
                            </a:cubicBezTo>
                            <a:cubicBezTo>
                              <a:pt x="293918" y="2417434"/>
                              <a:pt x="277186" y="2418149"/>
                              <a:pt x="235275" y="2439491"/>
                            </a:cubicBezTo>
                            <a:cubicBezTo>
                              <a:pt x="220619" y="2511982"/>
                              <a:pt x="224552" y="2542770"/>
                              <a:pt x="205867" y="2620195"/>
                            </a:cubicBezTo>
                            <a:cubicBezTo>
                              <a:pt x="227677" y="2723185"/>
                              <a:pt x="237813" y="2735840"/>
                              <a:pt x="274489" y="2834778"/>
                            </a:cubicBezTo>
                            <a:cubicBezTo>
                              <a:pt x="267228" y="2865414"/>
                              <a:pt x="262739" y="2869371"/>
                              <a:pt x="254883" y="2902544"/>
                            </a:cubicBezTo>
                            <a:cubicBezTo>
                              <a:pt x="218408" y="2995402"/>
                              <a:pt x="178490" y="3100965"/>
                              <a:pt x="147047" y="3151011"/>
                            </a:cubicBezTo>
                            <a:cubicBezTo>
                              <a:pt x="148447" y="3253866"/>
                              <a:pt x="164647" y="3334760"/>
                              <a:pt x="147048" y="3433358"/>
                            </a:cubicBezTo>
                            <a:cubicBezTo>
                              <a:pt x="162981" y="3494244"/>
                              <a:pt x="189609" y="3584125"/>
                              <a:pt x="205866" y="3636651"/>
                            </a:cubicBezTo>
                            <a:cubicBezTo>
                              <a:pt x="142450" y="3676397"/>
                              <a:pt x="118727" y="3682484"/>
                              <a:pt x="68623" y="3704413"/>
                            </a:cubicBezTo>
                            <a:cubicBezTo>
                              <a:pt x="74827" y="3811699"/>
                              <a:pt x="74299" y="3832523"/>
                              <a:pt x="98032" y="3941585"/>
                            </a:cubicBezTo>
                            <a:cubicBezTo>
                              <a:pt x="149423" y="3993103"/>
                              <a:pt x="199243" y="4040267"/>
                              <a:pt x="235275" y="4088408"/>
                            </a:cubicBezTo>
                            <a:cubicBezTo>
                              <a:pt x="230556" y="4161218"/>
                              <a:pt x="374949" y="4174813"/>
                              <a:pt x="372520" y="4246523"/>
                            </a:cubicBezTo>
                            <a:cubicBezTo>
                              <a:pt x="448890" y="4319672"/>
                              <a:pt x="501328" y="4345941"/>
                              <a:pt x="578385" y="4404638"/>
                            </a:cubicBezTo>
                            <a:cubicBezTo>
                              <a:pt x="580762" y="4456717"/>
                              <a:pt x="563630" y="4539161"/>
                              <a:pt x="558780" y="4574047"/>
                            </a:cubicBezTo>
                            <a:cubicBezTo>
                              <a:pt x="405538" y="4708876"/>
                              <a:pt x="305812" y="4836501"/>
                              <a:pt x="235275" y="4924160"/>
                            </a:cubicBezTo>
                            <a:cubicBezTo>
                              <a:pt x="254308" y="4973655"/>
                              <a:pt x="313185" y="5088585"/>
                              <a:pt x="323504" y="5138743"/>
                            </a:cubicBezTo>
                            <a:cubicBezTo>
                              <a:pt x="293641" y="5173721"/>
                              <a:pt x="331408" y="5262419"/>
                              <a:pt x="309264" y="5295830"/>
                            </a:cubicBezTo>
                            <a:cubicBezTo>
                              <a:pt x="249066" y="5340140"/>
                              <a:pt x="213028" y="5369796"/>
                              <a:pt x="158205" y="5432386"/>
                            </a:cubicBezTo>
                            <a:cubicBezTo>
                              <a:pt x="114146" y="5482981"/>
                              <a:pt x="73432" y="5553015"/>
                              <a:pt x="0" y="5624386"/>
                            </a:cubicBezTo>
                            <a:cubicBezTo>
                              <a:pt x="13075" y="5668978"/>
                              <a:pt x="13839" y="5730626"/>
                              <a:pt x="39213" y="5827674"/>
                            </a:cubicBezTo>
                            <a:cubicBezTo>
                              <a:pt x="117056" y="5869962"/>
                              <a:pt x="165365" y="5907286"/>
                              <a:pt x="254882" y="5985790"/>
                            </a:cubicBezTo>
                            <a:cubicBezTo>
                              <a:pt x="369698" y="6026946"/>
                              <a:pt x="421011" y="6027323"/>
                              <a:pt x="509764" y="6064848"/>
                            </a:cubicBezTo>
                            <a:cubicBezTo>
                              <a:pt x="615449" y="6055532"/>
                              <a:pt x="686627" y="6023717"/>
                              <a:pt x="803858" y="6008377"/>
                            </a:cubicBezTo>
                            <a:cubicBezTo>
                              <a:pt x="872341" y="5951747"/>
                              <a:pt x="888206" y="5939183"/>
                              <a:pt x="950904" y="5895438"/>
                            </a:cubicBezTo>
                            <a:cubicBezTo>
                              <a:pt x="978828" y="5765312"/>
                              <a:pt x="999147" y="5697953"/>
                              <a:pt x="1015090" y="5634650"/>
                            </a:cubicBezTo>
                            <a:cubicBezTo>
                              <a:pt x="1002175" y="5543371"/>
                              <a:pt x="971453" y="5435279"/>
                              <a:pt x="941100" y="5364623"/>
                            </a:cubicBezTo>
                            <a:cubicBezTo>
                              <a:pt x="925597" y="5222209"/>
                              <a:pt x="840924" y="5199915"/>
                              <a:pt x="823464" y="5082275"/>
                            </a:cubicBezTo>
                            <a:cubicBezTo>
                              <a:pt x="849387" y="5021830"/>
                              <a:pt x="874135" y="4950930"/>
                              <a:pt x="907256" y="4900541"/>
                            </a:cubicBezTo>
                            <a:cubicBezTo>
                              <a:pt x="969253" y="4829715"/>
                              <a:pt x="1050199" y="4782194"/>
                              <a:pt x="1166576" y="4664398"/>
                            </a:cubicBezTo>
                            <a:cubicBezTo>
                              <a:pt x="1185938" y="4568375"/>
                              <a:pt x="1179230" y="4549526"/>
                              <a:pt x="1205787" y="4461106"/>
                            </a:cubicBezTo>
                            <a:cubicBezTo>
                              <a:pt x="1185570" y="4407017"/>
                              <a:pt x="1146273" y="4332721"/>
                              <a:pt x="1117556" y="4235229"/>
                            </a:cubicBezTo>
                            <a:cubicBezTo>
                              <a:pt x="1073674" y="4176147"/>
                              <a:pt x="1002171" y="4099842"/>
                              <a:pt x="980313" y="4054525"/>
                            </a:cubicBezTo>
                            <a:cubicBezTo>
                              <a:pt x="917455" y="3974126"/>
                              <a:pt x="845455" y="3917045"/>
                              <a:pt x="794055" y="3851235"/>
                            </a:cubicBezTo>
                            <a:cubicBezTo>
                              <a:pt x="748666" y="3787848"/>
                              <a:pt x="680805" y="3705884"/>
                              <a:pt x="607796" y="3636649"/>
                            </a:cubicBezTo>
                            <a:cubicBezTo>
                              <a:pt x="625696" y="3522828"/>
                              <a:pt x="640844" y="3502999"/>
                              <a:pt x="671336" y="3378489"/>
                            </a:cubicBezTo>
                            <a:cubicBezTo>
                              <a:pt x="717250" y="3314159"/>
                              <a:pt x="752226" y="3243551"/>
                              <a:pt x="788972" y="3141317"/>
                            </a:cubicBezTo>
                            <a:cubicBezTo>
                              <a:pt x="760259" y="3023142"/>
                              <a:pt x="735358" y="2951859"/>
                              <a:pt x="696023" y="2879955"/>
                            </a:cubicBezTo>
                            <a:cubicBezTo>
                              <a:pt x="745273" y="2794256"/>
                              <a:pt x="791659" y="2733692"/>
                              <a:pt x="823464" y="2665370"/>
                            </a:cubicBezTo>
                            <a:cubicBezTo>
                              <a:pt x="806692" y="2584556"/>
                              <a:pt x="781045" y="2510424"/>
                              <a:pt x="754842" y="2462080"/>
                            </a:cubicBezTo>
                            <a:cubicBezTo>
                              <a:pt x="803624" y="2373473"/>
                              <a:pt x="854171" y="2317676"/>
                              <a:pt x="882283" y="2247494"/>
                            </a:cubicBezTo>
                            <a:cubicBezTo>
                              <a:pt x="834998" y="2153277"/>
                              <a:pt x="836090" y="2106035"/>
                              <a:pt x="794054" y="2021616"/>
                            </a:cubicBezTo>
                            <a:cubicBezTo>
                              <a:pt x="824690" y="1923513"/>
                              <a:pt x="861437" y="1833406"/>
                              <a:pt x="901889" y="1682797"/>
                            </a:cubicBezTo>
                            <a:cubicBezTo>
                              <a:pt x="964314" y="1584023"/>
                              <a:pt x="996419" y="1492443"/>
                              <a:pt x="1029330" y="1411742"/>
                            </a:cubicBezTo>
                            <a:cubicBezTo>
                              <a:pt x="1039156" y="1257121"/>
                              <a:pt x="1068834" y="1108320"/>
                              <a:pt x="1058740" y="993867"/>
                            </a:cubicBezTo>
                            <a:cubicBezTo>
                              <a:pt x="1055512" y="936104"/>
                              <a:pt x="1058621" y="857770"/>
                              <a:pt x="1058740" y="779281"/>
                            </a:cubicBezTo>
                            <a:cubicBezTo>
                              <a:pt x="1008288" y="606987"/>
                              <a:pt x="981051" y="565739"/>
                              <a:pt x="892086" y="383993"/>
                            </a:cubicBezTo>
                            <a:cubicBezTo>
                              <a:pt x="841652" y="316569"/>
                              <a:pt x="794502" y="219475"/>
                              <a:pt x="754842" y="180702"/>
                            </a:cubicBezTo>
                            <a:cubicBezTo>
                              <a:pt x="731179" y="150786"/>
                              <a:pt x="711105" y="116457"/>
                              <a:pt x="696023" y="101644"/>
                            </a:cubicBezTo>
                            <a:cubicBezTo>
                              <a:pt x="677337" y="81758"/>
                              <a:pt x="644538" y="26090"/>
                              <a:pt x="627401"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Footer Placeholder 1">
            <a:extLst>
              <a:ext uri="{FF2B5EF4-FFF2-40B4-BE49-F238E27FC236}">
                <a16:creationId xmlns:a16="http://schemas.microsoft.com/office/drawing/2014/main" id="{40CB4CE9-B931-1CAF-34A6-62802E2D0791}"/>
              </a:ext>
            </a:extLst>
          </p:cNvPr>
          <p:cNvSpPr>
            <a:spLocks noGrp="1"/>
          </p:cNvSpPr>
          <p:nvPr>
            <p:ph type="ftr" sz="quarter" idx="11"/>
          </p:nvPr>
        </p:nvSpPr>
        <p:spPr>
          <a:xfrm>
            <a:off x="4038599" y="6356350"/>
            <a:ext cx="5146041" cy="365125"/>
          </a:xfrm>
        </p:spPr>
        <p:txBody>
          <a:bodyPr/>
          <a:lstStyle/>
          <a:p>
            <a:r>
              <a:rPr lang="en-US" dirty="0"/>
              <a:t>Chapter 3 – What do the Forecasters Think?</a:t>
            </a:r>
          </a:p>
        </p:txBody>
      </p:sp>
      <p:sp>
        <p:nvSpPr>
          <p:cNvPr id="5" name="Content Placeholder 2">
            <a:extLst>
              <a:ext uri="{FF2B5EF4-FFF2-40B4-BE49-F238E27FC236}">
                <a16:creationId xmlns:a16="http://schemas.microsoft.com/office/drawing/2014/main" id="{761E4F8C-051A-07E4-43D8-D5722BCD1173}"/>
              </a:ext>
            </a:extLst>
          </p:cNvPr>
          <p:cNvSpPr txBox="1">
            <a:spLocks/>
          </p:cNvSpPr>
          <p:nvPr/>
        </p:nvSpPr>
        <p:spPr>
          <a:xfrm>
            <a:off x="2135958" y="1238858"/>
            <a:ext cx="9841149" cy="473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endParaRPr lang="en-US" sz="2000" b="1" dirty="0">
              <a:solidFill>
                <a:srgbClr val="A77C01"/>
              </a:solidFill>
            </a:endParaRPr>
          </a:p>
        </p:txBody>
      </p:sp>
      <p:sp>
        <p:nvSpPr>
          <p:cNvPr id="14" name="Title 13">
            <a:extLst>
              <a:ext uri="{FF2B5EF4-FFF2-40B4-BE49-F238E27FC236}">
                <a16:creationId xmlns:a16="http://schemas.microsoft.com/office/drawing/2014/main" id="{2DD71170-FEB3-0051-A993-9CCC364E7B84}"/>
              </a:ext>
            </a:extLst>
          </p:cNvPr>
          <p:cNvSpPr>
            <a:spLocks noGrp="1"/>
          </p:cNvSpPr>
          <p:nvPr>
            <p:ph type="title"/>
          </p:nvPr>
        </p:nvSpPr>
        <p:spPr>
          <a:xfrm>
            <a:off x="2129281" y="296175"/>
            <a:ext cx="5987356" cy="1175108"/>
          </a:xfrm>
        </p:spPr>
        <p:txBody>
          <a:bodyPr>
            <a:normAutofit/>
          </a:bodyPr>
          <a:lstStyle/>
          <a:p>
            <a:r>
              <a:rPr lang="en-US" sz="3600" dirty="0">
                <a:solidFill>
                  <a:schemeClr val="accent1"/>
                </a:solidFill>
              </a:rPr>
              <a:t>Hazardous Weather Testbed Spring Experiments</a:t>
            </a:r>
          </a:p>
        </p:txBody>
      </p:sp>
      <p:sp>
        <p:nvSpPr>
          <p:cNvPr id="15" name="Content Placeholder 4">
            <a:extLst>
              <a:ext uri="{FF2B5EF4-FFF2-40B4-BE49-F238E27FC236}">
                <a16:creationId xmlns:a16="http://schemas.microsoft.com/office/drawing/2014/main" id="{5E464849-17D5-1FA1-75D6-A5501A588566}"/>
              </a:ext>
            </a:extLst>
          </p:cNvPr>
          <p:cNvSpPr txBox="1">
            <a:spLocks/>
          </p:cNvSpPr>
          <p:nvPr/>
        </p:nvSpPr>
        <p:spPr>
          <a:xfrm>
            <a:off x="2135958" y="1536080"/>
            <a:ext cx="5494595" cy="43623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solidFill>
                  <a:schemeClr val="accent1">
                    <a:lumMod val="60000"/>
                    <a:lumOff val="40000"/>
                  </a:schemeClr>
                </a:solidFill>
              </a:rPr>
              <a:t>Variations of subsetting tool tested throughout its evolution at the 2018, 2019, 2020, and 2022 testbeds</a:t>
            </a:r>
          </a:p>
          <a:p>
            <a:pPr>
              <a:lnSpc>
                <a:spcPct val="120000"/>
              </a:lnSpc>
            </a:pPr>
            <a:r>
              <a:rPr lang="en-US" sz="2400" dirty="0"/>
              <a:t>Response box chosen by participants of HWT every day with a web GUI (SENSEI)</a:t>
            </a:r>
          </a:p>
          <a:p>
            <a:pPr>
              <a:lnSpc>
                <a:spcPct val="120000"/>
              </a:lnSpc>
            </a:pPr>
            <a:r>
              <a:rPr lang="en-US" sz="2400" dirty="0"/>
              <a:t>Next day, participants compare subsets to full ensemble to reports and evaluate</a:t>
            </a:r>
          </a:p>
          <a:p>
            <a:pPr>
              <a:lnSpc>
                <a:spcPct val="120000"/>
              </a:lnSpc>
            </a:pPr>
            <a:r>
              <a:rPr lang="en-US" sz="2400" dirty="0"/>
              <a:t>Testament to the importance of O2R in developing these tools! </a:t>
            </a:r>
            <a:r>
              <a:rPr lang="en-US" sz="2400" dirty="0">
                <a:sym typeface="Wingdings" panose="05000000000000000000" pitchFamily="2" charset="2"/>
              </a:rPr>
              <a:t></a:t>
            </a:r>
            <a:endParaRPr lang="en-US" sz="2400" dirty="0"/>
          </a:p>
        </p:txBody>
      </p:sp>
      <p:pic>
        <p:nvPicPr>
          <p:cNvPr id="16" name="Content Placeholder 10" descr="A screenshot of a cell phone&#10;&#10;Description automatically generated">
            <a:extLst>
              <a:ext uri="{FF2B5EF4-FFF2-40B4-BE49-F238E27FC236}">
                <a16:creationId xmlns:a16="http://schemas.microsoft.com/office/drawing/2014/main" id="{97D5246E-B980-8A10-0DBB-4695DA2B8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514" y="2794234"/>
            <a:ext cx="2959689" cy="1459804"/>
          </a:xfrm>
          <a:prstGeom prst="rect">
            <a:avLst/>
          </a:prstGeom>
          <a:ln>
            <a:solidFill>
              <a:schemeClr val="accent1"/>
            </a:solidFill>
          </a:ln>
        </p:spPr>
      </p:pic>
      <p:pic>
        <p:nvPicPr>
          <p:cNvPr id="31" name="Picture 2" descr="http://atmodev.ttu.edu/bancell/SENS/2019052000/sixpanel_sixhruhcov50_subuhcov_2019052000.png">
            <a:extLst>
              <a:ext uri="{FF2B5EF4-FFF2-40B4-BE49-F238E27FC236}">
                <a16:creationId xmlns:a16="http://schemas.microsoft.com/office/drawing/2014/main" id="{68B65497-7487-1B19-7A9F-26846875FB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8039"/>
          <a:stretch/>
        </p:blipFill>
        <p:spPr bwMode="auto">
          <a:xfrm>
            <a:off x="9085702" y="4382210"/>
            <a:ext cx="2783005" cy="20692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050" descr="A group of people sitting at desks with computers&#10;&#10;Description automatically generated with low confidence">
            <a:extLst>
              <a:ext uri="{FF2B5EF4-FFF2-40B4-BE49-F238E27FC236}">
                <a16:creationId xmlns:a16="http://schemas.microsoft.com/office/drawing/2014/main" id="{847F0C1E-FCB5-7C9E-DFA3-90BCF9CDE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4815" y="214469"/>
            <a:ext cx="3698388" cy="2466194"/>
          </a:xfrm>
          <a:prstGeom prst="rect">
            <a:avLst/>
          </a:prstGeom>
          <a:ln>
            <a:solidFill>
              <a:schemeClr val="accent1"/>
            </a:solidFill>
          </a:ln>
        </p:spPr>
      </p:pic>
      <p:sp>
        <p:nvSpPr>
          <p:cNvPr id="2058" name="Arrow: Down 2057">
            <a:extLst>
              <a:ext uri="{FF2B5EF4-FFF2-40B4-BE49-F238E27FC236}">
                <a16:creationId xmlns:a16="http://schemas.microsoft.com/office/drawing/2014/main" id="{3BCC85D0-337E-D675-6A26-C57CD980A5A8}"/>
              </a:ext>
            </a:extLst>
          </p:cNvPr>
          <p:cNvSpPr/>
          <p:nvPr/>
        </p:nvSpPr>
        <p:spPr>
          <a:xfrm rot="17414715">
            <a:off x="8259133" y="3849412"/>
            <a:ext cx="210312" cy="1737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Arrow: Down 2058">
            <a:extLst>
              <a:ext uri="{FF2B5EF4-FFF2-40B4-BE49-F238E27FC236}">
                <a16:creationId xmlns:a16="http://schemas.microsoft.com/office/drawing/2014/main" id="{4443B01D-5788-CA4B-8F97-318186DC86B9}"/>
              </a:ext>
            </a:extLst>
          </p:cNvPr>
          <p:cNvSpPr/>
          <p:nvPr/>
        </p:nvSpPr>
        <p:spPr>
          <a:xfrm rot="16200000">
            <a:off x="8094285" y="2714512"/>
            <a:ext cx="208805"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mall animal wearing a hat&#10;&#10;Description automatically generated with medium confidence">
            <a:extLst>
              <a:ext uri="{FF2B5EF4-FFF2-40B4-BE49-F238E27FC236}">
                <a16:creationId xmlns:a16="http://schemas.microsoft.com/office/drawing/2014/main" id="{5DF48612-DD0F-0F34-AF92-F345033A74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053" y="734425"/>
            <a:ext cx="869463" cy="869463"/>
          </a:xfrm>
          <a:prstGeom prst="rect">
            <a:avLst/>
          </a:prstGeom>
        </p:spPr>
      </p:pic>
    </p:spTree>
    <p:extLst>
      <p:ext uri="{BB962C8B-B14F-4D97-AF65-F5344CB8AC3E}">
        <p14:creationId xmlns:p14="http://schemas.microsoft.com/office/powerpoint/2010/main" val="960335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95">
            <a:extLst>
              <a:ext uri="{FF2B5EF4-FFF2-40B4-BE49-F238E27FC236}">
                <a16:creationId xmlns:a16="http://schemas.microsoft.com/office/drawing/2014/main" id="{998823B8-2D16-3730-6BC5-4437A2AE6671}"/>
              </a:ext>
            </a:extLst>
          </p:cNvPr>
          <p:cNvSpPr>
            <a:spLocks noGrp="1"/>
          </p:cNvSpPr>
          <p:nvPr>
            <p:ph type="sldNum" sz="quarter" idx="12"/>
          </p:nvPr>
        </p:nvSpPr>
        <p:spPr/>
        <p:txBody>
          <a:bodyPr/>
          <a:lstStyle/>
          <a:p>
            <a:fld id="{F61089B6-FB27-4468-95FC-521FF41B724D}" type="slidenum">
              <a:rPr lang="en-US" smtClean="0"/>
              <a:t>33</a:t>
            </a:fld>
            <a:endParaRPr lang="en-US" dirty="0"/>
          </a:p>
        </p:txBody>
      </p:sp>
      <p:grpSp>
        <p:nvGrpSpPr>
          <p:cNvPr id="147" name="Group 146">
            <a:extLst>
              <a:ext uri="{FF2B5EF4-FFF2-40B4-BE49-F238E27FC236}">
                <a16:creationId xmlns:a16="http://schemas.microsoft.com/office/drawing/2014/main" id="{E454F817-0810-CA2E-3142-C2D2485A5CF8}"/>
              </a:ext>
            </a:extLst>
          </p:cNvPr>
          <p:cNvGrpSpPr/>
          <p:nvPr/>
        </p:nvGrpSpPr>
        <p:grpSpPr>
          <a:xfrm>
            <a:off x="-4124" y="0"/>
            <a:ext cx="1896548" cy="6858000"/>
            <a:chOff x="-4124" y="0"/>
            <a:chExt cx="1896548" cy="6858000"/>
          </a:xfrm>
        </p:grpSpPr>
        <p:sp>
          <p:nvSpPr>
            <p:cNvPr id="129" name="Rectangle 128">
              <a:extLst>
                <a:ext uri="{FF2B5EF4-FFF2-40B4-BE49-F238E27FC236}">
                  <a16:creationId xmlns:a16="http://schemas.microsoft.com/office/drawing/2014/main" id="{BC8F022D-E9F3-8600-9FE8-A98E6F70658E}"/>
                </a:ext>
              </a:extLst>
            </p:cNvPr>
            <p:cNvSpPr/>
            <p:nvPr/>
          </p:nvSpPr>
          <p:spPr>
            <a:xfrm>
              <a:off x="-4121" y="0"/>
              <a:ext cx="1894865" cy="6858000"/>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2865C0C-BD15-5290-84C5-751077CBDAD1}"/>
                </a:ext>
              </a:extLst>
            </p:cNvPr>
            <p:cNvGrpSpPr/>
            <p:nvPr/>
          </p:nvGrpSpPr>
          <p:grpSpPr>
            <a:xfrm>
              <a:off x="-4124" y="117389"/>
              <a:ext cx="1896548" cy="6732503"/>
              <a:chOff x="9151738" y="156844"/>
              <a:chExt cx="2267988" cy="6988316"/>
            </a:xfrm>
          </p:grpSpPr>
          <p:grpSp>
            <p:nvGrpSpPr>
              <p:cNvPr id="18" name="Group 17">
                <a:extLst>
                  <a:ext uri="{FF2B5EF4-FFF2-40B4-BE49-F238E27FC236}">
                    <a16:creationId xmlns:a16="http://schemas.microsoft.com/office/drawing/2014/main" id="{F2B0C6F4-27FF-56FC-B100-29751362A000}"/>
                  </a:ext>
                </a:extLst>
              </p:cNvPr>
              <p:cNvGrpSpPr/>
              <p:nvPr/>
            </p:nvGrpSpPr>
            <p:grpSpPr>
              <a:xfrm>
                <a:off x="9151738" y="156844"/>
                <a:ext cx="2267988" cy="6988316"/>
                <a:chOff x="1817594" y="-194267"/>
                <a:chExt cx="2267988" cy="6988316"/>
              </a:xfrm>
            </p:grpSpPr>
            <p:cxnSp>
              <p:nvCxnSpPr>
                <p:cNvPr id="21" name="Straight Connector 20">
                  <a:extLst>
                    <a:ext uri="{FF2B5EF4-FFF2-40B4-BE49-F238E27FC236}">
                      <a16:creationId xmlns:a16="http://schemas.microsoft.com/office/drawing/2014/main" id="{26F74B3F-FC76-9857-9FAA-75F764F9DEDA}"/>
                    </a:ext>
                  </a:extLst>
                </p:cNvPr>
                <p:cNvCxnSpPr>
                  <a:cxnSpLocks/>
                </p:cNvCxnSpPr>
                <p:nvPr/>
              </p:nvCxnSpPr>
              <p:spPr>
                <a:xfrm>
                  <a:off x="2438494" y="394982"/>
                  <a:ext cx="5085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C5574F2-D91F-0D87-92CB-6EDF8E2F071A}"/>
                    </a:ext>
                  </a:extLst>
                </p:cNvPr>
                <p:cNvGrpSpPr/>
                <p:nvPr/>
              </p:nvGrpSpPr>
              <p:grpSpPr>
                <a:xfrm>
                  <a:off x="1817594" y="-194267"/>
                  <a:ext cx="2267988" cy="6988316"/>
                  <a:chOff x="1817594" y="-194267"/>
                  <a:chExt cx="2267988" cy="6988316"/>
                </a:xfrm>
              </p:grpSpPr>
              <p:grpSp>
                <p:nvGrpSpPr>
                  <p:cNvPr id="22" name="Group 21">
                    <a:extLst>
                      <a:ext uri="{FF2B5EF4-FFF2-40B4-BE49-F238E27FC236}">
                        <a16:creationId xmlns:a16="http://schemas.microsoft.com/office/drawing/2014/main" id="{FB139670-AB13-1472-C007-3D698F5C84FB}"/>
                      </a:ext>
                    </a:extLst>
                  </p:cNvPr>
                  <p:cNvGrpSpPr/>
                  <p:nvPr/>
                </p:nvGrpSpPr>
                <p:grpSpPr>
                  <a:xfrm>
                    <a:off x="1817594" y="-194267"/>
                    <a:ext cx="2267988" cy="6988316"/>
                    <a:chOff x="1817594" y="-194267"/>
                    <a:chExt cx="2267988" cy="6988316"/>
                  </a:xfrm>
                </p:grpSpPr>
                <p:pic>
                  <p:nvPicPr>
                    <p:cNvPr id="25" name="Picture 10" descr="Vegetation Grass Silhouette - Free vector graphic on Pixabay">
                      <a:extLst>
                        <a:ext uri="{FF2B5EF4-FFF2-40B4-BE49-F238E27FC236}">
                          <a16:creationId xmlns:a16="http://schemas.microsoft.com/office/drawing/2014/main" id="{9F7F5345-1A7A-6633-FD51-7AE7A12FFFA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62934"/>
                    <a:stretch/>
                  </p:blipFill>
                  <p:spPr bwMode="auto">
                    <a:xfrm>
                      <a:off x="1817594" y="-194267"/>
                      <a:ext cx="568956" cy="7674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egetation Grass Silhouette - Free vector graphic on Pixabay">
                      <a:extLst>
                        <a:ext uri="{FF2B5EF4-FFF2-40B4-BE49-F238E27FC236}">
                          <a16:creationId xmlns:a16="http://schemas.microsoft.com/office/drawing/2014/main" id="{18F01FB2-439B-B721-0DA6-E9546E06E9A7}"/>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4181"/>
                    <a:stretch/>
                  </p:blipFill>
                  <p:spPr bwMode="auto">
                    <a:xfrm>
                      <a:off x="3379912" y="-194267"/>
                      <a:ext cx="705670" cy="7674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68309C4-C637-A056-4700-6D21B80E0096}"/>
                        </a:ext>
                      </a:extLst>
                    </p:cNvPr>
                    <p:cNvGrpSpPr/>
                    <p:nvPr/>
                  </p:nvGrpSpPr>
                  <p:grpSpPr>
                    <a:xfrm>
                      <a:off x="1822522" y="163334"/>
                      <a:ext cx="2251191" cy="6630715"/>
                      <a:chOff x="-11147" y="1516066"/>
                      <a:chExt cx="4246602" cy="5376317"/>
                    </a:xfrm>
                  </p:grpSpPr>
                  <p:sp>
                    <p:nvSpPr>
                      <p:cNvPr id="28" name="Oval 27">
                        <a:extLst>
                          <a:ext uri="{FF2B5EF4-FFF2-40B4-BE49-F238E27FC236}">
                            <a16:creationId xmlns:a16="http://schemas.microsoft.com/office/drawing/2014/main" id="{30880C3E-F3B1-42FE-DD43-CF4CB5FB3DEA}"/>
                          </a:ext>
                        </a:extLst>
                      </p:cNvPr>
                      <p:cNvSpPr/>
                      <p:nvPr/>
                    </p:nvSpPr>
                    <p:spPr>
                      <a:xfrm rot="20906109">
                        <a:off x="137528" y="1535381"/>
                        <a:ext cx="1714594" cy="1769491"/>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C098628-9082-DFA2-A554-766F964B5CF3}"/>
                          </a:ext>
                        </a:extLst>
                      </p:cNvPr>
                      <p:cNvSpPr/>
                      <p:nvPr/>
                    </p:nvSpPr>
                    <p:spPr>
                      <a:xfrm rot="16733310">
                        <a:off x="1903093" y="1001895"/>
                        <a:ext cx="1697911" cy="2726254"/>
                      </a:xfrm>
                      <a:prstGeom prst="ellipse">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8A36754-EB45-E9C2-5D59-555984C0FAC9}"/>
                          </a:ext>
                        </a:extLst>
                      </p:cNvPr>
                      <p:cNvSpPr/>
                      <p:nvPr/>
                    </p:nvSpPr>
                    <p:spPr>
                      <a:xfrm>
                        <a:off x="-11147" y="1707541"/>
                        <a:ext cx="4246602" cy="51848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23" name="Straight Connector 22">
                    <a:extLst>
                      <a:ext uri="{FF2B5EF4-FFF2-40B4-BE49-F238E27FC236}">
                        <a16:creationId xmlns:a16="http://schemas.microsoft.com/office/drawing/2014/main" id="{D1110018-7DD7-7EE1-570D-59136876A86A}"/>
                      </a:ext>
                    </a:extLst>
                  </p:cNvPr>
                  <p:cNvCxnSpPr>
                    <a:cxnSpLocks/>
                  </p:cNvCxnSpPr>
                  <p:nvPr/>
                </p:nvCxnSpPr>
                <p:spPr>
                  <a:xfrm>
                    <a:off x="3789293" y="387846"/>
                    <a:ext cx="28442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BE2298-9A58-7708-44E7-26BE6F3019E1}"/>
                      </a:ext>
                    </a:extLst>
                  </p:cNvPr>
                  <p:cNvCxnSpPr>
                    <a:cxnSpLocks/>
                  </p:cNvCxnSpPr>
                  <p:nvPr/>
                </p:nvCxnSpPr>
                <p:spPr>
                  <a:xfrm>
                    <a:off x="1822520" y="387846"/>
                    <a:ext cx="133731"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9" name="Freeform: Shape 18">
                <a:extLst>
                  <a:ext uri="{FF2B5EF4-FFF2-40B4-BE49-F238E27FC236}">
                    <a16:creationId xmlns:a16="http://schemas.microsoft.com/office/drawing/2014/main" id="{F04BDC24-CB79-339F-7CB8-BDA64CD28381}"/>
                  </a:ext>
                </a:extLst>
              </p:cNvPr>
              <p:cNvSpPr/>
              <p:nvPr/>
            </p:nvSpPr>
            <p:spPr>
              <a:xfrm>
                <a:off x="9390384" y="731501"/>
                <a:ext cx="1564981" cy="6295292"/>
              </a:xfrm>
              <a:custGeom>
                <a:avLst/>
                <a:gdLst>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257908 w 1875692"/>
                  <a:gd name="connsiteY38" fmla="*/ 4560277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234462 w 1875692"/>
                  <a:gd name="connsiteY36" fmla="*/ 4337538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234462 w 1875692"/>
                  <a:gd name="connsiteY37" fmla="*/ 4536831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480646 w 1875692"/>
                  <a:gd name="connsiteY36" fmla="*/ 4208584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504092 w 1875692"/>
                  <a:gd name="connsiteY37" fmla="*/ 4314092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433754 w 1875692"/>
                  <a:gd name="connsiteY39" fmla="*/ 4700954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468923 w 1875692"/>
                  <a:gd name="connsiteY38" fmla="*/ 4466492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668215 w 1875692"/>
                  <a:gd name="connsiteY41" fmla="*/ 4654061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586154 w 1875692"/>
                  <a:gd name="connsiteY40" fmla="*/ 46892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715108 w 1875692"/>
                  <a:gd name="connsiteY40" fmla="*/ 4536831 h 6201507"/>
                  <a:gd name="connsiteX41" fmla="*/ 808892 w 1875692"/>
                  <a:gd name="connsiteY41" fmla="*/ 4536830 h 6201507"/>
                  <a:gd name="connsiteX42" fmla="*/ 832338 w 1875692"/>
                  <a:gd name="connsiteY42" fmla="*/ 4665784 h 6201507"/>
                  <a:gd name="connsiteX43" fmla="*/ 879231 w 1875692"/>
                  <a:gd name="connsiteY43" fmla="*/ 4818184 h 6201507"/>
                  <a:gd name="connsiteX44" fmla="*/ 879231 w 1875692"/>
                  <a:gd name="connsiteY44" fmla="*/ 4982307 h 6201507"/>
                  <a:gd name="connsiteX45" fmla="*/ 879231 w 1875692"/>
                  <a:gd name="connsiteY45" fmla="*/ 5181600 h 6201507"/>
                  <a:gd name="connsiteX46" fmla="*/ 691662 w 1875692"/>
                  <a:gd name="connsiteY46" fmla="*/ 5251938 h 6201507"/>
                  <a:gd name="connsiteX47" fmla="*/ 433754 w 1875692"/>
                  <a:gd name="connsiteY47" fmla="*/ 5287107 h 6201507"/>
                  <a:gd name="connsiteX48" fmla="*/ 222738 w 1875692"/>
                  <a:gd name="connsiteY48" fmla="*/ 5615354 h 6201507"/>
                  <a:gd name="connsiteX49" fmla="*/ 222738 w 1875692"/>
                  <a:gd name="connsiteY49" fmla="*/ 5920154 h 6201507"/>
                  <a:gd name="connsiteX50" fmla="*/ 375138 w 1875692"/>
                  <a:gd name="connsiteY50" fmla="*/ 6060831 h 6201507"/>
                  <a:gd name="connsiteX51" fmla="*/ 773723 w 1875692"/>
                  <a:gd name="connsiteY51" fmla="*/ 6201507 h 6201507"/>
                  <a:gd name="connsiteX52" fmla="*/ 1195754 w 1875692"/>
                  <a:gd name="connsiteY52" fmla="*/ 6142892 h 6201507"/>
                  <a:gd name="connsiteX53" fmla="*/ 1559169 w 1875692"/>
                  <a:gd name="connsiteY53" fmla="*/ 5967046 h 6201507"/>
                  <a:gd name="connsiteX54" fmla="*/ 1723292 w 1875692"/>
                  <a:gd name="connsiteY54" fmla="*/ 5697415 h 6201507"/>
                  <a:gd name="connsiteX55" fmla="*/ 1817077 w 1875692"/>
                  <a:gd name="connsiteY55" fmla="*/ 5486400 h 6201507"/>
                  <a:gd name="connsiteX56" fmla="*/ 1840523 w 1875692"/>
                  <a:gd name="connsiteY56" fmla="*/ 5205046 h 6201507"/>
                  <a:gd name="connsiteX57" fmla="*/ 1875692 w 1875692"/>
                  <a:gd name="connsiteY57" fmla="*/ 4806461 h 6201507"/>
                  <a:gd name="connsiteX58" fmla="*/ 1735015 w 1875692"/>
                  <a:gd name="connsiteY58" fmla="*/ 4607169 h 6201507"/>
                  <a:gd name="connsiteX59" fmla="*/ 1570892 w 1875692"/>
                  <a:gd name="connsiteY59" fmla="*/ 4349261 h 6201507"/>
                  <a:gd name="connsiteX60" fmla="*/ 1289538 w 1875692"/>
                  <a:gd name="connsiteY60" fmla="*/ 3950677 h 6201507"/>
                  <a:gd name="connsiteX61" fmla="*/ 1172308 w 1875692"/>
                  <a:gd name="connsiteY61" fmla="*/ 3669323 h 6201507"/>
                  <a:gd name="connsiteX62" fmla="*/ 1113692 w 1875692"/>
                  <a:gd name="connsiteY62" fmla="*/ 3153507 h 6201507"/>
                  <a:gd name="connsiteX63" fmla="*/ 1043354 w 1875692"/>
                  <a:gd name="connsiteY63" fmla="*/ 2907323 h 6201507"/>
                  <a:gd name="connsiteX64" fmla="*/ 1055077 w 1875692"/>
                  <a:gd name="connsiteY64" fmla="*/ 2754923 h 6201507"/>
                  <a:gd name="connsiteX65" fmla="*/ 1090246 w 1875692"/>
                  <a:gd name="connsiteY65" fmla="*/ 2555631 h 6201507"/>
                  <a:gd name="connsiteX66" fmla="*/ 1090246 w 1875692"/>
                  <a:gd name="connsiteY66" fmla="*/ 2309446 h 6201507"/>
                  <a:gd name="connsiteX67" fmla="*/ 1137138 w 1875692"/>
                  <a:gd name="connsiteY67" fmla="*/ 2098431 h 6201507"/>
                  <a:gd name="connsiteX68" fmla="*/ 1266092 w 1875692"/>
                  <a:gd name="connsiteY68" fmla="*/ 1746738 h 6201507"/>
                  <a:gd name="connsiteX69" fmla="*/ 1418492 w 1875692"/>
                  <a:gd name="connsiteY69" fmla="*/ 1465384 h 6201507"/>
                  <a:gd name="connsiteX70" fmla="*/ 1453662 w 1875692"/>
                  <a:gd name="connsiteY70" fmla="*/ 1031631 h 6201507"/>
                  <a:gd name="connsiteX71" fmla="*/ 1453662 w 1875692"/>
                  <a:gd name="connsiteY71" fmla="*/ 808892 h 6201507"/>
                  <a:gd name="connsiteX72" fmla="*/ 1254369 w 1875692"/>
                  <a:gd name="connsiteY72" fmla="*/ 398584 h 6201507"/>
                  <a:gd name="connsiteX73" fmla="*/ 1090246 w 1875692"/>
                  <a:gd name="connsiteY73" fmla="*/ 187569 h 6201507"/>
                  <a:gd name="connsiteX74" fmla="*/ 1019908 w 1875692"/>
                  <a:gd name="connsiteY74" fmla="*/ 105507 h 6201507"/>
                  <a:gd name="connsiteX75" fmla="*/ 937846 w 1875692"/>
                  <a:gd name="connsiteY75"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644769 w 1875692"/>
                  <a:gd name="connsiteY39" fmla="*/ 4513385 h 6201507"/>
                  <a:gd name="connsiteX40" fmla="*/ 808892 w 1875692"/>
                  <a:gd name="connsiteY40" fmla="*/ 4536830 h 6201507"/>
                  <a:gd name="connsiteX41" fmla="*/ 832338 w 1875692"/>
                  <a:gd name="connsiteY41" fmla="*/ 4665784 h 6201507"/>
                  <a:gd name="connsiteX42" fmla="*/ 879231 w 1875692"/>
                  <a:gd name="connsiteY42" fmla="*/ 4818184 h 6201507"/>
                  <a:gd name="connsiteX43" fmla="*/ 879231 w 1875692"/>
                  <a:gd name="connsiteY43" fmla="*/ 4982307 h 6201507"/>
                  <a:gd name="connsiteX44" fmla="*/ 879231 w 1875692"/>
                  <a:gd name="connsiteY44" fmla="*/ 5181600 h 6201507"/>
                  <a:gd name="connsiteX45" fmla="*/ 691662 w 1875692"/>
                  <a:gd name="connsiteY45" fmla="*/ 5251938 h 6201507"/>
                  <a:gd name="connsiteX46" fmla="*/ 433754 w 1875692"/>
                  <a:gd name="connsiteY46" fmla="*/ 5287107 h 6201507"/>
                  <a:gd name="connsiteX47" fmla="*/ 222738 w 1875692"/>
                  <a:gd name="connsiteY47" fmla="*/ 5615354 h 6201507"/>
                  <a:gd name="connsiteX48" fmla="*/ 222738 w 1875692"/>
                  <a:gd name="connsiteY48" fmla="*/ 5920154 h 6201507"/>
                  <a:gd name="connsiteX49" fmla="*/ 375138 w 1875692"/>
                  <a:gd name="connsiteY49" fmla="*/ 6060831 h 6201507"/>
                  <a:gd name="connsiteX50" fmla="*/ 773723 w 1875692"/>
                  <a:gd name="connsiteY50" fmla="*/ 6201507 h 6201507"/>
                  <a:gd name="connsiteX51" fmla="*/ 1195754 w 1875692"/>
                  <a:gd name="connsiteY51" fmla="*/ 6142892 h 6201507"/>
                  <a:gd name="connsiteX52" fmla="*/ 1559169 w 1875692"/>
                  <a:gd name="connsiteY52" fmla="*/ 5967046 h 6201507"/>
                  <a:gd name="connsiteX53" fmla="*/ 1723292 w 1875692"/>
                  <a:gd name="connsiteY53" fmla="*/ 5697415 h 6201507"/>
                  <a:gd name="connsiteX54" fmla="*/ 1817077 w 1875692"/>
                  <a:gd name="connsiteY54" fmla="*/ 5486400 h 6201507"/>
                  <a:gd name="connsiteX55" fmla="*/ 1840523 w 1875692"/>
                  <a:gd name="connsiteY55" fmla="*/ 5205046 h 6201507"/>
                  <a:gd name="connsiteX56" fmla="*/ 1875692 w 1875692"/>
                  <a:gd name="connsiteY56" fmla="*/ 4806461 h 6201507"/>
                  <a:gd name="connsiteX57" fmla="*/ 1735015 w 1875692"/>
                  <a:gd name="connsiteY57" fmla="*/ 4607169 h 6201507"/>
                  <a:gd name="connsiteX58" fmla="*/ 1570892 w 1875692"/>
                  <a:gd name="connsiteY58" fmla="*/ 4349261 h 6201507"/>
                  <a:gd name="connsiteX59" fmla="*/ 1289538 w 1875692"/>
                  <a:gd name="connsiteY59" fmla="*/ 3950677 h 6201507"/>
                  <a:gd name="connsiteX60" fmla="*/ 1172308 w 1875692"/>
                  <a:gd name="connsiteY60" fmla="*/ 3669323 h 6201507"/>
                  <a:gd name="connsiteX61" fmla="*/ 1113692 w 1875692"/>
                  <a:gd name="connsiteY61" fmla="*/ 3153507 h 6201507"/>
                  <a:gd name="connsiteX62" fmla="*/ 1043354 w 1875692"/>
                  <a:gd name="connsiteY62" fmla="*/ 2907323 h 6201507"/>
                  <a:gd name="connsiteX63" fmla="*/ 1055077 w 1875692"/>
                  <a:gd name="connsiteY63" fmla="*/ 2754923 h 6201507"/>
                  <a:gd name="connsiteX64" fmla="*/ 1090246 w 1875692"/>
                  <a:gd name="connsiteY64" fmla="*/ 2555631 h 6201507"/>
                  <a:gd name="connsiteX65" fmla="*/ 1090246 w 1875692"/>
                  <a:gd name="connsiteY65" fmla="*/ 2309446 h 6201507"/>
                  <a:gd name="connsiteX66" fmla="*/ 1137138 w 1875692"/>
                  <a:gd name="connsiteY66" fmla="*/ 2098431 h 6201507"/>
                  <a:gd name="connsiteX67" fmla="*/ 1266092 w 1875692"/>
                  <a:gd name="connsiteY67" fmla="*/ 1746738 h 6201507"/>
                  <a:gd name="connsiteX68" fmla="*/ 1418492 w 1875692"/>
                  <a:gd name="connsiteY68" fmla="*/ 1465384 h 6201507"/>
                  <a:gd name="connsiteX69" fmla="*/ 1453662 w 1875692"/>
                  <a:gd name="connsiteY69" fmla="*/ 1031631 h 6201507"/>
                  <a:gd name="connsiteX70" fmla="*/ 1453662 w 1875692"/>
                  <a:gd name="connsiteY70" fmla="*/ 808892 h 6201507"/>
                  <a:gd name="connsiteX71" fmla="*/ 1254369 w 1875692"/>
                  <a:gd name="connsiteY71" fmla="*/ 398584 h 6201507"/>
                  <a:gd name="connsiteX72" fmla="*/ 1090246 w 1875692"/>
                  <a:gd name="connsiteY72" fmla="*/ 187569 h 6201507"/>
                  <a:gd name="connsiteX73" fmla="*/ 1019908 w 1875692"/>
                  <a:gd name="connsiteY73" fmla="*/ 105507 h 6201507"/>
                  <a:gd name="connsiteX74" fmla="*/ 937846 w 1875692"/>
                  <a:gd name="connsiteY74"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808892 w 1875692"/>
                  <a:gd name="connsiteY39" fmla="*/ 4536830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91662 w 1875692"/>
                  <a:gd name="connsiteY44" fmla="*/ 5251938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879231 w 1875692"/>
                  <a:gd name="connsiteY43" fmla="*/ 5181600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879231 w 1875692"/>
                  <a:gd name="connsiteY42" fmla="*/ 4982307 h 6201507"/>
                  <a:gd name="connsiteX43" fmla="*/ 762001 w 1875692"/>
                  <a:gd name="connsiteY43" fmla="*/ 4841631 h 6201507"/>
                  <a:gd name="connsiteX44" fmla="*/ 644769 w 1875692"/>
                  <a:gd name="connsiteY44" fmla="*/ 5052646 h 6201507"/>
                  <a:gd name="connsiteX45" fmla="*/ 433754 w 1875692"/>
                  <a:gd name="connsiteY45" fmla="*/ 5287107 h 6201507"/>
                  <a:gd name="connsiteX46" fmla="*/ 222738 w 1875692"/>
                  <a:gd name="connsiteY46" fmla="*/ 5615354 h 6201507"/>
                  <a:gd name="connsiteX47" fmla="*/ 222738 w 1875692"/>
                  <a:gd name="connsiteY47" fmla="*/ 5920154 h 6201507"/>
                  <a:gd name="connsiteX48" fmla="*/ 375138 w 1875692"/>
                  <a:gd name="connsiteY48" fmla="*/ 6060831 h 6201507"/>
                  <a:gd name="connsiteX49" fmla="*/ 773723 w 1875692"/>
                  <a:gd name="connsiteY49" fmla="*/ 6201507 h 6201507"/>
                  <a:gd name="connsiteX50" fmla="*/ 1195754 w 1875692"/>
                  <a:gd name="connsiteY50" fmla="*/ 6142892 h 6201507"/>
                  <a:gd name="connsiteX51" fmla="*/ 1559169 w 1875692"/>
                  <a:gd name="connsiteY51" fmla="*/ 5967046 h 6201507"/>
                  <a:gd name="connsiteX52" fmla="*/ 1723292 w 1875692"/>
                  <a:gd name="connsiteY52" fmla="*/ 5697415 h 6201507"/>
                  <a:gd name="connsiteX53" fmla="*/ 1817077 w 1875692"/>
                  <a:gd name="connsiteY53" fmla="*/ 5486400 h 6201507"/>
                  <a:gd name="connsiteX54" fmla="*/ 1840523 w 1875692"/>
                  <a:gd name="connsiteY54" fmla="*/ 5205046 h 6201507"/>
                  <a:gd name="connsiteX55" fmla="*/ 1875692 w 1875692"/>
                  <a:gd name="connsiteY55" fmla="*/ 4806461 h 6201507"/>
                  <a:gd name="connsiteX56" fmla="*/ 1735015 w 1875692"/>
                  <a:gd name="connsiteY56" fmla="*/ 4607169 h 6201507"/>
                  <a:gd name="connsiteX57" fmla="*/ 1570892 w 1875692"/>
                  <a:gd name="connsiteY57" fmla="*/ 4349261 h 6201507"/>
                  <a:gd name="connsiteX58" fmla="*/ 1289538 w 1875692"/>
                  <a:gd name="connsiteY58" fmla="*/ 3950677 h 6201507"/>
                  <a:gd name="connsiteX59" fmla="*/ 1172308 w 1875692"/>
                  <a:gd name="connsiteY59" fmla="*/ 3669323 h 6201507"/>
                  <a:gd name="connsiteX60" fmla="*/ 1113692 w 1875692"/>
                  <a:gd name="connsiteY60" fmla="*/ 3153507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879231 w 1875692"/>
                  <a:gd name="connsiteY41" fmla="*/ 4818184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633046 w 1875692"/>
                  <a:gd name="connsiteY25" fmla="*/ 2286000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281354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281354 w 1875692"/>
                  <a:gd name="connsiteY29" fmla="*/ 297766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234462 w 1875692"/>
                  <a:gd name="connsiteY31" fmla="*/ 3165231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152400 w 1875692"/>
                  <a:gd name="connsiteY32" fmla="*/ 34114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128954 w 1875692"/>
                  <a:gd name="connsiteY33" fmla="*/ 3540369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164123 w 1875692"/>
                  <a:gd name="connsiteY34" fmla="*/ 3774831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175846 w 1875692"/>
                  <a:gd name="connsiteY35" fmla="*/ 3985846 h 6201507"/>
                  <a:gd name="connsiteX36" fmla="*/ 304800 w 1875692"/>
                  <a:gd name="connsiteY36" fmla="*/ 4091353 h 6201507"/>
                  <a:gd name="connsiteX37" fmla="*/ 468922 w 1875692"/>
                  <a:gd name="connsiteY37" fmla="*/ 4243754 h 6201507"/>
                  <a:gd name="connsiteX38" fmla="*/ 633047 w 1875692"/>
                  <a:gd name="connsiteY38" fmla="*/ 4407877 h 6201507"/>
                  <a:gd name="connsiteX39" fmla="*/ 715107 w 1875692"/>
                  <a:gd name="connsiteY39" fmla="*/ 4454768 h 6201507"/>
                  <a:gd name="connsiteX40" fmla="*/ 832338 w 1875692"/>
                  <a:gd name="connsiteY40" fmla="*/ 4665784 h 6201507"/>
                  <a:gd name="connsiteX41" fmla="*/ 738554 w 1875692"/>
                  <a:gd name="connsiteY41" fmla="*/ 4724399 h 6201507"/>
                  <a:gd name="connsiteX42" fmla="*/ 762001 w 1875692"/>
                  <a:gd name="connsiteY42" fmla="*/ 4841631 h 6201507"/>
                  <a:gd name="connsiteX43" fmla="*/ 644769 w 1875692"/>
                  <a:gd name="connsiteY43" fmla="*/ 5052646 h 6201507"/>
                  <a:gd name="connsiteX44" fmla="*/ 433754 w 1875692"/>
                  <a:gd name="connsiteY44" fmla="*/ 5287107 h 6201507"/>
                  <a:gd name="connsiteX45" fmla="*/ 222738 w 1875692"/>
                  <a:gd name="connsiteY45" fmla="*/ 5615354 h 6201507"/>
                  <a:gd name="connsiteX46" fmla="*/ 222738 w 1875692"/>
                  <a:gd name="connsiteY46" fmla="*/ 5920154 h 6201507"/>
                  <a:gd name="connsiteX47" fmla="*/ 375138 w 1875692"/>
                  <a:gd name="connsiteY47" fmla="*/ 6060831 h 6201507"/>
                  <a:gd name="connsiteX48" fmla="*/ 773723 w 1875692"/>
                  <a:gd name="connsiteY48" fmla="*/ 6201507 h 6201507"/>
                  <a:gd name="connsiteX49" fmla="*/ 1195754 w 1875692"/>
                  <a:gd name="connsiteY49" fmla="*/ 6142892 h 6201507"/>
                  <a:gd name="connsiteX50" fmla="*/ 1559169 w 1875692"/>
                  <a:gd name="connsiteY50" fmla="*/ 5967046 h 6201507"/>
                  <a:gd name="connsiteX51" fmla="*/ 1723292 w 1875692"/>
                  <a:gd name="connsiteY51" fmla="*/ 5697415 h 6201507"/>
                  <a:gd name="connsiteX52" fmla="*/ 1817077 w 1875692"/>
                  <a:gd name="connsiteY52" fmla="*/ 5486400 h 6201507"/>
                  <a:gd name="connsiteX53" fmla="*/ 1840523 w 1875692"/>
                  <a:gd name="connsiteY53" fmla="*/ 5205046 h 6201507"/>
                  <a:gd name="connsiteX54" fmla="*/ 1875692 w 1875692"/>
                  <a:gd name="connsiteY54" fmla="*/ 4806461 h 6201507"/>
                  <a:gd name="connsiteX55" fmla="*/ 1735015 w 1875692"/>
                  <a:gd name="connsiteY55" fmla="*/ 4607169 h 6201507"/>
                  <a:gd name="connsiteX56" fmla="*/ 1570892 w 1875692"/>
                  <a:gd name="connsiteY56" fmla="*/ 4349261 h 6201507"/>
                  <a:gd name="connsiteX57" fmla="*/ 1289538 w 1875692"/>
                  <a:gd name="connsiteY57" fmla="*/ 3950677 h 6201507"/>
                  <a:gd name="connsiteX58" fmla="*/ 1172308 w 1875692"/>
                  <a:gd name="connsiteY58" fmla="*/ 3669323 h 6201507"/>
                  <a:gd name="connsiteX59" fmla="*/ 1113692 w 1875692"/>
                  <a:gd name="connsiteY59" fmla="*/ 3153507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289538 w 1875692"/>
                  <a:gd name="connsiteY56" fmla="*/ 3950677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172308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1008185 w 1875692"/>
                  <a:gd name="connsiteY57" fmla="*/ 3669323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797169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043354 w 1875692"/>
                  <a:gd name="connsiteY59" fmla="*/ 2907323 h 6201507"/>
                  <a:gd name="connsiteX60" fmla="*/ 1055077 w 1875692"/>
                  <a:gd name="connsiteY60" fmla="*/ 2754923 h 6201507"/>
                  <a:gd name="connsiteX61" fmla="*/ 1090246 w 1875692"/>
                  <a:gd name="connsiteY61" fmla="*/ 2555631 h 6201507"/>
                  <a:gd name="connsiteX62" fmla="*/ 1090246 w 1875692"/>
                  <a:gd name="connsiteY62" fmla="*/ 2309446 h 6201507"/>
                  <a:gd name="connsiteX63" fmla="*/ 1137138 w 1875692"/>
                  <a:gd name="connsiteY63" fmla="*/ 2098431 h 6201507"/>
                  <a:gd name="connsiteX64" fmla="*/ 1266092 w 1875692"/>
                  <a:gd name="connsiteY64" fmla="*/ 1746738 h 6201507"/>
                  <a:gd name="connsiteX65" fmla="*/ 1418492 w 1875692"/>
                  <a:gd name="connsiteY65" fmla="*/ 1465384 h 6201507"/>
                  <a:gd name="connsiteX66" fmla="*/ 1453662 w 1875692"/>
                  <a:gd name="connsiteY66" fmla="*/ 1031631 h 6201507"/>
                  <a:gd name="connsiteX67" fmla="*/ 1453662 w 1875692"/>
                  <a:gd name="connsiteY67" fmla="*/ 808892 h 6201507"/>
                  <a:gd name="connsiteX68" fmla="*/ 1254369 w 1875692"/>
                  <a:gd name="connsiteY68" fmla="*/ 398584 h 6201507"/>
                  <a:gd name="connsiteX69" fmla="*/ 1090246 w 1875692"/>
                  <a:gd name="connsiteY69" fmla="*/ 187569 h 6201507"/>
                  <a:gd name="connsiteX70" fmla="*/ 1019908 w 1875692"/>
                  <a:gd name="connsiteY70" fmla="*/ 105507 h 6201507"/>
                  <a:gd name="connsiteX71" fmla="*/ 937846 w 1875692"/>
                  <a:gd name="connsiteY71"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873153 w 1875692"/>
                  <a:gd name="connsiteY59" fmla="*/ 3483416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1113692 w 1875692"/>
                  <a:gd name="connsiteY58" fmla="*/ 3153507 h 6201507"/>
                  <a:gd name="connsiteX59" fmla="*/ 1107614 w 1875692"/>
                  <a:gd name="connsiteY59" fmla="*/ 3073108 h 6201507"/>
                  <a:gd name="connsiteX60" fmla="*/ 1043354 w 1875692"/>
                  <a:gd name="connsiteY60" fmla="*/ 2907323 h 6201507"/>
                  <a:gd name="connsiteX61" fmla="*/ 1055077 w 1875692"/>
                  <a:gd name="connsiteY61" fmla="*/ 2754923 h 6201507"/>
                  <a:gd name="connsiteX62" fmla="*/ 1090246 w 1875692"/>
                  <a:gd name="connsiteY62" fmla="*/ 2555631 h 6201507"/>
                  <a:gd name="connsiteX63" fmla="*/ 1090246 w 1875692"/>
                  <a:gd name="connsiteY63" fmla="*/ 2309446 h 6201507"/>
                  <a:gd name="connsiteX64" fmla="*/ 1137138 w 1875692"/>
                  <a:gd name="connsiteY64" fmla="*/ 2098431 h 6201507"/>
                  <a:gd name="connsiteX65" fmla="*/ 1266092 w 1875692"/>
                  <a:gd name="connsiteY65" fmla="*/ 1746738 h 6201507"/>
                  <a:gd name="connsiteX66" fmla="*/ 1418492 w 1875692"/>
                  <a:gd name="connsiteY66" fmla="*/ 1465384 h 6201507"/>
                  <a:gd name="connsiteX67" fmla="*/ 1453662 w 1875692"/>
                  <a:gd name="connsiteY67" fmla="*/ 1031631 h 6201507"/>
                  <a:gd name="connsiteX68" fmla="*/ 1453662 w 1875692"/>
                  <a:gd name="connsiteY68" fmla="*/ 808892 h 6201507"/>
                  <a:gd name="connsiteX69" fmla="*/ 1254369 w 1875692"/>
                  <a:gd name="connsiteY69" fmla="*/ 398584 h 6201507"/>
                  <a:gd name="connsiteX70" fmla="*/ 1090246 w 1875692"/>
                  <a:gd name="connsiteY70" fmla="*/ 187569 h 6201507"/>
                  <a:gd name="connsiteX71" fmla="*/ 1019908 w 1875692"/>
                  <a:gd name="connsiteY71" fmla="*/ 105507 h 6201507"/>
                  <a:gd name="connsiteX72" fmla="*/ 937846 w 1875692"/>
                  <a:gd name="connsiteY72"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107614 w 1875692"/>
                  <a:gd name="connsiteY60" fmla="*/ 3073108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90384 w 1875692"/>
                  <a:gd name="connsiteY58" fmla="*/ 3389631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808893 w 1875692"/>
                  <a:gd name="connsiteY57" fmla="*/ 3727938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01969 w 1875692"/>
                  <a:gd name="connsiteY56" fmla="*/ 396240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570892 w 1875692"/>
                  <a:gd name="connsiteY55" fmla="*/ 4349261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75692"/>
                  <a:gd name="connsiteY0" fmla="*/ 11723 h 6201507"/>
                  <a:gd name="connsiteX1" fmla="*/ 633046 w 1875692"/>
                  <a:gd name="connsiteY1" fmla="*/ 234461 h 6201507"/>
                  <a:gd name="connsiteX2" fmla="*/ 691662 w 1875692"/>
                  <a:gd name="connsiteY2" fmla="*/ 386861 h 6201507"/>
                  <a:gd name="connsiteX3" fmla="*/ 715108 w 1875692"/>
                  <a:gd name="connsiteY3" fmla="*/ 562707 h 6201507"/>
                  <a:gd name="connsiteX4" fmla="*/ 656492 w 1875692"/>
                  <a:gd name="connsiteY4" fmla="*/ 691661 h 6201507"/>
                  <a:gd name="connsiteX5" fmla="*/ 539262 w 1875692"/>
                  <a:gd name="connsiteY5" fmla="*/ 738554 h 6201507"/>
                  <a:gd name="connsiteX6" fmla="*/ 445477 w 1875692"/>
                  <a:gd name="connsiteY6" fmla="*/ 773723 h 6201507"/>
                  <a:gd name="connsiteX7" fmla="*/ 281354 w 1875692"/>
                  <a:gd name="connsiteY7" fmla="*/ 785446 h 6201507"/>
                  <a:gd name="connsiteX8" fmla="*/ 234462 w 1875692"/>
                  <a:gd name="connsiteY8" fmla="*/ 726831 h 6201507"/>
                  <a:gd name="connsiteX9" fmla="*/ 152400 w 1875692"/>
                  <a:gd name="connsiteY9" fmla="*/ 691661 h 6201507"/>
                  <a:gd name="connsiteX10" fmla="*/ 35169 w 1875692"/>
                  <a:gd name="connsiteY10" fmla="*/ 773723 h 6201507"/>
                  <a:gd name="connsiteX11" fmla="*/ 0 w 1875692"/>
                  <a:gd name="connsiteY11" fmla="*/ 914400 h 6201507"/>
                  <a:gd name="connsiteX12" fmla="*/ 0 w 1875692"/>
                  <a:gd name="connsiteY12" fmla="*/ 1055077 h 6201507"/>
                  <a:gd name="connsiteX13" fmla="*/ 58615 w 1875692"/>
                  <a:gd name="connsiteY13" fmla="*/ 1289538 h 6201507"/>
                  <a:gd name="connsiteX14" fmla="*/ 293077 w 1875692"/>
                  <a:gd name="connsiteY14" fmla="*/ 1383323 h 6201507"/>
                  <a:gd name="connsiteX15" fmla="*/ 445477 w 1875692"/>
                  <a:gd name="connsiteY15" fmla="*/ 1430215 h 6201507"/>
                  <a:gd name="connsiteX16" fmla="*/ 539262 w 1875692"/>
                  <a:gd name="connsiteY16" fmla="*/ 1348154 h 6201507"/>
                  <a:gd name="connsiteX17" fmla="*/ 703385 w 1875692"/>
                  <a:gd name="connsiteY17" fmla="*/ 1242646 h 6201507"/>
                  <a:gd name="connsiteX18" fmla="*/ 820615 w 1875692"/>
                  <a:gd name="connsiteY18" fmla="*/ 1277815 h 6201507"/>
                  <a:gd name="connsiteX19" fmla="*/ 855785 w 1875692"/>
                  <a:gd name="connsiteY19" fmla="*/ 1406769 h 6201507"/>
                  <a:gd name="connsiteX20" fmla="*/ 890954 w 1875692"/>
                  <a:gd name="connsiteY20" fmla="*/ 1547446 h 6201507"/>
                  <a:gd name="connsiteX21" fmla="*/ 890954 w 1875692"/>
                  <a:gd name="connsiteY21" fmla="*/ 1770184 h 6201507"/>
                  <a:gd name="connsiteX22" fmla="*/ 844062 w 1875692"/>
                  <a:gd name="connsiteY22" fmla="*/ 1969477 h 6201507"/>
                  <a:gd name="connsiteX23" fmla="*/ 797169 w 1875692"/>
                  <a:gd name="connsiteY23" fmla="*/ 2063261 h 6201507"/>
                  <a:gd name="connsiteX24" fmla="*/ 703385 w 1875692"/>
                  <a:gd name="connsiteY24" fmla="*/ 2227384 h 6201507"/>
                  <a:gd name="connsiteX25" fmla="*/ 550985 w 1875692"/>
                  <a:gd name="connsiteY25" fmla="*/ 2297723 h 6201507"/>
                  <a:gd name="connsiteX26" fmla="*/ 597877 w 1875692"/>
                  <a:gd name="connsiteY26" fmla="*/ 2485292 h 6201507"/>
                  <a:gd name="connsiteX27" fmla="*/ 504092 w 1875692"/>
                  <a:gd name="connsiteY27" fmla="*/ 2590800 h 6201507"/>
                  <a:gd name="connsiteX28" fmla="*/ 433754 w 1875692"/>
                  <a:gd name="connsiteY28" fmla="*/ 2719754 h 6201507"/>
                  <a:gd name="connsiteX29" fmla="*/ 515816 w 1875692"/>
                  <a:gd name="connsiteY29" fmla="*/ 2942491 h 6201507"/>
                  <a:gd name="connsiteX30" fmla="*/ 492370 w 1875692"/>
                  <a:gd name="connsiteY30" fmla="*/ 3012831 h 6201507"/>
                  <a:gd name="connsiteX31" fmla="*/ 457200 w 1875692"/>
                  <a:gd name="connsiteY31" fmla="*/ 3282462 h 6201507"/>
                  <a:gd name="connsiteX32" fmla="*/ 363416 w 1875692"/>
                  <a:gd name="connsiteY32" fmla="*/ 3563815 h 6201507"/>
                  <a:gd name="connsiteX33" fmla="*/ 316523 w 1875692"/>
                  <a:gd name="connsiteY33" fmla="*/ 3716216 h 6201507"/>
                  <a:gd name="connsiteX34" fmla="*/ 269631 w 1875692"/>
                  <a:gd name="connsiteY34" fmla="*/ 3845169 h 6201507"/>
                  <a:gd name="connsiteX35" fmla="*/ 304800 w 1875692"/>
                  <a:gd name="connsiteY35" fmla="*/ 4091353 h 6201507"/>
                  <a:gd name="connsiteX36" fmla="*/ 468922 w 1875692"/>
                  <a:gd name="connsiteY36" fmla="*/ 4243754 h 6201507"/>
                  <a:gd name="connsiteX37" fmla="*/ 633047 w 1875692"/>
                  <a:gd name="connsiteY37" fmla="*/ 4407877 h 6201507"/>
                  <a:gd name="connsiteX38" fmla="*/ 715107 w 1875692"/>
                  <a:gd name="connsiteY38" fmla="*/ 4454768 h 6201507"/>
                  <a:gd name="connsiteX39" fmla="*/ 832338 w 1875692"/>
                  <a:gd name="connsiteY39" fmla="*/ 4665784 h 6201507"/>
                  <a:gd name="connsiteX40" fmla="*/ 738554 w 1875692"/>
                  <a:gd name="connsiteY40" fmla="*/ 4724399 h 6201507"/>
                  <a:gd name="connsiteX41" fmla="*/ 762001 w 1875692"/>
                  <a:gd name="connsiteY41" fmla="*/ 4841631 h 6201507"/>
                  <a:gd name="connsiteX42" fmla="*/ 644769 w 1875692"/>
                  <a:gd name="connsiteY42" fmla="*/ 5052646 h 6201507"/>
                  <a:gd name="connsiteX43" fmla="*/ 433754 w 1875692"/>
                  <a:gd name="connsiteY43" fmla="*/ 5287107 h 6201507"/>
                  <a:gd name="connsiteX44" fmla="*/ 222738 w 1875692"/>
                  <a:gd name="connsiteY44" fmla="*/ 5615354 h 6201507"/>
                  <a:gd name="connsiteX45" fmla="*/ 222738 w 1875692"/>
                  <a:gd name="connsiteY45" fmla="*/ 5920154 h 6201507"/>
                  <a:gd name="connsiteX46" fmla="*/ 375138 w 1875692"/>
                  <a:gd name="connsiteY46" fmla="*/ 6060831 h 6201507"/>
                  <a:gd name="connsiteX47" fmla="*/ 773723 w 1875692"/>
                  <a:gd name="connsiteY47" fmla="*/ 6201507 h 6201507"/>
                  <a:gd name="connsiteX48" fmla="*/ 1195754 w 1875692"/>
                  <a:gd name="connsiteY48" fmla="*/ 6142892 h 6201507"/>
                  <a:gd name="connsiteX49" fmla="*/ 1559169 w 1875692"/>
                  <a:gd name="connsiteY49" fmla="*/ 5967046 h 6201507"/>
                  <a:gd name="connsiteX50" fmla="*/ 1723292 w 1875692"/>
                  <a:gd name="connsiteY50" fmla="*/ 5697415 h 6201507"/>
                  <a:gd name="connsiteX51" fmla="*/ 1817077 w 1875692"/>
                  <a:gd name="connsiteY51" fmla="*/ 5486400 h 6201507"/>
                  <a:gd name="connsiteX52" fmla="*/ 1840523 w 1875692"/>
                  <a:gd name="connsiteY52" fmla="*/ 5205046 h 6201507"/>
                  <a:gd name="connsiteX53" fmla="*/ 1875692 w 1875692"/>
                  <a:gd name="connsiteY53" fmla="*/ 4806461 h 6201507"/>
                  <a:gd name="connsiteX54" fmla="*/ 1735015 w 1875692"/>
                  <a:gd name="connsiteY54" fmla="*/ 4607169 h 6201507"/>
                  <a:gd name="connsiteX55" fmla="*/ 1359876 w 1875692"/>
                  <a:gd name="connsiteY55" fmla="*/ 4208584 h 6201507"/>
                  <a:gd name="connsiteX56" fmla="*/ 1137139 w 1875692"/>
                  <a:gd name="connsiteY56" fmla="*/ 3997570 h 6201507"/>
                  <a:gd name="connsiteX57" fmla="*/ 914401 w 1875692"/>
                  <a:gd name="connsiteY57" fmla="*/ 3774830 h 6201507"/>
                  <a:gd name="connsiteX58" fmla="*/ 955215 w 1875692"/>
                  <a:gd name="connsiteY58" fmla="*/ 3624092 h 6201507"/>
                  <a:gd name="connsiteX59" fmla="*/ 1113692 w 1875692"/>
                  <a:gd name="connsiteY59" fmla="*/ 3153507 h 6201507"/>
                  <a:gd name="connsiteX60" fmla="*/ 1072444 w 1875692"/>
                  <a:gd name="connsiteY60" fmla="*/ 3213784 h 6201507"/>
                  <a:gd name="connsiteX61" fmla="*/ 1043354 w 1875692"/>
                  <a:gd name="connsiteY61" fmla="*/ 2907323 h 6201507"/>
                  <a:gd name="connsiteX62" fmla="*/ 1055077 w 1875692"/>
                  <a:gd name="connsiteY62" fmla="*/ 2754923 h 6201507"/>
                  <a:gd name="connsiteX63" fmla="*/ 1090246 w 1875692"/>
                  <a:gd name="connsiteY63" fmla="*/ 2555631 h 6201507"/>
                  <a:gd name="connsiteX64" fmla="*/ 1090246 w 1875692"/>
                  <a:gd name="connsiteY64" fmla="*/ 2309446 h 6201507"/>
                  <a:gd name="connsiteX65" fmla="*/ 1137138 w 1875692"/>
                  <a:gd name="connsiteY65" fmla="*/ 2098431 h 6201507"/>
                  <a:gd name="connsiteX66" fmla="*/ 1266092 w 1875692"/>
                  <a:gd name="connsiteY66" fmla="*/ 1746738 h 6201507"/>
                  <a:gd name="connsiteX67" fmla="*/ 1418492 w 1875692"/>
                  <a:gd name="connsiteY67" fmla="*/ 1465384 h 6201507"/>
                  <a:gd name="connsiteX68" fmla="*/ 1453662 w 1875692"/>
                  <a:gd name="connsiteY68" fmla="*/ 1031631 h 6201507"/>
                  <a:gd name="connsiteX69" fmla="*/ 1453662 w 1875692"/>
                  <a:gd name="connsiteY69" fmla="*/ 808892 h 6201507"/>
                  <a:gd name="connsiteX70" fmla="*/ 1254369 w 1875692"/>
                  <a:gd name="connsiteY70" fmla="*/ 398584 h 6201507"/>
                  <a:gd name="connsiteX71" fmla="*/ 1090246 w 1875692"/>
                  <a:gd name="connsiteY71" fmla="*/ 187569 h 6201507"/>
                  <a:gd name="connsiteX72" fmla="*/ 1019908 w 1875692"/>
                  <a:gd name="connsiteY72" fmla="*/ 105507 h 6201507"/>
                  <a:gd name="connsiteX73" fmla="*/ 937846 w 1875692"/>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735015 w 1840523"/>
                  <a:gd name="connsiteY54" fmla="*/ 4607169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40523"/>
                  <a:gd name="connsiteY0" fmla="*/ 11723 h 6201507"/>
                  <a:gd name="connsiteX1" fmla="*/ 633046 w 1840523"/>
                  <a:gd name="connsiteY1" fmla="*/ 234461 h 6201507"/>
                  <a:gd name="connsiteX2" fmla="*/ 691662 w 1840523"/>
                  <a:gd name="connsiteY2" fmla="*/ 386861 h 6201507"/>
                  <a:gd name="connsiteX3" fmla="*/ 715108 w 1840523"/>
                  <a:gd name="connsiteY3" fmla="*/ 562707 h 6201507"/>
                  <a:gd name="connsiteX4" fmla="*/ 656492 w 1840523"/>
                  <a:gd name="connsiteY4" fmla="*/ 691661 h 6201507"/>
                  <a:gd name="connsiteX5" fmla="*/ 539262 w 1840523"/>
                  <a:gd name="connsiteY5" fmla="*/ 738554 h 6201507"/>
                  <a:gd name="connsiteX6" fmla="*/ 445477 w 1840523"/>
                  <a:gd name="connsiteY6" fmla="*/ 773723 h 6201507"/>
                  <a:gd name="connsiteX7" fmla="*/ 281354 w 1840523"/>
                  <a:gd name="connsiteY7" fmla="*/ 785446 h 6201507"/>
                  <a:gd name="connsiteX8" fmla="*/ 234462 w 1840523"/>
                  <a:gd name="connsiteY8" fmla="*/ 726831 h 6201507"/>
                  <a:gd name="connsiteX9" fmla="*/ 152400 w 1840523"/>
                  <a:gd name="connsiteY9" fmla="*/ 691661 h 6201507"/>
                  <a:gd name="connsiteX10" fmla="*/ 35169 w 1840523"/>
                  <a:gd name="connsiteY10" fmla="*/ 773723 h 6201507"/>
                  <a:gd name="connsiteX11" fmla="*/ 0 w 1840523"/>
                  <a:gd name="connsiteY11" fmla="*/ 914400 h 6201507"/>
                  <a:gd name="connsiteX12" fmla="*/ 0 w 1840523"/>
                  <a:gd name="connsiteY12" fmla="*/ 1055077 h 6201507"/>
                  <a:gd name="connsiteX13" fmla="*/ 58615 w 1840523"/>
                  <a:gd name="connsiteY13" fmla="*/ 1289538 h 6201507"/>
                  <a:gd name="connsiteX14" fmla="*/ 293077 w 1840523"/>
                  <a:gd name="connsiteY14" fmla="*/ 1383323 h 6201507"/>
                  <a:gd name="connsiteX15" fmla="*/ 445477 w 1840523"/>
                  <a:gd name="connsiteY15" fmla="*/ 1430215 h 6201507"/>
                  <a:gd name="connsiteX16" fmla="*/ 539262 w 1840523"/>
                  <a:gd name="connsiteY16" fmla="*/ 1348154 h 6201507"/>
                  <a:gd name="connsiteX17" fmla="*/ 703385 w 1840523"/>
                  <a:gd name="connsiteY17" fmla="*/ 1242646 h 6201507"/>
                  <a:gd name="connsiteX18" fmla="*/ 820615 w 1840523"/>
                  <a:gd name="connsiteY18" fmla="*/ 1277815 h 6201507"/>
                  <a:gd name="connsiteX19" fmla="*/ 855785 w 1840523"/>
                  <a:gd name="connsiteY19" fmla="*/ 1406769 h 6201507"/>
                  <a:gd name="connsiteX20" fmla="*/ 890954 w 1840523"/>
                  <a:gd name="connsiteY20" fmla="*/ 1547446 h 6201507"/>
                  <a:gd name="connsiteX21" fmla="*/ 890954 w 1840523"/>
                  <a:gd name="connsiteY21" fmla="*/ 1770184 h 6201507"/>
                  <a:gd name="connsiteX22" fmla="*/ 844062 w 1840523"/>
                  <a:gd name="connsiteY22" fmla="*/ 1969477 h 6201507"/>
                  <a:gd name="connsiteX23" fmla="*/ 797169 w 1840523"/>
                  <a:gd name="connsiteY23" fmla="*/ 2063261 h 6201507"/>
                  <a:gd name="connsiteX24" fmla="*/ 703385 w 1840523"/>
                  <a:gd name="connsiteY24" fmla="*/ 2227384 h 6201507"/>
                  <a:gd name="connsiteX25" fmla="*/ 550985 w 1840523"/>
                  <a:gd name="connsiteY25" fmla="*/ 2297723 h 6201507"/>
                  <a:gd name="connsiteX26" fmla="*/ 597877 w 1840523"/>
                  <a:gd name="connsiteY26" fmla="*/ 2485292 h 6201507"/>
                  <a:gd name="connsiteX27" fmla="*/ 504092 w 1840523"/>
                  <a:gd name="connsiteY27" fmla="*/ 2590800 h 6201507"/>
                  <a:gd name="connsiteX28" fmla="*/ 433754 w 1840523"/>
                  <a:gd name="connsiteY28" fmla="*/ 2719754 h 6201507"/>
                  <a:gd name="connsiteX29" fmla="*/ 515816 w 1840523"/>
                  <a:gd name="connsiteY29" fmla="*/ 2942491 h 6201507"/>
                  <a:gd name="connsiteX30" fmla="*/ 492370 w 1840523"/>
                  <a:gd name="connsiteY30" fmla="*/ 3012831 h 6201507"/>
                  <a:gd name="connsiteX31" fmla="*/ 457200 w 1840523"/>
                  <a:gd name="connsiteY31" fmla="*/ 3282462 h 6201507"/>
                  <a:gd name="connsiteX32" fmla="*/ 363416 w 1840523"/>
                  <a:gd name="connsiteY32" fmla="*/ 3563815 h 6201507"/>
                  <a:gd name="connsiteX33" fmla="*/ 316523 w 1840523"/>
                  <a:gd name="connsiteY33" fmla="*/ 3716216 h 6201507"/>
                  <a:gd name="connsiteX34" fmla="*/ 269631 w 1840523"/>
                  <a:gd name="connsiteY34" fmla="*/ 3845169 h 6201507"/>
                  <a:gd name="connsiteX35" fmla="*/ 304800 w 1840523"/>
                  <a:gd name="connsiteY35" fmla="*/ 4091353 h 6201507"/>
                  <a:gd name="connsiteX36" fmla="*/ 468922 w 1840523"/>
                  <a:gd name="connsiteY36" fmla="*/ 4243754 h 6201507"/>
                  <a:gd name="connsiteX37" fmla="*/ 633047 w 1840523"/>
                  <a:gd name="connsiteY37" fmla="*/ 4407877 h 6201507"/>
                  <a:gd name="connsiteX38" fmla="*/ 715107 w 1840523"/>
                  <a:gd name="connsiteY38" fmla="*/ 4454768 h 6201507"/>
                  <a:gd name="connsiteX39" fmla="*/ 832338 w 1840523"/>
                  <a:gd name="connsiteY39" fmla="*/ 4665784 h 6201507"/>
                  <a:gd name="connsiteX40" fmla="*/ 738554 w 1840523"/>
                  <a:gd name="connsiteY40" fmla="*/ 4724399 h 6201507"/>
                  <a:gd name="connsiteX41" fmla="*/ 762001 w 1840523"/>
                  <a:gd name="connsiteY41" fmla="*/ 4841631 h 6201507"/>
                  <a:gd name="connsiteX42" fmla="*/ 644769 w 1840523"/>
                  <a:gd name="connsiteY42" fmla="*/ 5052646 h 6201507"/>
                  <a:gd name="connsiteX43" fmla="*/ 433754 w 1840523"/>
                  <a:gd name="connsiteY43" fmla="*/ 5287107 h 6201507"/>
                  <a:gd name="connsiteX44" fmla="*/ 222738 w 1840523"/>
                  <a:gd name="connsiteY44" fmla="*/ 5615354 h 6201507"/>
                  <a:gd name="connsiteX45" fmla="*/ 222738 w 1840523"/>
                  <a:gd name="connsiteY45" fmla="*/ 5920154 h 6201507"/>
                  <a:gd name="connsiteX46" fmla="*/ 375138 w 1840523"/>
                  <a:gd name="connsiteY46" fmla="*/ 6060831 h 6201507"/>
                  <a:gd name="connsiteX47" fmla="*/ 773723 w 1840523"/>
                  <a:gd name="connsiteY47" fmla="*/ 6201507 h 6201507"/>
                  <a:gd name="connsiteX48" fmla="*/ 1195754 w 1840523"/>
                  <a:gd name="connsiteY48" fmla="*/ 6142892 h 6201507"/>
                  <a:gd name="connsiteX49" fmla="*/ 1559169 w 1840523"/>
                  <a:gd name="connsiteY49" fmla="*/ 5967046 h 6201507"/>
                  <a:gd name="connsiteX50" fmla="*/ 1723292 w 1840523"/>
                  <a:gd name="connsiteY50" fmla="*/ 5697415 h 6201507"/>
                  <a:gd name="connsiteX51" fmla="*/ 1817077 w 1840523"/>
                  <a:gd name="connsiteY51" fmla="*/ 5486400 h 6201507"/>
                  <a:gd name="connsiteX52" fmla="*/ 1840523 w 1840523"/>
                  <a:gd name="connsiteY52" fmla="*/ 5205046 h 6201507"/>
                  <a:gd name="connsiteX53" fmla="*/ 1723292 w 1840523"/>
                  <a:gd name="connsiteY53" fmla="*/ 4853353 h 6201507"/>
                  <a:gd name="connsiteX54" fmla="*/ 1594338 w 1840523"/>
                  <a:gd name="connsiteY54" fmla="*/ 4595446 h 6201507"/>
                  <a:gd name="connsiteX55" fmla="*/ 1359876 w 1840523"/>
                  <a:gd name="connsiteY55" fmla="*/ 4208584 h 6201507"/>
                  <a:gd name="connsiteX56" fmla="*/ 1137139 w 1840523"/>
                  <a:gd name="connsiteY56" fmla="*/ 3997570 h 6201507"/>
                  <a:gd name="connsiteX57" fmla="*/ 914401 w 1840523"/>
                  <a:gd name="connsiteY57" fmla="*/ 3774830 h 6201507"/>
                  <a:gd name="connsiteX58" fmla="*/ 955215 w 1840523"/>
                  <a:gd name="connsiteY58" fmla="*/ 3624092 h 6201507"/>
                  <a:gd name="connsiteX59" fmla="*/ 1113692 w 1840523"/>
                  <a:gd name="connsiteY59" fmla="*/ 3153507 h 6201507"/>
                  <a:gd name="connsiteX60" fmla="*/ 1072444 w 1840523"/>
                  <a:gd name="connsiteY60" fmla="*/ 3213784 h 6201507"/>
                  <a:gd name="connsiteX61" fmla="*/ 1043354 w 1840523"/>
                  <a:gd name="connsiteY61" fmla="*/ 2907323 h 6201507"/>
                  <a:gd name="connsiteX62" fmla="*/ 1055077 w 1840523"/>
                  <a:gd name="connsiteY62" fmla="*/ 2754923 h 6201507"/>
                  <a:gd name="connsiteX63" fmla="*/ 1090246 w 1840523"/>
                  <a:gd name="connsiteY63" fmla="*/ 2555631 h 6201507"/>
                  <a:gd name="connsiteX64" fmla="*/ 1090246 w 1840523"/>
                  <a:gd name="connsiteY64" fmla="*/ 2309446 h 6201507"/>
                  <a:gd name="connsiteX65" fmla="*/ 1137138 w 1840523"/>
                  <a:gd name="connsiteY65" fmla="*/ 2098431 h 6201507"/>
                  <a:gd name="connsiteX66" fmla="*/ 1266092 w 1840523"/>
                  <a:gd name="connsiteY66" fmla="*/ 1746738 h 6201507"/>
                  <a:gd name="connsiteX67" fmla="*/ 1418492 w 1840523"/>
                  <a:gd name="connsiteY67" fmla="*/ 1465384 h 6201507"/>
                  <a:gd name="connsiteX68" fmla="*/ 1453662 w 1840523"/>
                  <a:gd name="connsiteY68" fmla="*/ 1031631 h 6201507"/>
                  <a:gd name="connsiteX69" fmla="*/ 1453662 w 1840523"/>
                  <a:gd name="connsiteY69" fmla="*/ 808892 h 6201507"/>
                  <a:gd name="connsiteX70" fmla="*/ 1254369 w 1840523"/>
                  <a:gd name="connsiteY70" fmla="*/ 398584 h 6201507"/>
                  <a:gd name="connsiteX71" fmla="*/ 1090246 w 1840523"/>
                  <a:gd name="connsiteY71" fmla="*/ 187569 h 6201507"/>
                  <a:gd name="connsiteX72" fmla="*/ 1019908 w 1840523"/>
                  <a:gd name="connsiteY72" fmla="*/ 105507 h 6201507"/>
                  <a:gd name="connsiteX73" fmla="*/ 937846 w 1840523"/>
                  <a:gd name="connsiteY73" fmla="*/ 0 h 6201507"/>
                  <a:gd name="connsiteX0" fmla="*/ 504092 w 1817077"/>
                  <a:gd name="connsiteY0" fmla="*/ 11723 h 6201507"/>
                  <a:gd name="connsiteX1" fmla="*/ 633046 w 1817077"/>
                  <a:gd name="connsiteY1" fmla="*/ 234461 h 6201507"/>
                  <a:gd name="connsiteX2" fmla="*/ 691662 w 1817077"/>
                  <a:gd name="connsiteY2" fmla="*/ 386861 h 6201507"/>
                  <a:gd name="connsiteX3" fmla="*/ 715108 w 1817077"/>
                  <a:gd name="connsiteY3" fmla="*/ 562707 h 6201507"/>
                  <a:gd name="connsiteX4" fmla="*/ 656492 w 1817077"/>
                  <a:gd name="connsiteY4" fmla="*/ 691661 h 6201507"/>
                  <a:gd name="connsiteX5" fmla="*/ 539262 w 1817077"/>
                  <a:gd name="connsiteY5" fmla="*/ 738554 h 6201507"/>
                  <a:gd name="connsiteX6" fmla="*/ 445477 w 1817077"/>
                  <a:gd name="connsiteY6" fmla="*/ 773723 h 6201507"/>
                  <a:gd name="connsiteX7" fmla="*/ 281354 w 1817077"/>
                  <a:gd name="connsiteY7" fmla="*/ 785446 h 6201507"/>
                  <a:gd name="connsiteX8" fmla="*/ 234462 w 1817077"/>
                  <a:gd name="connsiteY8" fmla="*/ 726831 h 6201507"/>
                  <a:gd name="connsiteX9" fmla="*/ 152400 w 1817077"/>
                  <a:gd name="connsiteY9" fmla="*/ 691661 h 6201507"/>
                  <a:gd name="connsiteX10" fmla="*/ 35169 w 1817077"/>
                  <a:gd name="connsiteY10" fmla="*/ 773723 h 6201507"/>
                  <a:gd name="connsiteX11" fmla="*/ 0 w 1817077"/>
                  <a:gd name="connsiteY11" fmla="*/ 914400 h 6201507"/>
                  <a:gd name="connsiteX12" fmla="*/ 0 w 1817077"/>
                  <a:gd name="connsiteY12" fmla="*/ 1055077 h 6201507"/>
                  <a:gd name="connsiteX13" fmla="*/ 58615 w 1817077"/>
                  <a:gd name="connsiteY13" fmla="*/ 1289538 h 6201507"/>
                  <a:gd name="connsiteX14" fmla="*/ 293077 w 1817077"/>
                  <a:gd name="connsiteY14" fmla="*/ 1383323 h 6201507"/>
                  <a:gd name="connsiteX15" fmla="*/ 445477 w 1817077"/>
                  <a:gd name="connsiteY15" fmla="*/ 1430215 h 6201507"/>
                  <a:gd name="connsiteX16" fmla="*/ 539262 w 1817077"/>
                  <a:gd name="connsiteY16" fmla="*/ 1348154 h 6201507"/>
                  <a:gd name="connsiteX17" fmla="*/ 703385 w 1817077"/>
                  <a:gd name="connsiteY17" fmla="*/ 1242646 h 6201507"/>
                  <a:gd name="connsiteX18" fmla="*/ 820615 w 1817077"/>
                  <a:gd name="connsiteY18" fmla="*/ 1277815 h 6201507"/>
                  <a:gd name="connsiteX19" fmla="*/ 855785 w 1817077"/>
                  <a:gd name="connsiteY19" fmla="*/ 1406769 h 6201507"/>
                  <a:gd name="connsiteX20" fmla="*/ 890954 w 1817077"/>
                  <a:gd name="connsiteY20" fmla="*/ 1547446 h 6201507"/>
                  <a:gd name="connsiteX21" fmla="*/ 890954 w 1817077"/>
                  <a:gd name="connsiteY21" fmla="*/ 1770184 h 6201507"/>
                  <a:gd name="connsiteX22" fmla="*/ 844062 w 1817077"/>
                  <a:gd name="connsiteY22" fmla="*/ 1969477 h 6201507"/>
                  <a:gd name="connsiteX23" fmla="*/ 797169 w 1817077"/>
                  <a:gd name="connsiteY23" fmla="*/ 2063261 h 6201507"/>
                  <a:gd name="connsiteX24" fmla="*/ 703385 w 1817077"/>
                  <a:gd name="connsiteY24" fmla="*/ 2227384 h 6201507"/>
                  <a:gd name="connsiteX25" fmla="*/ 550985 w 1817077"/>
                  <a:gd name="connsiteY25" fmla="*/ 2297723 h 6201507"/>
                  <a:gd name="connsiteX26" fmla="*/ 597877 w 1817077"/>
                  <a:gd name="connsiteY26" fmla="*/ 2485292 h 6201507"/>
                  <a:gd name="connsiteX27" fmla="*/ 504092 w 1817077"/>
                  <a:gd name="connsiteY27" fmla="*/ 2590800 h 6201507"/>
                  <a:gd name="connsiteX28" fmla="*/ 433754 w 1817077"/>
                  <a:gd name="connsiteY28" fmla="*/ 2719754 h 6201507"/>
                  <a:gd name="connsiteX29" fmla="*/ 515816 w 1817077"/>
                  <a:gd name="connsiteY29" fmla="*/ 2942491 h 6201507"/>
                  <a:gd name="connsiteX30" fmla="*/ 492370 w 1817077"/>
                  <a:gd name="connsiteY30" fmla="*/ 3012831 h 6201507"/>
                  <a:gd name="connsiteX31" fmla="*/ 457200 w 1817077"/>
                  <a:gd name="connsiteY31" fmla="*/ 3282462 h 6201507"/>
                  <a:gd name="connsiteX32" fmla="*/ 363416 w 1817077"/>
                  <a:gd name="connsiteY32" fmla="*/ 3563815 h 6201507"/>
                  <a:gd name="connsiteX33" fmla="*/ 316523 w 1817077"/>
                  <a:gd name="connsiteY33" fmla="*/ 3716216 h 6201507"/>
                  <a:gd name="connsiteX34" fmla="*/ 269631 w 1817077"/>
                  <a:gd name="connsiteY34" fmla="*/ 3845169 h 6201507"/>
                  <a:gd name="connsiteX35" fmla="*/ 304800 w 1817077"/>
                  <a:gd name="connsiteY35" fmla="*/ 4091353 h 6201507"/>
                  <a:gd name="connsiteX36" fmla="*/ 468922 w 1817077"/>
                  <a:gd name="connsiteY36" fmla="*/ 4243754 h 6201507"/>
                  <a:gd name="connsiteX37" fmla="*/ 633047 w 1817077"/>
                  <a:gd name="connsiteY37" fmla="*/ 4407877 h 6201507"/>
                  <a:gd name="connsiteX38" fmla="*/ 715107 w 1817077"/>
                  <a:gd name="connsiteY38" fmla="*/ 4454768 h 6201507"/>
                  <a:gd name="connsiteX39" fmla="*/ 832338 w 1817077"/>
                  <a:gd name="connsiteY39" fmla="*/ 4665784 h 6201507"/>
                  <a:gd name="connsiteX40" fmla="*/ 738554 w 1817077"/>
                  <a:gd name="connsiteY40" fmla="*/ 4724399 h 6201507"/>
                  <a:gd name="connsiteX41" fmla="*/ 762001 w 1817077"/>
                  <a:gd name="connsiteY41" fmla="*/ 4841631 h 6201507"/>
                  <a:gd name="connsiteX42" fmla="*/ 644769 w 1817077"/>
                  <a:gd name="connsiteY42" fmla="*/ 5052646 h 6201507"/>
                  <a:gd name="connsiteX43" fmla="*/ 433754 w 1817077"/>
                  <a:gd name="connsiteY43" fmla="*/ 5287107 h 6201507"/>
                  <a:gd name="connsiteX44" fmla="*/ 222738 w 1817077"/>
                  <a:gd name="connsiteY44" fmla="*/ 5615354 h 6201507"/>
                  <a:gd name="connsiteX45" fmla="*/ 222738 w 1817077"/>
                  <a:gd name="connsiteY45" fmla="*/ 5920154 h 6201507"/>
                  <a:gd name="connsiteX46" fmla="*/ 375138 w 1817077"/>
                  <a:gd name="connsiteY46" fmla="*/ 6060831 h 6201507"/>
                  <a:gd name="connsiteX47" fmla="*/ 773723 w 1817077"/>
                  <a:gd name="connsiteY47" fmla="*/ 6201507 h 6201507"/>
                  <a:gd name="connsiteX48" fmla="*/ 1195754 w 1817077"/>
                  <a:gd name="connsiteY48" fmla="*/ 6142892 h 6201507"/>
                  <a:gd name="connsiteX49" fmla="*/ 1559169 w 1817077"/>
                  <a:gd name="connsiteY49" fmla="*/ 5967046 h 6201507"/>
                  <a:gd name="connsiteX50" fmla="*/ 1723292 w 1817077"/>
                  <a:gd name="connsiteY50" fmla="*/ 5697415 h 6201507"/>
                  <a:gd name="connsiteX51" fmla="*/ 1817077 w 1817077"/>
                  <a:gd name="connsiteY51" fmla="*/ 5486400 h 6201507"/>
                  <a:gd name="connsiteX52" fmla="*/ 1699847 w 1817077"/>
                  <a:gd name="connsiteY52" fmla="*/ 5263661 h 6201507"/>
                  <a:gd name="connsiteX53" fmla="*/ 1723292 w 1817077"/>
                  <a:gd name="connsiteY53" fmla="*/ 4853353 h 6201507"/>
                  <a:gd name="connsiteX54" fmla="*/ 1594338 w 1817077"/>
                  <a:gd name="connsiteY54" fmla="*/ 4595446 h 6201507"/>
                  <a:gd name="connsiteX55" fmla="*/ 1359876 w 1817077"/>
                  <a:gd name="connsiteY55" fmla="*/ 4208584 h 6201507"/>
                  <a:gd name="connsiteX56" fmla="*/ 1137139 w 1817077"/>
                  <a:gd name="connsiteY56" fmla="*/ 3997570 h 6201507"/>
                  <a:gd name="connsiteX57" fmla="*/ 914401 w 1817077"/>
                  <a:gd name="connsiteY57" fmla="*/ 3774830 h 6201507"/>
                  <a:gd name="connsiteX58" fmla="*/ 955215 w 1817077"/>
                  <a:gd name="connsiteY58" fmla="*/ 3624092 h 6201507"/>
                  <a:gd name="connsiteX59" fmla="*/ 1113692 w 1817077"/>
                  <a:gd name="connsiteY59" fmla="*/ 3153507 h 6201507"/>
                  <a:gd name="connsiteX60" fmla="*/ 1072444 w 1817077"/>
                  <a:gd name="connsiteY60" fmla="*/ 3213784 h 6201507"/>
                  <a:gd name="connsiteX61" fmla="*/ 1043354 w 1817077"/>
                  <a:gd name="connsiteY61" fmla="*/ 2907323 h 6201507"/>
                  <a:gd name="connsiteX62" fmla="*/ 1055077 w 1817077"/>
                  <a:gd name="connsiteY62" fmla="*/ 2754923 h 6201507"/>
                  <a:gd name="connsiteX63" fmla="*/ 1090246 w 1817077"/>
                  <a:gd name="connsiteY63" fmla="*/ 2555631 h 6201507"/>
                  <a:gd name="connsiteX64" fmla="*/ 1090246 w 1817077"/>
                  <a:gd name="connsiteY64" fmla="*/ 2309446 h 6201507"/>
                  <a:gd name="connsiteX65" fmla="*/ 1137138 w 1817077"/>
                  <a:gd name="connsiteY65" fmla="*/ 2098431 h 6201507"/>
                  <a:gd name="connsiteX66" fmla="*/ 1266092 w 1817077"/>
                  <a:gd name="connsiteY66" fmla="*/ 1746738 h 6201507"/>
                  <a:gd name="connsiteX67" fmla="*/ 1418492 w 1817077"/>
                  <a:gd name="connsiteY67" fmla="*/ 1465384 h 6201507"/>
                  <a:gd name="connsiteX68" fmla="*/ 1453662 w 1817077"/>
                  <a:gd name="connsiteY68" fmla="*/ 1031631 h 6201507"/>
                  <a:gd name="connsiteX69" fmla="*/ 1453662 w 1817077"/>
                  <a:gd name="connsiteY69" fmla="*/ 808892 h 6201507"/>
                  <a:gd name="connsiteX70" fmla="*/ 1254369 w 1817077"/>
                  <a:gd name="connsiteY70" fmla="*/ 398584 h 6201507"/>
                  <a:gd name="connsiteX71" fmla="*/ 1090246 w 1817077"/>
                  <a:gd name="connsiteY71" fmla="*/ 187569 h 6201507"/>
                  <a:gd name="connsiteX72" fmla="*/ 1019908 w 1817077"/>
                  <a:gd name="connsiteY72" fmla="*/ 105507 h 6201507"/>
                  <a:gd name="connsiteX73" fmla="*/ 937846 w 1817077"/>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723292 w 1723292"/>
                  <a:gd name="connsiteY50" fmla="*/ 5697415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70893 w 1723292"/>
                  <a:gd name="connsiteY51" fmla="*/ 5591908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699847 w 1723292"/>
                  <a:gd name="connsiteY52" fmla="*/ 5263661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723292"/>
                  <a:gd name="connsiteY0" fmla="*/ 11723 h 6201507"/>
                  <a:gd name="connsiteX1" fmla="*/ 633046 w 1723292"/>
                  <a:gd name="connsiteY1" fmla="*/ 234461 h 6201507"/>
                  <a:gd name="connsiteX2" fmla="*/ 691662 w 1723292"/>
                  <a:gd name="connsiteY2" fmla="*/ 386861 h 6201507"/>
                  <a:gd name="connsiteX3" fmla="*/ 715108 w 1723292"/>
                  <a:gd name="connsiteY3" fmla="*/ 562707 h 6201507"/>
                  <a:gd name="connsiteX4" fmla="*/ 656492 w 1723292"/>
                  <a:gd name="connsiteY4" fmla="*/ 691661 h 6201507"/>
                  <a:gd name="connsiteX5" fmla="*/ 539262 w 1723292"/>
                  <a:gd name="connsiteY5" fmla="*/ 738554 h 6201507"/>
                  <a:gd name="connsiteX6" fmla="*/ 445477 w 1723292"/>
                  <a:gd name="connsiteY6" fmla="*/ 773723 h 6201507"/>
                  <a:gd name="connsiteX7" fmla="*/ 281354 w 1723292"/>
                  <a:gd name="connsiteY7" fmla="*/ 785446 h 6201507"/>
                  <a:gd name="connsiteX8" fmla="*/ 234462 w 1723292"/>
                  <a:gd name="connsiteY8" fmla="*/ 726831 h 6201507"/>
                  <a:gd name="connsiteX9" fmla="*/ 152400 w 1723292"/>
                  <a:gd name="connsiteY9" fmla="*/ 691661 h 6201507"/>
                  <a:gd name="connsiteX10" fmla="*/ 35169 w 1723292"/>
                  <a:gd name="connsiteY10" fmla="*/ 773723 h 6201507"/>
                  <a:gd name="connsiteX11" fmla="*/ 0 w 1723292"/>
                  <a:gd name="connsiteY11" fmla="*/ 914400 h 6201507"/>
                  <a:gd name="connsiteX12" fmla="*/ 0 w 1723292"/>
                  <a:gd name="connsiteY12" fmla="*/ 1055077 h 6201507"/>
                  <a:gd name="connsiteX13" fmla="*/ 58615 w 1723292"/>
                  <a:gd name="connsiteY13" fmla="*/ 1289538 h 6201507"/>
                  <a:gd name="connsiteX14" fmla="*/ 293077 w 1723292"/>
                  <a:gd name="connsiteY14" fmla="*/ 1383323 h 6201507"/>
                  <a:gd name="connsiteX15" fmla="*/ 445477 w 1723292"/>
                  <a:gd name="connsiteY15" fmla="*/ 1430215 h 6201507"/>
                  <a:gd name="connsiteX16" fmla="*/ 539262 w 1723292"/>
                  <a:gd name="connsiteY16" fmla="*/ 1348154 h 6201507"/>
                  <a:gd name="connsiteX17" fmla="*/ 703385 w 1723292"/>
                  <a:gd name="connsiteY17" fmla="*/ 1242646 h 6201507"/>
                  <a:gd name="connsiteX18" fmla="*/ 820615 w 1723292"/>
                  <a:gd name="connsiteY18" fmla="*/ 1277815 h 6201507"/>
                  <a:gd name="connsiteX19" fmla="*/ 855785 w 1723292"/>
                  <a:gd name="connsiteY19" fmla="*/ 1406769 h 6201507"/>
                  <a:gd name="connsiteX20" fmla="*/ 890954 w 1723292"/>
                  <a:gd name="connsiteY20" fmla="*/ 1547446 h 6201507"/>
                  <a:gd name="connsiteX21" fmla="*/ 890954 w 1723292"/>
                  <a:gd name="connsiteY21" fmla="*/ 1770184 h 6201507"/>
                  <a:gd name="connsiteX22" fmla="*/ 844062 w 1723292"/>
                  <a:gd name="connsiteY22" fmla="*/ 1969477 h 6201507"/>
                  <a:gd name="connsiteX23" fmla="*/ 797169 w 1723292"/>
                  <a:gd name="connsiteY23" fmla="*/ 2063261 h 6201507"/>
                  <a:gd name="connsiteX24" fmla="*/ 703385 w 1723292"/>
                  <a:gd name="connsiteY24" fmla="*/ 2227384 h 6201507"/>
                  <a:gd name="connsiteX25" fmla="*/ 550985 w 1723292"/>
                  <a:gd name="connsiteY25" fmla="*/ 2297723 h 6201507"/>
                  <a:gd name="connsiteX26" fmla="*/ 597877 w 1723292"/>
                  <a:gd name="connsiteY26" fmla="*/ 2485292 h 6201507"/>
                  <a:gd name="connsiteX27" fmla="*/ 504092 w 1723292"/>
                  <a:gd name="connsiteY27" fmla="*/ 2590800 h 6201507"/>
                  <a:gd name="connsiteX28" fmla="*/ 433754 w 1723292"/>
                  <a:gd name="connsiteY28" fmla="*/ 2719754 h 6201507"/>
                  <a:gd name="connsiteX29" fmla="*/ 515816 w 1723292"/>
                  <a:gd name="connsiteY29" fmla="*/ 2942491 h 6201507"/>
                  <a:gd name="connsiteX30" fmla="*/ 492370 w 1723292"/>
                  <a:gd name="connsiteY30" fmla="*/ 3012831 h 6201507"/>
                  <a:gd name="connsiteX31" fmla="*/ 457200 w 1723292"/>
                  <a:gd name="connsiteY31" fmla="*/ 3282462 h 6201507"/>
                  <a:gd name="connsiteX32" fmla="*/ 363416 w 1723292"/>
                  <a:gd name="connsiteY32" fmla="*/ 3563815 h 6201507"/>
                  <a:gd name="connsiteX33" fmla="*/ 316523 w 1723292"/>
                  <a:gd name="connsiteY33" fmla="*/ 3716216 h 6201507"/>
                  <a:gd name="connsiteX34" fmla="*/ 269631 w 1723292"/>
                  <a:gd name="connsiteY34" fmla="*/ 3845169 h 6201507"/>
                  <a:gd name="connsiteX35" fmla="*/ 304800 w 1723292"/>
                  <a:gd name="connsiteY35" fmla="*/ 4091353 h 6201507"/>
                  <a:gd name="connsiteX36" fmla="*/ 468922 w 1723292"/>
                  <a:gd name="connsiteY36" fmla="*/ 4243754 h 6201507"/>
                  <a:gd name="connsiteX37" fmla="*/ 633047 w 1723292"/>
                  <a:gd name="connsiteY37" fmla="*/ 4407877 h 6201507"/>
                  <a:gd name="connsiteX38" fmla="*/ 715107 w 1723292"/>
                  <a:gd name="connsiteY38" fmla="*/ 4454768 h 6201507"/>
                  <a:gd name="connsiteX39" fmla="*/ 832338 w 1723292"/>
                  <a:gd name="connsiteY39" fmla="*/ 4665784 h 6201507"/>
                  <a:gd name="connsiteX40" fmla="*/ 738554 w 1723292"/>
                  <a:gd name="connsiteY40" fmla="*/ 4724399 h 6201507"/>
                  <a:gd name="connsiteX41" fmla="*/ 762001 w 1723292"/>
                  <a:gd name="connsiteY41" fmla="*/ 4841631 h 6201507"/>
                  <a:gd name="connsiteX42" fmla="*/ 644769 w 1723292"/>
                  <a:gd name="connsiteY42" fmla="*/ 5052646 h 6201507"/>
                  <a:gd name="connsiteX43" fmla="*/ 433754 w 1723292"/>
                  <a:gd name="connsiteY43" fmla="*/ 5287107 h 6201507"/>
                  <a:gd name="connsiteX44" fmla="*/ 222738 w 1723292"/>
                  <a:gd name="connsiteY44" fmla="*/ 5615354 h 6201507"/>
                  <a:gd name="connsiteX45" fmla="*/ 222738 w 1723292"/>
                  <a:gd name="connsiteY45" fmla="*/ 5920154 h 6201507"/>
                  <a:gd name="connsiteX46" fmla="*/ 375138 w 1723292"/>
                  <a:gd name="connsiteY46" fmla="*/ 6060831 h 6201507"/>
                  <a:gd name="connsiteX47" fmla="*/ 773723 w 1723292"/>
                  <a:gd name="connsiteY47" fmla="*/ 6201507 h 6201507"/>
                  <a:gd name="connsiteX48" fmla="*/ 1195754 w 1723292"/>
                  <a:gd name="connsiteY48" fmla="*/ 6142892 h 6201507"/>
                  <a:gd name="connsiteX49" fmla="*/ 1559169 w 1723292"/>
                  <a:gd name="connsiteY49" fmla="*/ 5967046 h 6201507"/>
                  <a:gd name="connsiteX50" fmla="*/ 1676399 w 1723292"/>
                  <a:gd name="connsiteY50" fmla="*/ 5779476 h 6201507"/>
                  <a:gd name="connsiteX51" fmla="*/ 1524000 w 1723292"/>
                  <a:gd name="connsiteY51" fmla="*/ 5392616 h 6201507"/>
                  <a:gd name="connsiteX52" fmla="*/ 1582617 w 1723292"/>
                  <a:gd name="connsiteY52" fmla="*/ 5005753 h 6201507"/>
                  <a:gd name="connsiteX53" fmla="*/ 1723292 w 1723292"/>
                  <a:gd name="connsiteY53" fmla="*/ 4853353 h 6201507"/>
                  <a:gd name="connsiteX54" fmla="*/ 1594338 w 1723292"/>
                  <a:gd name="connsiteY54" fmla="*/ 4595446 h 6201507"/>
                  <a:gd name="connsiteX55" fmla="*/ 1359876 w 1723292"/>
                  <a:gd name="connsiteY55" fmla="*/ 4208584 h 6201507"/>
                  <a:gd name="connsiteX56" fmla="*/ 1137139 w 1723292"/>
                  <a:gd name="connsiteY56" fmla="*/ 3997570 h 6201507"/>
                  <a:gd name="connsiteX57" fmla="*/ 914401 w 1723292"/>
                  <a:gd name="connsiteY57" fmla="*/ 3774830 h 6201507"/>
                  <a:gd name="connsiteX58" fmla="*/ 955215 w 1723292"/>
                  <a:gd name="connsiteY58" fmla="*/ 3624092 h 6201507"/>
                  <a:gd name="connsiteX59" fmla="*/ 1113692 w 1723292"/>
                  <a:gd name="connsiteY59" fmla="*/ 3153507 h 6201507"/>
                  <a:gd name="connsiteX60" fmla="*/ 1072444 w 1723292"/>
                  <a:gd name="connsiteY60" fmla="*/ 3213784 h 6201507"/>
                  <a:gd name="connsiteX61" fmla="*/ 1043354 w 1723292"/>
                  <a:gd name="connsiteY61" fmla="*/ 2907323 h 6201507"/>
                  <a:gd name="connsiteX62" fmla="*/ 1055077 w 1723292"/>
                  <a:gd name="connsiteY62" fmla="*/ 2754923 h 6201507"/>
                  <a:gd name="connsiteX63" fmla="*/ 1090246 w 1723292"/>
                  <a:gd name="connsiteY63" fmla="*/ 2555631 h 6201507"/>
                  <a:gd name="connsiteX64" fmla="*/ 1090246 w 1723292"/>
                  <a:gd name="connsiteY64" fmla="*/ 2309446 h 6201507"/>
                  <a:gd name="connsiteX65" fmla="*/ 1137138 w 1723292"/>
                  <a:gd name="connsiteY65" fmla="*/ 2098431 h 6201507"/>
                  <a:gd name="connsiteX66" fmla="*/ 1266092 w 1723292"/>
                  <a:gd name="connsiteY66" fmla="*/ 1746738 h 6201507"/>
                  <a:gd name="connsiteX67" fmla="*/ 1418492 w 1723292"/>
                  <a:gd name="connsiteY67" fmla="*/ 1465384 h 6201507"/>
                  <a:gd name="connsiteX68" fmla="*/ 1453662 w 1723292"/>
                  <a:gd name="connsiteY68" fmla="*/ 1031631 h 6201507"/>
                  <a:gd name="connsiteX69" fmla="*/ 1453662 w 1723292"/>
                  <a:gd name="connsiteY69" fmla="*/ 808892 h 6201507"/>
                  <a:gd name="connsiteX70" fmla="*/ 1254369 w 1723292"/>
                  <a:gd name="connsiteY70" fmla="*/ 398584 h 6201507"/>
                  <a:gd name="connsiteX71" fmla="*/ 1090246 w 1723292"/>
                  <a:gd name="connsiteY71" fmla="*/ 187569 h 6201507"/>
                  <a:gd name="connsiteX72" fmla="*/ 1019908 w 1723292"/>
                  <a:gd name="connsiteY72" fmla="*/ 105507 h 6201507"/>
                  <a:gd name="connsiteX73" fmla="*/ 937846 w 1723292"/>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94338 w 1699846"/>
                  <a:gd name="connsiteY54" fmla="*/ 4595446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547445 w 1699846"/>
                  <a:gd name="connsiteY54" fmla="*/ 4466492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55215 w 1699846"/>
                  <a:gd name="connsiteY58" fmla="*/ 3624092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72444 w 1699846"/>
                  <a:gd name="connsiteY60" fmla="*/ 3213784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13692 w 1699846"/>
                  <a:gd name="connsiteY59" fmla="*/ 3153507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465385 w 1699846"/>
                  <a:gd name="connsiteY59" fmla="*/ 3012830 h 6201507"/>
                  <a:gd name="connsiteX60" fmla="*/ 1013829 w 1699846"/>
                  <a:gd name="connsiteY60" fmla="*/ 3424800 h 6201507"/>
                  <a:gd name="connsiteX61" fmla="*/ 1043354 w 1699846"/>
                  <a:gd name="connsiteY61" fmla="*/ 2907323 h 6201507"/>
                  <a:gd name="connsiteX62" fmla="*/ 1055077 w 1699846"/>
                  <a:gd name="connsiteY62" fmla="*/ 2754923 h 6201507"/>
                  <a:gd name="connsiteX63" fmla="*/ 1090246 w 1699846"/>
                  <a:gd name="connsiteY63" fmla="*/ 2555631 h 6201507"/>
                  <a:gd name="connsiteX64" fmla="*/ 1090246 w 1699846"/>
                  <a:gd name="connsiteY64" fmla="*/ 2309446 h 6201507"/>
                  <a:gd name="connsiteX65" fmla="*/ 1137138 w 1699846"/>
                  <a:gd name="connsiteY65" fmla="*/ 2098431 h 6201507"/>
                  <a:gd name="connsiteX66" fmla="*/ 1266092 w 1699846"/>
                  <a:gd name="connsiteY66" fmla="*/ 1746738 h 6201507"/>
                  <a:gd name="connsiteX67" fmla="*/ 1418492 w 1699846"/>
                  <a:gd name="connsiteY67" fmla="*/ 1465384 h 6201507"/>
                  <a:gd name="connsiteX68" fmla="*/ 1453662 w 1699846"/>
                  <a:gd name="connsiteY68" fmla="*/ 1031631 h 6201507"/>
                  <a:gd name="connsiteX69" fmla="*/ 1453662 w 1699846"/>
                  <a:gd name="connsiteY69" fmla="*/ 808892 h 6201507"/>
                  <a:gd name="connsiteX70" fmla="*/ 1254369 w 1699846"/>
                  <a:gd name="connsiteY70" fmla="*/ 398584 h 6201507"/>
                  <a:gd name="connsiteX71" fmla="*/ 1090246 w 1699846"/>
                  <a:gd name="connsiteY71" fmla="*/ 187569 h 6201507"/>
                  <a:gd name="connsiteX72" fmla="*/ 1019908 w 1699846"/>
                  <a:gd name="connsiteY72" fmla="*/ 105507 h 6201507"/>
                  <a:gd name="connsiteX73" fmla="*/ 937846 w 1699846"/>
                  <a:gd name="connsiteY73"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13829 w 1699846"/>
                  <a:gd name="connsiteY59" fmla="*/ 3424800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43354 w 1699846"/>
                  <a:gd name="connsiteY60" fmla="*/ 2907323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550985 w 1699846"/>
                  <a:gd name="connsiteY25" fmla="*/ 2297723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090246 w 1699846"/>
                  <a:gd name="connsiteY63" fmla="*/ 2309446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055077 w 1699846"/>
                  <a:gd name="connsiteY61" fmla="*/ 2754923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025552 w 1699846"/>
                  <a:gd name="connsiteY59" fmla="*/ 3248954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457200 w 1699846"/>
                  <a:gd name="connsiteY31" fmla="*/ 3282462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504092 w 1699846"/>
                  <a:gd name="connsiteY27" fmla="*/ 2590800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316523 w 1699846"/>
                  <a:gd name="connsiteY33" fmla="*/ 3716216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175846 w 1699846"/>
                  <a:gd name="connsiteY33" fmla="*/ 3727939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152400 w 1699846"/>
                  <a:gd name="connsiteY9" fmla="*/ 691661 h 6201507"/>
                  <a:gd name="connsiteX10" fmla="*/ 35169 w 1699846"/>
                  <a:gd name="connsiteY10" fmla="*/ 773723 h 6201507"/>
                  <a:gd name="connsiteX11" fmla="*/ 0 w 1699846"/>
                  <a:gd name="connsiteY11" fmla="*/ 914400 h 6201507"/>
                  <a:gd name="connsiteX12" fmla="*/ 0 w 1699846"/>
                  <a:gd name="connsiteY12" fmla="*/ 1055077 h 6201507"/>
                  <a:gd name="connsiteX13" fmla="*/ 58615 w 1699846"/>
                  <a:gd name="connsiteY13" fmla="*/ 1289538 h 6201507"/>
                  <a:gd name="connsiteX14" fmla="*/ 293077 w 1699846"/>
                  <a:gd name="connsiteY14" fmla="*/ 1383323 h 6201507"/>
                  <a:gd name="connsiteX15" fmla="*/ 445477 w 1699846"/>
                  <a:gd name="connsiteY15" fmla="*/ 1430215 h 6201507"/>
                  <a:gd name="connsiteX16" fmla="*/ 539262 w 1699846"/>
                  <a:gd name="connsiteY16" fmla="*/ 1348154 h 6201507"/>
                  <a:gd name="connsiteX17" fmla="*/ 703385 w 1699846"/>
                  <a:gd name="connsiteY17" fmla="*/ 1242646 h 6201507"/>
                  <a:gd name="connsiteX18" fmla="*/ 820615 w 1699846"/>
                  <a:gd name="connsiteY18" fmla="*/ 1277815 h 6201507"/>
                  <a:gd name="connsiteX19" fmla="*/ 855785 w 1699846"/>
                  <a:gd name="connsiteY19" fmla="*/ 1406769 h 6201507"/>
                  <a:gd name="connsiteX20" fmla="*/ 890954 w 1699846"/>
                  <a:gd name="connsiteY20" fmla="*/ 1547446 h 6201507"/>
                  <a:gd name="connsiteX21" fmla="*/ 890954 w 1699846"/>
                  <a:gd name="connsiteY21" fmla="*/ 1770184 h 6201507"/>
                  <a:gd name="connsiteX22" fmla="*/ 844062 w 1699846"/>
                  <a:gd name="connsiteY22" fmla="*/ 1969477 h 6201507"/>
                  <a:gd name="connsiteX23" fmla="*/ 797169 w 1699846"/>
                  <a:gd name="connsiteY23" fmla="*/ 2063261 h 6201507"/>
                  <a:gd name="connsiteX24" fmla="*/ 703385 w 1699846"/>
                  <a:gd name="connsiteY24" fmla="*/ 2227384 h 6201507"/>
                  <a:gd name="connsiteX25" fmla="*/ 609600 w 1699846"/>
                  <a:gd name="connsiteY25" fmla="*/ 2321169 h 6201507"/>
                  <a:gd name="connsiteX26" fmla="*/ 597877 w 1699846"/>
                  <a:gd name="connsiteY26" fmla="*/ 2485292 h 6201507"/>
                  <a:gd name="connsiteX27" fmla="*/ 468922 w 1699846"/>
                  <a:gd name="connsiteY27" fmla="*/ 2532184 h 6201507"/>
                  <a:gd name="connsiteX28" fmla="*/ 433754 w 1699846"/>
                  <a:gd name="connsiteY28" fmla="*/ 2719754 h 6201507"/>
                  <a:gd name="connsiteX29" fmla="*/ 515816 w 1699846"/>
                  <a:gd name="connsiteY29" fmla="*/ 2942491 h 6201507"/>
                  <a:gd name="connsiteX30" fmla="*/ 492370 w 1699846"/>
                  <a:gd name="connsiteY30" fmla="*/ 3012831 h 6201507"/>
                  <a:gd name="connsiteX31" fmla="*/ 363415 w 1699846"/>
                  <a:gd name="connsiteY31" fmla="*/ 3270739 h 6201507"/>
                  <a:gd name="connsiteX32" fmla="*/ 363416 w 1699846"/>
                  <a:gd name="connsiteY32" fmla="*/ 3563815 h 6201507"/>
                  <a:gd name="connsiteX33" fmla="*/ 433753 w 1699846"/>
                  <a:gd name="connsiteY33" fmla="*/ 3774832 h 6201507"/>
                  <a:gd name="connsiteX34" fmla="*/ 269631 w 1699846"/>
                  <a:gd name="connsiteY34" fmla="*/ 3845169 h 6201507"/>
                  <a:gd name="connsiteX35" fmla="*/ 304800 w 1699846"/>
                  <a:gd name="connsiteY35" fmla="*/ 4091353 h 6201507"/>
                  <a:gd name="connsiteX36" fmla="*/ 468922 w 1699846"/>
                  <a:gd name="connsiteY36" fmla="*/ 4243754 h 6201507"/>
                  <a:gd name="connsiteX37" fmla="*/ 633047 w 1699846"/>
                  <a:gd name="connsiteY37" fmla="*/ 4407877 h 6201507"/>
                  <a:gd name="connsiteX38" fmla="*/ 715107 w 1699846"/>
                  <a:gd name="connsiteY38" fmla="*/ 4454768 h 6201507"/>
                  <a:gd name="connsiteX39" fmla="*/ 832338 w 1699846"/>
                  <a:gd name="connsiteY39" fmla="*/ 4665784 h 6201507"/>
                  <a:gd name="connsiteX40" fmla="*/ 738554 w 1699846"/>
                  <a:gd name="connsiteY40" fmla="*/ 4724399 h 6201507"/>
                  <a:gd name="connsiteX41" fmla="*/ 762001 w 1699846"/>
                  <a:gd name="connsiteY41" fmla="*/ 4841631 h 6201507"/>
                  <a:gd name="connsiteX42" fmla="*/ 644769 w 1699846"/>
                  <a:gd name="connsiteY42" fmla="*/ 5052646 h 6201507"/>
                  <a:gd name="connsiteX43" fmla="*/ 433754 w 1699846"/>
                  <a:gd name="connsiteY43" fmla="*/ 5287107 h 6201507"/>
                  <a:gd name="connsiteX44" fmla="*/ 222738 w 1699846"/>
                  <a:gd name="connsiteY44" fmla="*/ 5615354 h 6201507"/>
                  <a:gd name="connsiteX45" fmla="*/ 222738 w 1699846"/>
                  <a:gd name="connsiteY45" fmla="*/ 5920154 h 6201507"/>
                  <a:gd name="connsiteX46" fmla="*/ 375138 w 1699846"/>
                  <a:gd name="connsiteY46" fmla="*/ 6060831 h 6201507"/>
                  <a:gd name="connsiteX47" fmla="*/ 773723 w 1699846"/>
                  <a:gd name="connsiteY47" fmla="*/ 6201507 h 6201507"/>
                  <a:gd name="connsiteX48" fmla="*/ 1195754 w 1699846"/>
                  <a:gd name="connsiteY48" fmla="*/ 6142892 h 6201507"/>
                  <a:gd name="connsiteX49" fmla="*/ 1559169 w 1699846"/>
                  <a:gd name="connsiteY49" fmla="*/ 5967046 h 6201507"/>
                  <a:gd name="connsiteX50" fmla="*/ 1676399 w 1699846"/>
                  <a:gd name="connsiteY50" fmla="*/ 5779476 h 6201507"/>
                  <a:gd name="connsiteX51" fmla="*/ 1524000 w 1699846"/>
                  <a:gd name="connsiteY51" fmla="*/ 5392616 h 6201507"/>
                  <a:gd name="connsiteX52" fmla="*/ 1582617 w 1699846"/>
                  <a:gd name="connsiteY52" fmla="*/ 5005753 h 6201507"/>
                  <a:gd name="connsiteX53" fmla="*/ 1699846 w 1699846"/>
                  <a:gd name="connsiteY53" fmla="*/ 4654060 h 6201507"/>
                  <a:gd name="connsiteX54" fmla="*/ 1488829 w 1699846"/>
                  <a:gd name="connsiteY54" fmla="*/ 4419600 h 6201507"/>
                  <a:gd name="connsiteX55" fmla="*/ 1359876 w 1699846"/>
                  <a:gd name="connsiteY55" fmla="*/ 4208584 h 6201507"/>
                  <a:gd name="connsiteX56" fmla="*/ 1137139 w 1699846"/>
                  <a:gd name="connsiteY56" fmla="*/ 3997570 h 6201507"/>
                  <a:gd name="connsiteX57" fmla="*/ 914401 w 1699846"/>
                  <a:gd name="connsiteY57" fmla="*/ 3774830 h 6201507"/>
                  <a:gd name="connsiteX58" fmla="*/ 990385 w 1699846"/>
                  <a:gd name="connsiteY58" fmla="*/ 3506861 h 6201507"/>
                  <a:gd name="connsiteX59" fmla="*/ 1131060 w 1699846"/>
                  <a:gd name="connsiteY59" fmla="*/ 3260677 h 6201507"/>
                  <a:gd name="connsiteX60" fmla="*/ 1019908 w 1699846"/>
                  <a:gd name="connsiteY60" fmla="*/ 2989384 h 6201507"/>
                  <a:gd name="connsiteX61" fmla="*/ 1172308 w 1699846"/>
                  <a:gd name="connsiteY61" fmla="*/ 2766646 h 6201507"/>
                  <a:gd name="connsiteX62" fmla="*/ 1090246 w 1699846"/>
                  <a:gd name="connsiteY62" fmla="*/ 2555631 h 6201507"/>
                  <a:gd name="connsiteX63" fmla="*/ 1242646 w 1699846"/>
                  <a:gd name="connsiteY63" fmla="*/ 2332892 h 6201507"/>
                  <a:gd name="connsiteX64" fmla="*/ 1137138 w 1699846"/>
                  <a:gd name="connsiteY64" fmla="*/ 2098431 h 6201507"/>
                  <a:gd name="connsiteX65" fmla="*/ 1266092 w 1699846"/>
                  <a:gd name="connsiteY65" fmla="*/ 1746738 h 6201507"/>
                  <a:gd name="connsiteX66" fmla="*/ 1418492 w 1699846"/>
                  <a:gd name="connsiteY66" fmla="*/ 1465384 h 6201507"/>
                  <a:gd name="connsiteX67" fmla="*/ 1453662 w 1699846"/>
                  <a:gd name="connsiteY67" fmla="*/ 1031631 h 6201507"/>
                  <a:gd name="connsiteX68" fmla="*/ 1453662 w 1699846"/>
                  <a:gd name="connsiteY68" fmla="*/ 808892 h 6201507"/>
                  <a:gd name="connsiteX69" fmla="*/ 1254369 w 1699846"/>
                  <a:gd name="connsiteY69" fmla="*/ 398584 h 6201507"/>
                  <a:gd name="connsiteX70" fmla="*/ 1090246 w 1699846"/>
                  <a:gd name="connsiteY70" fmla="*/ 187569 h 6201507"/>
                  <a:gd name="connsiteX71" fmla="*/ 1019908 w 1699846"/>
                  <a:gd name="connsiteY71" fmla="*/ 105507 h 6201507"/>
                  <a:gd name="connsiteX72" fmla="*/ 937846 w 1699846"/>
                  <a:gd name="connsiteY72"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234462 w 1699846"/>
                  <a:gd name="connsiteY8" fmla="*/ 726831 h 6201507"/>
                  <a:gd name="connsiteX9" fmla="*/ 35169 w 1699846"/>
                  <a:gd name="connsiteY9" fmla="*/ 773723 h 6201507"/>
                  <a:gd name="connsiteX10" fmla="*/ 0 w 1699846"/>
                  <a:gd name="connsiteY10" fmla="*/ 914400 h 6201507"/>
                  <a:gd name="connsiteX11" fmla="*/ 0 w 1699846"/>
                  <a:gd name="connsiteY11" fmla="*/ 1055077 h 6201507"/>
                  <a:gd name="connsiteX12" fmla="*/ 58615 w 1699846"/>
                  <a:gd name="connsiteY12" fmla="*/ 1289538 h 6201507"/>
                  <a:gd name="connsiteX13" fmla="*/ 293077 w 1699846"/>
                  <a:gd name="connsiteY13" fmla="*/ 1383323 h 6201507"/>
                  <a:gd name="connsiteX14" fmla="*/ 445477 w 1699846"/>
                  <a:gd name="connsiteY14" fmla="*/ 1430215 h 6201507"/>
                  <a:gd name="connsiteX15" fmla="*/ 539262 w 1699846"/>
                  <a:gd name="connsiteY15" fmla="*/ 1348154 h 6201507"/>
                  <a:gd name="connsiteX16" fmla="*/ 703385 w 1699846"/>
                  <a:gd name="connsiteY16" fmla="*/ 1242646 h 6201507"/>
                  <a:gd name="connsiteX17" fmla="*/ 820615 w 1699846"/>
                  <a:gd name="connsiteY17" fmla="*/ 1277815 h 6201507"/>
                  <a:gd name="connsiteX18" fmla="*/ 855785 w 1699846"/>
                  <a:gd name="connsiteY18" fmla="*/ 1406769 h 6201507"/>
                  <a:gd name="connsiteX19" fmla="*/ 890954 w 1699846"/>
                  <a:gd name="connsiteY19" fmla="*/ 1547446 h 6201507"/>
                  <a:gd name="connsiteX20" fmla="*/ 890954 w 1699846"/>
                  <a:gd name="connsiteY20" fmla="*/ 1770184 h 6201507"/>
                  <a:gd name="connsiteX21" fmla="*/ 844062 w 1699846"/>
                  <a:gd name="connsiteY21" fmla="*/ 1969477 h 6201507"/>
                  <a:gd name="connsiteX22" fmla="*/ 797169 w 1699846"/>
                  <a:gd name="connsiteY22" fmla="*/ 2063261 h 6201507"/>
                  <a:gd name="connsiteX23" fmla="*/ 703385 w 1699846"/>
                  <a:gd name="connsiteY23" fmla="*/ 2227384 h 6201507"/>
                  <a:gd name="connsiteX24" fmla="*/ 609600 w 1699846"/>
                  <a:gd name="connsiteY24" fmla="*/ 2321169 h 6201507"/>
                  <a:gd name="connsiteX25" fmla="*/ 597877 w 1699846"/>
                  <a:gd name="connsiteY25" fmla="*/ 2485292 h 6201507"/>
                  <a:gd name="connsiteX26" fmla="*/ 468922 w 1699846"/>
                  <a:gd name="connsiteY26" fmla="*/ 2532184 h 6201507"/>
                  <a:gd name="connsiteX27" fmla="*/ 433754 w 1699846"/>
                  <a:gd name="connsiteY27" fmla="*/ 2719754 h 6201507"/>
                  <a:gd name="connsiteX28" fmla="*/ 515816 w 1699846"/>
                  <a:gd name="connsiteY28" fmla="*/ 2942491 h 6201507"/>
                  <a:gd name="connsiteX29" fmla="*/ 492370 w 1699846"/>
                  <a:gd name="connsiteY29" fmla="*/ 3012831 h 6201507"/>
                  <a:gd name="connsiteX30" fmla="*/ 363415 w 1699846"/>
                  <a:gd name="connsiteY30" fmla="*/ 3270739 h 6201507"/>
                  <a:gd name="connsiteX31" fmla="*/ 363416 w 1699846"/>
                  <a:gd name="connsiteY31" fmla="*/ 3563815 h 6201507"/>
                  <a:gd name="connsiteX32" fmla="*/ 433753 w 1699846"/>
                  <a:gd name="connsiteY32" fmla="*/ 3774832 h 6201507"/>
                  <a:gd name="connsiteX33" fmla="*/ 269631 w 1699846"/>
                  <a:gd name="connsiteY33" fmla="*/ 3845169 h 6201507"/>
                  <a:gd name="connsiteX34" fmla="*/ 304800 w 1699846"/>
                  <a:gd name="connsiteY34" fmla="*/ 4091353 h 6201507"/>
                  <a:gd name="connsiteX35" fmla="*/ 468922 w 1699846"/>
                  <a:gd name="connsiteY35" fmla="*/ 4243754 h 6201507"/>
                  <a:gd name="connsiteX36" fmla="*/ 633047 w 1699846"/>
                  <a:gd name="connsiteY36" fmla="*/ 4407877 h 6201507"/>
                  <a:gd name="connsiteX37" fmla="*/ 715107 w 1699846"/>
                  <a:gd name="connsiteY37" fmla="*/ 4454768 h 6201507"/>
                  <a:gd name="connsiteX38" fmla="*/ 832338 w 1699846"/>
                  <a:gd name="connsiteY38" fmla="*/ 4665784 h 6201507"/>
                  <a:gd name="connsiteX39" fmla="*/ 738554 w 1699846"/>
                  <a:gd name="connsiteY39" fmla="*/ 4724399 h 6201507"/>
                  <a:gd name="connsiteX40" fmla="*/ 762001 w 1699846"/>
                  <a:gd name="connsiteY40" fmla="*/ 4841631 h 6201507"/>
                  <a:gd name="connsiteX41" fmla="*/ 644769 w 1699846"/>
                  <a:gd name="connsiteY41" fmla="*/ 5052646 h 6201507"/>
                  <a:gd name="connsiteX42" fmla="*/ 433754 w 1699846"/>
                  <a:gd name="connsiteY42" fmla="*/ 5287107 h 6201507"/>
                  <a:gd name="connsiteX43" fmla="*/ 222738 w 1699846"/>
                  <a:gd name="connsiteY43" fmla="*/ 5615354 h 6201507"/>
                  <a:gd name="connsiteX44" fmla="*/ 222738 w 1699846"/>
                  <a:gd name="connsiteY44" fmla="*/ 5920154 h 6201507"/>
                  <a:gd name="connsiteX45" fmla="*/ 375138 w 1699846"/>
                  <a:gd name="connsiteY45" fmla="*/ 6060831 h 6201507"/>
                  <a:gd name="connsiteX46" fmla="*/ 773723 w 1699846"/>
                  <a:gd name="connsiteY46" fmla="*/ 6201507 h 6201507"/>
                  <a:gd name="connsiteX47" fmla="*/ 1195754 w 1699846"/>
                  <a:gd name="connsiteY47" fmla="*/ 6142892 h 6201507"/>
                  <a:gd name="connsiteX48" fmla="*/ 1559169 w 1699846"/>
                  <a:gd name="connsiteY48" fmla="*/ 5967046 h 6201507"/>
                  <a:gd name="connsiteX49" fmla="*/ 1676399 w 1699846"/>
                  <a:gd name="connsiteY49" fmla="*/ 5779476 h 6201507"/>
                  <a:gd name="connsiteX50" fmla="*/ 1524000 w 1699846"/>
                  <a:gd name="connsiteY50" fmla="*/ 5392616 h 6201507"/>
                  <a:gd name="connsiteX51" fmla="*/ 1582617 w 1699846"/>
                  <a:gd name="connsiteY51" fmla="*/ 5005753 h 6201507"/>
                  <a:gd name="connsiteX52" fmla="*/ 1699846 w 1699846"/>
                  <a:gd name="connsiteY52" fmla="*/ 4654060 h 6201507"/>
                  <a:gd name="connsiteX53" fmla="*/ 1488829 w 1699846"/>
                  <a:gd name="connsiteY53" fmla="*/ 4419600 h 6201507"/>
                  <a:gd name="connsiteX54" fmla="*/ 1359876 w 1699846"/>
                  <a:gd name="connsiteY54" fmla="*/ 4208584 h 6201507"/>
                  <a:gd name="connsiteX55" fmla="*/ 1137139 w 1699846"/>
                  <a:gd name="connsiteY55" fmla="*/ 3997570 h 6201507"/>
                  <a:gd name="connsiteX56" fmla="*/ 914401 w 1699846"/>
                  <a:gd name="connsiteY56" fmla="*/ 3774830 h 6201507"/>
                  <a:gd name="connsiteX57" fmla="*/ 990385 w 1699846"/>
                  <a:gd name="connsiteY57" fmla="*/ 3506861 h 6201507"/>
                  <a:gd name="connsiteX58" fmla="*/ 1131060 w 1699846"/>
                  <a:gd name="connsiteY58" fmla="*/ 3260677 h 6201507"/>
                  <a:gd name="connsiteX59" fmla="*/ 1019908 w 1699846"/>
                  <a:gd name="connsiteY59" fmla="*/ 2989384 h 6201507"/>
                  <a:gd name="connsiteX60" fmla="*/ 1172308 w 1699846"/>
                  <a:gd name="connsiteY60" fmla="*/ 2766646 h 6201507"/>
                  <a:gd name="connsiteX61" fmla="*/ 1090246 w 1699846"/>
                  <a:gd name="connsiteY61" fmla="*/ 2555631 h 6201507"/>
                  <a:gd name="connsiteX62" fmla="*/ 1242646 w 1699846"/>
                  <a:gd name="connsiteY62" fmla="*/ 2332892 h 6201507"/>
                  <a:gd name="connsiteX63" fmla="*/ 1137138 w 1699846"/>
                  <a:gd name="connsiteY63" fmla="*/ 2098431 h 6201507"/>
                  <a:gd name="connsiteX64" fmla="*/ 1266092 w 1699846"/>
                  <a:gd name="connsiteY64" fmla="*/ 1746738 h 6201507"/>
                  <a:gd name="connsiteX65" fmla="*/ 1418492 w 1699846"/>
                  <a:gd name="connsiteY65" fmla="*/ 1465384 h 6201507"/>
                  <a:gd name="connsiteX66" fmla="*/ 1453662 w 1699846"/>
                  <a:gd name="connsiteY66" fmla="*/ 1031631 h 6201507"/>
                  <a:gd name="connsiteX67" fmla="*/ 1453662 w 1699846"/>
                  <a:gd name="connsiteY67" fmla="*/ 808892 h 6201507"/>
                  <a:gd name="connsiteX68" fmla="*/ 1254369 w 1699846"/>
                  <a:gd name="connsiteY68" fmla="*/ 398584 h 6201507"/>
                  <a:gd name="connsiteX69" fmla="*/ 1090246 w 1699846"/>
                  <a:gd name="connsiteY69" fmla="*/ 187569 h 6201507"/>
                  <a:gd name="connsiteX70" fmla="*/ 1019908 w 1699846"/>
                  <a:gd name="connsiteY70" fmla="*/ 105507 h 6201507"/>
                  <a:gd name="connsiteX71" fmla="*/ 937846 w 1699846"/>
                  <a:gd name="connsiteY71"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35169 w 1699846"/>
                  <a:gd name="connsiteY8" fmla="*/ 773723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39262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93077 w 1699846"/>
                  <a:gd name="connsiteY12" fmla="*/ 1383323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45477 w 1699846"/>
                  <a:gd name="connsiteY13" fmla="*/ 1430215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0 w 1699846"/>
                  <a:gd name="connsiteY10" fmla="*/ 1055077 h 6201507"/>
                  <a:gd name="connsiteX11" fmla="*/ 58615 w 1699846"/>
                  <a:gd name="connsiteY11" fmla="*/ 1289538 h 6201507"/>
                  <a:gd name="connsiteX12" fmla="*/ 281354 w 1699846"/>
                  <a:gd name="connsiteY12" fmla="*/ 1418492 h 6201507"/>
                  <a:gd name="connsiteX13" fmla="*/ 457200 w 1699846"/>
                  <a:gd name="connsiteY13" fmla="*/ 1488830 h 6201507"/>
                  <a:gd name="connsiteX14" fmla="*/ 574431 w 1699846"/>
                  <a:gd name="connsiteY14" fmla="*/ 1348154 h 6201507"/>
                  <a:gd name="connsiteX15" fmla="*/ 703385 w 1699846"/>
                  <a:gd name="connsiteY15" fmla="*/ 1242646 h 6201507"/>
                  <a:gd name="connsiteX16" fmla="*/ 820615 w 1699846"/>
                  <a:gd name="connsiteY16" fmla="*/ 1277815 h 6201507"/>
                  <a:gd name="connsiteX17" fmla="*/ 855785 w 1699846"/>
                  <a:gd name="connsiteY17" fmla="*/ 1406769 h 6201507"/>
                  <a:gd name="connsiteX18" fmla="*/ 890954 w 1699846"/>
                  <a:gd name="connsiteY18" fmla="*/ 1547446 h 6201507"/>
                  <a:gd name="connsiteX19" fmla="*/ 890954 w 1699846"/>
                  <a:gd name="connsiteY19" fmla="*/ 1770184 h 6201507"/>
                  <a:gd name="connsiteX20" fmla="*/ 844062 w 1699846"/>
                  <a:gd name="connsiteY20" fmla="*/ 1969477 h 6201507"/>
                  <a:gd name="connsiteX21" fmla="*/ 797169 w 1699846"/>
                  <a:gd name="connsiteY21" fmla="*/ 2063261 h 6201507"/>
                  <a:gd name="connsiteX22" fmla="*/ 703385 w 1699846"/>
                  <a:gd name="connsiteY22" fmla="*/ 2227384 h 6201507"/>
                  <a:gd name="connsiteX23" fmla="*/ 609600 w 1699846"/>
                  <a:gd name="connsiteY23" fmla="*/ 2321169 h 6201507"/>
                  <a:gd name="connsiteX24" fmla="*/ 597877 w 1699846"/>
                  <a:gd name="connsiteY24" fmla="*/ 2485292 h 6201507"/>
                  <a:gd name="connsiteX25" fmla="*/ 468922 w 1699846"/>
                  <a:gd name="connsiteY25" fmla="*/ 2532184 h 6201507"/>
                  <a:gd name="connsiteX26" fmla="*/ 433754 w 1699846"/>
                  <a:gd name="connsiteY26" fmla="*/ 2719754 h 6201507"/>
                  <a:gd name="connsiteX27" fmla="*/ 515816 w 1699846"/>
                  <a:gd name="connsiteY27" fmla="*/ 2942491 h 6201507"/>
                  <a:gd name="connsiteX28" fmla="*/ 492370 w 1699846"/>
                  <a:gd name="connsiteY28" fmla="*/ 3012831 h 6201507"/>
                  <a:gd name="connsiteX29" fmla="*/ 363415 w 1699846"/>
                  <a:gd name="connsiteY29" fmla="*/ 3270739 h 6201507"/>
                  <a:gd name="connsiteX30" fmla="*/ 363416 w 1699846"/>
                  <a:gd name="connsiteY30" fmla="*/ 3563815 h 6201507"/>
                  <a:gd name="connsiteX31" fmla="*/ 433753 w 1699846"/>
                  <a:gd name="connsiteY31" fmla="*/ 3774832 h 6201507"/>
                  <a:gd name="connsiteX32" fmla="*/ 269631 w 1699846"/>
                  <a:gd name="connsiteY32" fmla="*/ 3845169 h 6201507"/>
                  <a:gd name="connsiteX33" fmla="*/ 304800 w 1699846"/>
                  <a:gd name="connsiteY33" fmla="*/ 4091353 h 6201507"/>
                  <a:gd name="connsiteX34" fmla="*/ 468922 w 1699846"/>
                  <a:gd name="connsiteY34" fmla="*/ 4243754 h 6201507"/>
                  <a:gd name="connsiteX35" fmla="*/ 633047 w 1699846"/>
                  <a:gd name="connsiteY35" fmla="*/ 4407877 h 6201507"/>
                  <a:gd name="connsiteX36" fmla="*/ 715107 w 1699846"/>
                  <a:gd name="connsiteY36" fmla="*/ 4454768 h 6201507"/>
                  <a:gd name="connsiteX37" fmla="*/ 832338 w 1699846"/>
                  <a:gd name="connsiteY37" fmla="*/ 4665784 h 6201507"/>
                  <a:gd name="connsiteX38" fmla="*/ 738554 w 1699846"/>
                  <a:gd name="connsiteY38" fmla="*/ 4724399 h 6201507"/>
                  <a:gd name="connsiteX39" fmla="*/ 762001 w 1699846"/>
                  <a:gd name="connsiteY39" fmla="*/ 4841631 h 6201507"/>
                  <a:gd name="connsiteX40" fmla="*/ 644769 w 1699846"/>
                  <a:gd name="connsiteY40" fmla="*/ 5052646 h 6201507"/>
                  <a:gd name="connsiteX41" fmla="*/ 433754 w 1699846"/>
                  <a:gd name="connsiteY41" fmla="*/ 5287107 h 6201507"/>
                  <a:gd name="connsiteX42" fmla="*/ 222738 w 1699846"/>
                  <a:gd name="connsiteY42" fmla="*/ 5615354 h 6201507"/>
                  <a:gd name="connsiteX43" fmla="*/ 222738 w 1699846"/>
                  <a:gd name="connsiteY43" fmla="*/ 5920154 h 6201507"/>
                  <a:gd name="connsiteX44" fmla="*/ 375138 w 1699846"/>
                  <a:gd name="connsiteY44" fmla="*/ 6060831 h 6201507"/>
                  <a:gd name="connsiteX45" fmla="*/ 773723 w 1699846"/>
                  <a:gd name="connsiteY45" fmla="*/ 6201507 h 6201507"/>
                  <a:gd name="connsiteX46" fmla="*/ 1195754 w 1699846"/>
                  <a:gd name="connsiteY46" fmla="*/ 6142892 h 6201507"/>
                  <a:gd name="connsiteX47" fmla="*/ 1559169 w 1699846"/>
                  <a:gd name="connsiteY47" fmla="*/ 5967046 h 6201507"/>
                  <a:gd name="connsiteX48" fmla="*/ 1676399 w 1699846"/>
                  <a:gd name="connsiteY48" fmla="*/ 5779476 h 6201507"/>
                  <a:gd name="connsiteX49" fmla="*/ 1524000 w 1699846"/>
                  <a:gd name="connsiteY49" fmla="*/ 5392616 h 6201507"/>
                  <a:gd name="connsiteX50" fmla="*/ 1582617 w 1699846"/>
                  <a:gd name="connsiteY50" fmla="*/ 5005753 h 6201507"/>
                  <a:gd name="connsiteX51" fmla="*/ 1699846 w 1699846"/>
                  <a:gd name="connsiteY51" fmla="*/ 4654060 h 6201507"/>
                  <a:gd name="connsiteX52" fmla="*/ 1488829 w 1699846"/>
                  <a:gd name="connsiteY52" fmla="*/ 4419600 h 6201507"/>
                  <a:gd name="connsiteX53" fmla="*/ 1359876 w 1699846"/>
                  <a:gd name="connsiteY53" fmla="*/ 4208584 h 6201507"/>
                  <a:gd name="connsiteX54" fmla="*/ 1137139 w 1699846"/>
                  <a:gd name="connsiteY54" fmla="*/ 3997570 h 6201507"/>
                  <a:gd name="connsiteX55" fmla="*/ 914401 w 1699846"/>
                  <a:gd name="connsiteY55" fmla="*/ 3774830 h 6201507"/>
                  <a:gd name="connsiteX56" fmla="*/ 990385 w 1699846"/>
                  <a:gd name="connsiteY56" fmla="*/ 3506861 h 6201507"/>
                  <a:gd name="connsiteX57" fmla="*/ 1131060 w 1699846"/>
                  <a:gd name="connsiteY57" fmla="*/ 3260677 h 6201507"/>
                  <a:gd name="connsiteX58" fmla="*/ 1019908 w 1699846"/>
                  <a:gd name="connsiteY58" fmla="*/ 2989384 h 6201507"/>
                  <a:gd name="connsiteX59" fmla="*/ 1172308 w 1699846"/>
                  <a:gd name="connsiteY59" fmla="*/ 2766646 h 6201507"/>
                  <a:gd name="connsiteX60" fmla="*/ 1090246 w 1699846"/>
                  <a:gd name="connsiteY60" fmla="*/ 2555631 h 6201507"/>
                  <a:gd name="connsiteX61" fmla="*/ 1242646 w 1699846"/>
                  <a:gd name="connsiteY61" fmla="*/ 2332892 h 6201507"/>
                  <a:gd name="connsiteX62" fmla="*/ 1137138 w 1699846"/>
                  <a:gd name="connsiteY62" fmla="*/ 2098431 h 6201507"/>
                  <a:gd name="connsiteX63" fmla="*/ 1266092 w 1699846"/>
                  <a:gd name="connsiteY63" fmla="*/ 1746738 h 6201507"/>
                  <a:gd name="connsiteX64" fmla="*/ 1418492 w 1699846"/>
                  <a:gd name="connsiteY64" fmla="*/ 1465384 h 6201507"/>
                  <a:gd name="connsiteX65" fmla="*/ 1453662 w 1699846"/>
                  <a:gd name="connsiteY65" fmla="*/ 1031631 h 6201507"/>
                  <a:gd name="connsiteX66" fmla="*/ 1453662 w 1699846"/>
                  <a:gd name="connsiteY66" fmla="*/ 808892 h 6201507"/>
                  <a:gd name="connsiteX67" fmla="*/ 1254369 w 1699846"/>
                  <a:gd name="connsiteY67" fmla="*/ 398584 h 6201507"/>
                  <a:gd name="connsiteX68" fmla="*/ 1090246 w 1699846"/>
                  <a:gd name="connsiteY68" fmla="*/ 187569 h 6201507"/>
                  <a:gd name="connsiteX69" fmla="*/ 1019908 w 1699846"/>
                  <a:gd name="connsiteY69" fmla="*/ 105507 h 6201507"/>
                  <a:gd name="connsiteX70" fmla="*/ 937846 w 1699846"/>
                  <a:gd name="connsiteY70" fmla="*/ 0 h 6201507"/>
                  <a:gd name="connsiteX0" fmla="*/ 586154 w 1781908"/>
                  <a:gd name="connsiteY0" fmla="*/ 11723 h 6201507"/>
                  <a:gd name="connsiteX1" fmla="*/ 715108 w 1781908"/>
                  <a:gd name="connsiteY1" fmla="*/ 234461 h 6201507"/>
                  <a:gd name="connsiteX2" fmla="*/ 773724 w 1781908"/>
                  <a:gd name="connsiteY2" fmla="*/ 386861 h 6201507"/>
                  <a:gd name="connsiteX3" fmla="*/ 797170 w 1781908"/>
                  <a:gd name="connsiteY3" fmla="*/ 562707 h 6201507"/>
                  <a:gd name="connsiteX4" fmla="*/ 738554 w 1781908"/>
                  <a:gd name="connsiteY4" fmla="*/ 691661 h 6201507"/>
                  <a:gd name="connsiteX5" fmla="*/ 621324 w 1781908"/>
                  <a:gd name="connsiteY5" fmla="*/ 738554 h 6201507"/>
                  <a:gd name="connsiteX6" fmla="*/ 527539 w 1781908"/>
                  <a:gd name="connsiteY6" fmla="*/ 773723 h 6201507"/>
                  <a:gd name="connsiteX7" fmla="*/ 363416 w 1781908"/>
                  <a:gd name="connsiteY7" fmla="*/ 785446 h 6201507"/>
                  <a:gd name="connsiteX8" fmla="*/ 211015 w 1781908"/>
                  <a:gd name="connsiteY8" fmla="*/ 832339 h 6201507"/>
                  <a:gd name="connsiteX9" fmla="*/ 82062 w 1781908"/>
                  <a:gd name="connsiteY9" fmla="*/ 914400 h 6201507"/>
                  <a:gd name="connsiteX10" fmla="*/ 82062 w 1781908"/>
                  <a:gd name="connsiteY10" fmla="*/ 1055077 h 6201507"/>
                  <a:gd name="connsiteX11" fmla="*/ 0 w 1781908"/>
                  <a:gd name="connsiteY11" fmla="*/ 1383323 h 6201507"/>
                  <a:gd name="connsiteX12" fmla="*/ 363416 w 1781908"/>
                  <a:gd name="connsiteY12" fmla="*/ 1418492 h 6201507"/>
                  <a:gd name="connsiteX13" fmla="*/ 539262 w 1781908"/>
                  <a:gd name="connsiteY13" fmla="*/ 1488830 h 6201507"/>
                  <a:gd name="connsiteX14" fmla="*/ 656493 w 1781908"/>
                  <a:gd name="connsiteY14" fmla="*/ 1348154 h 6201507"/>
                  <a:gd name="connsiteX15" fmla="*/ 785447 w 1781908"/>
                  <a:gd name="connsiteY15" fmla="*/ 1242646 h 6201507"/>
                  <a:gd name="connsiteX16" fmla="*/ 902677 w 1781908"/>
                  <a:gd name="connsiteY16" fmla="*/ 1277815 h 6201507"/>
                  <a:gd name="connsiteX17" fmla="*/ 937847 w 1781908"/>
                  <a:gd name="connsiteY17" fmla="*/ 1406769 h 6201507"/>
                  <a:gd name="connsiteX18" fmla="*/ 973016 w 1781908"/>
                  <a:gd name="connsiteY18" fmla="*/ 1547446 h 6201507"/>
                  <a:gd name="connsiteX19" fmla="*/ 973016 w 1781908"/>
                  <a:gd name="connsiteY19" fmla="*/ 1770184 h 6201507"/>
                  <a:gd name="connsiteX20" fmla="*/ 926124 w 1781908"/>
                  <a:gd name="connsiteY20" fmla="*/ 1969477 h 6201507"/>
                  <a:gd name="connsiteX21" fmla="*/ 879231 w 1781908"/>
                  <a:gd name="connsiteY21" fmla="*/ 2063261 h 6201507"/>
                  <a:gd name="connsiteX22" fmla="*/ 785447 w 1781908"/>
                  <a:gd name="connsiteY22" fmla="*/ 2227384 h 6201507"/>
                  <a:gd name="connsiteX23" fmla="*/ 691662 w 1781908"/>
                  <a:gd name="connsiteY23" fmla="*/ 2321169 h 6201507"/>
                  <a:gd name="connsiteX24" fmla="*/ 679939 w 1781908"/>
                  <a:gd name="connsiteY24" fmla="*/ 2485292 h 6201507"/>
                  <a:gd name="connsiteX25" fmla="*/ 550984 w 1781908"/>
                  <a:gd name="connsiteY25" fmla="*/ 2532184 h 6201507"/>
                  <a:gd name="connsiteX26" fmla="*/ 515816 w 1781908"/>
                  <a:gd name="connsiteY26" fmla="*/ 2719754 h 6201507"/>
                  <a:gd name="connsiteX27" fmla="*/ 597878 w 1781908"/>
                  <a:gd name="connsiteY27" fmla="*/ 2942491 h 6201507"/>
                  <a:gd name="connsiteX28" fmla="*/ 574432 w 1781908"/>
                  <a:gd name="connsiteY28" fmla="*/ 3012831 h 6201507"/>
                  <a:gd name="connsiteX29" fmla="*/ 445477 w 1781908"/>
                  <a:gd name="connsiteY29" fmla="*/ 3270739 h 6201507"/>
                  <a:gd name="connsiteX30" fmla="*/ 445478 w 1781908"/>
                  <a:gd name="connsiteY30" fmla="*/ 3563815 h 6201507"/>
                  <a:gd name="connsiteX31" fmla="*/ 515815 w 1781908"/>
                  <a:gd name="connsiteY31" fmla="*/ 3774832 h 6201507"/>
                  <a:gd name="connsiteX32" fmla="*/ 351693 w 1781908"/>
                  <a:gd name="connsiteY32" fmla="*/ 3845169 h 6201507"/>
                  <a:gd name="connsiteX33" fmla="*/ 386862 w 1781908"/>
                  <a:gd name="connsiteY33" fmla="*/ 4091353 h 6201507"/>
                  <a:gd name="connsiteX34" fmla="*/ 550984 w 1781908"/>
                  <a:gd name="connsiteY34" fmla="*/ 4243754 h 6201507"/>
                  <a:gd name="connsiteX35" fmla="*/ 715109 w 1781908"/>
                  <a:gd name="connsiteY35" fmla="*/ 4407877 h 6201507"/>
                  <a:gd name="connsiteX36" fmla="*/ 797169 w 1781908"/>
                  <a:gd name="connsiteY36" fmla="*/ 4454768 h 6201507"/>
                  <a:gd name="connsiteX37" fmla="*/ 914400 w 1781908"/>
                  <a:gd name="connsiteY37" fmla="*/ 4665784 h 6201507"/>
                  <a:gd name="connsiteX38" fmla="*/ 820616 w 1781908"/>
                  <a:gd name="connsiteY38" fmla="*/ 4724399 h 6201507"/>
                  <a:gd name="connsiteX39" fmla="*/ 844063 w 1781908"/>
                  <a:gd name="connsiteY39" fmla="*/ 4841631 h 6201507"/>
                  <a:gd name="connsiteX40" fmla="*/ 726831 w 1781908"/>
                  <a:gd name="connsiteY40" fmla="*/ 5052646 h 6201507"/>
                  <a:gd name="connsiteX41" fmla="*/ 515816 w 1781908"/>
                  <a:gd name="connsiteY41" fmla="*/ 5287107 h 6201507"/>
                  <a:gd name="connsiteX42" fmla="*/ 304800 w 1781908"/>
                  <a:gd name="connsiteY42" fmla="*/ 5615354 h 6201507"/>
                  <a:gd name="connsiteX43" fmla="*/ 304800 w 1781908"/>
                  <a:gd name="connsiteY43" fmla="*/ 5920154 h 6201507"/>
                  <a:gd name="connsiteX44" fmla="*/ 457200 w 1781908"/>
                  <a:gd name="connsiteY44" fmla="*/ 6060831 h 6201507"/>
                  <a:gd name="connsiteX45" fmla="*/ 855785 w 1781908"/>
                  <a:gd name="connsiteY45" fmla="*/ 6201507 h 6201507"/>
                  <a:gd name="connsiteX46" fmla="*/ 1277816 w 1781908"/>
                  <a:gd name="connsiteY46" fmla="*/ 6142892 h 6201507"/>
                  <a:gd name="connsiteX47" fmla="*/ 1641231 w 1781908"/>
                  <a:gd name="connsiteY47" fmla="*/ 5967046 h 6201507"/>
                  <a:gd name="connsiteX48" fmla="*/ 1758461 w 1781908"/>
                  <a:gd name="connsiteY48" fmla="*/ 5779476 h 6201507"/>
                  <a:gd name="connsiteX49" fmla="*/ 1606062 w 1781908"/>
                  <a:gd name="connsiteY49" fmla="*/ 5392616 h 6201507"/>
                  <a:gd name="connsiteX50" fmla="*/ 1664679 w 1781908"/>
                  <a:gd name="connsiteY50" fmla="*/ 5005753 h 6201507"/>
                  <a:gd name="connsiteX51" fmla="*/ 1781908 w 1781908"/>
                  <a:gd name="connsiteY51" fmla="*/ 4654060 h 6201507"/>
                  <a:gd name="connsiteX52" fmla="*/ 1570891 w 1781908"/>
                  <a:gd name="connsiteY52" fmla="*/ 4419600 h 6201507"/>
                  <a:gd name="connsiteX53" fmla="*/ 1441938 w 1781908"/>
                  <a:gd name="connsiteY53" fmla="*/ 4208584 h 6201507"/>
                  <a:gd name="connsiteX54" fmla="*/ 1219201 w 1781908"/>
                  <a:gd name="connsiteY54" fmla="*/ 3997570 h 6201507"/>
                  <a:gd name="connsiteX55" fmla="*/ 996463 w 1781908"/>
                  <a:gd name="connsiteY55" fmla="*/ 3774830 h 6201507"/>
                  <a:gd name="connsiteX56" fmla="*/ 1072447 w 1781908"/>
                  <a:gd name="connsiteY56" fmla="*/ 3506861 h 6201507"/>
                  <a:gd name="connsiteX57" fmla="*/ 1213122 w 1781908"/>
                  <a:gd name="connsiteY57" fmla="*/ 3260677 h 6201507"/>
                  <a:gd name="connsiteX58" fmla="*/ 1101970 w 1781908"/>
                  <a:gd name="connsiteY58" fmla="*/ 2989384 h 6201507"/>
                  <a:gd name="connsiteX59" fmla="*/ 1254370 w 1781908"/>
                  <a:gd name="connsiteY59" fmla="*/ 2766646 h 6201507"/>
                  <a:gd name="connsiteX60" fmla="*/ 1172308 w 1781908"/>
                  <a:gd name="connsiteY60" fmla="*/ 2555631 h 6201507"/>
                  <a:gd name="connsiteX61" fmla="*/ 1324708 w 1781908"/>
                  <a:gd name="connsiteY61" fmla="*/ 2332892 h 6201507"/>
                  <a:gd name="connsiteX62" fmla="*/ 1219200 w 1781908"/>
                  <a:gd name="connsiteY62" fmla="*/ 2098431 h 6201507"/>
                  <a:gd name="connsiteX63" fmla="*/ 1348154 w 1781908"/>
                  <a:gd name="connsiteY63" fmla="*/ 1746738 h 6201507"/>
                  <a:gd name="connsiteX64" fmla="*/ 1500554 w 1781908"/>
                  <a:gd name="connsiteY64" fmla="*/ 1465384 h 6201507"/>
                  <a:gd name="connsiteX65" fmla="*/ 1535724 w 1781908"/>
                  <a:gd name="connsiteY65" fmla="*/ 1031631 h 6201507"/>
                  <a:gd name="connsiteX66" fmla="*/ 1535724 w 1781908"/>
                  <a:gd name="connsiteY66" fmla="*/ 808892 h 6201507"/>
                  <a:gd name="connsiteX67" fmla="*/ 1336431 w 1781908"/>
                  <a:gd name="connsiteY67" fmla="*/ 398584 h 6201507"/>
                  <a:gd name="connsiteX68" fmla="*/ 1172308 w 1781908"/>
                  <a:gd name="connsiteY68" fmla="*/ 187569 h 6201507"/>
                  <a:gd name="connsiteX69" fmla="*/ 1101970 w 1781908"/>
                  <a:gd name="connsiteY69" fmla="*/ 105507 h 6201507"/>
                  <a:gd name="connsiteX70" fmla="*/ 1019908 w 1781908"/>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410308 w 1828800"/>
                  <a:gd name="connsiteY12" fmla="*/ 1418492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49569 w 1828800"/>
                  <a:gd name="connsiteY16" fmla="*/ 1277815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820616 w 1828800"/>
                  <a:gd name="connsiteY16" fmla="*/ 1395046 h 6201507"/>
                  <a:gd name="connsiteX17" fmla="*/ 984739 w 1828800"/>
                  <a:gd name="connsiteY17" fmla="*/ 1406769 h 6201507"/>
                  <a:gd name="connsiteX18" fmla="*/ 1019908 w 1828800"/>
                  <a:gd name="connsiteY18" fmla="*/ 1547446 h 6201507"/>
                  <a:gd name="connsiteX19" fmla="*/ 1019908 w 1828800"/>
                  <a:gd name="connsiteY19" fmla="*/ 1770184 h 6201507"/>
                  <a:gd name="connsiteX20" fmla="*/ 973016 w 1828800"/>
                  <a:gd name="connsiteY20" fmla="*/ 1969477 h 6201507"/>
                  <a:gd name="connsiteX21" fmla="*/ 926123 w 1828800"/>
                  <a:gd name="connsiteY21" fmla="*/ 2063261 h 6201507"/>
                  <a:gd name="connsiteX22" fmla="*/ 832339 w 1828800"/>
                  <a:gd name="connsiteY22" fmla="*/ 2227384 h 6201507"/>
                  <a:gd name="connsiteX23" fmla="*/ 738554 w 1828800"/>
                  <a:gd name="connsiteY23" fmla="*/ 2321169 h 6201507"/>
                  <a:gd name="connsiteX24" fmla="*/ 726831 w 1828800"/>
                  <a:gd name="connsiteY24" fmla="*/ 2485292 h 6201507"/>
                  <a:gd name="connsiteX25" fmla="*/ 597876 w 1828800"/>
                  <a:gd name="connsiteY25" fmla="*/ 2532184 h 6201507"/>
                  <a:gd name="connsiteX26" fmla="*/ 562708 w 1828800"/>
                  <a:gd name="connsiteY26" fmla="*/ 2719754 h 6201507"/>
                  <a:gd name="connsiteX27" fmla="*/ 644770 w 1828800"/>
                  <a:gd name="connsiteY27" fmla="*/ 2942491 h 6201507"/>
                  <a:gd name="connsiteX28" fmla="*/ 621324 w 1828800"/>
                  <a:gd name="connsiteY28" fmla="*/ 3012831 h 6201507"/>
                  <a:gd name="connsiteX29" fmla="*/ 492369 w 1828800"/>
                  <a:gd name="connsiteY29" fmla="*/ 3270739 h 6201507"/>
                  <a:gd name="connsiteX30" fmla="*/ 492370 w 1828800"/>
                  <a:gd name="connsiteY30" fmla="*/ 3563815 h 6201507"/>
                  <a:gd name="connsiteX31" fmla="*/ 562707 w 1828800"/>
                  <a:gd name="connsiteY31" fmla="*/ 3774832 h 6201507"/>
                  <a:gd name="connsiteX32" fmla="*/ 398585 w 1828800"/>
                  <a:gd name="connsiteY32" fmla="*/ 3845169 h 6201507"/>
                  <a:gd name="connsiteX33" fmla="*/ 433754 w 1828800"/>
                  <a:gd name="connsiteY33" fmla="*/ 4091353 h 6201507"/>
                  <a:gd name="connsiteX34" fmla="*/ 597876 w 1828800"/>
                  <a:gd name="connsiteY34" fmla="*/ 4243754 h 6201507"/>
                  <a:gd name="connsiteX35" fmla="*/ 762001 w 1828800"/>
                  <a:gd name="connsiteY35" fmla="*/ 4407877 h 6201507"/>
                  <a:gd name="connsiteX36" fmla="*/ 844061 w 1828800"/>
                  <a:gd name="connsiteY36" fmla="*/ 4454768 h 6201507"/>
                  <a:gd name="connsiteX37" fmla="*/ 961292 w 1828800"/>
                  <a:gd name="connsiteY37" fmla="*/ 4665784 h 6201507"/>
                  <a:gd name="connsiteX38" fmla="*/ 867508 w 1828800"/>
                  <a:gd name="connsiteY38" fmla="*/ 4724399 h 6201507"/>
                  <a:gd name="connsiteX39" fmla="*/ 890955 w 1828800"/>
                  <a:gd name="connsiteY39" fmla="*/ 4841631 h 6201507"/>
                  <a:gd name="connsiteX40" fmla="*/ 773723 w 1828800"/>
                  <a:gd name="connsiteY40" fmla="*/ 5052646 h 6201507"/>
                  <a:gd name="connsiteX41" fmla="*/ 562708 w 1828800"/>
                  <a:gd name="connsiteY41" fmla="*/ 5287107 h 6201507"/>
                  <a:gd name="connsiteX42" fmla="*/ 351692 w 1828800"/>
                  <a:gd name="connsiteY42" fmla="*/ 5615354 h 6201507"/>
                  <a:gd name="connsiteX43" fmla="*/ 351692 w 1828800"/>
                  <a:gd name="connsiteY43" fmla="*/ 5920154 h 6201507"/>
                  <a:gd name="connsiteX44" fmla="*/ 504092 w 1828800"/>
                  <a:gd name="connsiteY44" fmla="*/ 6060831 h 6201507"/>
                  <a:gd name="connsiteX45" fmla="*/ 902677 w 1828800"/>
                  <a:gd name="connsiteY45" fmla="*/ 6201507 h 6201507"/>
                  <a:gd name="connsiteX46" fmla="*/ 1324708 w 1828800"/>
                  <a:gd name="connsiteY46" fmla="*/ 6142892 h 6201507"/>
                  <a:gd name="connsiteX47" fmla="*/ 1688123 w 1828800"/>
                  <a:gd name="connsiteY47" fmla="*/ 5967046 h 6201507"/>
                  <a:gd name="connsiteX48" fmla="*/ 1805353 w 1828800"/>
                  <a:gd name="connsiteY48" fmla="*/ 5779476 h 6201507"/>
                  <a:gd name="connsiteX49" fmla="*/ 1652954 w 1828800"/>
                  <a:gd name="connsiteY49" fmla="*/ 5392616 h 6201507"/>
                  <a:gd name="connsiteX50" fmla="*/ 1711571 w 1828800"/>
                  <a:gd name="connsiteY50" fmla="*/ 5005753 h 6201507"/>
                  <a:gd name="connsiteX51" fmla="*/ 1828800 w 1828800"/>
                  <a:gd name="connsiteY51" fmla="*/ 4654060 h 6201507"/>
                  <a:gd name="connsiteX52" fmla="*/ 1617783 w 1828800"/>
                  <a:gd name="connsiteY52" fmla="*/ 4419600 h 6201507"/>
                  <a:gd name="connsiteX53" fmla="*/ 1488830 w 1828800"/>
                  <a:gd name="connsiteY53" fmla="*/ 4208584 h 6201507"/>
                  <a:gd name="connsiteX54" fmla="*/ 1266093 w 1828800"/>
                  <a:gd name="connsiteY54" fmla="*/ 3997570 h 6201507"/>
                  <a:gd name="connsiteX55" fmla="*/ 1043355 w 1828800"/>
                  <a:gd name="connsiteY55" fmla="*/ 3774830 h 6201507"/>
                  <a:gd name="connsiteX56" fmla="*/ 1119339 w 1828800"/>
                  <a:gd name="connsiteY56" fmla="*/ 3506861 h 6201507"/>
                  <a:gd name="connsiteX57" fmla="*/ 1260014 w 1828800"/>
                  <a:gd name="connsiteY57" fmla="*/ 3260677 h 6201507"/>
                  <a:gd name="connsiteX58" fmla="*/ 1148862 w 1828800"/>
                  <a:gd name="connsiteY58" fmla="*/ 2989384 h 6201507"/>
                  <a:gd name="connsiteX59" fmla="*/ 1301262 w 1828800"/>
                  <a:gd name="connsiteY59" fmla="*/ 2766646 h 6201507"/>
                  <a:gd name="connsiteX60" fmla="*/ 1219200 w 1828800"/>
                  <a:gd name="connsiteY60" fmla="*/ 2555631 h 6201507"/>
                  <a:gd name="connsiteX61" fmla="*/ 1371600 w 1828800"/>
                  <a:gd name="connsiteY61" fmla="*/ 2332892 h 6201507"/>
                  <a:gd name="connsiteX62" fmla="*/ 1266092 w 1828800"/>
                  <a:gd name="connsiteY62" fmla="*/ 2098431 h 6201507"/>
                  <a:gd name="connsiteX63" fmla="*/ 1395046 w 1828800"/>
                  <a:gd name="connsiteY63" fmla="*/ 1746738 h 6201507"/>
                  <a:gd name="connsiteX64" fmla="*/ 1547446 w 1828800"/>
                  <a:gd name="connsiteY64" fmla="*/ 1465384 h 6201507"/>
                  <a:gd name="connsiteX65" fmla="*/ 1582616 w 1828800"/>
                  <a:gd name="connsiteY65" fmla="*/ 1031631 h 6201507"/>
                  <a:gd name="connsiteX66" fmla="*/ 1582616 w 1828800"/>
                  <a:gd name="connsiteY66" fmla="*/ 808892 h 6201507"/>
                  <a:gd name="connsiteX67" fmla="*/ 1383323 w 1828800"/>
                  <a:gd name="connsiteY67" fmla="*/ 398584 h 6201507"/>
                  <a:gd name="connsiteX68" fmla="*/ 1219200 w 1828800"/>
                  <a:gd name="connsiteY68" fmla="*/ 187569 h 6201507"/>
                  <a:gd name="connsiteX69" fmla="*/ 1148862 w 1828800"/>
                  <a:gd name="connsiteY69" fmla="*/ 105507 h 6201507"/>
                  <a:gd name="connsiteX70" fmla="*/ 1066800 w 1828800"/>
                  <a:gd name="connsiteY70"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84739 w 1828800"/>
                  <a:gd name="connsiteY16" fmla="*/ 1406769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562708 w 1828800"/>
                  <a:gd name="connsiteY40" fmla="*/ 5287107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773723 w 1828800"/>
                  <a:gd name="connsiteY39" fmla="*/ 5052646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90955 w 1828800"/>
                  <a:gd name="connsiteY38" fmla="*/ 4841631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867509 w 1828800"/>
                  <a:gd name="connsiteY38" fmla="*/ 479473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961292 w 1828800"/>
                  <a:gd name="connsiteY36" fmla="*/ 4665784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867508 w 1828800"/>
                  <a:gd name="connsiteY37" fmla="*/ 4724399 h 6201507"/>
                  <a:gd name="connsiteX38" fmla="*/ 762001 w 1828800"/>
                  <a:gd name="connsiteY38" fmla="*/ 4677508 h 6201507"/>
                  <a:gd name="connsiteX39" fmla="*/ 597876 w 1828800"/>
                  <a:gd name="connsiteY39" fmla="*/ 4970585 h 6201507"/>
                  <a:gd name="connsiteX40" fmla="*/ 785447 w 1828800"/>
                  <a:gd name="connsiteY40" fmla="*/ 5392614 h 6201507"/>
                  <a:gd name="connsiteX41" fmla="*/ 351692 w 1828800"/>
                  <a:gd name="connsiteY41" fmla="*/ 5615354 h 6201507"/>
                  <a:gd name="connsiteX42" fmla="*/ 351692 w 1828800"/>
                  <a:gd name="connsiteY42" fmla="*/ 5920154 h 6201507"/>
                  <a:gd name="connsiteX43" fmla="*/ 504092 w 1828800"/>
                  <a:gd name="connsiteY43" fmla="*/ 6060831 h 6201507"/>
                  <a:gd name="connsiteX44" fmla="*/ 902677 w 1828800"/>
                  <a:gd name="connsiteY44" fmla="*/ 6201507 h 6201507"/>
                  <a:gd name="connsiteX45" fmla="*/ 1324708 w 1828800"/>
                  <a:gd name="connsiteY45" fmla="*/ 6142892 h 6201507"/>
                  <a:gd name="connsiteX46" fmla="*/ 1688123 w 1828800"/>
                  <a:gd name="connsiteY46" fmla="*/ 5967046 h 6201507"/>
                  <a:gd name="connsiteX47" fmla="*/ 1805353 w 1828800"/>
                  <a:gd name="connsiteY47" fmla="*/ 5779476 h 6201507"/>
                  <a:gd name="connsiteX48" fmla="*/ 1652954 w 1828800"/>
                  <a:gd name="connsiteY48" fmla="*/ 5392616 h 6201507"/>
                  <a:gd name="connsiteX49" fmla="*/ 1711571 w 1828800"/>
                  <a:gd name="connsiteY49" fmla="*/ 5005753 h 6201507"/>
                  <a:gd name="connsiteX50" fmla="*/ 1828800 w 1828800"/>
                  <a:gd name="connsiteY50" fmla="*/ 4654060 h 6201507"/>
                  <a:gd name="connsiteX51" fmla="*/ 1617783 w 1828800"/>
                  <a:gd name="connsiteY51" fmla="*/ 4419600 h 6201507"/>
                  <a:gd name="connsiteX52" fmla="*/ 1488830 w 1828800"/>
                  <a:gd name="connsiteY52" fmla="*/ 4208584 h 6201507"/>
                  <a:gd name="connsiteX53" fmla="*/ 1266093 w 1828800"/>
                  <a:gd name="connsiteY53" fmla="*/ 3997570 h 6201507"/>
                  <a:gd name="connsiteX54" fmla="*/ 1043355 w 1828800"/>
                  <a:gd name="connsiteY54" fmla="*/ 3774830 h 6201507"/>
                  <a:gd name="connsiteX55" fmla="*/ 1119339 w 1828800"/>
                  <a:gd name="connsiteY55" fmla="*/ 3506861 h 6201507"/>
                  <a:gd name="connsiteX56" fmla="*/ 1260014 w 1828800"/>
                  <a:gd name="connsiteY56" fmla="*/ 3260677 h 6201507"/>
                  <a:gd name="connsiteX57" fmla="*/ 1148862 w 1828800"/>
                  <a:gd name="connsiteY57" fmla="*/ 2989384 h 6201507"/>
                  <a:gd name="connsiteX58" fmla="*/ 1301262 w 1828800"/>
                  <a:gd name="connsiteY58" fmla="*/ 2766646 h 6201507"/>
                  <a:gd name="connsiteX59" fmla="*/ 1219200 w 1828800"/>
                  <a:gd name="connsiteY59" fmla="*/ 2555631 h 6201507"/>
                  <a:gd name="connsiteX60" fmla="*/ 1371600 w 1828800"/>
                  <a:gd name="connsiteY60" fmla="*/ 2332892 h 6201507"/>
                  <a:gd name="connsiteX61" fmla="*/ 1266092 w 1828800"/>
                  <a:gd name="connsiteY61" fmla="*/ 2098431 h 6201507"/>
                  <a:gd name="connsiteX62" fmla="*/ 1395046 w 1828800"/>
                  <a:gd name="connsiteY62" fmla="*/ 1746738 h 6201507"/>
                  <a:gd name="connsiteX63" fmla="*/ 1547446 w 1828800"/>
                  <a:gd name="connsiteY63" fmla="*/ 1465384 h 6201507"/>
                  <a:gd name="connsiteX64" fmla="*/ 1582616 w 1828800"/>
                  <a:gd name="connsiteY64" fmla="*/ 1031631 h 6201507"/>
                  <a:gd name="connsiteX65" fmla="*/ 1582616 w 1828800"/>
                  <a:gd name="connsiteY65" fmla="*/ 808892 h 6201507"/>
                  <a:gd name="connsiteX66" fmla="*/ 1383323 w 1828800"/>
                  <a:gd name="connsiteY66" fmla="*/ 398584 h 6201507"/>
                  <a:gd name="connsiteX67" fmla="*/ 1219200 w 1828800"/>
                  <a:gd name="connsiteY67" fmla="*/ 187569 h 6201507"/>
                  <a:gd name="connsiteX68" fmla="*/ 1148862 w 1828800"/>
                  <a:gd name="connsiteY68" fmla="*/ 105507 h 6201507"/>
                  <a:gd name="connsiteX69" fmla="*/ 1066800 w 1828800"/>
                  <a:gd name="connsiteY69"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62001 w 1828800"/>
                  <a:gd name="connsiteY37" fmla="*/ 4677508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4970585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62000 w 1828800"/>
                  <a:gd name="connsiteY36" fmla="*/ 4548553 h 6201507"/>
                  <a:gd name="connsiteX37" fmla="*/ 715108 w 1828800"/>
                  <a:gd name="connsiteY37" fmla="*/ 4794739 h 6201507"/>
                  <a:gd name="connsiteX38" fmla="*/ 597876 w 1828800"/>
                  <a:gd name="connsiteY38" fmla="*/ 5111262 h 6201507"/>
                  <a:gd name="connsiteX39" fmla="*/ 785447 w 1828800"/>
                  <a:gd name="connsiteY39" fmla="*/ 5392614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454768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351692 w 1828800"/>
                  <a:gd name="connsiteY39" fmla="*/ 5615354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845680 w 1828800"/>
                  <a:gd name="connsiteY39" fmla="*/ 5369169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85447 w 1828800"/>
                  <a:gd name="connsiteY38" fmla="*/ 5392614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51692 w 1828800"/>
                  <a:gd name="connsiteY40" fmla="*/ 5615354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433753 w 1828800"/>
                  <a:gd name="connsiteY40" fmla="*/ 5955323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46892 w 1828800"/>
                  <a:gd name="connsiteY11" fmla="*/ 1383323 h 6201507"/>
                  <a:gd name="connsiteX12" fmla="*/ 316524 w 1828800"/>
                  <a:gd name="connsiteY12" fmla="*/ 1488830 h 6201507"/>
                  <a:gd name="connsiteX13" fmla="*/ 586154 w 1828800"/>
                  <a:gd name="connsiteY13" fmla="*/ 1488830 h 6201507"/>
                  <a:gd name="connsiteX14" fmla="*/ 703385 w 1828800"/>
                  <a:gd name="connsiteY14" fmla="*/ 1348154 h 6201507"/>
                  <a:gd name="connsiteX15" fmla="*/ 832339 w 1828800"/>
                  <a:gd name="connsiteY15" fmla="*/ 1242646 h 6201507"/>
                  <a:gd name="connsiteX16" fmla="*/ 961293 w 1828800"/>
                  <a:gd name="connsiteY16" fmla="*/ 1289538 h 6201507"/>
                  <a:gd name="connsiteX17" fmla="*/ 1019908 w 1828800"/>
                  <a:gd name="connsiteY17" fmla="*/ 1547446 h 6201507"/>
                  <a:gd name="connsiteX18" fmla="*/ 1019908 w 1828800"/>
                  <a:gd name="connsiteY18" fmla="*/ 1770184 h 6201507"/>
                  <a:gd name="connsiteX19" fmla="*/ 973016 w 1828800"/>
                  <a:gd name="connsiteY19" fmla="*/ 1969477 h 6201507"/>
                  <a:gd name="connsiteX20" fmla="*/ 926123 w 1828800"/>
                  <a:gd name="connsiteY20" fmla="*/ 2063261 h 6201507"/>
                  <a:gd name="connsiteX21" fmla="*/ 832339 w 1828800"/>
                  <a:gd name="connsiteY21" fmla="*/ 2227384 h 6201507"/>
                  <a:gd name="connsiteX22" fmla="*/ 738554 w 1828800"/>
                  <a:gd name="connsiteY22" fmla="*/ 2321169 h 6201507"/>
                  <a:gd name="connsiteX23" fmla="*/ 726831 w 1828800"/>
                  <a:gd name="connsiteY23" fmla="*/ 2485292 h 6201507"/>
                  <a:gd name="connsiteX24" fmla="*/ 597876 w 1828800"/>
                  <a:gd name="connsiteY24" fmla="*/ 2532184 h 6201507"/>
                  <a:gd name="connsiteX25" fmla="*/ 562708 w 1828800"/>
                  <a:gd name="connsiteY25" fmla="*/ 2719754 h 6201507"/>
                  <a:gd name="connsiteX26" fmla="*/ 644770 w 1828800"/>
                  <a:gd name="connsiteY26" fmla="*/ 2942491 h 6201507"/>
                  <a:gd name="connsiteX27" fmla="*/ 621324 w 1828800"/>
                  <a:gd name="connsiteY27" fmla="*/ 3012831 h 6201507"/>
                  <a:gd name="connsiteX28" fmla="*/ 492369 w 1828800"/>
                  <a:gd name="connsiteY28" fmla="*/ 3270739 h 6201507"/>
                  <a:gd name="connsiteX29" fmla="*/ 492370 w 1828800"/>
                  <a:gd name="connsiteY29" fmla="*/ 3563815 h 6201507"/>
                  <a:gd name="connsiteX30" fmla="*/ 562707 w 1828800"/>
                  <a:gd name="connsiteY30" fmla="*/ 3774832 h 6201507"/>
                  <a:gd name="connsiteX31" fmla="*/ 398585 w 1828800"/>
                  <a:gd name="connsiteY31" fmla="*/ 3845169 h 6201507"/>
                  <a:gd name="connsiteX32" fmla="*/ 433754 w 1828800"/>
                  <a:gd name="connsiteY32" fmla="*/ 4091353 h 6201507"/>
                  <a:gd name="connsiteX33" fmla="*/ 597876 w 1828800"/>
                  <a:gd name="connsiteY33" fmla="*/ 4243754 h 6201507"/>
                  <a:gd name="connsiteX34" fmla="*/ 762001 w 1828800"/>
                  <a:gd name="connsiteY34" fmla="*/ 4407877 h 6201507"/>
                  <a:gd name="connsiteX35" fmla="*/ 844061 w 1828800"/>
                  <a:gd name="connsiteY35" fmla="*/ 4571999 h 6201507"/>
                  <a:gd name="connsiteX36" fmla="*/ 715108 w 1828800"/>
                  <a:gd name="connsiteY36" fmla="*/ 4794739 h 6201507"/>
                  <a:gd name="connsiteX37" fmla="*/ 597876 w 1828800"/>
                  <a:gd name="connsiteY37" fmla="*/ 5111262 h 6201507"/>
                  <a:gd name="connsiteX38" fmla="*/ 703385 w 1828800"/>
                  <a:gd name="connsiteY38" fmla="*/ 5333999 h 6201507"/>
                  <a:gd name="connsiteX39" fmla="*/ 599496 w 1828800"/>
                  <a:gd name="connsiteY39" fmla="*/ 5545015 h 6201507"/>
                  <a:gd name="connsiteX40" fmla="*/ 328245 w 1828800"/>
                  <a:gd name="connsiteY40" fmla="*/ 5849816 h 6201507"/>
                  <a:gd name="connsiteX41" fmla="*/ 351692 w 1828800"/>
                  <a:gd name="connsiteY41" fmla="*/ 5920154 h 6201507"/>
                  <a:gd name="connsiteX42" fmla="*/ 504092 w 1828800"/>
                  <a:gd name="connsiteY42" fmla="*/ 6060831 h 6201507"/>
                  <a:gd name="connsiteX43" fmla="*/ 902677 w 1828800"/>
                  <a:gd name="connsiteY43" fmla="*/ 6201507 h 6201507"/>
                  <a:gd name="connsiteX44" fmla="*/ 1324708 w 1828800"/>
                  <a:gd name="connsiteY44" fmla="*/ 6142892 h 6201507"/>
                  <a:gd name="connsiteX45" fmla="*/ 1688123 w 1828800"/>
                  <a:gd name="connsiteY45" fmla="*/ 5967046 h 6201507"/>
                  <a:gd name="connsiteX46" fmla="*/ 1805353 w 1828800"/>
                  <a:gd name="connsiteY46" fmla="*/ 5779476 h 6201507"/>
                  <a:gd name="connsiteX47" fmla="*/ 1652954 w 1828800"/>
                  <a:gd name="connsiteY47" fmla="*/ 5392616 h 6201507"/>
                  <a:gd name="connsiteX48" fmla="*/ 1711571 w 1828800"/>
                  <a:gd name="connsiteY48" fmla="*/ 5005753 h 6201507"/>
                  <a:gd name="connsiteX49" fmla="*/ 1828800 w 1828800"/>
                  <a:gd name="connsiteY49" fmla="*/ 4654060 h 6201507"/>
                  <a:gd name="connsiteX50" fmla="*/ 1617783 w 1828800"/>
                  <a:gd name="connsiteY50" fmla="*/ 4419600 h 6201507"/>
                  <a:gd name="connsiteX51" fmla="*/ 1488830 w 1828800"/>
                  <a:gd name="connsiteY51" fmla="*/ 4208584 h 6201507"/>
                  <a:gd name="connsiteX52" fmla="*/ 1266093 w 1828800"/>
                  <a:gd name="connsiteY52" fmla="*/ 3997570 h 6201507"/>
                  <a:gd name="connsiteX53" fmla="*/ 1043355 w 1828800"/>
                  <a:gd name="connsiteY53" fmla="*/ 3774830 h 6201507"/>
                  <a:gd name="connsiteX54" fmla="*/ 1119339 w 1828800"/>
                  <a:gd name="connsiteY54" fmla="*/ 3506861 h 6201507"/>
                  <a:gd name="connsiteX55" fmla="*/ 1260014 w 1828800"/>
                  <a:gd name="connsiteY55" fmla="*/ 3260677 h 6201507"/>
                  <a:gd name="connsiteX56" fmla="*/ 1148862 w 1828800"/>
                  <a:gd name="connsiteY56" fmla="*/ 2989384 h 6201507"/>
                  <a:gd name="connsiteX57" fmla="*/ 1301262 w 1828800"/>
                  <a:gd name="connsiteY57" fmla="*/ 2766646 h 6201507"/>
                  <a:gd name="connsiteX58" fmla="*/ 1219200 w 1828800"/>
                  <a:gd name="connsiteY58" fmla="*/ 2555631 h 6201507"/>
                  <a:gd name="connsiteX59" fmla="*/ 1371600 w 1828800"/>
                  <a:gd name="connsiteY59" fmla="*/ 2332892 h 6201507"/>
                  <a:gd name="connsiteX60" fmla="*/ 1266092 w 1828800"/>
                  <a:gd name="connsiteY60" fmla="*/ 2098431 h 6201507"/>
                  <a:gd name="connsiteX61" fmla="*/ 1395046 w 1828800"/>
                  <a:gd name="connsiteY61" fmla="*/ 1746738 h 6201507"/>
                  <a:gd name="connsiteX62" fmla="*/ 1547446 w 1828800"/>
                  <a:gd name="connsiteY62" fmla="*/ 1465384 h 6201507"/>
                  <a:gd name="connsiteX63" fmla="*/ 1582616 w 1828800"/>
                  <a:gd name="connsiteY63" fmla="*/ 1031631 h 6201507"/>
                  <a:gd name="connsiteX64" fmla="*/ 1582616 w 1828800"/>
                  <a:gd name="connsiteY64" fmla="*/ 808892 h 6201507"/>
                  <a:gd name="connsiteX65" fmla="*/ 1383323 w 1828800"/>
                  <a:gd name="connsiteY65" fmla="*/ 398584 h 6201507"/>
                  <a:gd name="connsiteX66" fmla="*/ 1219200 w 1828800"/>
                  <a:gd name="connsiteY66" fmla="*/ 187569 h 6201507"/>
                  <a:gd name="connsiteX67" fmla="*/ 1148862 w 1828800"/>
                  <a:gd name="connsiteY67" fmla="*/ 105507 h 6201507"/>
                  <a:gd name="connsiteX68" fmla="*/ 1066800 w 1828800"/>
                  <a:gd name="connsiteY68"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316524 w 1828800"/>
                  <a:gd name="connsiteY11" fmla="*/ 1488830 h 6201507"/>
                  <a:gd name="connsiteX12" fmla="*/ 586154 w 1828800"/>
                  <a:gd name="connsiteY12" fmla="*/ 1488830 h 6201507"/>
                  <a:gd name="connsiteX13" fmla="*/ 703385 w 1828800"/>
                  <a:gd name="connsiteY13" fmla="*/ 1348154 h 6201507"/>
                  <a:gd name="connsiteX14" fmla="*/ 832339 w 1828800"/>
                  <a:gd name="connsiteY14" fmla="*/ 1242646 h 6201507"/>
                  <a:gd name="connsiteX15" fmla="*/ 961293 w 1828800"/>
                  <a:gd name="connsiteY15" fmla="*/ 1289538 h 6201507"/>
                  <a:gd name="connsiteX16" fmla="*/ 1019908 w 1828800"/>
                  <a:gd name="connsiteY16" fmla="*/ 1547446 h 6201507"/>
                  <a:gd name="connsiteX17" fmla="*/ 1019908 w 1828800"/>
                  <a:gd name="connsiteY17" fmla="*/ 1770184 h 6201507"/>
                  <a:gd name="connsiteX18" fmla="*/ 973016 w 1828800"/>
                  <a:gd name="connsiteY18" fmla="*/ 1969477 h 6201507"/>
                  <a:gd name="connsiteX19" fmla="*/ 926123 w 1828800"/>
                  <a:gd name="connsiteY19" fmla="*/ 2063261 h 6201507"/>
                  <a:gd name="connsiteX20" fmla="*/ 832339 w 1828800"/>
                  <a:gd name="connsiteY20" fmla="*/ 2227384 h 6201507"/>
                  <a:gd name="connsiteX21" fmla="*/ 738554 w 1828800"/>
                  <a:gd name="connsiteY21" fmla="*/ 2321169 h 6201507"/>
                  <a:gd name="connsiteX22" fmla="*/ 726831 w 1828800"/>
                  <a:gd name="connsiteY22" fmla="*/ 2485292 h 6201507"/>
                  <a:gd name="connsiteX23" fmla="*/ 597876 w 1828800"/>
                  <a:gd name="connsiteY23" fmla="*/ 2532184 h 6201507"/>
                  <a:gd name="connsiteX24" fmla="*/ 562708 w 1828800"/>
                  <a:gd name="connsiteY24" fmla="*/ 2719754 h 6201507"/>
                  <a:gd name="connsiteX25" fmla="*/ 644770 w 1828800"/>
                  <a:gd name="connsiteY25" fmla="*/ 2942491 h 6201507"/>
                  <a:gd name="connsiteX26" fmla="*/ 621324 w 1828800"/>
                  <a:gd name="connsiteY26" fmla="*/ 3012831 h 6201507"/>
                  <a:gd name="connsiteX27" fmla="*/ 492369 w 1828800"/>
                  <a:gd name="connsiteY27" fmla="*/ 3270739 h 6201507"/>
                  <a:gd name="connsiteX28" fmla="*/ 492370 w 1828800"/>
                  <a:gd name="connsiteY28" fmla="*/ 3563815 h 6201507"/>
                  <a:gd name="connsiteX29" fmla="*/ 562707 w 1828800"/>
                  <a:gd name="connsiteY29" fmla="*/ 3774832 h 6201507"/>
                  <a:gd name="connsiteX30" fmla="*/ 398585 w 1828800"/>
                  <a:gd name="connsiteY30" fmla="*/ 3845169 h 6201507"/>
                  <a:gd name="connsiteX31" fmla="*/ 433754 w 1828800"/>
                  <a:gd name="connsiteY31" fmla="*/ 4091353 h 6201507"/>
                  <a:gd name="connsiteX32" fmla="*/ 597876 w 1828800"/>
                  <a:gd name="connsiteY32" fmla="*/ 4243754 h 6201507"/>
                  <a:gd name="connsiteX33" fmla="*/ 762001 w 1828800"/>
                  <a:gd name="connsiteY33" fmla="*/ 4407877 h 6201507"/>
                  <a:gd name="connsiteX34" fmla="*/ 844061 w 1828800"/>
                  <a:gd name="connsiteY34" fmla="*/ 4571999 h 6201507"/>
                  <a:gd name="connsiteX35" fmla="*/ 715108 w 1828800"/>
                  <a:gd name="connsiteY35" fmla="*/ 4794739 h 6201507"/>
                  <a:gd name="connsiteX36" fmla="*/ 597876 w 1828800"/>
                  <a:gd name="connsiteY36" fmla="*/ 5111262 h 6201507"/>
                  <a:gd name="connsiteX37" fmla="*/ 703385 w 1828800"/>
                  <a:gd name="connsiteY37" fmla="*/ 5333999 h 6201507"/>
                  <a:gd name="connsiteX38" fmla="*/ 599496 w 1828800"/>
                  <a:gd name="connsiteY38" fmla="*/ 5545015 h 6201507"/>
                  <a:gd name="connsiteX39" fmla="*/ 328245 w 1828800"/>
                  <a:gd name="connsiteY39" fmla="*/ 5849816 h 6201507"/>
                  <a:gd name="connsiteX40" fmla="*/ 351692 w 1828800"/>
                  <a:gd name="connsiteY40" fmla="*/ 5920154 h 6201507"/>
                  <a:gd name="connsiteX41" fmla="*/ 504092 w 1828800"/>
                  <a:gd name="connsiteY41" fmla="*/ 6060831 h 6201507"/>
                  <a:gd name="connsiteX42" fmla="*/ 902677 w 1828800"/>
                  <a:gd name="connsiteY42" fmla="*/ 6201507 h 6201507"/>
                  <a:gd name="connsiteX43" fmla="*/ 1324708 w 1828800"/>
                  <a:gd name="connsiteY43" fmla="*/ 6142892 h 6201507"/>
                  <a:gd name="connsiteX44" fmla="*/ 1688123 w 1828800"/>
                  <a:gd name="connsiteY44" fmla="*/ 5967046 h 6201507"/>
                  <a:gd name="connsiteX45" fmla="*/ 1805353 w 1828800"/>
                  <a:gd name="connsiteY45" fmla="*/ 5779476 h 6201507"/>
                  <a:gd name="connsiteX46" fmla="*/ 1652954 w 1828800"/>
                  <a:gd name="connsiteY46" fmla="*/ 5392616 h 6201507"/>
                  <a:gd name="connsiteX47" fmla="*/ 1711571 w 1828800"/>
                  <a:gd name="connsiteY47" fmla="*/ 5005753 h 6201507"/>
                  <a:gd name="connsiteX48" fmla="*/ 1828800 w 1828800"/>
                  <a:gd name="connsiteY48" fmla="*/ 4654060 h 6201507"/>
                  <a:gd name="connsiteX49" fmla="*/ 1617783 w 1828800"/>
                  <a:gd name="connsiteY49" fmla="*/ 4419600 h 6201507"/>
                  <a:gd name="connsiteX50" fmla="*/ 1488830 w 1828800"/>
                  <a:gd name="connsiteY50" fmla="*/ 4208584 h 6201507"/>
                  <a:gd name="connsiteX51" fmla="*/ 1266093 w 1828800"/>
                  <a:gd name="connsiteY51" fmla="*/ 3997570 h 6201507"/>
                  <a:gd name="connsiteX52" fmla="*/ 1043355 w 1828800"/>
                  <a:gd name="connsiteY52" fmla="*/ 3774830 h 6201507"/>
                  <a:gd name="connsiteX53" fmla="*/ 1119339 w 1828800"/>
                  <a:gd name="connsiteY53" fmla="*/ 3506861 h 6201507"/>
                  <a:gd name="connsiteX54" fmla="*/ 1260014 w 1828800"/>
                  <a:gd name="connsiteY54" fmla="*/ 3260677 h 6201507"/>
                  <a:gd name="connsiteX55" fmla="*/ 1148862 w 1828800"/>
                  <a:gd name="connsiteY55" fmla="*/ 2989384 h 6201507"/>
                  <a:gd name="connsiteX56" fmla="*/ 1301262 w 1828800"/>
                  <a:gd name="connsiteY56" fmla="*/ 2766646 h 6201507"/>
                  <a:gd name="connsiteX57" fmla="*/ 1219200 w 1828800"/>
                  <a:gd name="connsiteY57" fmla="*/ 2555631 h 6201507"/>
                  <a:gd name="connsiteX58" fmla="*/ 1371600 w 1828800"/>
                  <a:gd name="connsiteY58" fmla="*/ 2332892 h 6201507"/>
                  <a:gd name="connsiteX59" fmla="*/ 1266092 w 1828800"/>
                  <a:gd name="connsiteY59" fmla="*/ 2098431 h 6201507"/>
                  <a:gd name="connsiteX60" fmla="*/ 1395046 w 1828800"/>
                  <a:gd name="connsiteY60" fmla="*/ 1746738 h 6201507"/>
                  <a:gd name="connsiteX61" fmla="*/ 1547446 w 1828800"/>
                  <a:gd name="connsiteY61" fmla="*/ 1465384 h 6201507"/>
                  <a:gd name="connsiteX62" fmla="*/ 1582616 w 1828800"/>
                  <a:gd name="connsiteY62" fmla="*/ 1031631 h 6201507"/>
                  <a:gd name="connsiteX63" fmla="*/ 1582616 w 1828800"/>
                  <a:gd name="connsiteY63" fmla="*/ 808892 h 6201507"/>
                  <a:gd name="connsiteX64" fmla="*/ 1383323 w 1828800"/>
                  <a:gd name="connsiteY64" fmla="*/ 398584 h 6201507"/>
                  <a:gd name="connsiteX65" fmla="*/ 1219200 w 1828800"/>
                  <a:gd name="connsiteY65" fmla="*/ 187569 h 6201507"/>
                  <a:gd name="connsiteX66" fmla="*/ 1148862 w 1828800"/>
                  <a:gd name="connsiteY66" fmla="*/ 105507 h 6201507"/>
                  <a:gd name="connsiteX67" fmla="*/ 1066800 w 1828800"/>
                  <a:gd name="connsiteY67"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586154 w 1828800"/>
                  <a:gd name="connsiteY11" fmla="*/ 1488830 h 6201507"/>
                  <a:gd name="connsiteX12" fmla="*/ 703385 w 1828800"/>
                  <a:gd name="connsiteY12" fmla="*/ 1348154 h 6201507"/>
                  <a:gd name="connsiteX13" fmla="*/ 832339 w 1828800"/>
                  <a:gd name="connsiteY13" fmla="*/ 1242646 h 6201507"/>
                  <a:gd name="connsiteX14" fmla="*/ 961293 w 1828800"/>
                  <a:gd name="connsiteY14" fmla="*/ 1289538 h 6201507"/>
                  <a:gd name="connsiteX15" fmla="*/ 1019908 w 1828800"/>
                  <a:gd name="connsiteY15" fmla="*/ 1547446 h 6201507"/>
                  <a:gd name="connsiteX16" fmla="*/ 1019908 w 1828800"/>
                  <a:gd name="connsiteY16" fmla="*/ 1770184 h 6201507"/>
                  <a:gd name="connsiteX17" fmla="*/ 973016 w 1828800"/>
                  <a:gd name="connsiteY17" fmla="*/ 1969477 h 6201507"/>
                  <a:gd name="connsiteX18" fmla="*/ 926123 w 1828800"/>
                  <a:gd name="connsiteY18" fmla="*/ 2063261 h 6201507"/>
                  <a:gd name="connsiteX19" fmla="*/ 832339 w 1828800"/>
                  <a:gd name="connsiteY19" fmla="*/ 2227384 h 6201507"/>
                  <a:gd name="connsiteX20" fmla="*/ 738554 w 1828800"/>
                  <a:gd name="connsiteY20" fmla="*/ 2321169 h 6201507"/>
                  <a:gd name="connsiteX21" fmla="*/ 726831 w 1828800"/>
                  <a:gd name="connsiteY21" fmla="*/ 2485292 h 6201507"/>
                  <a:gd name="connsiteX22" fmla="*/ 597876 w 1828800"/>
                  <a:gd name="connsiteY22" fmla="*/ 2532184 h 6201507"/>
                  <a:gd name="connsiteX23" fmla="*/ 562708 w 1828800"/>
                  <a:gd name="connsiteY23" fmla="*/ 2719754 h 6201507"/>
                  <a:gd name="connsiteX24" fmla="*/ 644770 w 1828800"/>
                  <a:gd name="connsiteY24" fmla="*/ 2942491 h 6201507"/>
                  <a:gd name="connsiteX25" fmla="*/ 621324 w 1828800"/>
                  <a:gd name="connsiteY25" fmla="*/ 3012831 h 6201507"/>
                  <a:gd name="connsiteX26" fmla="*/ 492369 w 1828800"/>
                  <a:gd name="connsiteY26" fmla="*/ 3270739 h 6201507"/>
                  <a:gd name="connsiteX27" fmla="*/ 492370 w 1828800"/>
                  <a:gd name="connsiteY27" fmla="*/ 3563815 h 6201507"/>
                  <a:gd name="connsiteX28" fmla="*/ 562707 w 1828800"/>
                  <a:gd name="connsiteY28" fmla="*/ 3774832 h 6201507"/>
                  <a:gd name="connsiteX29" fmla="*/ 398585 w 1828800"/>
                  <a:gd name="connsiteY29" fmla="*/ 3845169 h 6201507"/>
                  <a:gd name="connsiteX30" fmla="*/ 433754 w 1828800"/>
                  <a:gd name="connsiteY30" fmla="*/ 4091353 h 6201507"/>
                  <a:gd name="connsiteX31" fmla="*/ 597876 w 1828800"/>
                  <a:gd name="connsiteY31" fmla="*/ 4243754 h 6201507"/>
                  <a:gd name="connsiteX32" fmla="*/ 762001 w 1828800"/>
                  <a:gd name="connsiteY32" fmla="*/ 4407877 h 6201507"/>
                  <a:gd name="connsiteX33" fmla="*/ 844061 w 1828800"/>
                  <a:gd name="connsiteY33" fmla="*/ 4571999 h 6201507"/>
                  <a:gd name="connsiteX34" fmla="*/ 715108 w 1828800"/>
                  <a:gd name="connsiteY34" fmla="*/ 4794739 h 6201507"/>
                  <a:gd name="connsiteX35" fmla="*/ 597876 w 1828800"/>
                  <a:gd name="connsiteY35" fmla="*/ 5111262 h 6201507"/>
                  <a:gd name="connsiteX36" fmla="*/ 703385 w 1828800"/>
                  <a:gd name="connsiteY36" fmla="*/ 5333999 h 6201507"/>
                  <a:gd name="connsiteX37" fmla="*/ 599496 w 1828800"/>
                  <a:gd name="connsiteY37" fmla="*/ 5545015 h 6201507"/>
                  <a:gd name="connsiteX38" fmla="*/ 328245 w 1828800"/>
                  <a:gd name="connsiteY38" fmla="*/ 5849816 h 6201507"/>
                  <a:gd name="connsiteX39" fmla="*/ 351692 w 1828800"/>
                  <a:gd name="connsiteY39" fmla="*/ 5920154 h 6201507"/>
                  <a:gd name="connsiteX40" fmla="*/ 504092 w 1828800"/>
                  <a:gd name="connsiteY40" fmla="*/ 6060831 h 6201507"/>
                  <a:gd name="connsiteX41" fmla="*/ 902677 w 1828800"/>
                  <a:gd name="connsiteY41" fmla="*/ 6201507 h 6201507"/>
                  <a:gd name="connsiteX42" fmla="*/ 1324708 w 1828800"/>
                  <a:gd name="connsiteY42" fmla="*/ 6142892 h 6201507"/>
                  <a:gd name="connsiteX43" fmla="*/ 1688123 w 1828800"/>
                  <a:gd name="connsiteY43" fmla="*/ 5967046 h 6201507"/>
                  <a:gd name="connsiteX44" fmla="*/ 1805353 w 1828800"/>
                  <a:gd name="connsiteY44" fmla="*/ 5779476 h 6201507"/>
                  <a:gd name="connsiteX45" fmla="*/ 1652954 w 1828800"/>
                  <a:gd name="connsiteY45" fmla="*/ 5392616 h 6201507"/>
                  <a:gd name="connsiteX46" fmla="*/ 1711571 w 1828800"/>
                  <a:gd name="connsiteY46" fmla="*/ 5005753 h 6201507"/>
                  <a:gd name="connsiteX47" fmla="*/ 1828800 w 1828800"/>
                  <a:gd name="connsiteY47" fmla="*/ 4654060 h 6201507"/>
                  <a:gd name="connsiteX48" fmla="*/ 1617783 w 1828800"/>
                  <a:gd name="connsiteY48" fmla="*/ 4419600 h 6201507"/>
                  <a:gd name="connsiteX49" fmla="*/ 1488830 w 1828800"/>
                  <a:gd name="connsiteY49" fmla="*/ 4208584 h 6201507"/>
                  <a:gd name="connsiteX50" fmla="*/ 1266093 w 1828800"/>
                  <a:gd name="connsiteY50" fmla="*/ 3997570 h 6201507"/>
                  <a:gd name="connsiteX51" fmla="*/ 1043355 w 1828800"/>
                  <a:gd name="connsiteY51" fmla="*/ 3774830 h 6201507"/>
                  <a:gd name="connsiteX52" fmla="*/ 1119339 w 1828800"/>
                  <a:gd name="connsiteY52" fmla="*/ 3506861 h 6201507"/>
                  <a:gd name="connsiteX53" fmla="*/ 1260014 w 1828800"/>
                  <a:gd name="connsiteY53" fmla="*/ 3260677 h 6201507"/>
                  <a:gd name="connsiteX54" fmla="*/ 1148862 w 1828800"/>
                  <a:gd name="connsiteY54" fmla="*/ 2989384 h 6201507"/>
                  <a:gd name="connsiteX55" fmla="*/ 1301262 w 1828800"/>
                  <a:gd name="connsiteY55" fmla="*/ 2766646 h 6201507"/>
                  <a:gd name="connsiteX56" fmla="*/ 1219200 w 1828800"/>
                  <a:gd name="connsiteY56" fmla="*/ 2555631 h 6201507"/>
                  <a:gd name="connsiteX57" fmla="*/ 1371600 w 1828800"/>
                  <a:gd name="connsiteY57" fmla="*/ 2332892 h 6201507"/>
                  <a:gd name="connsiteX58" fmla="*/ 1266092 w 1828800"/>
                  <a:gd name="connsiteY58" fmla="*/ 2098431 h 6201507"/>
                  <a:gd name="connsiteX59" fmla="*/ 1395046 w 1828800"/>
                  <a:gd name="connsiteY59" fmla="*/ 1746738 h 6201507"/>
                  <a:gd name="connsiteX60" fmla="*/ 1547446 w 1828800"/>
                  <a:gd name="connsiteY60" fmla="*/ 1465384 h 6201507"/>
                  <a:gd name="connsiteX61" fmla="*/ 1582616 w 1828800"/>
                  <a:gd name="connsiteY61" fmla="*/ 1031631 h 6201507"/>
                  <a:gd name="connsiteX62" fmla="*/ 1582616 w 1828800"/>
                  <a:gd name="connsiteY62" fmla="*/ 808892 h 6201507"/>
                  <a:gd name="connsiteX63" fmla="*/ 1383323 w 1828800"/>
                  <a:gd name="connsiteY63" fmla="*/ 398584 h 6201507"/>
                  <a:gd name="connsiteX64" fmla="*/ 1219200 w 1828800"/>
                  <a:gd name="connsiteY64" fmla="*/ 187569 h 6201507"/>
                  <a:gd name="connsiteX65" fmla="*/ 1148862 w 1828800"/>
                  <a:gd name="connsiteY65" fmla="*/ 105507 h 6201507"/>
                  <a:gd name="connsiteX66" fmla="*/ 1066800 w 1828800"/>
                  <a:gd name="connsiteY66"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703385 w 1828800"/>
                  <a:gd name="connsiteY11" fmla="*/ 1348154 h 6201507"/>
                  <a:gd name="connsiteX12" fmla="*/ 832339 w 1828800"/>
                  <a:gd name="connsiteY12" fmla="*/ 1242646 h 6201507"/>
                  <a:gd name="connsiteX13" fmla="*/ 961293 w 1828800"/>
                  <a:gd name="connsiteY13" fmla="*/ 1289538 h 6201507"/>
                  <a:gd name="connsiteX14" fmla="*/ 1019908 w 1828800"/>
                  <a:gd name="connsiteY14" fmla="*/ 1547446 h 6201507"/>
                  <a:gd name="connsiteX15" fmla="*/ 1019908 w 1828800"/>
                  <a:gd name="connsiteY15" fmla="*/ 1770184 h 6201507"/>
                  <a:gd name="connsiteX16" fmla="*/ 973016 w 1828800"/>
                  <a:gd name="connsiteY16" fmla="*/ 1969477 h 6201507"/>
                  <a:gd name="connsiteX17" fmla="*/ 926123 w 1828800"/>
                  <a:gd name="connsiteY17" fmla="*/ 2063261 h 6201507"/>
                  <a:gd name="connsiteX18" fmla="*/ 832339 w 1828800"/>
                  <a:gd name="connsiteY18" fmla="*/ 2227384 h 6201507"/>
                  <a:gd name="connsiteX19" fmla="*/ 738554 w 1828800"/>
                  <a:gd name="connsiteY19" fmla="*/ 2321169 h 6201507"/>
                  <a:gd name="connsiteX20" fmla="*/ 726831 w 1828800"/>
                  <a:gd name="connsiteY20" fmla="*/ 2485292 h 6201507"/>
                  <a:gd name="connsiteX21" fmla="*/ 597876 w 1828800"/>
                  <a:gd name="connsiteY21" fmla="*/ 2532184 h 6201507"/>
                  <a:gd name="connsiteX22" fmla="*/ 562708 w 1828800"/>
                  <a:gd name="connsiteY22" fmla="*/ 2719754 h 6201507"/>
                  <a:gd name="connsiteX23" fmla="*/ 644770 w 1828800"/>
                  <a:gd name="connsiteY23" fmla="*/ 2942491 h 6201507"/>
                  <a:gd name="connsiteX24" fmla="*/ 621324 w 1828800"/>
                  <a:gd name="connsiteY24" fmla="*/ 3012831 h 6201507"/>
                  <a:gd name="connsiteX25" fmla="*/ 492369 w 1828800"/>
                  <a:gd name="connsiteY25" fmla="*/ 3270739 h 6201507"/>
                  <a:gd name="connsiteX26" fmla="*/ 492370 w 1828800"/>
                  <a:gd name="connsiteY26" fmla="*/ 3563815 h 6201507"/>
                  <a:gd name="connsiteX27" fmla="*/ 562707 w 1828800"/>
                  <a:gd name="connsiteY27" fmla="*/ 3774832 h 6201507"/>
                  <a:gd name="connsiteX28" fmla="*/ 398585 w 1828800"/>
                  <a:gd name="connsiteY28" fmla="*/ 3845169 h 6201507"/>
                  <a:gd name="connsiteX29" fmla="*/ 433754 w 1828800"/>
                  <a:gd name="connsiteY29" fmla="*/ 4091353 h 6201507"/>
                  <a:gd name="connsiteX30" fmla="*/ 597876 w 1828800"/>
                  <a:gd name="connsiteY30" fmla="*/ 4243754 h 6201507"/>
                  <a:gd name="connsiteX31" fmla="*/ 762001 w 1828800"/>
                  <a:gd name="connsiteY31" fmla="*/ 4407877 h 6201507"/>
                  <a:gd name="connsiteX32" fmla="*/ 844061 w 1828800"/>
                  <a:gd name="connsiteY32" fmla="*/ 4571999 h 6201507"/>
                  <a:gd name="connsiteX33" fmla="*/ 715108 w 1828800"/>
                  <a:gd name="connsiteY33" fmla="*/ 4794739 h 6201507"/>
                  <a:gd name="connsiteX34" fmla="*/ 597876 w 1828800"/>
                  <a:gd name="connsiteY34" fmla="*/ 5111262 h 6201507"/>
                  <a:gd name="connsiteX35" fmla="*/ 703385 w 1828800"/>
                  <a:gd name="connsiteY35" fmla="*/ 5333999 h 6201507"/>
                  <a:gd name="connsiteX36" fmla="*/ 599496 w 1828800"/>
                  <a:gd name="connsiteY36" fmla="*/ 5545015 h 6201507"/>
                  <a:gd name="connsiteX37" fmla="*/ 328245 w 1828800"/>
                  <a:gd name="connsiteY37" fmla="*/ 5849816 h 6201507"/>
                  <a:gd name="connsiteX38" fmla="*/ 351692 w 1828800"/>
                  <a:gd name="connsiteY38" fmla="*/ 5920154 h 6201507"/>
                  <a:gd name="connsiteX39" fmla="*/ 504092 w 1828800"/>
                  <a:gd name="connsiteY39" fmla="*/ 6060831 h 6201507"/>
                  <a:gd name="connsiteX40" fmla="*/ 902677 w 1828800"/>
                  <a:gd name="connsiteY40" fmla="*/ 6201507 h 6201507"/>
                  <a:gd name="connsiteX41" fmla="*/ 1324708 w 1828800"/>
                  <a:gd name="connsiteY41" fmla="*/ 6142892 h 6201507"/>
                  <a:gd name="connsiteX42" fmla="*/ 1688123 w 1828800"/>
                  <a:gd name="connsiteY42" fmla="*/ 5967046 h 6201507"/>
                  <a:gd name="connsiteX43" fmla="*/ 1805353 w 1828800"/>
                  <a:gd name="connsiteY43" fmla="*/ 5779476 h 6201507"/>
                  <a:gd name="connsiteX44" fmla="*/ 1652954 w 1828800"/>
                  <a:gd name="connsiteY44" fmla="*/ 5392616 h 6201507"/>
                  <a:gd name="connsiteX45" fmla="*/ 1711571 w 1828800"/>
                  <a:gd name="connsiteY45" fmla="*/ 5005753 h 6201507"/>
                  <a:gd name="connsiteX46" fmla="*/ 1828800 w 1828800"/>
                  <a:gd name="connsiteY46" fmla="*/ 4654060 h 6201507"/>
                  <a:gd name="connsiteX47" fmla="*/ 1617783 w 1828800"/>
                  <a:gd name="connsiteY47" fmla="*/ 4419600 h 6201507"/>
                  <a:gd name="connsiteX48" fmla="*/ 1488830 w 1828800"/>
                  <a:gd name="connsiteY48" fmla="*/ 4208584 h 6201507"/>
                  <a:gd name="connsiteX49" fmla="*/ 1266093 w 1828800"/>
                  <a:gd name="connsiteY49" fmla="*/ 3997570 h 6201507"/>
                  <a:gd name="connsiteX50" fmla="*/ 1043355 w 1828800"/>
                  <a:gd name="connsiteY50" fmla="*/ 3774830 h 6201507"/>
                  <a:gd name="connsiteX51" fmla="*/ 1119339 w 1828800"/>
                  <a:gd name="connsiteY51" fmla="*/ 3506861 h 6201507"/>
                  <a:gd name="connsiteX52" fmla="*/ 1260014 w 1828800"/>
                  <a:gd name="connsiteY52" fmla="*/ 3260677 h 6201507"/>
                  <a:gd name="connsiteX53" fmla="*/ 1148862 w 1828800"/>
                  <a:gd name="connsiteY53" fmla="*/ 2989384 h 6201507"/>
                  <a:gd name="connsiteX54" fmla="*/ 1301262 w 1828800"/>
                  <a:gd name="connsiteY54" fmla="*/ 2766646 h 6201507"/>
                  <a:gd name="connsiteX55" fmla="*/ 1219200 w 1828800"/>
                  <a:gd name="connsiteY55" fmla="*/ 2555631 h 6201507"/>
                  <a:gd name="connsiteX56" fmla="*/ 1371600 w 1828800"/>
                  <a:gd name="connsiteY56" fmla="*/ 2332892 h 6201507"/>
                  <a:gd name="connsiteX57" fmla="*/ 1266092 w 1828800"/>
                  <a:gd name="connsiteY57" fmla="*/ 2098431 h 6201507"/>
                  <a:gd name="connsiteX58" fmla="*/ 1395046 w 1828800"/>
                  <a:gd name="connsiteY58" fmla="*/ 1746738 h 6201507"/>
                  <a:gd name="connsiteX59" fmla="*/ 1547446 w 1828800"/>
                  <a:gd name="connsiteY59" fmla="*/ 1465384 h 6201507"/>
                  <a:gd name="connsiteX60" fmla="*/ 1582616 w 1828800"/>
                  <a:gd name="connsiteY60" fmla="*/ 1031631 h 6201507"/>
                  <a:gd name="connsiteX61" fmla="*/ 1582616 w 1828800"/>
                  <a:gd name="connsiteY61" fmla="*/ 808892 h 6201507"/>
                  <a:gd name="connsiteX62" fmla="*/ 1383323 w 1828800"/>
                  <a:gd name="connsiteY62" fmla="*/ 398584 h 6201507"/>
                  <a:gd name="connsiteX63" fmla="*/ 1219200 w 1828800"/>
                  <a:gd name="connsiteY63" fmla="*/ 187569 h 6201507"/>
                  <a:gd name="connsiteX64" fmla="*/ 1148862 w 1828800"/>
                  <a:gd name="connsiteY64" fmla="*/ 105507 h 6201507"/>
                  <a:gd name="connsiteX65" fmla="*/ 1066800 w 1828800"/>
                  <a:gd name="connsiteY65" fmla="*/ 0 h 6201507"/>
                  <a:gd name="connsiteX0" fmla="*/ 633046 w 1828800"/>
                  <a:gd name="connsiteY0" fmla="*/ 11723 h 6201507"/>
                  <a:gd name="connsiteX1" fmla="*/ 762000 w 1828800"/>
                  <a:gd name="connsiteY1" fmla="*/ 234461 h 6201507"/>
                  <a:gd name="connsiteX2" fmla="*/ 820616 w 1828800"/>
                  <a:gd name="connsiteY2" fmla="*/ 386861 h 6201507"/>
                  <a:gd name="connsiteX3" fmla="*/ 844062 w 1828800"/>
                  <a:gd name="connsiteY3" fmla="*/ 562707 h 6201507"/>
                  <a:gd name="connsiteX4" fmla="*/ 785446 w 1828800"/>
                  <a:gd name="connsiteY4" fmla="*/ 691661 h 6201507"/>
                  <a:gd name="connsiteX5" fmla="*/ 668216 w 1828800"/>
                  <a:gd name="connsiteY5" fmla="*/ 738554 h 6201507"/>
                  <a:gd name="connsiteX6" fmla="*/ 574431 w 1828800"/>
                  <a:gd name="connsiteY6" fmla="*/ 773723 h 6201507"/>
                  <a:gd name="connsiteX7" fmla="*/ 410308 w 1828800"/>
                  <a:gd name="connsiteY7" fmla="*/ 785446 h 6201507"/>
                  <a:gd name="connsiteX8" fmla="*/ 257907 w 1828800"/>
                  <a:gd name="connsiteY8" fmla="*/ 832339 h 6201507"/>
                  <a:gd name="connsiteX9" fmla="*/ 128954 w 1828800"/>
                  <a:gd name="connsiteY9" fmla="*/ 914400 h 6201507"/>
                  <a:gd name="connsiteX10" fmla="*/ 0 w 1828800"/>
                  <a:gd name="connsiteY10" fmla="*/ 996461 h 6201507"/>
                  <a:gd name="connsiteX11" fmla="*/ 832339 w 1828800"/>
                  <a:gd name="connsiteY11" fmla="*/ 1242646 h 6201507"/>
                  <a:gd name="connsiteX12" fmla="*/ 961293 w 1828800"/>
                  <a:gd name="connsiteY12" fmla="*/ 1289538 h 6201507"/>
                  <a:gd name="connsiteX13" fmla="*/ 1019908 w 1828800"/>
                  <a:gd name="connsiteY13" fmla="*/ 1547446 h 6201507"/>
                  <a:gd name="connsiteX14" fmla="*/ 1019908 w 1828800"/>
                  <a:gd name="connsiteY14" fmla="*/ 1770184 h 6201507"/>
                  <a:gd name="connsiteX15" fmla="*/ 973016 w 1828800"/>
                  <a:gd name="connsiteY15" fmla="*/ 1969477 h 6201507"/>
                  <a:gd name="connsiteX16" fmla="*/ 926123 w 1828800"/>
                  <a:gd name="connsiteY16" fmla="*/ 2063261 h 6201507"/>
                  <a:gd name="connsiteX17" fmla="*/ 832339 w 1828800"/>
                  <a:gd name="connsiteY17" fmla="*/ 2227384 h 6201507"/>
                  <a:gd name="connsiteX18" fmla="*/ 738554 w 1828800"/>
                  <a:gd name="connsiteY18" fmla="*/ 2321169 h 6201507"/>
                  <a:gd name="connsiteX19" fmla="*/ 726831 w 1828800"/>
                  <a:gd name="connsiteY19" fmla="*/ 2485292 h 6201507"/>
                  <a:gd name="connsiteX20" fmla="*/ 597876 w 1828800"/>
                  <a:gd name="connsiteY20" fmla="*/ 2532184 h 6201507"/>
                  <a:gd name="connsiteX21" fmla="*/ 562708 w 1828800"/>
                  <a:gd name="connsiteY21" fmla="*/ 2719754 h 6201507"/>
                  <a:gd name="connsiteX22" fmla="*/ 644770 w 1828800"/>
                  <a:gd name="connsiteY22" fmla="*/ 2942491 h 6201507"/>
                  <a:gd name="connsiteX23" fmla="*/ 621324 w 1828800"/>
                  <a:gd name="connsiteY23" fmla="*/ 3012831 h 6201507"/>
                  <a:gd name="connsiteX24" fmla="*/ 492369 w 1828800"/>
                  <a:gd name="connsiteY24" fmla="*/ 3270739 h 6201507"/>
                  <a:gd name="connsiteX25" fmla="*/ 492370 w 1828800"/>
                  <a:gd name="connsiteY25" fmla="*/ 3563815 h 6201507"/>
                  <a:gd name="connsiteX26" fmla="*/ 562707 w 1828800"/>
                  <a:gd name="connsiteY26" fmla="*/ 3774832 h 6201507"/>
                  <a:gd name="connsiteX27" fmla="*/ 398585 w 1828800"/>
                  <a:gd name="connsiteY27" fmla="*/ 3845169 h 6201507"/>
                  <a:gd name="connsiteX28" fmla="*/ 433754 w 1828800"/>
                  <a:gd name="connsiteY28" fmla="*/ 4091353 h 6201507"/>
                  <a:gd name="connsiteX29" fmla="*/ 597876 w 1828800"/>
                  <a:gd name="connsiteY29" fmla="*/ 4243754 h 6201507"/>
                  <a:gd name="connsiteX30" fmla="*/ 762001 w 1828800"/>
                  <a:gd name="connsiteY30" fmla="*/ 4407877 h 6201507"/>
                  <a:gd name="connsiteX31" fmla="*/ 844061 w 1828800"/>
                  <a:gd name="connsiteY31" fmla="*/ 4571999 h 6201507"/>
                  <a:gd name="connsiteX32" fmla="*/ 715108 w 1828800"/>
                  <a:gd name="connsiteY32" fmla="*/ 4794739 h 6201507"/>
                  <a:gd name="connsiteX33" fmla="*/ 597876 w 1828800"/>
                  <a:gd name="connsiteY33" fmla="*/ 5111262 h 6201507"/>
                  <a:gd name="connsiteX34" fmla="*/ 703385 w 1828800"/>
                  <a:gd name="connsiteY34" fmla="*/ 5333999 h 6201507"/>
                  <a:gd name="connsiteX35" fmla="*/ 599496 w 1828800"/>
                  <a:gd name="connsiteY35" fmla="*/ 5545015 h 6201507"/>
                  <a:gd name="connsiteX36" fmla="*/ 328245 w 1828800"/>
                  <a:gd name="connsiteY36" fmla="*/ 5849816 h 6201507"/>
                  <a:gd name="connsiteX37" fmla="*/ 351692 w 1828800"/>
                  <a:gd name="connsiteY37" fmla="*/ 5920154 h 6201507"/>
                  <a:gd name="connsiteX38" fmla="*/ 504092 w 1828800"/>
                  <a:gd name="connsiteY38" fmla="*/ 6060831 h 6201507"/>
                  <a:gd name="connsiteX39" fmla="*/ 902677 w 1828800"/>
                  <a:gd name="connsiteY39" fmla="*/ 6201507 h 6201507"/>
                  <a:gd name="connsiteX40" fmla="*/ 1324708 w 1828800"/>
                  <a:gd name="connsiteY40" fmla="*/ 6142892 h 6201507"/>
                  <a:gd name="connsiteX41" fmla="*/ 1688123 w 1828800"/>
                  <a:gd name="connsiteY41" fmla="*/ 5967046 h 6201507"/>
                  <a:gd name="connsiteX42" fmla="*/ 1805353 w 1828800"/>
                  <a:gd name="connsiteY42" fmla="*/ 5779476 h 6201507"/>
                  <a:gd name="connsiteX43" fmla="*/ 1652954 w 1828800"/>
                  <a:gd name="connsiteY43" fmla="*/ 5392616 h 6201507"/>
                  <a:gd name="connsiteX44" fmla="*/ 1711571 w 1828800"/>
                  <a:gd name="connsiteY44" fmla="*/ 5005753 h 6201507"/>
                  <a:gd name="connsiteX45" fmla="*/ 1828800 w 1828800"/>
                  <a:gd name="connsiteY45" fmla="*/ 4654060 h 6201507"/>
                  <a:gd name="connsiteX46" fmla="*/ 1617783 w 1828800"/>
                  <a:gd name="connsiteY46" fmla="*/ 4419600 h 6201507"/>
                  <a:gd name="connsiteX47" fmla="*/ 1488830 w 1828800"/>
                  <a:gd name="connsiteY47" fmla="*/ 4208584 h 6201507"/>
                  <a:gd name="connsiteX48" fmla="*/ 1266093 w 1828800"/>
                  <a:gd name="connsiteY48" fmla="*/ 3997570 h 6201507"/>
                  <a:gd name="connsiteX49" fmla="*/ 1043355 w 1828800"/>
                  <a:gd name="connsiteY49" fmla="*/ 3774830 h 6201507"/>
                  <a:gd name="connsiteX50" fmla="*/ 1119339 w 1828800"/>
                  <a:gd name="connsiteY50" fmla="*/ 3506861 h 6201507"/>
                  <a:gd name="connsiteX51" fmla="*/ 1260014 w 1828800"/>
                  <a:gd name="connsiteY51" fmla="*/ 3260677 h 6201507"/>
                  <a:gd name="connsiteX52" fmla="*/ 1148862 w 1828800"/>
                  <a:gd name="connsiteY52" fmla="*/ 2989384 h 6201507"/>
                  <a:gd name="connsiteX53" fmla="*/ 1301262 w 1828800"/>
                  <a:gd name="connsiteY53" fmla="*/ 2766646 h 6201507"/>
                  <a:gd name="connsiteX54" fmla="*/ 1219200 w 1828800"/>
                  <a:gd name="connsiteY54" fmla="*/ 2555631 h 6201507"/>
                  <a:gd name="connsiteX55" fmla="*/ 1371600 w 1828800"/>
                  <a:gd name="connsiteY55" fmla="*/ 2332892 h 6201507"/>
                  <a:gd name="connsiteX56" fmla="*/ 1266092 w 1828800"/>
                  <a:gd name="connsiteY56" fmla="*/ 2098431 h 6201507"/>
                  <a:gd name="connsiteX57" fmla="*/ 1395046 w 1828800"/>
                  <a:gd name="connsiteY57" fmla="*/ 1746738 h 6201507"/>
                  <a:gd name="connsiteX58" fmla="*/ 1547446 w 1828800"/>
                  <a:gd name="connsiteY58" fmla="*/ 1465384 h 6201507"/>
                  <a:gd name="connsiteX59" fmla="*/ 1582616 w 1828800"/>
                  <a:gd name="connsiteY59" fmla="*/ 1031631 h 6201507"/>
                  <a:gd name="connsiteX60" fmla="*/ 1582616 w 1828800"/>
                  <a:gd name="connsiteY60" fmla="*/ 808892 h 6201507"/>
                  <a:gd name="connsiteX61" fmla="*/ 1383323 w 1828800"/>
                  <a:gd name="connsiteY61" fmla="*/ 398584 h 6201507"/>
                  <a:gd name="connsiteX62" fmla="*/ 1219200 w 1828800"/>
                  <a:gd name="connsiteY62" fmla="*/ 187569 h 6201507"/>
                  <a:gd name="connsiteX63" fmla="*/ 1148862 w 1828800"/>
                  <a:gd name="connsiteY63" fmla="*/ 105507 h 6201507"/>
                  <a:gd name="connsiteX64" fmla="*/ 1066800 w 1828800"/>
                  <a:gd name="connsiteY64" fmla="*/ 0 h 6201507"/>
                  <a:gd name="connsiteX0" fmla="*/ 504092 w 1699846"/>
                  <a:gd name="connsiteY0" fmla="*/ 11723 h 6201507"/>
                  <a:gd name="connsiteX1" fmla="*/ 633046 w 1699846"/>
                  <a:gd name="connsiteY1" fmla="*/ 234461 h 6201507"/>
                  <a:gd name="connsiteX2" fmla="*/ 691662 w 1699846"/>
                  <a:gd name="connsiteY2" fmla="*/ 386861 h 6201507"/>
                  <a:gd name="connsiteX3" fmla="*/ 715108 w 1699846"/>
                  <a:gd name="connsiteY3" fmla="*/ 562707 h 6201507"/>
                  <a:gd name="connsiteX4" fmla="*/ 656492 w 1699846"/>
                  <a:gd name="connsiteY4" fmla="*/ 691661 h 6201507"/>
                  <a:gd name="connsiteX5" fmla="*/ 539262 w 1699846"/>
                  <a:gd name="connsiteY5" fmla="*/ 738554 h 6201507"/>
                  <a:gd name="connsiteX6" fmla="*/ 445477 w 1699846"/>
                  <a:gd name="connsiteY6" fmla="*/ 773723 h 6201507"/>
                  <a:gd name="connsiteX7" fmla="*/ 281354 w 1699846"/>
                  <a:gd name="connsiteY7" fmla="*/ 785446 h 6201507"/>
                  <a:gd name="connsiteX8" fmla="*/ 128953 w 1699846"/>
                  <a:gd name="connsiteY8" fmla="*/ 832339 h 6201507"/>
                  <a:gd name="connsiteX9" fmla="*/ 0 w 1699846"/>
                  <a:gd name="connsiteY9" fmla="*/ 914400 h 6201507"/>
                  <a:gd name="connsiteX10" fmla="*/ 574431 w 1699846"/>
                  <a:gd name="connsiteY10" fmla="*/ 1184030 h 6201507"/>
                  <a:gd name="connsiteX11" fmla="*/ 703385 w 1699846"/>
                  <a:gd name="connsiteY11" fmla="*/ 1242646 h 6201507"/>
                  <a:gd name="connsiteX12" fmla="*/ 832339 w 1699846"/>
                  <a:gd name="connsiteY12" fmla="*/ 1289538 h 6201507"/>
                  <a:gd name="connsiteX13" fmla="*/ 890954 w 1699846"/>
                  <a:gd name="connsiteY13" fmla="*/ 1547446 h 6201507"/>
                  <a:gd name="connsiteX14" fmla="*/ 890954 w 1699846"/>
                  <a:gd name="connsiteY14" fmla="*/ 1770184 h 6201507"/>
                  <a:gd name="connsiteX15" fmla="*/ 844062 w 1699846"/>
                  <a:gd name="connsiteY15" fmla="*/ 1969477 h 6201507"/>
                  <a:gd name="connsiteX16" fmla="*/ 797169 w 1699846"/>
                  <a:gd name="connsiteY16" fmla="*/ 2063261 h 6201507"/>
                  <a:gd name="connsiteX17" fmla="*/ 703385 w 1699846"/>
                  <a:gd name="connsiteY17" fmla="*/ 2227384 h 6201507"/>
                  <a:gd name="connsiteX18" fmla="*/ 609600 w 1699846"/>
                  <a:gd name="connsiteY18" fmla="*/ 2321169 h 6201507"/>
                  <a:gd name="connsiteX19" fmla="*/ 597877 w 1699846"/>
                  <a:gd name="connsiteY19" fmla="*/ 2485292 h 6201507"/>
                  <a:gd name="connsiteX20" fmla="*/ 468922 w 1699846"/>
                  <a:gd name="connsiteY20" fmla="*/ 2532184 h 6201507"/>
                  <a:gd name="connsiteX21" fmla="*/ 433754 w 1699846"/>
                  <a:gd name="connsiteY21" fmla="*/ 2719754 h 6201507"/>
                  <a:gd name="connsiteX22" fmla="*/ 515816 w 1699846"/>
                  <a:gd name="connsiteY22" fmla="*/ 2942491 h 6201507"/>
                  <a:gd name="connsiteX23" fmla="*/ 492370 w 1699846"/>
                  <a:gd name="connsiteY23" fmla="*/ 3012831 h 6201507"/>
                  <a:gd name="connsiteX24" fmla="*/ 363415 w 1699846"/>
                  <a:gd name="connsiteY24" fmla="*/ 3270739 h 6201507"/>
                  <a:gd name="connsiteX25" fmla="*/ 363416 w 1699846"/>
                  <a:gd name="connsiteY25" fmla="*/ 3563815 h 6201507"/>
                  <a:gd name="connsiteX26" fmla="*/ 433753 w 1699846"/>
                  <a:gd name="connsiteY26" fmla="*/ 3774832 h 6201507"/>
                  <a:gd name="connsiteX27" fmla="*/ 269631 w 1699846"/>
                  <a:gd name="connsiteY27" fmla="*/ 3845169 h 6201507"/>
                  <a:gd name="connsiteX28" fmla="*/ 304800 w 1699846"/>
                  <a:gd name="connsiteY28" fmla="*/ 4091353 h 6201507"/>
                  <a:gd name="connsiteX29" fmla="*/ 468922 w 1699846"/>
                  <a:gd name="connsiteY29" fmla="*/ 4243754 h 6201507"/>
                  <a:gd name="connsiteX30" fmla="*/ 633047 w 1699846"/>
                  <a:gd name="connsiteY30" fmla="*/ 4407877 h 6201507"/>
                  <a:gd name="connsiteX31" fmla="*/ 715107 w 1699846"/>
                  <a:gd name="connsiteY31" fmla="*/ 4571999 h 6201507"/>
                  <a:gd name="connsiteX32" fmla="*/ 586154 w 1699846"/>
                  <a:gd name="connsiteY32" fmla="*/ 4794739 h 6201507"/>
                  <a:gd name="connsiteX33" fmla="*/ 468922 w 1699846"/>
                  <a:gd name="connsiteY33" fmla="*/ 5111262 h 6201507"/>
                  <a:gd name="connsiteX34" fmla="*/ 574431 w 1699846"/>
                  <a:gd name="connsiteY34" fmla="*/ 5333999 h 6201507"/>
                  <a:gd name="connsiteX35" fmla="*/ 470542 w 1699846"/>
                  <a:gd name="connsiteY35" fmla="*/ 5545015 h 6201507"/>
                  <a:gd name="connsiteX36" fmla="*/ 199291 w 1699846"/>
                  <a:gd name="connsiteY36" fmla="*/ 5849816 h 6201507"/>
                  <a:gd name="connsiteX37" fmla="*/ 222738 w 1699846"/>
                  <a:gd name="connsiteY37" fmla="*/ 5920154 h 6201507"/>
                  <a:gd name="connsiteX38" fmla="*/ 375138 w 1699846"/>
                  <a:gd name="connsiteY38" fmla="*/ 6060831 h 6201507"/>
                  <a:gd name="connsiteX39" fmla="*/ 773723 w 1699846"/>
                  <a:gd name="connsiteY39" fmla="*/ 6201507 h 6201507"/>
                  <a:gd name="connsiteX40" fmla="*/ 1195754 w 1699846"/>
                  <a:gd name="connsiteY40" fmla="*/ 6142892 h 6201507"/>
                  <a:gd name="connsiteX41" fmla="*/ 1559169 w 1699846"/>
                  <a:gd name="connsiteY41" fmla="*/ 5967046 h 6201507"/>
                  <a:gd name="connsiteX42" fmla="*/ 1676399 w 1699846"/>
                  <a:gd name="connsiteY42" fmla="*/ 5779476 h 6201507"/>
                  <a:gd name="connsiteX43" fmla="*/ 1524000 w 1699846"/>
                  <a:gd name="connsiteY43" fmla="*/ 5392616 h 6201507"/>
                  <a:gd name="connsiteX44" fmla="*/ 1582617 w 1699846"/>
                  <a:gd name="connsiteY44" fmla="*/ 5005753 h 6201507"/>
                  <a:gd name="connsiteX45" fmla="*/ 1699846 w 1699846"/>
                  <a:gd name="connsiteY45" fmla="*/ 4654060 h 6201507"/>
                  <a:gd name="connsiteX46" fmla="*/ 1488829 w 1699846"/>
                  <a:gd name="connsiteY46" fmla="*/ 4419600 h 6201507"/>
                  <a:gd name="connsiteX47" fmla="*/ 1359876 w 1699846"/>
                  <a:gd name="connsiteY47" fmla="*/ 4208584 h 6201507"/>
                  <a:gd name="connsiteX48" fmla="*/ 1137139 w 1699846"/>
                  <a:gd name="connsiteY48" fmla="*/ 3997570 h 6201507"/>
                  <a:gd name="connsiteX49" fmla="*/ 914401 w 1699846"/>
                  <a:gd name="connsiteY49" fmla="*/ 3774830 h 6201507"/>
                  <a:gd name="connsiteX50" fmla="*/ 990385 w 1699846"/>
                  <a:gd name="connsiteY50" fmla="*/ 3506861 h 6201507"/>
                  <a:gd name="connsiteX51" fmla="*/ 1131060 w 1699846"/>
                  <a:gd name="connsiteY51" fmla="*/ 3260677 h 6201507"/>
                  <a:gd name="connsiteX52" fmla="*/ 1019908 w 1699846"/>
                  <a:gd name="connsiteY52" fmla="*/ 2989384 h 6201507"/>
                  <a:gd name="connsiteX53" fmla="*/ 1172308 w 1699846"/>
                  <a:gd name="connsiteY53" fmla="*/ 2766646 h 6201507"/>
                  <a:gd name="connsiteX54" fmla="*/ 1090246 w 1699846"/>
                  <a:gd name="connsiteY54" fmla="*/ 2555631 h 6201507"/>
                  <a:gd name="connsiteX55" fmla="*/ 1242646 w 1699846"/>
                  <a:gd name="connsiteY55" fmla="*/ 2332892 h 6201507"/>
                  <a:gd name="connsiteX56" fmla="*/ 1137138 w 1699846"/>
                  <a:gd name="connsiteY56" fmla="*/ 2098431 h 6201507"/>
                  <a:gd name="connsiteX57" fmla="*/ 1266092 w 1699846"/>
                  <a:gd name="connsiteY57" fmla="*/ 1746738 h 6201507"/>
                  <a:gd name="connsiteX58" fmla="*/ 1418492 w 1699846"/>
                  <a:gd name="connsiteY58" fmla="*/ 1465384 h 6201507"/>
                  <a:gd name="connsiteX59" fmla="*/ 1453662 w 1699846"/>
                  <a:gd name="connsiteY59" fmla="*/ 1031631 h 6201507"/>
                  <a:gd name="connsiteX60" fmla="*/ 1453662 w 1699846"/>
                  <a:gd name="connsiteY60" fmla="*/ 808892 h 6201507"/>
                  <a:gd name="connsiteX61" fmla="*/ 1254369 w 1699846"/>
                  <a:gd name="connsiteY61" fmla="*/ 398584 h 6201507"/>
                  <a:gd name="connsiteX62" fmla="*/ 1090246 w 1699846"/>
                  <a:gd name="connsiteY62" fmla="*/ 187569 h 6201507"/>
                  <a:gd name="connsiteX63" fmla="*/ 1019908 w 1699846"/>
                  <a:gd name="connsiteY63" fmla="*/ 105507 h 6201507"/>
                  <a:gd name="connsiteX64" fmla="*/ 937846 w 1699846"/>
                  <a:gd name="connsiteY64" fmla="*/ 0 h 6201507"/>
                  <a:gd name="connsiteX0" fmla="*/ 375139 w 1570893"/>
                  <a:gd name="connsiteY0" fmla="*/ 11723 h 6201507"/>
                  <a:gd name="connsiteX1" fmla="*/ 504093 w 1570893"/>
                  <a:gd name="connsiteY1" fmla="*/ 234461 h 6201507"/>
                  <a:gd name="connsiteX2" fmla="*/ 562709 w 1570893"/>
                  <a:gd name="connsiteY2" fmla="*/ 386861 h 6201507"/>
                  <a:gd name="connsiteX3" fmla="*/ 586155 w 1570893"/>
                  <a:gd name="connsiteY3" fmla="*/ 562707 h 6201507"/>
                  <a:gd name="connsiteX4" fmla="*/ 527539 w 1570893"/>
                  <a:gd name="connsiteY4" fmla="*/ 691661 h 6201507"/>
                  <a:gd name="connsiteX5" fmla="*/ 410309 w 1570893"/>
                  <a:gd name="connsiteY5" fmla="*/ 738554 h 6201507"/>
                  <a:gd name="connsiteX6" fmla="*/ 316524 w 1570893"/>
                  <a:gd name="connsiteY6" fmla="*/ 773723 h 6201507"/>
                  <a:gd name="connsiteX7" fmla="*/ 152401 w 1570893"/>
                  <a:gd name="connsiteY7" fmla="*/ 785446 h 6201507"/>
                  <a:gd name="connsiteX8" fmla="*/ 0 w 1570893"/>
                  <a:gd name="connsiteY8" fmla="*/ 832339 h 6201507"/>
                  <a:gd name="connsiteX9" fmla="*/ 386863 w 1570893"/>
                  <a:gd name="connsiteY9" fmla="*/ 1008185 h 6201507"/>
                  <a:gd name="connsiteX10" fmla="*/ 445478 w 1570893"/>
                  <a:gd name="connsiteY10" fmla="*/ 1184030 h 6201507"/>
                  <a:gd name="connsiteX11" fmla="*/ 574432 w 1570893"/>
                  <a:gd name="connsiteY11" fmla="*/ 1242646 h 6201507"/>
                  <a:gd name="connsiteX12" fmla="*/ 703386 w 1570893"/>
                  <a:gd name="connsiteY12" fmla="*/ 1289538 h 6201507"/>
                  <a:gd name="connsiteX13" fmla="*/ 762001 w 1570893"/>
                  <a:gd name="connsiteY13" fmla="*/ 1547446 h 6201507"/>
                  <a:gd name="connsiteX14" fmla="*/ 762001 w 1570893"/>
                  <a:gd name="connsiteY14" fmla="*/ 1770184 h 6201507"/>
                  <a:gd name="connsiteX15" fmla="*/ 715109 w 1570893"/>
                  <a:gd name="connsiteY15" fmla="*/ 1969477 h 6201507"/>
                  <a:gd name="connsiteX16" fmla="*/ 668216 w 1570893"/>
                  <a:gd name="connsiteY16" fmla="*/ 2063261 h 6201507"/>
                  <a:gd name="connsiteX17" fmla="*/ 574432 w 1570893"/>
                  <a:gd name="connsiteY17" fmla="*/ 2227384 h 6201507"/>
                  <a:gd name="connsiteX18" fmla="*/ 480647 w 1570893"/>
                  <a:gd name="connsiteY18" fmla="*/ 2321169 h 6201507"/>
                  <a:gd name="connsiteX19" fmla="*/ 468924 w 1570893"/>
                  <a:gd name="connsiteY19" fmla="*/ 2485292 h 6201507"/>
                  <a:gd name="connsiteX20" fmla="*/ 339969 w 1570893"/>
                  <a:gd name="connsiteY20" fmla="*/ 2532184 h 6201507"/>
                  <a:gd name="connsiteX21" fmla="*/ 304801 w 1570893"/>
                  <a:gd name="connsiteY21" fmla="*/ 2719754 h 6201507"/>
                  <a:gd name="connsiteX22" fmla="*/ 386863 w 1570893"/>
                  <a:gd name="connsiteY22" fmla="*/ 2942491 h 6201507"/>
                  <a:gd name="connsiteX23" fmla="*/ 363417 w 1570893"/>
                  <a:gd name="connsiteY23" fmla="*/ 3012831 h 6201507"/>
                  <a:gd name="connsiteX24" fmla="*/ 234462 w 1570893"/>
                  <a:gd name="connsiteY24" fmla="*/ 3270739 h 6201507"/>
                  <a:gd name="connsiteX25" fmla="*/ 234463 w 1570893"/>
                  <a:gd name="connsiteY25" fmla="*/ 3563815 h 6201507"/>
                  <a:gd name="connsiteX26" fmla="*/ 304800 w 1570893"/>
                  <a:gd name="connsiteY26" fmla="*/ 3774832 h 6201507"/>
                  <a:gd name="connsiteX27" fmla="*/ 140678 w 1570893"/>
                  <a:gd name="connsiteY27" fmla="*/ 3845169 h 6201507"/>
                  <a:gd name="connsiteX28" fmla="*/ 175847 w 1570893"/>
                  <a:gd name="connsiteY28" fmla="*/ 4091353 h 6201507"/>
                  <a:gd name="connsiteX29" fmla="*/ 339969 w 1570893"/>
                  <a:gd name="connsiteY29" fmla="*/ 4243754 h 6201507"/>
                  <a:gd name="connsiteX30" fmla="*/ 504094 w 1570893"/>
                  <a:gd name="connsiteY30" fmla="*/ 4407877 h 6201507"/>
                  <a:gd name="connsiteX31" fmla="*/ 586154 w 1570893"/>
                  <a:gd name="connsiteY31" fmla="*/ 4571999 h 6201507"/>
                  <a:gd name="connsiteX32" fmla="*/ 457201 w 1570893"/>
                  <a:gd name="connsiteY32" fmla="*/ 4794739 h 6201507"/>
                  <a:gd name="connsiteX33" fmla="*/ 339969 w 1570893"/>
                  <a:gd name="connsiteY33" fmla="*/ 5111262 h 6201507"/>
                  <a:gd name="connsiteX34" fmla="*/ 445478 w 1570893"/>
                  <a:gd name="connsiteY34" fmla="*/ 5333999 h 6201507"/>
                  <a:gd name="connsiteX35" fmla="*/ 341589 w 1570893"/>
                  <a:gd name="connsiteY35" fmla="*/ 5545015 h 6201507"/>
                  <a:gd name="connsiteX36" fmla="*/ 70338 w 1570893"/>
                  <a:gd name="connsiteY36" fmla="*/ 5849816 h 6201507"/>
                  <a:gd name="connsiteX37" fmla="*/ 93785 w 1570893"/>
                  <a:gd name="connsiteY37" fmla="*/ 5920154 h 6201507"/>
                  <a:gd name="connsiteX38" fmla="*/ 246185 w 1570893"/>
                  <a:gd name="connsiteY38" fmla="*/ 6060831 h 6201507"/>
                  <a:gd name="connsiteX39" fmla="*/ 644770 w 1570893"/>
                  <a:gd name="connsiteY39" fmla="*/ 6201507 h 6201507"/>
                  <a:gd name="connsiteX40" fmla="*/ 1066801 w 1570893"/>
                  <a:gd name="connsiteY40" fmla="*/ 6142892 h 6201507"/>
                  <a:gd name="connsiteX41" fmla="*/ 1430216 w 1570893"/>
                  <a:gd name="connsiteY41" fmla="*/ 5967046 h 6201507"/>
                  <a:gd name="connsiteX42" fmla="*/ 1547446 w 1570893"/>
                  <a:gd name="connsiteY42" fmla="*/ 5779476 h 6201507"/>
                  <a:gd name="connsiteX43" fmla="*/ 1395047 w 1570893"/>
                  <a:gd name="connsiteY43" fmla="*/ 5392616 h 6201507"/>
                  <a:gd name="connsiteX44" fmla="*/ 1453664 w 1570893"/>
                  <a:gd name="connsiteY44" fmla="*/ 5005753 h 6201507"/>
                  <a:gd name="connsiteX45" fmla="*/ 1570893 w 1570893"/>
                  <a:gd name="connsiteY45" fmla="*/ 4654060 h 6201507"/>
                  <a:gd name="connsiteX46" fmla="*/ 1359876 w 1570893"/>
                  <a:gd name="connsiteY46" fmla="*/ 4419600 h 6201507"/>
                  <a:gd name="connsiteX47" fmla="*/ 1230923 w 1570893"/>
                  <a:gd name="connsiteY47" fmla="*/ 4208584 h 6201507"/>
                  <a:gd name="connsiteX48" fmla="*/ 1008186 w 1570893"/>
                  <a:gd name="connsiteY48" fmla="*/ 3997570 h 6201507"/>
                  <a:gd name="connsiteX49" fmla="*/ 785448 w 1570893"/>
                  <a:gd name="connsiteY49" fmla="*/ 3774830 h 6201507"/>
                  <a:gd name="connsiteX50" fmla="*/ 861432 w 1570893"/>
                  <a:gd name="connsiteY50" fmla="*/ 3506861 h 6201507"/>
                  <a:gd name="connsiteX51" fmla="*/ 1002107 w 1570893"/>
                  <a:gd name="connsiteY51" fmla="*/ 3260677 h 6201507"/>
                  <a:gd name="connsiteX52" fmla="*/ 890955 w 1570893"/>
                  <a:gd name="connsiteY52" fmla="*/ 2989384 h 6201507"/>
                  <a:gd name="connsiteX53" fmla="*/ 1043355 w 1570893"/>
                  <a:gd name="connsiteY53" fmla="*/ 2766646 h 6201507"/>
                  <a:gd name="connsiteX54" fmla="*/ 961293 w 1570893"/>
                  <a:gd name="connsiteY54" fmla="*/ 2555631 h 6201507"/>
                  <a:gd name="connsiteX55" fmla="*/ 1113693 w 1570893"/>
                  <a:gd name="connsiteY55" fmla="*/ 2332892 h 6201507"/>
                  <a:gd name="connsiteX56" fmla="*/ 1008185 w 1570893"/>
                  <a:gd name="connsiteY56" fmla="*/ 2098431 h 6201507"/>
                  <a:gd name="connsiteX57" fmla="*/ 1137139 w 1570893"/>
                  <a:gd name="connsiteY57" fmla="*/ 1746738 h 6201507"/>
                  <a:gd name="connsiteX58" fmla="*/ 1289539 w 1570893"/>
                  <a:gd name="connsiteY58" fmla="*/ 1465384 h 6201507"/>
                  <a:gd name="connsiteX59" fmla="*/ 1324709 w 1570893"/>
                  <a:gd name="connsiteY59" fmla="*/ 1031631 h 6201507"/>
                  <a:gd name="connsiteX60" fmla="*/ 1324709 w 1570893"/>
                  <a:gd name="connsiteY60" fmla="*/ 808892 h 6201507"/>
                  <a:gd name="connsiteX61" fmla="*/ 1125416 w 1570893"/>
                  <a:gd name="connsiteY61" fmla="*/ 398584 h 6201507"/>
                  <a:gd name="connsiteX62" fmla="*/ 961293 w 1570893"/>
                  <a:gd name="connsiteY62" fmla="*/ 187569 h 6201507"/>
                  <a:gd name="connsiteX63" fmla="*/ 890955 w 1570893"/>
                  <a:gd name="connsiteY63" fmla="*/ 105507 h 6201507"/>
                  <a:gd name="connsiteX64" fmla="*/ 808893 w 1570893"/>
                  <a:gd name="connsiteY64"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82063 w 1500555"/>
                  <a:gd name="connsiteY7" fmla="*/ 785446 h 6201507"/>
                  <a:gd name="connsiteX8" fmla="*/ 316525 w 1500555"/>
                  <a:gd name="connsiteY8" fmla="*/ 1008185 h 6201507"/>
                  <a:gd name="connsiteX9" fmla="*/ 375140 w 1500555"/>
                  <a:gd name="connsiteY9" fmla="*/ 1184030 h 6201507"/>
                  <a:gd name="connsiteX10" fmla="*/ 504094 w 1500555"/>
                  <a:gd name="connsiteY10" fmla="*/ 1242646 h 6201507"/>
                  <a:gd name="connsiteX11" fmla="*/ 633048 w 1500555"/>
                  <a:gd name="connsiteY11" fmla="*/ 1289538 h 6201507"/>
                  <a:gd name="connsiteX12" fmla="*/ 691663 w 1500555"/>
                  <a:gd name="connsiteY12" fmla="*/ 1547446 h 6201507"/>
                  <a:gd name="connsiteX13" fmla="*/ 691663 w 1500555"/>
                  <a:gd name="connsiteY13" fmla="*/ 1770184 h 6201507"/>
                  <a:gd name="connsiteX14" fmla="*/ 644771 w 1500555"/>
                  <a:gd name="connsiteY14" fmla="*/ 1969477 h 6201507"/>
                  <a:gd name="connsiteX15" fmla="*/ 597878 w 1500555"/>
                  <a:gd name="connsiteY15" fmla="*/ 2063261 h 6201507"/>
                  <a:gd name="connsiteX16" fmla="*/ 504094 w 1500555"/>
                  <a:gd name="connsiteY16" fmla="*/ 2227384 h 6201507"/>
                  <a:gd name="connsiteX17" fmla="*/ 410309 w 1500555"/>
                  <a:gd name="connsiteY17" fmla="*/ 2321169 h 6201507"/>
                  <a:gd name="connsiteX18" fmla="*/ 398586 w 1500555"/>
                  <a:gd name="connsiteY18" fmla="*/ 2485292 h 6201507"/>
                  <a:gd name="connsiteX19" fmla="*/ 269631 w 1500555"/>
                  <a:gd name="connsiteY19" fmla="*/ 2532184 h 6201507"/>
                  <a:gd name="connsiteX20" fmla="*/ 234463 w 1500555"/>
                  <a:gd name="connsiteY20" fmla="*/ 2719754 h 6201507"/>
                  <a:gd name="connsiteX21" fmla="*/ 316525 w 1500555"/>
                  <a:gd name="connsiteY21" fmla="*/ 2942491 h 6201507"/>
                  <a:gd name="connsiteX22" fmla="*/ 293079 w 1500555"/>
                  <a:gd name="connsiteY22" fmla="*/ 3012831 h 6201507"/>
                  <a:gd name="connsiteX23" fmla="*/ 164124 w 1500555"/>
                  <a:gd name="connsiteY23" fmla="*/ 3270739 h 6201507"/>
                  <a:gd name="connsiteX24" fmla="*/ 164125 w 1500555"/>
                  <a:gd name="connsiteY24" fmla="*/ 3563815 h 6201507"/>
                  <a:gd name="connsiteX25" fmla="*/ 234462 w 1500555"/>
                  <a:gd name="connsiteY25" fmla="*/ 3774832 h 6201507"/>
                  <a:gd name="connsiteX26" fmla="*/ 70340 w 1500555"/>
                  <a:gd name="connsiteY26" fmla="*/ 3845169 h 6201507"/>
                  <a:gd name="connsiteX27" fmla="*/ 105509 w 1500555"/>
                  <a:gd name="connsiteY27" fmla="*/ 4091353 h 6201507"/>
                  <a:gd name="connsiteX28" fmla="*/ 269631 w 1500555"/>
                  <a:gd name="connsiteY28" fmla="*/ 4243754 h 6201507"/>
                  <a:gd name="connsiteX29" fmla="*/ 433756 w 1500555"/>
                  <a:gd name="connsiteY29" fmla="*/ 4407877 h 6201507"/>
                  <a:gd name="connsiteX30" fmla="*/ 515816 w 1500555"/>
                  <a:gd name="connsiteY30" fmla="*/ 4571999 h 6201507"/>
                  <a:gd name="connsiteX31" fmla="*/ 386863 w 1500555"/>
                  <a:gd name="connsiteY31" fmla="*/ 4794739 h 6201507"/>
                  <a:gd name="connsiteX32" fmla="*/ 269631 w 1500555"/>
                  <a:gd name="connsiteY32" fmla="*/ 5111262 h 6201507"/>
                  <a:gd name="connsiteX33" fmla="*/ 375140 w 1500555"/>
                  <a:gd name="connsiteY33" fmla="*/ 5333999 h 6201507"/>
                  <a:gd name="connsiteX34" fmla="*/ 271251 w 1500555"/>
                  <a:gd name="connsiteY34" fmla="*/ 5545015 h 6201507"/>
                  <a:gd name="connsiteX35" fmla="*/ 0 w 1500555"/>
                  <a:gd name="connsiteY35" fmla="*/ 5849816 h 6201507"/>
                  <a:gd name="connsiteX36" fmla="*/ 23447 w 1500555"/>
                  <a:gd name="connsiteY36" fmla="*/ 5920154 h 6201507"/>
                  <a:gd name="connsiteX37" fmla="*/ 175847 w 1500555"/>
                  <a:gd name="connsiteY37" fmla="*/ 6060831 h 6201507"/>
                  <a:gd name="connsiteX38" fmla="*/ 574432 w 1500555"/>
                  <a:gd name="connsiteY38" fmla="*/ 6201507 h 6201507"/>
                  <a:gd name="connsiteX39" fmla="*/ 996463 w 1500555"/>
                  <a:gd name="connsiteY39" fmla="*/ 6142892 h 6201507"/>
                  <a:gd name="connsiteX40" fmla="*/ 1359878 w 1500555"/>
                  <a:gd name="connsiteY40" fmla="*/ 5967046 h 6201507"/>
                  <a:gd name="connsiteX41" fmla="*/ 1477108 w 1500555"/>
                  <a:gd name="connsiteY41" fmla="*/ 5779476 h 6201507"/>
                  <a:gd name="connsiteX42" fmla="*/ 1324709 w 1500555"/>
                  <a:gd name="connsiteY42" fmla="*/ 5392616 h 6201507"/>
                  <a:gd name="connsiteX43" fmla="*/ 1383326 w 1500555"/>
                  <a:gd name="connsiteY43" fmla="*/ 5005753 h 6201507"/>
                  <a:gd name="connsiteX44" fmla="*/ 1500555 w 1500555"/>
                  <a:gd name="connsiteY44" fmla="*/ 4654060 h 6201507"/>
                  <a:gd name="connsiteX45" fmla="*/ 1289538 w 1500555"/>
                  <a:gd name="connsiteY45" fmla="*/ 4419600 h 6201507"/>
                  <a:gd name="connsiteX46" fmla="*/ 1160585 w 1500555"/>
                  <a:gd name="connsiteY46" fmla="*/ 4208584 h 6201507"/>
                  <a:gd name="connsiteX47" fmla="*/ 937848 w 1500555"/>
                  <a:gd name="connsiteY47" fmla="*/ 3997570 h 6201507"/>
                  <a:gd name="connsiteX48" fmla="*/ 715110 w 1500555"/>
                  <a:gd name="connsiteY48" fmla="*/ 3774830 h 6201507"/>
                  <a:gd name="connsiteX49" fmla="*/ 791094 w 1500555"/>
                  <a:gd name="connsiteY49" fmla="*/ 3506861 h 6201507"/>
                  <a:gd name="connsiteX50" fmla="*/ 931769 w 1500555"/>
                  <a:gd name="connsiteY50" fmla="*/ 3260677 h 6201507"/>
                  <a:gd name="connsiteX51" fmla="*/ 820617 w 1500555"/>
                  <a:gd name="connsiteY51" fmla="*/ 2989384 h 6201507"/>
                  <a:gd name="connsiteX52" fmla="*/ 973017 w 1500555"/>
                  <a:gd name="connsiteY52" fmla="*/ 2766646 h 6201507"/>
                  <a:gd name="connsiteX53" fmla="*/ 890955 w 1500555"/>
                  <a:gd name="connsiteY53" fmla="*/ 2555631 h 6201507"/>
                  <a:gd name="connsiteX54" fmla="*/ 1043355 w 1500555"/>
                  <a:gd name="connsiteY54" fmla="*/ 2332892 h 6201507"/>
                  <a:gd name="connsiteX55" fmla="*/ 937847 w 1500555"/>
                  <a:gd name="connsiteY55" fmla="*/ 2098431 h 6201507"/>
                  <a:gd name="connsiteX56" fmla="*/ 1066801 w 1500555"/>
                  <a:gd name="connsiteY56" fmla="*/ 1746738 h 6201507"/>
                  <a:gd name="connsiteX57" fmla="*/ 1219201 w 1500555"/>
                  <a:gd name="connsiteY57" fmla="*/ 1465384 h 6201507"/>
                  <a:gd name="connsiteX58" fmla="*/ 1254371 w 1500555"/>
                  <a:gd name="connsiteY58" fmla="*/ 1031631 h 6201507"/>
                  <a:gd name="connsiteX59" fmla="*/ 1254371 w 1500555"/>
                  <a:gd name="connsiteY59" fmla="*/ 808892 h 6201507"/>
                  <a:gd name="connsiteX60" fmla="*/ 1055078 w 1500555"/>
                  <a:gd name="connsiteY60" fmla="*/ 398584 h 6201507"/>
                  <a:gd name="connsiteX61" fmla="*/ 890955 w 1500555"/>
                  <a:gd name="connsiteY61" fmla="*/ 187569 h 6201507"/>
                  <a:gd name="connsiteX62" fmla="*/ 820617 w 1500555"/>
                  <a:gd name="connsiteY62" fmla="*/ 105507 h 6201507"/>
                  <a:gd name="connsiteX63" fmla="*/ 738555 w 1500555"/>
                  <a:gd name="connsiteY63"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246186 w 1500555"/>
                  <a:gd name="connsiteY6" fmla="*/ 773723 h 6201507"/>
                  <a:gd name="connsiteX7" fmla="*/ 316525 w 1500555"/>
                  <a:gd name="connsiteY7" fmla="*/ 1008185 h 6201507"/>
                  <a:gd name="connsiteX8" fmla="*/ 375140 w 1500555"/>
                  <a:gd name="connsiteY8" fmla="*/ 1184030 h 6201507"/>
                  <a:gd name="connsiteX9" fmla="*/ 504094 w 1500555"/>
                  <a:gd name="connsiteY9" fmla="*/ 1242646 h 6201507"/>
                  <a:gd name="connsiteX10" fmla="*/ 633048 w 1500555"/>
                  <a:gd name="connsiteY10" fmla="*/ 1289538 h 6201507"/>
                  <a:gd name="connsiteX11" fmla="*/ 691663 w 1500555"/>
                  <a:gd name="connsiteY11" fmla="*/ 1547446 h 6201507"/>
                  <a:gd name="connsiteX12" fmla="*/ 691663 w 1500555"/>
                  <a:gd name="connsiteY12" fmla="*/ 1770184 h 6201507"/>
                  <a:gd name="connsiteX13" fmla="*/ 644771 w 1500555"/>
                  <a:gd name="connsiteY13" fmla="*/ 1969477 h 6201507"/>
                  <a:gd name="connsiteX14" fmla="*/ 597878 w 1500555"/>
                  <a:gd name="connsiteY14" fmla="*/ 2063261 h 6201507"/>
                  <a:gd name="connsiteX15" fmla="*/ 504094 w 1500555"/>
                  <a:gd name="connsiteY15" fmla="*/ 2227384 h 6201507"/>
                  <a:gd name="connsiteX16" fmla="*/ 410309 w 1500555"/>
                  <a:gd name="connsiteY16" fmla="*/ 2321169 h 6201507"/>
                  <a:gd name="connsiteX17" fmla="*/ 398586 w 1500555"/>
                  <a:gd name="connsiteY17" fmla="*/ 2485292 h 6201507"/>
                  <a:gd name="connsiteX18" fmla="*/ 269631 w 1500555"/>
                  <a:gd name="connsiteY18" fmla="*/ 2532184 h 6201507"/>
                  <a:gd name="connsiteX19" fmla="*/ 234463 w 1500555"/>
                  <a:gd name="connsiteY19" fmla="*/ 2719754 h 6201507"/>
                  <a:gd name="connsiteX20" fmla="*/ 316525 w 1500555"/>
                  <a:gd name="connsiteY20" fmla="*/ 2942491 h 6201507"/>
                  <a:gd name="connsiteX21" fmla="*/ 293079 w 1500555"/>
                  <a:gd name="connsiteY21" fmla="*/ 3012831 h 6201507"/>
                  <a:gd name="connsiteX22" fmla="*/ 164124 w 1500555"/>
                  <a:gd name="connsiteY22" fmla="*/ 3270739 h 6201507"/>
                  <a:gd name="connsiteX23" fmla="*/ 164125 w 1500555"/>
                  <a:gd name="connsiteY23" fmla="*/ 3563815 h 6201507"/>
                  <a:gd name="connsiteX24" fmla="*/ 234462 w 1500555"/>
                  <a:gd name="connsiteY24" fmla="*/ 3774832 h 6201507"/>
                  <a:gd name="connsiteX25" fmla="*/ 70340 w 1500555"/>
                  <a:gd name="connsiteY25" fmla="*/ 3845169 h 6201507"/>
                  <a:gd name="connsiteX26" fmla="*/ 105509 w 1500555"/>
                  <a:gd name="connsiteY26" fmla="*/ 4091353 h 6201507"/>
                  <a:gd name="connsiteX27" fmla="*/ 269631 w 1500555"/>
                  <a:gd name="connsiteY27" fmla="*/ 4243754 h 6201507"/>
                  <a:gd name="connsiteX28" fmla="*/ 433756 w 1500555"/>
                  <a:gd name="connsiteY28" fmla="*/ 4407877 h 6201507"/>
                  <a:gd name="connsiteX29" fmla="*/ 515816 w 1500555"/>
                  <a:gd name="connsiteY29" fmla="*/ 4571999 h 6201507"/>
                  <a:gd name="connsiteX30" fmla="*/ 386863 w 1500555"/>
                  <a:gd name="connsiteY30" fmla="*/ 4794739 h 6201507"/>
                  <a:gd name="connsiteX31" fmla="*/ 269631 w 1500555"/>
                  <a:gd name="connsiteY31" fmla="*/ 5111262 h 6201507"/>
                  <a:gd name="connsiteX32" fmla="*/ 375140 w 1500555"/>
                  <a:gd name="connsiteY32" fmla="*/ 5333999 h 6201507"/>
                  <a:gd name="connsiteX33" fmla="*/ 271251 w 1500555"/>
                  <a:gd name="connsiteY33" fmla="*/ 5545015 h 6201507"/>
                  <a:gd name="connsiteX34" fmla="*/ 0 w 1500555"/>
                  <a:gd name="connsiteY34" fmla="*/ 5849816 h 6201507"/>
                  <a:gd name="connsiteX35" fmla="*/ 23447 w 1500555"/>
                  <a:gd name="connsiteY35" fmla="*/ 5920154 h 6201507"/>
                  <a:gd name="connsiteX36" fmla="*/ 175847 w 1500555"/>
                  <a:gd name="connsiteY36" fmla="*/ 6060831 h 6201507"/>
                  <a:gd name="connsiteX37" fmla="*/ 574432 w 1500555"/>
                  <a:gd name="connsiteY37" fmla="*/ 6201507 h 6201507"/>
                  <a:gd name="connsiteX38" fmla="*/ 996463 w 1500555"/>
                  <a:gd name="connsiteY38" fmla="*/ 6142892 h 6201507"/>
                  <a:gd name="connsiteX39" fmla="*/ 1359878 w 1500555"/>
                  <a:gd name="connsiteY39" fmla="*/ 5967046 h 6201507"/>
                  <a:gd name="connsiteX40" fmla="*/ 1477108 w 1500555"/>
                  <a:gd name="connsiteY40" fmla="*/ 5779476 h 6201507"/>
                  <a:gd name="connsiteX41" fmla="*/ 1324709 w 1500555"/>
                  <a:gd name="connsiteY41" fmla="*/ 5392616 h 6201507"/>
                  <a:gd name="connsiteX42" fmla="*/ 1383326 w 1500555"/>
                  <a:gd name="connsiteY42" fmla="*/ 5005753 h 6201507"/>
                  <a:gd name="connsiteX43" fmla="*/ 1500555 w 1500555"/>
                  <a:gd name="connsiteY43" fmla="*/ 4654060 h 6201507"/>
                  <a:gd name="connsiteX44" fmla="*/ 1289538 w 1500555"/>
                  <a:gd name="connsiteY44" fmla="*/ 4419600 h 6201507"/>
                  <a:gd name="connsiteX45" fmla="*/ 1160585 w 1500555"/>
                  <a:gd name="connsiteY45" fmla="*/ 4208584 h 6201507"/>
                  <a:gd name="connsiteX46" fmla="*/ 937848 w 1500555"/>
                  <a:gd name="connsiteY46" fmla="*/ 3997570 h 6201507"/>
                  <a:gd name="connsiteX47" fmla="*/ 715110 w 1500555"/>
                  <a:gd name="connsiteY47" fmla="*/ 3774830 h 6201507"/>
                  <a:gd name="connsiteX48" fmla="*/ 791094 w 1500555"/>
                  <a:gd name="connsiteY48" fmla="*/ 3506861 h 6201507"/>
                  <a:gd name="connsiteX49" fmla="*/ 931769 w 1500555"/>
                  <a:gd name="connsiteY49" fmla="*/ 3260677 h 6201507"/>
                  <a:gd name="connsiteX50" fmla="*/ 820617 w 1500555"/>
                  <a:gd name="connsiteY50" fmla="*/ 2989384 h 6201507"/>
                  <a:gd name="connsiteX51" fmla="*/ 973017 w 1500555"/>
                  <a:gd name="connsiteY51" fmla="*/ 2766646 h 6201507"/>
                  <a:gd name="connsiteX52" fmla="*/ 890955 w 1500555"/>
                  <a:gd name="connsiteY52" fmla="*/ 2555631 h 6201507"/>
                  <a:gd name="connsiteX53" fmla="*/ 1043355 w 1500555"/>
                  <a:gd name="connsiteY53" fmla="*/ 2332892 h 6201507"/>
                  <a:gd name="connsiteX54" fmla="*/ 937847 w 1500555"/>
                  <a:gd name="connsiteY54" fmla="*/ 2098431 h 6201507"/>
                  <a:gd name="connsiteX55" fmla="*/ 1066801 w 1500555"/>
                  <a:gd name="connsiteY55" fmla="*/ 1746738 h 6201507"/>
                  <a:gd name="connsiteX56" fmla="*/ 1219201 w 1500555"/>
                  <a:gd name="connsiteY56" fmla="*/ 1465384 h 6201507"/>
                  <a:gd name="connsiteX57" fmla="*/ 1254371 w 1500555"/>
                  <a:gd name="connsiteY57" fmla="*/ 1031631 h 6201507"/>
                  <a:gd name="connsiteX58" fmla="*/ 1254371 w 1500555"/>
                  <a:gd name="connsiteY58" fmla="*/ 808892 h 6201507"/>
                  <a:gd name="connsiteX59" fmla="*/ 1055078 w 1500555"/>
                  <a:gd name="connsiteY59" fmla="*/ 398584 h 6201507"/>
                  <a:gd name="connsiteX60" fmla="*/ 890955 w 1500555"/>
                  <a:gd name="connsiteY60" fmla="*/ 187569 h 6201507"/>
                  <a:gd name="connsiteX61" fmla="*/ 820617 w 1500555"/>
                  <a:gd name="connsiteY61" fmla="*/ 105507 h 6201507"/>
                  <a:gd name="connsiteX62" fmla="*/ 738555 w 1500555"/>
                  <a:gd name="connsiteY62"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23447 w 1500555"/>
                  <a:gd name="connsiteY34" fmla="*/ 592015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304801 w 1500555"/>
                  <a:gd name="connsiteY0" fmla="*/ 11723 h 6201507"/>
                  <a:gd name="connsiteX1" fmla="*/ 433755 w 1500555"/>
                  <a:gd name="connsiteY1" fmla="*/ 234461 h 6201507"/>
                  <a:gd name="connsiteX2" fmla="*/ 492371 w 1500555"/>
                  <a:gd name="connsiteY2" fmla="*/ 386861 h 6201507"/>
                  <a:gd name="connsiteX3" fmla="*/ 515817 w 1500555"/>
                  <a:gd name="connsiteY3" fmla="*/ 562707 h 6201507"/>
                  <a:gd name="connsiteX4" fmla="*/ 457201 w 1500555"/>
                  <a:gd name="connsiteY4" fmla="*/ 691661 h 6201507"/>
                  <a:gd name="connsiteX5" fmla="*/ 339971 w 1500555"/>
                  <a:gd name="connsiteY5" fmla="*/ 738554 h 6201507"/>
                  <a:gd name="connsiteX6" fmla="*/ 316525 w 1500555"/>
                  <a:gd name="connsiteY6" fmla="*/ 1008185 h 6201507"/>
                  <a:gd name="connsiteX7" fmla="*/ 375140 w 1500555"/>
                  <a:gd name="connsiteY7" fmla="*/ 1184030 h 6201507"/>
                  <a:gd name="connsiteX8" fmla="*/ 504094 w 1500555"/>
                  <a:gd name="connsiteY8" fmla="*/ 1242646 h 6201507"/>
                  <a:gd name="connsiteX9" fmla="*/ 633048 w 1500555"/>
                  <a:gd name="connsiteY9" fmla="*/ 1289538 h 6201507"/>
                  <a:gd name="connsiteX10" fmla="*/ 691663 w 1500555"/>
                  <a:gd name="connsiteY10" fmla="*/ 1547446 h 6201507"/>
                  <a:gd name="connsiteX11" fmla="*/ 691663 w 1500555"/>
                  <a:gd name="connsiteY11" fmla="*/ 1770184 h 6201507"/>
                  <a:gd name="connsiteX12" fmla="*/ 644771 w 1500555"/>
                  <a:gd name="connsiteY12" fmla="*/ 1969477 h 6201507"/>
                  <a:gd name="connsiteX13" fmla="*/ 597878 w 1500555"/>
                  <a:gd name="connsiteY13" fmla="*/ 2063261 h 6201507"/>
                  <a:gd name="connsiteX14" fmla="*/ 504094 w 1500555"/>
                  <a:gd name="connsiteY14" fmla="*/ 2227384 h 6201507"/>
                  <a:gd name="connsiteX15" fmla="*/ 410309 w 1500555"/>
                  <a:gd name="connsiteY15" fmla="*/ 2321169 h 6201507"/>
                  <a:gd name="connsiteX16" fmla="*/ 398586 w 1500555"/>
                  <a:gd name="connsiteY16" fmla="*/ 2485292 h 6201507"/>
                  <a:gd name="connsiteX17" fmla="*/ 269631 w 1500555"/>
                  <a:gd name="connsiteY17" fmla="*/ 2532184 h 6201507"/>
                  <a:gd name="connsiteX18" fmla="*/ 234463 w 1500555"/>
                  <a:gd name="connsiteY18" fmla="*/ 2719754 h 6201507"/>
                  <a:gd name="connsiteX19" fmla="*/ 316525 w 1500555"/>
                  <a:gd name="connsiteY19" fmla="*/ 2942491 h 6201507"/>
                  <a:gd name="connsiteX20" fmla="*/ 293079 w 1500555"/>
                  <a:gd name="connsiteY20" fmla="*/ 3012831 h 6201507"/>
                  <a:gd name="connsiteX21" fmla="*/ 164124 w 1500555"/>
                  <a:gd name="connsiteY21" fmla="*/ 3270739 h 6201507"/>
                  <a:gd name="connsiteX22" fmla="*/ 164125 w 1500555"/>
                  <a:gd name="connsiteY22" fmla="*/ 3563815 h 6201507"/>
                  <a:gd name="connsiteX23" fmla="*/ 234462 w 1500555"/>
                  <a:gd name="connsiteY23" fmla="*/ 3774832 h 6201507"/>
                  <a:gd name="connsiteX24" fmla="*/ 70340 w 1500555"/>
                  <a:gd name="connsiteY24" fmla="*/ 3845169 h 6201507"/>
                  <a:gd name="connsiteX25" fmla="*/ 105509 w 1500555"/>
                  <a:gd name="connsiteY25" fmla="*/ 4091353 h 6201507"/>
                  <a:gd name="connsiteX26" fmla="*/ 269631 w 1500555"/>
                  <a:gd name="connsiteY26" fmla="*/ 4243754 h 6201507"/>
                  <a:gd name="connsiteX27" fmla="*/ 433756 w 1500555"/>
                  <a:gd name="connsiteY27" fmla="*/ 4407877 h 6201507"/>
                  <a:gd name="connsiteX28" fmla="*/ 515816 w 1500555"/>
                  <a:gd name="connsiteY28" fmla="*/ 4571999 h 6201507"/>
                  <a:gd name="connsiteX29" fmla="*/ 386863 w 1500555"/>
                  <a:gd name="connsiteY29" fmla="*/ 4794739 h 6201507"/>
                  <a:gd name="connsiteX30" fmla="*/ 269631 w 1500555"/>
                  <a:gd name="connsiteY30" fmla="*/ 5111262 h 6201507"/>
                  <a:gd name="connsiteX31" fmla="*/ 375140 w 1500555"/>
                  <a:gd name="connsiteY31" fmla="*/ 5333999 h 6201507"/>
                  <a:gd name="connsiteX32" fmla="*/ 271251 w 1500555"/>
                  <a:gd name="connsiteY32" fmla="*/ 5545015 h 6201507"/>
                  <a:gd name="connsiteX33" fmla="*/ 0 w 1500555"/>
                  <a:gd name="connsiteY33" fmla="*/ 5849816 h 6201507"/>
                  <a:gd name="connsiteX34" fmla="*/ 328247 w 1500555"/>
                  <a:gd name="connsiteY34" fmla="*/ 5884984 h 6201507"/>
                  <a:gd name="connsiteX35" fmla="*/ 175847 w 1500555"/>
                  <a:gd name="connsiteY35" fmla="*/ 6060831 h 6201507"/>
                  <a:gd name="connsiteX36" fmla="*/ 574432 w 1500555"/>
                  <a:gd name="connsiteY36" fmla="*/ 6201507 h 6201507"/>
                  <a:gd name="connsiteX37" fmla="*/ 996463 w 1500555"/>
                  <a:gd name="connsiteY37" fmla="*/ 6142892 h 6201507"/>
                  <a:gd name="connsiteX38" fmla="*/ 1359878 w 1500555"/>
                  <a:gd name="connsiteY38" fmla="*/ 5967046 h 6201507"/>
                  <a:gd name="connsiteX39" fmla="*/ 1477108 w 1500555"/>
                  <a:gd name="connsiteY39" fmla="*/ 5779476 h 6201507"/>
                  <a:gd name="connsiteX40" fmla="*/ 1324709 w 1500555"/>
                  <a:gd name="connsiteY40" fmla="*/ 5392616 h 6201507"/>
                  <a:gd name="connsiteX41" fmla="*/ 1383326 w 1500555"/>
                  <a:gd name="connsiteY41" fmla="*/ 5005753 h 6201507"/>
                  <a:gd name="connsiteX42" fmla="*/ 1500555 w 1500555"/>
                  <a:gd name="connsiteY42" fmla="*/ 4654060 h 6201507"/>
                  <a:gd name="connsiteX43" fmla="*/ 1289538 w 1500555"/>
                  <a:gd name="connsiteY43" fmla="*/ 4419600 h 6201507"/>
                  <a:gd name="connsiteX44" fmla="*/ 1160585 w 1500555"/>
                  <a:gd name="connsiteY44" fmla="*/ 4208584 h 6201507"/>
                  <a:gd name="connsiteX45" fmla="*/ 937848 w 1500555"/>
                  <a:gd name="connsiteY45" fmla="*/ 3997570 h 6201507"/>
                  <a:gd name="connsiteX46" fmla="*/ 715110 w 1500555"/>
                  <a:gd name="connsiteY46" fmla="*/ 3774830 h 6201507"/>
                  <a:gd name="connsiteX47" fmla="*/ 791094 w 1500555"/>
                  <a:gd name="connsiteY47" fmla="*/ 3506861 h 6201507"/>
                  <a:gd name="connsiteX48" fmla="*/ 931769 w 1500555"/>
                  <a:gd name="connsiteY48" fmla="*/ 3260677 h 6201507"/>
                  <a:gd name="connsiteX49" fmla="*/ 820617 w 1500555"/>
                  <a:gd name="connsiteY49" fmla="*/ 2989384 h 6201507"/>
                  <a:gd name="connsiteX50" fmla="*/ 973017 w 1500555"/>
                  <a:gd name="connsiteY50" fmla="*/ 2766646 h 6201507"/>
                  <a:gd name="connsiteX51" fmla="*/ 890955 w 1500555"/>
                  <a:gd name="connsiteY51" fmla="*/ 2555631 h 6201507"/>
                  <a:gd name="connsiteX52" fmla="*/ 1043355 w 1500555"/>
                  <a:gd name="connsiteY52" fmla="*/ 2332892 h 6201507"/>
                  <a:gd name="connsiteX53" fmla="*/ 937847 w 1500555"/>
                  <a:gd name="connsiteY53" fmla="*/ 2098431 h 6201507"/>
                  <a:gd name="connsiteX54" fmla="*/ 1066801 w 1500555"/>
                  <a:gd name="connsiteY54" fmla="*/ 1746738 h 6201507"/>
                  <a:gd name="connsiteX55" fmla="*/ 1219201 w 1500555"/>
                  <a:gd name="connsiteY55" fmla="*/ 1465384 h 6201507"/>
                  <a:gd name="connsiteX56" fmla="*/ 1254371 w 1500555"/>
                  <a:gd name="connsiteY56" fmla="*/ 1031631 h 6201507"/>
                  <a:gd name="connsiteX57" fmla="*/ 1254371 w 1500555"/>
                  <a:gd name="connsiteY57" fmla="*/ 808892 h 6201507"/>
                  <a:gd name="connsiteX58" fmla="*/ 1055078 w 1500555"/>
                  <a:gd name="connsiteY58" fmla="*/ 398584 h 6201507"/>
                  <a:gd name="connsiteX59" fmla="*/ 890955 w 1500555"/>
                  <a:gd name="connsiteY59" fmla="*/ 187569 h 6201507"/>
                  <a:gd name="connsiteX60" fmla="*/ 820617 w 1500555"/>
                  <a:gd name="connsiteY60" fmla="*/ 105507 h 6201507"/>
                  <a:gd name="connsiteX61" fmla="*/ 738555 w 150055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105507 w 1430215"/>
                  <a:gd name="connsiteY35" fmla="*/ 6060831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257907 w 1430215"/>
                  <a:gd name="connsiteY34" fmla="*/ 5884984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87568 w 1430215"/>
                  <a:gd name="connsiteY33" fmla="*/ 5744309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406768 w 1430215"/>
                  <a:gd name="connsiteY39" fmla="*/ 5779476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254369 w 1430215"/>
                  <a:gd name="connsiteY40" fmla="*/ 5392616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2895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1137138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1125414 w 1430215"/>
                  <a:gd name="connsiteY39" fmla="*/ 5732584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312986 w 1430215"/>
                  <a:gd name="connsiteY41" fmla="*/ 5005753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430215"/>
                  <a:gd name="connsiteY0" fmla="*/ 11723 h 6201507"/>
                  <a:gd name="connsiteX1" fmla="*/ 363415 w 1430215"/>
                  <a:gd name="connsiteY1" fmla="*/ 234461 h 6201507"/>
                  <a:gd name="connsiteX2" fmla="*/ 422031 w 1430215"/>
                  <a:gd name="connsiteY2" fmla="*/ 386861 h 6201507"/>
                  <a:gd name="connsiteX3" fmla="*/ 445477 w 1430215"/>
                  <a:gd name="connsiteY3" fmla="*/ 562707 h 6201507"/>
                  <a:gd name="connsiteX4" fmla="*/ 386861 w 1430215"/>
                  <a:gd name="connsiteY4" fmla="*/ 691661 h 6201507"/>
                  <a:gd name="connsiteX5" fmla="*/ 269631 w 1430215"/>
                  <a:gd name="connsiteY5" fmla="*/ 738554 h 6201507"/>
                  <a:gd name="connsiteX6" fmla="*/ 246185 w 1430215"/>
                  <a:gd name="connsiteY6" fmla="*/ 1008185 h 6201507"/>
                  <a:gd name="connsiteX7" fmla="*/ 304800 w 1430215"/>
                  <a:gd name="connsiteY7" fmla="*/ 1184030 h 6201507"/>
                  <a:gd name="connsiteX8" fmla="*/ 433754 w 1430215"/>
                  <a:gd name="connsiteY8" fmla="*/ 1242646 h 6201507"/>
                  <a:gd name="connsiteX9" fmla="*/ 562708 w 1430215"/>
                  <a:gd name="connsiteY9" fmla="*/ 1289538 h 6201507"/>
                  <a:gd name="connsiteX10" fmla="*/ 621323 w 1430215"/>
                  <a:gd name="connsiteY10" fmla="*/ 1547446 h 6201507"/>
                  <a:gd name="connsiteX11" fmla="*/ 621323 w 1430215"/>
                  <a:gd name="connsiteY11" fmla="*/ 1770184 h 6201507"/>
                  <a:gd name="connsiteX12" fmla="*/ 574431 w 1430215"/>
                  <a:gd name="connsiteY12" fmla="*/ 1969477 h 6201507"/>
                  <a:gd name="connsiteX13" fmla="*/ 527538 w 1430215"/>
                  <a:gd name="connsiteY13" fmla="*/ 2063261 h 6201507"/>
                  <a:gd name="connsiteX14" fmla="*/ 433754 w 1430215"/>
                  <a:gd name="connsiteY14" fmla="*/ 2227384 h 6201507"/>
                  <a:gd name="connsiteX15" fmla="*/ 339969 w 1430215"/>
                  <a:gd name="connsiteY15" fmla="*/ 2321169 h 6201507"/>
                  <a:gd name="connsiteX16" fmla="*/ 328246 w 1430215"/>
                  <a:gd name="connsiteY16" fmla="*/ 2485292 h 6201507"/>
                  <a:gd name="connsiteX17" fmla="*/ 199291 w 1430215"/>
                  <a:gd name="connsiteY17" fmla="*/ 2532184 h 6201507"/>
                  <a:gd name="connsiteX18" fmla="*/ 164123 w 1430215"/>
                  <a:gd name="connsiteY18" fmla="*/ 2719754 h 6201507"/>
                  <a:gd name="connsiteX19" fmla="*/ 246185 w 1430215"/>
                  <a:gd name="connsiteY19" fmla="*/ 2942491 h 6201507"/>
                  <a:gd name="connsiteX20" fmla="*/ 222739 w 1430215"/>
                  <a:gd name="connsiteY20" fmla="*/ 3012831 h 6201507"/>
                  <a:gd name="connsiteX21" fmla="*/ 93784 w 1430215"/>
                  <a:gd name="connsiteY21" fmla="*/ 3270739 h 6201507"/>
                  <a:gd name="connsiteX22" fmla="*/ 93785 w 1430215"/>
                  <a:gd name="connsiteY22" fmla="*/ 3563815 h 6201507"/>
                  <a:gd name="connsiteX23" fmla="*/ 164122 w 1430215"/>
                  <a:gd name="connsiteY23" fmla="*/ 3774832 h 6201507"/>
                  <a:gd name="connsiteX24" fmla="*/ 0 w 1430215"/>
                  <a:gd name="connsiteY24" fmla="*/ 3845169 h 6201507"/>
                  <a:gd name="connsiteX25" fmla="*/ 35169 w 1430215"/>
                  <a:gd name="connsiteY25" fmla="*/ 4091353 h 6201507"/>
                  <a:gd name="connsiteX26" fmla="*/ 199291 w 1430215"/>
                  <a:gd name="connsiteY26" fmla="*/ 4243754 h 6201507"/>
                  <a:gd name="connsiteX27" fmla="*/ 363416 w 1430215"/>
                  <a:gd name="connsiteY27" fmla="*/ 4407877 h 6201507"/>
                  <a:gd name="connsiteX28" fmla="*/ 445476 w 1430215"/>
                  <a:gd name="connsiteY28" fmla="*/ 4571999 h 6201507"/>
                  <a:gd name="connsiteX29" fmla="*/ 316523 w 1430215"/>
                  <a:gd name="connsiteY29" fmla="*/ 4794739 h 6201507"/>
                  <a:gd name="connsiteX30" fmla="*/ 199291 w 1430215"/>
                  <a:gd name="connsiteY30" fmla="*/ 5111262 h 6201507"/>
                  <a:gd name="connsiteX31" fmla="*/ 304800 w 1430215"/>
                  <a:gd name="connsiteY31" fmla="*/ 5333999 h 6201507"/>
                  <a:gd name="connsiteX32" fmla="*/ 200911 w 1430215"/>
                  <a:gd name="connsiteY32" fmla="*/ 5545015 h 6201507"/>
                  <a:gd name="connsiteX33" fmla="*/ 105507 w 1430215"/>
                  <a:gd name="connsiteY33" fmla="*/ 5697417 h 6201507"/>
                  <a:gd name="connsiteX34" fmla="*/ 105507 w 1430215"/>
                  <a:gd name="connsiteY34" fmla="*/ 5908430 h 6201507"/>
                  <a:gd name="connsiteX35" fmla="*/ 70338 w 1430215"/>
                  <a:gd name="connsiteY35" fmla="*/ 6142892 h 6201507"/>
                  <a:gd name="connsiteX36" fmla="*/ 504092 w 1430215"/>
                  <a:gd name="connsiteY36" fmla="*/ 6201507 h 6201507"/>
                  <a:gd name="connsiteX37" fmla="*/ 926123 w 1430215"/>
                  <a:gd name="connsiteY37" fmla="*/ 6142892 h 6201507"/>
                  <a:gd name="connsiteX38" fmla="*/ 1137138 w 1430215"/>
                  <a:gd name="connsiteY38" fmla="*/ 5967046 h 6201507"/>
                  <a:gd name="connsiteX39" fmla="*/ 902675 w 1430215"/>
                  <a:gd name="connsiteY39" fmla="*/ 5650522 h 6201507"/>
                  <a:gd name="connsiteX40" fmla="*/ 902677 w 1430215"/>
                  <a:gd name="connsiteY40" fmla="*/ 5275385 h 6201507"/>
                  <a:gd name="connsiteX41" fmla="*/ 1148863 w 1430215"/>
                  <a:gd name="connsiteY41" fmla="*/ 4888522 h 6201507"/>
                  <a:gd name="connsiteX42" fmla="*/ 1430215 w 1430215"/>
                  <a:gd name="connsiteY42" fmla="*/ 4654060 h 6201507"/>
                  <a:gd name="connsiteX43" fmla="*/ 1219198 w 1430215"/>
                  <a:gd name="connsiteY43" fmla="*/ 4419600 h 6201507"/>
                  <a:gd name="connsiteX44" fmla="*/ 1090245 w 1430215"/>
                  <a:gd name="connsiteY44" fmla="*/ 4208584 h 6201507"/>
                  <a:gd name="connsiteX45" fmla="*/ 867508 w 1430215"/>
                  <a:gd name="connsiteY45" fmla="*/ 3997570 h 6201507"/>
                  <a:gd name="connsiteX46" fmla="*/ 644770 w 1430215"/>
                  <a:gd name="connsiteY46" fmla="*/ 3774830 h 6201507"/>
                  <a:gd name="connsiteX47" fmla="*/ 720754 w 1430215"/>
                  <a:gd name="connsiteY47" fmla="*/ 3506861 h 6201507"/>
                  <a:gd name="connsiteX48" fmla="*/ 861429 w 1430215"/>
                  <a:gd name="connsiteY48" fmla="*/ 3260677 h 6201507"/>
                  <a:gd name="connsiteX49" fmla="*/ 750277 w 1430215"/>
                  <a:gd name="connsiteY49" fmla="*/ 2989384 h 6201507"/>
                  <a:gd name="connsiteX50" fmla="*/ 902677 w 1430215"/>
                  <a:gd name="connsiteY50" fmla="*/ 2766646 h 6201507"/>
                  <a:gd name="connsiteX51" fmla="*/ 820615 w 1430215"/>
                  <a:gd name="connsiteY51" fmla="*/ 2555631 h 6201507"/>
                  <a:gd name="connsiteX52" fmla="*/ 973015 w 1430215"/>
                  <a:gd name="connsiteY52" fmla="*/ 2332892 h 6201507"/>
                  <a:gd name="connsiteX53" fmla="*/ 867507 w 1430215"/>
                  <a:gd name="connsiteY53" fmla="*/ 2098431 h 6201507"/>
                  <a:gd name="connsiteX54" fmla="*/ 996461 w 1430215"/>
                  <a:gd name="connsiteY54" fmla="*/ 1746738 h 6201507"/>
                  <a:gd name="connsiteX55" fmla="*/ 1148861 w 1430215"/>
                  <a:gd name="connsiteY55" fmla="*/ 1465384 h 6201507"/>
                  <a:gd name="connsiteX56" fmla="*/ 1184031 w 1430215"/>
                  <a:gd name="connsiteY56" fmla="*/ 1031631 h 6201507"/>
                  <a:gd name="connsiteX57" fmla="*/ 1184031 w 1430215"/>
                  <a:gd name="connsiteY57" fmla="*/ 808892 h 6201507"/>
                  <a:gd name="connsiteX58" fmla="*/ 984738 w 1430215"/>
                  <a:gd name="connsiteY58" fmla="*/ 398584 h 6201507"/>
                  <a:gd name="connsiteX59" fmla="*/ 820615 w 1430215"/>
                  <a:gd name="connsiteY59" fmla="*/ 187569 h 6201507"/>
                  <a:gd name="connsiteX60" fmla="*/ 750277 w 1430215"/>
                  <a:gd name="connsiteY60" fmla="*/ 105507 h 6201507"/>
                  <a:gd name="connsiteX61" fmla="*/ 668215 w 1430215"/>
                  <a:gd name="connsiteY61" fmla="*/ 0 h 6201507"/>
                  <a:gd name="connsiteX0" fmla="*/ 234461 w 1348154"/>
                  <a:gd name="connsiteY0" fmla="*/ 11723 h 6201507"/>
                  <a:gd name="connsiteX1" fmla="*/ 363415 w 1348154"/>
                  <a:gd name="connsiteY1" fmla="*/ 234461 h 6201507"/>
                  <a:gd name="connsiteX2" fmla="*/ 422031 w 1348154"/>
                  <a:gd name="connsiteY2" fmla="*/ 386861 h 6201507"/>
                  <a:gd name="connsiteX3" fmla="*/ 445477 w 1348154"/>
                  <a:gd name="connsiteY3" fmla="*/ 562707 h 6201507"/>
                  <a:gd name="connsiteX4" fmla="*/ 386861 w 1348154"/>
                  <a:gd name="connsiteY4" fmla="*/ 691661 h 6201507"/>
                  <a:gd name="connsiteX5" fmla="*/ 269631 w 1348154"/>
                  <a:gd name="connsiteY5" fmla="*/ 738554 h 6201507"/>
                  <a:gd name="connsiteX6" fmla="*/ 246185 w 1348154"/>
                  <a:gd name="connsiteY6" fmla="*/ 1008185 h 6201507"/>
                  <a:gd name="connsiteX7" fmla="*/ 304800 w 1348154"/>
                  <a:gd name="connsiteY7" fmla="*/ 1184030 h 6201507"/>
                  <a:gd name="connsiteX8" fmla="*/ 433754 w 1348154"/>
                  <a:gd name="connsiteY8" fmla="*/ 1242646 h 6201507"/>
                  <a:gd name="connsiteX9" fmla="*/ 562708 w 1348154"/>
                  <a:gd name="connsiteY9" fmla="*/ 1289538 h 6201507"/>
                  <a:gd name="connsiteX10" fmla="*/ 621323 w 1348154"/>
                  <a:gd name="connsiteY10" fmla="*/ 1547446 h 6201507"/>
                  <a:gd name="connsiteX11" fmla="*/ 621323 w 1348154"/>
                  <a:gd name="connsiteY11" fmla="*/ 1770184 h 6201507"/>
                  <a:gd name="connsiteX12" fmla="*/ 574431 w 1348154"/>
                  <a:gd name="connsiteY12" fmla="*/ 1969477 h 6201507"/>
                  <a:gd name="connsiteX13" fmla="*/ 527538 w 1348154"/>
                  <a:gd name="connsiteY13" fmla="*/ 2063261 h 6201507"/>
                  <a:gd name="connsiteX14" fmla="*/ 433754 w 1348154"/>
                  <a:gd name="connsiteY14" fmla="*/ 2227384 h 6201507"/>
                  <a:gd name="connsiteX15" fmla="*/ 339969 w 1348154"/>
                  <a:gd name="connsiteY15" fmla="*/ 2321169 h 6201507"/>
                  <a:gd name="connsiteX16" fmla="*/ 328246 w 1348154"/>
                  <a:gd name="connsiteY16" fmla="*/ 2485292 h 6201507"/>
                  <a:gd name="connsiteX17" fmla="*/ 199291 w 1348154"/>
                  <a:gd name="connsiteY17" fmla="*/ 2532184 h 6201507"/>
                  <a:gd name="connsiteX18" fmla="*/ 164123 w 1348154"/>
                  <a:gd name="connsiteY18" fmla="*/ 2719754 h 6201507"/>
                  <a:gd name="connsiteX19" fmla="*/ 246185 w 1348154"/>
                  <a:gd name="connsiteY19" fmla="*/ 2942491 h 6201507"/>
                  <a:gd name="connsiteX20" fmla="*/ 222739 w 1348154"/>
                  <a:gd name="connsiteY20" fmla="*/ 3012831 h 6201507"/>
                  <a:gd name="connsiteX21" fmla="*/ 93784 w 1348154"/>
                  <a:gd name="connsiteY21" fmla="*/ 3270739 h 6201507"/>
                  <a:gd name="connsiteX22" fmla="*/ 93785 w 1348154"/>
                  <a:gd name="connsiteY22" fmla="*/ 3563815 h 6201507"/>
                  <a:gd name="connsiteX23" fmla="*/ 164122 w 1348154"/>
                  <a:gd name="connsiteY23" fmla="*/ 3774832 h 6201507"/>
                  <a:gd name="connsiteX24" fmla="*/ 0 w 1348154"/>
                  <a:gd name="connsiteY24" fmla="*/ 3845169 h 6201507"/>
                  <a:gd name="connsiteX25" fmla="*/ 35169 w 1348154"/>
                  <a:gd name="connsiteY25" fmla="*/ 4091353 h 6201507"/>
                  <a:gd name="connsiteX26" fmla="*/ 199291 w 1348154"/>
                  <a:gd name="connsiteY26" fmla="*/ 4243754 h 6201507"/>
                  <a:gd name="connsiteX27" fmla="*/ 363416 w 1348154"/>
                  <a:gd name="connsiteY27" fmla="*/ 4407877 h 6201507"/>
                  <a:gd name="connsiteX28" fmla="*/ 445476 w 1348154"/>
                  <a:gd name="connsiteY28" fmla="*/ 4571999 h 6201507"/>
                  <a:gd name="connsiteX29" fmla="*/ 316523 w 1348154"/>
                  <a:gd name="connsiteY29" fmla="*/ 4794739 h 6201507"/>
                  <a:gd name="connsiteX30" fmla="*/ 199291 w 1348154"/>
                  <a:gd name="connsiteY30" fmla="*/ 5111262 h 6201507"/>
                  <a:gd name="connsiteX31" fmla="*/ 304800 w 1348154"/>
                  <a:gd name="connsiteY31" fmla="*/ 5333999 h 6201507"/>
                  <a:gd name="connsiteX32" fmla="*/ 200911 w 1348154"/>
                  <a:gd name="connsiteY32" fmla="*/ 5545015 h 6201507"/>
                  <a:gd name="connsiteX33" fmla="*/ 105507 w 1348154"/>
                  <a:gd name="connsiteY33" fmla="*/ 5697417 h 6201507"/>
                  <a:gd name="connsiteX34" fmla="*/ 105507 w 1348154"/>
                  <a:gd name="connsiteY34" fmla="*/ 5908430 h 6201507"/>
                  <a:gd name="connsiteX35" fmla="*/ 70338 w 1348154"/>
                  <a:gd name="connsiteY35" fmla="*/ 6142892 h 6201507"/>
                  <a:gd name="connsiteX36" fmla="*/ 504092 w 1348154"/>
                  <a:gd name="connsiteY36" fmla="*/ 6201507 h 6201507"/>
                  <a:gd name="connsiteX37" fmla="*/ 926123 w 1348154"/>
                  <a:gd name="connsiteY37" fmla="*/ 6142892 h 6201507"/>
                  <a:gd name="connsiteX38" fmla="*/ 1137138 w 1348154"/>
                  <a:gd name="connsiteY38" fmla="*/ 5967046 h 6201507"/>
                  <a:gd name="connsiteX39" fmla="*/ 902675 w 1348154"/>
                  <a:gd name="connsiteY39" fmla="*/ 5650522 h 6201507"/>
                  <a:gd name="connsiteX40" fmla="*/ 902677 w 1348154"/>
                  <a:gd name="connsiteY40" fmla="*/ 5275385 h 6201507"/>
                  <a:gd name="connsiteX41" fmla="*/ 1148863 w 1348154"/>
                  <a:gd name="connsiteY41" fmla="*/ 4888522 h 6201507"/>
                  <a:gd name="connsiteX42" fmla="*/ 1348154 w 1348154"/>
                  <a:gd name="connsiteY42" fmla="*/ 4618891 h 6201507"/>
                  <a:gd name="connsiteX43" fmla="*/ 1219198 w 1348154"/>
                  <a:gd name="connsiteY43" fmla="*/ 4419600 h 6201507"/>
                  <a:gd name="connsiteX44" fmla="*/ 1090245 w 1348154"/>
                  <a:gd name="connsiteY44" fmla="*/ 4208584 h 6201507"/>
                  <a:gd name="connsiteX45" fmla="*/ 867508 w 1348154"/>
                  <a:gd name="connsiteY45" fmla="*/ 3997570 h 6201507"/>
                  <a:gd name="connsiteX46" fmla="*/ 644770 w 1348154"/>
                  <a:gd name="connsiteY46" fmla="*/ 3774830 h 6201507"/>
                  <a:gd name="connsiteX47" fmla="*/ 720754 w 1348154"/>
                  <a:gd name="connsiteY47" fmla="*/ 3506861 h 6201507"/>
                  <a:gd name="connsiteX48" fmla="*/ 861429 w 1348154"/>
                  <a:gd name="connsiteY48" fmla="*/ 3260677 h 6201507"/>
                  <a:gd name="connsiteX49" fmla="*/ 750277 w 1348154"/>
                  <a:gd name="connsiteY49" fmla="*/ 2989384 h 6201507"/>
                  <a:gd name="connsiteX50" fmla="*/ 902677 w 1348154"/>
                  <a:gd name="connsiteY50" fmla="*/ 2766646 h 6201507"/>
                  <a:gd name="connsiteX51" fmla="*/ 820615 w 1348154"/>
                  <a:gd name="connsiteY51" fmla="*/ 2555631 h 6201507"/>
                  <a:gd name="connsiteX52" fmla="*/ 973015 w 1348154"/>
                  <a:gd name="connsiteY52" fmla="*/ 2332892 h 6201507"/>
                  <a:gd name="connsiteX53" fmla="*/ 867507 w 1348154"/>
                  <a:gd name="connsiteY53" fmla="*/ 2098431 h 6201507"/>
                  <a:gd name="connsiteX54" fmla="*/ 996461 w 1348154"/>
                  <a:gd name="connsiteY54" fmla="*/ 1746738 h 6201507"/>
                  <a:gd name="connsiteX55" fmla="*/ 1148861 w 1348154"/>
                  <a:gd name="connsiteY55" fmla="*/ 1465384 h 6201507"/>
                  <a:gd name="connsiteX56" fmla="*/ 1184031 w 1348154"/>
                  <a:gd name="connsiteY56" fmla="*/ 1031631 h 6201507"/>
                  <a:gd name="connsiteX57" fmla="*/ 1184031 w 1348154"/>
                  <a:gd name="connsiteY57" fmla="*/ 808892 h 6201507"/>
                  <a:gd name="connsiteX58" fmla="*/ 984738 w 1348154"/>
                  <a:gd name="connsiteY58" fmla="*/ 398584 h 6201507"/>
                  <a:gd name="connsiteX59" fmla="*/ 820615 w 1348154"/>
                  <a:gd name="connsiteY59" fmla="*/ 187569 h 6201507"/>
                  <a:gd name="connsiteX60" fmla="*/ 750277 w 1348154"/>
                  <a:gd name="connsiteY60" fmla="*/ 105507 h 6201507"/>
                  <a:gd name="connsiteX61" fmla="*/ 668215 w 1348154"/>
                  <a:gd name="connsiteY61" fmla="*/ 0 h 6201507"/>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70338 w 1348154"/>
                  <a:gd name="connsiteY35" fmla="*/ 6142892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34461 w 1348154"/>
                  <a:gd name="connsiteY0" fmla="*/ 11723 h 6295292"/>
                  <a:gd name="connsiteX1" fmla="*/ 363415 w 1348154"/>
                  <a:gd name="connsiteY1" fmla="*/ 234461 h 6295292"/>
                  <a:gd name="connsiteX2" fmla="*/ 422031 w 1348154"/>
                  <a:gd name="connsiteY2" fmla="*/ 386861 h 6295292"/>
                  <a:gd name="connsiteX3" fmla="*/ 445477 w 1348154"/>
                  <a:gd name="connsiteY3" fmla="*/ 562707 h 6295292"/>
                  <a:gd name="connsiteX4" fmla="*/ 386861 w 1348154"/>
                  <a:gd name="connsiteY4" fmla="*/ 691661 h 6295292"/>
                  <a:gd name="connsiteX5" fmla="*/ 269631 w 1348154"/>
                  <a:gd name="connsiteY5" fmla="*/ 738554 h 6295292"/>
                  <a:gd name="connsiteX6" fmla="*/ 246185 w 1348154"/>
                  <a:gd name="connsiteY6" fmla="*/ 1008185 h 6295292"/>
                  <a:gd name="connsiteX7" fmla="*/ 304800 w 1348154"/>
                  <a:gd name="connsiteY7" fmla="*/ 1184030 h 6295292"/>
                  <a:gd name="connsiteX8" fmla="*/ 433754 w 1348154"/>
                  <a:gd name="connsiteY8" fmla="*/ 1242646 h 6295292"/>
                  <a:gd name="connsiteX9" fmla="*/ 562708 w 1348154"/>
                  <a:gd name="connsiteY9" fmla="*/ 1289538 h 6295292"/>
                  <a:gd name="connsiteX10" fmla="*/ 621323 w 1348154"/>
                  <a:gd name="connsiteY10" fmla="*/ 1547446 h 6295292"/>
                  <a:gd name="connsiteX11" fmla="*/ 621323 w 1348154"/>
                  <a:gd name="connsiteY11" fmla="*/ 1770184 h 6295292"/>
                  <a:gd name="connsiteX12" fmla="*/ 574431 w 1348154"/>
                  <a:gd name="connsiteY12" fmla="*/ 1969477 h 6295292"/>
                  <a:gd name="connsiteX13" fmla="*/ 527538 w 1348154"/>
                  <a:gd name="connsiteY13" fmla="*/ 2063261 h 6295292"/>
                  <a:gd name="connsiteX14" fmla="*/ 433754 w 1348154"/>
                  <a:gd name="connsiteY14" fmla="*/ 2227384 h 6295292"/>
                  <a:gd name="connsiteX15" fmla="*/ 339969 w 1348154"/>
                  <a:gd name="connsiteY15" fmla="*/ 2321169 h 6295292"/>
                  <a:gd name="connsiteX16" fmla="*/ 328246 w 1348154"/>
                  <a:gd name="connsiteY16" fmla="*/ 2485292 h 6295292"/>
                  <a:gd name="connsiteX17" fmla="*/ 199291 w 1348154"/>
                  <a:gd name="connsiteY17" fmla="*/ 2532184 h 6295292"/>
                  <a:gd name="connsiteX18" fmla="*/ 164123 w 1348154"/>
                  <a:gd name="connsiteY18" fmla="*/ 2719754 h 6295292"/>
                  <a:gd name="connsiteX19" fmla="*/ 246185 w 1348154"/>
                  <a:gd name="connsiteY19" fmla="*/ 2942491 h 6295292"/>
                  <a:gd name="connsiteX20" fmla="*/ 222739 w 1348154"/>
                  <a:gd name="connsiteY20" fmla="*/ 3012831 h 6295292"/>
                  <a:gd name="connsiteX21" fmla="*/ 93784 w 1348154"/>
                  <a:gd name="connsiteY21" fmla="*/ 3270739 h 6295292"/>
                  <a:gd name="connsiteX22" fmla="*/ 93785 w 1348154"/>
                  <a:gd name="connsiteY22" fmla="*/ 3563815 h 6295292"/>
                  <a:gd name="connsiteX23" fmla="*/ 164122 w 1348154"/>
                  <a:gd name="connsiteY23" fmla="*/ 3774832 h 6295292"/>
                  <a:gd name="connsiteX24" fmla="*/ 0 w 1348154"/>
                  <a:gd name="connsiteY24" fmla="*/ 3845169 h 6295292"/>
                  <a:gd name="connsiteX25" fmla="*/ 35169 w 1348154"/>
                  <a:gd name="connsiteY25" fmla="*/ 4091353 h 6295292"/>
                  <a:gd name="connsiteX26" fmla="*/ 199291 w 1348154"/>
                  <a:gd name="connsiteY26" fmla="*/ 4243754 h 6295292"/>
                  <a:gd name="connsiteX27" fmla="*/ 363416 w 1348154"/>
                  <a:gd name="connsiteY27" fmla="*/ 4407877 h 6295292"/>
                  <a:gd name="connsiteX28" fmla="*/ 445476 w 1348154"/>
                  <a:gd name="connsiteY28" fmla="*/ 4571999 h 6295292"/>
                  <a:gd name="connsiteX29" fmla="*/ 316523 w 1348154"/>
                  <a:gd name="connsiteY29" fmla="*/ 4794739 h 6295292"/>
                  <a:gd name="connsiteX30" fmla="*/ 199291 w 1348154"/>
                  <a:gd name="connsiteY30" fmla="*/ 5111262 h 6295292"/>
                  <a:gd name="connsiteX31" fmla="*/ 304800 w 1348154"/>
                  <a:gd name="connsiteY31" fmla="*/ 5333999 h 6295292"/>
                  <a:gd name="connsiteX32" fmla="*/ 200911 w 1348154"/>
                  <a:gd name="connsiteY32" fmla="*/ 5545015 h 6295292"/>
                  <a:gd name="connsiteX33" fmla="*/ 105507 w 1348154"/>
                  <a:gd name="connsiteY33" fmla="*/ 5697417 h 6295292"/>
                  <a:gd name="connsiteX34" fmla="*/ 105507 w 1348154"/>
                  <a:gd name="connsiteY34" fmla="*/ 5908430 h 6295292"/>
                  <a:gd name="connsiteX35" fmla="*/ 175846 w 1348154"/>
                  <a:gd name="connsiteY35" fmla="*/ 6201508 h 6295292"/>
                  <a:gd name="connsiteX36" fmla="*/ 527539 w 1348154"/>
                  <a:gd name="connsiteY36" fmla="*/ 6295292 h 6295292"/>
                  <a:gd name="connsiteX37" fmla="*/ 926123 w 1348154"/>
                  <a:gd name="connsiteY37" fmla="*/ 6142892 h 6295292"/>
                  <a:gd name="connsiteX38" fmla="*/ 1137138 w 1348154"/>
                  <a:gd name="connsiteY38" fmla="*/ 5967046 h 6295292"/>
                  <a:gd name="connsiteX39" fmla="*/ 902675 w 1348154"/>
                  <a:gd name="connsiteY39" fmla="*/ 5650522 h 6295292"/>
                  <a:gd name="connsiteX40" fmla="*/ 902677 w 1348154"/>
                  <a:gd name="connsiteY40" fmla="*/ 5275385 h 6295292"/>
                  <a:gd name="connsiteX41" fmla="*/ 1148863 w 1348154"/>
                  <a:gd name="connsiteY41" fmla="*/ 4888522 h 6295292"/>
                  <a:gd name="connsiteX42" fmla="*/ 1348154 w 1348154"/>
                  <a:gd name="connsiteY42" fmla="*/ 4618891 h 6295292"/>
                  <a:gd name="connsiteX43" fmla="*/ 1219198 w 1348154"/>
                  <a:gd name="connsiteY43" fmla="*/ 4419600 h 6295292"/>
                  <a:gd name="connsiteX44" fmla="*/ 1090245 w 1348154"/>
                  <a:gd name="connsiteY44" fmla="*/ 4208584 h 6295292"/>
                  <a:gd name="connsiteX45" fmla="*/ 867508 w 1348154"/>
                  <a:gd name="connsiteY45" fmla="*/ 3997570 h 6295292"/>
                  <a:gd name="connsiteX46" fmla="*/ 644770 w 1348154"/>
                  <a:gd name="connsiteY46" fmla="*/ 3774830 h 6295292"/>
                  <a:gd name="connsiteX47" fmla="*/ 720754 w 1348154"/>
                  <a:gd name="connsiteY47" fmla="*/ 3506861 h 6295292"/>
                  <a:gd name="connsiteX48" fmla="*/ 861429 w 1348154"/>
                  <a:gd name="connsiteY48" fmla="*/ 3260677 h 6295292"/>
                  <a:gd name="connsiteX49" fmla="*/ 750277 w 1348154"/>
                  <a:gd name="connsiteY49" fmla="*/ 2989384 h 6295292"/>
                  <a:gd name="connsiteX50" fmla="*/ 902677 w 1348154"/>
                  <a:gd name="connsiteY50" fmla="*/ 2766646 h 6295292"/>
                  <a:gd name="connsiteX51" fmla="*/ 820615 w 1348154"/>
                  <a:gd name="connsiteY51" fmla="*/ 2555631 h 6295292"/>
                  <a:gd name="connsiteX52" fmla="*/ 973015 w 1348154"/>
                  <a:gd name="connsiteY52" fmla="*/ 2332892 h 6295292"/>
                  <a:gd name="connsiteX53" fmla="*/ 867507 w 1348154"/>
                  <a:gd name="connsiteY53" fmla="*/ 2098431 h 6295292"/>
                  <a:gd name="connsiteX54" fmla="*/ 996461 w 1348154"/>
                  <a:gd name="connsiteY54" fmla="*/ 1746738 h 6295292"/>
                  <a:gd name="connsiteX55" fmla="*/ 1148861 w 1348154"/>
                  <a:gd name="connsiteY55" fmla="*/ 1465384 h 6295292"/>
                  <a:gd name="connsiteX56" fmla="*/ 1184031 w 1348154"/>
                  <a:gd name="connsiteY56" fmla="*/ 1031631 h 6295292"/>
                  <a:gd name="connsiteX57" fmla="*/ 1184031 w 1348154"/>
                  <a:gd name="connsiteY57" fmla="*/ 808892 h 6295292"/>
                  <a:gd name="connsiteX58" fmla="*/ 984738 w 1348154"/>
                  <a:gd name="connsiteY58" fmla="*/ 398584 h 6295292"/>
                  <a:gd name="connsiteX59" fmla="*/ 820615 w 1348154"/>
                  <a:gd name="connsiteY59" fmla="*/ 187569 h 6295292"/>
                  <a:gd name="connsiteX60" fmla="*/ 750277 w 1348154"/>
                  <a:gd name="connsiteY60" fmla="*/ 105507 h 6295292"/>
                  <a:gd name="connsiteX61" fmla="*/ 668215 w 1348154"/>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199293 w 1371601"/>
                  <a:gd name="connsiteY35" fmla="*/ 6201508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57908 w 1371601"/>
                  <a:gd name="connsiteY0" fmla="*/ 11723 h 6295292"/>
                  <a:gd name="connsiteX1" fmla="*/ 386862 w 1371601"/>
                  <a:gd name="connsiteY1" fmla="*/ 234461 h 6295292"/>
                  <a:gd name="connsiteX2" fmla="*/ 445478 w 1371601"/>
                  <a:gd name="connsiteY2" fmla="*/ 386861 h 6295292"/>
                  <a:gd name="connsiteX3" fmla="*/ 468924 w 1371601"/>
                  <a:gd name="connsiteY3" fmla="*/ 562707 h 6295292"/>
                  <a:gd name="connsiteX4" fmla="*/ 410308 w 1371601"/>
                  <a:gd name="connsiteY4" fmla="*/ 691661 h 6295292"/>
                  <a:gd name="connsiteX5" fmla="*/ 293078 w 1371601"/>
                  <a:gd name="connsiteY5" fmla="*/ 738554 h 6295292"/>
                  <a:gd name="connsiteX6" fmla="*/ 269632 w 1371601"/>
                  <a:gd name="connsiteY6" fmla="*/ 1008185 h 6295292"/>
                  <a:gd name="connsiteX7" fmla="*/ 328247 w 1371601"/>
                  <a:gd name="connsiteY7" fmla="*/ 1184030 h 6295292"/>
                  <a:gd name="connsiteX8" fmla="*/ 457201 w 1371601"/>
                  <a:gd name="connsiteY8" fmla="*/ 1242646 h 6295292"/>
                  <a:gd name="connsiteX9" fmla="*/ 586155 w 1371601"/>
                  <a:gd name="connsiteY9" fmla="*/ 1289538 h 6295292"/>
                  <a:gd name="connsiteX10" fmla="*/ 644770 w 1371601"/>
                  <a:gd name="connsiteY10" fmla="*/ 1547446 h 6295292"/>
                  <a:gd name="connsiteX11" fmla="*/ 644770 w 1371601"/>
                  <a:gd name="connsiteY11" fmla="*/ 1770184 h 6295292"/>
                  <a:gd name="connsiteX12" fmla="*/ 597878 w 1371601"/>
                  <a:gd name="connsiteY12" fmla="*/ 1969477 h 6295292"/>
                  <a:gd name="connsiteX13" fmla="*/ 550985 w 1371601"/>
                  <a:gd name="connsiteY13" fmla="*/ 2063261 h 6295292"/>
                  <a:gd name="connsiteX14" fmla="*/ 457201 w 1371601"/>
                  <a:gd name="connsiteY14" fmla="*/ 2227384 h 6295292"/>
                  <a:gd name="connsiteX15" fmla="*/ 363416 w 1371601"/>
                  <a:gd name="connsiteY15" fmla="*/ 2321169 h 6295292"/>
                  <a:gd name="connsiteX16" fmla="*/ 351693 w 1371601"/>
                  <a:gd name="connsiteY16" fmla="*/ 2485292 h 6295292"/>
                  <a:gd name="connsiteX17" fmla="*/ 222738 w 1371601"/>
                  <a:gd name="connsiteY17" fmla="*/ 2532184 h 6295292"/>
                  <a:gd name="connsiteX18" fmla="*/ 187570 w 1371601"/>
                  <a:gd name="connsiteY18" fmla="*/ 2719754 h 6295292"/>
                  <a:gd name="connsiteX19" fmla="*/ 269632 w 1371601"/>
                  <a:gd name="connsiteY19" fmla="*/ 2942491 h 6295292"/>
                  <a:gd name="connsiteX20" fmla="*/ 246186 w 1371601"/>
                  <a:gd name="connsiteY20" fmla="*/ 3012831 h 6295292"/>
                  <a:gd name="connsiteX21" fmla="*/ 117231 w 1371601"/>
                  <a:gd name="connsiteY21" fmla="*/ 3270739 h 6295292"/>
                  <a:gd name="connsiteX22" fmla="*/ 117232 w 1371601"/>
                  <a:gd name="connsiteY22" fmla="*/ 3563815 h 6295292"/>
                  <a:gd name="connsiteX23" fmla="*/ 187569 w 1371601"/>
                  <a:gd name="connsiteY23" fmla="*/ 3774832 h 6295292"/>
                  <a:gd name="connsiteX24" fmla="*/ 23447 w 1371601"/>
                  <a:gd name="connsiteY24" fmla="*/ 3845169 h 6295292"/>
                  <a:gd name="connsiteX25" fmla="*/ 58616 w 1371601"/>
                  <a:gd name="connsiteY25" fmla="*/ 4091353 h 6295292"/>
                  <a:gd name="connsiteX26" fmla="*/ 222738 w 1371601"/>
                  <a:gd name="connsiteY26" fmla="*/ 4243754 h 6295292"/>
                  <a:gd name="connsiteX27" fmla="*/ 386863 w 1371601"/>
                  <a:gd name="connsiteY27" fmla="*/ 4407877 h 6295292"/>
                  <a:gd name="connsiteX28" fmla="*/ 468923 w 1371601"/>
                  <a:gd name="connsiteY28" fmla="*/ 4571999 h 6295292"/>
                  <a:gd name="connsiteX29" fmla="*/ 339970 w 1371601"/>
                  <a:gd name="connsiteY29" fmla="*/ 4794739 h 6295292"/>
                  <a:gd name="connsiteX30" fmla="*/ 222738 w 1371601"/>
                  <a:gd name="connsiteY30" fmla="*/ 5111262 h 6295292"/>
                  <a:gd name="connsiteX31" fmla="*/ 328247 w 1371601"/>
                  <a:gd name="connsiteY31" fmla="*/ 5333999 h 6295292"/>
                  <a:gd name="connsiteX32" fmla="*/ 224358 w 1371601"/>
                  <a:gd name="connsiteY32" fmla="*/ 5545015 h 6295292"/>
                  <a:gd name="connsiteX33" fmla="*/ 128954 w 1371601"/>
                  <a:gd name="connsiteY33" fmla="*/ 5697417 h 6295292"/>
                  <a:gd name="connsiteX34" fmla="*/ 0 w 1371601"/>
                  <a:gd name="connsiteY34" fmla="*/ 5920153 h 6295292"/>
                  <a:gd name="connsiteX35" fmla="*/ 246185 w 1371601"/>
                  <a:gd name="connsiteY35" fmla="*/ 6213231 h 6295292"/>
                  <a:gd name="connsiteX36" fmla="*/ 550986 w 1371601"/>
                  <a:gd name="connsiteY36" fmla="*/ 6295292 h 6295292"/>
                  <a:gd name="connsiteX37" fmla="*/ 949570 w 1371601"/>
                  <a:gd name="connsiteY37" fmla="*/ 6142892 h 6295292"/>
                  <a:gd name="connsiteX38" fmla="*/ 1160585 w 1371601"/>
                  <a:gd name="connsiteY38" fmla="*/ 5967046 h 6295292"/>
                  <a:gd name="connsiteX39" fmla="*/ 926122 w 1371601"/>
                  <a:gd name="connsiteY39" fmla="*/ 5650522 h 6295292"/>
                  <a:gd name="connsiteX40" fmla="*/ 926124 w 1371601"/>
                  <a:gd name="connsiteY40" fmla="*/ 5275385 h 6295292"/>
                  <a:gd name="connsiteX41" fmla="*/ 1172310 w 1371601"/>
                  <a:gd name="connsiteY41" fmla="*/ 4888522 h 6295292"/>
                  <a:gd name="connsiteX42" fmla="*/ 1371601 w 1371601"/>
                  <a:gd name="connsiteY42" fmla="*/ 4618891 h 6295292"/>
                  <a:gd name="connsiteX43" fmla="*/ 1242645 w 1371601"/>
                  <a:gd name="connsiteY43" fmla="*/ 4419600 h 6295292"/>
                  <a:gd name="connsiteX44" fmla="*/ 1113692 w 1371601"/>
                  <a:gd name="connsiteY44" fmla="*/ 4208584 h 6295292"/>
                  <a:gd name="connsiteX45" fmla="*/ 890955 w 1371601"/>
                  <a:gd name="connsiteY45" fmla="*/ 3997570 h 6295292"/>
                  <a:gd name="connsiteX46" fmla="*/ 668217 w 1371601"/>
                  <a:gd name="connsiteY46" fmla="*/ 3774830 h 6295292"/>
                  <a:gd name="connsiteX47" fmla="*/ 744201 w 1371601"/>
                  <a:gd name="connsiteY47" fmla="*/ 3506861 h 6295292"/>
                  <a:gd name="connsiteX48" fmla="*/ 884876 w 1371601"/>
                  <a:gd name="connsiteY48" fmla="*/ 3260677 h 6295292"/>
                  <a:gd name="connsiteX49" fmla="*/ 773724 w 1371601"/>
                  <a:gd name="connsiteY49" fmla="*/ 2989384 h 6295292"/>
                  <a:gd name="connsiteX50" fmla="*/ 926124 w 1371601"/>
                  <a:gd name="connsiteY50" fmla="*/ 2766646 h 6295292"/>
                  <a:gd name="connsiteX51" fmla="*/ 844062 w 1371601"/>
                  <a:gd name="connsiteY51" fmla="*/ 2555631 h 6295292"/>
                  <a:gd name="connsiteX52" fmla="*/ 996462 w 1371601"/>
                  <a:gd name="connsiteY52" fmla="*/ 2332892 h 6295292"/>
                  <a:gd name="connsiteX53" fmla="*/ 890954 w 1371601"/>
                  <a:gd name="connsiteY53" fmla="*/ 2098431 h 6295292"/>
                  <a:gd name="connsiteX54" fmla="*/ 1019908 w 1371601"/>
                  <a:gd name="connsiteY54" fmla="*/ 1746738 h 6295292"/>
                  <a:gd name="connsiteX55" fmla="*/ 1172308 w 1371601"/>
                  <a:gd name="connsiteY55" fmla="*/ 1465384 h 6295292"/>
                  <a:gd name="connsiteX56" fmla="*/ 1207478 w 1371601"/>
                  <a:gd name="connsiteY56" fmla="*/ 1031631 h 6295292"/>
                  <a:gd name="connsiteX57" fmla="*/ 1207478 w 1371601"/>
                  <a:gd name="connsiteY57" fmla="*/ 808892 h 6295292"/>
                  <a:gd name="connsiteX58" fmla="*/ 1008185 w 1371601"/>
                  <a:gd name="connsiteY58" fmla="*/ 398584 h 6295292"/>
                  <a:gd name="connsiteX59" fmla="*/ 844062 w 1371601"/>
                  <a:gd name="connsiteY59" fmla="*/ 187569 h 6295292"/>
                  <a:gd name="connsiteX60" fmla="*/ 773724 w 1371601"/>
                  <a:gd name="connsiteY60" fmla="*/ 105507 h 6295292"/>
                  <a:gd name="connsiteX61" fmla="*/ 691662 w 1371601"/>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61293 w 1383324"/>
                  <a:gd name="connsiteY37" fmla="*/ 6142892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72308 w 1383324"/>
                  <a:gd name="connsiteY38" fmla="*/ 5967046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184033 w 1383324"/>
                  <a:gd name="connsiteY41" fmla="*/ 4888522 h 6295292"/>
                  <a:gd name="connsiteX42" fmla="*/ 1383324 w 1383324"/>
                  <a:gd name="connsiteY42" fmla="*/ 4618891 h 6295292"/>
                  <a:gd name="connsiteX43" fmla="*/ 1254368 w 1383324"/>
                  <a:gd name="connsiteY43" fmla="*/ 4419600 h 6295292"/>
                  <a:gd name="connsiteX44" fmla="*/ 1125415 w 1383324"/>
                  <a:gd name="connsiteY44" fmla="*/ 4208584 h 6295292"/>
                  <a:gd name="connsiteX45" fmla="*/ 902678 w 1383324"/>
                  <a:gd name="connsiteY45" fmla="*/ 3997570 h 6295292"/>
                  <a:gd name="connsiteX46" fmla="*/ 679940 w 1383324"/>
                  <a:gd name="connsiteY46" fmla="*/ 3774830 h 6295292"/>
                  <a:gd name="connsiteX47" fmla="*/ 755924 w 1383324"/>
                  <a:gd name="connsiteY47" fmla="*/ 3506861 h 6295292"/>
                  <a:gd name="connsiteX48" fmla="*/ 896599 w 1383324"/>
                  <a:gd name="connsiteY48" fmla="*/ 3260677 h 6295292"/>
                  <a:gd name="connsiteX49" fmla="*/ 785447 w 1383324"/>
                  <a:gd name="connsiteY49" fmla="*/ 2989384 h 6295292"/>
                  <a:gd name="connsiteX50" fmla="*/ 937847 w 1383324"/>
                  <a:gd name="connsiteY50" fmla="*/ 2766646 h 6295292"/>
                  <a:gd name="connsiteX51" fmla="*/ 855785 w 1383324"/>
                  <a:gd name="connsiteY51" fmla="*/ 2555631 h 6295292"/>
                  <a:gd name="connsiteX52" fmla="*/ 1008185 w 1383324"/>
                  <a:gd name="connsiteY52" fmla="*/ 2332892 h 6295292"/>
                  <a:gd name="connsiteX53" fmla="*/ 902677 w 1383324"/>
                  <a:gd name="connsiteY53" fmla="*/ 2098431 h 6295292"/>
                  <a:gd name="connsiteX54" fmla="*/ 1031631 w 1383324"/>
                  <a:gd name="connsiteY54" fmla="*/ 1746738 h 6295292"/>
                  <a:gd name="connsiteX55" fmla="*/ 1184031 w 1383324"/>
                  <a:gd name="connsiteY55" fmla="*/ 1465384 h 6295292"/>
                  <a:gd name="connsiteX56" fmla="*/ 1219201 w 1383324"/>
                  <a:gd name="connsiteY56" fmla="*/ 1031631 h 6295292"/>
                  <a:gd name="connsiteX57" fmla="*/ 1219201 w 1383324"/>
                  <a:gd name="connsiteY57" fmla="*/ 808892 h 6295292"/>
                  <a:gd name="connsiteX58" fmla="*/ 1019908 w 1383324"/>
                  <a:gd name="connsiteY58" fmla="*/ 398584 h 6295292"/>
                  <a:gd name="connsiteX59" fmla="*/ 855785 w 1383324"/>
                  <a:gd name="connsiteY59" fmla="*/ 187569 h 6295292"/>
                  <a:gd name="connsiteX60" fmla="*/ 785447 w 1383324"/>
                  <a:gd name="connsiteY60" fmla="*/ 105507 h 6295292"/>
                  <a:gd name="connsiteX61" fmla="*/ 703385 w 1383324"/>
                  <a:gd name="connsiteY61"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73218 w 1383324"/>
                  <a:gd name="connsiteY41" fmla="*/ 5028131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184033 w 1383324"/>
                  <a:gd name="connsiteY42" fmla="*/ 4888522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83324"/>
                  <a:gd name="connsiteY0" fmla="*/ 11723 h 6295292"/>
                  <a:gd name="connsiteX1" fmla="*/ 398585 w 1383324"/>
                  <a:gd name="connsiteY1" fmla="*/ 234461 h 6295292"/>
                  <a:gd name="connsiteX2" fmla="*/ 457201 w 1383324"/>
                  <a:gd name="connsiteY2" fmla="*/ 386861 h 6295292"/>
                  <a:gd name="connsiteX3" fmla="*/ 480647 w 1383324"/>
                  <a:gd name="connsiteY3" fmla="*/ 562707 h 6295292"/>
                  <a:gd name="connsiteX4" fmla="*/ 422031 w 1383324"/>
                  <a:gd name="connsiteY4" fmla="*/ 691661 h 6295292"/>
                  <a:gd name="connsiteX5" fmla="*/ 304801 w 1383324"/>
                  <a:gd name="connsiteY5" fmla="*/ 738554 h 6295292"/>
                  <a:gd name="connsiteX6" fmla="*/ 281355 w 1383324"/>
                  <a:gd name="connsiteY6" fmla="*/ 1008185 h 6295292"/>
                  <a:gd name="connsiteX7" fmla="*/ 339970 w 1383324"/>
                  <a:gd name="connsiteY7" fmla="*/ 1184030 h 6295292"/>
                  <a:gd name="connsiteX8" fmla="*/ 468924 w 1383324"/>
                  <a:gd name="connsiteY8" fmla="*/ 1242646 h 6295292"/>
                  <a:gd name="connsiteX9" fmla="*/ 597878 w 1383324"/>
                  <a:gd name="connsiteY9" fmla="*/ 1289538 h 6295292"/>
                  <a:gd name="connsiteX10" fmla="*/ 656493 w 1383324"/>
                  <a:gd name="connsiteY10" fmla="*/ 1547446 h 6295292"/>
                  <a:gd name="connsiteX11" fmla="*/ 656493 w 1383324"/>
                  <a:gd name="connsiteY11" fmla="*/ 1770184 h 6295292"/>
                  <a:gd name="connsiteX12" fmla="*/ 609601 w 1383324"/>
                  <a:gd name="connsiteY12" fmla="*/ 1969477 h 6295292"/>
                  <a:gd name="connsiteX13" fmla="*/ 562708 w 1383324"/>
                  <a:gd name="connsiteY13" fmla="*/ 2063261 h 6295292"/>
                  <a:gd name="connsiteX14" fmla="*/ 468924 w 1383324"/>
                  <a:gd name="connsiteY14" fmla="*/ 2227384 h 6295292"/>
                  <a:gd name="connsiteX15" fmla="*/ 375139 w 1383324"/>
                  <a:gd name="connsiteY15" fmla="*/ 2321169 h 6295292"/>
                  <a:gd name="connsiteX16" fmla="*/ 363416 w 1383324"/>
                  <a:gd name="connsiteY16" fmla="*/ 2485292 h 6295292"/>
                  <a:gd name="connsiteX17" fmla="*/ 234461 w 1383324"/>
                  <a:gd name="connsiteY17" fmla="*/ 2532184 h 6295292"/>
                  <a:gd name="connsiteX18" fmla="*/ 199293 w 1383324"/>
                  <a:gd name="connsiteY18" fmla="*/ 2719754 h 6295292"/>
                  <a:gd name="connsiteX19" fmla="*/ 281355 w 1383324"/>
                  <a:gd name="connsiteY19" fmla="*/ 2942491 h 6295292"/>
                  <a:gd name="connsiteX20" fmla="*/ 257909 w 1383324"/>
                  <a:gd name="connsiteY20" fmla="*/ 3012831 h 6295292"/>
                  <a:gd name="connsiteX21" fmla="*/ 128954 w 1383324"/>
                  <a:gd name="connsiteY21" fmla="*/ 3270739 h 6295292"/>
                  <a:gd name="connsiteX22" fmla="*/ 128955 w 1383324"/>
                  <a:gd name="connsiteY22" fmla="*/ 3563815 h 6295292"/>
                  <a:gd name="connsiteX23" fmla="*/ 199292 w 1383324"/>
                  <a:gd name="connsiteY23" fmla="*/ 3774832 h 6295292"/>
                  <a:gd name="connsiteX24" fmla="*/ 35170 w 1383324"/>
                  <a:gd name="connsiteY24" fmla="*/ 3845169 h 6295292"/>
                  <a:gd name="connsiteX25" fmla="*/ 70339 w 1383324"/>
                  <a:gd name="connsiteY25" fmla="*/ 4091353 h 6295292"/>
                  <a:gd name="connsiteX26" fmla="*/ 234461 w 1383324"/>
                  <a:gd name="connsiteY26" fmla="*/ 4243754 h 6295292"/>
                  <a:gd name="connsiteX27" fmla="*/ 398586 w 1383324"/>
                  <a:gd name="connsiteY27" fmla="*/ 4407877 h 6295292"/>
                  <a:gd name="connsiteX28" fmla="*/ 480646 w 1383324"/>
                  <a:gd name="connsiteY28" fmla="*/ 4571999 h 6295292"/>
                  <a:gd name="connsiteX29" fmla="*/ 351693 w 1383324"/>
                  <a:gd name="connsiteY29" fmla="*/ 4794739 h 6295292"/>
                  <a:gd name="connsiteX30" fmla="*/ 234461 w 1383324"/>
                  <a:gd name="connsiteY30" fmla="*/ 5111262 h 6295292"/>
                  <a:gd name="connsiteX31" fmla="*/ 339970 w 1383324"/>
                  <a:gd name="connsiteY31" fmla="*/ 5333999 h 6295292"/>
                  <a:gd name="connsiteX32" fmla="*/ 236081 w 1383324"/>
                  <a:gd name="connsiteY32" fmla="*/ 5545015 h 6295292"/>
                  <a:gd name="connsiteX33" fmla="*/ 140677 w 1383324"/>
                  <a:gd name="connsiteY33" fmla="*/ 5697417 h 6295292"/>
                  <a:gd name="connsiteX34" fmla="*/ 0 w 1383324"/>
                  <a:gd name="connsiteY34" fmla="*/ 6049107 h 6295292"/>
                  <a:gd name="connsiteX35" fmla="*/ 257908 w 1383324"/>
                  <a:gd name="connsiteY35" fmla="*/ 6213231 h 6295292"/>
                  <a:gd name="connsiteX36" fmla="*/ 562709 w 1383324"/>
                  <a:gd name="connsiteY36" fmla="*/ 6295292 h 6295292"/>
                  <a:gd name="connsiteX37" fmla="*/ 914401 w 1383324"/>
                  <a:gd name="connsiteY37" fmla="*/ 6236676 h 6295292"/>
                  <a:gd name="connsiteX38" fmla="*/ 1137139 w 1383324"/>
                  <a:gd name="connsiteY38" fmla="*/ 6037385 h 6295292"/>
                  <a:gd name="connsiteX39" fmla="*/ 937845 w 1383324"/>
                  <a:gd name="connsiteY39" fmla="*/ 5650522 h 6295292"/>
                  <a:gd name="connsiteX40" fmla="*/ 937847 w 1383324"/>
                  <a:gd name="connsiteY40" fmla="*/ 5275385 h 6295292"/>
                  <a:gd name="connsiteX41" fmla="*/ 1061495 w 1383324"/>
                  <a:gd name="connsiteY41" fmla="*/ 5133638 h 6295292"/>
                  <a:gd name="connsiteX42" fmla="*/ 1277818 w 1383324"/>
                  <a:gd name="connsiteY42" fmla="*/ 4865076 h 6295292"/>
                  <a:gd name="connsiteX43" fmla="*/ 1383324 w 1383324"/>
                  <a:gd name="connsiteY43" fmla="*/ 4618891 h 6295292"/>
                  <a:gd name="connsiteX44" fmla="*/ 1254368 w 1383324"/>
                  <a:gd name="connsiteY44" fmla="*/ 4419600 h 6295292"/>
                  <a:gd name="connsiteX45" fmla="*/ 1125415 w 1383324"/>
                  <a:gd name="connsiteY45" fmla="*/ 4208584 h 6295292"/>
                  <a:gd name="connsiteX46" fmla="*/ 902678 w 1383324"/>
                  <a:gd name="connsiteY46" fmla="*/ 3997570 h 6295292"/>
                  <a:gd name="connsiteX47" fmla="*/ 679940 w 1383324"/>
                  <a:gd name="connsiteY47" fmla="*/ 3774830 h 6295292"/>
                  <a:gd name="connsiteX48" fmla="*/ 755924 w 1383324"/>
                  <a:gd name="connsiteY48" fmla="*/ 3506861 h 6295292"/>
                  <a:gd name="connsiteX49" fmla="*/ 896599 w 1383324"/>
                  <a:gd name="connsiteY49" fmla="*/ 3260677 h 6295292"/>
                  <a:gd name="connsiteX50" fmla="*/ 785447 w 1383324"/>
                  <a:gd name="connsiteY50" fmla="*/ 2989384 h 6295292"/>
                  <a:gd name="connsiteX51" fmla="*/ 937847 w 1383324"/>
                  <a:gd name="connsiteY51" fmla="*/ 2766646 h 6295292"/>
                  <a:gd name="connsiteX52" fmla="*/ 855785 w 1383324"/>
                  <a:gd name="connsiteY52" fmla="*/ 2555631 h 6295292"/>
                  <a:gd name="connsiteX53" fmla="*/ 1008185 w 1383324"/>
                  <a:gd name="connsiteY53" fmla="*/ 2332892 h 6295292"/>
                  <a:gd name="connsiteX54" fmla="*/ 902677 w 1383324"/>
                  <a:gd name="connsiteY54" fmla="*/ 2098431 h 6295292"/>
                  <a:gd name="connsiteX55" fmla="*/ 1031631 w 1383324"/>
                  <a:gd name="connsiteY55" fmla="*/ 1746738 h 6295292"/>
                  <a:gd name="connsiteX56" fmla="*/ 1184031 w 1383324"/>
                  <a:gd name="connsiteY56" fmla="*/ 1465384 h 6295292"/>
                  <a:gd name="connsiteX57" fmla="*/ 1219201 w 1383324"/>
                  <a:gd name="connsiteY57" fmla="*/ 1031631 h 6295292"/>
                  <a:gd name="connsiteX58" fmla="*/ 1219201 w 1383324"/>
                  <a:gd name="connsiteY58" fmla="*/ 808892 h 6295292"/>
                  <a:gd name="connsiteX59" fmla="*/ 1019908 w 1383324"/>
                  <a:gd name="connsiteY59" fmla="*/ 398584 h 6295292"/>
                  <a:gd name="connsiteX60" fmla="*/ 855785 w 1383324"/>
                  <a:gd name="connsiteY60" fmla="*/ 187569 h 6295292"/>
                  <a:gd name="connsiteX61" fmla="*/ 785447 w 1383324"/>
                  <a:gd name="connsiteY61" fmla="*/ 105507 h 6295292"/>
                  <a:gd name="connsiteX62" fmla="*/ 703385 w 1383324"/>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77818 w 1301262"/>
                  <a:gd name="connsiteY42" fmla="*/ 4865076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937845 w 1301262"/>
                  <a:gd name="connsiteY39" fmla="*/ 5650522 h 6295292"/>
                  <a:gd name="connsiteX40" fmla="*/ 937847 w 1301262"/>
                  <a:gd name="connsiteY40" fmla="*/ 5275385 h 6295292"/>
                  <a:gd name="connsiteX41" fmla="*/ 1061495 w 1301262"/>
                  <a:gd name="connsiteY41" fmla="*/ 5133638 h 6295292"/>
                  <a:gd name="connsiteX42" fmla="*/ 1207480 w 1301262"/>
                  <a:gd name="connsiteY42" fmla="*/ 4923692 h 6295292"/>
                  <a:gd name="connsiteX43" fmla="*/ 1301262 w 1301262"/>
                  <a:gd name="connsiteY43" fmla="*/ 4642337 h 6295292"/>
                  <a:gd name="connsiteX44" fmla="*/ 1254368 w 1301262"/>
                  <a:gd name="connsiteY44" fmla="*/ 4419600 h 6295292"/>
                  <a:gd name="connsiteX45" fmla="*/ 1125415 w 1301262"/>
                  <a:gd name="connsiteY45" fmla="*/ 4208584 h 6295292"/>
                  <a:gd name="connsiteX46" fmla="*/ 902678 w 1301262"/>
                  <a:gd name="connsiteY46" fmla="*/ 3997570 h 6295292"/>
                  <a:gd name="connsiteX47" fmla="*/ 679940 w 1301262"/>
                  <a:gd name="connsiteY47" fmla="*/ 3774830 h 6295292"/>
                  <a:gd name="connsiteX48" fmla="*/ 755924 w 1301262"/>
                  <a:gd name="connsiteY48" fmla="*/ 3506861 h 6295292"/>
                  <a:gd name="connsiteX49" fmla="*/ 896599 w 1301262"/>
                  <a:gd name="connsiteY49" fmla="*/ 3260677 h 6295292"/>
                  <a:gd name="connsiteX50" fmla="*/ 785447 w 1301262"/>
                  <a:gd name="connsiteY50" fmla="*/ 2989384 h 6295292"/>
                  <a:gd name="connsiteX51" fmla="*/ 937847 w 1301262"/>
                  <a:gd name="connsiteY51" fmla="*/ 2766646 h 6295292"/>
                  <a:gd name="connsiteX52" fmla="*/ 855785 w 1301262"/>
                  <a:gd name="connsiteY52" fmla="*/ 2555631 h 6295292"/>
                  <a:gd name="connsiteX53" fmla="*/ 1008185 w 1301262"/>
                  <a:gd name="connsiteY53" fmla="*/ 2332892 h 6295292"/>
                  <a:gd name="connsiteX54" fmla="*/ 902677 w 1301262"/>
                  <a:gd name="connsiteY54" fmla="*/ 2098431 h 6295292"/>
                  <a:gd name="connsiteX55" fmla="*/ 1031631 w 1301262"/>
                  <a:gd name="connsiteY55" fmla="*/ 1746738 h 6295292"/>
                  <a:gd name="connsiteX56" fmla="*/ 1184031 w 1301262"/>
                  <a:gd name="connsiteY56" fmla="*/ 1465384 h 6295292"/>
                  <a:gd name="connsiteX57" fmla="*/ 1219201 w 1301262"/>
                  <a:gd name="connsiteY57" fmla="*/ 1031631 h 6295292"/>
                  <a:gd name="connsiteX58" fmla="*/ 1219201 w 1301262"/>
                  <a:gd name="connsiteY58" fmla="*/ 808892 h 6295292"/>
                  <a:gd name="connsiteX59" fmla="*/ 1019908 w 1301262"/>
                  <a:gd name="connsiteY59" fmla="*/ 398584 h 6295292"/>
                  <a:gd name="connsiteX60" fmla="*/ 855785 w 1301262"/>
                  <a:gd name="connsiteY60" fmla="*/ 187569 h 6295292"/>
                  <a:gd name="connsiteX61" fmla="*/ 785447 w 1301262"/>
                  <a:gd name="connsiteY61" fmla="*/ 105507 h 6295292"/>
                  <a:gd name="connsiteX62" fmla="*/ 703385 w 1301262"/>
                  <a:gd name="connsiteY62"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061495 w 1301262"/>
                  <a:gd name="connsiteY39" fmla="*/ 5907362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137139 w 1301262"/>
                  <a:gd name="connsiteY38" fmla="*/ 6037385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43556 w 1301262"/>
                  <a:gd name="connsiteY39" fmla="*/ 5778409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236081 w 1301262"/>
                  <a:gd name="connsiteY32" fmla="*/ 5545015 h 6295292"/>
                  <a:gd name="connsiteX33" fmla="*/ 140677 w 1301262"/>
                  <a:gd name="connsiteY33" fmla="*/ 5697417 h 6295292"/>
                  <a:gd name="connsiteX34" fmla="*/ 0 w 1301262"/>
                  <a:gd name="connsiteY34" fmla="*/ 6049107 h 6295292"/>
                  <a:gd name="connsiteX35" fmla="*/ 257908 w 1301262"/>
                  <a:gd name="connsiteY35" fmla="*/ 6213231 h 6295292"/>
                  <a:gd name="connsiteX36" fmla="*/ 562709 w 1301262"/>
                  <a:gd name="connsiteY36" fmla="*/ 6295292 h 6295292"/>
                  <a:gd name="connsiteX37" fmla="*/ 914401 w 1301262"/>
                  <a:gd name="connsiteY37" fmla="*/ 6236676 h 6295292"/>
                  <a:gd name="connsiteX38" fmla="*/ 1090246 w 1301262"/>
                  <a:gd name="connsiteY38" fmla="*/ 6119446 h 6295292"/>
                  <a:gd name="connsiteX39" fmla="*/ 1167003 w 1301262"/>
                  <a:gd name="connsiteY39" fmla="*/ 5848748 h 6295292"/>
                  <a:gd name="connsiteX40" fmla="*/ 937845 w 1301262"/>
                  <a:gd name="connsiteY40" fmla="*/ 5650522 h 6295292"/>
                  <a:gd name="connsiteX41" fmla="*/ 937847 w 1301262"/>
                  <a:gd name="connsiteY41" fmla="*/ 5275385 h 6295292"/>
                  <a:gd name="connsiteX42" fmla="*/ 1061495 w 1301262"/>
                  <a:gd name="connsiteY42" fmla="*/ 5133638 h 6295292"/>
                  <a:gd name="connsiteX43" fmla="*/ 1207480 w 1301262"/>
                  <a:gd name="connsiteY43" fmla="*/ 4923692 h 6295292"/>
                  <a:gd name="connsiteX44" fmla="*/ 1301262 w 1301262"/>
                  <a:gd name="connsiteY44" fmla="*/ 4642337 h 6295292"/>
                  <a:gd name="connsiteX45" fmla="*/ 1254368 w 1301262"/>
                  <a:gd name="connsiteY45" fmla="*/ 4419600 h 6295292"/>
                  <a:gd name="connsiteX46" fmla="*/ 1125415 w 1301262"/>
                  <a:gd name="connsiteY46" fmla="*/ 4208584 h 6295292"/>
                  <a:gd name="connsiteX47" fmla="*/ 902678 w 1301262"/>
                  <a:gd name="connsiteY47" fmla="*/ 3997570 h 6295292"/>
                  <a:gd name="connsiteX48" fmla="*/ 679940 w 1301262"/>
                  <a:gd name="connsiteY48" fmla="*/ 3774830 h 6295292"/>
                  <a:gd name="connsiteX49" fmla="*/ 755924 w 1301262"/>
                  <a:gd name="connsiteY49" fmla="*/ 3506861 h 6295292"/>
                  <a:gd name="connsiteX50" fmla="*/ 896599 w 1301262"/>
                  <a:gd name="connsiteY50" fmla="*/ 3260677 h 6295292"/>
                  <a:gd name="connsiteX51" fmla="*/ 785447 w 1301262"/>
                  <a:gd name="connsiteY51" fmla="*/ 2989384 h 6295292"/>
                  <a:gd name="connsiteX52" fmla="*/ 937847 w 1301262"/>
                  <a:gd name="connsiteY52" fmla="*/ 2766646 h 6295292"/>
                  <a:gd name="connsiteX53" fmla="*/ 855785 w 1301262"/>
                  <a:gd name="connsiteY53" fmla="*/ 2555631 h 6295292"/>
                  <a:gd name="connsiteX54" fmla="*/ 1008185 w 1301262"/>
                  <a:gd name="connsiteY54" fmla="*/ 2332892 h 6295292"/>
                  <a:gd name="connsiteX55" fmla="*/ 902677 w 1301262"/>
                  <a:gd name="connsiteY55" fmla="*/ 2098431 h 6295292"/>
                  <a:gd name="connsiteX56" fmla="*/ 1031631 w 1301262"/>
                  <a:gd name="connsiteY56" fmla="*/ 1746738 h 6295292"/>
                  <a:gd name="connsiteX57" fmla="*/ 1184031 w 1301262"/>
                  <a:gd name="connsiteY57" fmla="*/ 1465384 h 6295292"/>
                  <a:gd name="connsiteX58" fmla="*/ 1219201 w 1301262"/>
                  <a:gd name="connsiteY58" fmla="*/ 1031631 h 6295292"/>
                  <a:gd name="connsiteX59" fmla="*/ 1219201 w 1301262"/>
                  <a:gd name="connsiteY59" fmla="*/ 808892 h 6295292"/>
                  <a:gd name="connsiteX60" fmla="*/ 1019908 w 1301262"/>
                  <a:gd name="connsiteY60" fmla="*/ 398584 h 6295292"/>
                  <a:gd name="connsiteX61" fmla="*/ 855785 w 1301262"/>
                  <a:gd name="connsiteY61" fmla="*/ 187569 h 6295292"/>
                  <a:gd name="connsiteX62" fmla="*/ 785447 w 1301262"/>
                  <a:gd name="connsiteY62" fmla="*/ 105507 h 6295292"/>
                  <a:gd name="connsiteX63" fmla="*/ 703385 w 1301262"/>
                  <a:gd name="connsiteY63"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93987 w 1301262"/>
                  <a:gd name="connsiteY32" fmla="*/ 5438439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269631 w 1301262"/>
                  <a:gd name="connsiteY0" fmla="*/ 11723 h 6295292"/>
                  <a:gd name="connsiteX1" fmla="*/ 398585 w 1301262"/>
                  <a:gd name="connsiteY1" fmla="*/ 234461 h 6295292"/>
                  <a:gd name="connsiteX2" fmla="*/ 457201 w 1301262"/>
                  <a:gd name="connsiteY2" fmla="*/ 386861 h 6295292"/>
                  <a:gd name="connsiteX3" fmla="*/ 480647 w 1301262"/>
                  <a:gd name="connsiteY3" fmla="*/ 562707 h 6295292"/>
                  <a:gd name="connsiteX4" fmla="*/ 422031 w 1301262"/>
                  <a:gd name="connsiteY4" fmla="*/ 691661 h 6295292"/>
                  <a:gd name="connsiteX5" fmla="*/ 304801 w 1301262"/>
                  <a:gd name="connsiteY5" fmla="*/ 738554 h 6295292"/>
                  <a:gd name="connsiteX6" fmla="*/ 281355 w 1301262"/>
                  <a:gd name="connsiteY6" fmla="*/ 1008185 h 6295292"/>
                  <a:gd name="connsiteX7" fmla="*/ 339970 w 1301262"/>
                  <a:gd name="connsiteY7" fmla="*/ 1184030 h 6295292"/>
                  <a:gd name="connsiteX8" fmla="*/ 468924 w 1301262"/>
                  <a:gd name="connsiteY8" fmla="*/ 1242646 h 6295292"/>
                  <a:gd name="connsiteX9" fmla="*/ 597878 w 1301262"/>
                  <a:gd name="connsiteY9" fmla="*/ 1289538 h 6295292"/>
                  <a:gd name="connsiteX10" fmla="*/ 656493 w 1301262"/>
                  <a:gd name="connsiteY10" fmla="*/ 1547446 h 6295292"/>
                  <a:gd name="connsiteX11" fmla="*/ 656493 w 1301262"/>
                  <a:gd name="connsiteY11" fmla="*/ 1770184 h 6295292"/>
                  <a:gd name="connsiteX12" fmla="*/ 609601 w 1301262"/>
                  <a:gd name="connsiteY12" fmla="*/ 1969477 h 6295292"/>
                  <a:gd name="connsiteX13" fmla="*/ 562708 w 1301262"/>
                  <a:gd name="connsiteY13" fmla="*/ 2063261 h 6295292"/>
                  <a:gd name="connsiteX14" fmla="*/ 468924 w 1301262"/>
                  <a:gd name="connsiteY14" fmla="*/ 2227384 h 6295292"/>
                  <a:gd name="connsiteX15" fmla="*/ 375139 w 1301262"/>
                  <a:gd name="connsiteY15" fmla="*/ 2321169 h 6295292"/>
                  <a:gd name="connsiteX16" fmla="*/ 363416 w 1301262"/>
                  <a:gd name="connsiteY16" fmla="*/ 2485292 h 6295292"/>
                  <a:gd name="connsiteX17" fmla="*/ 234461 w 1301262"/>
                  <a:gd name="connsiteY17" fmla="*/ 2532184 h 6295292"/>
                  <a:gd name="connsiteX18" fmla="*/ 199293 w 1301262"/>
                  <a:gd name="connsiteY18" fmla="*/ 2719754 h 6295292"/>
                  <a:gd name="connsiteX19" fmla="*/ 281355 w 1301262"/>
                  <a:gd name="connsiteY19" fmla="*/ 2942491 h 6295292"/>
                  <a:gd name="connsiteX20" fmla="*/ 257909 w 1301262"/>
                  <a:gd name="connsiteY20" fmla="*/ 3012831 h 6295292"/>
                  <a:gd name="connsiteX21" fmla="*/ 128954 w 1301262"/>
                  <a:gd name="connsiteY21" fmla="*/ 3270739 h 6295292"/>
                  <a:gd name="connsiteX22" fmla="*/ 128955 w 1301262"/>
                  <a:gd name="connsiteY22" fmla="*/ 3563815 h 6295292"/>
                  <a:gd name="connsiteX23" fmla="*/ 199292 w 1301262"/>
                  <a:gd name="connsiteY23" fmla="*/ 3774832 h 6295292"/>
                  <a:gd name="connsiteX24" fmla="*/ 35170 w 1301262"/>
                  <a:gd name="connsiteY24" fmla="*/ 3845169 h 6295292"/>
                  <a:gd name="connsiteX25" fmla="*/ 70339 w 1301262"/>
                  <a:gd name="connsiteY25" fmla="*/ 4091353 h 6295292"/>
                  <a:gd name="connsiteX26" fmla="*/ 234461 w 1301262"/>
                  <a:gd name="connsiteY26" fmla="*/ 4243754 h 6295292"/>
                  <a:gd name="connsiteX27" fmla="*/ 398586 w 1301262"/>
                  <a:gd name="connsiteY27" fmla="*/ 4407877 h 6295292"/>
                  <a:gd name="connsiteX28" fmla="*/ 480646 w 1301262"/>
                  <a:gd name="connsiteY28" fmla="*/ 4571999 h 6295292"/>
                  <a:gd name="connsiteX29" fmla="*/ 351693 w 1301262"/>
                  <a:gd name="connsiteY29" fmla="*/ 4794739 h 6295292"/>
                  <a:gd name="connsiteX30" fmla="*/ 234461 w 1301262"/>
                  <a:gd name="connsiteY30" fmla="*/ 5111262 h 6295292"/>
                  <a:gd name="connsiteX31" fmla="*/ 339970 w 1301262"/>
                  <a:gd name="connsiteY31" fmla="*/ 5333999 h 6295292"/>
                  <a:gd name="connsiteX32" fmla="*/ 135372 w 1301262"/>
                  <a:gd name="connsiteY32" fmla="*/ 5450162 h 6295292"/>
                  <a:gd name="connsiteX33" fmla="*/ 236081 w 1301262"/>
                  <a:gd name="connsiteY33" fmla="*/ 5545015 h 6295292"/>
                  <a:gd name="connsiteX34" fmla="*/ 140677 w 1301262"/>
                  <a:gd name="connsiteY34" fmla="*/ 5697417 h 6295292"/>
                  <a:gd name="connsiteX35" fmla="*/ 0 w 1301262"/>
                  <a:gd name="connsiteY35" fmla="*/ 6049107 h 6295292"/>
                  <a:gd name="connsiteX36" fmla="*/ 257908 w 1301262"/>
                  <a:gd name="connsiteY36" fmla="*/ 6213231 h 6295292"/>
                  <a:gd name="connsiteX37" fmla="*/ 562709 w 1301262"/>
                  <a:gd name="connsiteY37" fmla="*/ 6295292 h 6295292"/>
                  <a:gd name="connsiteX38" fmla="*/ 914401 w 1301262"/>
                  <a:gd name="connsiteY38" fmla="*/ 6236676 h 6295292"/>
                  <a:gd name="connsiteX39" fmla="*/ 1090246 w 1301262"/>
                  <a:gd name="connsiteY39" fmla="*/ 6119446 h 6295292"/>
                  <a:gd name="connsiteX40" fmla="*/ 1167003 w 1301262"/>
                  <a:gd name="connsiteY40" fmla="*/ 5848748 h 6295292"/>
                  <a:gd name="connsiteX41" fmla="*/ 937845 w 1301262"/>
                  <a:gd name="connsiteY41" fmla="*/ 5650522 h 6295292"/>
                  <a:gd name="connsiteX42" fmla="*/ 937847 w 1301262"/>
                  <a:gd name="connsiteY42" fmla="*/ 5275385 h 6295292"/>
                  <a:gd name="connsiteX43" fmla="*/ 1061495 w 1301262"/>
                  <a:gd name="connsiteY43" fmla="*/ 5133638 h 6295292"/>
                  <a:gd name="connsiteX44" fmla="*/ 1207480 w 1301262"/>
                  <a:gd name="connsiteY44" fmla="*/ 4923692 h 6295292"/>
                  <a:gd name="connsiteX45" fmla="*/ 1301262 w 1301262"/>
                  <a:gd name="connsiteY45" fmla="*/ 4642337 h 6295292"/>
                  <a:gd name="connsiteX46" fmla="*/ 1254368 w 1301262"/>
                  <a:gd name="connsiteY46" fmla="*/ 4419600 h 6295292"/>
                  <a:gd name="connsiteX47" fmla="*/ 1125415 w 1301262"/>
                  <a:gd name="connsiteY47" fmla="*/ 4208584 h 6295292"/>
                  <a:gd name="connsiteX48" fmla="*/ 902678 w 1301262"/>
                  <a:gd name="connsiteY48" fmla="*/ 3997570 h 6295292"/>
                  <a:gd name="connsiteX49" fmla="*/ 679940 w 1301262"/>
                  <a:gd name="connsiteY49" fmla="*/ 3774830 h 6295292"/>
                  <a:gd name="connsiteX50" fmla="*/ 755924 w 1301262"/>
                  <a:gd name="connsiteY50" fmla="*/ 3506861 h 6295292"/>
                  <a:gd name="connsiteX51" fmla="*/ 896599 w 1301262"/>
                  <a:gd name="connsiteY51" fmla="*/ 3260677 h 6295292"/>
                  <a:gd name="connsiteX52" fmla="*/ 785447 w 1301262"/>
                  <a:gd name="connsiteY52" fmla="*/ 2989384 h 6295292"/>
                  <a:gd name="connsiteX53" fmla="*/ 937847 w 1301262"/>
                  <a:gd name="connsiteY53" fmla="*/ 2766646 h 6295292"/>
                  <a:gd name="connsiteX54" fmla="*/ 855785 w 1301262"/>
                  <a:gd name="connsiteY54" fmla="*/ 2555631 h 6295292"/>
                  <a:gd name="connsiteX55" fmla="*/ 1008185 w 1301262"/>
                  <a:gd name="connsiteY55" fmla="*/ 2332892 h 6295292"/>
                  <a:gd name="connsiteX56" fmla="*/ 902677 w 1301262"/>
                  <a:gd name="connsiteY56" fmla="*/ 2098431 h 6295292"/>
                  <a:gd name="connsiteX57" fmla="*/ 1031631 w 1301262"/>
                  <a:gd name="connsiteY57" fmla="*/ 1746738 h 6295292"/>
                  <a:gd name="connsiteX58" fmla="*/ 1184031 w 1301262"/>
                  <a:gd name="connsiteY58" fmla="*/ 1465384 h 6295292"/>
                  <a:gd name="connsiteX59" fmla="*/ 1219201 w 1301262"/>
                  <a:gd name="connsiteY59" fmla="*/ 1031631 h 6295292"/>
                  <a:gd name="connsiteX60" fmla="*/ 1219201 w 1301262"/>
                  <a:gd name="connsiteY60" fmla="*/ 808892 h 6295292"/>
                  <a:gd name="connsiteX61" fmla="*/ 1019908 w 1301262"/>
                  <a:gd name="connsiteY61" fmla="*/ 398584 h 6295292"/>
                  <a:gd name="connsiteX62" fmla="*/ 855785 w 1301262"/>
                  <a:gd name="connsiteY62" fmla="*/ 187569 h 6295292"/>
                  <a:gd name="connsiteX63" fmla="*/ 785447 w 1301262"/>
                  <a:gd name="connsiteY63" fmla="*/ 105507 h 6295292"/>
                  <a:gd name="connsiteX64" fmla="*/ 703385 w 1301262"/>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306420 w 1371601"/>
                  <a:gd name="connsiteY33" fmla="*/ 5545015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008184 w 1371601"/>
                  <a:gd name="connsiteY41" fmla="*/ 5650522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205711 w 1371601"/>
                  <a:gd name="connsiteY32" fmla="*/ 5450162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47805 w 1371601"/>
                  <a:gd name="connsiteY33" fmla="*/ 5556738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39970 w 1371601"/>
                  <a:gd name="connsiteY0" fmla="*/ 11723 h 6295292"/>
                  <a:gd name="connsiteX1" fmla="*/ 468924 w 1371601"/>
                  <a:gd name="connsiteY1" fmla="*/ 234461 h 6295292"/>
                  <a:gd name="connsiteX2" fmla="*/ 527540 w 1371601"/>
                  <a:gd name="connsiteY2" fmla="*/ 386861 h 6295292"/>
                  <a:gd name="connsiteX3" fmla="*/ 550986 w 1371601"/>
                  <a:gd name="connsiteY3" fmla="*/ 562707 h 6295292"/>
                  <a:gd name="connsiteX4" fmla="*/ 492370 w 1371601"/>
                  <a:gd name="connsiteY4" fmla="*/ 691661 h 6295292"/>
                  <a:gd name="connsiteX5" fmla="*/ 375140 w 1371601"/>
                  <a:gd name="connsiteY5" fmla="*/ 738554 h 6295292"/>
                  <a:gd name="connsiteX6" fmla="*/ 351694 w 1371601"/>
                  <a:gd name="connsiteY6" fmla="*/ 1008185 h 6295292"/>
                  <a:gd name="connsiteX7" fmla="*/ 410309 w 1371601"/>
                  <a:gd name="connsiteY7" fmla="*/ 1184030 h 6295292"/>
                  <a:gd name="connsiteX8" fmla="*/ 539263 w 1371601"/>
                  <a:gd name="connsiteY8" fmla="*/ 1242646 h 6295292"/>
                  <a:gd name="connsiteX9" fmla="*/ 668217 w 1371601"/>
                  <a:gd name="connsiteY9" fmla="*/ 1289538 h 6295292"/>
                  <a:gd name="connsiteX10" fmla="*/ 726832 w 1371601"/>
                  <a:gd name="connsiteY10" fmla="*/ 1547446 h 6295292"/>
                  <a:gd name="connsiteX11" fmla="*/ 726832 w 1371601"/>
                  <a:gd name="connsiteY11" fmla="*/ 1770184 h 6295292"/>
                  <a:gd name="connsiteX12" fmla="*/ 679940 w 1371601"/>
                  <a:gd name="connsiteY12" fmla="*/ 1969477 h 6295292"/>
                  <a:gd name="connsiteX13" fmla="*/ 633047 w 1371601"/>
                  <a:gd name="connsiteY13" fmla="*/ 2063261 h 6295292"/>
                  <a:gd name="connsiteX14" fmla="*/ 539263 w 1371601"/>
                  <a:gd name="connsiteY14" fmla="*/ 2227384 h 6295292"/>
                  <a:gd name="connsiteX15" fmla="*/ 445478 w 1371601"/>
                  <a:gd name="connsiteY15" fmla="*/ 2321169 h 6295292"/>
                  <a:gd name="connsiteX16" fmla="*/ 433755 w 1371601"/>
                  <a:gd name="connsiteY16" fmla="*/ 2485292 h 6295292"/>
                  <a:gd name="connsiteX17" fmla="*/ 304800 w 1371601"/>
                  <a:gd name="connsiteY17" fmla="*/ 2532184 h 6295292"/>
                  <a:gd name="connsiteX18" fmla="*/ 269632 w 1371601"/>
                  <a:gd name="connsiteY18" fmla="*/ 2719754 h 6295292"/>
                  <a:gd name="connsiteX19" fmla="*/ 351694 w 1371601"/>
                  <a:gd name="connsiteY19" fmla="*/ 2942491 h 6295292"/>
                  <a:gd name="connsiteX20" fmla="*/ 328248 w 1371601"/>
                  <a:gd name="connsiteY20" fmla="*/ 3012831 h 6295292"/>
                  <a:gd name="connsiteX21" fmla="*/ 199293 w 1371601"/>
                  <a:gd name="connsiteY21" fmla="*/ 3270739 h 6295292"/>
                  <a:gd name="connsiteX22" fmla="*/ 199294 w 1371601"/>
                  <a:gd name="connsiteY22" fmla="*/ 3563815 h 6295292"/>
                  <a:gd name="connsiteX23" fmla="*/ 269631 w 1371601"/>
                  <a:gd name="connsiteY23" fmla="*/ 3774832 h 6295292"/>
                  <a:gd name="connsiteX24" fmla="*/ 105509 w 1371601"/>
                  <a:gd name="connsiteY24" fmla="*/ 3845169 h 6295292"/>
                  <a:gd name="connsiteX25" fmla="*/ 140678 w 1371601"/>
                  <a:gd name="connsiteY25" fmla="*/ 4091353 h 6295292"/>
                  <a:gd name="connsiteX26" fmla="*/ 304800 w 1371601"/>
                  <a:gd name="connsiteY26" fmla="*/ 4243754 h 6295292"/>
                  <a:gd name="connsiteX27" fmla="*/ 468925 w 1371601"/>
                  <a:gd name="connsiteY27" fmla="*/ 4407877 h 6295292"/>
                  <a:gd name="connsiteX28" fmla="*/ 550985 w 1371601"/>
                  <a:gd name="connsiteY28" fmla="*/ 4571999 h 6295292"/>
                  <a:gd name="connsiteX29" fmla="*/ 422032 w 1371601"/>
                  <a:gd name="connsiteY29" fmla="*/ 4794739 h 6295292"/>
                  <a:gd name="connsiteX30" fmla="*/ 304800 w 1371601"/>
                  <a:gd name="connsiteY30" fmla="*/ 5111262 h 6295292"/>
                  <a:gd name="connsiteX31" fmla="*/ 410309 w 1371601"/>
                  <a:gd name="connsiteY31" fmla="*/ 5333999 h 6295292"/>
                  <a:gd name="connsiteX32" fmla="*/ 393280 w 1371601"/>
                  <a:gd name="connsiteY32" fmla="*/ 5497054 h 6295292"/>
                  <a:gd name="connsiteX33" fmla="*/ 212636 w 1371601"/>
                  <a:gd name="connsiteY33" fmla="*/ 5638799 h 6295292"/>
                  <a:gd name="connsiteX34" fmla="*/ 0 w 1371601"/>
                  <a:gd name="connsiteY34" fmla="*/ 5732586 h 6295292"/>
                  <a:gd name="connsiteX35" fmla="*/ 70339 w 1371601"/>
                  <a:gd name="connsiteY35" fmla="*/ 6049107 h 6295292"/>
                  <a:gd name="connsiteX36" fmla="*/ 328247 w 1371601"/>
                  <a:gd name="connsiteY36" fmla="*/ 6213231 h 6295292"/>
                  <a:gd name="connsiteX37" fmla="*/ 633048 w 1371601"/>
                  <a:gd name="connsiteY37" fmla="*/ 6295292 h 6295292"/>
                  <a:gd name="connsiteX38" fmla="*/ 984740 w 1371601"/>
                  <a:gd name="connsiteY38" fmla="*/ 6236676 h 6295292"/>
                  <a:gd name="connsiteX39" fmla="*/ 1160585 w 1371601"/>
                  <a:gd name="connsiteY39" fmla="*/ 6119446 h 6295292"/>
                  <a:gd name="connsiteX40" fmla="*/ 1237342 w 1371601"/>
                  <a:gd name="connsiteY40" fmla="*/ 5848748 h 6295292"/>
                  <a:gd name="connsiteX41" fmla="*/ 1148861 w 1371601"/>
                  <a:gd name="connsiteY41" fmla="*/ 5568461 h 6295292"/>
                  <a:gd name="connsiteX42" fmla="*/ 1008186 w 1371601"/>
                  <a:gd name="connsiteY42" fmla="*/ 5275385 h 6295292"/>
                  <a:gd name="connsiteX43" fmla="*/ 1131834 w 1371601"/>
                  <a:gd name="connsiteY43" fmla="*/ 5133638 h 6295292"/>
                  <a:gd name="connsiteX44" fmla="*/ 1277819 w 1371601"/>
                  <a:gd name="connsiteY44" fmla="*/ 4923692 h 6295292"/>
                  <a:gd name="connsiteX45" fmla="*/ 1371601 w 1371601"/>
                  <a:gd name="connsiteY45" fmla="*/ 4642337 h 6295292"/>
                  <a:gd name="connsiteX46" fmla="*/ 1324707 w 1371601"/>
                  <a:gd name="connsiteY46" fmla="*/ 4419600 h 6295292"/>
                  <a:gd name="connsiteX47" fmla="*/ 1195754 w 1371601"/>
                  <a:gd name="connsiteY47" fmla="*/ 4208584 h 6295292"/>
                  <a:gd name="connsiteX48" fmla="*/ 973017 w 1371601"/>
                  <a:gd name="connsiteY48" fmla="*/ 3997570 h 6295292"/>
                  <a:gd name="connsiteX49" fmla="*/ 750279 w 1371601"/>
                  <a:gd name="connsiteY49" fmla="*/ 3774830 h 6295292"/>
                  <a:gd name="connsiteX50" fmla="*/ 826263 w 1371601"/>
                  <a:gd name="connsiteY50" fmla="*/ 3506861 h 6295292"/>
                  <a:gd name="connsiteX51" fmla="*/ 966938 w 1371601"/>
                  <a:gd name="connsiteY51" fmla="*/ 3260677 h 6295292"/>
                  <a:gd name="connsiteX52" fmla="*/ 855786 w 1371601"/>
                  <a:gd name="connsiteY52" fmla="*/ 2989384 h 6295292"/>
                  <a:gd name="connsiteX53" fmla="*/ 1008186 w 1371601"/>
                  <a:gd name="connsiteY53" fmla="*/ 2766646 h 6295292"/>
                  <a:gd name="connsiteX54" fmla="*/ 926124 w 1371601"/>
                  <a:gd name="connsiteY54" fmla="*/ 2555631 h 6295292"/>
                  <a:gd name="connsiteX55" fmla="*/ 1078524 w 1371601"/>
                  <a:gd name="connsiteY55" fmla="*/ 2332892 h 6295292"/>
                  <a:gd name="connsiteX56" fmla="*/ 973016 w 1371601"/>
                  <a:gd name="connsiteY56" fmla="*/ 2098431 h 6295292"/>
                  <a:gd name="connsiteX57" fmla="*/ 1101970 w 1371601"/>
                  <a:gd name="connsiteY57" fmla="*/ 1746738 h 6295292"/>
                  <a:gd name="connsiteX58" fmla="*/ 1254370 w 1371601"/>
                  <a:gd name="connsiteY58" fmla="*/ 1465384 h 6295292"/>
                  <a:gd name="connsiteX59" fmla="*/ 1289540 w 1371601"/>
                  <a:gd name="connsiteY59" fmla="*/ 1031631 h 6295292"/>
                  <a:gd name="connsiteX60" fmla="*/ 1289540 w 1371601"/>
                  <a:gd name="connsiteY60" fmla="*/ 808892 h 6295292"/>
                  <a:gd name="connsiteX61" fmla="*/ 1090247 w 1371601"/>
                  <a:gd name="connsiteY61" fmla="*/ 398584 h 6295292"/>
                  <a:gd name="connsiteX62" fmla="*/ 926124 w 1371601"/>
                  <a:gd name="connsiteY62" fmla="*/ 187569 h 6295292"/>
                  <a:gd name="connsiteX63" fmla="*/ 855786 w 1371601"/>
                  <a:gd name="connsiteY63" fmla="*/ 105507 h 6295292"/>
                  <a:gd name="connsiteX64" fmla="*/ 773724 w 1371601"/>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33638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108388 w 1348155"/>
                  <a:gd name="connsiteY43" fmla="*/ 5110192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48155"/>
                  <a:gd name="connsiteY0" fmla="*/ 11723 h 6295292"/>
                  <a:gd name="connsiteX1" fmla="*/ 445478 w 1348155"/>
                  <a:gd name="connsiteY1" fmla="*/ 234461 h 6295292"/>
                  <a:gd name="connsiteX2" fmla="*/ 504094 w 1348155"/>
                  <a:gd name="connsiteY2" fmla="*/ 386861 h 6295292"/>
                  <a:gd name="connsiteX3" fmla="*/ 527540 w 1348155"/>
                  <a:gd name="connsiteY3" fmla="*/ 562707 h 6295292"/>
                  <a:gd name="connsiteX4" fmla="*/ 468924 w 1348155"/>
                  <a:gd name="connsiteY4" fmla="*/ 691661 h 6295292"/>
                  <a:gd name="connsiteX5" fmla="*/ 351694 w 1348155"/>
                  <a:gd name="connsiteY5" fmla="*/ 738554 h 6295292"/>
                  <a:gd name="connsiteX6" fmla="*/ 328248 w 1348155"/>
                  <a:gd name="connsiteY6" fmla="*/ 1008185 h 6295292"/>
                  <a:gd name="connsiteX7" fmla="*/ 386863 w 1348155"/>
                  <a:gd name="connsiteY7" fmla="*/ 1184030 h 6295292"/>
                  <a:gd name="connsiteX8" fmla="*/ 515817 w 1348155"/>
                  <a:gd name="connsiteY8" fmla="*/ 1242646 h 6295292"/>
                  <a:gd name="connsiteX9" fmla="*/ 644771 w 1348155"/>
                  <a:gd name="connsiteY9" fmla="*/ 1289538 h 6295292"/>
                  <a:gd name="connsiteX10" fmla="*/ 703386 w 1348155"/>
                  <a:gd name="connsiteY10" fmla="*/ 1547446 h 6295292"/>
                  <a:gd name="connsiteX11" fmla="*/ 703386 w 1348155"/>
                  <a:gd name="connsiteY11" fmla="*/ 1770184 h 6295292"/>
                  <a:gd name="connsiteX12" fmla="*/ 656494 w 1348155"/>
                  <a:gd name="connsiteY12" fmla="*/ 1969477 h 6295292"/>
                  <a:gd name="connsiteX13" fmla="*/ 609601 w 1348155"/>
                  <a:gd name="connsiteY13" fmla="*/ 2063261 h 6295292"/>
                  <a:gd name="connsiteX14" fmla="*/ 515817 w 1348155"/>
                  <a:gd name="connsiteY14" fmla="*/ 2227384 h 6295292"/>
                  <a:gd name="connsiteX15" fmla="*/ 422032 w 1348155"/>
                  <a:gd name="connsiteY15" fmla="*/ 2321169 h 6295292"/>
                  <a:gd name="connsiteX16" fmla="*/ 410309 w 1348155"/>
                  <a:gd name="connsiteY16" fmla="*/ 2485292 h 6295292"/>
                  <a:gd name="connsiteX17" fmla="*/ 281354 w 1348155"/>
                  <a:gd name="connsiteY17" fmla="*/ 2532184 h 6295292"/>
                  <a:gd name="connsiteX18" fmla="*/ 246186 w 1348155"/>
                  <a:gd name="connsiteY18" fmla="*/ 2719754 h 6295292"/>
                  <a:gd name="connsiteX19" fmla="*/ 328248 w 1348155"/>
                  <a:gd name="connsiteY19" fmla="*/ 2942491 h 6295292"/>
                  <a:gd name="connsiteX20" fmla="*/ 304802 w 1348155"/>
                  <a:gd name="connsiteY20" fmla="*/ 3012831 h 6295292"/>
                  <a:gd name="connsiteX21" fmla="*/ 175847 w 1348155"/>
                  <a:gd name="connsiteY21" fmla="*/ 3270739 h 6295292"/>
                  <a:gd name="connsiteX22" fmla="*/ 175848 w 1348155"/>
                  <a:gd name="connsiteY22" fmla="*/ 3563815 h 6295292"/>
                  <a:gd name="connsiteX23" fmla="*/ 246185 w 1348155"/>
                  <a:gd name="connsiteY23" fmla="*/ 3774832 h 6295292"/>
                  <a:gd name="connsiteX24" fmla="*/ 82063 w 1348155"/>
                  <a:gd name="connsiteY24" fmla="*/ 3845169 h 6295292"/>
                  <a:gd name="connsiteX25" fmla="*/ 117232 w 1348155"/>
                  <a:gd name="connsiteY25" fmla="*/ 4091353 h 6295292"/>
                  <a:gd name="connsiteX26" fmla="*/ 281354 w 1348155"/>
                  <a:gd name="connsiteY26" fmla="*/ 4243754 h 6295292"/>
                  <a:gd name="connsiteX27" fmla="*/ 445479 w 1348155"/>
                  <a:gd name="connsiteY27" fmla="*/ 4407877 h 6295292"/>
                  <a:gd name="connsiteX28" fmla="*/ 527539 w 1348155"/>
                  <a:gd name="connsiteY28" fmla="*/ 4571999 h 6295292"/>
                  <a:gd name="connsiteX29" fmla="*/ 398586 w 1348155"/>
                  <a:gd name="connsiteY29" fmla="*/ 4794739 h 6295292"/>
                  <a:gd name="connsiteX30" fmla="*/ 281354 w 1348155"/>
                  <a:gd name="connsiteY30" fmla="*/ 5111262 h 6295292"/>
                  <a:gd name="connsiteX31" fmla="*/ 386863 w 1348155"/>
                  <a:gd name="connsiteY31" fmla="*/ 5333999 h 6295292"/>
                  <a:gd name="connsiteX32" fmla="*/ 369834 w 1348155"/>
                  <a:gd name="connsiteY32" fmla="*/ 5497054 h 6295292"/>
                  <a:gd name="connsiteX33" fmla="*/ 189190 w 1348155"/>
                  <a:gd name="connsiteY33" fmla="*/ 5638799 h 6295292"/>
                  <a:gd name="connsiteX34" fmla="*/ 0 w 1348155"/>
                  <a:gd name="connsiteY34" fmla="*/ 5838094 h 6295292"/>
                  <a:gd name="connsiteX35" fmla="*/ 46893 w 1348155"/>
                  <a:gd name="connsiteY35" fmla="*/ 6049107 h 6295292"/>
                  <a:gd name="connsiteX36" fmla="*/ 304801 w 1348155"/>
                  <a:gd name="connsiteY36" fmla="*/ 6213231 h 6295292"/>
                  <a:gd name="connsiteX37" fmla="*/ 609602 w 1348155"/>
                  <a:gd name="connsiteY37" fmla="*/ 6295292 h 6295292"/>
                  <a:gd name="connsiteX38" fmla="*/ 961294 w 1348155"/>
                  <a:gd name="connsiteY38" fmla="*/ 6236676 h 6295292"/>
                  <a:gd name="connsiteX39" fmla="*/ 1137139 w 1348155"/>
                  <a:gd name="connsiteY39" fmla="*/ 6119446 h 6295292"/>
                  <a:gd name="connsiteX40" fmla="*/ 1213896 w 1348155"/>
                  <a:gd name="connsiteY40" fmla="*/ 5848748 h 6295292"/>
                  <a:gd name="connsiteX41" fmla="*/ 1125415 w 1348155"/>
                  <a:gd name="connsiteY41" fmla="*/ 5568461 h 6295292"/>
                  <a:gd name="connsiteX42" fmla="*/ 984740 w 1348155"/>
                  <a:gd name="connsiteY42" fmla="*/ 5275385 h 6295292"/>
                  <a:gd name="connsiteX43" fmla="*/ 1084942 w 1348155"/>
                  <a:gd name="connsiteY43" fmla="*/ 5086746 h 6295292"/>
                  <a:gd name="connsiteX44" fmla="*/ 1254373 w 1348155"/>
                  <a:gd name="connsiteY44" fmla="*/ 4923692 h 6295292"/>
                  <a:gd name="connsiteX45" fmla="*/ 1348155 w 1348155"/>
                  <a:gd name="connsiteY45" fmla="*/ 4642337 h 6295292"/>
                  <a:gd name="connsiteX46" fmla="*/ 1301261 w 1348155"/>
                  <a:gd name="connsiteY46" fmla="*/ 4419600 h 6295292"/>
                  <a:gd name="connsiteX47" fmla="*/ 1172308 w 1348155"/>
                  <a:gd name="connsiteY47" fmla="*/ 4208584 h 6295292"/>
                  <a:gd name="connsiteX48" fmla="*/ 949571 w 1348155"/>
                  <a:gd name="connsiteY48" fmla="*/ 3997570 h 6295292"/>
                  <a:gd name="connsiteX49" fmla="*/ 726833 w 1348155"/>
                  <a:gd name="connsiteY49" fmla="*/ 3774830 h 6295292"/>
                  <a:gd name="connsiteX50" fmla="*/ 802817 w 1348155"/>
                  <a:gd name="connsiteY50" fmla="*/ 3506861 h 6295292"/>
                  <a:gd name="connsiteX51" fmla="*/ 943492 w 1348155"/>
                  <a:gd name="connsiteY51" fmla="*/ 3260677 h 6295292"/>
                  <a:gd name="connsiteX52" fmla="*/ 832340 w 1348155"/>
                  <a:gd name="connsiteY52" fmla="*/ 2989384 h 6295292"/>
                  <a:gd name="connsiteX53" fmla="*/ 984740 w 1348155"/>
                  <a:gd name="connsiteY53" fmla="*/ 2766646 h 6295292"/>
                  <a:gd name="connsiteX54" fmla="*/ 902678 w 1348155"/>
                  <a:gd name="connsiteY54" fmla="*/ 2555631 h 6295292"/>
                  <a:gd name="connsiteX55" fmla="*/ 1055078 w 1348155"/>
                  <a:gd name="connsiteY55" fmla="*/ 2332892 h 6295292"/>
                  <a:gd name="connsiteX56" fmla="*/ 949570 w 1348155"/>
                  <a:gd name="connsiteY56" fmla="*/ 2098431 h 6295292"/>
                  <a:gd name="connsiteX57" fmla="*/ 1078524 w 1348155"/>
                  <a:gd name="connsiteY57" fmla="*/ 1746738 h 6295292"/>
                  <a:gd name="connsiteX58" fmla="*/ 1230924 w 1348155"/>
                  <a:gd name="connsiteY58" fmla="*/ 1465384 h 6295292"/>
                  <a:gd name="connsiteX59" fmla="*/ 1266094 w 1348155"/>
                  <a:gd name="connsiteY59" fmla="*/ 1031631 h 6295292"/>
                  <a:gd name="connsiteX60" fmla="*/ 1266094 w 1348155"/>
                  <a:gd name="connsiteY60" fmla="*/ 808892 h 6295292"/>
                  <a:gd name="connsiteX61" fmla="*/ 1066801 w 1348155"/>
                  <a:gd name="connsiteY61" fmla="*/ 398584 h 6295292"/>
                  <a:gd name="connsiteX62" fmla="*/ 902678 w 1348155"/>
                  <a:gd name="connsiteY62" fmla="*/ 187569 h 6295292"/>
                  <a:gd name="connsiteX63" fmla="*/ 832340 w 1348155"/>
                  <a:gd name="connsiteY63" fmla="*/ 105507 h 6295292"/>
                  <a:gd name="connsiteX64" fmla="*/ 750278 w 1348155"/>
                  <a:gd name="connsiteY64" fmla="*/ 0 h 6295292"/>
                  <a:gd name="connsiteX0" fmla="*/ 316524 w 1395050"/>
                  <a:gd name="connsiteY0" fmla="*/ 11723 h 6295292"/>
                  <a:gd name="connsiteX1" fmla="*/ 445478 w 1395050"/>
                  <a:gd name="connsiteY1" fmla="*/ 234461 h 6295292"/>
                  <a:gd name="connsiteX2" fmla="*/ 504094 w 1395050"/>
                  <a:gd name="connsiteY2" fmla="*/ 386861 h 6295292"/>
                  <a:gd name="connsiteX3" fmla="*/ 527540 w 1395050"/>
                  <a:gd name="connsiteY3" fmla="*/ 562707 h 6295292"/>
                  <a:gd name="connsiteX4" fmla="*/ 468924 w 1395050"/>
                  <a:gd name="connsiteY4" fmla="*/ 691661 h 6295292"/>
                  <a:gd name="connsiteX5" fmla="*/ 351694 w 1395050"/>
                  <a:gd name="connsiteY5" fmla="*/ 738554 h 6295292"/>
                  <a:gd name="connsiteX6" fmla="*/ 328248 w 1395050"/>
                  <a:gd name="connsiteY6" fmla="*/ 1008185 h 6295292"/>
                  <a:gd name="connsiteX7" fmla="*/ 386863 w 1395050"/>
                  <a:gd name="connsiteY7" fmla="*/ 1184030 h 6295292"/>
                  <a:gd name="connsiteX8" fmla="*/ 515817 w 1395050"/>
                  <a:gd name="connsiteY8" fmla="*/ 1242646 h 6295292"/>
                  <a:gd name="connsiteX9" fmla="*/ 644771 w 1395050"/>
                  <a:gd name="connsiteY9" fmla="*/ 1289538 h 6295292"/>
                  <a:gd name="connsiteX10" fmla="*/ 703386 w 1395050"/>
                  <a:gd name="connsiteY10" fmla="*/ 1547446 h 6295292"/>
                  <a:gd name="connsiteX11" fmla="*/ 703386 w 1395050"/>
                  <a:gd name="connsiteY11" fmla="*/ 1770184 h 6295292"/>
                  <a:gd name="connsiteX12" fmla="*/ 656494 w 1395050"/>
                  <a:gd name="connsiteY12" fmla="*/ 1969477 h 6295292"/>
                  <a:gd name="connsiteX13" fmla="*/ 609601 w 1395050"/>
                  <a:gd name="connsiteY13" fmla="*/ 2063261 h 6295292"/>
                  <a:gd name="connsiteX14" fmla="*/ 515817 w 1395050"/>
                  <a:gd name="connsiteY14" fmla="*/ 2227384 h 6295292"/>
                  <a:gd name="connsiteX15" fmla="*/ 422032 w 1395050"/>
                  <a:gd name="connsiteY15" fmla="*/ 2321169 h 6295292"/>
                  <a:gd name="connsiteX16" fmla="*/ 410309 w 1395050"/>
                  <a:gd name="connsiteY16" fmla="*/ 2485292 h 6295292"/>
                  <a:gd name="connsiteX17" fmla="*/ 281354 w 1395050"/>
                  <a:gd name="connsiteY17" fmla="*/ 2532184 h 6295292"/>
                  <a:gd name="connsiteX18" fmla="*/ 246186 w 1395050"/>
                  <a:gd name="connsiteY18" fmla="*/ 2719754 h 6295292"/>
                  <a:gd name="connsiteX19" fmla="*/ 328248 w 1395050"/>
                  <a:gd name="connsiteY19" fmla="*/ 2942491 h 6295292"/>
                  <a:gd name="connsiteX20" fmla="*/ 304802 w 1395050"/>
                  <a:gd name="connsiteY20" fmla="*/ 3012831 h 6295292"/>
                  <a:gd name="connsiteX21" fmla="*/ 175847 w 1395050"/>
                  <a:gd name="connsiteY21" fmla="*/ 3270739 h 6295292"/>
                  <a:gd name="connsiteX22" fmla="*/ 175848 w 1395050"/>
                  <a:gd name="connsiteY22" fmla="*/ 3563815 h 6295292"/>
                  <a:gd name="connsiteX23" fmla="*/ 246185 w 1395050"/>
                  <a:gd name="connsiteY23" fmla="*/ 3774832 h 6295292"/>
                  <a:gd name="connsiteX24" fmla="*/ 82063 w 1395050"/>
                  <a:gd name="connsiteY24" fmla="*/ 3845169 h 6295292"/>
                  <a:gd name="connsiteX25" fmla="*/ 117232 w 1395050"/>
                  <a:gd name="connsiteY25" fmla="*/ 4091353 h 6295292"/>
                  <a:gd name="connsiteX26" fmla="*/ 281354 w 1395050"/>
                  <a:gd name="connsiteY26" fmla="*/ 4243754 h 6295292"/>
                  <a:gd name="connsiteX27" fmla="*/ 445479 w 1395050"/>
                  <a:gd name="connsiteY27" fmla="*/ 4407877 h 6295292"/>
                  <a:gd name="connsiteX28" fmla="*/ 527539 w 1395050"/>
                  <a:gd name="connsiteY28" fmla="*/ 4571999 h 6295292"/>
                  <a:gd name="connsiteX29" fmla="*/ 398586 w 1395050"/>
                  <a:gd name="connsiteY29" fmla="*/ 4794739 h 6295292"/>
                  <a:gd name="connsiteX30" fmla="*/ 281354 w 1395050"/>
                  <a:gd name="connsiteY30" fmla="*/ 5111262 h 6295292"/>
                  <a:gd name="connsiteX31" fmla="*/ 386863 w 1395050"/>
                  <a:gd name="connsiteY31" fmla="*/ 5333999 h 6295292"/>
                  <a:gd name="connsiteX32" fmla="*/ 369834 w 1395050"/>
                  <a:gd name="connsiteY32" fmla="*/ 5497054 h 6295292"/>
                  <a:gd name="connsiteX33" fmla="*/ 189190 w 1395050"/>
                  <a:gd name="connsiteY33" fmla="*/ 5638799 h 6295292"/>
                  <a:gd name="connsiteX34" fmla="*/ 0 w 1395050"/>
                  <a:gd name="connsiteY34" fmla="*/ 5838094 h 6295292"/>
                  <a:gd name="connsiteX35" fmla="*/ 46893 w 1395050"/>
                  <a:gd name="connsiteY35" fmla="*/ 6049107 h 6295292"/>
                  <a:gd name="connsiteX36" fmla="*/ 304801 w 1395050"/>
                  <a:gd name="connsiteY36" fmla="*/ 6213231 h 6295292"/>
                  <a:gd name="connsiteX37" fmla="*/ 609602 w 1395050"/>
                  <a:gd name="connsiteY37" fmla="*/ 6295292 h 6295292"/>
                  <a:gd name="connsiteX38" fmla="*/ 961294 w 1395050"/>
                  <a:gd name="connsiteY38" fmla="*/ 6236676 h 6295292"/>
                  <a:gd name="connsiteX39" fmla="*/ 1137139 w 1395050"/>
                  <a:gd name="connsiteY39" fmla="*/ 6119446 h 6295292"/>
                  <a:gd name="connsiteX40" fmla="*/ 1213896 w 1395050"/>
                  <a:gd name="connsiteY40" fmla="*/ 5848748 h 6295292"/>
                  <a:gd name="connsiteX41" fmla="*/ 1125415 w 1395050"/>
                  <a:gd name="connsiteY41" fmla="*/ 5568461 h 6295292"/>
                  <a:gd name="connsiteX42" fmla="*/ 984740 w 1395050"/>
                  <a:gd name="connsiteY42" fmla="*/ 5275385 h 6295292"/>
                  <a:gd name="connsiteX43" fmla="*/ 1084942 w 1395050"/>
                  <a:gd name="connsiteY43" fmla="*/ 5086746 h 6295292"/>
                  <a:gd name="connsiteX44" fmla="*/ 1395050 w 1395050"/>
                  <a:gd name="connsiteY44" fmla="*/ 4841630 h 6295292"/>
                  <a:gd name="connsiteX45" fmla="*/ 1348155 w 1395050"/>
                  <a:gd name="connsiteY45" fmla="*/ 4642337 h 6295292"/>
                  <a:gd name="connsiteX46" fmla="*/ 1301261 w 1395050"/>
                  <a:gd name="connsiteY46" fmla="*/ 4419600 h 6295292"/>
                  <a:gd name="connsiteX47" fmla="*/ 1172308 w 1395050"/>
                  <a:gd name="connsiteY47" fmla="*/ 4208584 h 6295292"/>
                  <a:gd name="connsiteX48" fmla="*/ 949571 w 1395050"/>
                  <a:gd name="connsiteY48" fmla="*/ 3997570 h 6295292"/>
                  <a:gd name="connsiteX49" fmla="*/ 726833 w 1395050"/>
                  <a:gd name="connsiteY49" fmla="*/ 3774830 h 6295292"/>
                  <a:gd name="connsiteX50" fmla="*/ 802817 w 1395050"/>
                  <a:gd name="connsiteY50" fmla="*/ 3506861 h 6295292"/>
                  <a:gd name="connsiteX51" fmla="*/ 943492 w 1395050"/>
                  <a:gd name="connsiteY51" fmla="*/ 3260677 h 6295292"/>
                  <a:gd name="connsiteX52" fmla="*/ 832340 w 1395050"/>
                  <a:gd name="connsiteY52" fmla="*/ 2989384 h 6295292"/>
                  <a:gd name="connsiteX53" fmla="*/ 984740 w 1395050"/>
                  <a:gd name="connsiteY53" fmla="*/ 2766646 h 6295292"/>
                  <a:gd name="connsiteX54" fmla="*/ 902678 w 1395050"/>
                  <a:gd name="connsiteY54" fmla="*/ 2555631 h 6295292"/>
                  <a:gd name="connsiteX55" fmla="*/ 1055078 w 1395050"/>
                  <a:gd name="connsiteY55" fmla="*/ 2332892 h 6295292"/>
                  <a:gd name="connsiteX56" fmla="*/ 949570 w 1395050"/>
                  <a:gd name="connsiteY56" fmla="*/ 2098431 h 6295292"/>
                  <a:gd name="connsiteX57" fmla="*/ 1078524 w 1395050"/>
                  <a:gd name="connsiteY57" fmla="*/ 1746738 h 6295292"/>
                  <a:gd name="connsiteX58" fmla="*/ 1230924 w 1395050"/>
                  <a:gd name="connsiteY58" fmla="*/ 1465384 h 6295292"/>
                  <a:gd name="connsiteX59" fmla="*/ 1266094 w 1395050"/>
                  <a:gd name="connsiteY59" fmla="*/ 1031631 h 6295292"/>
                  <a:gd name="connsiteX60" fmla="*/ 1266094 w 1395050"/>
                  <a:gd name="connsiteY60" fmla="*/ 808892 h 6295292"/>
                  <a:gd name="connsiteX61" fmla="*/ 1066801 w 1395050"/>
                  <a:gd name="connsiteY61" fmla="*/ 398584 h 6295292"/>
                  <a:gd name="connsiteX62" fmla="*/ 902678 w 1395050"/>
                  <a:gd name="connsiteY62" fmla="*/ 187569 h 6295292"/>
                  <a:gd name="connsiteX63" fmla="*/ 832340 w 1395050"/>
                  <a:gd name="connsiteY63" fmla="*/ 105507 h 6295292"/>
                  <a:gd name="connsiteX64" fmla="*/ 750278 w 1395050"/>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527539 w 1441940"/>
                  <a:gd name="connsiteY28" fmla="*/ 4571999 h 6295292"/>
                  <a:gd name="connsiteX29" fmla="*/ 398586 w 1441940"/>
                  <a:gd name="connsiteY29" fmla="*/ 4794739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01261 w 1441940"/>
                  <a:gd name="connsiteY46" fmla="*/ 4419600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527539 w 1453661"/>
                  <a:gd name="connsiteY28" fmla="*/ 4571999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398586 w 1453661"/>
                  <a:gd name="connsiteY29" fmla="*/ 4794739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844062 w 1453661"/>
                  <a:gd name="connsiteY28" fmla="*/ 4560276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53661"/>
                  <a:gd name="connsiteY0" fmla="*/ 11723 h 6295292"/>
                  <a:gd name="connsiteX1" fmla="*/ 445478 w 1453661"/>
                  <a:gd name="connsiteY1" fmla="*/ 234461 h 6295292"/>
                  <a:gd name="connsiteX2" fmla="*/ 504094 w 1453661"/>
                  <a:gd name="connsiteY2" fmla="*/ 386861 h 6295292"/>
                  <a:gd name="connsiteX3" fmla="*/ 527540 w 1453661"/>
                  <a:gd name="connsiteY3" fmla="*/ 562707 h 6295292"/>
                  <a:gd name="connsiteX4" fmla="*/ 468924 w 1453661"/>
                  <a:gd name="connsiteY4" fmla="*/ 691661 h 6295292"/>
                  <a:gd name="connsiteX5" fmla="*/ 351694 w 1453661"/>
                  <a:gd name="connsiteY5" fmla="*/ 738554 h 6295292"/>
                  <a:gd name="connsiteX6" fmla="*/ 328248 w 1453661"/>
                  <a:gd name="connsiteY6" fmla="*/ 1008185 h 6295292"/>
                  <a:gd name="connsiteX7" fmla="*/ 386863 w 1453661"/>
                  <a:gd name="connsiteY7" fmla="*/ 1184030 h 6295292"/>
                  <a:gd name="connsiteX8" fmla="*/ 515817 w 1453661"/>
                  <a:gd name="connsiteY8" fmla="*/ 1242646 h 6295292"/>
                  <a:gd name="connsiteX9" fmla="*/ 644771 w 1453661"/>
                  <a:gd name="connsiteY9" fmla="*/ 1289538 h 6295292"/>
                  <a:gd name="connsiteX10" fmla="*/ 703386 w 1453661"/>
                  <a:gd name="connsiteY10" fmla="*/ 1547446 h 6295292"/>
                  <a:gd name="connsiteX11" fmla="*/ 703386 w 1453661"/>
                  <a:gd name="connsiteY11" fmla="*/ 1770184 h 6295292"/>
                  <a:gd name="connsiteX12" fmla="*/ 656494 w 1453661"/>
                  <a:gd name="connsiteY12" fmla="*/ 1969477 h 6295292"/>
                  <a:gd name="connsiteX13" fmla="*/ 609601 w 1453661"/>
                  <a:gd name="connsiteY13" fmla="*/ 2063261 h 6295292"/>
                  <a:gd name="connsiteX14" fmla="*/ 515817 w 1453661"/>
                  <a:gd name="connsiteY14" fmla="*/ 2227384 h 6295292"/>
                  <a:gd name="connsiteX15" fmla="*/ 422032 w 1453661"/>
                  <a:gd name="connsiteY15" fmla="*/ 2321169 h 6295292"/>
                  <a:gd name="connsiteX16" fmla="*/ 410309 w 1453661"/>
                  <a:gd name="connsiteY16" fmla="*/ 2485292 h 6295292"/>
                  <a:gd name="connsiteX17" fmla="*/ 281354 w 1453661"/>
                  <a:gd name="connsiteY17" fmla="*/ 2532184 h 6295292"/>
                  <a:gd name="connsiteX18" fmla="*/ 246186 w 1453661"/>
                  <a:gd name="connsiteY18" fmla="*/ 2719754 h 6295292"/>
                  <a:gd name="connsiteX19" fmla="*/ 328248 w 1453661"/>
                  <a:gd name="connsiteY19" fmla="*/ 2942491 h 6295292"/>
                  <a:gd name="connsiteX20" fmla="*/ 304802 w 1453661"/>
                  <a:gd name="connsiteY20" fmla="*/ 3012831 h 6295292"/>
                  <a:gd name="connsiteX21" fmla="*/ 175847 w 1453661"/>
                  <a:gd name="connsiteY21" fmla="*/ 3270739 h 6295292"/>
                  <a:gd name="connsiteX22" fmla="*/ 175848 w 1453661"/>
                  <a:gd name="connsiteY22" fmla="*/ 3563815 h 6295292"/>
                  <a:gd name="connsiteX23" fmla="*/ 246185 w 1453661"/>
                  <a:gd name="connsiteY23" fmla="*/ 3774832 h 6295292"/>
                  <a:gd name="connsiteX24" fmla="*/ 82063 w 1453661"/>
                  <a:gd name="connsiteY24" fmla="*/ 3845169 h 6295292"/>
                  <a:gd name="connsiteX25" fmla="*/ 117232 w 1453661"/>
                  <a:gd name="connsiteY25" fmla="*/ 4091353 h 6295292"/>
                  <a:gd name="connsiteX26" fmla="*/ 281354 w 1453661"/>
                  <a:gd name="connsiteY26" fmla="*/ 4243754 h 6295292"/>
                  <a:gd name="connsiteX27" fmla="*/ 445479 w 1453661"/>
                  <a:gd name="connsiteY27" fmla="*/ 4407877 h 6295292"/>
                  <a:gd name="connsiteX28" fmla="*/ 691662 w 1453661"/>
                  <a:gd name="connsiteY28" fmla="*/ 4572000 h 6295292"/>
                  <a:gd name="connsiteX29" fmla="*/ 668217 w 1453661"/>
                  <a:gd name="connsiteY29" fmla="*/ 4747846 h 6295292"/>
                  <a:gd name="connsiteX30" fmla="*/ 281354 w 1453661"/>
                  <a:gd name="connsiteY30" fmla="*/ 5111262 h 6295292"/>
                  <a:gd name="connsiteX31" fmla="*/ 386863 w 1453661"/>
                  <a:gd name="connsiteY31" fmla="*/ 5333999 h 6295292"/>
                  <a:gd name="connsiteX32" fmla="*/ 369834 w 1453661"/>
                  <a:gd name="connsiteY32" fmla="*/ 5497054 h 6295292"/>
                  <a:gd name="connsiteX33" fmla="*/ 189190 w 1453661"/>
                  <a:gd name="connsiteY33" fmla="*/ 5638799 h 6295292"/>
                  <a:gd name="connsiteX34" fmla="*/ 0 w 1453661"/>
                  <a:gd name="connsiteY34" fmla="*/ 5838094 h 6295292"/>
                  <a:gd name="connsiteX35" fmla="*/ 46893 w 1453661"/>
                  <a:gd name="connsiteY35" fmla="*/ 6049107 h 6295292"/>
                  <a:gd name="connsiteX36" fmla="*/ 304801 w 1453661"/>
                  <a:gd name="connsiteY36" fmla="*/ 6213231 h 6295292"/>
                  <a:gd name="connsiteX37" fmla="*/ 609602 w 1453661"/>
                  <a:gd name="connsiteY37" fmla="*/ 6295292 h 6295292"/>
                  <a:gd name="connsiteX38" fmla="*/ 961294 w 1453661"/>
                  <a:gd name="connsiteY38" fmla="*/ 6236676 h 6295292"/>
                  <a:gd name="connsiteX39" fmla="*/ 1137139 w 1453661"/>
                  <a:gd name="connsiteY39" fmla="*/ 6119446 h 6295292"/>
                  <a:gd name="connsiteX40" fmla="*/ 1213896 w 1453661"/>
                  <a:gd name="connsiteY40" fmla="*/ 5848748 h 6295292"/>
                  <a:gd name="connsiteX41" fmla="*/ 1125415 w 1453661"/>
                  <a:gd name="connsiteY41" fmla="*/ 5568461 h 6295292"/>
                  <a:gd name="connsiteX42" fmla="*/ 984740 w 1453661"/>
                  <a:gd name="connsiteY42" fmla="*/ 5275385 h 6295292"/>
                  <a:gd name="connsiteX43" fmla="*/ 1084942 w 1453661"/>
                  <a:gd name="connsiteY43" fmla="*/ 5086746 h 6295292"/>
                  <a:gd name="connsiteX44" fmla="*/ 1395050 w 1453661"/>
                  <a:gd name="connsiteY44" fmla="*/ 4841630 h 6295292"/>
                  <a:gd name="connsiteX45" fmla="*/ 1441940 w 1453661"/>
                  <a:gd name="connsiteY45" fmla="*/ 4630614 h 6295292"/>
                  <a:gd name="connsiteX46" fmla="*/ 1453661 w 1453661"/>
                  <a:gd name="connsiteY46" fmla="*/ 4325815 h 6295292"/>
                  <a:gd name="connsiteX47" fmla="*/ 1172308 w 1453661"/>
                  <a:gd name="connsiteY47" fmla="*/ 4208584 h 6295292"/>
                  <a:gd name="connsiteX48" fmla="*/ 949571 w 1453661"/>
                  <a:gd name="connsiteY48" fmla="*/ 3997570 h 6295292"/>
                  <a:gd name="connsiteX49" fmla="*/ 726833 w 1453661"/>
                  <a:gd name="connsiteY49" fmla="*/ 3774830 h 6295292"/>
                  <a:gd name="connsiteX50" fmla="*/ 802817 w 1453661"/>
                  <a:gd name="connsiteY50" fmla="*/ 3506861 h 6295292"/>
                  <a:gd name="connsiteX51" fmla="*/ 943492 w 1453661"/>
                  <a:gd name="connsiteY51" fmla="*/ 3260677 h 6295292"/>
                  <a:gd name="connsiteX52" fmla="*/ 832340 w 1453661"/>
                  <a:gd name="connsiteY52" fmla="*/ 2989384 h 6295292"/>
                  <a:gd name="connsiteX53" fmla="*/ 984740 w 1453661"/>
                  <a:gd name="connsiteY53" fmla="*/ 2766646 h 6295292"/>
                  <a:gd name="connsiteX54" fmla="*/ 902678 w 1453661"/>
                  <a:gd name="connsiteY54" fmla="*/ 2555631 h 6295292"/>
                  <a:gd name="connsiteX55" fmla="*/ 1055078 w 1453661"/>
                  <a:gd name="connsiteY55" fmla="*/ 2332892 h 6295292"/>
                  <a:gd name="connsiteX56" fmla="*/ 949570 w 1453661"/>
                  <a:gd name="connsiteY56" fmla="*/ 2098431 h 6295292"/>
                  <a:gd name="connsiteX57" fmla="*/ 1078524 w 1453661"/>
                  <a:gd name="connsiteY57" fmla="*/ 1746738 h 6295292"/>
                  <a:gd name="connsiteX58" fmla="*/ 1230924 w 1453661"/>
                  <a:gd name="connsiteY58" fmla="*/ 1465384 h 6295292"/>
                  <a:gd name="connsiteX59" fmla="*/ 1266094 w 1453661"/>
                  <a:gd name="connsiteY59" fmla="*/ 1031631 h 6295292"/>
                  <a:gd name="connsiteX60" fmla="*/ 1266094 w 1453661"/>
                  <a:gd name="connsiteY60" fmla="*/ 808892 h 6295292"/>
                  <a:gd name="connsiteX61" fmla="*/ 1066801 w 1453661"/>
                  <a:gd name="connsiteY61" fmla="*/ 398584 h 6295292"/>
                  <a:gd name="connsiteX62" fmla="*/ 902678 w 1453661"/>
                  <a:gd name="connsiteY62" fmla="*/ 187569 h 6295292"/>
                  <a:gd name="connsiteX63" fmla="*/ 832340 w 1453661"/>
                  <a:gd name="connsiteY63" fmla="*/ 105507 h 6295292"/>
                  <a:gd name="connsiteX64" fmla="*/ 750278 w 1453661"/>
                  <a:gd name="connsiteY64" fmla="*/ 0 h 6295292"/>
                  <a:gd name="connsiteX0" fmla="*/ 316524 w 1441940"/>
                  <a:gd name="connsiteY0" fmla="*/ 11723 h 6295292"/>
                  <a:gd name="connsiteX1" fmla="*/ 445478 w 1441940"/>
                  <a:gd name="connsiteY1" fmla="*/ 234461 h 6295292"/>
                  <a:gd name="connsiteX2" fmla="*/ 504094 w 1441940"/>
                  <a:gd name="connsiteY2" fmla="*/ 386861 h 6295292"/>
                  <a:gd name="connsiteX3" fmla="*/ 527540 w 1441940"/>
                  <a:gd name="connsiteY3" fmla="*/ 562707 h 6295292"/>
                  <a:gd name="connsiteX4" fmla="*/ 468924 w 1441940"/>
                  <a:gd name="connsiteY4" fmla="*/ 691661 h 6295292"/>
                  <a:gd name="connsiteX5" fmla="*/ 351694 w 1441940"/>
                  <a:gd name="connsiteY5" fmla="*/ 738554 h 6295292"/>
                  <a:gd name="connsiteX6" fmla="*/ 328248 w 1441940"/>
                  <a:gd name="connsiteY6" fmla="*/ 1008185 h 6295292"/>
                  <a:gd name="connsiteX7" fmla="*/ 386863 w 1441940"/>
                  <a:gd name="connsiteY7" fmla="*/ 1184030 h 6295292"/>
                  <a:gd name="connsiteX8" fmla="*/ 515817 w 1441940"/>
                  <a:gd name="connsiteY8" fmla="*/ 1242646 h 6295292"/>
                  <a:gd name="connsiteX9" fmla="*/ 644771 w 1441940"/>
                  <a:gd name="connsiteY9" fmla="*/ 1289538 h 6295292"/>
                  <a:gd name="connsiteX10" fmla="*/ 703386 w 1441940"/>
                  <a:gd name="connsiteY10" fmla="*/ 1547446 h 6295292"/>
                  <a:gd name="connsiteX11" fmla="*/ 703386 w 1441940"/>
                  <a:gd name="connsiteY11" fmla="*/ 1770184 h 6295292"/>
                  <a:gd name="connsiteX12" fmla="*/ 656494 w 1441940"/>
                  <a:gd name="connsiteY12" fmla="*/ 1969477 h 6295292"/>
                  <a:gd name="connsiteX13" fmla="*/ 609601 w 1441940"/>
                  <a:gd name="connsiteY13" fmla="*/ 2063261 h 6295292"/>
                  <a:gd name="connsiteX14" fmla="*/ 515817 w 1441940"/>
                  <a:gd name="connsiteY14" fmla="*/ 2227384 h 6295292"/>
                  <a:gd name="connsiteX15" fmla="*/ 422032 w 1441940"/>
                  <a:gd name="connsiteY15" fmla="*/ 2321169 h 6295292"/>
                  <a:gd name="connsiteX16" fmla="*/ 410309 w 1441940"/>
                  <a:gd name="connsiteY16" fmla="*/ 2485292 h 6295292"/>
                  <a:gd name="connsiteX17" fmla="*/ 281354 w 1441940"/>
                  <a:gd name="connsiteY17" fmla="*/ 2532184 h 6295292"/>
                  <a:gd name="connsiteX18" fmla="*/ 246186 w 1441940"/>
                  <a:gd name="connsiteY18" fmla="*/ 2719754 h 6295292"/>
                  <a:gd name="connsiteX19" fmla="*/ 328248 w 1441940"/>
                  <a:gd name="connsiteY19" fmla="*/ 2942491 h 6295292"/>
                  <a:gd name="connsiteX20" fmla="*/ 304802 w 1441940"/>
                  <a:gd name="connsiteY20" fmla="*/ 3012831 h 6295292"/>
                  <a:gd name="connsiteX21" fmla="*/ 175847 w 1441940"/>
                  <a:gd name="connsiteY21" fmla="*/ 3270739 h 6295292"/>
                  <a:gd name="connsiteX22" fmla="*/ 175848 w 1441940"/>
                  <a:gd name="connsiteY22" fmla="*/ 3563815 h 6295292"/>
                  <a:gd name="connsiteX23" fmla="*/ 246185 w 1441940"/>
                  <a:gd name="connsiteY23" fmla="*/ 3774832 h 6295292"/>
                  <a:gd name="connsiteX24" fmla="*/ 82063 w 1441940"/>
                  <a:gd name="connsiteY24" fmla="*/ 3845169 h 6295292"/>
                  <a:gd name="connsiteX25" fmla="*/ 117232 w 1441940"/>
                  <a:gd name="connsiteY25" fmla="*/ 4091353 h 6295292"/>
                  <a:gd name="connsiteX26" fmla="*/ 281354 w 1441940"/>
                  <a:gd name="connsiteY26" fmla="*/ 4243754 h 6295292"/>
                  <a:gd name="connsiteX27" fmla="*/ 445479 w 1441940"/>
                  <a:gd name="connsiteY27" fmla="*/ 4407877 h 6295292"/>
                  <a:gd name="connsiteX28" fmla="*/ 691662 w 1441940"/>
                  <a:gd name="connsiteY28" fmla="*/ 4572000 h 6295292"/>
                  <a:gd name="connsiteX29" fmla="*/ 668217 w 1441940"/>
                  <a:gd name="connsiteY29" fmla="*/ 4747846 h 6295292"/>
                  <a:gd name="connsiteX30" fmla="*/ 281354 w 1441940"/>
                  <a:gd name="connsiteY30" fmla="*/ 5111262 h 6295292"/>
                  <a:gd name="connsiteX31" fmla="*/ 386863 w 1441940"/>
                  <a:gd name="connsiteY31" fmla="*/ 5333999 h 6295292"/>
                  <a:gd name="connsiteX32" fmla="*/ 369834 w 1441940"/>
                  <a:gd name="connsiteY32" fmla="*/ 5497054 h 6295292"/>
                  <a:gd name="connsiteX33" fmla="*/ 189190 w 1441940"/>
                  <a:gd name="connsiteY33" fmla="*/ 5638799 h 6295292"/>
                  <a:gd name="connsiteX34" fmla="*/ 0 w 1441940"/>
                  <a:gd name="connsiteY34" fmla="*/ 5838094 h 6295292"/>
                  <a:gd name="connsiteX35" fmla="*/ 46893 w 1441940"/>
                  <a:gd name="connsiteY35" fmla="*/ 6049107 h 6295292"/>
                  <a:gd name="connsiteX36" fmla="*/ 304801 w 1441940"/>
                  <a:gd name="connsiteY36" fmla="*/ 6213231 h 6295292"/>
                  <a:gd name="connsiteX37" fmla="*/ 609602 w 1441940"/>
                  <a:gd name="connsiteY37" fmla="*/ 6295292 h 6295292"/>
                  <a:gd name="connsiteX38" fmla="*/ 961294 w 1441940"/>
                  <a:gd name="connsiteY38" fmla="*/ 6236676 h 6295292"/>
                  <a:gd name="connsiteX39" fmla="*/ 1137139 w 1441940"/>
                  <a:gd name="connsiteY39" fmla="*/ 6119446 h 6295292"/>
                  <a:gd name="connsiteX40" fmla="*/ 1213896 w 1441940"/>
                  <a:gd name="connsiteY40" fmla="*/ 5848748 h 6295292"/>
                  <a:gd name="connsiteX41" fmla="*/ 1125415 w 1441940"/>
                  <a:gd name="connsiteY41" fmla="*/ 5568461 h 6295292"/>
                  <a:gd name="connsiteX42" fmla="*/ 984740 w 1441940"/>
                  <a:gd name="connsiteY42" fmla="*/ 5275385 h 6295292"/>
                  <a:gd name="connsiteX43" fmla="*/ 1084942 w 1441940"/>
                  <a:gd name="connsiteY43" fmla="*/ 5086746 h 6295292"/>
                  <a:gd name="connsiteX44" fmla="*/ 1395050 w 1441940"/>
                  <a:gd name="connsiteY44" fmla="*/ 4841630 h 6295292"/>
                  <a:gd name="connsiteX45" fmla="*/ 1441940 w 1441940"/>
                  <a:gd name="connsiteY45" fmla="*/ 4630614 h 6295292"/>
                  <a:gd name="connsiteX46" fmla="*/ 1336430 w 1441940"/>
                  <a:gd name="connsiteY46" fmla="*/ 4396154 h 6295292"/>
                  <a:gd name="connsiteX47" fmla="*/ 1172308 w 1441940"/>
                  <a:gd name="connsiteY47" fmla="*/ 4208584 h 6295292"/>
                  <a:gd name="connsiteX48" fmla="*/ 949571 w 1441940"/>
                  <a:gd name="connsiteY48" fmla="*/ 3997570 h 6295292"/>
                  <a:gd name="connsiteX49" fmla="*/ 726833 w 1441940"/>
                  <a:gd name="connsiteY49" fmla="*/ 3774830 h 6295292"/>
                  <a:gd name="connsiteX50" fmla="*/ 802817 w 1441940"/>
                  <a:gd name="connsiteY50" fmla="*/ 3506861 h 6295292"/>
                  <a:gd name="connsiteX51" fmla="*/ 943492 w 1441940"/>
                  <a:gd name="connsiteY51" fmla="*/ 3260677 h 6295292"/>
                  <a:gd name="connsiteX52" fmla="*/ 832340 w 1441940"/>
                  <a:gd name="connsiteY52" fmla="*/ 2989384 h 6295292"/>
                  <a:gd name="connsiteX53" fmla="*/ 984740 w 1441940"/>
                  <a:gd name="connsiteY53" fmla="*/ 2766646 h 6295292"/>
                  <a:gd name="connsiteX54" fmla="*/ 902678 w 1441940"/>
                  <a:gd name="connsiteY54" fmla="*/ 2555631 h 6295292"/>
                  <a:gd name="connsiteX55" fmla="*/ 1055078 w 1441940"/>
                  <a:gd name="connsiteY55" fmla="*/ 2332892 h 6295292"/>
                  <a:gd name="connsiteX56" fmla="*/ 949570 w 1441940"/>
                  <a:gd name="connsiteY56" fmla="*/ 2098431 h 6295292"/>
                  <a:gd name="connsiteX57" fmla="*/ 1078524 w 1441940"/>
                  <a:gd name="connsiteY57" fmla="*/ 1746738 h 6295292"/>
                  <a:gd name="connsiteX58" fmla="*/ 1230924 w 1441940"/>
                  <a:gd name="connsiteY58" fmla="*/ 1465384 h 6295292"/>
                  <a:gd name="connsiteX59" fmla="*/ 1266094 w 1441940"/>
                  <a:gd name="connsiteY59" fmla="*/ 1031631 h 6295292"/>
                  <a:gd name="connsiteX60" fmla="*/ 1266094 w 1441940"/>
                  <a:gd name="connsiteY60" fmla="*/ 808892 h 6295292"/>
                  <a:gd name="connsiteX61" fmla="*/ 1066801 w 1441940"/>
                  <a:gd name="connsiteY61" fmla="*/ 398584 h 6295292"/>
                  <a:gd name="connsiteX62" fmla="*/ 902678 w 1441940"/>
                  <a:gd name="connsiteY62" fmla="*/ 187569 h 6295292"/>
                  <a:gd name="connsiteX63" fmla="*/ 832340 w 1441940"/>
                  <a:gd name="connsiteY63" fmla="*/ 105507 h 6295292"/>
                  <a:gd name="connsiteX64" fmla="*/ 750278 w 1441940"/>
                  <a:gd name="connsiteY64" fmla="*/ 0 h 6295292"/>
                  <a:gd name="connsiteX0" fmla="*/ 269631 w 1395047"/>
                  <a:gd name="connsiteY0" fmla="*/ 11723 h 6295292"/>
                  <a:gd name="connsiteX1" fmla="*/ 398585 w 1395047"/>
                  <a:gd name="connsiteY1" fmla="*/ 234461 h 6295292"/>
                  <a:gd name="connsiteX2" fmla="*/ 457201 w 1395047"/>
                  <a:gd name="connsiteY2" fmla="*/ 386861 h 6295292"/>
                  <a:gd name="connsiteX3" fmla="*/ 480647 w 1395047"/>
                  <a:gd name="connsiteY3" fmla="*/ 562707 h 6295292"/>
                  <a:gd name="connsiteX4" fmla="*/ 422031 w 1395047"/>
                  <a:gd name="connsiteY4" fmla="*/ 691661 h 6295292"/>
                  <a:gd name="connsiteX5" fmla="*/ 304801 w 1395047"/>
                  <a:gd name="connsiteY5" fmla="*/ 738554 h 6295292"/>
                  <a:gd name="connsiteX6" fmla="*/ 281355 w 1395047"/>
                  <a:gd name="connsiteY6" fmla="*/ 1008185 h 6295292"/>
                  <a:gd name="connsiteX7" fmla="*/ 339970 w 1395047"/>
                  <a:gd name="connsiteY7" fmla="*/ 1184030 h 6295292"/>
                  <a:gd name="connsiteX8" fmla="*/ 468924 w 1395047"/>
                  <a:gd name="connsiteY8" fmla="*/ 1242646 h 6295292"/>
                  <a:gd name="connsiteX9" fmla="*/ 597878 w 1395047"/>
                  <a:gd name="connsiteY9" fmla="*/ 1289538 h 6295292"/>
                  <a:gd name="connsiteX10" fmla="*/ 656493 w 1395047"/>
                  <a:gd name="connsiteY10" fmla="*/ 1547446 h 6295292"/>
                  <a:gd name="connsiteX11" fmla="*/ 656493 w 1395047"/>
                  <a:gd name="connsiteY11" fmla="*/ 1770184 h 6295292"/>
                  <a:gd name="connsiteX12" fmla="*/ 609601 w 1395047"/>
                  <a:gd name="connsiteY12" fmla="*/ 1969477 h 6295292"/>
                  <a:gd name="connsiteX13" fmla="*/ 562708 w 1395047"/>
                  <a:gd name="connsiteY13" fmla="*/ 2063261 h 6295292"/>
                  <a:gd name="connsiteX14" fmla="*/ 468924 w 1395047"/>
                  <a:gd name="connsiteY14" fmla="*/ 2227384 h 6295292"/>
                  <a:gd name="connsiteX15" fmla="*/ 375139 w 1395047"/>
                  <a:gd name="connsiteY15" fmla="*/ 2321169 h 6295292"/>
                  <a:gd name="connsiteX16" fmla="*/ 363416 w 1395047"/>
                  <a:gd name="connsiteY16" fmla="*/ 2485292 h 6295292"/>
                  <a:gd name="connsiteX17" fmla="*/ 234461 w 1395047"/>
                  <a:gd name="connsiteY17" fmla="*/ 2532184 h 6295292"/>
                  <a:gd name="connsiteX18" fmla="*/ 199293 w 1395047"/>
                  <a:gd name="connsiteY18" fmla="*/ 2719754 h 6295292"/>
                  <a:gd name="connsiteX19" fmla="*/ 281355 w 1395047"/>
                  <a:gd name="connsiteY19" fmla="*/ 2942491 h 6295292"/>
                  <a:gd name="connsiteX20" fmla="*/ 257909 w 1395047"/>
                  <a:gd name="connsiteY20" fmla="*/ 3012831 h 6295292"/>
                  <a:gd name="connsiteX21" fmla="*/ 128954 w 1395047"/>
                  <a:gd name="connsiteY21" fmla="*/ 3270739 h 6295292"/>
                  <a:gd name="connsiteX22" fmla="*/ 128955 w 1395047"/>
                  <a:gd name="connsiteY22" fmla="*/ 3563815 h 6295292"/>
                  <a:gd name="connsiteX23" fmla="*/ 199292 w 1395047"/>
                  <a:gd name="connsiteY23" fmla="*/ 3774832 h 6295292"/>
                  <a:gd name="connsiteX24" fmla="*/ 35170 w 1395047"/>
                  <a:gd name="connsiteY24" fmla="*/ 3845169 h 6295292"/>
                  <a:gd name="connsiteX25" fmla="*/ 70339 w 1395047"/>
                  <a:gd name="connsiteY25" fmla="*/ 4091353 h 6295292"/>
                  <a:gd name="connsiteX26" fmla="*/ 234461 w 1395047"/>
                  <a:gd name="connsiteY26" fmla="*/ 4243754 h 6295292"/>
                  <a:gd name="connsiteX27" fmla="*/ 398586 w 1395047"/>
                  <a:gd name="connsiteY27" fmla="*/ 4407877 h 6295292"/>
                  <a:gd name="connsiteX28" fmla="*/ 644769 w 1395047"/>
                  <a:gd name="connsiteY28" fmla="*/ 4572000 h 6295292"/>
                  <a:gd name="connsiteX29" fmla="*/ 621324 w 1395047"/>
                  <a:gd name="connsiteY29" fmla="*/ 4747846 h 6295292"/>
                  <a:gd name="connsiteX30" fmla="*/ 234461 w 1395047"/>
                  <a:gd name="connsiteY30" fmla="*/ 5111262 h 6295292"/>
                  <a:gd name="connsiteX31" fmla="*/ 339970 w 1395047"/>
                  <a:gd name="connsiteY31" fmla="*/ 5333999 h 6295292"/>
                  <a:gd name="connsiteX32" fmla="*/ 322941 w 1395047"/>
                  <a:gd name="connsiteY32" fmla="*/ 5497054 h 6295292"/>
                  <a:gd name="connsiteX33" fmla="*/ 142297 w 1395047"/>
                  <a:gd name="connsiteY33" fmla="*/ 5638799 h 6295292"/>
                  <a:gd name="connsiteX34" fmla="*/ 145206 w 1395047"/>
                  <a:gd name="connsiteY34" fmla="*/ 5870160 h 6295292"/>
                  <a:gd name="connsiteX35" fmla="*/ 0 w 1395047"/>
                  <a:gd name="connsiteY35" fmla="*/ 6049107 h 6295292"/>
                  <a:gd name="connsiteX36" fmla="*/ 257908 w 1395047"/>
                  <a:gd name="connsiteY36" fmla="*/ 6213231 h 6295292"/>
                  <a:gd name="connsiteX37" fmla="*/ 562709 w 1395047"/>
                  <a:gd name="connsiteY37" fmla="*/ 6295292 h 6295292"/>
                  <a:gd name="connsiteX38" fmla="*/ 914401 w 1395047"/>
                  <a:gd name="connsiteY38" fmla="*/ 6236676 h 6295292"/>
                  <a:gd name="connsiteX39" fmla="*/ 1090246 w 1395047"/>
                  <a:gd name="connsiteY39" fmla="*/ 6119446 h 6295292"/>
                  <a:gd name="connsiteX40" fmla="*/ 1167003 w 1395047"/>
                  <a:gd name="connsiteY40" fmla="*/ 5848748 h 6295292"/>
                  <a:gd name="connsiteX41" fmla="*/ 1078522 w 1395047"/>
                  <a:gd name="connsiteY41" fmla="*/ 5568461 h 6295292"/>
                  <a:gd name="connsiteX42" fmla="*/ 937847 w 1395047"/>
                  <a:gd name="connsiteY42" fmla="*/ 5275385 h 6295292"/>
                  <a:gd name="connsiteX43" fmla="*/ 1038049 w 1395047"/>
                  <a:gd name="connsiteY43" fmla="*/ 5086746 h 6295292"/>
                  <a:gd name="connsiteX44" fmla="*/ 1348157 w 1395047"/>
                  <a:gd name="connsiteY44" fmla="*/ 4841630 h 6295292"/>
                  <a:gd name="connsiteX45" fmla="*/ 1395047 w 1395047"/>
                  <a:gd name="connsiteY45" fmla="*/ 4630614 h 6295292"/>
                  <a:gd name="connsiteX46" fmla="*/ 1289537 w 1395047"/>
                  <a:gd name="connsiteY46" fmla="*/ 4396154 h 6295292"/>
                  <a:gd name="connsiteX47" fmla="*/ 1125415 w 1395047"/>
                  <a:gd name="connsiteY47" fmla="*/ 4208584 h 6295292"/>
                  <a:gd name="connsiteX48" fmla="*/ 902678 w 1395047"/>
                  <a:gd name="connsiteY48" fmla="*/ 3997570 h 6295292"/>
                  <a:gd name="connsiteX49" fmla="*/ 679940 w 1395047"/>
                  <a:gd name="connsiteY49" fmla="*/ 3774830 h 6295292"/>
                  <a:gd name="connsiteX50" fmla="*/ 755924 w 1395047"/>
                  <a:gd name="connsiteY50" fmla="*/ 3506861 h 6295292"/>
                  <a:gd name="connsiteX51" fmla="*/ 896599 w 1395047"/>
                  <a:gd name="connsiteY51" fmla="*/ 3260677 h 6295292"/>
                  <a:gd name="connsiteX52" fmla="*/ 785447 w 1395047"/>
                  <a:gd name="connsiteY52" fmla="*/ 2989384 h 6295292"/>
                  <a:gd name="connsiteX53" fmla="*/ 937847 w 1395047"/>
                  <a:gd name="connsiteY53" fmla="*/ 2766646 h 6295292"/>
                  <a:gd name="connsiteX54" fmla="*/ 855785 w 1395047"/>
                  <a:gd name="connsiteY54" fmla="*/ 2555631 h 6295292"/>
                  <a:gd name="connsiteX55" fmla="*/ 1008185 w 1395047"/>
                  <a:gd name="connsiteY55" fmla="*/ 2332892 h 6295292"/>
                  <a:gd name="connsiteX56" fmla="*/ 902677 w 1395047"/>
                  <a:gd name="connsiteY56" fmla="*/ 2098431 h 6295292"/>
                  <a:gd name="connsiteX57" fmla="*/ 1031631 w 1395047"/>
                  <a:gd name="connsiteY57" fmla="*/ 1746738 h 6295292"/>
                  <a:gd name="connsiteX58" fmla="*/ 1184031 w 1395047"/>
                  <a:gd name="connsiteY58" fmla="*/ 1465384 h 6295292"/>
                  <a:gd name="connsiteX59" fmla="*/ 1219201 w 1395047"/>
                  <a:gd name="connsiteY59" fmla="*/ 1031631 h 6295292"/>
                  <a:gd name="connsiteX60" fmla="*/ 1219201 w 1395047"/>
                  <a:gd name="connsiteY60" fmla="*/ 808892 h 6295292"/>
                  <a:gd name="connsiteX61" fmla="*/ 1019908 w 1395047"/>
                  <a:gd name="connsiteY61" fmla="*/ 398584 h 6295292"/>
                  <a:gd name="connsiteX62" fmla="*/ 855785 w 1395047"/>
                  <a:gd name="connsiteY62" fmla="*/ 187569 h 6295292"/>
                  <a:gd name="connsiteX63" fmla="*/ 785447 w 1395047"/>
                  <a:gd name="connsiteY63" fmla="*/ 105507 h 6295292"/>
                  <a:gd name="connsiteX64" fmla="*/ 703385 w 1395047"/>
                  <a:gd name="connsiteY64" fmla="*/ 0 h 6295292"/>
                  <a:gd name="connsiteX0" fmla="*/ 234461 w 1359877"/>
                  <a:gd name="connsiteY0" fmla="*/ 11723 h 6295292"/>
                  <a:gd name="connsiteX1" fmla="*/ 363415 w 1359877"/>
                  <a:gd name="connsiteY1" fmla="*/ 234461 h 6295292"/>
                  <a:gd name="connsiteX2" fmla="*/ 422031 w 1359877"/>
                  <a:gd name="connsiteY2" fmla="*/ 386861 h 6295292"/>
                  <a:gd name="connsiteX3" fmla="*/ 445477 w 1359877"/>
                  <a:gd name="connsiteY3" fmla="*/ 562707 h 6295292"/>
                  <a:gd name="connsiteX4" fmla="*/ 386861 w 1359877"/>
                  <a:gd name="connsiteY4" fmla="*/ 691661 h 6295292"/>
                  <a:gd name="connsiteX5" fmla="*/ 269631 w 1359877"/>
                  <a:gd name="connsiteY5" fmla="*/ 738554 h 6295292"/>
                  <a:gd name="connsiteX6" fmla="*/ 246185 w 1359877"/>
                  <a:gd name="connsiteY6" fmla="*/ 1008185 h 6295292"/>
                  <a:gd name="connsiteX7" fmla="*/ 304800 w 1359877"/>
                  <a:gd name="connsiteY7" fmla="*/ 1184030 h 6295292"/>
                  <a:gd name="connsiteX8" fmla="*/ 433754 w 1359877"/>
                  <a:gd name="connsiteY8" fmla="*/ 1242646 h 6295292"/>
                  <a:gd name="connsiteX9" fmla="*/ 562708 w 1359877"/>
                  <a:gd name="connsiteY9" fmla="*/ 1289538 h 6295292"/>
                  <a:gd name="connsiteX10" fmla="*/ 621323 w 1359877"/>
                  <a:gd name="connsiteY10" fmla="*/ 1547446 h 6295292"/>
                  <a:gd name="connsiteX11" fmla="*/ 621323 w 1359877"/>
                  <a:gd name="connsiteY11" fmla="*/ 1770184 h 6295292"/>
                  <a:gd name="connsiteX12" fmla="*/ 574431 w 1359877"/>
                  <a:gd name="connsiteY12" fmla="*/ 1969477 h 6295292"/>
                  <a:gd name="connsiteX13" fmla="*/ 527538 w 1359877"/>
                  <a:gd name="connsiteY13" fmla="*/ 2063261 h 6295292"/>
                  <a:gd name="connsiteX14" fmla="*/ 433754 w 1359877"/>
                  <a:gd name="connsiteY14" fmla="*/ 2227384 h 6295292"/>
                  <a:gd name="connsiteX15" fmla="*/ 339969 w 1359877"/>
                  <a:gd name="connsiteY15" fmla="*/ 2321169 h 6295292"/>
                  <a:gd name="connsiteX16" fmla="*/ 328246 w 1359877"/>
                  <a:gd name="connsiteY16" fmla="*/ 2485292 h 6295292"/>
                  <a:gd name="connsiteX17" fmla="*/ 199291 w 1359877"/>
                  <a:gd name="connsiteY17" fmla="*/ 2532184 h 6295292"/>
                  <a:gd name="connsiteX18" fmla="*/ 164123 w 1359877"/>
                  <a:gd name="connsiteY18" fmla="*/ 2719754 h 6295292"/>
                  <a:gd name="connsiteX19" fmla="*/ 246185 w 1359877"/>
                  <a:gd name="connsiteY19" fmla="*/ 2942491 h 6295292"/>
                  <a:gd name="connsiteX20" fmla="*/ 222739 w 1359877"/>
                  <a:gd name="connsiteY20" fmla="*/ 3012831 h 6295292"/>
                  <a:gd name="connsiteX21" fmla="*/ 93784 w 1359877"/>
                  <a:gd name="connsiteY21" fmla="*/ 3270739 h 6295292"/>
                  <a:gd name="connsiteX22" fmla="*/ 93785 w 1359877"/>
                  <a:gd name="connsiteY22" fmla="*/ 3563815 h 6295292"/>
                  <a:gd name="connsiteX23" fmla="*/ 164122 w 1359877"/>
                  <a:gd name="connsiteY23" fmla="*/ 3774832 h 6295292"/>
                  <a:gd name="connsiteX24" fmla="*/ 0 w 1359877"/>
                  <a:gd name="connsiteY24" fmla="*/ 3845169 h 6295292"/>
                  <a:gd name="connsiteX25" fmla="*/ 35169 w 1359877"/>
                  <a:gd name="connsiteY25" fmla="*/ 4091353 h 6295292"/>
                  <a:gd name="connsiteX26" fmla="*/ 199291 w 1359877"/>
                  <a:gd name="connsiteY26" fmla="*/ 4243754 h 6295292"/>
                  <a:gd name="connsiteX27" fmla="*/ 363416 w 1359877"/>
                  <a:gd name="connsiteY27" fmla="*/ 4407877 h 6295292"/>
                  <a:gd name="connsiteX28" fmla="*/ 609599 w 1359877"/>
                  <a:gd name="connsiteY28" fmla="*/ 4572000 h 6295292"/>
                  <a:gd name="connsiteX29" fmla="*/ 586154 w 1359877"/>
                  <a:gd name="connsiteY29" fmla="*/ 4747846 h 6295292"/>
                  <a:gd name="connsiteX30" fmla="*/ 199291 w 1359877"/>
                  <a:gd name="connsiteY30" fmla="*/ 5111262 h 6295292"/>
                  <a:gd name="connsiteX31" fmla="*/ 304800 w 1359877"/>
                  <a:gd name="connsiteY31" fmla="*/ 5333999 h 6295292"/>
                  <a:gd name="connsiteX32" fmla="*/ 287771 w 1359877"/>
                  <a:gd name="connsiteY32" fmla="*/ 5497054 h 6295292"/>
                  <a:gd name="connsiteX33" fmla="*/ 107127 w 1359877"/>
                  <a:gd name="connsiteY33" fmla="*/ 5638799 h 6295292"/>
                  <a:gd name="connsiteX34" fmla="*/ 110036 w 1359877"/>
                  <a:gd name="connsiteY34" fmla="*/ 5870160 h 6295292"/>
                  <a:gd name="connsiteX35" fmla="*/ 142152 w 1359877"/>
                  <a:gd name="connsiteY35" fmla="*/ 6126065 h 6295292"/>
                  <a:gd name="connsiteX36" fmla="*/ 222738 w 1359877"/>
                  <a:gd name="connsiteY36" fmla="*/ 6213231 h 6295292"/>
                  <a:gd name="connsiteX37" fmla="*/ 527539 w 1359877"/>
                  <a:gd name="connsiteY37" fmla="*/ 6295292 h 6295292"/>
                  <a:gd name="connsiteX38" fmla="*/ 879231 w 1359877"/>
                  <a:gd name="connsiteY38" fmla="*/ 6236676 h 6295292"/>
                  <a:gd name="connsiteX39" fmla="*/ 1055076 w 1359877"/>
                  <a:gd name="connsiteY39" fmla="*/ 6119446 h 6295292"/>
                  <a:gd name="connsiteX40" fmla="*/ 1131833 w 1359877"/>
                  <a:gd name="connsiteY40" fmla="*/ 5848748 h 6295292"/>
                  <a:gd name="connsiteX41" fmla="*/ 1043352 w 1359877"/>
                  <a:gd name="connsiteY41" fmla="*/ 5568461 h 6295292"/>
                  <a:gd name="connsiteX42" fmla="*/ 902677 w 1359877"/>
                  <a:gd name="connsiteY42" fmla="*/ 5275385 h 6295292"/>
                  <a:gd name="connsiteX43" fmla="*/ 1002879 w 1359877"/>
                  <a:gd name="connsiteY43" fmla="*/ 5086746 h 6295292"/>
                  <a:gd name="connsiteX44" fmla="*/ 1312987 w 1359877"/>
                  <a:gd name="connsiteY44" fmla="*/ 4841630 h 6295292"/>
                  <a:gd name="connsiteX45" fmla="*/ 1359877 w 1359877"/>
                  <a:gd name="connsiteY45" fmla="*/ 4630614 h 6295292"/>
                  <a:gd name="connsiteX46" fmla="*/ 1254367 w 1359877"/>
                  <a:gd name="connsiteY46" fmla="*/ 4396154 h 6295292"/>
                  <a:gd name="connsiteX47" fmla="*/ 1090245 w 1359877"/>
                  <a:gd name="connsiteY47" fmla="*/ 4208584 h 6295292"/>
                  <a:gd name="connsiteX48" fmla="*/ 867508 w 1359877"/>
                  <a:gd name="connsiteY48" fmla="*/ 3997570 h 6295292"/>
                  <a:gd name="connsiteX49" fmla="*/ 644770 w 1359877"/>
                  <a:gd name="connsiteY49" fmla="*/ 3774830 h 6295292"/>
                  <a:gd name="connsiteX50" fmla="*/ 720754 w 1359877"/>
                  <a:gd name="connsiteY50" fmla="*/ 3506861 h 6295292"/>
                  <a:gd name="connsiteX51" fmla="*/ 861429 w 1359877"/>
                  <a:gd name="connsiteY51" fmla="*/ 3260677 h 6295292"/>
                  <a:gd name="connsiteX52" fmla="*/ 750277 w 1359877"/>
                  <a:gd name="connsiteY52" fmla="*/ 2989384 h 6295292"/>
                  <a:gd name="connsiteX53" fmla="*/ 902677 w 1359877"/>
                  <a:gd name="connsiteY53" fmla="*/ 2766646 h 6295292"/>
                  <a:gd name="connsiteX54" fmla="*/ 820615 w 1359877"/>
                  <a:gd name="connsiteY54" fmla="*/ 2555631 h 6295292"/>
                  <a:gd name="connsiteX55" fmla="*/ 973015 w 1359877"/>
                  <a:gd name="connsiteY55" fmla="*/ 2332892 h 6295292"/>
                  <a:gd name="connsiteX56" fmla="*/ 867507 w 1359877"/>
                  <a:gd name="connsiteY56" fmla="*/ 2098431 h 6295292"/>
                  <a:gd name="connsiteX57" fmla="*/ 996461 w 1359877"/>
                  <a:gd name="connsiteY57" fmla="*/ 1746738 h 6295292"/>
                  <a:gd name="connsiteX58" fmla="*/ 1148861 w 1359877"/>
                  <a:gd name="connsiteY58" fmla="*/ 1465384 h 6295292"/>
                  <a:gd name="connsiteX59" fmla="*/ 1184031 w 1359877"/>
                  <a:gd name="connsiteY59" fmla="*/ 1031631 h 6295292"/>
                  <a:gd name="connsiteX60" fmla="*/ 1184031 w 1359877"/>
                  <a:gd name="connsiteY60" fmla="*/ 808892 h 6295292"/>
                  <a:gd name="connsiteX61" fmla="*/ 984738 w 1359877"/>
                  <a:gd name="connsiteY61" fmla="*/ 398584 h 6295292"/>
                  <a:gd name="connsiteX62" fmla="*/ 820615 w 1359877"/>
                  <a:gd name="connsiteY62" fmla="*/ 187569 h 6295292"/>
                  <a:gd name="connsiteX63" fmla="*/ 750277 w 1359877"/>
                  <a:gd name="connsiteY63" fmla="*/ 105507 h 6295292"/>
                  <a:gd name="connsiteX64" fmla="*/ 668215 w 1359877"/>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128513 w 1378354"/>
                  <a:gd name="connsiteY34" fmla="*/ 5870160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306248 w 1378354"/>
                  <a:gd name="connsiteY32" fmla="*/ 5497054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323277 w 1378354"/>
                  <a:gd name="connsiteY31" fmla="*/ 5333999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217768 w 1378354"/>
                  <a:gd name="connsiteY30" fmla="*/ 5111262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604631 w 1378354"/>
                  <a:gd name="connsiteY29" fmla="*/ 4747846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06941 w 1378354"/>
                  <a:gd name="connsiteY30" fmla="*/ 5040717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254528 w 1378354"/>
                  <a:gd name="connsiteY32" fmla="*/ 5388030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252938 w 1378354"/>
                  <a:gd name="connsiteY0" fmla="*/ 11723 h 6295292"/>
                  <a:gd name="connsiteX1" fmla="*/ 381892 w 1378354"/>
                  <a:gd name="connsiteY1" fmla="*/ 234461 h 6295292"/>
                  <a:gd name="connsiteX2" fmla="*/ 440508 w 1378354"/>
                  <a:gd name="connsiteY2" fmla="*/ 386861 h 6295292"/>
                  <a:gd name="connsiteX3" fmla="*/ 463954 w 1378354"/>
                  <a:gd name="connsiteY3" fmla="*/ 562707 h 6295292"/>
                  <a:gd name="connsiteX4" fmla="*/ 405338 w 1378354"/>
                  <a:gd name="connsiteY4" fmla="*/ 691661 h 6295292"/>
                  <a:gd name="connsiteX5" fmla="*/ 288108 w 1378354"/>
                  <a:gd name="connsiteY5" fmla="*/ 738554 h 6295292"/>
                  <a:gd name="connsiteX6" fmla="*/ 264662 w 1378354"/>
                  <a:gd name="connsiteY6" fmla="*/ 1008185 h 6295292"/>
                  <a:gd name="connsiteX7" fmla="*/ 323277 w 1378354"/>
                  <a:gd name="connsiteY7" fmla="*/ 1184030 h 6295292"/>
                  <a:gd name="connsiteX8" fmla="*/ 452231 w 1378354"/>
                  <a:gd name="connsiteY8" fmla="*/ 1242646 h 6295292"/>
                  <a:gd name="connsiteX9" fmla="*/ 581185 w 1378354"/>
                  <a:gd name="connsiteY9" fmla="*/ 1289538 h 6295292"/>
                  <a:gd name="connsiteX10" fmla="*/ 639800 w 1378354"/>
                  <a:gd name="connsiteY10" fmla="*/ 1547446 h 6295292"/>
                  <a:gd name="connsiteX11" fmla="*/ 639800 w 1378354"/>
                  <a:gd name="connsiteY11" fmla="*/ 1770184 h 6295292"/>
                  <a:gd name="connsiteX12" fmla="*/ 592908 w 1378354"/>
                  <a:gd name="connsiteY12" fmla="*/ 1969477 h 6295292"/>
                  <a:gd name="connsiteX13" fmla="*/ 546015 w 1378354"/>
                  <a:gd name="connsiteY13" fmla="*/ 2063261 h 6295292"/>
                  <a:gd name="connsiteX14" fmla="*/ 452231 w 1378354"/>
                  <a:gd name="connsiteY14" fmla="*/ 2227384 h 6295292"/>
                  <a:gd name="connsiteX15" fmla="*/ 358446 w 1378354"/>
                  <a:gd name="connsiteY15" fmla="*/ 2321169 h 6295292"/>
                  <a:gd name="connsiteX16" fmla="*/ 346723 w 1378354"/>
                  <a:gd name="connsiteY16" fmla="*/ 2485292 h 6295292"/>
                  <a:gd name="connsiteX17" fmla="*/ 217768 w 1378354"/>
                  <a:gd name="connsiteY17" fmla="*/ 2532184 h 6295292"/>
                  <a:gd name="connsiteX18" fmla="*/ 182600 w 1378354"/>
                  <a:gd name="connsiteY18" fmla="*/ 2719754 h 6295292"/>
                  <a:gd name="connsiteX19" fmla="*/ 264662 w 1378354"/>
                  <a:gd name="connsiteY19" fmla="*/ 2942491 h 6295292"/>
                  <a:gd name="connsiteX20" fmla="*/ 241216 w 1378354"/>
                  <a:gd name="connsiteY20" fmla="*/ 3012831 h 6295292"/>
                  <a:gd name="connsiteX21" fmla="*/ 112261 w 1378354"/>
                  <a:gd name="connsiteY21" fmla="*/ 3270739 h 6295292"/>
                  <a:gd name="connsiteX22" fmla="*/ 112262 w 1378354"/>
                  <a:gd name="connsiteY22" fmla="*/ 3563815 h 6295292"/>
                  <a:gd name="connsiteX23" fmla="*/ 182599 w 1378354"/>
                  <a:gd name="connsiteY23" fmla="*/ 3774832 h 6295292"/>
                  <a:gd name="connsiteX24" fmla="*/ 18477 w 1378354"/>
                  <a:gd name="connsiteY24" fmla="*/ 3845169 h 6295292"/>
                  <a:gd name="connsiteX25" fmla="*/ 53646 w 1378354"/>
                  <a:gd name="connsiteY25" fmla="*/ 4091353 h 6295292"/>
                  <a:gd name="connsiteX26" fmla="*/ 217768 w 1378354"/>
                  <a:gd name="connsiteY26" fmla="*/ 4243754 h 6295292"/>
                  <a:gd name="connsiteX27" fmla="*/ 381893 w 1378354"/>
                  <a:gd name="connsiteY27" fmla="*/ 4407877 h 6295292"/>
                  <a:gd name="connsiteX28" fmla="*/ 628076 w 1378354"/>
                  <a:gd name="connsiteY28" fmla="*/ 4572000 h 6295292"/>
                  <a:gd name="connsiteX29" fmla="*/ 368202 w 1378354"/>
                  <a:gd name="connsiteY29" fmla="*/ 4799152 h 6295292"/>
                  <a:gd name="connsiteX30" fmla="*/ 166048 w 1378354"/>
                  <a:gd name="connsiteY30" fmla="*/ 4925281 h 6295292"/>
                  <a:gd name="connsiteX31" fmla="*/ 234617 w 1378354"/>
                  <a:gd name="connsiteY31" fmla="*/ 5244216 h 6295292"/>
                  <a:gd name="connsiteX32" fmla="*/ 165867 w 1378354"/>
                  <a:gd name="connsiteY32" fmla="*/ 5522706 h 6295292"/>
                  <a:gd name="connsiteX33" fmla="*/ 0 w 1378354"/>
                  <a:gd name="connsiteY33" fmla="*/ 5690105 h 6295292"/>
                  <a:gd name="connsiteX34" fmla="*/ 32464 w 1378354"/>
                  <a:gd name="connsiteY34" fmla="*/ 5908639 h 6295292"/>
                  <a:gd name="connsiteX35" fmla="*/ 160629 w 1378354"/>
                  <a:gd name="connsiteY35" fmla="*/ 6126065 h 6295292"/>
                  <a:gd name="connsiteX36" fmla="*/ 241215 w 1378354"/>
                  <a:gd name="connsiteY36" fmla="*/ 6213231 h 6295292"/>
                  <a:gd name="connsiteX37" fmla="*/ 546016 w 1378354"/>
                  <a:gd name="connsiteY37" fmla="*/ 6295292 h 6295292"/>
                  <a:gd name="connsiteX38" fmla="*/ 897708 w 1378354"/>
                  <a:gd name="connsiteY38" fmla="*/ 6236676 h 6295292"/>
                  <a:gd name="connsiteX39" fmla="*/ 1073553 w 1378354"/>
                  <a:gd name="connsiteY39" fmla="*/ 6119446 h 6295292"/>
                  <a:gd name="connsiteX40" fmla="*/ 1150310 w 1378354"/>
                  <a:gd name="connsiteY40" fmla="*/ 5848748 h 6295292"/>
                  <a:gd name="connsiteX41" fmla="*/ 1061829 w 1378354"/>
                  <a:gd name="connsiteY41" fmla="*/ 5568461 h 6295292"/>
                  <a:gd name="connsiteX42" fmla="*/ 921154 w 1378354"/>
                  <a:gd name="connsiteY42" fmla="*/ 5275385 h 6295292"/>
                  <a:gd name="connsiteX43" fmla="*/ 1021356 w 1378354"/>
                  <a:gd name="connsiteY43" fmla="*/ 5086746 h 6295292"/>
                  <a:gd name="connsiteX44" fmla="*/ 1331464 w 1378354"/>
                  <a:gd name="connsiteY44" fmla="*/ 4841630 h 6295292"/>
                  <a:gd name="connsiteX45" fmla="*/ 1378354 w 1378354"/>
                  <a:gd name="connsiteY45" fmla="*/ 4630614 h 6295292"/>
                  <a:gd name="connsiteX46" fmla="*/ 1272844 w 1378354"/>
                  <a:gd name="connsiteY46" fmla="*/ 4396154 h 6295292"/>
                  <a:gd name="connsiteX47" fmla="*/ 1108722 w 1378354"/>
                  <a:gd name="connsiteY47" fmla="*/ 4208584 h 6295292"/>
                  <a:gd name="connsiteX48" fmla="*/ 885985 w 1378354"/>
                  <a:gd name="connsiteY48" fmla="*/ 3997570 h 6295292"/>
                  <a:gd name="connsiteX49" fmla="*/ 663247 w 1378354"/>
                  <a:gd name="connsiteY49" fmla="*/ 3774830 h 6295292"/>
                  <a:gd name="connsiteX50" fmla="*/ 739231 w 1378354"/>
                  <a:gd name="connsiteY50" fmla="*/ 3506861 h 6295292"/>
                  <a:gd name="connsiteX51" fmla="*/ 879906 w 1378354"/>
                  <a:gd name="connsiteY51" fmla="*/ 3260677 h 6295292"/>
                  <a:gd name="connsiteX52" fmla="*/ 768754 w 1378354"/>
                  <a:gd name="connsiteY52" fmla="*/ 2989384 h 6295292"/>
                  <a:gd name="connsiteX53" fmla="*/ 921154 w 1378354"/>
                  <a:gd name="connsiteY53" fmla="*/ 2766646 h 6295292"/>
                  <a:gd name="connsiteX54" fmla="*/ 839092 w 1378354"/>
                  <a:gd name="connsiteY54" fmla="*/ 2555631 h 6295292"/>
                  <a:gd name="connsiteX55" fmla="*/ 991492 w 1378354"/>
                  <a:gd name="connsiteY55" fmla="*/ 2332892 h 6295292"/>
                  <a:gd name="connsiteX56" fmla="*/ 885984 w 1378354"/>
                  <a:gd name="connsiteY56" fmla="*/ 2098431 h 6295292"/>
                  <a:gd name="connsiteX57" fmla="*/ 1014938 w 1378354"/>
                  <a:gd name="connsiteY57" fmla="*/ 1746738 h 6295292"/>
                  <a:gd name="connsiteX58" fmla="*/ 1167338 w 1378354"/>
                  <a:gd name="connsiteY58" fmla="*/ 1465384 h 6295292"/>
                  <a:gd name="connsiteX59" fmla="*/ 1202508 w 1378354"/>
                  <a:gd name="connsiteY59" fmla="*/ 1031631 h 6295292"/>
                  <a:gd name="connsiteX60" fmla="*/ 1202508 w 1378354"/>
                  <a:gd name="connsiteY60" fmla="*/ 808892 h 6295292"/>
                  <a:gd name="connsiteX61" fmla="*/ 1003215 w 1378354"/>
                  <a:gd name="connsiteY61" fmla="*/ 398584 h 6295292"/>
                  <a:gd name="connsiteX62" fmla="*/ 839092 w 1378354"/>
                  <a:gd name="connsiteY62" fmla="*/ 187569 h 6295292"/>
                  <a:gd name="connsiteX63" fmla="*/ 768754 w 1378354"/>
                  <a:gd name="connsiteY63" fmla="*/ 105507 h 6295292"/>
                  <a:gd name="connsiteX64" fmla="*/ 686692 w 1378354"/>
                  <a:gd name="connsiteY64" fmla="*/ 0 h 6295292"/>
                  <a:gd name="connsiteX0" fmla="*/ 360860 w 1486276"/>
                  <a:gd name="connsiteY0" fmla="*/ 11723 h 6295292"/>
                  <a:gd name="connsiteX1" fmla="*/ 489814 w 1486276"/>
                  <a:gd name="connsiteY1" fmla="*/ 234461 h 6295292"/>
                  <a:gd name="connsiteX2" fmla="*/ 548430 w 1486276"/>
                  <a:gd name="connsiteY2" fmla="*/ 386861 h 6295292"/>
                  <a:gd name="connsiteX3" fmla="*/ 571876 w 1486276"/>
                  <a:gd name="connsiteY3" fmla="*/ 562707 h 6295292"/>
                  <a:gd name="connsiteX4" fmla="*/ 513260 w 1486276"/>
                  <a:gd name="connsiteY4" fmla="*/ 691661 h 6295292"/>
                  <a:gd name="connsiteX5" fmla="*/ 396030 w 1486276"/>
                  <a:gd name="connsiteY5" fmla="*/ 738554 h 6295292"/>
                  <a:gd name="connsiteX6" fmla="*/ 372584 w 1486276"/>
                  <a:gd name="connsiteY6" fmla="*/ 1008185 h 6295292"/>
                  <a:gd name="connsiteX7" fmla="*/ 431199 w 1486276"/>
                  <a:gd name="connsiteY7" fmla="*/ 1184030 h 6295292"/>
                  <a:gd name="connsiteX8" fmla="*/ 560153 w 1486276"/>
                  <a:gd name="connsiteY8" fmla="*/ 1242646 h 6295292"/>
                  <a:gd name="connsiteX9" fmla="*/ 689107 w 1486276"/>
                  <a:gd name="connsiteY9" fmla="*/ 1289538 h 6295292"/>
                  <a:gd name="connsiteX10" fmla="*/ 747722 w 1486276"/>
                  <a:gd name="connsiteY10" fmla="*/ 1547446 h 6295292"/>
                  <a:gd name="connsiteX11" fmla="*/ 747722 w 1486276"/>
                  <a:gd name="connsiteY11" fmla="*/ 1770184 h 6295292"/>
                  <a:gd name="connsiteX12" fmla="*/ 700830 w 1486276"/>
                  <a:gd name="connsiteY12" fmla="*/ 1969477 h 6295292"/>
                  <a:gd name="connsiteX13" fmla="*/ 653937 w 1486276"/>
                  <a:gd name="connsiteY13" fmla="*/ 2063261 h 6295292"/>
                  <a:gd name="connsiteX14" fmla="*/ 560153 w 1486276"/>
                  <a:gd name="connsiteY14" fmla="*/ 2227384 h 6295292"/>
                  <a:gd name="connsiteX15" fmla="*/ 466368 w 1486276"/>
                  <a:gd name="connsiteY15" fmla="*/ 2321169 h 6295292"/>
                  <a:gd name="connsiteX16" fmla="*/ 454645 w 1486276"/>
                  <a:gd name="connsiteY16" fmla="*/ 2485292 h 6295292"/>
                  <a:gd name="connsiteX17" fmla="*/ 325690 w 1486276"/>
                  <a:gd name="connsiteY17" fmla="*/ 2532184 h 6295292"/>
                  <a:gd name="connsiteX18" fmla="*/ 290522 w 1486276"/>
                  <a:gd name="connsiteY18" fmla="*/ 2719754 h 6295292"/>
                  <a:gd name="connsiteX19" fmla="*/ 372584 w 1486276"/>
                  <a:gd name="connsiteY19" fmla="*/ 2942491 h 6295292"/>
                  <a:gd name="connsiteX20" fmla="*/ 349138 w 1486276"/>
                  <a:gd name="connsiteY20" fmla="*/ 3012831 h 6295292"/>
                  <a:gd name="connsiteX21" fmla="*/ 220183 w 1486276"/>
                  <a:gd name="connsiteY21" fmla="*/ 3270739 h 6295292"/>
                  <a:gd name="connsiteX22" fmla="*/ 220184 w 1486276"/>
                  <a:gd name="connsiteY22" fmla="*/ 3563815 h 6295292"/>
                  <a:gd name="connsiteX23" fmla="*/ 290521 w 1486276"/>
                  <a:gd name="connsiteY23" fmla="*/ 3774832 h 6295292"/>
                  <a:gd name="connsiteX24" fmla="*/ 126399 w 1486276"/>
                  <a:gd name="connsiteY24" fmla="*/ 3845169 h 6295292"/>
                  <a:gd name="connsiteX25" fmla="*/ 161568 w 1486276"/>
                  <a:gd name="connsiteY25" fmla="*/ 4091353 h 6295292"/>
                  <a:gd name="connsiteX26" fmla="*/ 325690 w 1486276"/>
                  <a:gd name="connsiteY26" fmla="*/ 4243754 h 6295292"/>
                  <a:gd name="connsiteX27" fmla="*/ 489815 w 1486276"/>
                  <a:gd name="connsiteY27" fmla="*/ 4407877 h 6295292"/>
                  <a:gd name="connsiteX28" fmla="*/ 735998 w 1486276"/>
                  <a:gd name="connsiteY28" fmla="*/ 4572000 h 6295292"/>
                  <a:gd name="connsiteX29" fmla="*/ 476124 w 1486276"/>
                  <a:gd name="connsiteY29" fmla="*/ 4799152 h 6295292"/>
                  <a:gd name="connsiteX30" fmla="*/ 273970 w 1486276"/>
                  <a:gd name="connsiteY30" fmla="*/ 4925281 h 6295292"/>
                  <a:gd name="connsiteX31" fmla="*/ 342539 w 1486276"/>
                  <a:gd name="connsiteY31" fmla="*/ 5244216 h 6295292"/>
                  <a:gd name="connsiteX32" fmla="*/ 273789 w 1486276"/>
                  <a:gd name="connsiteY32" fmla="*/ 5522706 h 6295292"/>
                  <a:gd name="connsiteX33" fmla="*/ 107922 w 1486276"/>
                  <a:gd name="connsiteY33" fmla="*/ 5690105 h 6295292"/>
                  <a:gd name="connsiteX34" fmla="*/ 6 w 1486276"/>
                  <a:gd name="connsiteY34" fmla="*/ 5870161 h 6295292"/>
                  <a:gd name="connsiteX35" fmla="*/ 268551 w 1486276"/>
                  <a:gd name="connsiteY35" fmla="*/ 6126065 h 6295292"/>
                  <a:gd name="connsiteX36" fmla="*/ 349137 w 1486276"/>
                  <a:gd name="connsiteY36" fmla="*/ 6213231 h 6295292"/>
                  <a:gd name="connsiteX37" fmla="*/ 653938 w 1486276"/>
                  <a:gd name="connsiteY37" fmla="*/ 6295292 h 6295292"/>
                  <a:gd name="connsiteX38" fmla="*/ 1005630 w 1486276"/>
                  <a:gd name="connsiteY38" fmla="*/ 6236676 h 6295292"/>
                  <a:gd name="connsiteX39" fmla="*/ 1181475 w 1486276"/>
                  <a:gd name="connsiteY39" fmla="*/ 6119446 h 6295292"/>
                  <a:gd name="connsiteX40" fmla="*/ 1258232 w 1486276"/>
                  <a:gd name="connsiteY40" fmla="*/ 5848748 h 6295292"/>
                  <a:gd name="connsiteX41" fmla="*/ 1169751 w 1486276"/>
                  <a:gd name="connsiteY41" fmla="*/ 5568461 h 6295292"/>
                  <a:gd name="connsiteX42" fmla="*/ 1029076 w 1486276"/>
                  <a:gd name="connsiteY42" fmla="*/ 5275385 h 6295292"/>
                  <a:gd name="connsiteX43" fmla="*/ 1129278 w 1486276"/>
                  <a:gd name="connsiteY43" fmla="*/ 5086746 h 6295292"/>
                  <a:gd name="connsiteX44" fmla="*/ 1439386 w 1486276"/>
                  <a:gd name="connsiteY44" fmla="*/ 4841630 h 6295292"/>
                  <a:gd name="connsiteX45" fmla="*/ 1486276 w 1486276"/>
                  <a:gd name="connsiteY45" fmla="*/ 4630614 h 6295292"/>
                  <a:gd name="connsiteX46" fmla="*/ 1380766 w 1486276"/>
                  <a:gd name="connsiteY46" fmla="*/ 4396154 h 6295292"/>
                  <a:gd name="connsiteX47" fmla="*/ 1216644 w 1486276"/>
                  <a:gd name="connsiteY47" fmla="*/ 4208584 h 6295292"/>
                  <a:gd name="connsiteX48" fmla="*/ 993907 w 1486276"/>
                  <a:gd name="connsiteY48" fmla="*/ 3997570 h 6295292"/>
                  <a:gd name="connsiteX49" fmla="*/ 771169 w 1486276"/>
                  <a:gd name="connsiteY49" fmla="*/ 3774830 h 6295292"/>
                  <a:gd name="connsiteX50" fmla="*/ 847153 w 1486276"/>
                  <a:gd name="connsiteY50" fmla="*/ 3506861 h 6295292"/>
                  <a:gd name="connsiteX51" fmla="*/ 987828 w 1486276"/>
                  <a:gd name="connsiteY51" fmla="*/ 3260677 h 6295292"/>
                  <a:gd name="connsiteX52" fmla="*/ 876676 w 1486276"/>
                  <a:gd name="connsiteY52" fmla="*/ 2989384 h 6295292"/>
                  <a:gd name="connsiteX53" fmla="*/ 1029076 w 1486276"/>
                  <a:gd name="connsiteY53" fmla="*/ 2766646 h 6295292"/>
                  <a:gd name="connsiteX54" fmla="*/ 947014 w 1486276"/>
                  <a:gd name="connsiteY54" fmla="*/ 2555631 h 6295292"/>
                  <a:gd name="connsiteX55" fmla="*/ 1099414 w 1486276"/>
                  <a:gd name="connsiteY55" fmla="*/ 2332892 h 6295292"/>
                  <a:gd name="connsiteX56" fmla="*/ 993906 w 1486276"/>
                  <a:gd name="connsiteY56" fmla="*/ 2098431 h 6295292"/>
                  <a:gd name="connsiteX57" fmla="*/ 1122860 w 1486276"/>
                  <a:gd name="connsiteY57" fmla="*/ 1746738 h 6295292"/>
                  <a:gd name="connsiteX58" fmla="*/ 1275260 w 1486276"/>
                  <a:gd name="connsiteY58" fmla="*/ 1465384 h 6295292"/>
                  <a:gd name="connsiteX59" fmla="*/ 1310430 w 1486276"/>
                  <a:gd name="connsiteY59" fmla="*/ 1031631 h 6295292"/>
                  <a:gd name="connsiteX60" fmla="*/ 1310430 w 1486276"/>
                  <a:gd name="connsiteY60" fmla="*/ 808892 h 6295292"/>
                  <a:gd name="connsiteX61" fmla="*/ 1111137 w 1486276"/>
                  <a:gd name="connsiteY61" fmla="*/ 398584 h 6295292"/>
                  <a:gd name="connsiteX62" fmla="*/ 947014 w 1486276"/>
                  <a:gd name="connsiteY62" fmla="*/ 187569 h 6295292"/>
                  <a:gd name="connsiteX63" fmla="*/ 876676 w 1486276"/>
                  <a:gd name="connsiteY63" fmla="*/ 105507 h 6295292"/>
                  <a:gd name="connsiteX64" fmla="*/ 794614 w 1486276"/>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398289 w 1535428"/>
                  <a:gd name="connsiteY36" fmla="*/ 6213231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322941 w 1535428"/>
                  <a:gd name="connsiteY32" fmla="*/ 5522706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785150 w 1535428"/>
                  <a:gd name="connsiteY28" fmla="*/ 4572000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537206 w 1535428"/>
                  <a:gd name="connsiteY32" fmla="*/ 5606077 h 6295292"/>
                  <a:gd name="connsiteX33" fmla="*/ 157074 w 1535428"/>
                  <a:gd name="connsiteY33" fmla="*/ 5690105 h 6295292"/>
                  <a:gd name="connsiteX34" fmla="*/ 49158 w 1535428"/>
                  <a:gd name="connsiteY34" fmla="*/ 5870161 h 6295292"/>
                  <a:gd name="connsiteX35" fmla="*/ 0 w 1535428"/>
                  <a:gd name="connsiteY35" fmla="*/ 6087587 h 6295292"/>
                  <a:gd name="connsiteX36" fmla="*/ 220967 w 1535428"/>
                  <a:gd name="connsiteY36" fmla="*/ 6251710 h 6295292"/>
                  <a:gd name="connsiteX37" fmla="*/ 703090 w 1535428"/>
                  <a:gd name="connsiteY37" fmla="*/ 6295292 h 6295292"/>
                  <a:gd name="connsiteX38" fmla="*/ 1054782 w 1535428"/>
                  <a:gd name="connsiteY38" fmla="*/ 6236676 h 6295292"/>
                  <a:gd name="connsiteX39" fmla="*/ 1230627 w 1535428"/>
                  <a:gd name="connsiteY39" fmla="*/ 6119446 h 6295292"/>
                  <a:gd name="connsiteX40" fmla="*/ 1307384 w 1535428"/>
                  <a:gd name="connsiteY40" fmla="*/ 5848748 h 6295292"/>
                  <a:gd name="connsiteX41" fmla="*/ 1218903 w 1535428"/>
                  <a:gd name="connsiteY41" fmla="*/ 5568461 h 6295292"/>
                  <a:gd name="connsiteX42" fmla="*/ 1078228 w 1535428"/>
                  <a:gd name="connsiteY42" fmla="*/ 5275385 h 6295292"/>
                  <a:gd name="connsiteX43" fmla="*/ 1178430 w 1535428"/>
                  <a:gd name="connsiteY43" fmla="*/ 5086746 h 6295292"/>
                  <a:gd name="connsiteX44" fmla="*/ 1488538 w 1535428"/>
                  <a:gd name="connsiteY44" fmla="*/ 4841630 h 6295292"/>
                  <a:gd name="connsiteX45" fmla="*/ 1535428 w 1535428"/>
                  <a:gd name="connsiteY45" fmla="*/ 4630614 h 6295292"/>
                  <a:gd name="connsiteX46" fmla="*/ 1429918 w 1535428"/>
                  <a:gd name="connsiteY46" fmla="*/ 4396154 h 6295292"/>
                  <a:gd name="connsiteX47" fmla="*/ 1265796 w 1535428"/>
                  <a:gd name="connsiteY47" fmla="*/ 4208584 h 6295292"/>
                  <a:gd name="connsiteX48" fmla="*/ 1043059 w 1535428"/>
                  <a:gd name="connsiteY48" fmla="*/ 3997570 h 6295292"/>
                  <a:gd name="connsiteX49" fmla="*/ 820321 w 1535428"/>
                  <a:gd name="connsiteY49" fmla="*/ 3774830 h 6295292"/>
                  <a:gd name="connsiteX50" fmla="*/ 896305 w 1535428"/>
                  <a:gd name="connsiteY50" fmla="*/ 3506861 h 6295292"/>
                  <a:gd name="connsiteX51" fmla="*/ 1036980 w 1535428"/>
                  <a:gd name="connsiteY51" fmla="*/ 3260677 h 6295292"/>
                  <a:gd name="connsiteX52" fmla="*/ 925828 w 1535428"/>
                  <a:gd name="connsiteY52" fmla="*/ 2989384 h 6295292"/>
                  <a:gd name="connsiteX53" fmla="*/ 1078228 w 1535428"/>
                  <a:gd name="connsiteY53" fmla="*/ 2766646 h 6295292"/>
                  <a:gd name="connsiteX54" fmla="*/ 996166 w 1535428"/>
                  <a:gd name="connsiteY54" fmla="*/ 2555631 h 6295292"/>
                  <a:gd name="connsiteX55" fmla="*/ 1148566 w 1535428"/>
                  <a:gd name="connsiteY55" fmla="*/ 2332892 h 6295292"/>
                  <a:gd name="connsiteX56" fmla="*/ 1043058 w 1535428"/>
                  <a:gd name="connsiteY56" fmla="*/ 2098431 h 6295292"/>
                  <a:gd name="connsiteX57" fmla="*/ 1172012 w 1535428"/>
                  <a:gd name="connsiteY57" fmla="*/ 1746738 h 6295292"/>
                  <a:gd name="connsiteX58" fmla="*/ 1324412 w 1535428"/>
                  <a:gd name="connsiteY58" fmla="*/ 1465384 h 6295292"/>
                  <a:gd name="connsiteX59" fmla="*/ 1359582 w 1535428"/>
                  <a:gd name="connsiteY59" fmla="*/ 1031631 h 6295292"/>
                  <a:gd name="connsiteX60" fmla="*/ 1359582 w 1535428"/>
                  <a:gd name="connsiteY60" fmla="*/ 808892 h 6295292"/>
                  <a:gd name="connsiteX61" fmla="*/ 1160289 w 1535428"/>
                  <a:gd name="connsiteY61" fmla="*/ 398584 h 6295292"/>
                  <a:gd name="connsiteX62" fmla="*/ 996166 w 1535428"/>
                  <a:gd name="connsiteY62" fmla="*/ 187569 h 6295292"/>
                  <a:gd name="connsiteX63" fmla="*/ 925828 w 1535428"/>
                  <a:gd name="connsiteY63" fmla="*/ 105507 h 6295292"/>
                  <a:gd name="connsiteX64" fmla="*/ 843766 w 1535428"/>
                  <a:gd name="connsiteY64"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537206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23122 w 1535428"/>
                  <a:gd name="connsiteY30" fmla="*/ 492528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308345 w 1535428"/>
                  <a:gd name="connsiteY30" fmla="*/ 4944521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91691 w 1535428"/>
                  <a:gd name="connsiteY31" fmla="*/ 5244216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525276 w 1535428"/>
                  <a:gd name="connsiteY29" fmla="*/ 4799152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416457 w 1535428"/>
                  <a:gd name="connsiteY32" fmla="*/ 5306189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178430 w 1535428"/>
                  <a:gd name="connsiteY44" fmla="*/ 5086746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1078228 w 1535428"/>
                  <a:gd name="connsiteY43" fmla="*/ 5275385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35428"/>
                  <a:gd name="connsiteY0" fmla="*/ 11723 h 6295292"/>
                  <a:gd name="connsiteX1" fmla="*/ 538966 w 1535428"/>
                  <a:gd name="connsiteY1" fmla="*/ 234461 h 6295292"/>
                  <a:gd name="connsiteX2" fmla="*/ 597582 w 1535428"/>
                  <a:gd name="connsiteY2" fmla="*/ 386861 h 6295292"/>
                  <a:gd name="connsiteX3" fmla="*/ 621028 w 1535428"/>
                  <a:gd name="connsiteY3" fmla="*/ 562707 h 6295292"/>
                  <a:gd name="connsiteX4" fmla="*/ 562412 w 1535428"/>
                  <a:gd name="connsiteY4" fmla="*/ 691661 h 6295292"/>
                  <a:gd name="connsiteX5" fmla="*/ 445182 w 1535428"/>
                  <a:gd name="connsiteY5" fmla="*/ 738554 h 6295292"/>
                  <a:gd name="connsiteX6" fmla="*/ 421736 w 1535428"/>
                  <a:gd name="connsiteY6" fmla="*/ 1008185 h 6295292"/>
                  <a:gd name="connsiteX7" fmla="*/ 480351 w 1535428"/>
                  <a:gd name="connsiteY7" fmla="*/ 1184030 h 6295292"/>
                  <a:gd name="connsiteX8" fmla="*/ 609305 w 1535428"/>
                  <a:gd name="connsiteY8" fmla="*/ 1242646 h 6295292"/>
                  <a:gd name="connsiteX9" fmla="*/ 738259 w 1535428"/>
                  <a:gd name="connsiteY9" fmla="*/ 1289538 h 6295292"/>
                  <a:gd name="connsiteX10" fmla="*/ 796874 w 1535428"/>
                  <a:gd name="connsiteY10" fmla="*/ 1547446 h 6295292"/>
                  <a:gd name="connsiteX11" fmla="*/ 796874 w 1535428"/>
                  <a:gd name="connsiteY11" fmla="*/ 1770184 h 6295292"/>
                  <a:gd name="connsiteX12" fmla="*/ 749982 w 1535428"/>
                  <a:gd name="connsiteY12" fmla="*/ 1969477 h 6295292"/>
                  <a:gd name="connsiteX13" fmla="*/ 703089 w 1535428"/>
                  <a:gd name="connsiteY13" fmla="*/ 2063261 h 6295292"/>
                  <a:gd name="connsiteX14" fmla="*/ 609305 w 1535428"/>
                  <a:gd name="connsiteY14" fmla="*/ 2227384 h 6295292"/>
                  <a:gd name="connsiteX15" fmla="*/ 515520 w 1535428"/>
                  <a:gd name="connsiteY15" fmla="*/ 2321169 h 6295292"/>
                  <a:gd name="connsiteX16" fmla="*/ 503797 w 1535428"/>
                  <a:gd name="connsiteY16" fmla="*/ 2485292 h 6295292"/>
                  <a:gd name="connsiteX17" fmla="*/ 374842 w 1535428"/>
                  <a:gd name="connsiteY17" fmla="*/ 2532184 h 6295292"/>
                  <a:gd name="connsiteX18" fmla="*/ 339674 w 1535428"/>
                  <a:gd name="connsiteY18" fmla="*/ 2719754 h 6295292"/>
                  <a:gd name="connsiteX19" fmla="*/ 421736 w 1535428"/>
                  <a:gd name="connsiteY19" fmla="*/ 2942491 h 6295292"/>
                  <a:gd name="connsiteX20" fmla="*/ 398290 w 1535428"/>
                  <a:gd name="connsiteY20" fmla="*/ 3012831 h 6295292"/>
                  <a:gd name="connsiteX21" fmla="*/ 269335 w 1535428"/>
                  <a:gd name="connsiteY21" fmla="*/ 3270739 h 6295292"/>
                  <a:gd name="connsiteX22" fmla="*/ 269336 w 1535428"/>
                  <a:gd name="connsiteY22" fmla="*/ 3563815 h 6295292"/>
                  <a:gd name="connsiteX23" fmla="*/ 339673 w 1535428"/>
                  <a:gd name="connsiteY23" fmla="*/ 3774832 h 6295292"/>
                  <a:gd name="connsiteX24" fmla="*/ 175551 w 1535428"/>
                  <a:gd name="connsiteY24" fmla="*/ 3845169 h 6295292"/>
                  <a:gd name="connsiteX25" fmla="*/ 210720 w 1535428"/>
                  <a:gd name="connsiteY25" fmla="*/ 4091353 h 6295292"/>
                  <a:gd name="connsiteX26" fmla="*/ 374842 w 1535428"/>
                  <a:gd name="connsiteY26" fmla="*/ 4243754 h 6295292"/>
                  <a:gd name="connsiteX27" fmla="*/ 538967 w 1535428"/>
                  <a:gd name="connsiteY27" fmla="*/ 4407877 h 6295292"/>
                  <a:gd name="connsiteX28" fmla="*/ 689100 w 1535428"/>
                  <a:gd name="connsiteY28" fmla="*/ 4546349 h 6295292"/>
                  <a:gd name="connsiteX29" fmla="*/ 414449 w 1535428"/>
                  <a:gd name="connsiteY29" fmla="*/ 4786327 h 6295292"/>
                  <a:gd name="connsiteX30" fmla="*/ 278792 w 1535428"/>
                  <a:gd name="connsiteY30" fmla="*/ 5002239 h 6295292"/>
                  <a:gd name="connsiteX31" fmla="*/ 317807 w 1535428"/>
                  <a:gd name="connsiteY31" fmla="*/ 5289108 h 6295292"/>
                  <a:gd name="connsiteX32" fmla="*/ 505117 w 1535428"/>
                  <a:gd name="connsiteY32" fmla="*/ 5363907 h 6295292"/>
                  <a:gd name="connsiteX33" fmla="*/ 492874 w 1535428"/>
                  <a:gd name="connsiteY33" fmla="*/ 5606077 h 6295292"/>
                  <a:gd name="connsiteX34" fmla="*/ 157074 w 1535428"/>
                  <a:gd name="connsiteY34" fmla="*/ 5690105 h 6295292"/>
                  <a:gd name="connsiteX35" fmla="*/ 49158 w 1535428"/>
                  <a:gd name="connsiteY35" fmla="*/ 5870161 h 6295292"/>
                  <a:gd name="connsiteX36" fmla="*/ 0 w 1535428"/>
                  <a:gd name="connsiteY36" fmla="*/ 6087587 h 6295292"/>
                  <a:gd name="connsiteX37" fmla="*/ 220967 w 1535428"/>
                  <a:gd name="connsiteY37" fmla="*/ 6251710 h 6295292"/>
                  <a:gd name="connsiteX38" fmla="*/ 703090 w 1535428"/>
                  <a:gd name="connsiteY38" fmla="*/ 6295292 h 6295292"/>
                  <a:gd name="connsiteX39" fmla="*/ 1054782 w 1535428"/>
                  <a:gd name="connsiteY39" fmla="*/ 6236676 h 6295292"/>
                  <a:gd name="connsiteX40" fmla="*/ 1230627 w 1535428"/>
                  <a:gd name="connsiteY40" fmla="*/ 6119446 h 6295292"/>
                  <a:gd name="connsiteX41" fmla="*/ 1307384 w 1535428"/>
                  <a:gd name="connsiteY41" fmla="*/ 5848748 h 6295292"/>
                  <a:gd name="connsiteX42" fmla="*/ 1218903 w 1535428"/>
                  <a:gd name="connsiteY42" fmla="*/ 5568461 h 6295292"/>
                  <a:gd name="connsiteX43" fmla="*/ 996956 w 1535428"/>
                  <a:gd name="connsiteY43" fmla="*/ 5262560 h 6295292"/>
                  <a:gd name="connsiteX44" fmla="*/ 1060215 w 1535428"/>
                  <a:gd name="connsiteY44" fmla="*/ 5029028 h 6295292"/>
                  <a:gd name="connsiteX45" fmla="*/ 1488538 w 1535428"/>
                  <a:gd name="connsiteY45" fmla="*/ 4841630 h 6295292"/>
                  <a:gd name="connsiteX46" fmla="*/ 1535428 w 1535428"/>
                  <a:gd name="connsiteY46" fmla="*/ 4630614 h 6295292"/>
                  <a:gd name="connsiteX47" fmla="*/ 1429918 w 1535428"/>
                  <a:gd name="connsiteY47" fmla="*/ 4396154 h 6295292"/>
                  <a:gd name="connsiteX48" fmla="*/ 1265796 w 1535428"/>
                  <a:gd name="connsiteY48" fmla="*/ 4208584 h 6295292"/>
                  <a:gd name="connsiteX49" fmla="*/ 1043059 w 1535428"/>
                  <a:gd name="connsiteY49" fmla="*/ 3997570 h 6295292"/>
                  <a:gd name="connsiteX50" fmla="*/ 820321 w 1535428"/>
                  <a:gd name="connsiteY50" fmla="*/ 3774830 h 6295292"/>
                  <a:gd name="connsiteX51" fmla="*/ 896305 w 1535428"/>
                  <a:gd name="connsiteY51" fmla="*/ 3506861 h 6295292"/>
                  <a:gd name="connsiteX52" fmla="*/ 1036980 w 1535428"/>
                  <a:gd name="connsiteY52" fmla="*/ 3260677 h 6295292"/>
                  <a:gd name="connsiteX53" fmla="*/ 925828 w 1535428"/>
                  <a:gd name="connsiteY53" fmla="*/ 2989384 h 6295292"/>
                  <a:gd name="connsiteX54" fmla="*/ 1078228 w 1535428"/>
                  <a:gd name="connsiteY54" fmla="*/ 2766646 h 6295292"/>
                  <a:gd name="connsiteX55" fmla="*/ 996166 w 1535428"/>
                  <a:gd name="connsiteY55" fmla="*/ 2555631 h 6295292"/>
                  <a:gd name="connsiteX56" fmla="*/ 1148566 w 1535428"/>
                  <a:gd name="connsiteY56" fmla="*/ 2332892 h 6295292"/>
                  <a:gd name="connsiteX57" fmla="*/ 1043058 w 1535428"/>
                  <a:gd name="connsiteY57" fmla="*/ 2098431 h 6295292"/>
                  <a:gd name="connsiteX58" fmla="*/ 1172012 w 1535428"/>
                  <a:gd name="connsiteY58" fmla="*/ 1746738 h 6295292"/>
                  <a:gd name="connsiteX59" fmla="*/ 1324412 w 1535428"/>
                  <a:gd name="connsiteY59" fmla="*/ 1465384 h 6295292"/>
                  <a:gd name="connsiteX60" fmla="*/ 1359582 w 1535428"/>
                  <a:gd name="connsiteY60" fmla="*/ 1031631 h 6295292"/>
                  <a:gd name="connsiteX61" fmla="*/ 1359582 w 1535428"/>
                  <a:gd name="connsiteY61" fmla="*/ 808892 h 6295292"/>
                  <a:gd name="connsiteX62" fmla="*/ 1160289 w 1535428"/>
                  <a:gd name="connsiteY62" fmla="*/ 398584 h 6295292"/>
                  <a:gd name="connsiteX63" fmla="*/ 996166 w 1535428"/>
                  <a:gd name="connsiteY63" fmla="*/ 187569 h 6295292"/>
                  <a:gd name="connsiteX64" fmla="*/ 925828 w 1535428"/>
                  <a:gd name="connsiteY64" fmla="*/ 105507 h 6295292"/>
                  <a:gd name="connsiteX65" fmla="*/ 843766 w 1535428"/>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35428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77199"/>
                  <a:gd name="connsiteY0" fmla="*/ 11723 h 6295292"/>
                  <a:gd name="connsiteX1" fmla="*/ 538966 w 1577199"/>
                  <a:gd name="connsiteY1" fmla="*/ 234461 h 6295292"/>
                  <a:gd name="connsiteX2" fmla="*/ 597582 w 1577199"/>
                  <a:gd name="connsiteY2" fmla="*/ 386861 h 6295292"/>
                  <a:gd name="connsiteX3" fmla="*/ 621028 w 1577199"/>
                  <a:gd name="connsiteY3" fmla="*/ 562707 h 6295292"/>
                  <a:gd name="connsiteX4" fmla="*/ 562412 w 1577199"/>
                  <a:gd name="connsiteY4" fmla="*/ 691661 h 6295292"/>
                  <a:gd name="connsiteX5" fmla="*/ 445182 w 1577199"/>
                  <a:gd name="connsiteY5" fmla="*/ 738554 h 6295292"/>
                  <a:gd name="connsiteX6" fmla="*/ 421736 w 1577199"/>
                  <a:gd name="connsiteY6" fmla="*/ 1008185 h 6295292"/>
                  <a:gd name="connsiteX7" fmla="*/ 480351 w 1577199"/>
                  <a:gd name="connsiteY7" fmla="*/ 1184030 h 6295292"/>
                  <a:gd name="connsiteX8" fmla="*/ 609305 w 1577199"/>
                  <a:gd name="connsiteY8" fmla="*/ 1242646 h 6295292"/>
                  <a:gd name="connsiteX9" fmla="*/ 738259 w 1577199"/>
                  <a:gd name="connsiteY9" fmla="*/ 1289538 h 6295292"/>
                  <a:gd name="connsiteX10" fmla="*/ 796874 w 1577199"/>
                  <a:gd name="connsiteY10" fmla="*/ 1547446 h 6295292"/>
                  <a:gd name="connsiteX11" fmla="*/ 796874 w 1577199"/>
                  <a:gd name="connsiteY11" fmla="*/ 1770184 h 6295292"/>
                  <a:gd name="connsiteX12" fmla="*/ 749982 w 1577199"/>
                  <a:gd name="connsiteY12" fmla="*/ 1969477 h 6295292"/>
                  <a:gd name="connsiteX13" fmla="*/ 703089 w 1577199"/>
                  <a:gd name="connsiteY13" fmla="*/ 2063261 h 6295292"/>
                  <a:gd name="connsiteX14" fmla="*/ 609305 w 1577199"/>
                  <a:gd name="connsiteY14" fmla="*/ 2227384 h 6295292"/>
                  <a:gd name="connsiteX15" fmla="*/ 515520 w 1577199"/>
                  <a:gd name="connsiteY15" fmla="*/ 2321169 h 6295292"/>
                  <a:gd name="connsiteX16" fmla="*/ 503797 w 1577199"/>
                  <a:gd name="connsiteY16" fmla="*/ 2485292 h 6295292"/>
                  <a:gd name="connsiteX17" fmla="*/ 374842 w 1577199"/>
                  <a:gd name="connsiteY17" fmla="*/ 2532184 h 6295292"/>
                  <a:gd name="connsiteX18" fmla="*/ 339674 w 1577199"/>
                  <a:gd name="connsiteY18" fmla="*/ 2719754 h 6295292"/>
                  <a:gd name="connsiteX19" fmla="*/ 421736 w 1577199"/>
                  <a:gd name="connsiteY19" fmla="*/ 2942491 h 6295292"/>
                  <a:gd name="connsiteX20" fmla="*/ 398290 w 1577199"/>
                  <a:gd name="connsiteY20" fmla="*/ 3012831 h 6295292"/>
                  <a:gd name="connsiteX21" fmla="*/ 269335 w 1577199"/>
                  <a:gd name="connsiteY21" fmla="*/ 3270739 h 6295292"/>
                  <a:gd name="connsiteX22" fmla="*/ 269336 w 1577199"/>
                  <a:gd name="connsiteY22" fmla="*/ 3563815 h 6295292"/>
                  <a:gd name="connsiteX23" fmla="*/ 339673 w 1577199"/>
                  <a:gd name="connsiteY23" fmla="*/ 3774832 h 6295292"/>
                  <a:gd name="connsiteX24" fmla="*/ 175551 w 1577199"/>
                  <a:gd name="connsiteY24" fmla="*/ 3845169 h 6295292"/>
                  <a:gd name="connsiteX25" fmla="*/ 210720 w 1577199"/>
                  <a:gd name="connsiteY25" fmla="*/ 4091353 h 6295292"/>
                  <a:gd name="connsiteX26" fmla="*/ 374842 w 1577199"/>
                  <a:gd name="connsiteY26" fmla="*/ 4243754 h 6295292"/>
                  <a:gd name="connsiteX27" fmla="*/ 538967 w 1577199"/>
                  <a:gd name="connsiteY27" fmla="*/ 4407877 h 6295292"/>
                  <a:gd name="connsiteX28" fmla="*/ 689100 w 1577199"/>
                  <a:gd name="connsiteY28" fmla="*/ 4546349 h 6295292"/>
                  <a:gd name="connsiteX29" fmla="*/ 414449 w 1577199"/>
                  <a:gd name="connsiteY29" fmla="*/ 4786327 h 6295292"/>
                  <a:gd name="connsiteX30" fmla="*/ 278792 w 1577199"/>
                  <a:gd name="connsiteY30" fmla="*/ 5002239 h 6295292"/>
                  <a:gd name="connsiteX31" fmla="*/ 317807 w 1577199"/>
                  <a:gd name="connsiteY31" fmla="*/ 5289108 h 6295292"/>
                  <a:gd name="connsiteX32" fmla="*/ 505117 w 1577199"/>
                  <a:gd name="connsiteY32" fmla="*/ 5363907 h 6295292"/>
                  <a:gd name="connsiteX33" fmla="*/ 492874 w 1577199"/>
                  <a:gd name="connsiteY33" fmla="*/ 5606077 h 6295292"/>
                  <a:gd name="connsiteX34" fmla="*/ 157074 w 1577199"/>
                  <a:gd name="connsiteY34" fmla="*/ 5690105 h 6295292"/>
                  <a:gd name="connsiteX35" fmla="*/ 49158 w 1577199"/>
                  <a:gd name="connsiteY35" fmla="*/ 5870161 h 6295292"/>
                  <a:gd name="connsiteX36" fmla="*/ 0 w 1577199"/>
                  <a:gd name="connsiteY36" fmla="*/ 6087587 h 6295292"/>
                  <a:gd name="connsiteX37" fmla="*/ 220967 w 1577199"/>
                  <a:gd name="connsiteY37" fmla="*/ 6251710 h 6295292"/>
                  <a:gd name="connsiteX38" fmla="*/ 703090 w 1577199"/>
                  <a:gd name="connsiteY38" fmla="*/ 6295292 h 6295292"/>
                  <a:gd name="connsiteX39" fmla="*/ 1054782 w 1577199"/>
                  <a:gd name="connsiteY39" fmla="*/ 6236676 h 6295292"/>
                  <a:gd name="connsiteX40" fmla="*/ 1230627 w 1577199"/>
                  <a:gd name="connsiteY40" fmla="*/ 6119446 h 6295292"/>
                  <a:gd name="connsiteX41" fmla="*/ 1307384 w 1577199"/>
                  <a:gd name="connsiteY41" fmla="*/ 5848748 h 6295292"/>
                  <a:gd name="connsiteX42" fmla="*/ 1218903 w 1577199"/>
                  <a:gd name="connsiteY42" fmla="*/ 5568461 h 6295292"/>
                  <a:gd name="connsiteX43" fmla="*/ 996956 w 1577199"/>
                  <a:gd name="connsiteY43" fmla="*/ 5262560 h 6295292"/>
                  <a:gd name="connsiteX44" fmla="*/ 1060215 w 1577199"/>
                  <a:gd name="connsiteY44" fmla="*/ 5029028 h 6295292"/>
                  <a:gd name="connsiteX45" fmla="*/ 1577199 w 1577199"/>
                  <a:gd name="connsiteY45" fmla="*/ 4886523 h 6295292"/>
                  <a:gd name="connsiteX46" fmla="*/ 1564981 w 1577199"/>
                  <a:gd name="connsiteY46" fmla="*/ 4630614 h 6295292"/>
                  <a:gd name="connsiteX47" fmla="*/ 1429918 w 1577199"/>
                  <a:gd name="connsiteY47" fmla="*/ 4396154 h 6295292"/>
                  <a:gd name="connsiteX48" fmla="*/ 1265796 w 1577199"/>
                  <a:gd name="connsiteY48" fmla="*/ 4208584 h 6295292"/>
                  <a:gd name="connsiteX49" fmla="*/ 1043059 w 1577199"/>
                  <a:gd name="connsiteY49" fmla="*/ 3997570 h 6295292"/>
                  <a:gd name="connsiteX50" fmla="*/ 820321 w 1577199"/>
                  <a:gd name="connsiteY50" fmla="*/ 3774830 h 6295292"/>
                  <a:gd name="connsiteX51" fmla="*/ 896305 w 1577199"/>
                  <a:gd name="connsiteY51" fmla="*/ 3506861 h 6295292"/>
                  <a:gd name="connsiteX52" fmla="*/ 1036980 w 1577199"/>
                  <a:gd name="connsiteY52" fmla="*/ 3260677 h 6295292"/>
                  <a:gd name="connsiteX53" fmla="*/ 925828 w 1577199"/>
                  <a:gd name="connsiteY53" fmla="*/ 2989384 h 6295292"/>
                  <a:gd name="connsiteX54" fmla="*/ 1078228 w 1577199"/>
                  <a:gd name="connsiteY54" fmla="*/ 2766646 h 6295292"/>
                  <a:gd name="connsiteX55" fmla="*/ 996166 w 1577199"/>
                  <a:gd name="connsiteY55" fmla="*/ 2555631 h 6295292"/>
                  <a:gd name="connsiteX56" fmla="*/ 1148566 w 1577199"/>
                  <a:gd name="connsiteY56" fmla="*/ 2332892 h 6295292"/>
                  <a:gd name="connsiteX57" fmla="*/ 1043058 w 1577199"/>
                  <a:gd name="connsiteY57" fmla="*/ 2098431 h 6295292"/>
                  <a:gd name="connsiteX58" fmla="*/ 1172012 w 1577199"/>
                  <a:gd name="connsiteY58" fmla="*/ 1746738 h 6295292"/>
                  <a:gd name="connsiteX59" fmla="*/ 1324412 w 1577199"/>
                  <a:gd name="connsiteY59" fmla="*/ 1465384 h 6295292"/>
                  <a:gd name="connsiteX60" fmla="*/ 1359582 w 1577199"/>
                  <a:gd name="connsiteY60" fmla="*/ 1031631 h 6295292"/>
                  <a:gd name="connsiteX61" fmla="*/ 1359582 w 1577199"/>
                  <a:gd name="connsiteY61" fmla="*/ 808892 h 6295292"/>
                  <a:gd name="connsiteX62" fmla="*/ 1160289 w 1577199"/>
                  <a:gd name="connsiteY62" fmla="*/ 398584 h 6295292"/>
                  <a:gd name="connsiteX63" fmla="*/ 996166 w 1577199"/>
                  <a:gd name="connsiteY63" fmla="*/ 187569 h 6295292"/>
                  <a:gd name="connsiteX64" fmla="*/ 925828 w 1577199"/>
                  <a:gd name="connsiteY64" fmla="*/ 105507 h 6295292"/>
                  <a:gd name="connsiteX65" fmla="*/ 843766 w 1577199"/>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317807 w 1564981"/>
                  <a:gd name="connsiteY31" fmla="*/ 528910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78792 w 1564981"/>
                  <a:gd name="connsiteY30" fmla="*/ 5002239 h 6295292"/>
                  <a:gd name="connsiteX31" fmla="*/ 273475 w 1564981"/>
                  <a:gd name="connsiteY31" fmla="*/ 5148018 h 6295292"/>
                  <a:gd name="connsiteX32" fmla="*/ 505117 w 1564981"/>
                  <a:gd name="connsiteY32" fmla="*/ 5363907 h 6295292"/>
                  <a:gd name="connsiteX33" fmla="*/ 492874 w 1564981"/>
                  <a:gd name="connsiteY33" fmla="*/ 5606077 h 6295292"/>
                  <a:gd name="connsiteX34" fmla="*/ 157074 w 1564981"/>
                  <a:gd name="connsiteY34" fmla="*/ 5690105 h 6295292"/>
                  <a:gd name="connsiteX35" fmla="*/ 49158 w 1564981"/>
                  <a:gd name="connsiteY35" fmla="*/ 5870161 h 6295292"/>
                  <a:gd name="connsiteX36" fmla="*/ 0 w 1564981"/>
                  <a:gd name="connsiteY36" fmla="*/ 6087587 h 6295292"/>
                  <a:gd name="connsiteX37" fmla="*/ 220967 w 1564981"/>
                  <a:gd name="connsiteY37" fmla="*/ 6251710 h 6295292"/>
                  <a:gd name="connsiteX38" fmla="*/ 703090 w 1564981"/>
                  <a:gd name="connsiteY38" fmla="*/ 6295292 h 6295292"/>
                  <a:gd name="connsiteX39" fmla="*/ 1054782 w 1564981"/>
                  <a:gd name="connsiteY39" fmla="*/ 6236676 h 6295292"/>
                  <a:gd name="connsiteX40" fmla="*/ 1230627 w 1564981"/>
                  <a:gd name="connsiteY40" fmla="*/ 6119446 h 6295292"/>
                  <a:gd name="connsiteX41" fmla="*/ 1307384 w 1564981"/>
                  <a:gd name="connsiteY41" fmla="*/ 5848748 h 6295292"/>
                  <a:gd name="connsiteX42" fmla="*/ 1218903 w 1564981"/>
                  <a:gd name="connsiteY42" fmla="*/ 5568461 h 6295292"/>
                  <a:gd name="connsiteX43" fmla="*/ 996956 w 1564981"/>
                  <a:gd name="connsiteY43" fmla="*/ 5262560 h 6295292"/>
                  <a:gd name="connsiteX44" fmla="*/ 1060215 w 1564981"/>
                  <a:gd name="connsiteY44" fmla="*/ 5029028 h 6295292"/>
                  <a:gd name="connsiteX45" fmla="*/ 1407265 w 1564981"/>
                  <a:gd name="connsiteY45" fmla="*/ 4925001 h 6295292"/>
                  <a:gd name="connsiteX46" fmla="*/ 1564981 w 1564981"/>
                  <a:gd name="connsiteY46" fmla="*/ 4630614 h 6295292"/>
                  <a:gd name="connsiteX47" fmla="*/ 1429918 w 1564981"/>
                  <a:gd name="connsiteY47" fmla="*/ 4396154 h 6295292"/>
                  <a:gd name="connsiteX48" fmla="*/ 1265796 w 1564981"/>
                  <a:gd name="connsiteY48" fmla="*/ 4208584 h 6295292"/>
                  <a:gd name="connsiteX49" fmla="*/ 1043059 w 1564981"/>
                  <a:gd name="connsiteY49" fmla="*/ 3997570 h 6295292"/>
                  <a:gd name="connsiteX50" fmla="*/ 820321 w 1564981"/>
                  <a:gd name="connsiteY50" fmla="*/ 3774830 h 6295292"/>
                  <a:gd name="connsiteX51" fmla="*/ 896305 w 1564981"/>
                  <a:gd name="connsiteY51" fmla="*/ 3506861 h 6295292"/>
                  <a:gd name="connsiteX52" fmla="*/ 1036980 w 1564981"/>
                  <a:gd name="connsiteY52" fmla="*/ 3260677 h 6295292"/>
                  <a:gd name="connsiteX53" fmla="*/ 925828 w 1564981"/>
                  <a:gd name="connsiteY53" fmla="*/ 2989384 h 6295292"/>
                  <a:gd name="connsiteX54" fmla="*/ 1078228 w 1564981"/>
                  <a:gd name="connsiteY54" fmla="*/ 2766646 h 6295292"/>
                  <a:gd name="connsiteX55" fmla="*/ 996166 w 1564981"/>
                  <a:gd name="connsiteY55" fmla="*/ 2555631 h 6295292"/>
                  <a:gd name="connsiteX56" fmla="*/ 1148566 w 1564981"/>
                  <a:gd name="connsiteY56" fmla="*/ 2332892 h 6295292"/>
                  <a:gd name="connsiteX57" fmla="*/ 1043058 w 1564981"/>
                  <a:gd name="connsiteY57" fmla="*/ 2098431 h 6295292"/>
                  <a:gd name="connsiteX58" fmla="*/ 1172012 w 1564981"/>
                  <a:gd name="connsiteY58" fmla="*/ 1746738 h 6295292"/>
                  <a:gd name="connsiteX59" fmla="*/ 1324412 w 1564981"/>
                  <a:gd name="connsiteY59" fmla="*/ 1465384 h 6295292"/>
                  <a:gd name="connsiteX60" fmla="*/ 1359582 w 1564981"/>
                  <a:gd name="connsiteY60" fmla="*/ 1031631 h 6295292"/>
                  <a:gd name="connsiteX61" fmla="*/ 1359582 w 1564981"/>
                  <a:gd name="connsiteY61" fmla="*/ 808892 h 6295292"/>
                  <a:gd name="connsiteX62" fmla="*/ 1160289 w 1564981"/>
                  <a:gd name="connsiteY62" fmla="*/ 398584 h 6295292"/>
                  <a:gd name="connsiteX63" fmla="*/ 996166 w 1564981"/>
                  <a:gd name="connsiteY63" fmla="*/ 187569 h 6295292"/>
                  <a:gd name="connsiteX64" fmla="*/ 925828 w 1564981"/>
                  <a:gd name="connsiteY64" fmla="*/ 105507 h 6295292"/>
                  <a:gd name="connsiteX65" fmla="*/ 843766 w 1564981"/>
                  <a:gd name="connsiteY65"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14449 w 1564981"/>
                  <a:gd name="connsiteY29" fmla="*/ 4786327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78792 w 1564981"/>
                  <a:gd name="connsiteY31" fmla="*/ 5002239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505117 w 1564981"/>
                  <a:gd name="connsiteY33" fmla="*/ 5363907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 name="connsiteX0" fmla="*/ 410012 w 1564981"/>
                  <a:gd name="connsiteY0" fmla="*/ 11723 h 6295292"/>
                  <a:gd name="connsiteX1" fmla="*/ 538966 w 1564981"/>
                  <a:gd name="connsiteY1" fmla="*/ 234461 h 6295292"/>
                  <a:gd name="connsiteX2" fmla="*/ 597582 w 1564981"/>
                  <a:gd name="connsiteY2" fmla="*/ 386861 h 6295292"/>
                  <a:gd name="connsiteX3" fmla="*/ 621028 w 1564981"/>
                  <a:gd name="connsiteY3" fmla="*/ 562707 h 6295292"/>
                  <a:gd name="connsiteX4" fmla="*/ 562412 w 1564981"/>
                  <a:gd name="connsiteY4" fmla="*/ 691661 h 6295292"/>
                  <a:gd name="connsiteX5" fmla="*/ 445182 w 1564981"/>
                  <a:gd name="connsiteY5" fmla="*/ 738554 h 6295292"/>
                  <a:gd name="connsiteX6" fmla="*/ 421736 w 1564981"/>
                  <a:gd name="connsiteY6" fmla="*/ 1008185 h 6295292"/>
                  <a:gd name="connsiteX7" fmla="*/ 480351 w 1564981"/>
                  <a:gd name="connsiteY7" fmla="*/ 1184030 h 6295292"/>
                  <a:gd name="connsiteX8" fmla="*/ 609305 w 1564981"/>
                  <a:gd name="connsiteY8" fmla="*/ 1242646 h 6295292"/>
                  <a:gd name="connsiteX9" fmla="*/ 738259 w 1564981"/>
                  <a:gd name="connsiteY9" fmla="*/ 1289538 h 6295292"/>
                  <a:gd name="connsiteX10" fmla="*/ 796874 w 1564981"/>
                  <a:gd name="connsiteY10" fmla="*/ 1547446 h 6295292"/>
                  <a:gd name="connsiteX11" fmla="*/ 796874 w 1564981"/>
                  <a:gd name="connsiteY11" fmla="*/ 1770184 h 6295292"/>
                  <a:gd name="connsiteX12" fmla="*/ 749982 w 1564981"/>
                  <a:gd name="connsiteY12" fmla="*/ 1969477 h 6295292"/>
                  <a:gd name="connsiteX13" fmla="*/ 703089 w 1564981"/>
                  <a:gd name="connsiteY13" fmla="*/ 2063261 h 6295292"/>
                  <a:gd name="connsiteX14" fmla="*/ 609305 w 1564981"/>
                  <a:gd name="connsiteY14" fmla="*/ 2227384 h 6295292"/>
                  <a:gd name="connsiteX15" fmla="*/ 515520 w 1564981"/>
                  <a:gd name="connsiteY15" fmla="*/ 2321169 h 6295292"/>
                  <a:gd name="connsiteX16" fmla="*/ 503797 w 1564981"/>
                  <a:gd name="connsiteY16" fmla="*/ 2485292 h 6295292"/>
                  <a:gd name="connsiteX17" fmla="*/ 374842 w 1564981"/>
                  <a:gd name="connsiteY17" fmla="*/ 2532184 h 6295292"/>
                  <a:gd name="connsiteX18" fmla="*/ 339674 w 1564981"/>
                  <a:gd name="connsiteY18" fmla="*/ 2719754 h 6295292"/>
                  <a:gd name="connsiteX19" fmla="*/ 421736 w 1564981"/>
                  <a:gd name="connsiteY19" fmla="*/ 2942491 h 6295292"/>
                  <a:gd name="connsiteX20" fmla="*/ 398290 w 1564981"/>
                  <a:gd name="connsiteY20" fmla="*/ 3012831 h 6295292"/>
                  <a:gd name="connsiteX21" fmla="*/ 269335 w 1564981"/>
                  <a:gd name="connsiteY21" fmla="*/ 3270739 h 6295292"/>
                  <a:gd name="connsiteX22" fmla="*/ 269336 w 1564981"/>
                  <a:gd name="connsiteY22" fmla="*/ 3563815 h 6295292"/>
                  <a:gd name="connsiteX23" fmla="*/ 339673 w 1564981"/>
                  <a:gd name="connsiteY23" fmla="*/ 3774832 h 6295292"/>
                  <a:gd name="connsiteX24" fmla="*/ 175551 w 1564981"/>
                  <a:gd name="connsiteY24" fmla="*/ 3845169 h 6295292"/>
                  <a:gd name="connsiteX25" fmla="*/ 210720 w 1564981"/>
                  <a:gd name="connsiteY25" fmla="*/ 4091353 h 6295292"/>
                  <a:gd name="connsiteX26" fmla="*/ 374842 w 1564981"/>
                  <a:gd name="connsiteY26" fmla="*/ 4243754 h 6295292"/>
                  <a:gd name="connsiteX27" fmla="*/ 538967 w 1564981"/>
                  <a:gd name="connsiteY27" fmla="*/ 4407877 h 6295292"/>
                  <a:gd name="connsiteX28" fmla="*/ 689100 w 1564981"/>
                  <a:gd name="connsiteY28" fmla="*/ 4546349 h 6295292"/>
                  <a:gd name="connsiteX29" fmla="*/ 444003 w 1564981"/>
                  <a:gd name="connsiteY29" fmla="*/ 4690130 h 6295292"/>
                  <a:gd name="connsiteX30" fmla="*/ 283467 w 1564981"/>
                  <a:gd name="connsiteY30" fmla="*/ 4850856 h 6295292"/>
                  <a:gd name="connsiteX31" fmla="*/ 219685 w 1564981"/>
                  <a:gd name="connsiteY31" fmla="*/ 4950934 h 6295292"/>
                  <a:gd name="connsiteX32" fmla="*/ 273475 w 1564981"/>
                  <a:gd name="connsiteY32" fmla="*/ 5148018 h 6295292"/>
                  <a:gd name="connsiteX33" fmla="*/ 475563 w 1564981"/>
                  <a:gd name="connsiteY33" fmla="*/ 5312602 h 6295292"/>
                  <a:gd name="connsiteX34" fmla="*/ 492874 w 1564981"/>
                  <a:gd name="connsiteY34" fmla="*/ 5606077 h 6295292"/>
                  <a:gd name="connsiteX35" fmla="*/ 157074 w 1564981"/>
                  <a:gd name="connsiteY35" fmla="*/ 5690105 h 6295292"/>
                  <a:gd name="connsiteX36" fmla="*/ 49158 w 1564981"/>
                  <a:gd name="connsiteY36" fmla="*/ 5870161 h 6295292"/>
                  <a:gd name="connsiteX37" fmla="*/ 0 w 1564981"/>
                  <a:gd name="connsiteY37" fmla="*/ 6087587 h 6295292"/>
                  <a:gd name="connsiteX38" fmla="*/ 220967 w 1564981"/>
                  <a:gd name="connsiteY38" fmla="*/ 6251710 h 6295292"/>
                  <a:gd name="connsiteX39" fmla="*/ 703090 w 1564981"/>
                  <a:gd name="connsiteY39" fmla="*/ 6295292 h 6295292"/>
                  <a:gd name="connsiteX40" fmla="*/ 1054782 w 1564981"/>
                  <a:gd name="connsiteY40" fmla="*/ 6236676 h 6295292"/>
                  <a:gd name="connsiteX41" fmla="*/ 1230627 w 1564981"/>
                  <a:gd name="connsiteY41" fmla="*/ 6119446 h 6295292"/>
                  <a:gd name="connsiteX42" fmla="*/ 1307384 w 1564981"/>
                  <a:gd name="connsiteY42" fmla="*/ 5848748 h 6295292"/>
                  <a:gd name="connsiteX43" fmla="*/ 1218903 w 1564981"/>
                  <a:gd name="connsiteY43" fmla="*/ 5568461 h 6295292"/>
                  <a:gd name="connsiteX44" fmla="*/ 996956 w 1564981"/>
                  <a:gd name="connsiteY44" fmla="*/ 5262560 h 6295292"/>
                  <a:gd name="connsiteX45" fmla="*/ 1060215 w 1564981"/>
                  <a:gd name="connsiteY45" fmla="*/ 5029028 h 6295292"/>
                  <a:gd name="connsiteX46" fmla="*/ 1407265 w 1564981"/>
                  <a:gd name="connsiteY46" fmla="*/ 4925001 h 6295292"/>
                  <a:gd name="connsiteX47" fmla="*/ 1564981 w 1564981"/>
                  <a:gd name="connsiteY47" fmla="*/ 4630614 h 6295292"/>
                  <a:gd name="connsiteX48" fmla="*/ 1429918 w 1564981"/>
                  <a:gd name="connsiteY48" fmla="*/ 4396154 h 6295292"/>
                  <a:gd name="connsiteX49" fmla="*/ 1265796 w 1564981"/>
                  <a:gd name="connsiteY49" fmla="*/ 4208584 h 6295292"/>
                  <a:gd name="connsiteX50" fmla="*/ 1043059 w 1564981"/>
                  <a:gd name="connsiteY50" fmla="*/ 3997570 h 6295292"/>
                  <a:gd name="connsiteX51" fmla="*/ 820321 w 1564981"/>
                  <a:gd name="connsiteY51" fmla="*/ 3774830 h 6295292"/>
                  <a:gd name="connsiteX52" fmla="*/ 896305 w 1564981"/>
                  <a:gd name="connsiteY52" fmla="*/ 3506861 h 6295292"/>
                  <a:gd name="connsiteX53" fmla="*/ 1036980 w 1564981"/>
                  <a:gd name="connsiteY53" fmla="*/ 3260677 h 6295292"/>
                  <a:gd name="connsiteX54" fmla="*/ 925828 w 1564981"/>
                  <a:gd name="connsiteY54" fmla="*/ 2989384 h 6295292"/>
                  <a:gd name="connsiteX55" fmla="*/ 1078228 w 1564981"/>
                  <a:gd name="connsiteY55" fmla="*/ 2766646 h 6295292"/>
                  <a:gd name="connsiteX56" fmla="*/ 996166 w 1564981"/>
                  <a:gd name="connsiteY56" fmla="*/ 2555631 h 6295292"/>
                  <a:gd name="connsiteX57" fmla="*/ 1148566 w 1564981"/>
                  <a:gd name="connsiteY57" fmla="*/ 2332892 h 6295292"/>
                  <a:gd name="connsiteX58" fmla="*/ 1043058 w 1564981"/>
                  <a:gd name="connsiteY58" fmla="*/ 2098431 h 6295292"/>
                  <a:gd name="connsiteX59" fmla="*/ 1172012 w 1564981"/>
                  <a:gd name="connsiteY59" fmla="*/ 1746738 h 6295292"/>
                  <a:gd name="connsiteX60" fmla="*/ 1324412 w 1564981"/>
                  <a:gd name="connsiteY60" fmla="*/ 1465384 h 6295292"/>
                  <a:gd name="connsiteX61" fmla="*/ 1359582 w 1564981"/>
                  <a:gd name="connsiteY61" fmla="*/ 1031631 h 6295292"/>
                  <a:gd name="connsiteX62" fmla="*/ 1359582 w 1564981"/>
                  <a:gd name="connsiteY62" fmla="*/ 808892 h 6295292"/>
                  <a:gd name="connsiteX63" fmla="*/ 1160289 w 1564981"/>
                  <a:gd name="connsiteY63" fmla="*/ 398584 h 6295292"/>
                  <a:gd name="connsiteX64" fmla="*/ 996166 w 1564981"/>
                  <a:gd name="connsiteY64" fmla="*/ 187569 h 6295292"/>
                  <a:gd name="connsiteX65" fmla="*/ 925828 w 1564981"/>
                  <a:gd name="connsiteY65" fmla="*/ 105507 h 6295292"/>
                  <a:gd name="connsiteX66" fmla="*/ 843766 w 1564981"/>
                  <a:gd name="connsiteY66" fmla="*/ 0 h 62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64981" h="6295292">
                    <a:moveTo>
                      <a:pt x="410012" y="11723"/>
                    </a:moveTo>
                    <a:lnTo>
                      <a:pt x="538966" y="234461"/>
                    </a:lnTo>
                    <a:lnTo>
                      <a:pt x="597582" y="386861"/>
                    </a:lnTo>
                    <a:lnTo>
                      <a:pt x="621028" y="562707"/>
                    </a:lnTo>
                    <a:lnTo>
                      <a:pt x="562412" y="691661"/>
                    </a:lnTo>
                    <a:lnTo>
                      <a:pt x="445182" y="738554"/>
                    </a:lnTo>
                    <a:lnTo>
                      <a:pt x="421736" y="1008185"/>
                    </a:lnTo>
                    <a:lnTo>
                      <a:pt x="480351" y="1184030"/>
                    </a:lnTo>
                    <a:lnTo>
                      <a:pt x="609305" y="1242646"/>
                    </a:lnTo>
                    <a:lnTo>
                      <a:pt x="738259" y="1289538"/>
                    </a:lnTo>
                    <a:lnTo>
                      <a:pt x="796874" y="1547446"/>
                    </a:lnTo>
                    <a:lnTo>
                      <a:pt x="796874" y="1770184"/>
                    </a:lnTo>
                    <a:lnTo>
                      <a:pt x="749982" y="1969477"/>
                    </a:lnTo>
                    <a:lnTo>
                      <a:pt x="703089" y="2063261"/>
                    </a:lnTo>
                    <a:lnTo>
                      <a:pt x="609305" y="2227384"/>
                    </a:lnTo>
                    <a:lnTo>
                      <a:pt x="515520" y="2321169"/>
                    </a:lnTo>
                    <a:lnTo>
                      <a:pt x="503797" y="2485292"/>
                    </a:lnTo>
                    <a:lnTo>
                      <a:pt x="374842" y="2532184"/>
                    </a:lnTo>
                    <a:lnTo>
                      <a:pt x="339674" y="2719754"/>
                    </a:lnTo>
                    <a:lnTo>
                      <a:pt x="421736" y="2942491"/>
                    </a:lnTo>
                    <a:lnTo>
                      <a:pt x="398290" y="3012831"/>
                    </a:lnTo>
                    <a:lnTo>
                      <a:pt x="269335" y="3270739"/>
                    </a:lnTo>
                    <a:cubicBezTo>
                      <a:pt x="269335" y="3368431"/>
                      <a:pt x="269336" y="3466123"/>
                      <a:pt x="269336" y="3563815"/>
                    </a:cubicBezTo>
                    <a:lnTo>
                      <a:pt x="339673" y="3774832"/>
                    </a:lnTo>
                    <a:lnTo>
                      <a:pt x="175551" y="3845169"/>
                    </a:lnTo>
                    <a:lnTo>
                      <a:pt x="210720" y="4091353"/>
                    </a:lnTo>
                    <a:lnTo>
                      <a:pt x="374842" y="4243754"/>
                    </a:lnTo>
                    <a:cubicBezTo>
                      <a:pt x="374842" y="4318000"/>
                      <a:pt x="538967" y="4333631"/>
                      <a:pt x="538967" y="4407877"/>
                    </a:cubicBezTo>
                    <a:lnTo>
                      <a:pt x="689100" y="4546349"/>
                    </a:lnTo>
                    <a:lnTo>
                      <a:pt x="444003" y="4690130"/>
                    </a:lnTo>
                    <a:cubicBezTo>
                      <a:pt x="407731" y="4745843"/>
                      <a:pt x="319739" y="4795143"/>
                      <a:pt x="283467" y="4850856"/>
                    </a:cubicBezTo>
                    <a:lnTo>
                      <a:pt x="219685" y="4950934"/>
                    </a:lnTo>
                    <a:cubicBezTo>
                      <a:pt x="235153" y="5063659"/>
                      <a:pt x="235842" y="5067359"/>
                      <a:pt x="273475" y="5148018"/>
                    </a:cubicBezTo>
                    <a:cubicBezTo>
                      <a:pt x="289031" y="5211503"/>
                      <a:pt x="451311" y="5252292"/>
                      <a:pt x="475563" y="5312602"/>
                    </a:cubicBezTo>
                    <a:cubicBezTo>
                      <a:pt x="603254" y="5449869"/>
                      <a:pt x="536105" y="5542091"/>
                      <a:pt x="492874" y="5606077"/>
                    </a:cubicBezTo>
                    <a:lnTo>
                      <a:pt x="157074" y="5690105"/>
                    </a:lnTo>
                    <a:cubicBezTo>
                      <a:pt x="158044" y="5767225"/>
                      <a:pt x="48188" y="5793041"/>
                      <a:pt x="49158" y="5870161"/>
                    </a:cubicBezTo>
                    <a:lnTo>
                      <a:pt x="0" y="6087587"/>
                    </a:lnTo>
                    <a:lnTo>
                      <a:pt x="220967" y="6251710"/>
                    </a:lnTo>
                    <a:lnTo>
                      <a:pt x="703090" y="6295292"/>
                    </a:lnTo>
                    <a:lnTo>
                      <a:pt x="1054782" y="6236676"/>
                    </a:lnTo>
                    <a:lnTo>
                      <a:pt x="1230627" y="6119446"/>
                    </a:lnTo>
                    <a:lnTo>
                      <a:pt x="1307384" y="5848748"/>
                    </a:lnTo>
                    <a:lnTo>
                      <a:pt x="1218903" y="5568461"/>
                    </a:lnTo>
                    <a:cubicBezTo>
                      <a:pt x="1218904" y="5443415"/>
                      <a:pt x="996955" y="5387606"/>
                      <a:pt x="996956" y="5262560"/>
                    </a:cubicBezTo>
                    <a:lnTo>
                      <a:pt x="1060215" y="5029028"/>
                    </a:lnTo>
                    <a:lnTo>
                      <a:pt x="1407265" y="4925001"/>
                    </a:lnTo>
                    <a:cubicBezTo>
                      <a:pt x="1511556" y="4807633"/>
                      <a:pt x="1512409" y="4728743"/>
                      <a:pt x="1564981" y="4630614"/>
                    </a:cubicBezTo>
                    <a:lnTo>
                      <a:pt x="1429918" y="4396154"/>
                    </a:lnTo>
                    <a:lnTo>
                      <a:pt x="1265796" y="4208584"/>
                    </a:lnTo>
                    <a:lnTo>
                      <a:pt x="1043059" y="3997570"/>
                    </a:lnTo>
                    <a:lnTo>
                      <a:pt x="820321" y="3774830"/>
                    </a:lnTo>
                    <a:lnTo>
                      <a:pt x="896305" y="3506861"/>
                    </a:lnTo>
                    <a:lnTo>
                      <a:pt x="1036980" y="3260677"/>
                    </a:lnTo>
                    <a:lnTo>
                      <a:pt x="925828" y="2989384"/>
                    </a:lnTo>
                    <a:lnTo>
                      <a:pt x="1078228" y="2766646"/>
                    </a:lnTo>
                    <a:lnTo>
                      <a:pt x="996166" y="2555631"/>
                    </a:lnTo>
                    <a:lnTo>
                      <a:pt x="1148566" y="2332892"/>
                    </a:lnTo>
                    <a:lnTo>
                      <a:pt x="1043058" y="2098431"/>
                    </a:lnTo>
                    <a:lnTo>
                      <a:pt x="1172012" y="1746738"/>
                    </a:lnTo>
                    <a:lnTo>
                      <a:pt x="1324412" y="1465384"/>
                    </a:lnTo>
                    <a:lnTo>
                      <a:pt x="1359582" y="1031631"/>
                    </a:lnTo>
                    <a:lnTo>
                      <a:pt x="1359582" y="808892"/>
                    </a:lnTo>
                    <a:lnTo>
                      <a:pt x="1160289" y="398584"/>
                    </a:lnTo>
                    <a:lnTo>
                      <a:pt x="996166" y="187569"/>
                    </a:lnTo>
                    <a:lnTo>
                      <a:pt x="925828" y="105507"/>
                    </a:lnTo>
                    <a:lnTo>
                      <a:pt x="843766" y="0"/>
                    </a:lnTo>
                  </a:path>
                </a:pathLst>
              </a:custGeom>
              <a:solidFill>
                <a:schemeClr val="accent1"/>
              </a:solidFill>
              <a:ln w="9525">
                <a:solidFill>
                  <a:schemeClr val="accent1">
                    <a:lumMod val="50000"/>
                  </a:schemeClr>
                </a:solidFill>
                <a:extLst>
                  <a:ext uri="{C807C97D-BFC1-408E-A445-0C87EB9F89A2}">
                    <ask:lineSketchStyleProps xmlns="" xmlns:ask="http://schemas.microsoft.com/office/drawing/2018/sketchyshapes" sd="3829101758">
                      <a:custGeom>
                        <a:avLst/>
                        <a:gdLst>
                          <a:gd name="connsiteX0" fmla="*/ 264685 w 1205787"/>
                          <a:gd name="connsiteY0" fmla="*/ 11293 h 6064848"/>
                          <a:gd name="connsiteX1" fmla="*/ 372520 w 1205787"/>
                          <a:gd name="connsiteY1" fmla="*/ 225878 h 6064848"/>
                          <a:gd name="connsiteX2" fmla="*/ 421536 w 1205787"/>
                          <a:gd name="connsiteY2" fmla="*/ 372699 h 6064848"/>
                          <a:gd name="connsiteX3" fmla="*/ 441142 w 1205787"/>
                          <a:gd name="connsiteY3" fmla="*/ 542108 h 6064848"/>
                          <a:gd name="connsiteX4" fmla="*/ 392126 w 1205787"/>
                          <a:gd name="connsiteY4" fmla="*/ 666342 h 6064848"/>
                          <a:gd name="connsiteX5" fmla="*/ 294095 w 1205787"/>
                          <a:gd name="connsiteY5" fmla="*/ 711518 h 6064848"/>
                          <a:gd name="connsiteX6" fmla="*/ 274489 w 1205787"/>
                          <a:gd name="connsiteY6" fmla="*/ 971279 h 6064848"/>
                          <a:gd name="connsiteX7" fmla="*/ 323504 w 1205787"/>
                          <a:gd name="connsiteY7" fmla="*/ 1140687 h 6064848"/>
                          <a:gd name="connsiteX8" fmla="*/ 431339 w 1205787"/>
                          <a:gd name="connsiteY8" fmla="*/ 1197157 h 6064848"/>
                          <a:gd name="connsiteX9" fmla="*/ 539173 w 1205787"/>
                          <a:gd name="connsiteY9" fmla="*/ 1242333 h 6064848"/>
                          <a:gd name="connsiteX10" fmla="*/ 588189 w 1205787"/>
                          <a:gd name="connsiteY10" fmla="*/ 1490800 h 6064848"/>
                          <a:gd name="connsiteX11" fmla="*/ 588189 w 1205787"/>
                          <a:gd name="connsiteY11" fmla="*/ 1705385 h 6064848"/>
                          <a:gd name="connsiteX12" fmla="*/ 548977 w 1205787"/>
                          <a:gd name="connsiteY12" fmla="*/ 1897382 h 6064848"/>
                          <a:gd name="connsiteX13" fmla="*/ 509763 w 1205787"/>
                          <a:gd name="connsiteY13" fmla="*/ 1987733 h 6064848"/>
                          <a:gd name="connsiteX14" fmla="*/ 431339 w 1205787"/>
                          <a:gd name="connsiteY14" fmla="*/ 2145848 h 6064848"/>
                          <a:gd name="connsiteX15" fmla="*/ 352913 w 1205787"/>
                          <a:gd name="connsiteY15" fmla="*/ 2236200 h 6064848"/>
                          <a:gd name="connsiteX16" fmla="*/ 343110 w 1205787"/>
                          <a:gd name="connsiteY16" fmla="*/ 2394315 h 6064848"/>
                          <a:gd name="connsiteX17" fmla="*/ 235275 w 1205787"/>
                          <a:gd name="connsiteY17" fmla="*/ 2439491 h 6064848"/>
                          <a:gd name="connsiteX18" fmla="*/ 205867 w 1205787"/>
                          <a:gd name="connsiteY18" fmla="*/ 2620195 h 6064848"/>
                          <a:gd name="connsiteX19" fmla="*/ 274489 w 1205787"/>
                          <a:gd name="connsiteY19" fmla="*/ 2834778 h 6064848"/>
                          <a:gd name="connsiteX20" fmla="*/ 254883 w 1205787"/>
                          <a:gd name="connsiteY20" fmla="*/ 2902544 h 6064848"/>
                          <a:gd name="connsiteX21" fmla="*/ 147047 w 1205787"/>
                          <a:gd name="connsiteY21" fmla="*/ 3151011 h 6064848"/>
                          <a:gd name="connsiteX22" fmla="*/ 147048 w 1205787"/>
                          <a:gd name="connsiteY22" fmla="*/ 3433358 h 6064848"/>
                          <a:gd name="connsiteX23" fmla="*/ 205866 w 1205787"/>
                          <a:gd name="connsiteY23" fmla="*/ 3636651 h 6064848"/>
                          <a:gd name="connsiteX24" fmla="*/ 68623 w 1205787"/>
                          <a:gd name="connsiteY24" fmla="*/ 3704413 h 6064848"/>
                          <a:gd name="connsiteX25" fmla="*/ 98032 w 1205787"/>
                          <a:gd name="connsiteY25" fmla="*/ 3941585 h 6064848"/>
                          <a:gd name="connsiteX26" fmla="*/ 235275 w 1205787"/>
                          <a:gd name="connsiteY26" fmla="*/ 4088408 h 6064848"/>
                          <a:gd name="connsiteX27" fmla="*/ 372520 w 1205787"/>
                          <a:gd name="connsiteY27" fmla="*/ 4246523 h 6064848"/>
                          <a:gd name="connsiteX28" fmla="*/ 578385 w 1205787"/>
                          <a:gd name="connsiteY28" fmla="*/ 4404638 h 6064848"/>
                          <a:gd name="connsiteX29" fmla="*/ 558780 w 1205787"/>
                          <a:gd name="connsiteY29" fmla="*/ 4574047 h 6064848"/>
                          <a:gd name="connsiteX30" fmla="*/ 235275 w 1205787"/>
                          <a:gd name="connsiteY30" fmla="*/ 4924160 h 6064848"/>
                          <a:gd name="connsiteX31" fmla="*/ 323504 w 1205787"/>
                          <a:gd name="connsiteY31" fmla="*/ 5138743 h 6064848"/>
                          <a:gd name="connsiteX32" fmla="*/ 309264 w 1205787"/>
                          <a:gd name="connsiteY32" fmla="*/ 5295830 h 6064848"/>
                          <a:gd name="connsiteX33" fmla="*/ 158205 w 1205787"/>
                          <a:gd name="connsiteY33" fmla="*/ 5432386 h 6064848"/>
                          <a:gd name="connsiteX34" fmla="*/ 0 w 1205787"/>
                          <a:gd name="connsiteY34" fmla="*/ 5624386 h 6064848"/>
                          <a:gd name="connsiteX35" fmla="*/ 39213 w 1205787"/>
                          <a:gd name="connsiteY35" fmla="*/ 5827674 h 6064848"/>
                          <a:gd name="connsiteX36" fmla="*/ 254882 w 1205787"/>
                          <a:gd name="connsiteY36" fmla="*/ 5985790 h 6064848"/>
                          <a:gd name="connsiteX37" fmla="*/ 509764 w 1205787"/>
                          <a:gd name="connsiteY37" fmla="*/ 6064848 h 6064848"/>
                          <a:gd name="connsiteX38" fmla="*/ 803858 w 1205787"/>
                          <a:gd name="connsiteY38" fmla="*/ 6008377 h 6064848"/>
                          <a:gd name="connsiteX39" fmla="*/ 950904 w 1205787"/>
                          <a:gd name="connsiteY39" fmla="*/ 5895438 h 6064848"/>
                          <a:gd name="connsiteX40" fmla="*/ 1015090 w 1205787"/>
                          <a:gd name="connsiteY40" fmla="*/ 5634650 h 6064848"/>
                          <a:gd name="connsiteX41" fmla="*/ 941100 w 1205787"/>
                          <a:gd name="connsiteY41" fmla="*/ 5364623 h 6064848"/>
                          <a:gd name="connsiteX42" fmla="*/ 823464 w 1205787"/>
                          <a:gd name="connsiteY42" fmla="*/ 5082275 h 6064848"/>
                          <a:gd name="connsiteX43" fmla="*/ 907256 w 1205787"/>
                          <a:gd name="connsiteY43" fmla="*/ 4900541 h 6064848"/>
                          <a:gd name="connsiteX44" fmla="*/ 1166576 w 1205787"/>
                          <a:gd name="connsiteY44" fmla="*/ 4664398 h 6064848"/>
                          <a:gd name="connsiteX45" fmla="*/ 1205787 w 1205787"/>
                          <a:gd name="connsiteY45" fmla="*/ 4461106 h 6064848"/>
                          <a:gd name="connsiteX46" fmla="*/ 1117556 w 1205787"/>
                          <a:gd name="connsiteY46" fmla="*/ 4235229 h 6064848"/>
                          <a:gd name="connsiteX47" fmla="*/ 980313 w 1205787"/>
                          <a:gd name="connsiteY47" fmla="*/ 4054525 h 6064848"/>
                          <a:gd name="connsiteX48" fmla="*/ 794055 w 1205787"/>
                          <a:gd name="connsiteY48" fmla="*/ 3851235 h 6064848"/>
                          <a:gd name="connsiteX49" fmla="*/ 607796 w 1205787"/>
                          <a:gd name="connsiteY49" fmla="*/ 3636649 h 6064848"/>
                          <a:gd name="connsiteX50" fmla="*/ 671336 w 1205787"/>
                          <a:gd name="connsiteY50" fmla="*/ 3378489 h 6064848"/>
                          <a:gd name="connsiteX51" fmla="*/ 788972 w 1205787"/>
                          <a:gd name="connsiteY51" fmla="*/ 3141317 h 6064848"/>
                          <a:gd name="connsiteX52" fmla="*/ 696023 w 1205787"/>
                          <a:gd name="connsiteY52" fmla="*/ 2879955 h 6064848"/>
                          <a:gd name="connsiteX53" fmla="*/ 823464 w 1205787"/>
                          <a:gd name="connsiteY53" fmla="*/ 2665370 h 6064848"/>
                          <a:gd name="connsiteX54" fmla="*/ 754842 w 1205787"/>
                          <a:gd name="connsiteY54" fmla="*/ 2462080 h 6064848"/>
                          <a:gd name="connsiteX55" fmla="*/ 882283 w 1205787"/>
                          <a:gd name="connsiteY55" fmla="*/ 2247494 h 6064848"/>
                          <a:gd name="connsiteX56" fmla="*/ 794054 w 1205787"/>
                          <a:gd name="connsiteY56" fmla="*/ 2021616 h 6064848"/>
                          <a:gd name="connsiteX57" fmla="*/ 901889 w 1205787"/>
                          <a:gd name="connsiteY57" fmla="*/ 1682797 h 6064848"/>
                          <a:gd name="connsiteX58" fmla="*/ 1029330 w 1205787"/>
                          <a:gd name="connsiteY58" fmla="*/ 1411742 h 6064848"/>
                          <a:gd name="connsiteX59" fmla="*/ 1058740 w 1205787"/>
                          <a:gd name="connsiteY59" fmla="*/ 993867 h 6064848"/>
                          <a:gd name="connsiteX60" fmla="*/ 1058740 w 1205787"/>
                          <a:gd name="connsiteY60" fmla="*/ 779281 h 6064848"/>
                          <a:gd name="connsiteX61" fmla="*/ 892086 w 1205787"/>
                          <a:gd name="connsiteY61" fmla="*/ 383993 h 6064848"/>
                          <a:gd name="connsiteX62" fmla="*/ 754842 w 1205787"/>
                          <a:gd name="connsiteY62" fmla="*/ 180702 h 6064848"/>
                          <a:gd name="connsiteX63" fmla="*/ 696023 w 1205787"/>
                          <a:gd name="connsiteY63" fmla="*/ 101644 h 6064848"/>
                          <a:gd name="connsiteX64" fmla="*/ 627401 w 1205787"/>
                          <a:gd name="connsiteY64" fmla="*/ 0 h 60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5787" h="6064848" fill="none" extrusionOk="0">
                            <a:moveTo>
                              <a:pt x="264685" y="11293"/>
                            </a:moveTo>
                            <a:cubicBezTo>
                              <a:pt x="291429" y="66974"/>
                              <a:pt x="351371" y="163120"/>
                              <a:pt x="372520" y="225878"/>
                            </a:cubicBezTo>
                            <a:cubicBezTo>
                              <a:pt x="387389" y="273163"/>
                              <a:pt x="400218" y="328673"/>
                              <a:pt x="421536" y="372699"/>
                            </a:cubicBezTo>
                            <a:cubicBezTo>
                              <a:pt x="431110" y="415797"/>
                              <a:pt x="432151" y="485927"/>
                              <a:pt x="441142" y="542108"/>
                            </a:cubicBezTo>
                            <a:cubicBezTo>
                              <a:pt x="421919" y="582632"/>
                              <a:pt x="405522" y="638066"/>
                              <a:pt x="392126" y="666342"/>
                            </a:cubicBezTo>
                            <a:cubicBezTo>
                              <a:pt x="351134" y="683915"/>
                              <a:pt x="332301" y="694345"/>
                              <a:pt x="294095" y="711518"/>
                            </a:cubicBezTo>
                            <a:cubicBezTo>
                              <a:pt x="281931" y="780627"/>
                              <a:pt x="282477" y="895381"/>
                              <a:pt x="274489" y="971279"/>
                            </a:cubicBezTo>
                            <a:cubicBezTo>
                              <a:pt x="299047" y="1032455"/>
                              <a:pt x="303591" y="1073261"/>
                              <a:pt x="323504" y="1140687"/>
                            </a:cubicBezTo>
                            <a:cubicBezTo>
                              <a:pt x="351360" y="1156352"/>
                              <a:pt x="406130" y="1178740"/>
                              <a:pt x="431339" y="1197157"/>
                            </a:cubicBezTo>
                            <a:cubicBezTo>
                              <a:pt x="458335" y="1205204"/>
                              <a:pt x="498586" y="1227103"/>
                              <a:pt x="539173" y="1242333"/>
                            </a:cubicBezTo>
                            <a:cubicBezTo>
                              <a:pt x="544648" y="1315947"/>
                              <a:pt x="559519" y="1395414"/>
                              <a:pt x="588189" y="1490800"/>
                            </a:cubicBezTo>
                            <a:cubicBezTo>
                              <a:pt x="594976" y="1581552"/>
                              <a:pt x="585901" y="1620750"/>
                              <a:pt x="588189" y="1705385"/>
                            </a:cubicBezTo>
                            <a:cubicBezTo>
                              <a:pt x="587806" y="1749880"/>
                              <a:pt x="556384" y="1840267"/>
                              <a:pt x="548977" y="1897382"/>
                            </a:cubicBezTo>
                            <a:cubicBezTo>
                              <a:pt x="540302" y="1926111"/>
                              <a:pt x="522651" y="1969951"/>
                              <a:pt x="509763" y="1987733"/>
                            </a:cubicBezTo>
                            <a:cubicBezTo>
                              <a:pt x="485900" y="2037473"/>
                              <a:pt x="449368" y="2105864"/>
                              <a:pt x="431339" y="2145848"/>
                            </a:cubicBezTo>
                            <a:cubicBezTo>
                              <a:pt x="415152" y="2166934"/>
                              <a:pt x="382297" y="2200128"/>
                              <a:pt x="352913" y="2236200"/>
                            </a:cubicBezTo>
                            <a:cubicBezTo>
                              <a:pt x="353544" y="2268164"/>
                              <a:pt x="339998" y="2316755"/>
                              <a:pt x="343110" y="2394315"/>
                            </a:cubicBezTo>
                            <a:cubicBezTo>
                              <a:pt x="306211" y="2403987"/>
                              <a:pt x="276373" y="2426956"/>
                              <a:pt x="235275" y="2439491"/>
                            </a:cubicBezTo>
                            <a:cubicBezTo>
                              <a:pt x="223909" y="2520005"/>
                              <a:pt x="213444" y="2559659"/>
                              <a:pt x="205867" y="2620195"/>
                            </a:cubicBezTo>
                            <a:cubicBezTo>
                              <a:pt x="235338" y="2708930"/>
                              <a:pt x="239832" y="2739680"/>
                              <a:pt x="274489" y="2834778"/>
                            </a:cubicBezTo>
                            <a:cubicBezTo>
                              <a:pt x="267629" y="2869181"/>
                              <a:pt x="266666" y="2871444"/>
                              <a:pt x="254883" y="2902544"/>
                            </a:cubicBezTo>
                            <a:cubicBezTo>
                              <a:pt x="224810" y="2964935"/>
                              <a:pt x="180778" y="3069037"/>
                              <a:pt x="147047" y="3151011"/>
                            </a:cubicBezTo>
                            <a:cubicBezTo>
                              <a:pt x="142067" y="3250568"/>
                              <a:pt x="149501" y="3320050"/>
                              <a:pt x="147048" y="3433358"/>
                            </a:cubicBezTo>
                            <a:cubicBezTo>
                              <a:pt x="157737" y="3492970"/>
                              <a:pt x="181424" y="3557588"/>
                              <a:pt x="205866" y="3636651"/>
                            </a:cubicBezTo>
                            <a:cubicBezTo>
                              <a:pt x="150564" y="3656004"/>
                              <a:pt x="119199" y="3673571"/>
                              <a:pt x="68623" y="3704413"/>
                            </a:cubicBezTo>
                            <a:cubicBezTo>
                              <a:pt x="83573" y="3766890"/>
                              <a:pt x="88553" y="3844717"/>
                              <a:pt x="98032" y="3941585"/>
                            </a:cubicBezTo>
                            <a:cubicBezTo>
                              <a:pt x="123890" y="3981148"/>
                              <a:pt x="173508" y="4009237"/>
                              <a:pt x="235275" y="4088408"/>
                            </a:cubicBezTo>
                            <a:cubicBezTo>
                              <a:pt x="239008" y="4159155"/>
                              <a:pt x="377076" y="4171091"/>
                              <a:pt x="372520" y="4246523"/>
                            </a:cubicBezTo>
                            <a:cubicBezTo>
                              <a:pt x="437582" y="4304345"/>
                              <a:pt x="499121" y="4346349"/>
                              <a:pt x="578385" y="4404638"/>
                            </a:cubicBezTo>
                            <a:cubicBezTo>
                              <a:pt x="570293" y="4480486"/>
                              <a:pt x="558783" y="4528692"/>
                              <a:pt x="558780" y="4574047"/>
                            </a:cubicBezTo>
                            <a:cubicBezTo>
                              <a:pt x="477257" y="4671360"/>
                              <a:pt x="337153" y="4806859"/>
                              <a:pt x="235275" y="4924160"/>
                            </a:cubicBezTo>
                            <a:cubicBezTo>
                              <a:pt x="265400" y="5014976"/>
                              <a:pt x="289094" y="5052363"/>
                              <a:pt x="323504" y="5138743"/>
                            </a:cubicBezTo>
                            <a:cubicBezTo>
                              <a:pt x="287525" y="5176605"/>
                              <a:pt x="332098" y="5258001"/>
                              <a:pt x="309264" y="5295830"/>
                            </a:cubicBezTo>
                            <a:cubicBezTo>
                              <a:pt x="246435" y="5355513"/>
                              <a:pt x="225994" y="5367770"/>
                              <a:pt x="158205" y="5432386"/>
                            </a:cubicBezTo>
                            <a:cubicBezTo>
                              <a:pt x="92276" y="5529232"/>
                              <a:pt x="69956" y="5543509"/>
                              <a:pt x="0" y="5624386"/>
                            </a:cubicBezTo>
                            <a:cubicBezTo>
                              <a:pt x="4004" y="5692973"/>
                              <a:pt x="20784" y="5781286"/>
                              <a:pt x="39213" y="5827674"/>
                            </a:cubicBezTo>
                            <a:cubicBezTo>
                              <a:pt x="127178" y="5902091"/>
                              <a:pt x="169662" y="5910572"/>
                              <a:pt x="254882" y="5985790"/>
                            </a:cubicBezTo>
                            <a:cubicBezTo>
                              <a:pt x="362699" y="6017636"/>
                              <a:pt x="408672" y="6046418"/>
                              <a:pt x="509764" y="6064848"/>
                            </a:cubicBezTo>
                            <a:cubicBezTo>
                              <a:pt x="582847" y="6045570"/>
                              <a:pt x="660442" y="6026693"/>
                              <a:pt x="803858" y="6008377"/>
                            </a:cubicBezTo>
                            <a:cubicBezTo>
                              <a:pt x="834348" y="5979979"/>
                              <a:pt x="896955" y="5936138"/>
                              <a:pt x="950904" y="5895438"/>
                            </a:cubicBezTo>
                            <a:cubicBezTo>
                              <a:pt x="964527" y="5808660"/>
                              <a:pt x="996785" y="5761459"/>
                              <a:pt x="1015090" y="5634650"/>
                            </a:cubicBezTo>
                            <a:cubicBezTo>
                              <a:pt x="1006783" y="5558219"/>
                              <a:pt x="963269" y="5435623"/>
                              <a:pt x="941100" y="5364623"/>
                            </a:cubicBezTo>
                            <a:cubicBezTo>
                              <a:pt x="927615" y="5266443"/>
                              <a:pt x="844458" y="5205301"/>
                              <a:pt x="823464" y="5082275"/>
                            </a:cubicBezTo>
                            <a:cubicBezTo>
                              <a:pt x="839485" y="5024606"/>
                              <a:pt x="896521" y="4941380"/>
                              <a:pt x="907256" y="4900541"/>
                            </a:cubicBezTo>
                            <a:cubicBezTo>
                              <a:pt x="982154" y="4825577"/>
                              <a:pt x="1089348" y="4723680"/>
                              <a:pt x="1166576" y="4664398"/>
                            </a:cubicBezTo>
                            <a:cubicBezTo>
                              <a:pt x="1184211" y="4582944"/>
                              <a:pt x="1180147" y="4552836"/>
                              <a:pt x="1205787" y="4461106"/>
                            </a:cubicBezTo>
                            <a:cubicBezTo>
                              <a:pt x="1193903" y="4398225"/>
                              <a:pt x="1136695" y="4309752"/>
                              <a:pt x="1117556" y="4235229"/>
                            </a:cubicBezTo>
                            <a:cubicBezTo>
                              <a:pt x="1059912" y="4153382"/>
                              <a:pt x="1020543" y="4118126"/>
                              <a:pt x="980313" y="4054525"/>
                            </a:cubicBezTo>
                            <a:cubicBezTo>
                              <a:pt x="933417" y="4004583"/>
                              <a:pt x="860926" y="3927479"/>
                              <a:pt x="794055" y="3851235"/>
                            </a:cubicBezTo>
                            <a:cubicBezTo>
                              <a:pt x="742107" y="3790975"/>
                              <a:pt x="697079" y="3729113"/>
                              <a:pt x="607796" y="3636649"/>
                            </a:cubicBezTo>
                            <a:cubicBezTo>
                              <a:pt x="636757" y="3545899"/>
                              <a:pt x="653596" y="3478243"/>
                              <a:pt x="671336" y="3378489"/>
                            </a:cubicBezTo>
                            <a:cubicBezTo>
                              <a:pt x="697940" y="3329337"/>
                              <a:pt x="755761" y="3197939"/>
                              <a:pt x="788972" y="3141317"/>
                            </a:cubicBezTo>
                            <a:cubicBezTo>
                              <a:pt x="774383" y="3082101"/>
                              <a:pt x="713957" y="2948102"/>
                              <a:pt x="696023" y="2879955"/>
                            </a:cubicBezTo>
                            <a:cubicBezTo>
                              <a:pt x="761939" y="2775357"/>
                              <a:pt x="763798" y="2764632"/>
                              <a:pt x="823464" y="2665370"/>
                            </a:cubicBezTo>
                            <a:cubicBezTo>
                              <a:pt x="792276" y="2566399"/>
                              <a:pt x="786146" y="2532050"/>
                              <a:pt x="754842" y="2462080"/>
                            </a:cubicBezTo>
                            <a:cubicBezTo>
                              <a:pt x="807446" y="2354161"/>
                              <a:pt x="853787" y="2318335"/>
                              <a:pt x="882283" y="2247494"/>
                            </a:cubicBezTo>
                            <a:cubicBezTo>
                              <a:pt x="829403" y="2137981"/>
                              <a:pt x="819392" y="2066728"/>
                              <a:pt x="794054" y="2021616"/>
                            </a:cubicBezTo>
                            <a:cubicBezTo>
                              <a:pt x="846290" y="1866931"/>
                              <a:pt x="867719" y="1783078"/>
                              <a:pt x="901889" y="1682797"/>
                            </a:cubicBezTo>
                            <a:cubicBezTo>
                              <a:pt x="950318" y="1599149"/>
                              <a:pt x="980462" y="1487922"/>
                              <a:pt x="1029330" y="1411742"/>
                            </a:cubicBezTo>
                            <a:cubicBezTo>
                              <a:pt x="1026098" y="1211710"/>
                              <a:pt x="1034525" y="1126584"/>
                              <a:pt x="1058740" y="993867"/>
                            </a:cubicBezTo>
                            <a:cubicBezTo>
                              <a:pt x="1059896" y="902759"/>
                              <a:pt x="1066658" y="883576"/>
                              <a:pt x="1058740" y="779281"/>
                            </a:cubicBezTo>
                            <a:cubicBezTo>
                              <a:pt x="1030574" y="658460"/>
                              <a:pt x="931085" y="522017"/>
                              <a:pt x="892086" y="383993"/>
                            </a:cubicBezTo>
                            <a:cubicBezTo>
                              <a:pt x="844731" y="322872"/>
                              <a:pt x="781705" y="226443"/>
                              <a:pt x="754842" y="180702"/>
                            </a:cubicBezTo>
                            <a:cubicBezTo>
                              <a:pt x="735694" y="151201"/>
                              <a:pt x="719516" y="135799"/>
                              <a:pt x="696023" y="101644"/>
                            </a:cubicBezTo>
                            <a:cubicBezTo>
                              <a:pt x="666522" y="49740"/>
                              <a:pt x="648617" y="26101"/>
                              <a:pt x="627401" y="0"/>
                            </a:cubicBezTo>
                          </a:path>
                          <a:path w="1205787" h="6064848" stroke="0" extrusionOk="0">
                            <a:moveTo>
                              <a:pt x="264685" y="11293"/>
                            </a:moveTo>
                            <a:cubicBezTo>
                              <a:pt x="285763" y="65507"/>
                              <a:pt x="349085" y="159620"/>
                              <a:pt x="372520" y="225878"/>
                            </a:cubicBezTo>
                            <a:cubicBezTo>
                              <a:pt x="396062" y="282345"/>
                              <a:pt x="392500" y="309542"/>
                              <a:pt x="421536" y="372699"/>
                            </a:cubicBezTo>
                            <a:cubicBezTo>
                              <a:pt x="431024" y="436372"/>
                              <a:pt x="439644" y="473132"/>
                              <a:pt x="441142" y="542108"/>
                            </a:cubicBezTo>
                            <a:cubicBezTo>
                              <a:pt x="426187" y="594227"/>
                              <a:pt x="407070" y="630564"/>
                              <a:pt x="392126" y="666342"/>
                            </a:cubicBezTo>
                            <a:cubicBezTo>
                              <a:pt x="366631" y="677143"/>
                              <a:pt x="332466" y="691003"/>
                              <a:pt x="294095" y="711518"/>
                            </a:cubicBezTo>
                            <a:cubicBezTo>
                              <a:pt x="291238" y="832741"/>
                              <a:pt x="282295" y="897704"/>
                              <a:pt x="274489" y="971279"/>
                            </a:cubicBezTo>
                            <a:cubicBezTo>
                              <a:pt x="293845" y="1050855"/>
                              <a:pt x="308349" y="1092686"/>
                              <a:pt x="323504" y="1140687"/>
                            </a:cubicBezTo>
                            <a:cubicBezTo>
                              <a:pt x="355728" y="1154661"/>
                              <a:pt x="398293" y="1176219"/>
                              <a:pt x="431339" y="1197157"/>
                            </a:cubicBezTo>
                            <a:cubicBezTo>
                              <a:pt x="470529" y="1217480"/>
                              <a:pt x="499111" y="1223989"/>
                              <a:pt x="539173" y="1242333"/>
                            </a:cubicBezTo>
                            <a:cubicBezTo>
                              <a:pt x="548419" y="1349662"/>
                              <a:pt x="574578" y="1434573"/>
                              <a:pt x="588189" y="1490800"/>
                            </a:cubicBezTo>
                            <a:cubicBezTo>
                              <a:pt x="591757" y="1584709"/>
                              <a:pt x="587100" y="1661571"/>
                              <a:pt x="588189" y="1705385"/>
                            </a:cubicBezTo>
                            <a:cubicBezTo>
                              <a:pt x="570036" y="1760502"/>
                              <a:pt x="563912" y="1827502"/>
                              <a:pt x="548977" y="1897382"/>
                            </a:cubicBezTo>
                            <a:cubicBezTo>
                              <a:pt x="528308" y="1932881"/>
                              <a:pt x="530592" y="1947342"/>
                              <a:pt x="509763" y="1987733"/>
                            </a:cubicBezTo>
                            <a:cubicBezTo>
                              <a:pt x="488061" y="2027195"/>
                              <a:pt x="453739" y="2083411"/>
                              <a:pt x="431339" y="2145848"/>
                            </a:cubicBezTo>
                            <a:cubicBezTo>
                              <a:pt x="401686" y="2176311"/>
                              <a:pt x="375235" y="2212374"/>
                              <a:pt x="352913" y="2236200"/>
                            </a:cubicBezTo>
                            <a:cubicBezTo>
                              <a:pt x="350547" y="2282369"/>
                              <a:pt x="351971" y="2335316"/>
                              <a:pt x="343110" y="2394315"/>
                            </a:cubicBezTo>
                            <a:cubicBezTo>
                              <a:pt x="293918" y="2417434"/>
                              <a:pt x="277186" y="2418149"/>
                              <a:pt x="235275" y="2439491"/>
                            </a:cubicBezTo>
                            <a:cubicBezTo>
                              <a:pt x="220619" y="2511982"/>
                              <a:pt x="224552" y="2542770"/>
                              <a:pt x="205867" y="2620195"/>
                            </a:cubicBezTo>
                            <a:cubicBezTo>
                              <a:pt x="227677" y="2723185"/>
                              <a:pt x="237813" y="2735840"/>
                              <a:pt x="274489" y="2834778"/>
                            </a:cubicBezTo>
                            <a:cubicBezTo>
                              <a:pt x="267228" y="2865414"/>
                              <a:pt x="262739" y="2869371"/>
                              <a:pt x="254883" y="2902544"/>
                            </a:cubicBezTo>
                            <a:cubicBezTo>
                              <a:pt x="218408" y="2995402"/>
                              <a:pt x="178490" y="3100965"/>
                              <a:pt x="147047" y="3151011"/>
                            </a:cubicBezTo>
                            <a:cubicBezTo>
                              <a:pt x="148447" y="3253866"/>
                              <a:pt x="164647" y="3334760"/>
                              <a:pt x="147048" y="3433358"/>
                            </a:cubicBezTo>
                            <a:cubicBezTo>
                              <a:pt x="162981" y="3494244"/>
                              <a:pt x="189609" y="3584125"/>
                              <a:pt x="205866" y="3636651"/>
                            </a:cubicBezTo>
                            <a:cubicBezTo>
                              <a:pt x="142450" y="3676397"/>
                              <a:pt x="118727" y="3682484"/>
                              <a:pt x="68623" y="3704413"/>
                            </a:cubicBezTo>
                            <a:cubicBezTo>
                              <a:pt x="74827" y="3811699"/>
                              <a:pt x="74299" y="3832523"/>
                              <a:pt x="98032" y="3941585"/>
                            </a:cubicBezTo>
                            <a:cubicBezTo>
                              <a:pt x="149423" y="3993103"/>
                              <a:pt x="199243" y="4040267"/>
                              <a:pt x="235275" y="4088408"/>
                            </a:cubicBezTo>
                            <a:cubicBezTo>
                              <a:pt x="230556" y="4161218"/>
                              <a:pt x="374949" y="4174813"/>
                              <a:pt x="372520" y="4246523"/>
                            </a:cubicBezTo>
                            <a:cubicBezTo>
                              <a:pt x="448890" y="4319672"/>
                              <a:pt x="501328" y="4345941"/>
                              <a:pt x="578385" y="4404638"/>
                            </a:cubicBezTo>
                            <a:cubicBezTo>
                              <a:pt x="580762" y="4456717"/>
                              <a:pt x="563630" y="4539161"/>
                              <a:pt x="558780" y="4574047"/>
                            </a:cubicBezTo>
                            <a:cubicBezTo>
                              <a:pt x="405538" y="4708876"/>
                              <a:pt x="305812" y="4836501"/>
                              <a:pt x="235275" y="4924160"/>
                            </a:cubicBezTo>
                            <a:cubicBezTo>
                              <a:pt x="254308" y="4973655"/>
                              <a:pt x="313185" y="5088585"/>
                              <a:pt x="323504" y="5138743"/>
                            </a:cubicBezTo>
                            <a:cubicBezTo>
                              <a:pt x="293641" y="5173721"/>
                              <a:pt x="331408" y="5262419"/>
                              <a:pt x="309264" y="5295830"/>
                            </a:cubicBezTo>
                            <a:cubicBezTo>
                              <a:pt x="249066" y="5340140"/>
                              <a:pt x="213028" y="5369796"/>
                              <a:pt x="158205" y="5432386"/>
                            </a:cubicBezTo>
                            <a:cubicBezTo>
                              <a:pt x="114146" y="5482981"/>
                              <a:pt x="73432" y="5553015"/>
                              <a:pt x="0" y="5624386"/>
                            </a:cubicBezTo>
                            <a:cubicBezTo>
                              <a:pt x="13075" y="5668978"/>
                              <a:pt x="13839" y="5730626"/>
                              <a:pt x="39213" y="5827674"/>
                            </a:cubicBezTo>
                            <a:cubicBezTo>
                              <a:pt x="117056" y="5869962"/>
                              <a:pt x="165365" y="5907286"/>
                              <a:pt x="254882" y="5985790"/>
                            </a:cubicBezTo>
                            <a:cubicBezTo>
                              <a:pt x="369698" y="6026946"/>
                              <a:pt x="421011" y="6027323"/>
                              <a:pt x="509764" y="6064848"/>
                            </a:cubicBezTo>
                            <a:cubicBezTo>
                              <a:pt x="615449" y="6055532"/>
                              <a:pt x="686627" y="6023717"/>
                              <a:pt x="803858" y="6008377"/>
                            </a:cubicBezTo>
                            <a:cubicBezTo>
                              <a:pt x="872341" y="5951747"/>
                              <a:pt x="888206" y="5939183"/>
                              <a:pt x="950904" y="5895438"/>
                            </a:cubicBezTo>
                            <a:cubicBezTo>
                              <a:pt x="978828" y="5765312"/>
                              <a:pt x="999147" y="5697953"/>
                              <a:pt x="1015090" y="5634650"/>
                            </a:cubicBezTo>
                            <a:cubicBezTo>
                              <a:pt x="1002175" y="5543371"/>
                              <a:pt x="971453" y="5435279"/>
                              <a:pt x="941100" y="5364623"/>
                            </a:cubicBezTo>
                            <a:cubicBezTo>
                              <a:pt x="925597" y="5222209"/>
                              <a:pt x="840924" y="5199915"/>
                              <a:pt x="823464" y="5082275"/>
                            </a:cubicBezTo>
                            <a:cubicBezTo>
                              <a:pt x="849387" y="5021830"/>
                              <a:pt x="874135" y="4950930"/>
                              <a:pt x="907256" y="4900541"/>
                            </a:cubicBezTo>
                            <a:cubicBezTo>
                              <a:pt x="969253" y="4829715"/>
                              <a:pt x="1050199" y="4782194"/>
                              <a:pt x="1166576" y="4664398"/>
                            </a:cubicBezTo>
                            <a:cubicBezTo>
                              <a:pt x="1185938" y="4568375"/>
                              <a:pt x="1179230" y="4549526"/>
                              <a:pt x="1205787" y="4461106"/>
                            </a:cubicBezTo>
                            <a:cubicBezTo>
                              <a:pt x="1185570" y="4407017"/>
                              <a:pt x="1146273" y="4332721"/>
                              <a:pt x="1117556" y="4235229"/>
                            </a:cubicBezTo>
                            <a:cubicBezTo>
                              <a:pt x="1073674" y="4176147"/>
                              <a:pt x="1002171" y="4099842"/>
                              <a:pt x="980313" y="4054525"/>
                            </a:cubicBezTo>
                            <a:cubicBezTo>
                              <a:pt x="917455" y="3974126"/>
                              <a:pt x="845455" y="3917045"/>
                              <a:pt x="794055" y="3851235"/>
                            </a:cubicBezTo>
                            <a:cubicBezTo>
                              <a:pt x="748666" y="3787848"/>
                              <a:pt x="680805" y="3705884"/>
                              <a:pt x="607796" y="3636649"/>
                            </a:cubicBezTo>
                            <a:cubicBezTo>
                              <a:pt x="625696" y="3522828"/>
                              <a:pt x="640844" y="3502999"/>
                              <a:pt x="671336" y="3378489"/>
                            </a:cubicBezTo>
                            <a:cubicBezTo>
                              <a:pt x="717250" y="3314159"/>
                              <a:pt x="752226" y="3243551"/>
                              <a:pt x="788972" y="3141317"/>
                            </a:cubicBezTo>
                            <a:cubicBezTo>
                              <a:pt x="760259" y="3023142"/>
                              <a:pt x="735358" y="2951859"/>
                              <a:pt x="696023" y="2879955"/>
                            </a:cubicBezTo>
                            <a:cubicBezTo>
                              <a:pt x="745273" y="2794256"/>
                              <a:pt x="791659" y="2733692"/>
                              <a:pt x="823464" y="2665370"/>
                            </a:cubicBezTo>
                            <a:cubicBezTo>
                              <a:pt x="806692" y="2584556"/>
                              <a:pt x="781045" y="2510424"/>
                              <a:pt x="754842" y="2462080"/>
                            </a:cubicBezTo>
                            <a:cubicBezTo>
                              <a:pt x="803624" y="2373473"/>
                              <a:pt x="854171" y="2317676"/>
                              <a:pt x="882283" y="2247494"/>
                            </a:cubicBezTo>
                            <a:cubicBezTo>
                              <a:pt x="834998" y="2153277"/>
                              <a:pt x="836090" y="2106035"/>
                              <a:pt x="794054" y="2021616"/>
                            </a:cubicBezTo>
                            <a:cubicBezTo>
                              <a:pt x="824690" y="1923513"/>
                              <a:pt x="861437" y="1833406"/>
                              <a:pt x="901889" y="1682797"/>
                            </a:cubicBezTo>
                            <a:cubicBezTo>
                              <a:pt x="964314" y="1584023"/>
                              <a:pt x="996419" y="1492443"/>
                              <a:pt x="1029330" y="1411742"/>
                            </a:cubicBezTo>
                            <a:cubicBezTo>
                              <a:pt x="1039156" y="1257121"/>
                              <a:pt x="1068834" y="1108320"/>
                              <a:pt x="1058740" y="993867"/>
                            </a:cubicBezTo>
                            <a:cubicBezTo>
                              <a:pt x="1055512" y="936104"/>
                              <a:pt x="1058621" y="857770"/>
                              <a:pt x="1058740" y="779281"/>
                            </a:cubicBezTo>
                            <a:cubicBezTo>
                              <a:pt x="1008288" y="606987"/>
                              <a:pt x="981051" y="565739"/>
                              <a:pt x="892086" y="383993"/>
                            </a:cubicBezTo>
                            <a:cubicBezTo>
                              <a:pt x="841652" y="316569"/>
                              <a:pt x="794502" y="219475"/>
                              <a:pt x="754842" y="180702"/>
                            </a:cubicBezTo>
                            <a:cubicBezTo>
                              <a:pt x="731179" y="150786"/>
                              <a:pt x="711105" y="116457"/>
                              <a:pt x="696023" y="101644"/>
                            </a:cubicBezTo>
                            <a:cubicBezTo>
                              <a:pt x="677337" y="81758"/>
                              <a:pt x="644538" y="26090"/>
                              <a:pt x="627401"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Content Placeholder 2">
            <a:extLst>
              <a:ext uri="{FF2B5EF4-FFF2-40B4-BE49-F238E27FC236}">
                <a16:creationId xmlns:a16="http://schemas.microsoft.com/office/drawing/2014/main" id="{761E4F8C-051A-07E4-43D8-D5722BCD1173}"/>
              </a:ext>
            </a:extLst>
          </p:cNvPr>
          <p:cNvSpPr txBox="1">
            <a:spLocks/>
          </p:cNvSpPr>
          <p:nvPr/>
        </p:nvSpPr>
        <p:spPr>
          <a:xfrm>
            <a:off x="2135958" y="1238858"/>
            <a:ext cx="9841149" cy="4735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endParaRPr lang="en-US" sz="2000" b="1" dirty="0">
              <a:solidFill>
                <a:srgbClr val="A77C01"/>
              </a:solidFill>
            </a:endParaRPr>
          </a:p>
        </p:txBody>
      </p:sp>
      <p:sp>
        <p:nvSpPr>
          <p:cNvPr id="14" name="Title 13">
            <a:extLst>
              <a:ext uri="{FF2B5EF4-FFF2-40B4-BE49-F238E27FC236}">
                <a16:creationId xmlns:a16="http://schemas.microsoft.com/office/drawing/2014/main" id="{2DD71170-FEB3-0051-A993-9CCC364E7B84}"/>
              </a:ext>
            </a:extLst>
          </p:cNvPr>
          <p:cNvSpPr>
            <a:spLocks noGrp="1"/>
          </p:cNvSpPr>
          <p:nvPr>
            <p:ph type="title"/>
          </p:nvPr>
        </p:nvSpPr>
        <p:spPr>
          <a:xfrm>
            <a:off x="2135959" y="136525"/>
            <a:ext cx="9841148" cy="747204"/>
          </a:xfrm>
        </p:spPr>
        <p:txBody>
          <a:bodyPr>
            <a:normAutofit/>
          </a:bodyPr>
          <a:lstStyle/>
          <a:p>
            <a:r>
              <a:rPr lang="en-US" sz="3200" dirty="0">
                <a:solidFill>
                  <a:schemeClr val="accent1"/>
                </a:solidFill>
              </a:rPr>
              <a:t>HWT SFE Overview of Results</a:t>
            </a:r>
          </a:p>
        </p:txBody>
      </p:sp>
      <p:pic>
        <p:nvPicPr>
          <p:cNvPr id="8" name="Content Placeholder 22" descr="Chart, waterfall chart, treemap chart&#10;&#10;Description automatically generated">
            <a:extLst>
              <a:ext uri="{FF2B5EF4-FFF2-40B4-BE49-F238E27FC236}">
                <a16:creationId xmlns:a16="http://schemas.microsoft.com/office/drawing/2014/main" id="{86597684-8645-1FA0-C60B-F62268EED249}"/>
              </a:ext>
            </a:extLst>
          </p:cNvPr>
          <p:cNvPicPr>
            <a:picLocks noChangeAspect="1"/>
          </p:cNvPicPr>
          <p:nvPr/>
        </p:nvPicPr>
        <p:blipFill rotWithShape="1">
          <a:blip r:embed="rId4">
            <a:extLst>
              <a:ext uri="{28A0092B-C50C-407E-A947-70E740481C1C}">
                <a14:useLocalDpi xmlns:a14="http://schemas.microsoft.com/office/drawing/2010/main" val="0"/>
              </a:ext>
            </a:extLst>
          </a:blip>
          <a:srcRect l="43794" t="10637" r="43978" b="84907"/>
          <a:stretch/>
        </p:blipFill>
        <p:spPr>
          <a:xfrm>
            <a:off x="4537521" y="1052890"/>
            <a:ext cx="2756647" cy="323288"/>
          </a:xfrm>
          <a:prstGeom prst="rect">
            <a:avLst/>
          </a:prstGeom>
        </p:spPr>
      </p:pic>
      <p:pic>
        <p:nvPicPr>
          <p:cNvPr id="10" name="Content Placeholder 22" descr="Chart, waterfall chart, treemap chart&#10;&#10;Description automatically generated">
            <a:extLst>
              <a:ext uri="{FF2B5EF4-FFF2-40B4-BE49-F238E27FC236}">
                <a16:creationId xmlns:a16="http://schemas.microsoft.com/office/drawing/2014/main" id="{714945FA-755D-4BFB-1CB6-DF2882334BD5}"/>
              </a:ext>
            </a:extLst>
          </p:cNvPr>
          <p:cNvPicPr>
            <a:picLocks noChangeAspect="1"/>
          </p:cNvPicPr>
          <p:nvPr/>
        </p:nvPicPr>
        <p:blipFill rotWithShape="1">
          <a:blip r:embed="rId4">
            <a:extLst>
              <a:ext uri="{28A0092B-C50C-407E-A947-70E740481C1C}">
                <a14:useLocalDpi xmlns:a14="http://schemas.microsoft.com/office/drawing/2010/main" val="0"/>
              </a:ext>
            </a:extLst>
          </a:blip>
          <a:srcRect l="43794" t="10637" r="43978" b="84907"/>
          <a:stretch/>
        </p:blipFill>
        <p:spPr>
          <a:xfrm>
            <a:off x="5678208" y="1214534"/>
            <a:ext cx="2756647" cy="323288"/>
          </a:xfrm>
          <a:prstGeom prst="rect">
            <a:avLst/>
          </a:prstGeom>
        </p:spPr>
      </p:pic>
      <p:pic>
        <p:nvPicPr>
          <p:cNvPr id="2061" name="Picture 2060">
            <a:extLst>
              <a:ext uri="{FF2B5EF4-FFF2-40B4-BE49-F238E27FC236}">
                <a16:creationId xmlns:a16="http://schemas.microsoft.com/office/drawing/2014/main" id="{8DFBC9CA-C271-0FAB-637B-518267A67687}"/>
              </a:ext>
            </a:extLst>
          </p:cNvPr>
          <p:cNvPicPr>
            <a:picLocks noChangeAspect="1"/>
          </p:cNvPicPr>
          <p:nvPr/>
        </p:nvPicPr>
        <p:blipFill>
          <a:blip r:embed="rId5"/>
          <a:stretch>
            <a:fillRect/>
          </a:stretch>
        </p:blipFill>
        <p:spPr>
          <a:xfrm>
            <a:off x="2526254" y="4042288"/>
            <a:ext cx="9450853" cy="2066599"/>
          </a:xfrm>
          <a:prstGeom prst="rect">
            <a:avLst/>
          </a:prstGeom>
        </p:spPr>
      </p:pic>
      <p:grpSp>
        <p:nvGrpSpPr>
          <p:cNvPr id="2064" name="Group 2063">
            <a:extLst>
              <a:ext uri="{FF2B5EF4-FFF2-40B4-BE49-F238E27FC236}">
                <a16:creationId xmlns:a16="http://schemas.microsoft.com/office/drawing/2014/main" id="{A7F578AB-D552-98A0-8D4F-06DC0CB15D1E}"/>
              </a:ext>
            </a:extLst>
          </p:cNvPr>
          <p:cNvGrpSpPr/>
          <p:nvPr/>
        </p:nvGrpSpPr>
        <p:grpSpPr>
          <a:xfrm>
            <a:off x="1974358" y="908053"/>
            <a:ext cx="9450853" cy="3041780"/>
            <a:chOff x="2008084" y="876068"/>
            <a:chExt cx="9450853" cy="3041780"/>
          </a:xfrm>
        </p:grpSpPr>
        <p:pic>
          <p:nvPicPr>
            <p:cNvPr id="2062" name="Content Placeholder 22" descr="Chart, waterfall chart, treemap chart&#10;&#10;Description automatically generated">
              <a:extLst>
                <a:ext uri="{FF2B5EF4-FFF2-40B4-BE49-F238E27FC236}">
                  <a16:creationId xmlns:a16="http://schemas.microsoft.com/office/drawing/2014/main" id="{C07BA009-41BF-3D78-AF49-F0628B4B4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8084" y="876068"/>
              <a:ext cx="9450853" cy="3041780"/>
            </a:xfrm>
            <a:prstGeom prst="rect">
              <a:avLst/>
            </a:prstGeom>
          </p:spPr>
        </p:pic>
        <p:pic>
          <p:nvPicPr>
            <p:cNvPr id="2063" name="Content Placeholder 22" descr="Chart, waterfall chart, treemap chart&#10;&#10;Description automatically generated">
              <a:extLst>
                <a:ext uri="{FF2B5EF4-FFF2-40B4-BE49-F238E27FC236}">
                  <a16:creationId xmlns:a16="http://schemas.microsoft.com/office/drawing/2014/main" id="{4B1919FE-06F3-98AD-2ACB-832AB916AC32}"/>
                </a:ext>
              </a:extLst>
            </p:cNvPr>
            <p:cNvPicPr>
              <a:picLocks noChangeAspect="1"/>
            </p:cNvPicPr>
            <p:nvPr/>
          </p:nvPicPr>
          <p:blipFill rotWithShape="1">
            <a:blip r:embed="rId4">
              <a:extLst>
                <a:ext uri="{28A0092B-C50C-407E-A947-70E740481C1C}">
                  <a14:useLocalDpi xmlns:a14="http://schemas.microsoft.com/office/drawing/2010/main" val="0"/>
                </a:ext>
              </a:extLst>
            </a:blip>
            <a:srcRect l="43794" t="10637" r="43978" b="84907"/>
            <a:stretch/>
          </p:blipFill>
          <p:spPr>
            <a:xfrm>
              <a:off x="5678208" y="1114418"/>
              <a:ext cx="2756647" cy="323288"/>
            </a:xfrm>
            <a:prstGeom prst="rect">
              <a:avLst/>
            </a:prstGeom>
          </p:spPr>
        </p:pic>
      </p:grpSp>
      <p:pic>
        <p:nvPicPr>
          <p:cNvPr id="148" name="Picture 147" descr="A small animal wearing a hat&#10;&#10;Description automatically generated with medium confidence">
            <a:extLst>
              <a:ext uri="{FF2B5EF4-FFF2-40B4-BE49-F238E27FC236}">
                <a16:creationId xmlns:a16="http://schemas.microsoft.com/office/drawing/2014/main" id="{B1ECE5DA-8F59-67D1-859F-388133408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78" y="322685"/>
            <a:ext cx="869463" cy="869463"/>
          </a:xfrm>
          <a:prstGeom prst="rect">
            <a:avLst/>
          </a:prstGeom>
        </p:spPr>
      </p:pic>
      <p:grpSp>
        <p:nvGrpSpPr>
          <p:cNvPr id="2065" name="Group 2064">
            <a:extLst>
              <a:ext uri="{FF2B5EF4-FFF2-40B4-BE49-F238E27FC236}">
                <a16:creationId xmlns:a16="http://schemas.microsoft.com/office/drawing/2014/main" id="{E6840485-4369-0920-6CB1-B232AC41CA80}"/>
              </a:ext>
            </a:extLst>
          </p:cNvPr>
          <p:cNvGrpSpPr/>
          <p:nvPr/>
        </p:nvGrpSpPr>
        <p:grpSpPr>
          <a:xfrm>
            <a:off x="2095626" y="1160279"/>
            <a:ext cx="2716131" cy="3184428"/>
            <a:chOff x="745481" y="1531810"/>
            <a:chExt cx="2489640" cy="3133384"/>
          </a:xfrm>
        </p:grpSpPr>
        <p:sp>
          <p:nvSpPr>
            <p:cNvPr id="2066" name="Rectangle 2065">
              <a:extLst>
                <a:ext uri="{FF2B5EF4-FFF2-40B4-BE49-F238E27FC236}">
                  <a16:creationId xmlns:a16="http://schemas.microsoft.com/office/drawing/2014/main" id="{928F8F50-CAC4-0C45-0240-1679CE4B6C1E}"/>
                </a:ext>
              </a:extLst>
            </p:cNvPr>
            <p:cNvSpPr/>
            <p:nvPr/>
          </p:nvSpPr>
          <p:spPr>
            <a:xfrm>
              <a:off x="745481" y="1531810"/>
              <a:ext cx="2489640" cy="2811069"/>
            </a:xfrm>
            <a:prstGeom prst="rect">
              <a:avLst/>
            </a:prstGeom>
            <a:solidFill>
              <a:srgbClr val="EFE0BE">
                <a:alpha val="67059"/>
              </a:srgb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Sensitivity-based subsetting improved ensemble forecast probabilities 53% of the time</a:t>
              </a:r>
            </a:p>
            <a:p>
              <a:pPr algn="ctr"/>
              <a:endParaRPr lang="en-US" b="1" dirty="0">
                <a:solidFill>
                  <a:schemeClr val="accent5">
                    <a:lumMod val="75000"/>
                  </a:schemeClr>
                </a:solidFill>
              </a:endParaRPr>
            </a:p>
            <a:p>
              <a:pPr algn="ctr"/>
              <a:r>
                <a:rPr lang="en-US" b="1" dirty="0">
                  <a:solidFill>
                    <a:schemeClr val="accent5">
                      <a:lumMod val="75000"/>
                    </a:schemeClr>
                  </a:solidFill>
                </a:rPr>
                <a:t>Even if no improvement noted, technique rarely degraded forecast</a:t>
              </a:r>
            </a:p>
          </p:txBody>
        </p:sp>
        <p:cxnSp>
          <p:nvCxnSpPr>
            <p:cNvPr id="2067" name="Straight Arrow Connector 2066">
              <a:extLst>
                <a:ext uri="{FF2B5EF4-FFF2-40B4-BE49-F238E27FC236}">
                  <a16:creationId xmlns:a16="http://schemas.microsoft.com/office/drawing/2014/main" id="{0E268A1F-1DCE-A700-E325-0DB018E967C7}"/>
                </a:ext>
              </a:extLst>
            </p:cNvPr>
            <p:cNvCxnSpPr>
              <a:cxnSpLocks/>
            </p:cNvCxnSpPr>
            <p:nvPr/>
          </p:nvCxnSpPr>
          <p:spPr>
            <a:xfrm>
              <a:off x="1865660" y="4358769"/>
              <a:ext cx="0" cy="30642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68" name="Group 2067">
            <a:extLst>
              <a:ext uri="{FF2B5EF4-FFF2-40B4-BE49-F238E27FC236}">
                <a16:creationId xmlns:a16="http://schemas.microsoft.com/office/drawing/2014/main" id="{318505FE-B970-5D01-3D14-C523ACC54D59}"/>
              </a:ext>
            </a:extLst>
          </p:cNvPr>
          <p:cNvGrpSpPr/>
          <p:nvPr/>
        </p:nvGrpSpPr>
        <p:grpSpPr>
          <a:xfrm>
            <a:off x="4952253" y="1444309"/>
            <a:ext cx="3788567" cy="3266587"/>
            <a:chOff x="4053840" y="1503680"/>
            <a:chExt cx="4318000" cy="3723076"/>
          </a:xfrm>
        </p:grpSpPr>
        <p:cxnSp>
          <p:nvCxnSpPr>
            <p:cNvPr id="2069" name="Straight Arrow Connector 2068">
              <a:extLst>
                <a:ext uri="{FF2B5EF4-FFF2-40B4-BE49-F238E27FC236}">
                  <a16:creationId xmlns:a16="http://schemas.microsoft.com/office/drawing/2014/main" id="{EB437160-CF5A-46A4-5476-9F93743DDA77}"/>
                </a:ext>
              </a:extLst>
            </p:cNvPr>
            <p:cNvCxnSpPr>
              <a:cxnSpLocks/>
            </p:cNvCxnSpPr>
            <p:nvPr/>
          </p:nvCxnSpPr>
          <p:spPr>
            <a:xfrm>
              <a:off x="4755942" y="4314749"/>
              <a:ext cx="0" cy="912007"/>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70" name="Straight Arrow Connector 2069">
              <a:extLst>
                <a:ext uri="{FF2B5EF4-FFF2-40B4-BE49-F238E27FC236}">
                  <a16:creationId xmlns:a16="http://schemas.microsoft.com/office/drawing/2014/main" id="{77E61D1E-7385-F031-1102-E229EE56C787}"/>
                </a:ext>
              </a:extLst>
            </p:cNvPr>
            <p:cNvCxnSpPr>
              <a:cxnSpLocks/>
            </p:cNvCxnSpPr>
            <p:nvPr/>
          </p:nvCxnSpPr>
          <p:spPr>
            <a:xfrm>
              <a:off x="7466696" y="4314749"/>
              <a:ext cx="0" cy="153212"/>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71" name="Rectangle 2070">
              <a:extLst>
                <a:ext uri="{FF2B5EF4-FFF2-40B4-BE49-F238E27FC236}">
                  <a16:creationId xmlns:a16="http://schemas.microsoft.com/office/drawing/2014/main" id="{D0C000F8-3981-4196-B8FA-9BE83FE5C747}"/>
                </a:ext>
              </a:extLst>
            </p:cNvPr>
            <p:cNvSpPr/>
            <p:nvPr/>
          </p:nvSpPr>
          <p:spPr>
            <a:xfrm>
              <a:off x="4053840" y="1503680"/>
              <a:ext cx="4318000" cy="2811069"/>
            </a:xfrm>
            <a:prstGeom prst="rect">
              <a:avLst/>
            </a:prstGeom>
            <a:solidFill>
              <a:srgbClr val="EFE0BE">
                <a:alpha val="36863"/>
              </a:srgb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Applying sensitivities</a:t>
              </a:r>
            </a:p>
            <a:p>
              <a:pPr algn="ctr"/>
              <a:r>
                <a:rPr lang="en-US" b="1" dirty="0">
                  <a:solidFill>
                    <a:schemeClr val="accent5">
                      <a:lumMod val="75000"/>
                    </a:schemeClr>
                  </a:solidFill>
                </a:rPr>
                <a:t>from TTU system to</a:t>
              </a:r>
            </a:p>
            <a:p>
              <a:pPr algn="ctr"/>
              <a:r>
                <a:rPr lang="en-US" b="1" dirty="0">
                  <a:solidFill>
                    <a:schemeClr val="accent5">
                      <a:lumMod val="75000"/>
                    </a:schemeClr>
                  </a:solidFill>
                </a:rPr>
                <a:t>external systems to</a:t>
              </a:r>
            </a:p>
            <a:p>
              <a:pPr algn="ctr"/>
              <a:r>
                <a:rPr lang="en-US" b="1" dirty="0">
                  <a:solidFill>
                    <a:schemeClr val="accent5">
                      <a:lumMod val="75000"/>
                    </a:schemeClr>
                  </a:solidFill>
                </a:rPr>
                <a:t>generate subsets</a:t>
              </a:r>
            </a:p>
            <a:p>
              <a:pPr algn="ctr"/>
              <a:r>
                <a:rPr lang="en-US" b="1" dirty="0">
                  <a:solidFill>
                    <a:schemeClr val="accent5">
                      <a:lumMod val="75000"/>
                    </a:schemeClr>
                  </a:solidFill>
                </a:rPr>
                <a:t>not as effective</a:t>
              </a:r>
            </a:p>
          </p:txBody>
        </p:sp>
      </p:grpSp>
      <p:grpSp>
        <p:nvGrpSpPr>
          <p:cNvPr id="2073" name="Group 2072">
            <a:extLst>
              <a:ext uri="{FF2B5EF4-FFF2-40B4-BE49-F238E27FC236}">
                <a16:creationId xmlns:a16="http://schemas.microsoft.com/office/drawing/2014/main" id="{6357DC81-1885-47E2-F061-377980B1E1B7}"/>
              </a:ext>
            </a:extLst>
          </p:cNvPr>
          <p:cNvGrpSpPr/>
          <p:nvPr/>
        </p:nvGrpSpPr>
        <p:grpSpPr>
          <a:xfrm>
            <a:off x="2097758" y="1444309"/>
            <a:ext cx="9325482" cy="5277166"/>
            <a:chOff x="759644" y="1443315"/>
            <a:chExt cx="10628669" cy="6014621"/>
          </a:xfrm>
        </p:grpSpPr>
        <p:grpSp>
          <p:nvGrpSpPr>
            <p:cNvPr id="2074" name="Group 2073">
              <a:extLst>
                <a:ext uri="{FF2B5EF4-FFF2-40B4-BE49-F238E27FC236}">
                  <a16:creationId xmlns:a16="http://schemas.microsoft.com/office/drawing/2014/main" id="{C9EDEEA3-E88A-F5BF-DCEA-C3AE83A53023}"/>
                </a:ext>
              </a:extLst>
            </p:cNvPr>
            <p:cNvGrpSpPr/>
            <p:nvPr/>
          </p:nvGrpSpPr>
          <p:grpSpPr>
            <a:xfrm>
              <a:off x="8677339" y="1443315"/>
              <a:ext cx="2710974" cy="3723074"/>
              <a:chOff x="8677339" y="1443315"/>
              <a:chExt cx="2710974" cy="3723074"/>
            </a:xfrm>
          </p:grpSpPr>
          <p:sp>
            <p:nvSpPr>
              <p:cNvPr id="2076" name="Rectangle 2075">
                <a:extLst>
                  <a:ext uri="{FF2B5EF4-FFF2-40B4-BE49-F238E27FC236}">
                    <a16:creationId xmlns:a16="http://schemas.microsoft.com/office/drawing/2014/main" id="{68D50A0E-EF05-7C5E-C266-F2695EF5A0B1}"/>
                  </a:ext>
                </a:extLst>
              </p:cNvPr>
              <p:cNvSpPr/>
              <p:nvPr/>
            </p:nvSpPr>
            <p:spPr>
              <a:xfrm>
                <a:off x="8677339" y="1443315"/>
                <a:ext cx="2710974" cy="2871433"/>
              </a:xfrm>
              <a:prstGeom prst="rect">
                <a:avLst/>
              </a:prstGeom>
              <a:solidFill>
                <a:srgbClr val="EFE0BE">
                  <a:alpha val="67059"/>
                </a:srgb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Subsets subjectively outperformed their full ensemble counterparts over 50% of the time even when applied to multiphysics ensemble systems**</a:t>
                </a:r>
              </a:p>
            </p:txBody>
          </p:sp>
          <p:cxnSp>
            <p:nvCxnSpPr>
              <p:cNvPr id="2077" name="Straight Arrow Connector 2076">
                <a:extLst>
                  <a:ext uri="{FF2B5EF4-FFF2-40B4-BE49-F238E27FC236}">
                    <a16:creationId xmlns:a16="http://schemas.microsoft.com/office/drawing/2014/main" id="{2BDC215E-5671-B642-5598-EE706D9FF512}"/>
                  </a:ext>
                </a:extLst>
              </p:cNvPr>
              <p:cNvCxnSpPr>
                <a:cxnSpLocks/>
              </p:cNvCxnSpPr>
              <p:nvPr/>
            </p:nvCxnSpPr>
            <p:spPr>
              <a:xfrm>
                <a:off x="9468076" y="4298973"/>
                <a:ext cx="0" cy="867416"/>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075" name="Rectangle 2074">
              <a:extLst>
                <a:ext uri="{FF2B5EF4-FFF2-40B4-BE49-F238E27FC236}">
                  <a16:creationId xmlns:a16="http://schemas.microsoft.com/office/drawing/2014/main" id="{645A21B9-0C58-B07D-167F-2FF8BF396281}"/>
                </a:ext>
              </a:extLst>
            </p:cNvPr>
            <p:cNvSpPr/>
            <p:nvPr/>
          </p:nvSpPr>
          <p:spPr>
            <a:xfrm>
              <a:off x="759644" y="6223850"/>
              <a:ext cx="2266497" cy="1234086"/>
            </a:xfrm>
            <a:prstGeom prst="rect">
              <a:avLst/>
            </a:prstGeom>
            <a:solidFill>
              <a:srgbClr val="EFE0BE">
                <a:alpha val="67059"/>
              </a:srgb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accent5">
                      <a:lumMod val="75000"/>
                    </a:schemeClr>
                  </a:solidFill>
                </a:rPr>
                <a:t>**Statistics only aggregated over 9 cases due to data flow issues throughout the 2022 HWT SFE </a:t>
              </a:r>
            </a:p>
          </p:txBody>
        </p:sp>
      </p:grpSp>
      <p:sp>
        <p:nvSpPr>
          <p:cNvPr id="3" name="Footer Placeholder 1">
            <a:extLst>
              <a:ext uri="{FF2B5EF4-FFF2-40B4-BE49-F238E27FC236}">
                <a16:creationId xmlns:a16="http://schemas.microsoft.com/office/drawing/2014/main" id="{1F5125BC-BC9E-F320-0256-087AC8310ADB}"/>
              </a:ext>
            </a:extLst>
          </p:cNvPr>
          <p:cNvSpPr>
            <a:spLocks noGrp="1"/>
          </p:cNvSpPr>
          <p:nvPr>
            <p:ph type="ftr" sz="quarter" idx="11"/>
          </p:nvPr>
        </p:nvSpPr>
        <p:spPr>
          <a:xfrm>
            <a:off x="4038599" y="6356350"/>
            <a:ext cx="5146041" cy="365125"/>
          </a:xfrm>
        </p:spPr>
        <p:txBody>
          <a:bodyPr/>
          <a:lstStyle/>
          <a:p>
            <a:r>
              <a:rPr lang="en-US" dirty="0"/>
              <a:t>Chapter 3 – What do the Forecasters Think?</a:t>
            </a:r>
          </a:p>
        </p:txBody>
      </p:sp>
    </p:spTree>
    <p:extLst>
      <p:ext uri="{BB962C8B-B14F-4D97-AF65-F5344CB8AC3E}">
        <p14:creationId xmlns:p14="http://schemas.microsoft.com/office/powerpoint/2010/main" val="231608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6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idx="1"/>
          </p:nvPr>
        </p:nvSpPr>
        <p:spPr>
          <a:xfrm>
            <a:off x="676656" y="2011680"/>
            <a:ext cx="10753725" cy="3972431"/>
          </a:xfrm>
        </p:spPr>
        <p:txBody>
          <a:bodyPr>
            <a:normAutofit/>
          </a:bodyPr>
          <a:lstStyle/>
          <a:p>
            <a:pPr>
              <a:lnSpc>
                <a:spcPct val="110000"/>
              </a:lnSpc>
            </a:pPr>
            <a:r>
              <a:rPr lang="en-US" dirty="0" smtClean="0"/>
              <a:t>WPC runs an ensemble clustering tool that breaks down an ensemble forecast (composed of 100 CMCE/GEFS/ECMWF members) to its prevalent scenarios</a:t>
            </a:r>
          </a:p>
          <a:p>
            <a:pPr lvl="1">
              <a:lnSpc>
                <a:spcPct val="110000"/>
              </a:lnSpc>
            </a:pPr>
            <a:r>
              <a:rPr lang="en-US" dirty="0" smtClean="0"/>
              <a:t>Cluster scenarios prove more skillful than the ensemble mean </a:t>
            </a:r>
            <a:r>
              <a:rPr lang="en-US" sz="1600" dirty="0" smtClean="0">
                <a:solidFill>
                  <a:schemeClr val="bg1">
                    <a:lumMod val="65000"/>
                  </a:schemeClr>
                </a:solidFill>
              </a:rPr>
              <a:t>(Lamberson et al. 2023)</a:t>
            </a:r>
          </a:p>
          <a:p>
            <a:pPr>
              <a:lnSpc>
                <a:spcPct val="110000"/>
              </a:lnSpc>
            </a:pPr>
            <a:r>
              <a:rPr lang="en-US" dirty="0" smtClean="0">
                <a:solidFill>
                  <a:schemeClr val="tx1"/>
                </a:solidFill>
              </a:rPr>
              <a:t>NWS forecasters use these products often (either through WPC or the DESI – </a:t>
            </a:r>
            <a:r>
              <a:rPr lang="en-US" dirty="0">
                <a:solidFill>
                  <a:schemeClr val="tx1"/>
                </a:solidFill>
              </a:rPr>
              <a:t>Dynamic Ensemble-based Scenarios for </a:t>
            </a:r>
            <a:r>
              <a:rPr lang="en-US" dirty="0" smtClean="0">
                <a:solidFill>
                  <a:schemeClr val="tx1"/>
                </a:solidFill>
              </a:rPr>
              <a:t>IDSS)</a:t>
            </a:r>
          </a:p>
          <a:p>
            <a:pPr lvl="1">
              <a:lnSpc>
                <a:spcPct val="110000"/>
              </a:lnSpc>
            </a:pPr>
            <a:r>
              <a:rPr lang="en-US" dirty="0" smtClean="0">
                <a:solidFill>
                  <a:schemeClr val="tx1"/>
                </a:solidFill>
              </a:rPr>
              <a:t>In </a:t>
            </a:r>
            <a:r>
              <a:rPr lang="en-US" dirty="0">
                <a:solidFill>
                  <a:schemeClr val="tx1"/>
                </a:solidFill>
              </a:rPr>
              <a:t>2021, </a:t>
            </a:r>
            <a:r>
              <a:rPr lang="en-US" dirty="0" smtClean="0">
                <a:solidFill>
                  <a:schemeClr val="tx1"/>
                </a:solidFill>
              </a:rPr>
              <a:t>clusters were referenced </a:t>
            </a:r>
            <a:r>
              <a:rPr lang="en-US" dirty="0">
                <a:solidFill>
                  <a:schemeClr val="tx1"/>
                </a:solidFill>
              </a:rPr>
              <a:t>over </a:t>
            </a:r>
            <a:r>
              <a:rPr lang="en-US" b="1" dirty="0">
                <a:solidFill>
                  <a:schemeClr val="accent1"/>
                </a:solidFill>
              </a:rPr>
              <a:t>3,600x</a:t>
            </a:r>
            <a:r>
              <a:rPr lang="en-US" dirty="0">
                <a:solidFill>
                  <a:schemeClr val="tx1"/>
                </a:solidFill>
              </a:rPr>
              <a:t> in </a:t>
            </a:r>
            <a:r>
              <a:rPr lang="en-US" dirty="0" smtClean="0">
                <a:solidFill>
                  <a:schemeClr val="tx1"/>
                </a:solidFill>
              </a:rPr>
              <a:t>Area Forecast Discussions</a:t>
            </a:r>
          </a:p>
          <a:p>
            <a:pPr>
              <a:lnSpc>
                <a:spcPct val="110000"/>
              </a:lnSpc>
            </a:pPr>
            <a:r>
              <a:rPr lang="en-US" dirty="0" smtClean="0">
                <a:solidFill>
                  <a:schemeClr val="tx1"/>
                </a:solidFill>
              </a:rPr>
              <a:t>Forecasters often request additional context about what leads to the different cluster outcomes → cue </a:t>
            </a:r>
            <a:r>
              <a:rPr lang="en-US" b="1" dirty="0" smtClean="0">
                <a:solidFill>
                  <a:schemeClr val="accent1"/>
                </a:solidFill>
              </a:rPr>
              <a:t>ensemble sensitivity analysis</a:t>
            </a:r>
            <a:r>
              <a:rPr lang="en-US" dirty="0" smtClean="0">
                <a:solidFill>
                  <a:schemeClr val="tx1"/>
                </a:solidFill>
              </a:rPr>
              <a:t>!</a:t>
            </a:r>
          </a:p>
          <a:p>
            <a:pPr marL="4572" lvl="1" indent="0">
              <a:lnSpc>
                <a:spcPct val="110000"/>
              </a:lnSpc>
              <a:buNone/>
            </a:pPr>
            <a:endParaRPr lang="en-US" dirty="0"/>
          </a:p>
        </p:txBody>
      </p:sp>
      <p:sp>
        <p:nvSpPr>
          <p:cNvPr id="4" name="Rectangle 3"/>
          <p:cNvSpPr/>
          <p:nvPr/>
        </p:nvSpPr>
        <p:spPr>
          <a:xfrm>
            <a:off x="1803177" y="3397730"/>
            <a:ext cx="8500682" cy="120032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3600" b="1" dirty="0">
                <a:solidFill>
                  <a:schemeClr val="bg1"/>
                </a:solidFill>
              </a:rPr>
              <a:t>Ensemble clusters </a:t>
            </a:r>
            <a:r>
              <a:rPr lang="en-US" sz="3600" dirty="0">
                <a:solidFill>
                  <a:schemeClr val="bg1"/>
                </a:solidFill>
              </a:rPr>
              <a:t>tell you the </a:t>
            </a:r>
            <a:r>
              <a:rPr lang="en-US" sz="3600" b="1" dirty="0">
                <a:solidFill>
                  <a:schemeClr val="bg1"/>
                </a:solidFill>
              </a:rPr>
              <a:t>“what”</a:t>
            </a:r>
            <a:r>
              <a:rPr lang="en-US" sz="3600" dirty="0">
                <a:solidFill>
                  <a:schemeClr val="bg1"/>
                </a:solidFill>
              </a:rPr>
              <a:t/>
            </a:r>
            <a:br>
              <a:rPr lang="en-US" sz="3600" dirty="0">
                <a:solidFill>
                  <a:schemeClr val="bg1"/>
                </a:solidFill>
              </a:rPr>
            </a:br>
            <a:r>
              <a:rPr lang="en-US" sz="3600" b="1" dirty="0">
                <a:solidFill>
                  <a:schemeClr val="bg1"/>
                </a:solidFill>
              </a:rPr>
              <a:t>Ensemble sensitivity </a:t>
            </a:r>
            <a:r>
              <a:rPr lang="en-US" sz="3600" dirty="0">
                <a:solidFill>
                  <a:schemeClr val="bg1"/>
                </a:solidFill>
              </a:rPr>
              <a:t>tells you the </a:t>
            </a:r>
            <a:r>
              <a:rPr lang="en-US" sz="3600" b="1" dirty="0">
                <a:solidFill>
                  <a:schemeClr val="bg1"/>
                </a:solidFill>
              </a:rPr>
              <a:t>“why”</a:t>
            </a:r>
          </a:p>
        </p:txBody>
      </p:sp>
    </p:spTree>
    <p:extLst>
      <p:ext uri="{BB962C8B-B14F-4D97-AF65-F5344CB8AC3E}">
        <p14:creationId xmlns:p14="http://schemas.microsoft.com/office/powerpoint/2010/main" val="42468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sz="4800" b="1" dirty="0" smtClean="0"/>
              <a:t>PART 1</a:t>
            </a:r>
            <a:endParaRPr lang="en-US" sz="4800" b="1" dirty="0"/>
          </a:p>
          <a:p>
            <a:r>
              <a:rPr lang="en-US" dirty="0" smtClean="0"/>
              <a:t>Ensemble Clustering </a:t>
            </a:r>
            <a:r>
              <a:rPr lang="en-US" b="1" dirty="0" smtClean="0"/>
              <a:t>|</a:t>
            </a:r>
            <a:r>
              <a:rPr lang="en-US" dirty="0" smtClean="0"/>
              <a:t> “The What”</a:t>
            </a:r>
            <a:endParaRPr lang="en-US" dirty="0"/>
          </a:p>
        </p:txBody>
      </p:sp>
    </p:spTree>
    <p:extLst>
      <p:ext uri="{BB962C8B-B14F-4D97-AF65-F5344CB8AC3E}">
        <p14:creationId xmlns:p14="http://schemas.microsoft.com/office/powerpoint/2010/main" val="4043220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38200" y="365125"/>
            <a:ext cx="10372595" cy="1628840"/>
          </a:xfrm>
        </p:spPr>
        <p:txBody>
          <a:bodyPr>
            <a:normAutofit fontScale="90000"/>
          </a:bodyPr>
          <a:lstStyle/>
          <a:p>
            <a:pPr>
              <a:lnSpc>
                <a:spcPct val="100000"/>
              </a:lnSpc>
            </a:pPr>
            <a:r>
              <a:rPr lang="en-US" b="1" dirty="0" smtClean="0"/>
              <a:t>But first, how does clustering </a:t>
            </a:r>
            <a:r>
              <a:rPr lang="en-US" b="1" dirty="0"/>
              <a:t>work?</a:t>
            </a:r>
            <a:br>
              <a:rPr lang="en-US" b="1" dirty="0"/>
            </a:br>
            <a:r>
              <a:rPr lang="en-US" sz="2200" dirty="0">
                <a:latin typeface="+mn-lt"/>
              </a:rPr>
              <a:t>Relies heavily on Empirical Orthogonal Function (EOF) Analysis, traditionally known in statistics as Principal Component Analysis (PCA)</a:t>
            </a:r>
            <a:endParaRPr lang="en-US" dirty="0">
              <a:latin typeface="+mn-lt"/>
            </a:endParaRPr>
          </a:p>
        </p:txBody>
      </p:sp>
      <p:sp>
        <p:nvSpPr>
          <p:cNvPr id="5" name="Content Placeholder 4">
            <a:extLst>
              <a:ext uri="{FF2B5EF4-FFF2-40B4-BE49-F238E27FC236}">
                <a16:creationId xmlns:a16="http://schemas.microsoft.com/office/drawing/2014/main" id="{E8974CE1-447B-5497-088F-7D79550CFE39}"/>
              </a:ext>
            </a:extLst>
          </p:cNvPr>
          <p:cNvSpPr>
            <a:spLocks noGrp="1"/>
          </p:cNvSpPr>
          <p:nvPr>
            <p:ph idx="1"/>
          </p:nvPr>
        </p:nvSpPr>
        <p:spPr>
          <a:xfrm>
            <a:off x="838200" y="2364509"/>
            <a:ext cx="10515600" cy="3812453"/>
          </a:xfrm>
        </p:spPr>
        <p:txBody>
          <a:bodyPr>
            <a:normAutofit/>
          </a:bodyPr>
          <a:lstStyle/>
          <a:p>
            <a:pPr marL="0" indent="0">
              <a:buNone/>
            </a:pPr>
            <a:r>
              <a:rPr lang="en-US" dirty="0">
                <a:solidFill>
                  <a:schemeClr val="tx1">
                    <a:lumMod val="75000"/>
                    <a:lumOff val="25000"/>
                  </a:schemeClr>
                </a:solidFill>
              </a:rPr>
              <a:t>Empirical Orthogonal Function (EOF) Analysis decomposes a series of spatial fields into mathematically-independent (orthogonal) modes </a:t>
            </a:r>
          </a:p>
          <a:p>
            <a:pPr marL="0" indent="0">
              <a:buNone/>
            </a:pPr>
            <a:endParaRPr lang="en-US" dirty="0">
              <a:solidFill>
                <a:schemeClr val="tx1">
                  <a:lumMod val="75000"/>
                  <a:lumOff val="25000"/>
                </a:schemeClr>
              </a:solidFill>
            </a:endParaRPr>
          </a:p>
          <a:p>
            <a:pPr marL="0" indent="0">
              <a:buNone/>
            </a:pPr>
            <a:r>
              <a:rPr lang="en-US" dirty="0">
                <a:solidFill>
                  <a:schemeClr val="tx1">
                    <a:lumMod val="75000"/>
                    <a:lumOff val="25000"/>
                  </a:schemeClr>
                </a:solidFill>
              </a:rPr>
              <a:t>Method most often used by climatologists to understand leading spatial modes of variability in a time series</a:t>
            </a:r>
          </a:p>
          <a:p>
            <a:pPr marL="457200" lvl="1" indent="0">
              <a:buNone/>
            </a:pPr>
            <a:r>
              <a:rPr lang="en-US" dirty="0">
                <a:solidFill>
                  <a:schemeClr val="tx1">
                    <a:lumMod val="75000"/>
                    <a:lumOff val="25000"/>
                  </a:schemeClr>
                </a:solidFill>
              </a:rPr>
              <a:t>For example, it could be used to answer the question: </a:t>
            </a:r>
            <a:r>
              <a:rPr lang="en-US" i="1" dirty="0">
                <a:solidFill>
                  <a:schemeClr val="tx1">
                    <a:lumMod val="75000"/>
                    <a:lumOff val="25000"/>
                  </a:schemeClr>
                </a:solidFill>
              </a:rPr>
              <a:t>What wind patterns are typically associated with various phases of the North Atlantic Oscillation?</a:t>
            </a:r>
          </a:p>
          <a:p>
            <a:pPr marL="0" indent="0">
              <a:buNone/>
            </a:pPr>
            <a:endParaRPr lang="en-US" sz="1400" dirty="0">
              <a:solidFill>
                <a:schemeClr val="tx1">
                  <a:lumMod val="75000"/>
                  <a:lumOff val="25000"/>
                </a:schemeClr>
              </a:solidFill>
            </a:endParaRPr>
          </a:p>
          <a:p>
            <a:pPr marL="0" indent="0">
              <a:buNone/>
            </a:pPr>
            <a:r>
              <a:rPr lang="en-US" dirty="0">
                <a:solidFill>
                  <a:schemeClr val="tx1">
                    <a:lumMod val="75000"/>
                    <a:lumOff val="25000"/>
                  </a:schemeClr>
                </a:solidFill>
              </a:rPr>
              <a:t>For ensemble clustering, we seek to identify the </a:t>
            </a:r>
            <a:r>
              <a:rPr lang="en-US" b="1" dirty="0">
                <a:solidFill>
                  <a:schemeClr val="accent1"/>
                </a:solidFill>
              </a:rPr>
              <a:t>leading spatial modes of variability amongst the ensemble membership</a:t>
            </a:r>
          </a:p>
        </p:txBody>
      </p:sp>
      <p:sp>
        <p:nvSpPr>
          <p:cNvPr id="7" name="Footer Placeholder 6">
            <a:extLst>
              <a:ext uri="{FF2B5EF4-FFF2-40B4-BE49-F238E27FC236}">
                <a16:creationId xmlns:a16="http://schemas.microsoft.com/office/drawing/2014/main" id="{9E1E372F-F1BD-5115-BB77-71C44DEB1F1E}"/>
              </a:ext>
            </a:extLst>
          </p:cNvPr>
          <p:cNvSpPr>
            <a:spLocks noGrp="1"/>
          </p:cNvSpPr>
          <p:nvPr>
            <p:ph type="ftr" sz="quarter" idx="11"/>
          </p:nvPr>
        </p:nvSpPr>
        <p:spPr>
          <a:xfrm>
            <a:off x="129309" y="6492875"/>
            <a:ext cx="8331200" cy="365125"/>
          </a:xfrm>
        </p:spPr>
        <p:txBody>
          <a:bodyPr/>
          <a:lstStyle/>
          <a:p>
            <a:r>
              <a:rPr lang="en-US" sz="1400" dirty="0">
                <a:solidFill>
                  <a:schemeClr val="bg1">
                    <a:lumMod val="65000"/>
                  </a:schemeClr>
                </a:solidFill>
              </a:rPr>
              <a:t>("The Climate Data Guide: Empirical Orthogonal Function (EOF) Analysis and Rotated EOF Analysis“, 2013) </a:t>
            </a:r>
            <a:endParaRPr lang="en-US" sz="1400" dirty="0"/>
          </a:p>
          <a:p>
            <a:endParaRPr lang="en-US" sz="1400" dirty="0"/>
          </a:p>
        </p:txBody>
      </p:sp>
    </p:spTree>
    <p:extLst>
      <p:ext uri="{BB962C8B-B14F-4D97-AF65-F5344CB8AC3E}">
        <p14:creationId xmlns:p14="http://schemas.microsoft.com/office/powerpoint/2010/main" val="22688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wpc.ncep.noaa.gov/wpc_ensemble_clusters/day_3_7/images/2024022100_day_8_cluster_EOFs_k_means_east.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2465" y="1694119"/>
            <a:ext cx="8760434" cy="4950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76544" y="152747"/>
            <a:ext cx="10372595" cy="1628840"/>
          </a:xfrm>
        </p:spPr>
        <p:txBody>
          <a:bodyPr>
            <a:noAutofit/>
          </a:bodyPr>
          <a:lstStyle/>
          <a:p>
            <a:pPr>
              <a:lnSpc>
                <a:spcPct val="100000"/>
              </a:lnSpc>
            </a:pPr>
            <a:r>
              <a:rPr lang="en-US" sz="2800" b="1" dirty="0" smtClean="0"/>
              <a:t>We break </a:t>
            </a:r>
            <a:r>
              <a:rPr lang="en-US" sz="2800" b="1" dirty="0"/>
              <a:t>down the forecast (super-ensemble of CMCE, GEFS, &amp; ECMWF) into its leading modes of variability via EOF Analysis </a:t>
            </a:r>
          </a:p>
        </p:txBody>
      </p:sp>
      <p:grpSp>
        <p:nvGrpSpPr>
          <p:cNvPr id="20" name="Group 19">
            <a:extLst>
              <a:ext uri="{FF2B5EF4-FFF2-40B4-BE49-F238E27FC236}">
                <a16:creationId xmlns:a16="http://schemas.microsoft.com/office/drawing/2014/main" id="{B0C1F191-F2CF-12C0-B639-905B421D58A3}"/>
              </a:ext>
            </a:extLst>
          </p:cNvPr>
          <p:cNvGrpSpPr/>
          <p:nvPr/>
        </p:nvGrpSpPr>
        <p:grpSpPr>
          <a:xfrm>
            <a:off x="1907734" y="2874997"/>
            <a:ext cx="4178105" cy="2878598"/>
            <a:chOff x="1917894" y="2837837"/>
            <a:chExt cx="4178105" cy="2878598"/>
          </a:xfrm>
        </p:grpSpPr>
        <p:cxnSp>
          <p:nvCxnSpPr>
            <p:cNvPr id="6" name="Straight Arrow Connector 5">
              <a:extLst>
                <a:ext uri="{FF2B5EF4-FFF2-40B4-BE49-F238E27FC236}">
                  <a16:creationId xmlns:a16="http://schemas.microsoft.com/office/drawing/2014/main" id="{CA2927CD-0DA5-C812-83F5-6092A683775D}"/>
                </a:ext>
              </a:extLst>
            </p:cNvPr>
            <p:cNvCxnSpPr>
              <a:cxnSpLocks/>
            </p:cNvCxnSpPr>
            <p:nvPr/>
          </p:nvCxnSpPr>
          <p:spPr>
            <a:xfrm flipV="1">
              <a:off x="5212698" y="3925059"/>
              <a:ext cx="43234" cy="995263"/>
            </a:xfrm>
            <a:prstGeom prst="straightConnector1">
              <a:avLst/>
            </a:prstGeom>
            <a:ln w="76200">
              <a:solidFill>
                <a:schemeClr val="accent1">
                  <a:lumMod val="50000"/>
                </a:schemeClr>
              </a:solidFill>
              <a:tailEnd type="triangle"/>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A13CB12-376D-0E8D-4A4C-4F4225B26CCB}"/>
                </a:ext>
              </a:extLst>
            </p:cNvPr>
            <p:cNvSpPr/>
            <p:nvPr/>
          </p:nvSpPr>
          <p:spPr>
            <a:xfrm>
              <a:off x="1917894" y="4816104"/>
              <a:ext cx="4178105" cy="90033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Leading mode of uncertainty: </a:t>
              </a:r>
            </a:p>
            <a:p>
              <a:pPr algn="ctr"/>
              <a:r>
                <a:rPr lang="en-US" sz="2000" b="1" dirty="0" smtClean="0"/>
                <a:t>SW-NE position </a:t>
              </a:r>
              <a:r>
                <a:rPr lang="en-US" sz="2000" b="1" dirty="0"/>
                <a:t>of trough</a:t>
              </a:r>
            </a:p>
          </p:txBody>
        </p:sp>
        <p:sp>
          <p:nvSpPr>
            <p:cNvPr id="16" name="Oval 15">
              <a:extLst>
                <a:ext uri="{FF2B5EF4-FFF2-40B4-BE49-F238E27FC236}">
                  <a16:creationId xmlns:a16="http://schemas.microsoft.com/office/drawing/2014/main" id="{45CB3455-CD67-13E3-C98F-FDA765D344D6}"/>
                </a:ext>
              </a:extLst>
            </p:cNvPr>
            <p:cNvSpPr/>
            <p:nvPr/>
          </p:nvSpPr>
          <p:spPr>
            <a:xfrm rot="4330221">
              <a:off x="3225246" y="1719567"/>
              <a:ext cx="1608609" cy="3845149"/>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B5A447D-C171-7F05-D466-6B95FF1F3B38}"/>
              </a:ext>
            </a:extLst>
          </p:cNvPr>
          <p:cNvGrpSpPr/>
          <p:nvPr/>
        </p:nvGrpSpPr>
        <p:grpSpPr>
          <a:xfrm>
            <a:off x="6286765" y="2750378"/>
            <a:ext cx="4178105" cy="3003217"/>
            <a:chOff x="6296925" y="2713218"/>
            <a:chExt cx="4178105" cy="3003217"/>
          </a:xfrm>
        </p:grpSpPr>
        <p:cxnSp>
          <p:nvCxnSpPr>
            <p:cNvPr id="10" name="Straight Arrow Connector 9">
              <a:extLst>
                <a:ext uri="{FF2B5EF4-FFF2-40B4-BE49-F238E27FC236}">
                  <a16:creationId xmlns:a16="http://schemas.microsoft.com/office/drawing/2014/main" id="{6172E1C3-070C-6960-A6FE-E777A3CB2035}"/>
                </a:ext>
              </a:extLst>
            </p:cNvPr>
            <p:cNvCxnSpPr>
              <a:cxnSpLocks/>
              <a:endCxn id="18" idx="6"/>
            </p:cNvCxnSpPr>
            <p:nvPr/>
          </p:nvCxnSpPr>
          <p:spPr>
            <a:xfrm flipV="1">
              <a:off x="8062420" y="4458675"/>
              <a:ext cx="68417" cy="871762"/>
            </a:xfrm>
            <a:prstGeom prst="straightConnector1">
              <a:avLst/>
            </a:prstGeom>
            <a:ln w="76200">
              <a:solidFill>
                <a:schemeClr val="accent1">
                  <a:lumMod val="50000"/>
                </a:schemeClr>
              </a:solidFill>
              <a:tailEnd type="triangle"/>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557D702-712E-CFAA-834C-F9E9537E229F}"/>
                </a:ext>
              </a:extLst>
            </p:cNvPr>
            <p:cNvSpPr/>
            <p:nvPr/>
          </p:nvSpPr>
          <p:spPr>
            <a:xfrm>
              <a:off x="6296925" y="4816104"/>
              <a:ext cx="4178105" cy="90033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Secondary mode of uncertainty: </a:t>
              </a:r>
            </a:p>
            <a:p>
              <a:pPr algn="ctr"/>
              <a:r>
                <a:rPr lang="en-US" sz="2000" b="1" dirty="0" smtClean="0"/>
                <a:t>Amplitude of trough</a:t>
              </a:r>
              <a:endParaRPr lang="en-US" sz="2000" b="1" dirty="0"/>
            </a:p>
          </p:txBody>
        </p:sp>
        <p:sp>
          <p:nvSpPr>
            <p:cNvPr id="18" name="Oval 17">
              <a:extLst>
                <a:ext uri="{FF2B5EF4-FFF2-40B4-BE49-F238E27FC236}">
                  <a16:creationId xmlns:a16="http://schemas.microsoft.com/office/drawing/2014/main" id="{AC875132-EA75-3E67-935E-104DBBBC2963}"/>
                </a:ext>
              </a:extLst>
            </p:cNvPr>
            <p:cNvSpPr/>
            <p:nvPr/>
          </p:nvSpPr>
          <p:spPr>
            <a:xfrm rot="6306432">
              <a:off x="7364205" y="2184937"/>
              <a:ext cx="1742510" cy="2799071"/>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068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wpc.ncep.noaa.gov/wpc_ensemble_clusters/day_3_7/images/2024022100_day_8_cluster_EOFs_k_means_east.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2465" y="1694119"/>
            <a:ext cx="8760434" cy="4950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866384" y="65279"/>
            <a:ext cx="10372595" cy="1628840"/>
          </a:xfrm>
        </p:spPr>
        <p:txBody>
          <a:bodyPr>
            <a:noAutofit/>
          </a:bodyPr>
          <a:lstStyle/>
          <a:p>
            <a:pPr>
              <a:lnSpc>
                <a:spcPct val="100000"/>
              </a:lnSpc>
            </a:pPr>
            <a:r>
              <a:rPr lang="en-US" sz="3600" dirty="0"/>
              <a:t>Common source of confusion: </a:t>
            </a:r>
            <a:r>
              <a:rPr lang="en-US" sz="2000" b="1" dirty="0"/>
              <a:t/>
            </a:r>
            <a:br>
              <a:rPr lang="en-US" sz="2000" b="1" dirty="0"/>
            </a:br>
            <a:r>
              <a:rPr lang="en-US" sz="2800" b="1" i="1" dirty="0"/>
              <a:t>What do the positives and negatives mean?</a:t>
            </a:r>
            <a:r>
              <a:rPr lang="en-US" sz="2000" b="1" dirty="0"/>
              <a:t/>
            </a:r>
            <a:br>
              <a:rPr lang="en-US" sz="2000" b="1" dirty="0"/>
            </a:br>
            <a:r>
              <a:rPr lang="en-US" sz="2000" dirty="0"/>
              <a:t>- Sign doesn’t matter when looking at the EOFs themselves</a:t>
            </a:r>
            <a:br>
              <a:rPr lang="en-US" sz="2000" dirty="0"/>
            </a:br>
            <a:r>
              <a:rPr lang="en-US" sz="2000" dirty="0"/>
              <a:t>- Only becomes important once we start clustering or looking at members in PC phase space</a:t>
            </a:r>
            <a:endParaRPr lang="en-US" sz="2000" b="1" dirty="0"/>
          </a:p>
        </p:txBody>
      </p:sp>
      <p:grpSp>
        <p:nvGrpSpPr>
          <p:cNvPr id="8" name="Group 7">
            <a:extLst>
              <a:ext uri="{FF2B5EF4-FFF2-40B4-BE49-F238E27FC236}">
                <a16:creationId xmlns:a16="http://schemas.microsoft.com/office/drawing/2014/main" id="{B0C1F191-F2CF-12C0-B639-905B421D58A3}"/>
              </a:ext>
            </a:extLst>
          </p:cNvPr>
          <p:cNvGrpSpPr/>
          <p:nvPr/>
        </p:nvGrpSpPr>
        <p:grpSpPr>
          <a:xfrm>
            <a:off x="1907734" y="2874997"/>
            <a:ext cx="4178105" cy="2878598"/>
            <a:chOff x="1917894" y="2837837"/>
            <a:chExt cx="4178105" cy="2878598"/>
          </a:xfrm>
        </p:grpSpPr>
        <p:cxnSp>
          <p:nvCxnSpPr>
            <p:cNvPr id="9" name="Straight Arrow Connector 8">
              <a:extLst>
                <a:ext uri="{FF2B5EF4-FFF2-40B4-BE49-F238E27FC236}">
                  <a16:creationId xmlns:a16="http://schemas.microsoft.com/office/drawing/2014/main" id="{CA2927CD-0DA5-C812-83F5-6092A683775D}"/>
                </a:ext>
              </a:extLst>
            </p:cNvPr>
            <p:cNvCxnSpPr>
              <a:cxnSpLocks/>
            </p:cNvCxnSpPr>
            <p:nvPr/>
          </p:nvCxnSpPr>
          <p:spPr>
            <a:xfrm flipV="1">
              <a:off x="5212698" y="3925059"/>
              <a:ext cx="43234" cy="995263"/>
            </a:xfrm>
            <a:prstGeom prst="straightConnector1">
              <a:avLst/>
            </a:prstGeom>
            <a:ln w="76200">
              <a:solidFill>
                <a:schemeClr val="accent1">
                  <a:lumMod val="50000"/>
                </a:schemeClr>
              </a:solidFill>
              <a:tailEnd type="triangle"/>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A13CB12-376D-0E8D-4A4C-4F4225B26CCB}"/>
                </a:ext>
              </a:extLst>
            </p:cNvPr>
            <p:cNvSpPr/>
            <p:nvPr/>
          </p:nvSpPr>
          <p:spPr>
            <a:xfrm>
              <a:off x="1917894" y="4816104"/>
              <a:ext cx="4178105" cy="90033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Leading mode of uncertainty: </a:t>
              </a:r>
            </a:p>
            <a:p>
              <a:pPr algn="ctr"/>
              <a:r>
                <a:rPr lang="en-US" sz="2000" b="1" dirty="0" smtClean="0"/>
                <a:t>SW-NE position </a:t>
              </a:r>
              <a:r>
                <a:rPr lang="en-US" sz="2000" b="1" dirty="0"/>
                <a:t>of trough</a:t>
              </a:r>
            </a:p>
          </p:txBody>
        </p:sp>
        <p:sp>
          <p:nvSpPr>
            <p:cNvPr id="13" name="Oval 12">
              <a:extLst>
                <a:ext uri="{FF2B5EF4-FFF2-40B4-BE49-F238E27FC236}">
                  <a16:creationId xmlns:a16="http://schemas.microsoft.com/office/drawing/2014/main" id="{45CB3455-CD67-13E3-C98F-FDA765D344D6}"/>
                </a:ext>
              </a:extLst>
            </p:cNvPr>
            <p:cNvSpPr/>
            <p:nvPr/>
          </p:nvSpPr>
          <p:spPr>
            <a:xfrm rot="4330221">
              <a:off x="3225246" y="1719567"/>
              <a:ext cx="1608609" cy="3845149"/>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B5A447D-C171-7F05-D466-6B95FF1F3B38}"/>
              </a:ext>
            </a:extLst>
          </p:cNvPr>
          <p:cNvGrpSpPr/>
          <p:nvPr/>
        </p:nvGrpSpPr>
        <p:grpSpPr>
          <a:xfrm>
            <a:off x="6286765" y="2750378"/>
            <a:ext cx="4178105" cy="3003217"/>
            <a:chOff x="6296925" y="2713218"/>
            <a:chExt cx="4178105" cy="3003217"/>
          </a:xfrm>
        </p:grpSpPr>
        <p:cxnSp>
          <p:nvCxnSpPr>
            <p:cNvPr id="15" name="Straight Arrow Connector 14">
              <a:extLst>
                <a:ext uri="{FF2B5EF4-FFF2-40B4-BE49-F238E27FC236}">
                  <a16:creationId xmlns:a16="http://schemas.microsoft.com/office/drawing/2014/main" id="{6172E1C3-070C-6960-A6FE-E777A3CB2035}"/>
                </a:ext>
              </a:extLst>
            </p:cNvPr>
            <p:cNvCxnSpPr>
              <a:cxnSpLocks/>
              <a:endCxn id="17" idx="6"/>
            </p:cNvCxnSpPr>
            <p:nvPr/>
          </p:nvCxnSpPr>
          <p:spPr>
            <a:xfrm flipV="1">
              <a:off x="8062420" y="4458675"/>
              <a:ext cx="68417" cy="871762"/>
            </a:xfrm>
            <a:prstGeom prst="straightConnector1">
              <a:avLst/>
            </a:prstGeom>
            <a:ln w="76200">
              <a:solidFill>
                <a:schemeClr val="accent1">
                  <a:lumMod val="50000"/>
                </a:schemeClr>
              </a:solidFill>
              <a:tailEnd type="triangle"/>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57D702-712E-CFAA-834C-F9E9537E229F}"/>
                </a:ext>
              </a:extLst>
            </p:cNvPr>
            <p:cNvSpPr/>
            <p:nvPr/>
          </p:nvSpPr>
          <p:spPr>
            <a:xfrm>
              <a:off x="6296925" y="4816104"/>
              <a:ext cx="4178105" cy="90033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Secondary mode of uncertainty: </a:t>
              </a:r>
            </a:p>
            <a:p>
              <a:pPr algn="ctr"/>
              <a:r>
                <a:rPr lang="en-US" sz="2000" b="1" dirty="0" smtClean="0"/>
                <a:t>Amplitude of trough</a:t>
              </a:r>
              <a:endParaRPr lang="en-US" sz="2000" b="1" dirty="0"/>
            </a:p>
          </p:txBody>
        </p:sp>
        <p:sp>
          <p:nvSpPr>
            <p:cNvPr id="17" name="Oval 16">
              <a:extLst>
                <a:ext uri="{FF2B5EF4-FFF2-40B4-BE49-F238E27FC236}">
                  <a16:creationId xmlns:a16="http://schemas.microsoft.com/office/drawing/2014/main" id="{AC875132-EA75-3E67-935E-104DBBBC2963}"/>
                </a:ext>
              </a:extLst>
            </p:cNvPr>
            <p:cNvSpPr/>
            <p:nvPr/>
          </p:nvSpPr>
          <p:spPr>
            <a:xfrm rot="6306432">
              <a:off x="7364205" y="2184937"/>
              <a:ext cx="1742510" cy="2799071"/>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9269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wpc.ncep.noaa.gov/wpc_ensemble_clusters/day_3_7/images/2024022100_day_8_cluster_phase_space_k_means_e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247" y="403064"/>
            <a:ext cx="6110593" cy="64027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www.wpc.ncep.noaa.gov/wpc_ensemble_clusters/day_3_7/images/2024022100_day_8_cluster_EOFs_k_means_ea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02" t="19034" r="52044" b="24063"/>
          <a:stretch/>
        </p:blipFill>
        <p:spPr bwMode="auto">
          <a:xfrm>
            <a:off x="475166" y="2349649"/>
            <a:ext cx="2365119" cy="17955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354487" y="365125"/>
            <a:ext cx="5780412" cy="1325563"/>
          </a:xfrm>
        </p:spPr>
        <p:txBody>
          <a:bodyPr>
            <a:normAutofit fontScale="90000"/>
          </a:bodyPr>
          <a:lstStyle/>
          <a:p>
            <a:r>
              <a:rPr lang="en-US" b="1" dirty="0">
                <a:solidFill>
                  <a:schemeClr val="tx2"/>
                </a:solidFill>
              </a:rPr>
              <a:t>How does it work?</a:t>
            </a:r>
            <a:br>
              <a:rPr lang="en-US" b="1" dirty="0">
                <a:solidFill>
                  <a:schemeClr val="tx2"/>
                </a:solidFill>
              </a:rPr>
            </a:br>
            <a:r>
              <a:rPr lang="en-US" sz="3100" dirty="0">
                <a:solidFill>
                  <a:schemeClr val="tx2"/>
                </a:solidFill>
              </a:rPr>
              <a:t>Next, we group similar ensemble solutions together with clustering</a:t>
            </a:r>
            <a:endParaRPr lang="en-US" dirty="0">
              <a:solidFill>
                <a:schemeClr val="tx2"/>
              </a:solidFill>
            </a:endParaRPr>
          </a:p>
        </p:txBody>
      </p:sp>
      <p:pic>
        <p:nvPicPr>
          <p:cNvPr id="37" name="Picture 2" descr="https://www.wpc.ncep.noaa.gov/wpc_ensemble_clusters/day_3_7/images/2024022100_day_8_cluster_EOFs_k_means_eas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840" t="18707" r="1806" b="24390"/>
          <a:stretch/>
        </p:blipFill>
        <p:spPr bwMode="auto">
          <a:xfrm>
            <a:off x="485327" y="4172042"/>
            <a:ext cx="2354958" cy="178784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01A290AA-09D1-F88D-AFA0-97761E7CD9D5}"/>
              </a:ext>
            </a:extLst>
          </p:cNvPr>
          <p:cNvGrpSpPr/>
          <p:nvPr/>
        </p:nvGrpSpPr>
        <p:grpSpPr>
          <a:xfrm>
            <a:off x="6795675" y="1330352"/>
            <a:ext cx="5053791" cy="4753097"/>
            <a:chOff x="7229707" y="2347662"/>
            <a:chExt cx="3835394" cy="3607192"/>
          </a:xfrm>
        </p:grpSpPr>
        <p:sp>
          <p:nvSpPr>
            <p:cNvPr id="19" name="Rectangle 18">
              <a:extLst>
                <a:ext uri="{FF2B5EF4-FFF2-40B4-BE49-F238E27FC236}">
                  <a16:creationId xmlns:a16="http://schemas.microsoft.com/office/drawing/2014/main" id="{6B03E300-23CC-8969-5026-E4BB4F925CFA}"/>
                </a:ext>
              </a:extLst>
            </p:cNvPr>
            <p:cNvSpPr/>
            <p:nvPr/>
          </p:nvSpPr>
          <p:spPr>
            <a:xfrm rot="16200000">
              <a:off x="9569277" y="3904437"/>
              <a:ext cx="2584111"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rPr>
                <a:t>Trough Shifted NE</a:t>
              </a:r>
              <a:endParaRPr lang="en-US" sz="2400" b="1" dirty="0">
                <a:solidFill>
                  <a:schemeClr val="accent1">
                    <a:lumMod val="75000"/>
                  </a:schemeClr>
                </a:solidFill>
              </a:endParaRPr>
            </a:p>
          </p:txBody>
        </p:sp>
        <p:sp>
          <p:nvSpPr>
            <p:cNvPr id="20" name="Rectangle 19">
              <a:extLst>
                <a:ext uri="{FF2B5EF4-FFF2-40B4-BE49-F238E27FC236}">
                  <a16:creationId xmlns:a16="http://schemas.microsoft.com/office/drawing/2014/main" id="{4473346D-ACA0-6A73-915A-40838626CDD8}"/>
                </a:ext>
              </a:extLst>
            </p:cNvPr>
            <p:cNvSpPr/>
            <p:nvPr/>
          </p:nvSpPr>
          <p:spPr>
            <a:xfrm rot="16200000">
              <a:off x="6141421" y="3904437"/>
              <a:ext cx="2584110"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rPr>
                <a:t>Trough Shifted SW</a:t>
              </a:r>
              <a:endParaRPr lang="en-US" sz="2400" b="1" dirty="0">
                <a:solidFill>
                  <a:schemeClr val="accent1">
                    <a:lumMod val="75000"/>
                  </a:schemeClr>
                </a:solidFill>
              </a:endParaRPr>
            </a:p>
          </p:txBody>
        </p:sp>
        <p:sp>
          <p:nvSpPr>
            <p:cNvPr id="21" name="Rectangle 20">
              <a:extLst>
                <a:ext uri="{FF2B5EF4-FFF2-40B4-BE49-F238E27FC236}">
                  <a16:creationId xmlns:a16="http://schemas.microsoft.com/office/drawing/2014/main" id="{F910DEE1-E46E-B747-E53B-62D30D65595C}"/>
                </a:ext>
              </a:extLst>
            </p:cNvPr>
            <p:cNvSpPr/>
            <p:nvPr/>
          </p:nvSpPr>
          <p:spPr>
            <a:xfrm>
              <a:off x="8182150" y="2347662"/>
              <a:ext cx="2020739"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rPr>
                <a:t>Shallower Trough</a:t>
              </a:r>
              <a:endParaRPr lang="en-US" sz="2400" b="1" dirty="0">
                <a:solidFill>
                  <a:schemeClr val="accent1">
                    <a:lumMod val="75000"/>
                  </a:schemeClr>
                </a:solidFill>
              </a:endParaRPr>
            </a:p>
          </p:txBody>
        </p:sp>
        <p:sp>
          <p:nvSpPr>
            <p:cNvPr id="22" name="Rectangle 21">
              <a:extLst>
                <a:ext uri="{FF2B5EF4-FFF2-40B4-BE49-F238E27FC236}">
                  <a16:creationId xmlns:a16="http://schemas.microsoft.com/office/drawing/2014/main" id="{D9CD36A9-8A4D-BE36-43B0-7BA422CA6364}"/>
                </a:ext>
              </a:extLst>
            </p:cNvPr>
            <p:cNvSpPr/>
            <p:nvPr/>
          </p:nvSpPr>
          <p:spPr>
            <a:xfrm>
              <a:off x="8074974" y="5547317"/>
              <a:ext cx="2387584"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rPr>
                <a:t>Deeper Trough</a:t>
              </a:r>
              <a:endParaRPr lang="en-US" sz="2400" b="1" dirty="0">
                <a:solidFill>
                  <a:schemeClr val="accent1">
                    <a:lumMod val="75000"/>
                  </a:schemeClr>
                </a:solidFill>
              </a:endParaRPr>
            </a:p>
          </p:txBody>
        </p:sp>
      </p:grpSp>
      <p:grpSp>
        <p:nvGrpSpPr>
          <p:cNvPr id="30" name="Group 29">
            <a:extLst>
              <a:ext uri="{FF2B5EF4-FFF2-40B4-BE49-F238E27FC236}">
                <a16:creationId xmlns:a16="http://schemas.microsoft.com/office/drawing/2014/main" id="{5FE102E9-F456-C056-C9D9-B1BED005A9D7}"/>
              </a:ext>
            </a:extLst>
          </p:cNvPr>
          <p:cNvGrpSpPr/>
          <p:nvPr/>
        </p:nvGrpSpPr>
        <p:grpSpPr>
          <a:xfrm>
            <a:off x="474584" y="2053831"/>
            <a:ext cx="2512775" cy="3899878"/>
            <a:chOff x="838200" y="1957266"/>
            <a:chExt cx="2795662" cy="4338924"/>
          </a:xfrm>
        </p:grpSpPr>
        <p:grpSp>
          <p:nvGrpSpPr>
            <p:cNvPr id="28" name="Group 27">
              <a:extLst>
                <a:ext uri="{FF2B5EF4-FFF2-40B4-BE49-F238E27FC236}">
                  <a16:creationId xmlns:a16="http://schemas.microsoft.com/office/drawing/2014/main" id="{44EB8BDF-C095-FDC1-264D-F265F054D35F}"/>
                </a:ext>
              </a:extLst>
            </p:cNvPr>
            <p:cNvGrpSpPr/>
            <p:nvPr/>
          </p:nvGrpSpPr>
          <p:grpSpPr>
            <a:xfrm>
              <a:off x="838200" y="2300472"/>
              <a:ext cx="2598964" cy="3995718"/>
              <a:chOff x="835550" y="2091151"/>
              <a:chExt cx="2598964" cy="3995718"/>
            </a:xfrm>
          </p:grpSpPr>
          <p:grpSp>
            <p:nvGrpSpPr>
              <p:cNvPr id="18" name="Group 17">
                <a:extLst>
                  <a:ext uri="{FF2B5EF4-FFF2-40B4-BE49-F238E27FC236}">
                    <a16:creationId xmlns:a16="http://schemas.microsoft.com/office/drawing/2014/main" id="{DCB2F9B7-FCE3-4F31-42FA-2F0F68542948}"/>
                  </a:ext>
                </a:extLst>
              </p:cNvPr>
              <p:cNvGrpSpPr/>
              <p:nvPr/>
            </p:nvGrpSpPr>
            <p:grpSpPr>
              <a:xfrm>
                <a:off x="847503" y="2091151"/>
                <a:ext cx="783807" cy="2412748"/>
                <a:chOff x="1043882" y="1944964"/>
                <a:chExt cx="885616" cy="2726142"/>
              </a:xfrm>
            </p:grpSpPr>
            <p:sp>
              <p:nvSpPr>
                <p:cNvPr id="16" name="TextBox 15">
                  <a:extLst>
                    <a:ext uri="{FF2B5EF4-FFF2-40B4-BE49-F238E27FC236}">
                      <a16:creationId xmlns:a16="http://schemas.microsoft.com/office/drawing/2014/main" id="{A03BFA06-66F1-26C8-4EB5-A90F43ED1931}"/>
                    </a:ext>
                  </a:extLst>
                </p:cNvPr>
                <p:cNvSpPr txBox="1"/>
                <p:nvPr/>
              </p:nvSpPr>
              <p:spPr>
                <a:xfrm>
                  <a:off x="1043882" y="1944964"/>
                  <a:ext cx="885616" cy="425594"/>
                </a:xfrm>
                <a:prstGeom prst="rect">
                  <a:avLst/>
                </a:prstGeom>
                <a:solidFill>
                  <a:schemeClr val="accent1">
                    <a:lumMod val="50000"/>
                  </a:schemeClr>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a:t>EOF 1</a:t>
                  </a:r>
                </a:p>
              </p:txBody>
            </p:sp>
            <p:sp>
              <p:nvSpPr>
                <p:cNvPr id="17" name="TextBox 16">
                  <a:extLst>
                    <a:ext uri="{FF2B5EF4-FFF2-40B4-BE49-F238E27FC236}">
                      <a16:creationId xmlns:a16="http://schemas.microsoft.com/office/drawing/2014/main" id="{321ECBBD-FEED-F6FA-A141-1CCE5DDB6765}"/>
                    </a:ext>
                  </a:extLst>
                </p:cNvPr>
                <p:cNvSpPr txBox="1"/>
                <p:nvPr/>
              </p:nvSpPr>
              <p:spPr>
                <a:xfrm>
                  <a:off x="1043882" y="4245512"/>
                  <a:ext cx="885616" cy="425594"/>
                </a:xfrm>
                <a:prstGeom prst="rect">
                  <a:avLst/>
                </a:prstGeom>
                <a:solidFill>
                  <a:schemeClr val="accent1">
                    <a:lumMod val="50000"/>
                  </a:schemeClr>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a:t>EOF 2</a:t>
                  </a:r>
                </a:p>
              </p:txBody>
            </p:sp>
          </p:grpSp>
          <p:sp>
            <p:nvSpPr>
              <p:cNvPr id="26" name="Rectangle 25">
                <a:extLst>
                  <a:ext uri="{FF2B5EF4-FFF2-40B4-BE49-F238E27FC236}">
                    <a16:creationId xmlns:a16="http://schemas.microsoft.com/office/drawing/2014/main" id="{BF1BD9A6-083E-4096-069D-70115110331C}"/>
                  </a:ext>
                </a:extLst>
              </p:cNvPr>
              <p:cNvSpPr/>
              <p:nvPr/>
            </p:nvSpPr>
            <p:spPr>
              <a:xfrm>
                <a:off x="835550" y="3502212"/>
                <a:ext cx="2598964" cy="529547"/>
              </a:xfrm>
              <a:prstGeom prst="rect">
                <a:avLst/>
              </a:prstGeom>
              <a:solidFill>
                <a:schemeClr val="accent1">
                  <a:lumMod val="50000"/>
                </a:schemeClr>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Leading uncertainty mode: </a:t>
                </a:r>
              </a:p>
              <a:p>
                <a:pPr algn="ctr"/>
                <a:r>
                  <a:rPr lang="en-US" sz="1200" b="1" dirty="0" smtClean="0"/>
                  <a:t>SW-NE position </a:t>
                </a:r>
                <a:r>
                  <a:rPr lang="en-US" sz="1200" b="1" dirty="0"/>
                  <a:t>of trough</a:t>
                </a:r>
              </a:p>
            </p:txBody>
          </p:sp>
          <p:sp>
            <p:nvSpPr>
              <p:cNvPr id="27" name="Rectangle 26">
                <a:extLst>
                  <a:ext uri="{FF2B5EF4-FFF2-40B4-BE49-F238E27FC236}">
                    <a16:creationId xmlns:a16="http://schemas.microsoft.com/office/drawing/2014/main" id="{ED8D4FC1-862C-3DA1-0166-4D71DDAF1F6C}"/>
                  </a:ext>
                </a:extLst>
              </p:cNvPr>
              <p:cNvSpPr/>
              <p:nvPr/>
            </p:nvSpPr>
            <p:spPr>
              <a:xfrm>
                <a:off x="847502" y="5557322"/>
                <a:ext cx="2587012" cy="529547"/>
              </a:xfrm>
              <a:prstGeom prst="rect">
                <a:avLst/>
              </a:prstGeom>
              <a:solidFill>
                <a:schemeClr val="accent1">
                  <a:lumMod val="50000"/>
                </a:schemeClr>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Secondary uncertainty mode: </a:t>
                </a:r>
              </a:p>
              <a:p>
                <a:pPr algn="ctr"/>
                <a:r>
                  <a:rPr lang="en-US" sz="1200" b="1" dirty="0" smtClean="0"/>
                  <a:t>Amplitude of trough</a:t>
                </a:r>
                <a:endParaRPr lang="en-US" sz="1200" b="1" dirty="0"/>
              </a:p>
            </p:txBody>
          </p:sp>
        </p:grpSp>
        <p:sp>
          <p:nvSpPr>
            <p:cNvPr id="29" name="TextBox 28">
              <a:extLst>
                <a:ext uri="{FF2B5EF4-FFF2-40B4-BE49-F238E27FC236}">
                  <a16:creationId xmlns:a16="http://schemas.microsoft.com/office/drawing/2014/main" id="{7E274B68-D52B-240B-399C-9140EF2F1028}"/>
                </a:ext>
              </a:extLst>
            </p:cNvPr>
            <p:cNvSpPr txBox="1"/>
            <p:nvPr/>
          </p:nvSpPr>
          <p:spPr>
            <a:xfrm>
              <a:off x="838200" y="1957266"/>
              <a:ext cx="2795662" cy="342426"/>
            </a:xfrm>
            <a:prstGeom prst="rect">
              <a:avLst/>
            </a:prstGeom>
            <a:noFill/>
          </p:spPr>
          <p:txBody>
            <a:bodyPr wrap="square" rtlCol="0">
              <a:spAutoFit/>
            </a:bodyPr>
            <a:lstStyle/>
            <a:p>
              <a:r>
                <a:rPr lang="en-US" sz="1400" dirty="0">
                  <a:solidFill>
                    <a:schemeClr val="accent1">
                      <a:lumMod val="50000"/>
                    </a:schemeClr>
                  </a:solidFill>
                </a:rPr>
                <a:t>First two EOFs for reference</a:t>
              </a:r>
            </a:p>
          </p:txBody>
        </p:sp>
      </p:grpSp>
      <p:sp>
        <p:nvSpPr>
          <p:cNvPr id="8" name="TextBox 7">
            <a:extLst>
              <a:ext uri="{FF2B5EF4-FFF2-40B4-BE49-F238E27FC236}">
                <a16:creationId xmlns:a16="http://schemas.microsoft.com/office/drawing/2014/main" id="{B77C6BAE-379D-340B-6F9C-655AABA49DCF}"/>
              </a:ext>
            </a:extLst>
          </p:cNvPr>
          <p:cNvSpPr txBox="1"/>
          <p:nvPr/>
        </p:nvSpPr>
        <p:spPr>
          <a:xfrm>
            <a:off x="3203098" y="5459945"/>
            <a:ext cx="2509520" cy="1169551"/>
          </a:xfrm>
          <a:prstGeom prst="rect">
            <a:avLst/>
          </a:prstGeom>
          <a:solidFill>
            <a:schemeClr val="tx2"/>
          </a:solidFill>
        </p:spPr>
        <p:txBody>
          <a:bodyPr wrap="square">
            <a:spAutoFit/>
          </a:bodyPr>
          <a:lstStyle/>
          <a:p>
            <a:pPr algn="ctr"/>
            <a:r>
              <a:rPr lang="en-US" sz="1400" b="1" dirty="0">
                <a:solidFill>
                  <a:schemeClr val="bg1"/>
                </a:solidFill>
              </a:rPr>
              <a:t>K-means Clustering groups members with similar solutions based on our leading modes of uncertainty</a:t>
            </a:r>
          </a:p>
        </p:txBody>
      </p:sp>
      <p:grpSp>
        <p:nvGrpSpPr>
          <p:cNvPr id="2069" name="Group 2068">
            <a:extLst>
              <a:ext uri="{FF2B5EF4-FFF2-40B4-BE49-F238E27FC236}">
                <a16:creationId xmlns:a16="http://schemas.microsoft.com/office/drawing/2014/main" id="{D26834E0-748E-FC2A-3E5C-D8BCB98014EA}"/>
              </a:ext>
            </a:extLst>
          </p:cNvPr>
          <p:cNvGrpSpPr/>
          <p:nvPr/>
        </p:nvGrpSpPr>
        <p:grpSpPr>
          <a:xfrm>
            <a:off x="8268221" y="1536249"/>
            <a:ext cx="2891492" cy="2235605"/>
            <a:chOff x="8462405" y="1968192"/>
            <a:chExt cx="2891492" cy="2235605"/>
          </a:xfrm>
        </p:grpSpPr>
        <p:sp>
          <p:nvSpPr>
            <p:cNvPr id="2070" name="Oval 2069">
              <a:extLst>
                <a:ext uri="{FF2B5EF4-FFF2-40B4-BE49-F238E27FC236}">
                  <a16:creationId xmlns:a16="http://schemas.microsoft.com/office/drawing/2014/main" id="{4E0D8671-F2AF-FEE6-9865-E3CE94F8CBF2}"/>
                </a:ext>
              </a:extLst>
            </p:cNvPr>
            <p:cNvSpPr/>
            <p:nvPr/>
          </p:nvSpPr>
          <p:spPr>
            <a:xfrm rot="7891666">
              <a:off x="9433053" y="2307661"/>
              <a:ext cx="1624195" cy="2168077"/>
            </a:xfrm>
            <a:prstGeom prst="ellipse">
              <a:avLst/>
            </a:prstGeom>
            <a:solidFill>
              <a:schemeClr val="tx2">
                <a:lumMod val="60000"/>
                <a:lumOff val="40000"/>
                <a:alpha val="20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TextBox 2070">
              <a:extLst>
                <a:ext uri="{FF2B5EF4-FFF2-40B4-BE49-F238E27FC236}">
                  <a16:creationId xmlns:a16="http://schemas.microsoft.com/office/drawing/2014/main" id="{AD17074A-2C9D-7660-8A68-7DDA26654F5B}"/>
                </a:ext>
              </a:extLst>
            </p:cNvPr>
            <p:cNvSpPr txBox="1"/>
            <p:nvPr/>
          </p:nvSpPr>
          <p:spPr>
            <a:xfrm>
              <a:off x="8462405" y="1968192"/>
              <a:ext cx="2891492" cy="584775"/>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US" i="1" dirty="0">
                  <a:solidFill>
                    <a:schemeClr val="bg1"/>
                  </a:solidFill>
                </a:rPr>
                <a:t>Cluster 1</a:t>
              </a:r>
            </a:p>
            <a:p>
              <a:r>
                <a:rPr lang="en-US" sz="1400" b="1" dirty="0">
                  <a:solidFill>
                    <a:schemeClr val="bg1"/>
                  </a:solidFill>
                </a:rPr>
                <a:t>Shallower</a:t>
              </a:r>
              <a:r>
                <a:rPr lang="en-US" sz="1400" dirty="0">
                  <a:solidFill>
                    <a:schemeClr val="bg1"/>
                  </a:solidFill>
                </a:rPr>
                <a:t> trough </a:t>
              </a:r>
              <a:r>
                <a:rPr lang="en-US" sz="1400" b="1" dirty="0" smtClean="0">
                  <a:solidFill>
                    <a:schemeClr val="bg1"/>
                  </a:solidFill>
                </a:rPr>
                <a:t>shifted NE</a:t>
              </a:r>
              <a:endParaRPr lang="en-US" sz="1400" b="1" dirty="0">
                <a:solidFill>
                  <a:schemeClr val="bg1"/>
                </a:solidFill>
              </a:endParaRPr>
            </a:p>
          </p:txBody>
        </p:sp>
      </p:grpSp>
      <p:grpSp>
        <p:nvGrpSpPr>
          <p:cNvPr id="2072" name="Group 2071">
            <a:extLst>
              <a:ext uri="{FF2B5EF4-FFF2-40B4-BE49-F238E27FC236}">
                <a16:creationId xmlns:a16="http://schemas.microsoft.com/office/drawing/2014/main" id="{78C5FC88-7668-88A4-1E3D-5056A41A5E63}"/>
              </a:ext>
            </a:extLst>
          </p:cNvPr>
          <p:cNvGrpSpPr/>
          <p:nvPr/>
        </p:nvGrpSpPr>
        <p:grpSpPr>
          <a:xfrm>
            <a:off x="6514982" y="3631804"/>
            <a:ext cx="3417637" cy="1644935"/>
            <a:chOff x="6038192" y="3274215"/>
            <a:chExt cx="3417637" cy="1644935"/>
          </a:xfrm>
        </p:grpSpPr>
        <p:sp>
          <p:nvSpPr>
            <p:cNvPr id="2073" name="Oval 2072">
              <a:extLst>
                <a:ext uri="{FF2B5EF4-FFF2-40B4-BE49-F238E27FC236}">
                  <a16:creationId xmlns:a16="http://schemas.microsoft.com/office/drawing/2014/main" id="{2AB5DEBC-6BA6-6484-6654-C70E06AE1060}"/>
                </a:ext>
              </a:extLst>
            </p:cNvPr>
            <p:cNvSpPr/>
            <p:nvPr/>
          </p:nvSpPr>
          <p:spPr>
            <a:xfrm rot="8324683">
              <a:off x="7282296" y="3274215"/>
              <a:ext cx="2173533" cy="1104271"/>
            </a:xfrm>
            <a:prstGeom prst="ellipse">
              <a:avLst/>
            </a:prstGeom>
            <a:solidFill>
              <a:schemeClr val="tx2">
                <a:alpha val="20000"/>
              </a:scheme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4" name="TextBox 2073">
              <a:extLst>
                <a:ext uri="{FF2B5EF4-FFF2-40B4-BE49-F238E27FC236}">
                  <a16:creationId xmlns:a16="http://schemas.microsoft.com/office/drawing/2014/main" id="{6403EF66-E132-62E2-2A74-D07F8F3ADEF8}"/>
                </a:ext>
              </a:extLst>
            </p:cNvPr>
            <p:cNvSpPr txBox="1"/>
            <p:nvPr/>
          </p:nvSpPr>
          <p:spPr>
            <a:xfrm>
              <a:off x="6038192" y="4118931"/>
              <a:ext cx="1766555" cy="800219"/>
            </a:xfrm>
            <a:prstGeom prst="rect">
              <a:avLst/>
            </a:prstGeom>
            <a:solidFill>
              <a:schemeClr val="tx2"/>
            </a:solidFill>
            <a:ln>
              <a:solidFill>
                <a:schemeClr val="tx2"/>
              </a:solidFill>
            </a:ln>
          </p:spPr>
          <p:txBody>
            <a:bodyPr wrap="square" rtlCol="0">
              <a:spAutoFit/>
            </a:bodyPr>
            <a:lstStyle/>
            <a:p>
              <a:r>
                <a:rPr lang="en-US" i="1" dirty="0">
                  <a:solidFill>
                    <a:schemeClr val="bg1"/>
                  </a:solidFill>
                </a:rPr>
                <a:t>Cluster 2</a:t>
              </a:r>
            </a:p>
            <a:p>
              <a:r>
                <a:rPr lang="en-US" sz="1400" b="1" dirty="0">
                  <a:solidFill>
                    <a:schemeClr val="bg1"/>
                  </a:solidFill>
                </a:rPr>
                <a:t>Deeper</a:t>
              </a:r>
              <a:r>
                <a:rPr lang="en-US" sz="1400" dirty="0">
                  <a:solidFill>
                    <a:schemeClr val="bg1"/>
                  </a:solidFill>
                </a:rPr>
                <a:t> </a:t>
              </a:r>
              <a:r>
                <a:rPr lang="en-US" sz="1400" dirty="0" smtClean="0">
                  <a:solidFill>
                    <a:schemeClr val="bg1"/>
                  </a:solidFill>
                </a:rPr>
                <a:t>trough </a:t>
              </a:r>
              <a:r>
                <a:rPr lang="en-US" sz="1400" b="1" dirty="0" smtClean="0">
                  <a:solidFill>
                    <a:schemeClr val="bg1"/>
                  </a:solidFill>
                </a:rPr>
                <a:t>shifted slightly SW</a:t>
              </a:r>
              <a:endParaRPr lang="en-US" sz="1400" b="1" dirty="0">
                <a:solidFill>
                  <a:schemeClr val="bg1"/>
                </a:solidFill>
              </a:endParaRPr>
            </a:p>
          </p:txBody>
        </p:sp>
      </p:grpSp>
      <p:grpSp>
        <p:nvGrpSpPr>
          <p:cNvPr id="2075" name="Group 2074">
            <a:extLst>
              <a:ext uri="{FF2B5EF4-FFF2-40B4-BE49-F238E27FC236}">
                <a16:creationId xmlns:a16="http://schemas.microsoft.com/office/drawing/2014/main" id="{7831C9E7-26FF-0130-87F6-522A91B060F9}"/>
              </a:ext>
            </a:extLst>
          </p:cNvPr>
          <p:cNvGrpSpPr/>
          <p:nvPr/>
        </p:nvGrpSpPr>
        <p:grpSpPr>
          <a:xfrm>
            <a:off x="6138270" y="2201241"/>
            <a:ext cx="3261986" cy="1603293"/>
            <a:chOff x="6086002" y="2331204"/>
            <a:chExt cx="3261986" cy="1603293"/>
          </a:xfrm>
        </p:grpSpPr>
        <p:sp>
          <p:nvSpPr>
            <p:cNvPr id="2076" name="Oval 2075">
              <a:extLst>
                <a:ext uri="{FF2B5EF4-FFF2-40B4-BE49-F238E27FC236}">
                  <a16:creationId xmlns:a16="http://schemas.microsoft.com/office/drawing/2014/main" id="{AF698664-A68C-B25B-5BC6-1AAC1DEEF857}"/>
                </a:ext>
              </a:extLst>
            </p:cNvPr>
            <p:cNvSpPr/>
            <p:nvPr/>
          </p:nvSpPr>
          <p:spPr>
            <a:xfrm rot="13556821">
              <a:off x="7483126" y="2069636"/>
              <a:ext cx="1603293" cy="2126430"/>
            </a:xfrm>
            <a:prstGeom prst="ellipse">
              <a:avLst/>
            </a:prstGeom>
            <a:solidFill>
              <a:schemeClr val="tx2">
                <a:lumMod val="75000"/>
                <a:alpha val="2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7" name="TextBox 2076">
              <a:extLst>
                <a:ext uri="{FF2B5EF4-FFF2-40B4-BE49-F238E27FC236}">
                  <a16:creationId xmlns:a16="http://schemas.microsoft.com/office/drawing/2014/main" id="{78279647-C79A-CA8B-BB47-BA3E8CF7187B}"/>
                </a:ext>
              </a:extLst>
            </p:cNvPr>
            <p:cNvSpPr txBox="1"/>
            <p:nvPr/>
          </p:nvSpPr>
          <p:spPr>
            <a:xfrm>
              <a:off x="6086002" y="2837996"/>
              <a:ext cx="1684222" cy="800219"/>
            </a:xfrm>
            <a:prstGeom prst="rect">
              <a:avLst/>
            </a:prstGeom>
            <a:solidFill>
              <a:schemeClr val="tx2">
                <a:lumMod val="75000"/>
              </a:schemeClr>
            </a:solidFill>
            <a:ln>
              <a:solidFill>
                <a:schemeClr val="tx2">
                  <a:lumMod val="75000"/>
                </a:schemeClr>
              </a:solidFill>
            </a:ln>
          </p:spPr>
          <p:txBody>
            <a:bodyPr wrap="square" rtlCol="0">
              <a:spAutoFit/>
            </a:bodyPr>
            <a:lstStyle/>
            <a:p>
              <a:r>
                <a:rPr lang="en-US" i="1" dirty="0">
                  <a:solidFill>
                    <a:schemeClr val="bg1"/>
                  </a:solidFill>
                </a:rPr>
                <a:t>Cluster 3</a:t>
              </a:r>
            </a:p>
            <a:p>
              <a:r>
                <a:rPr lang="en-US" sz="1400" b="1" dirty="0" smtClean="0">
                  <a:solidFill>
                    <a:schemeClr val="bg1"/>
                  </a:solidFill>
                </a:rPr>
                <a:t>Shallower</a:t>
              </a:r>
              <a:r>
                <a:rPr lang="en-US" sz="1400" dirty="0" smtClean="0">
                  <a:solidFill>
                    <a:schemeClr val="bg1"/>
                  </a:solidFill>
                </a:rPr>
                <a:t> trough </a:t>
              </a:r>
              <a:r>
                <a:rPr lang="en-US" sz="1400" b="1" dirty="0">
                  <a:solidFill>
                    <a:schemeClr val="bg1"/>
                  </a:solidFill>
                </a:rPr>
                <a:t>shifted </a:t>
              </a:r>
              <a:r>
                <a:rPr lang="en-US" sz="1400" b="1" dirty="0" smtClean="0">
                  <a:solidFill>
                    <a:schemeClr val="bg1"/>
                  </a:solidFill>
                </a:rPr>
                <a:t>SW</a:t>
              </a:r>
              <a:endParaRPr lang="en-US" sz="1400" b="1" dirty="0">
                <a:solidFill>
                  <a:schemeClr val="bg1"/>
                </a:solidFill>
              </a:endParaRPr>
            </a:p>
          </p:txBody>
        </p:sp>
      </p:grpSp>
      <p:grpSp>
        <p:nvGrpSpPr>
          <p:cNvPr id="2078" name="Group 2077">
            <a:extLst>
              <a:ext uri="{FF2B5EF4-FFF2-40B4-BE49-F238E27FC236}">
                <a16:creationId xmlns:a16="http://schemas.microsoft.com/office/drawing/2014/main" id="{4514AE77-74AD-E9D8-38CE-113EA9A9D4CC}"/>
              </a:ext>
            </a:extLst>
          </p:cNvPr>
          <p:cNvGrpSpPr/>
          <p:nvPr/>
        </p:nvGrpSpPr>
        <p:grpSpPr>
          <a:xfrm>
            <a:off x="9014149" y="3925817"/>
            <a:ext cx="2748807" cy="1759100"/>
            <a:chOff x="8452534" y="4087071"/>
            <a:chExt cx="2748807" cy="1759100"/>
          </a:xfrm>
        </p:grpSpPr>
        <p:sp>
          <p:nvSpPr>
            <p:cNvPr id="2079" name="Oval 2078">
              <a:extLst>
                <a:ext uri="{FF2B5EF4-FFF2-40B4-BE49-F238E27FC236}">
                  <a16:creationId xmlns:a16="http://schemas.microsoft.com/office/drawing/2014/main" id="{45A3380A-20C3-CC33-5A3D-797C75FB4EE7}"/>
                </a:ext>
              </a:extLst>
            </p:cNvPr>
            <p:cNvSpPr/>
            <p:nvPr/>
          </p:nvSpPr>
          <p:spPr>
            <a:xfrm rot="13556821">
              <a:off x="8645552" y="3894053"/>
              <a:ext cx="1759100" cy="2145136"/>
            </a:xfrm>
            <a:prstGeom prst="ellipse">
              <a:avLst/>
            </a:prstGeom>
            <a:solidFill>
              <a:schemeClr val="tx2">
                <a:lumMod val="50000"/>
                <a:alpha val="2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0" name="TextBox 2079">
              <a:extLst>
                <a:ext uri="{FF2B5EF4-FFF2-40B4-BE49-F238E27FC236}">
                  <a16:creationId xmlns:a16="http://schemas.microsoft.com/office/drawing/2014/main" id="{0855BBDA-B093-83F9-4949-B1E8C4B0C809}"/>
                </a:ext>
              </a:extLst>
            </p:cNvPr>
            <p:cNvSpPr txBox="1"/>
            <p:nvPr/>
          </p:nvSpPr>
          <p:spPr>
            <a:xfrm>
              <a:off x="9822079" y="4391977"/>
              <a:ext cx="1379262" cy="800219"/>
            </a:xfrm>
            <a:prstGeom prst="rect">
              <a:avLst/>
            </a:prstGeom>
            <a:solidFill>
              <a:schemeClr val="tx2">
                <a:lumMod val="50000"/>
              </a:schemeClr>
            </a:solidFill>
            <a:ln>
              <a:solidFill>
                <a:schemeClr val="tx2">
                  <a:lumMod val="50000"/>
                </a:schemeClr>
              </a:solidFill>
            </a:ln>
          </p:spPr>
          <p:txBody>
            <a:bodyPr wrap="square" rtlCol="0">
              <a:spAutoFit/>
            </a:bodyPr>
            <a:lstStyle/>
            <a:p>
              <a:r>
                <a:rPr lang="en-US" i="1" dirty="0">
                  <a:solidFill>
                    <a:schemeClr val="bg1"/>
                  </a:solidFill>
                </a:rPr>
                <a:t>Cluster 4</a:t>
              </a:r>
            </a:p>
            <a:p>
              <a:r>
                <a:rPr lang="en-US" sz="1400" b="1" dirty="0">
                  <a:solidFill>
                    <a:schemeClr val="bg1"/>
                  </a:solidFill>
                </a:rPr>
                <a:t>Deeper</a:t>
              </a:r>
              <a:r>
                <a:rPr lang="en-US" sz="1400" dirty="0">
                  <a:solidFill>
                    <a:schemeClr val="bg1"/>
                  </a:solidFill>
                </a:rPr>
                <a:t> trough </a:t>
              </a:r>
              <a:r>
                <a:rPr lang="en-US" sz="1400" b="1" dirty="0">
                  <a:solidFill>
                    <a:schemeClr val="bg1"/>
                  </a:solidFill>
                </a:rPr>
                <a:t>shifted</a:t>
              </a:r>
              <a:r>
                <a:rPr lang="en-US" sz="1400" dirty="0">
                  <a:solidFill>
                    <a:schemeClr val="bg1"/>
                  </a:solidFill>
                </a:rPr>
                <a:t> </a:t>
              </a:r>
              <a:r>
                <a:rPr lang="en-US" sz="1400" b="1" dirty="0" smtClean="0">
                  <a:solidFill>
                    <a:schemeClr val="bg1"/>
                  </a:solidFill>
                </a:rPr>
                <a:t>NE</a:t>
              </a:r>
              <a:endParaRPr lang="en-US" sz="1400" b="1" dirty="0">
                <a:solidFill>
                  <a:schemeClr val="bg1"/>
                </a:solidFill>
              </a:endParaRPr>
            </a:p>
          </p:txBody>
        </p:sp>
      </p:grpSp>
      <p:grpSp>
        <p:nvGrpSpPr>
          <p:cNvPr id="3" name="Group 2">
            <a:extLst>
              <a:ext uri="{FF2B5EF4-FFF2-40B4-BE49-F238E27FC236}">
                <a16:creationId xmlns:a16="http://schemas.microsoft.com/office/drawing/2014/main" id="{81D61BA9-EBF9-7451-95BB-D3D390A7831F}"/>
              </a:ext>
            </a:extLst>
          </p:cNvPr>
          <p:cNvGrpSpPr/>
          <p:nvPr/>
        </p:nvGrpSpPr>
        <p:grpSpPr>
          <a:xfrm>
            <a:off x="3204898" y="1947665"/>
            <a:ext cx="3094862" cy="1323439"/>
            <a:chOff x="3322884" y="2227477"/>
            <a:chExt cx="3094862" cy="1323439"/>
          </a:xfrm>
        </p:grpSpPr>
        <p:sp>
          <p:nvSpPr>
            <p:cNvPr id="4" name="TextBox 3">
              <a:extLst>
                <a:ext uri="{FF2B5EF4-FFF2-40B4-BE49-F238E27FC236}">
                  <a16:creationId xmlns:a16="http://schemas.microsoft.com/office/drawing/2014/main" id="{37407022-E548-CBAB-C536-5ADA0D025D1B}"/>
                </a:ext>
              </a:extLst>
            </p:cNvPr>
            <p:cNvSpPr txBox="1"/>
            <p:nvPr/>
          </p:nvSpPr>
          <p:spPr>
            <a:xfrm>
              <a:off x="3322884" y="2227477"/>
              <a:ext cx="2514473" cy="1323439"/>
            </a:xfrm>
            <a:prstGeom prst="rect">
              <a:avLst/>
            </a:prstGeom>
            <a:solidFill>
              <a:schemeClr val="tx2"/>
            </a:solidFill>
          </p:spPr>
          <p:txBody>
            <a:bodyPr wrap="square" rtlCol="0">
              <a:spAutoFit/>
            </a:bodyPr>
            <a:lstStyle/>
            <a:p>
              <a:r>
                <a:rPr lang="en-US" sz="1600" dirty="0">
                  <a:solidFill>
                    <a:schemeClr val="bg1"/>
                  </a:solidFill>
                </a:rPr>
                <a:t>Projecting ensemble members into PC phase space shows us the forecast scenario for each member</a:t>
              </a:r>
            </a:p>
          </p:txBody>
        </p:sp>
        <p:sp>
          <p:nvSpPr>
            <p:cNvPr id="5" name="Arrow: Right 4">
              <a:extLst>
                <a:ext uri="{FF2B5EF4-FFF2-40B4-BE49-F238E27FC236}">
                  <a16:creationId xmlns:a16="http://schemas.microsoft.com/office/drawing/2014/main" id="{547E60B1-7E58-D829-94A8-3B9A9B767704}"/>
                </a:ext>
              </a:extLst>
            </p:cNvPr>
            <p:cNvSpPr/>
            <p:nvPr/>
          </p:nvSpPr>
          <p:spPr>
            <a:xfrm>
              <a:off x="5817103" y="2385712"/>
              <a:ext cx="600643" cy="37863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48615B5D-4A75-0F74-1EBE-F9B3D9E79F60}"/>
              </a:ext>
            </a:extLst>
          </p:cNvPr>
          <p:cNvSpPr txBox="1"/>
          <p:nvPr/>
        </p:nvSpPr>
        <p:spPr>
          <a:xfrm>
            <a:off x="3198145" y="3335289"/>
            <a:ext cx="2514473" cy="2062103"/>
          </a:xfrm>
          <a:prstGeom prst="rect">
            <a:avLst/>
          </a:prstGeom>
          <a:solidFill>
            <a:schemeClr val="tx2"/>
          </a:solidFill>
        </p:spPr>
        <p:txBody>
          <a:bodyPr wrap="square" rtlCol="0">
            <a:spAutoFit/>
          </a:bodyPr>
          <a:lstStyle/>
          <a:p>
            <a:r>
              <a:rPr lang="en-US" sz="1600" dirty="0">
                <a:solidFill>
                  <a:schemeClr val="bg1"/>
                </a:solidFill>
              </a:rPr>
              <a:t>Members with positive PC1 will look more like EOF1 </a:t>
            </a:r>
            <a:r>
              <a:rPr lang="en-US" sz="1600" i="1" dirty="0" smtClean="0">
                <a:solidFill>
                  <a:schemeClr val="bg1"/>
                </a:solidFill>
              </a:rPr>
              <a:t>(trough shift NE) </a:t>
            </a:r>
          </a:p>
          <a:p>
            <a:endParaRPr lang="en-US" sz="1600" i="1" dirty="0" smtClean="0">
              <a:solidFill>
                <a:schemeClr val="bg1"/>
              </a:solidFill>
            </a:endParaRPr>
          </a:p>
          <a:p>
            <a:r>
              <a:rPr lang="en-US" sz="1600" dirty="0" smtClean="0">
                <a:solidFill>
                  <a:schemeClr val="bg1"/>
                </a:solidFill>
              </a:rPr>
              <a:t>whereas </a:t>
            </a:r>
            <a:r>
              <a:rPr lang="en-US" sz="1600" dirty="0">
                <a:solidFill>
                  <a:schemeClr val="bg1"/>
                </a:solidFill>
              </a:rPr>
              <a:t>members with negative PC1 will look opposite EOF1 </a:t>
            </a:r>
            <a:r>
              <a:rPr lang="en-US" sz="1600" i="1" dirty="0" smtClean="0">
                <a:solidFill>
                  <a:schemeClr val="bg1"/>
                </a:solidFill>
              </a:rPr>
              <a:t>(trough </a:t>
            </a:r>
            <a:r>
              <a:rPr lang="en-US" sz="1600" i="1" smtClean="0">
                <a:solidFill>
                  <a:schemeClr val="bg1"/>
                </a:solidFill>
              </a:rPr>
              <a:t>shift SW)</a:t>
            </a:r>
            <a:endParaRPr lang="en-US" sz="1600" i="1" dirty="0">
              <a:solidFill>
                <a:schemeClr val="bg1"/>
              </a:solidFill>
            </a:endParaRPr>
          </a:p>
        </p:txBody>
      </p:sp>
    </p:spTree>
    <p:extLst>
      <p:ext uri="{BB962C8B-B14F-4D97-AF65-F5344CB8AC3E}">
        <p14:creationId xmlns:p14="http://schemas.microsoft.com/office/powerpoint/2010/main" val="22430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0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theme/theme1.xml><?xml version="1.0" encoding="utf-8"?>
<a:theme xmlns:a="http://schemas.openxmlformats.org/drawingml/2006/main" name="Metropolitan">
  <a:themeElements>
    <a:clrScheme name="Custom 10">
      <a:dk1>
        <a:sysClr val="windowText" lastClr="000000"/>
      </a:dk1>
      <a:lt1>
        <a:sysClr val="window" lastClr="FFFFFF"/>
      </a:lt1>
      <a:dk2>
        <a:srgbClr val="674F87"/>
      </a:dk2>
      <a:lt2>
        <a:srgbClr val="EBDDC3"/>
      </a:lt2>
      <a:accent1>
        <a:srgbClr val="A28EBD"/>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1213</TotalTime>
  <Words>2593</Words>
  <Application>Microsoft Office PowerPoint</Application>
  <PresentationFormat>Widescreen</PresentationFormat>
  <Paragraphs>278</Paragraphs>
  <Slides>33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Cambria</vt:lpstr>
      <vt:lpstr>Cambria Math</vt:lpstr>
      <vt:lpstr>Source Sans Pro</vt:lpstr>
      <vt:lpstr>Wingdings</vt:lpstr>
      <vt:lpstr>Metropolitan</vt:lpstr>
      <vt:lpstr>Making the Most out of Operational Ensembles with Clustering and Sensitivity Analysis</vt:lpstr>
      <vt:lpstr>Motivation</vt:lpstr>
      <vt:lpstr>Motivation</vt:lpstr>
      <vt:lpstr>Motivation</vt:lpstr>
      <vt:lpstr>PowerPoint Presentation</vt:lpstr>
      <vt:lpstr>But first, how does clustering work? Relies heavily on Empirical Orthogonal Function (EOF) Analysis, traditionally known in statistics as Principal Component Analysis (PCA)</vt:lpstr>
      <vt:lpstr>We break down the forecast (super-ensemble of CMCE, GEFS, &amp; ECMWF) into its leading modes of variability via EOF Analysis </vt:lpstr>
      <vt:lpstr>Common source of confusion:  What do the positives and negatives mean? - Sign doesn’t matter when looking at the EOFs themselves - Only becomes important once we start clustering or looking at members in PC phase space</vt:lpstr>
      <vt:lpstr>How does it work? Next, we group similar ensemble solutions together with clustering</vt:lpstr>
      <vt:lpstr>Don’t even need to look at EOFs or PCs to use! Can skip straight to the cluster forecasts (of 500-hPa heights in this case)</vt:lpstr>
      <vt:lpstr>Can use 500-hPa height clusters to predict other fields Maximum Temperatures</vt:lpstr>
      <vt:lpstr>Can use 500-hPa height clusters to predict other fields 24-hr QPF</vt:lpstr>
      <vt:lpstr>We additionally have a WPC page that clusters directly on QPF!</vt:lpstr>
      <vt:lpstr>You can interrogate the clusters even more effectively with the Dynamic Ensemble-based Scenarios for IDSS (DESI)!</vt:lpstr>
      <vt:lpstr>You can interrogate the clusters even more effectively with the Dynamic Ensemble-based Scenarios for IDSS (DESI)!</vt:lpstr>
      <vt:lpstr>You can interrogate the clusters even more effectively with the Dynamic Ensemble-based Scenarios for IDSS (DESI)!</vt:lpstr>
      <vt:lpstr>PowerPoint Presentation</vt:lpstr>
      <vt:lpstr>What is Ensemble Sensitivity Analysis?</vt:lpstr>
      <vt:lpstr>Ensemble Sensitivity Fields</vt:lpstr>
      <vt:lpstr>In our use case, ESA tells us how the atmosphere needs to evolve early on in order to look like a given EOF!    Let’s regress the phase speed uncertainty of the pattern back onto the early 500-hPa height field</vt:lpstr>
      <vt:lpstr>ESA shows us what the ensemble “cares about” most when predicting the position of the trough at Day 8</vt:lpstr>
      <vt:lpstr>ESA shows us what the ensemble “cares about” most when predicting the position of the trough at Day 8</vt:lpstr>
      <vt:lpstr>We can also conduct sensitivities of MSLP PCs back to the early forecast 500-hPa height field</vt:lpstr>
      <vt:lpstr>Ongoing and Future Work | Clustering</vt:lpstr>
      <vt:lpstr>Ongoing and Future Work | Ensemble Sensitivity</vt:lpstr>
      <vt:lpstr>Take-Home Points</vt:lpstr>
      <vt:lpstr>PowerPoint Presentation</vt:lpstr>
      <vt:lpstr>Introduction</vt:lpstr>
      <vt:lpstr>Sensitivity-based Ensemble Subsetting picks forecast solutions with best handle on early sensitive regions</vt:lpstr>
      <vt:lpstr>Subsetting Example with a Single Point</vt:lpstr>
      <vt:lpstr>In practice, we use the Projection Technique</vt:lpstr>
      <vt:lpstr>Hazardous Weather Testbed Spring Experiments</vt:lpstr>
      <vt:lpstr>HWT SFE Overview of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Most out of Operational Ensembles with Clustering and Sensitivity Analysis</dc:title>
  <dc:creator>Austin Coleman</dc:creator>
  <cp:lastModifiedBy>Austin Coleman</cp:lastModifiedBy>
  <cp:revision>57</cp:revision>
  <dcterms:created xsi:type="dcterms:W3CDTF">2024-02-21T16:41:07Z</dcterms:created>
  <dcterms:modified xsi:type="dcterms:W3CDTF">2024-02-28T21:54:35Z</dcterms:modified>
</cp:coreProperties>
</file>